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8"/>
  </p:notesMasterIdLst>
  <p:handoutMasterIdLst>
    <p:handoutMasterId r:id="rId199"/>
  </p:handoutMasterIdLst>
  <p:sldIdLst>
    <p:sldId id="260" r:id="rId2"/>
    <p:sldId id="412" r:id="rId3"/>
    <p:sldId id="420" r:id="rId4"/>
    <p:sldId id="421" r:id="rId5"/>
    <p:sldId id="424" r:id="rId6"/>
    <p:sldId id="432" r:id="rId7"/>
    <p:sldId id="1389" r:id="rId8"/>
    <p:sldId id="1534" r:id="rId9"/>
    <p:sldId id="1535" r:id="rId10"/>
    <p:sldId id="1391" r:id="rId11"/>
    <p:sldId id="1390" r:id="rId12"/>
    <p:sldId id="1392" r:id="rId13"/>
    <p:sldId id="1550" r:id="rId14"/>
    <p:sldId id="1551" r:id="rId15"/>
    <p:sldId id="1394" r:id="rId16"/>
    <p:sldId id="1393" r:id="rId17"/>
    <p:sldId id="1395" r:id="rId18"/>
    <p:sldId id="1396" r:id="rId19"/>
    <p:sldId id="1387" r:id="rId20"/>
    <p:sldId id="1388" r:id="rId21"/>
    <p:sldId id="1398" r:id="rId22"/>
    <p:sldId id="1397" r:id="rId23"/>
    <p:sldId id="1510" r:id="rId24"/>
    <p:sldId id="1511" r:id="rId25"/>
    <p:sldId id="1399" r:id="rId26"/>
    <p:sldId id="1400" r:id="rId27"/>
    <p:sldId id="1401" r:id="rId28"/>
    <p:sldId id="1402" r:id="rId29"/>
    <p:sldId id="1403" r:id="rId30"/>
    <p:sldId id="1552" r:id="rId31"/>
    <p:sldId id="1553" r:id="rId32"/>
    <p:sldId id="1404" r:id="rId33"/>
    <p:sldId id="1405" r:id="rId34"/>
    <p:sldId id="1508" r:id="rId35"/>
    <p:sldId id="1509" r:id="rId36"/>
    <p:sldId id="1406" r:id="rId37"/>
    <p:sldId id="1407" r:id="rId38"/>
    <p:sldId id="1408" r:id="rId39"/>
    <p:sldId id="1514" r:id="rId40"/>
    <p:sldId id="1515" r:id="rId41"/>
    <p:sldId id="1409" r:id="rId42"/>
    <p:sldId id="1410" r:id="rId43"/>
    <p:sldId id="1411" r:id="rId44"/>
    <p:sldId id="1412" r:id="rId45"/>
    <p:sldId id="1554" r:id="rId46"/>
    <p:sldId id="1555" r:id="rId47"/>
    <p:sldId id="1413" r:id="rId48"/>
    <p:sldId id="1416" r:id="rId49"/>
    <p:sldId id="1414" r:id="rId50"/>
    <p:sldId id="1415" r:id="rId51"/>
    <p:sldId id="1512" r:id="rId52"/>
    <p:sldId id="1513" r:id="rId53"/>
    <p:sldId id="1417" r:id="rId54"/>
    <p:sldId id="1418" r:id="rId55"/>
    <p:sldId id="1419" r:id="rId56"/>
    <p:sldId id="1420" r:id="rId57"/>
    <p:sldId id="1421" r:id="rId58"/>
    <p:sldId id="1556" r:id="rId59"/>
    <p:sldId id="1557" r:id="rId60"/>
    <p:sldId id="1422" r:id="rId61"/>
    <p:sldId id="1424" r:id="rId62"/>
    <p:sldId id="1423" r:id="rId63"/>
    <p:sldId id="1426" r:id="rId64"/>
    <p:sldId id="1425" r:id="rId65"/>
    <p:sldId id="1516" r:id="rId66"/>
    <p:sldId id="1517" r:id="rId67"/>
    <p:sldId id="1532" r:id="rId68"/>
    <p:sldId id="1533" r:id="rId69"/>
    <p:sldId id="1530" r:id="rId70"/>
    <p:sldId id="1531" r:id="rId71"/>
    <p:sldId id="356" r:id="rId72"/>
    <p:sldId id="2178" r:id="rId73"/>
    <p:sldId id="1428" r:id="rId74"/>
    <p:sldId id="1427" r:id="rId75"/>
    <p:sldId id="1429" r:id="rId76"/>
    <p:sldId id="1430" r:id="rId77"/>
    <p:sldId id="1431" r:id="rId78"/>
    <p:sldId id="1518" r:id="rId79"/>
    <p:sldId id="1519" r:id="rId80"/>
    <p:sldId id="1432" r:id="rId81"/>
    <p:sldId id="1536" r:id="rId82"/>
    <p:sldId id="1537" r:id="rId83"/>
    <p:sldId id="1433" r:id="rId84"/>
    <p:sldId id="1434" r:id="rId85"/>
    <p:sldId id="1435" r:id="rId86"/>
    <p:sldId id="1436" r:id="rId87"/>
    <p:sldId id="1437" r:id="rId88"/>
    <p:sldId id="1438" r:id="rId89"/>
    <p:sldId id="1439" r:id="rId90"/>
    <p:sldId id="1520" r:id="rId91"/>
    <p:sldId id="1521" r:id="rId92"/>
    <p:sldId id="1440" r:id="rId93"/>
    <p:sldId id="1522" r:id="rId94"/>
    <p:sldId id="1523" r:id="rId95"/>
    <p:sldId id="1538" r:id="rId96"/>
    <p:sldId id="1539" r:id="rId97"/>
    <p:sldId id="1441" r:id="rId98"/>
    <p:sldId id="1442" r:id="rId99"/>
    <p:sldId id="1443" r:id="rId100"/>
    <p:sldId id="1444" r:id="rId101"/>
    <p:sldId id="1445" r:id="rId102"/>
    <p:sldId id="1446" r:id="rId103"/>
    <p:sldId id="1558" r:id="rId104"/>
    <p:sldId id="1559" r:id="rId105"/>
    <p:sldId id="1448" r:id="rId106"/>
    <p:sldId id="1447" r:id="rId107"/>
    <p:sldId id="1449" r:id="rId108"/>
    <p:sldId id="1450" r:id="rId109"/>
    <p:sldId id="1524" r:id="rId110"/>
    <p:sldId id="1525" r:id="rId111"/>
    <p:sldId id="682" r:id="rId112"/>
    <p:sldId id="685" r:id="rId113"/>
    <p:sldId id="2172" r:id="rId114"/>
    <p:sldId id="1452" r:id="rId115"/>
    <p:sldId id="1451" r:id="rId116"/>
    <p:sldId id="1453" r:id="rId117"/>
    <p:sldId id="1455" r:id="rId118"/>
    <p:sldId id="1454" r:id="rId119"/>
    <p:sldId id="1456" r:id="rId120"/>
    <p:sldId id="1457" r:id="rId121"/>
    <p:sldId id="1459" r:id="rId122"/>
    <p:sldId id="1458" r:id="rId123"/>
    <p:sldId id="1540" r:id="rId124"/>
    <p:sldId id="1541" r:id="rId125"/>
    <p:sldId id="1460" r:id="rId126"/>
    <p:sldId id="1526" r:id="rId127"/>
    <p:sldId id="1527" r:id="rId128"/>
    <p:sldId id="1462" r:id="rId129"/>
    <p:sldId id="1461" r:id="rId130"/>
    <p:sldId id="1464" r:id="rId131"/>
    <p:sldId id="1463" r:id="rId132"/>
    <p:sldId id="1465" r:id="rId133"/>
    <p:sldId id="1560" r:id="rId134"/>
    <p:sldId id="1561" r:id="rId135"/>
    <p:sldId id="1467" r:id="rId136"/>
    <p:sldId id="1466" r:id="rId137"/>
    <p:sldId id="1469" r:id="rId138"/>
    <p:sldId id="1468" r:id="rId139"/>
    <p:sldId id="1470" r:id="rId140"/>
    <p:sldId id="1471" r:id="rId141"/>
    <p:sldId id="1546" r:id="rId142"/>
    <p:sldId id="1547" r:id="rId143"/>
    <p:sldId id="1472" r:id="rId144"/>
    <p:sldId id="1474" r:id="rId145"/>
    <p:sldId id="1473" r:id="rId146"/>
    <p:sldId id="1562" r:id="rId147"/>
    <p:sldId id="1563" r:id="rId148"/>
    <p:sldId id="1475" r:id="rId149"/>
    <p:sldId id="1477" r:id="rId150"/>
    <p:sldId id="1476" r:id="rId151"/>
    <p:sldId id="1478" r:id="rId152"/>
    <p:sldId id="1479" r:id="rId153"/>
    <p:sldId id="1480" r:id="rId154"/>
    <p:sldId id="1564" r:id="rId155"/>
    <p:sldId id="1565" r:id="rId156"/>
    <p:sldId id="1481" r:id="rId157"/>
    <p:sldId id="1482" r:id="rId158"/>
    <p:sldId id="1483" r:id="rId159"/>
    <p:sldId id="1484" r:id="rId160"/>
    <p:sldId id="1528" r:id="rId161"/>
    <p:sldId id="1529" r:id="rId162"/>
    <p:sldId id="1485" r:id="rId163"/>
    <p:sldId id="1486" r:id="rId164"/>
    <p:sldId id="1548" r:id="rId165"/>
    <p:sldId id="1549" r:id="rId166"/>
    <p:sldId id="2173" r:id="rId167"/>
    <p:sldId id="2174" r:id="rId168"/>
    <p:sldId id="2175" r:id="rId169"/>
    <p:sldId id="1487" r:id="rId170"/>
    <p:sldId id="1488" r:id="rId171"/>
    <p:sldId id="1490" r:id="rId172"/>
    <p:sldId id="1491" r:id="rId173"/>
    <p:sldId id="1542" r:id="rId174"/>
    <p:sldId id="1543" r:id="rId175"/>
    <p:sldId id="1492" r:id="rId176"/>
    <p:sldId id="1493" r:id="rId177"/>
    <p:sldId id="1494" r:id="rId178"/>
    <p:sldId id="1497" r:id="rId179"/>
    <p:sldId id="1498" r:id="rId180"/>
    <p:sldId id="1566" r:id="rId181"/>
    <p:sldId id="1567" r:id="rId182"/>
    <p:sldId id="1496" r:id="rId183"/>
    <p:sldId id="1495" r:id="rId184"/>
    <p:sldId id="1499" r:id="rId185"/>
    <p:sldId id="1501" r:id="rId186"/>
    <p:sldId id="1500" r:id="rId187"/>
    <p:sldId id="1502" r:id="rId188"/>
    <p:sldId id="1568" r:id="rId189"/>
    <p:sldId id="1569" r:id="rId190"/>
    <p:sldId id="1503" r:id="rId191"/>
    <p:sldId id="1504" r:id="rId192"/>
    <p:sldId id="1505" r:id="rId193"/>
    <p:sldId id="1506" r:id="rId194"/>
    <p:sldId id="1507" r:id="rId195"/>
    <p:sldId id="1570" r:id="rId196"/>
    <p:sldId id="1571" r:id="rId19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5" clrIdx="0"/>
  <p:cmAuthor id="2" name="Jack Threadgill" initials="JT" lastIdx="34" clrIdx="1">
    <p:extLst>
      <p:ext uri="{19B8F6BF-5375-455C-9EA6-DF929625EA0E}">
        <p15:presenceInfo xmlns:p15="http://schemas.microsoft.com/office/powerpoint/2012/main" userId="41d0380ed4e74980" providerId="Windows Live"/>
      </p:ext>
    </p:extLst>
  </p:cmAuthor>
  <p:cmAuthor id="3" name="Newton, Andy" initials="NA" lastIdx="3" clrIdx="2">
    <p:extLst>
      <p:ext uri="{19B8F6BF-5375-455C-9EA6-DF929625EA0E}">
        <p15:presenceInfo xmlns:p15="http://schemas.microsoft.com/office/powerpoint/2012/main" userId="S-1-5-21-4250845945-3731851581-3800177176-49714" providerId="AD"/>
      </p:ext>
    </p:extLst>
  </p:cmAuthor>
  <p:cmAuthor id="4" name="Justin Lee" initials="JL" lastIdx="5" clrIdx="3">
    <p:extLst>
      <p:ext uri="{19B8F6BF-5375-455C-9EA6-DF929625EA0E}">
        <p15:presenceInfo xmlns:p15="http://schemas.microsoft.com/office/powerpoint/2012/main" userId="Justin Le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4852"/>
    <a:srgbClr val="145C76"/>
    <a:srgbClr val="D0E7D2"/>
    <a:srgbClr val="005F6A"/>
    <a:srgbClr val="CFE6D1"/>
    <a:srgbClr val="BBE0E3"/>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6" autoAdjust="0"/>
    <p:restoredTop sz="69149" autoAdjust="0"/>
  </p:normalViewPr>
  <p:slideViewPr>
    <p:cSldViewPr>
      <p:cViewPr varScale="1">
        <p:scale>
          <a:sx n="47" d="100"/>
          <a:sy n="47" d="100"/>
        </p:scale>
        <p:origin x="1640" y="36"/>
      </p:cViewPr>
      <p:guideLst>
        <p:guide orient="horz" pos="2160"/>
        <p:guide pos="2880"/>
      </p:guideLst>
    </p:cSldViewPr>
  </p:slideViewPr>
  <p:outlineViewPr>
    <p:cViewPr>
      <p:scale>
        <a:sx n="33" d="100"/>
        <a:sy n="33" d="100"/>
      </p:scale>
      <p:origin x="0" y="-2730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handoutMaster" Target="handoutMasters/handoutMaster1.xml"/><Relationship Id="rId20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commentAuthors" Target="commentAuthor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202"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extLst>
      <p:ext uri="{BB962C8B-B14F-4D97-AF65-F5344CB8AC3E}">
        <p14:creationId xmlns:p14="http://schemas.microsoft.com/office/powerpoint/2010/main" val="236360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77888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52343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3598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94325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22541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Recall why fusion proteins are important in combining two membranes.</a:t>
            </a:r>
          </a:p>
          <a:p>
            <a:pPr eaLnBrk="1" hangingPunct="1">
              <a:spcBef>
                <a:spcPct val="0"/>
              </a:spcBef>
              <a:buClr>
                <a:srgbClr val="000000"/>
              </a:buClr>
              <a:buSzPts val="1400"/>
            </a:pPr>
            <a:r>
              <a:rPr lang="en-US" altLang="en-US" dirty="0">
                <a:latin typeface="Times" pitchFamily="2" charset="0"/>
              </a:rPr>
              <a:t>Bloom’s: 2:1</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28818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13222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51813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439094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4115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870550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 </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the role of integrins, cadherins and selectins play on the extracellular surface of a cell.</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1117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13601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57919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11, in the folder titled “Ch11 In-Class Activities, Videos,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654191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11, in the folder titled “Ch11 In-Class Activities, Videos, and Resources.”</a:t>
            </a: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112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7658793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11, in the folder titled “Ch11 In-Class Activities, Videos,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113</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2846550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88250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36275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240919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530364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6897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72408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28579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36489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699077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08694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Contrast primary active transport, secondary active transport, and passive transport.</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7397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96786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3143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Contrast primary active transport, secondary active transport, and passive transport.</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76957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80045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770361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4418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lipid micelles, bilayers, vesicles, and liposomes based on structure.</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61393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7329399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88518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45975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Indicate how membrane transporters are different than ion channels; Recall how ion channels are regulated.</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46402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63207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952513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364176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279980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375365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256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88799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37553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Summarize how glucose is transported across a membrane using GLUT1.</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98968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228001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865569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11517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801804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Define the role the chloride-bicarbonate transporter plays in transporting CO2.</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78935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755670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07013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78410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9029150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494932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624127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049518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979815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Calculate the free-energy change of a molecule moving across a membrane.</a:t>
            </a:r>
          </a:p>
          <a:p>
            <a:pPr eaLnBrk="1" hangingPunct="1">
              <a:spcBef>
                <a:spcPct val="0"/>
              </a:spcBef>
              <a:buClr>
                <a:srgbClr val="000000"/>
              </a:buClr>
              <a:buSzPts val="1400"/>
            </a:pPr>
            <a:r>
              <a:rPr lang="en-US" altLang="en-US" dirty="0">
                <a:latin typeface="Times" pitchFamily="2" charset="0"/>
              </a:rPr>
              <a:t>Bloom’s: 3:2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499395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08457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383449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42915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324356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0870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32579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P-type, V-type, and F-type ATPases based on cellular localization and mechanism used to pump protons.</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441430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19138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115261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01422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P-type, V-type, and F-type ATPases based on cellular localization and mechanism used to pump protons.</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575551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421029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11 content, in the folder titled “Ch11 In-Class Activities, Videos, and Resources.” </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166</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5472715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11 content, in the folder titled “Ch11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010205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11 content, in the folder titled “Ch11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7845551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9525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050916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24086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231587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816922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P-type, V-type, and F-type ATPases based on cellular localization and mechanism used to pump protons.</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173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772871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174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796290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867735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890460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77826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114260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200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51985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Recognize ABC transporters based on structure and roles they play in the cell</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180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454571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181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672464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3543279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0320687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949629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9786735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41758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595706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Recall the role aquaporins play in regulating water transport throughout an organism.</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188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547855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189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0059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11.1</a:t>
            </a:r>
          </a:p>
          <a:p>
            <a:pPr eaLnBrk="1" hangingPunct="1">
              <a:spcBef>
                <a:spcPct val="0"/>
              </a:spcBef>
              <a:buClr>
                <a:srgbClr val="000000"/>
              </a:buClr>
              <a:buSzPts val="1400"/>
            </a:pPr>
            <a:r>
              <a:rPr lang="en-US" altLang="en-US" dirty="0">
                <a:latin typeface="Times" pitchFamily="2" charset="0"/>
              </a:rPr>
              <a:t>Learning Objective(s):</a:t>
            </a:r>
            <a:endParaRPr lang="en-US" sz="1200" b="0" i="0" u="none" strike="noStrike" kern="1200" dirty="0">
              <a:solidFill>
                <a:schemeClr val="tx1"/>
              </a:solidFill>
              <a:effectLst/>
              <a:latin typeface="Times" charset="0"/>
              <a:ea typeface="MS PGothic" pitchFamily="34" charset="-128"/>
              <a:cs typeface="MS PGothic" charset="0"/>
            </a:endParaRPr>
          </a:p>
          <a:p>
            <a:pPr eaLnBrk="1" hangingPunct="1">
              <a:spcBef>
                <a:spcPct val="0"/>
              </a:spcBef>
              <a:buClr>
                <a:srgbClr val="000000"/>
              </a:buClr>
              <a:buSzPts val="1400"/>
            </a:pPr>
            <a:r>
              <a:rPr lang="en-US" altLang="en-US" dirty="0">
                <a:latin typeface="Times" pitchFamily="2" charset="0"/>
              </a:rPr>
              <a:t>Bloom’s: 2:1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966671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690476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275621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299168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809399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14262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11.3</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Indicate how membrane transporters are different than ion channels; Recall how ion channels are regulated.</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195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055755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196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561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61916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666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14335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8025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List the components that make up the endomembrane system.</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231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433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63165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3997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4281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5642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08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60912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the mechanisms that are used to membrane lipids to their specific destinations.</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5869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52531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00419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6181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why flexibility and being selectively permeable are important features of a lipid membrane.</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31431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1308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0141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1293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522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Contrast transmembrane, integral, amphitropic, and peripheral proteins.</a:t>
            </a:r>
          </a:p>
          <a:p>
            <a:pPr eaLnBrk="1" hangingPunct="1">
              <a:spcBef>
                <a:spcPct val="0"/>
              </a:spcBef>
              <a:buClr>
                <a:srgbClr val="000000"/>
              </a:buClr>
              <a:buSzPts val="1400"/>
            </a:pPr>
            <a:r>
              <a:rPr lang="en-US" altLang="en-US" dirty="0">
                <a:latin typeface="Times" pitchFamily="2" charset="0"/>
              </a:rPr>
              <a:t>Bloom’s: 2:1</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7142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401064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8828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5805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8750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9325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7177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a monotropic, </a:t>
            </a:r>
            <a:r>
              <a:rPr lang="en-US" sz="1200" b="0" i="0" u="none" strike="noStrike" kern="1200" dirty="0" err="1">
                <a:solidFill>
                  <a:schemeClr val="tx1"/>
                </a:solidFill>
                <a:effectLst/>
                <a:latin typeface="Times" charset="0"/>
                <a:ea typeface="MS PGothic" pitchFamily="34" charset="-128"/>
                <a:cs typeface="MS PGothic" charset="0"/>
              </a:rPr>
              <a:t>bitropic</a:t>
            </a:r>
            <a:r>
              <a:rPr lang="en-US" sz="1200" b="0" i="0" u="none" strike="noStrike" kern="1200" dirty="0">
                <a:solidFill>
                  <a:schemeClr val="tx1"/>
                </a:solidFill>
                <a:effectLst/>
                <a:latin typeface="Times" charset="0"/>
                <a:ea typeface="MS PGothic" pitchFamily="34" charset="-128"/>
                <a:cs typeface="MS PGothic" charset="0"/>
              </a:rPr>
              <a:t>, and polytropic protein.</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6485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6169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09277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29096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4160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01413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32740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Predict a membrane-spanning region within a protein based on its hydropathy plot; Distinguish a membrane spanning beta sheet from a membrane spanning alpha helix using a hydropathy plot.</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8268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8475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19326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24451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5140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35593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0763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Contrast transmembrane, integral, amphitropic, and peripheral proteins.</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7206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079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71534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955597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74199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6509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90938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Contrast the liquid-ordered state and the liquid-disordered state</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40934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91170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Contrast the liquid-ordered state and the liquid-disordered state</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29866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50977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Contrast the liquid-ordered state and the liquid-disordered state</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908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12102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77218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11 folder titled “Ch11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71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856716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11 folder titled “Ch11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72</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75152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49999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34050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8661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20774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912912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a </a:t>
            </a:r>
            <a:r>
              <a:rPr lang="en-US" sz="1200" b="0" i="0" u="none" strike="noStrike" kern="1200" dirty="0" err="1">
                <a:solidFill>
                  <a:schemeClr val="tx1"/>
                </a:solidFill>
                <a:effectLst/>
                <a:latin typeface="Times" charset="0"/>
                <a:ea typeface="MS PGothic" pitchFamily="34" charset="-128"/>
                <a:cs typeface="MS PGothic" charset="0"/>
              </a:rPr>
              <a:t>flipase</a:t>
            </a:r>
            <a:r>
              <a:rPr lang="en-US" sz="1200" b="0" i="0" u="none" strike="noStrike" kern="1200" dirty="0">
                <a:solidFill>
                  <a:schemeClr val="tx1"/>
                </a:solidFill>
                <a:effectLst/>
                <a:latin typeface="Times" charset="0"/>
                <a:ea typeface="MS PGothic" pitchFamily="34" charset="-128"/>
                <a:cs typeface="MS PGothic" charset="0"/>
              </a:rPr>
              <a:t>, </a:t>
            </a:r>
            <a:r>
              <a:rPr lang="en-US" sz="1200" b="0" i="0" u="none" strike="noStrike" kern="1200" dirty="0" err="1">
                <a:solidFill>
                  <a:schemeClr val="tx1"/>
                </a:solidFill>
                <a:effectLst/>
                <a:latin typeface="Times" charset="0"/>
                <a:ea typeface="MS PGothic" pitchFamily="34" charset="-128"/>
                <a:cs typeface="MS PGothic" charset="0"/>
              </a:rPr>
              <a:t>flopase</a:t>
            </a:r>
            <a:r>
              <a:rPr lang="en-US" sz="1200" b="0" i="0" u="none" strike="noStrike" kern="1200" dirty="0">
                <a:solidFill>
                  <a:schemeClr val="tx1"/>
                </a:solidFill>
                <a:effectLst/>
                <a:latin typeface="Times" charset="0"/>
                <a:ea typeface="MS PGothic" pitchFamily="34" charset="-128"/>
                <a:cs typeface="MS PGothic" charset="0"/>
              </a:rPr>
              <a:t>, scramblase, and phosphatidylinositol transfer proteins based on the mechanisms of phospholipid transport.</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36866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5910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11.1</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Classify lipid micelles, bilayers, vesicles, and liposomes based on structure.</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86847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99332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Identify a </a:t>
            </a:r>
            <a:r>
              <a:rPr lang="en-US" sz="1200" b="0" i="0" u="none" strike="noStrike" kern="1200" dirty="0" err="1">
                <a:solidFill>
                  <a:schemeClr val="tx1"/>
                </a:solidFill>
                <a:effectLst/>
                <a:latin typeface="Times" charset="0"/>
                <a:ea typeface="MS PGothic" pitchFamily="34" charset="-128"/>
                <a:cs typeface="MS PGothic" charset="0"/>
              </a:rPr>
              <a:t>flipase</a:t>
            </a:r>
            <a:r>
              <a:rPr lang="en-US" sz="1200" b="0" i="0" u="none" strike="noStrike" kern="1200" dirty="0">
                <a:solidFill>
                  <a:schemeClr val="tx1"/>
                </a:solidFill>
                <a:effectLst/>
                <a:latin typeface="Times" charset="0"/>
                <a:ea typeface="MS PGothic" pitchFamily="34" charset="-128"/>
                <a:cs typeface="MS PGothic" charset="0"/>
              </a:rPr>
              <a:t>, </a:t>
            </a:r>
            <a:r>
              <a:rPr lang="en-US" sz="1200" b="0" i="0" u="none" strike="noStrike" kern="1200" dirty="0" err="1">
                <a:solidFill>
                  <a:schemeClr val="tx1"/>
                </a:solidFill>
                <a:effectLst/>
                <a:latin typeface="Times" charset="0"/>
                <a:ea typeface="MS PGothic" pitchFamily="34" charset="-128"/>
                <a:cs typeface="MS PGothic" charset="0"/>
              </a:rPr>
              <a:t>flopase</a:t>
            </a:r>
            <a:r>
              <a:rPr lang="en-US" sz="1200" b="0" i="0" u="none" strike="noStrike" kern="1200" dirty="0">
                <a:solidFill>
                  <a:schemeClr val="tx1"/>
                </a:solidFill>
                <a:effectLst/>
                <a:latin typeface="Times" charset="0"/>
                <a:ea typeface="MS PGothic" pitchFamily="34" charset="-128"/>
                <a:cs typeface="MS PGothic" charset="0"/>
              </a:rPr>
              <a:t>, scramblase, and phosphatidylinositol transfer proteins based on the mechanisms of phospholipid transport.</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01703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38558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341323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08130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19839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69375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848881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47492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7301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41691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Describe how a sphingolipid raft differs from other areas of the phospholipid membrane; Correlate membrane protein structure to location in a lipid raft or other parts of the phospholipid membrane.</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40103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89779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25955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List the functions caveolae play in cellular function</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647001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43732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11.2</a:t>
            </a:r>
          </a:p>
          <a:p>
            <a:pPr eaLnBrk="1" hangingPunct="1">
              <a:spcBef>
                <a:spcPct val="0"/>
              </a:spcBef>
              <a:buClr>
                <a:srgbClr val="000000"/>
              </a:buClr>
              <a:buSzPts val="1400"/>
            </a:pPr>
            <a:r>
              <a:rPr lang="en-US" altLang="en-US" dirty="0">
                <a:latin typeface="Times" pitchFamily="2" charset="0"/>
              </a:rPr>
              <a:t>Learning Objective(s): </a:t>
            </a:r>
            <a:r>
              <a:rPr lang="en-US" sz="1200" b="0" i="0" u="none" strike="noStrike" kern="1200" dirty="0">
                <a:solidFill>
                  <a:schemeClr val="tx1"/>
                </a:solidFill>
                <a:effectLst/>
                <a:latin typeface="Times" charset="0"/>
                <a:ea typeface="MS PGothic" pitchFamily="34" charset="-128"/>
                <a:cs typeface="MS PGothic" charset="0"/>
              </a:rPr>
              <a:t>Predict a membrane-spanning region within a protein based on its hydropathy plot</a:t>
            </a:r>
          </a:p>
          <a:p>
            <a:pPr eaLnBrk="1" hangingPunct="1">
              <a:spcBef>
                <a:spcPct val="0"/>
              </a:spcBef>
              <a:buClr>
                <a:srgbClr val="000000"/>
              </a:buClr>
              <a:buSzPts val="1400"/>
            </a:pPr>
            <a:r>
              <a:rPr lang="en-US" altLang="en-US" dirty="0">
                <a:latin typeface="Times" pitchFamily="2" charset="0"/>
              </a:rPr>
              <a:t>Bloom’s: 2:2 </a:t>
            </a:r>
          </a:p>
          <a:p>
            <a:pPr>
              <a:spcBef>
                <a:spcPct val="0"/>
              </a:spcBef>
            </a:pPr>
            <a:endParaRPr lang="en-US" altLang="en-US" dirty="0">
              <a:latin typeface="Times" pitchFamily="2" charset="0"/>
            </a:endParaRP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76512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EC1B924-34EB-C743-93C5-1266320FA088}"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10073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063343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61917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5020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45C76"/>
                </a:solidFill>
                <a:latin typeface="+mj-lt"/>
              </a:defRPr>
            </a:lvl1p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6.xml"/><Relationship Id="rId1" Type="http://schemas.openxmlformats.org/officeDocument/2006/relationships/slideLayout" Target="../slideLayouts/slideLayout13.xml"/><Relationship Id="rId4" Type="http://schemas.openxmlformats.org/officeDocument/2006/relationships/image" Target="../media/image44.jp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8.xml"/><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1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6.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8.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2.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93.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descr="Front Cover: Principles of Biochemistry, Eighth Edition by David L. Nelson, Michael M. Cox">
            <a:extLst>
              <a:ext uri="{FF2B5EF4-FFF2-40B4-BE49-F238E27FC236}">
                <a16:creationId xmlns:a16="http://schemas.microsoft.com/office/drawing/2014/main" id="{EB8C89BE-DB28-4410-9385-3143ACE54A24}"/>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
        <p:nvSpPr>
          <p:cNvPr id="14" name="Title 13">
            <a:extLst>
              <a:ext uri="{FF2B5EF4-FFF2-40B4-BE49-F238E27FC236}">
                <a16:creationId xmlns:a16="http://schemas.microsoft.com/office/drawing/2014/main" id="{56754427-1AC5-4B76-83C3-71E230C56BB2}"/>
              </a:ext>
            </a:extLst>
          </p:cNvPr>
          <p:cNvSpPr>
            <a:spLocks noGrp="1"/>
          </p:cNvSpPr>
          <p:nvPr>
            <p:ph type="title"/>
          </p:nvPr>
        </p:nvSpPr>
        <p:spPr>
          <a:xfrm>
            <a:off x="534080" y="2286000"/>
            <a:ext cx="3733121" cy="1724025"/>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11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Biological Membranes and Transport</a:t>
            </a:r>
            <a:endParaRPr lang="en-AU" sz="3400" dirty="0"/>
          </a:p>
        </p:txBody>
      </p:sp>
      <p:sp>
        <p:nvSpPr>
          <p:cNvPr id="16" name="Text Placeholder 15">
            <a:extLst>
              <a:ext uri="{FF2B5EF4-FFF2-40B4-BE49-F238E27FC236}">
                <a16:creationId xmlns:a16="http://schemas.microsoft.com/office/drawing/2014/main" id="{62AFF703-4D37-41CD-8750-3452FE92C67D}"/>
              </a:ext>
            </a:extLst>
          </p:cNvPr>
          <p:cNvSpPr>
            <a:spLocks noGrp="1"/>
          </p:cNvSpPr>
          <p:nvPr>
            <p:ph type="body" sz="half" idx="2"/>
          </p:nvPr>
        </p:nvSpPr>
        <p:spPr>
          <a:xfrm>
            <a:off x="896483" y="5243309"/>
            <a:ext cx="3008313" cy="850899"/>
          </a:xfrm>
        </p:spPr>
        <p:txBody>
          <a:bodyPr/>
          <a:lstStyle/>
          <a:p>
            <a:pPr algn="ctr"/>
            <a:r>
              <a:rPr lang="en-US" altLang="en-US" sz="2400" b="1" dirty="0">
                <a:solidFill>
                  <a:srgbClr val="1D6E7D"/>
                </a:solidFill>
                <a:sym typeface="Arial" panose="020B0604020202020204" pitchFamily="34" charset="0"/>
              </a:rPr>
              <a:t>© 20</a:t>
            </a:r>
            <a:r>
              <a:rPr lang="en-US" altLang="en-US" sz="2400" b="1" dirty="0">
                <a:solidFill>
                  <a:srgbClr val="1D6E7D"/>
                </a:solidFill>
              </a:rPr>
              <a:t>21</a:t>
            </a:r>
            <a:r>
              <a:rPr lang="en-US" altLang="en-US" sz="2400" b="1" dirty="0">
                <a:solidFill>
                  <a:srgbClr val="1D6E7D"/>
                </a:solidFill>
                <a:sym typeface="Arial" panose="020B0604020202020204" pitchFamily="34" charset="0"/>
              </a:rPr>
              <a:t> Macmillan Learning</a:t>
            </a:r>
            <a:endParaRPr lang="en-AU"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75CB1-BC70-48AB-8A3F-418BA097366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Bilayer Formation</a:t>
            </a:r>
            <a:endParaRPr lang="en-AU" dirty="0"/>
          </a:p>
        </p:txBody>
      </p:sp>
      <p:sp>
        <p:nvSpPr>
          <p:cNvPr id="9" name="Google Shape;390;g847cf01710_0_68">
            <a:extLst>
              <a:ext uri="{FF2B5EF4-FFF2-40B4-BE49-F238E27FC236}">
                <a16:creationId xmlns:a16="http://schemas.microsoft.com/office/drawing/2014/main" id="{AE1BAB66-94E9-5747-BAD1-1A9843C30D1B}"/>
              </a:ext>
            </a:extLst>
          </p:cNvPr>
          <p:cNvSpPr txBox="1">
            <a:spLocks noChangeArrowheads="1"/>
          </p:cNvSpPr>
          <p:nvPr/>
        </p:nvSpPr>
        <p:spPr bwMode="auto">
          <a:xfrm>
            <a:off x="482583" y="1600200"/>
            <a:ext cx="37846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bilayer </a:t>
            </a:r>
            <a:r>
              <a:rPr lang="en-US" sz="2400" dirty="0">
                <a:latin typeface="Arial" panose="020B0604020202020204" pitchFamily="34" charset="0"/>
                <a:cs typeface="Arial" panose="020B0604020202020204" pitchFamily="34" charset="0"/>
              </a:rPr>
              <a:t>= lipid aggregate in which two lipid monolayers (leaflets) form a two-dimensional sheet </a:t>
            </a:r>
          </a:p>
          <a:p>
            <a:pPr lvl="1"/>
            <a:r>
              <a:rPr lang="en-US" sz="2400" dirty="0">
                <a:latin typeface="Arial" panose="020B0604020202020204" pitchFamily="34" charset="0"/>
                <a:cs typeface="Arial" panose="020B0604020202020204" pitchFamily="34" charset="0"/>
              </a:rPr>
              <a:t>favored when the cross-sectional areas of the head group and acyl side chain(s) are similar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three-dimensional rectangle with layers of blue spheres forming the top and bottom layers around a yellow interior. Each sphere in the top layer has two threads extending down and each sphere in the bottom layer has two threads extending up. A close-up of one cylindrical piece shows a blue sphere with two threads extending down. Adjacent text reads, individual units are cylindrical open parenthesis cross section of head equals that of side chain close parenthesis. ">
            <a:extLst>
              <a:ext uri="{FF2B5EF4-FFF2-40B4-BE49-F238E27FC236}">
                <a16:creationId xmlns:a16="http://schemas.microsoft.com/office/drawing/2014/main" id="{6143F277-3E77-ED4A-9A56-0D8CB0D22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600200"/>
            <a:ext cx="4532049" cy="4257934"/>
          </a:xfrm>
          <a:prstGeom prst="rect">
            <a:avLst/>
          </a:prstGeom>
        </p:spPr>
      </p:pic>
    </p:spTree>
    <p:extLst>
      <p:ext uri="{BB962C8B-B14F-4D97-AF65-F5344CB8AC3E}">
        <p14:creationId xmlns:p14="http://schemas.microsoft.com/office/powerpoint/2010/main" val="7817499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657D-08F3-453A-BB09-7602D58177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Protein-Induced Curvature of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44206" y="2021679"/>
            <a:ext cx="5257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BAR domains </a:t>
            </a:r>
            <a:r>
              <a:rPr lang="en-US" sz="2400" dirty="0">
                <a:latin typeface="Arial" panose="020B0604020202020204" pitchFamily="34" charset="0"/>
                <a:cs typeface="Arial" panose="020B0604020202020204" pitchFamily="34" charset="0"/>
              </a:rPr>
              <a:t>= domains consisting of coiled coils that form long, thin, curved dimers with a positively charged concave surface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BAR domain proteins assemble into crescent-shaped scaffolds and favor membrane curvature </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curved membrane with 11 red spheres representing phosphate heads that each have two faded red tails extending into the upper part of the membrane. There are three blue phosphate heads between each red one. A crescent-shaped structure above fits against the curve of the circle and has a plus sign above each red sphere. Text below reads, a protein with intrinsic curvature and with a high density of positive charge on its concave surface interacts with negatively charged phospholipid head groups, favoring curvature of the bilayer. Part b shows a similar membrane with 9 red spheres and with a similar crescent-shaped structure above but with the phospholipid in the top half of the membrane more tightly packed than those in the bottom half. The crescent-shaped structure overlaps the top half of the membrane to the left and right of the region with red spheres and has a horizontal helix in each of these regions that is aligned with the phosphate heads of the membrane. There are plus symbols in the crescent-shaped structure above each red phosphate head. Text below reads, a protein with one or several amphipathic helices inserted into one leaflet of the bilayer crowds the lipids on that leaflet, forcing the membrane to bend. Part c shows a curved piece of membrane with many helices above it. The helices form a rectangular structure above the center of the membrane and extend lower to the left and right, where the contact the top of the membrane. Text below reads, proteins with B A R domains can polymerize into a superstructure that favors and maintains the curvature.">
            <a:extLst>
              <a:ext uri="{FF2B5EF4-FFF2-40B4-BE49-F238E27FC236}">
                <a16:creationId xmlns:a16="http://schemas.microsoft.com/office/drawing/2014/main" id="{6FE0691C-4030-9645-B571-EB94C8E04A93}"/>
              </a:ext>
            </a:extLst>
          </p:cNvPr>
          <p:cNvPicPr>
            <a:picLocks noChangeAspect="1"/>
          </p:cNvPicPr>
          <p:nvPr/>
        </p:nvPicPr>
        <p:blipFill>
          <a:blip r:embed="rId3"/>
          <a:stretch>
            <a:fillRect/>
          </a:stretch>
        </p:blipFill>
        <p:spPr>
          <a:xfrm>
            <a:off x="5943600" y="1576386"/>
            <a:ext cx="2605655" cy="5021262"/>
          </a:xfrm>
          <a:prstGeom prst="rect">
            <a:avLst/>
          </a:prstGeom>
        </p:spPr>
      </p:pic>
    </p:spTree>
    <p:extLst>
      <p:ext uri="{BB962C8B-B14F-4D97-AF65-F5344CB8AC3E}">
        <p14:creationId xmlns:p14="http://schemas.microsoft.com/office/powerpoint/2010/main" val="30328421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B583-B9CF-4533-A7F5-F13387ED532B}"/>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Septins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septins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family of GTP-binding proteins that polymerize at curved regions of the plasma membrane</a:t>
            </a:r>
          </a:p>
          <a:p>
            <a:pPr lvl="1"/>
            <a:r>
              <a:rPr lang="en-US" sz="2400" dirty="0">
                <a:latin typeface="Arial" panose="020B0604020202020204" pitchFamily="34" charset="0"/>
                <a:cs typeface="Arial" panose="020B0604020202020204" pitchFamily="34" charset="0"/>
              </a:rPr>
              <a:t>participate in cell division, exocytosis, phagocytosis, and apoptosis</a:t>
            </a:r>
          </a:p>
          <a:p>
            <a:pPr lvl="1"/>
            <a:r>
              <a:rPr lang="en-US" sz="2400" dirty="0">
                <a:latin typeface="Arial" panose="020B0604020202020204" pitchFamily="34" charset="0"/>
                <a:cs typeface="Arial" panose="020B0604020202020204" pitchFamily="34" charset="0"/>
              </a:rPr>
              <a:t>have an amphipathic helix that is important in vesicle trafficking and neurotransmitter release</a:t>
            </a:r>
          </a:p>
          <a:p>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31159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526C-649B-4EDC-954B-586D2917A74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Fusion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fusion proteins </a:t>
            </a:r>
            <a:r>
              <a:rPr lang="en-US" sz="2400" dirty="0">
                <a:latin typeface="Arial" panose="020B0604020202020204" pitchFamily="34" charset="0"/>
                <a:cs typeface="Arial" panose="020B0604020202020204" pitchFamily="34" charset="0"/>
              </a:rPr>
              <a:t>= mediate specific fusion of two membranes by bringing about specific recognition and a transient local distortion of the bilayer structure</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75986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24ABF5EF-C1F5-40DF-975E-2BF087257DA4}"/>
              </a:ext>
            </a:extLst>
          </p:cNvPr>
          <p:cNvPicPr>
            <a:picLocks noChangeAspect="1"/>
          </p:cNvPicPr>
          <p:nvPr/>
        </p:nvPicPr>
        <p:blipFill>
          <a:blip r:embed="rId3"/>
          <a:stretch>
            <a:fillRect/>
          </a:stretch>
        </p:blipFill>
        <p:spPr>
          <a:xfrm>
            <a:off x="762000" y="381000"/>
            <a:ext cx="1133954" cy="816935"/>
          </a:xfrm>
          <a:prstGeom prst="rect">
            <a:avLst/>
          </a:prstGeom>
        </p:spPr>
      </p:pic>
      <p:sp>
        <p:nvSpPr>
          <p:cNvPr id="2" name="Title 1">
            <a:extLst>
              <a:ext uri="{FF2B5EF4-FFF2-40B4-BE49-F238E27FC236}">
                <a16:creationId xmlns:a16="http://schemas.microsoft.com/office/drawing/2014/main" id="{3F4324D1-00F7-4AD3-BD4B-0668EA2B0FFF}"/>
              </a:ext>
            </a:extLst>
          </p:cNvPr>
          <p:cNvSpPr>
            <a:spLocks noGrp="1"/>
          </p:cNvSpPr>
          <p:nvPr>
            <p:ph type="title"/>
          </p:nvPr>
        </p:nvSpPr>
        <p:spPr/>
        <p:txBody>
          <a:bodyPr/>
          <a:lstStyle/>
          <a:p>
            <a:r>
              <a:rPr lang="en-AU" dirty="0"/>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Proteins containing BAR domains cause local membrane curvature and mediate the fusion of two membranes. Which process is not accompanied by fusion of two membranes?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endocytosis</a:t>
            </a:r>
          </a:p>
          <a:p>
            <a:pPr marL="457200" indent="-457200">
              <a:buFontTx/>
              <a:buAutoNum type="alphaUcPeriod"/>
              <a:defRPr/>
            </a:pPr>
            <a:r>
              <a:rPr lang="en-US" sz="2400" dirty="0">
                <a:latin typeface="Arial" panose="020B0604020202020204" pitchFamily="34" charset="0"/>
                <a:cs typeface="Arial" panose="020B0604020202020204" pitchFamily="34" charset="0"/>
              </a:rPr>
              <a:t>viral invasion</a:t>
            </a:r>
          </a:p>
          <a:p>
            <a:pPr marL="457200" indent="-457200">
              <a:buFontTx/>
              <a:buAutoNum type="alphaUcPeriod"/>
              <a:defRPr/>
            </a:pPr>
            <a:r>
              <a:rPr lang="en-US" sz="2400" dirty="0">
                <a:latin typeface="Arial" panose="020B0604020202020204" pitchFamily="34" charset="0"/>
                <a:cs typeface="Arial" panose="020B0604020202020204" pitchFamily="34" charset="0"/>
              </a:rPr>
              <a:t>transport of Na</a:t>
            </a:r>
            <a:r>
              <a:rPr lang="en-US" sz="2400" baseline="300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exocytosis</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597001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A24C-F53C-4D36-87AF-0FC3046532C8}"/>
              </a:ext>
            </a:extLst>
          </p:cNvPr>
          <p:cNvSpPr>
            <a:spLocks noGrp="1"/>
          </p:cNvSpPr>
          <p:nvPr>
            <p:ph type="title"/>
          </p:nvPr>
        </p:nvSpPr>
        <p:spPr/>
        <p:txBody>
          <a:bodyPr/>
          <a:lstStyle/>
          <a:p>
            <a:r>
              <a:rPr lang="en-AU" dirty="0"/>
              <a:t>Clicker Question 19, Response</a:t>
            </a:r>
          </a:p>
        </p:txBody>
      </p:sp>
      <p:sp>
        <p:nvSpPr>
          <p:cNvPr id="5" name="Google Shape;433;g847cf01710_0_113">
            <a:extLst>
              <a:ext uri="{FF2B5EF4-FFF2-40B4-BE49-F238E27FC236}">
                <a16:creationId xmlns:a16="http://schemas.microsoft.com/office/drawing/2014/main" id="{7EA4FF88-3E2F-F74F-AF33-98E4516253A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Proteins containing BAR domains cause local membrane curvature and mediate the fusion of two membranes. Which process is not accompanied by fusion of two membranes?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transport of Na</a:t>
            </a:r>
            <a:r>
              <a:rPr lang="en-US" sz="2400" b="1" baseline="300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Solute transport is not accompanied by the fusion of two membranes. </a:t>
            </a:r>
            <a:endParaRPr lang="en-US" sz="2400" b="1" dirty="0"/>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11338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4914-7638-4C1A-95B4-A1C73753704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SNARE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SNAREs (</a:t>
            </a:r>
            <a:r>
              <a:rPr lang="en-US" sz="2400" i="1" dirty="0">
                <a:latin typeface="Arial" panose="020B0604020202020204" pitchFamily="34" charset="0"/>
                <a:cs typeface="Arial" panose="020B0604020202020204" pitchFamily="34" charset="0"/>
              </a:rPr>
              <a:t>sna</a:t>
            </a:r>
            <a:r>
              <a:rPr lang="en-US" sz="2400" dirty="0">
                <a:latin typeface="Arial" panose="020B0604020202020204" pitchFamily="34" charset="0"/>
                <a:cs typeface="Arial" panose="020B0604020202020204" pitchFamily="34" charset="0"/>
              </a:rPr>
              <a:t>p </a:t>
            </a:r>
            <a:r>
              <a:rPr lang="en-US" sz="2400" i="1" dirty="0">
                <a:latin typeface="Arial" panose="020B0604020202020204" pitchFamily="34" charset="0"/>
                <a:cs typeface="Arial" panose="020B0604020202020204" pitchFamily="34" charset="0"/>
              </a:rPr>
              <a:t>re</a:t>
            </a:r>
            <a:r>
              <a:rPr lang="en-US" sz="2400" dirty="0">
                <a:latin typeface="Arial" panose="020B0604020202020204" pitchFamily="34" charset="0"/>
                <a:cs typeface="Arial" panose="020B0604020202020204" pitchFamily="34" charset="0"/>
              </a:rPr>
              <a:t>ceptors) = family of proteins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v-SNAREs </a:t>
            </a:r>
            <a:r>
              <a:rPr lang="en-US" sz="2400" dirty="0">
                <a:latin typeface="Arial" panose="020B0604020202020204" pitchFamily="34" charset="0"/>
                <a:cs typeface="Arial" panose="020B0604020202020204" pitchFamily="34" charset="0"/>
              </a:rPr>
              <a:t>= SNAREs in the cytoplasmic face of the intracellular vesicle </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t-SNAREs</a:t>
            </a:r>
            <a:r>
              <a:rPr lang="en-US" sz="2400" dirty="0">
                <a:latin typeface="Arial" panose="020B0604020202020204" pitchFamily="34" charset="0"/>
                <a:cs typeface="Arial" panose="020B0604020202020204" pitchFamily="34" charset="0"/>
              </a:rPr>
              <a:t> = SNAREs in the target membrane with which the vesicle fuses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33027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DE07-2E52-4114-9B33-3AF1748CB9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Membrane Fusion During Neurotransmitter Release</a:t>
            </a:r>
            <a:endParaRPr lang="en-AU" dirty="0"/>
          </a:p>
        </p:txBody>
      </p:sp>
      <p:pic>
        <p:nvPicPr>
          <p:cNvPr id="8" name="Picture 7" descr="A figure shows the steps involved in membrane fusion to release neurotransmitters at a synapse. ">
            <a:extLst>
              <a:ext uri="{FF2B5EF4-FFF2-40B4-BE49-F238E27FC236}">
                <a16:creationId xmlns:a16="http://schemas.microsoft.com/office/drawing/2014/main" id="{E56FD66B-DF34-064D-9BA9-64165BC3B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61841"/>
            <a:ext cx="2971801" cy="4703428"/>
          </a:xfrm>
          <a:prstGeom prst="rect">
            <a:avLst/>
          </a:prstGeom>
        </p:spPr>
      </p:pic>
      <p:pic>
        <p:nvPicPr>
          <p:cNvPr id="3" name="Picture 2" descr="The steps involved in membrane fusion to release neurotransmitters at a synapse, continued.">
            <a:extLst>
              <a:ext uri="{FF2B5EF4-FFF2-40B4-BE49-F238E27FC236}">
                <a16:creationId xmlns:a16="http://schemas.microsoft.com/office/drawing/2014/main" id="{F9C07AF8-AC16-5440-8C25-00821CA76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372500"/>
            <a:ext cx="3418301" cy="3973104"/>
          </a:xfrm>
          <a:prstGeom prst="rect">
            <a:avLst/>
          </a:prstGeom>
        </p:spPr>
      </p:pic>
    </p:spTree>
    <p:extLst>
      <p:ext uri="{BB962C8B-B14F-4D97-AF65-F5344CB8AC3E}">
        <p14:creationId xmlns:p14="http://schemas.microsoft.com/office/powerpoint/2010/main" val="40467564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6160-822F-4B44-86CB-AAD4A88F3E79}"/>
              </a:ext>
            </a:extLst>
          </p:cNvPr>
          <p:cNvSpPr>
            <a:spLocks noGrp="1"/>
          </p:cNvSpPr>
          <p:nvPr>
            <p:ph type="title"/>
          </p:nvPr>
        </p:nvSpPr>
        <p:spPr>
          <a:xfrm>
            <a:off x="0" y="152400"/>
            <a:ext cx="9144000" cy="1371600"/>
          </a:xfrm>
        </p:spPr>
        <p:txBody>
          <a:bodyPr/>
          <a:lstStyle/>
          <a:p>
            <a:r>
              <a:rPr lang="en-US" altLang="en-US" sz="3000" dirty="0">
                <a:solidFill>
                  <a:srgbClr val="4E4CB4"/>
                </a:solidFill>
                <a:latin typeface="Arial" panose="020B0604020202020204" pitchFamily="34" charset="0"/>
                <a:cs typeface="Arial" panose="020B0604020202020204" pitchFamily="34" charset="0"/>
              </a:rPr>
              <a:t>Integral Proteins of the Plasma Membrane Are Involved in Surface Adhesion, Signaling, and Other Cellular Processes</a:t>
            </a:r>
            <a:endParaRPr lang="en-AU" sz="30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8288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integrins </a:t>
            </a:r>
            <a:r>
              <a:rPr lang="en-US" sz="2400" dirty="0">
                <a:latin typeface="Arial" panose="020B0604020202020204" pitchFamily="34" charset="0"/>
                <a:cs typeface="Arial" panose="020B0604020202020204" pitchFamily="34" charset="0"/>
              </a:rPr>
              <a:t>= surface adhesion proteins that mediate a cell’s interaction with the extracellular matrix and with other cells</a:t>
            </a:r>
          </a:p>
          <a:p>
            <a:pPr lvl="1"/>
            <a:r>
              <a:rPr lang="en-US" sz="2400" dirty="0">
                <a:latin typeface="Arial" panose="020B0604020202020204" pitchFamily="34" charset="0"/>
                <a:cs typeface="Arial" panose="020B0604020202020204" pitchFamily="34" charset="0"/>
              </a:rPr>
              <a:t>carry signals in both directions across the plasma membrane</a:t>
            </a:r>
          </a:p>
          <a:p>
            <a:pPr lvl="1"/>
            <a:r>
              <a:rPr lang="en-US" sz="2400" dirty="0">
                <a:latin typeface="Arial" panose="020B0604020202020204" pitchFamily="34" charset="0"/>
                <a:cs typeface="Arial" panose="020B0604020202020204" pitchFamily="34" charset="0"/>
              </a:rPr>
              <a:t>heterodimeric proteins composed of two unlike subunits, </a:t>
            </a:r>
            <a:r>
              <a:rPr lang="el-GR" sz="2400"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and </a:t>
            </a:r>
            <a:r>
              <a:rPr lang="el-GR" sz="2400" dirty="0">
                <a:latin typeface="Arial" panose="020B0604020202020204" pitchFamily="34" charset="0"/>
                <a:cs typeface="Arial" panose="020B0604020202020204" pitchFamily="34" charset="0"/>
              </a:rPr>
              <a:t>β</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79801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070D-7FD1-4678-AF6B-1437D3A5054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Cadherins and Selectins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cadherins </a:t>
            </a:r>
            <a:r>
              <a:rPr lang="en-US" sz="2400" dirty="0">
                <a:latin typeface="Arial" panose="020B0604020202020204" pitchFamily="34" charset="0"/>
                <a:cs typeface="Arial" panose="020B0604020202020204" pitchFamily="34" charset="0"/>
              </a:rPr>
              <a:t>= involved in surface adhesion</a:t>
            </a:r>
          </a:p>
          <a:p>
            <a:pPr lvl="1"/>
            <a:r>
              <a:rPr lang="en-US" sz="2400" dirty="0">
                <a:latin typeface="Arial" panose="020B0604020202020204" pitchFamily="34" charset="0"/>
                <a:cs typeface="Arial" panose="020B0604020202020204" pitchFamily="34" charset="0"/>
              </a:rPr>
              <a:t>undergo homophilic interactions with identical cadherins in an adjacent cell</a:t>
            </a:r>
          </a:p>
          <a:p>
            <a:pPr lvl="1"/>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selectins </a:t>
            </a:r>
            <a:r>
              <a:rPr lang="en-US" sz="2400" dirty="0">
                <a:latin typeface="Arial" panose="020B0604020202020204" pitchFamily="34" charset="0"/>
                <a:cs typeface="Arial" panose="020B0604020202020204" pitchFamily="34" charset="0"/>
              </a:rPr>
              <a:t>= have extracellular domains that bind specific polysaccharides on the surface of an adjacent cell</a:t>
            </a:r>
          </a:p>
          <a:p>
            <a:pPr lvl="1"/>
            <a:r>
              <a:rPr lang="en-US" sz="2400" dirty="0">
                <a:latin typeface="Arial" panose="020B0604020202020204" pitchFamily="34" charset="0"/>
                <a:cs typeface="Arial" panose="020B0604020202020204" pitchFamily="34" charset="0"/>
              </a:rPr>
              <a:t>require Ca</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essential part of the blood-clotting process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26764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B4E5FEFC-5FEE-4A2D-BFB8-97DD0E745DBF}"/>
              </a:ext>
            </a:extLst>
          </p:cNvPr>
          <p:cNvPicPr>
            <a:picLocks noChangeAspect="1"/>
          </p:cNvPicPr>
          <p:nvPr/>
        </p:nvPicPr>
        <p:blipFill>
          <a:blip r:embed="rId3"/>
          <a:stretch>
            <a:fillRect/>
          </a:stretch>
        </p:blipFill>
        <p:spPr>
          <a:xfrm>
            <a:off x="762000" y="381000"/>
            <a:ext cx="1133954" cy="816935"/>
          </a:xfrm>
          <a:prstGeom prst="rect">
            <a:avLst/>
          </a:prstGeom>
        </p:spPr>
      </p:pic>
      <p:sp>
        <p:nvSpPr>
          <p:cNvPr id="2" name="Title 1">
            <a:extLst>
              <a:ext uri="{FF2B5EF4-FFF2-40B4-BE49-F238E27FC236}">
                <a16:creationId xmlns:a16="http://schemas.microsoft.com/office/drawing/2014/main" id="{D64E6283-8780-4A47-A94E-3E29945BD857}"/>
              </a:ext>
            </a:extLst>
          </p:cNvPr>
          <p:cNvSpPr>
            <a:spLocks noGrp="1"/>
          </p:cNvSpPr>
          <p:nvPr>
            <p:ph type="title"/>
          </p:nvPr>
        </p:nvSpPr>
        <p:spPr/>
        <p:txBody>
          <a:bodyPr/>
          <a:lstStyle/>
          <a:p>
            <a:r>
              <a:rPr lang="en-AU" dirty="0"/>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Integrins, cadherins, and selectins: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are never all found in the same cell.</a:t>
            </a:r>
          </a:p>
          <a:p>
            <a:pPr marL="457200" indent="-457200">
              <a:buFontTx/>
              <a:buAutoNum type="alphaUcPeriod"/>
              <a:defRPr/>
            </a:pPr>
            <a:r>
              <a:rPr lang="en-US" sz="2400" dirty="0">
                <a:latin typeface="Arial" panose="020B0604020202020204" pitchFamily="34" charset="0"/>
                <a:cs typeface="Arial" panose="020B0604020202020204" pitchFamily="34" charset="0"/>
              </a:rPr>
              <a:t>are only found in caveolae.</a:t>
            </a:r>
          </a:p>
          <a:p>
            <a:pPr marL="457200" indent="-457200">
              <a:buFontTx/>
              <a:buAutoNum type="alphaUcPeriod"/>
              <a:defRPr/>
            </a:pPr>
            <a:r>
              <a:rPr lang="en-US" sz="2400" dirty="0">
                <a:latin typeface="Arial" panose="020B0604020202020204" pitchFamily="34" charset="0"/>
                <a:cs typeface="Arial" panose="020B0604020202020204" pitchFamily="34" charset="0"/>
              </a:rPr>
              <a:t>are sometimes integral and sometimes peripheral membrane proteins.</a:t>
            </a:r>
          </a:p>
          <a:p>
            <a:pPr marL="457200" indent="-457200">
              <a:buFontTx/>
              <a:buAutoNum type="alphaUcPeriod"/>
              <a:defRPr/>
            </a:pPr>
            <a:r>
              <a:rPr lang="en-US" sz="2400" dirty="0">
                <a:latin typeface="Arial" panose="020B0604020202020204" pitchFamily="34" charset="0"/>
                <a:cs typeface="Arial" panose="020B0604020202020204" pitchFamily="34" charset="0"/>
              </a:rPr>
              <a:t>allow for attachments between cells or between a cell and the extracellular matrix.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5049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0018-0C72-48F8-9A6B-892748B7B2F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Vesicle Formation</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570700"/>
            <a:ext cx="36086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vesicle </a:t>
            </a:r>
            <a:r>
              <a:rPr lang="en-US" sz="2400" dirty="0">
                <a:latin typeface="Arial" panose="020B0604020202020204" pitchFamily="34" charset="0"/>
                <a:cs typeface="Arial" panose="020B0604020202020204" pitchFamily="34" charset="0"/>
              </a:rPr>
              <a:t>(liposome)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forms spontaneously when a bilayer sheet folds back on itself to form a hollow sphere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large sphere with an outer layer of blue spheres, an interior yellow region, and a central circle lined with blue spheres. Each sphere in the outer layer has two threads extending toward the center. Each sphere lining the central region has two threads extending outward to meet those from the outer layer of spheres. There is an open region in the center labeled aqueous cavity.">
            <a:extLst>
              <a:ext uri="{FF2B5EF4-FFF2-40B4-BE49-F238E27FC236}">
                <a16:creationId xmlns:a16="http://schemas.microsoft.com/office/drawing/2014/main" id="{A716D130-FB95-1841-8F27-60C93155F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576" y="1600200"/>
            <a:ext cx="4336843" cy="3716597"/>
          </a:xfrm>
          <a:prstGeom prst="rect">
            <a:avLst/>
          </a:prstGeom>
        </p:spPr>
      </p:pic>
    </p:spTree>
    <p:extLst>
      <p:ext uri="{BB962C8B-B14F-4D97-AF65-F5344CB8AC3E}">
        <p14:creationId xmlns:p14="http://schemas.microsoft.com/office/powerpoint/2010/main" val="24458264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F83E-5297-4325-81ED-249897F2021B}"/>
              </a:ext>
            </a:extLst>
          </p:cNvPr>
          <p:cNvSpPr>
            <a:spLocks noGrp="1"/>
          </p:cNvSpPr>
          <p:nvPr>
            <p:ph type="title"/>
          </p:nvPr>
        </p:nvSpPr>
        <p:spPr/>
        <p:txBody>
          <a:bodyPr/>
          <a:lstStyle/>
          <a:p>
            <a:r>
              <a:rPr lang="en-AU" dirty="0"/>
              <a:t>Clicker Question 20, Response</a:t>
            </a:r>
          </a:p>
        </p:txBody>
      </p:sp>
      <p:sp>
        <p:nvSpPr>
          <p:cNvPr id="5" name="Google Shape;433;g847cf01710_0_113">
            <a:extLst>
              <a:ext uri="{FF2B5EF4-FFF2-40B4-BE49-F238E27FC236}">
                <a16:creationId xmlns:a16="http://schemas.microsoft.com/office/drawing/2014/main" id="{72930BAD-2F79-E94F-9B07-4A7A7744724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Integrins, cadherins, and selectins: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allow for attachments between cells or between a cell and the extracellular matrix. </a:t>
            </a:r>
          </a:p>
          <a:p>
            <a:pPr>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Several families of integral proteins in the plasma membrane provide specific points of attachment between cells or between a cell and proteins of the extracellular matrix. Integrins, cadherins, and selectins are transmembrane proteins of the plasma membrane that act both to attach cells to each other and to carry messages between the extracellular matrix and the cytoplasm. </a:t>
            </a:r>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741625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A068CF03-0EFF-4933-B2AA-575138EA0667}"/>
              </a:ext>
            </a:extLst>
          </p:cNvPr>
          <p:cNvPicPr>
            <a:picLocks noChangeAspect="1"/>
          </p:cNvPicPr>
          <p:nvPr/>
        </p:nvPicPr>
        <p:blipFill>
          <a:blip r:embed="rId3"/>
          <a:stretch>
            <a:fillRect/>
          </a:stretch>
        </p:blipFill>
        <p:spPr>
          <a:xfrm>
            <a:off x="1279169" y="67962"/>
            <a:ext cx="1133954" cy="816935"/>
          </a:xfrm>
          <a:prstGeom prst="rect">
            <a:avLst/>
          </a:prstGeom>
        </p:spPr>
      </p:pic>
      <p:sp>
        <p:nvSpPr>
          <p:cNvPr id="2" name="Title 1">
            <a:extLst>
              <a:ext uri="{FF2B5EF4-FFF2-40B4-BE49-F238E27FC236}">
                <a16:creationId xmlns:a16="http://schemas.microsoft.com/office/drawing/2014/main" id="{320EC47D-D7F0-43B9-9E15-EC2ACF5827D5}"/>
              </a:ext>
            </a:extLst>
          </p:cNvPr>
          <p:cNvSpPr>
            <a:spLocks noGrp="1"/>
          </p:cNvSpPr>
          <p:nvPr>
            <p:ph type="title"/>
          </p:nvPr>
        </p:nvSpPr>
        <p:spPr/>
        <p:txBody>
          <a:bodyPr/>
          <a:lstStyle/>
          <a:p>
            <a:pPr lvl="0">
              <a:spcBef>
                <a:spcPts val="0"/>
              </a:spcBef>
              <a:spcAft>
                <a:spcPts val="0"/>
              </a:spcAft>
              <a:defRPr/>
            </a:pPr>
            <a:r>
              <a:rPr lang="en-US" dirty="0">
                <a:solidFill>
                  <a:srgbClr val="144852"/>
                </a:solidFill>
                <a:latin typeface="Arial" panose="020B0604020202020204" pitchFamily="34" charset="0"/>
                <a:ea typeface="ＭＳ Ｐゴシック" charset="-128"/>
                <a:cs typeface="Arial" panose="020B0604020202020204" pitchFamily="34" charset="0"/>
              </a:rPr>
              <a:t> Activity: Relating </a:t>
            </a:r>
            <a:br>
              <a:rPr lang="en-US" dirty="0">
                <a:solidFill>
                  <a:srgbClr val="144852"/>
                </a:solidFill>
                <a:latin typeface="Arial" panose="020B0604020202020204" pitchFamily="34" charset="0"/>
                <a:ea typeface="ＭＳ Ｐゴシック" charset="-128"/>
                <a:cs typeface="Arial" panose="020B0604020202020204" pitchFamily="34" charset="0"/>
              </a:rPr>
            </a:br>
            <a:r>
              <a:rPr lang="en-US" dirty="0">
                <a:solidFill>
                  <a:srgbClr val="1448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8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Arial"/>
                <a:cs typeface="Arial" panose="020B0604020202020204" pitchFamily="34" charset="0"/>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5" name="Picture 4"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0406D673-A378-4B4F-B8BE-E4E45CD6113F}"/>
              </a:ext>
            </a:extLst>
          </p:cNvPr>
          <p:cNvPicPr>
            <a:picLocks noChangeAspect="1"/>
          </p:cNvPicPr>
          <p:nvPr/>
        </p:nvPicPr>
        <p:blipFill>
          <a:blip r:embed="rId4"/>
          <a:stretch>
            <a:fillRect/>
          </a:stretch>
        </p:blipFill>
        <p:spPr>
          <a:xfrm>
            <a:off x="619125" y="3421626"/>
            <a:ext cx="7905750" cy="2228850"/>
          </a:xfrm>
          <a:prstGeom prst="rect">
            <a:avLst/>
          </a:prstGeom>
        </p:spPr>
      </p:pic>
    </p:spTree>
    <p:extLst>
      <p:ext uri="{BB962C8B-B14F-4D97-AF65-F5344CB8AC3E}">
        <p14:creationId xmlns:p14="http://schemas.microsoft.com/office/powerpoint/2010/main" val="39690933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9412-41A2-48A4-B46B-8564FEFE3945}"/>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2)</a:t>
            </a:r>
            <a:endParaRPr lang="en-AU" sz="2000" b="0" dirty="0">
              <a:solidFill>
                <a:srgbClr val="144652"/>
              </a:solidFill>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582898" y="2895600"/>
            <a:ext cx="399188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proteins and lipids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endoplasmic reticulum </a:t>
            </a:r>
          </a:p>
          <a:p>
            <a:pPr marL="457200" indent="-355600">
              <a:lnSpc>
                <a:spcPct val="115000"/>
              </a:lnSpc>
              <a:spcBef>
                <a:spcPts val="0"/>
              </a:spcBef>
              <a:spcAft>
                <a:spcPts val="0"/>
              </a:spcAft>
              <a:buSzPts val="2000"/>
              <a:buFont typeface="Arial"/>
              <a:buChar char="•"/>
            </a:pPr>
            <a:r>
              <a:rPr lang="en-GB" sz="2400" dirty="0" err="1">
                <a:latin typeface="Arial"/>
                <a:ea typeface="Arial"/>
                <a:cs typeface="Arial"/>
                <a:sym typeface="Arial"/>
              </a:rPr>
              <a:t>golgi</a:t>
            </a:r>
            <a:r>
              <a:rPr lang="en-GB" sz="2400" dirty="0">
                <a:latin typeface="Arial"/>
                <a:ea typeface="Arial"/>
                <a:cs typeface="Arial"/>
                <a:sym typeface="Arial"/>
              </a:rPr>
              <a:t> apparatus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organelle and plasma membranes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endomembrane system </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rafts</a:t>
            </a:r>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519414" y="2895600"/>
            <a:ext cx="4395986"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membrane trafficking</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lipids concentrated in bilayer leaflet</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proteins covalently altered</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lipids segregated into different organelles</a:t>
            </a:r>
          </a:p>
          <a:p>
            <a:pPr marL="457200" indent="-355600">
              <a:lnSpc>
                <a:spcPct val="115000"/>
              </a:lnSpc>
              <a:spcBef>
                <a:spcPts val="0"/>
              </a:spcBef>
              <a:spcAft>
                <a:spcPts val="0"/>
              </a:spcAft>
              <a:buSzPts val="2000"/>
              <a:buFont typeface="Arial"/>
              <a:buChar char="•"/>
            </a:pPr>
            <a:r>
              <a:rPr lang="en-GB" sz="2400" dirty="0">
                <a:latin typeface="Arial"/>
                <a:ea typeface="Arial"/>
                <a:cs typeface="Arial"/>
                <a:sym typeface="Arial"/>
              </a:rPr>
              <a:t>internal membranes of cells</a:t>
            </a: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3453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35376973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2" name="Title 1">
            <a:extLst>
              <a:ext uri="{FF2B5EF4-FFF2-40B4-BE49-F238E27FC236}">
                <a16:creationId xmlns:a16="http://schemas.microsoft.com/office/drawing/2014/main" id="{84EAAA2F-F89D-43F8-90BB-B2856E996F2A}"/>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2)</a:t>
            </a:r>
            <a:endParaRPr lang="en-AU" sz="2000" b="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800"/>
            <a:ext cx="8497200" cy="8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3" name="Picture 2" descr="The map starts with box, proteins and lipids. Arrow, synthesized in, leads to box, endoplasmic reticulum. From there, arrow, move through, leads to box, Golgi apparatus. From there, arrow, targeted to, leads to box, organelle or plasma membrane. From proteins and lipids, arrow, form, leads to box, rafts, and arrow, structurally essential to, leads to box, internal membranes of cells. From there, arrow, part of, leads to box, endomembrane system, and arrow, including, leads to box, organelle or plasma membranes. A bracket surrounds this portion of the map. Arrow, process called, leads from the bracket to box, membrane trafficking. Arrows, can include, branch to boxes, lipids concentrated in bilayer, proteins covalently altered, and, lipids segregated into different organelles.">
            <a:extLst>
              <a:ext uri="{FF2B5EF4-FFF2-40B4-BE49-F238E27FC236}">
                <a16:creationId xmlns:a16="http://schemas.microsoft.com/office/drawing/2014/main" id="{BB70A81A-6B0D-4E80-B798-431679715E1E}"/>
              </a:ext>
            </a:extLst>
          </p:cNvPr>
          <p:cNvPicPr>
            <a:picLocks noChangeAspect="1"/>
          </p:cNvPicPr>
          <p:nvPr/>
        </p:nvPicPr>
        <p:blipFill>
          <a:blip r:embed="rId3"/>
          <a:stretch>
            <a:fillRect/>
          </a:stretch>
        </p:blipFill>
        <p:spPr>
          <a:xfrm>
            <a:off x="371475" y="2590800"/>
            <a:ext cx="8401050" cy="3733800"/>
          </a:xfrm>
          <a:prstGeom prst="rect">
            <a:avLst/>
          </a:prstGeom>
        </p:spPr>
      </p:pic>
    </p:spTree>
    <p:extLst>
      <p:ext uri="{BB962C8B-B14F-4D97-AF65-F5344CB8AC3E}">
        <p14:creationId xmlns:p14="http://schemas.microsoft.com/office/powerpoint/2010/main" val="39857715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39C5-743E-43A4-A7AE-CEE46F17822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Solute Transport across Membranes</a:t>
            </a:r>
            <a:endParaRPr lang="en-AU" dirty="0"/>
          </a:p>
        </p:txBody>
      </p:sp>
    </p:spTree>
    <p:extLst>
      <p:ext uri="{BB962C8B-B14F-4D97-AF65-F5344CB8AC3E}">
        <p14:creationId xmlns:p14="http://schemas.microsoft.com/office/powerpoint/2010/main" val="10133603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378BF183-F7DF-42DA-AA07-85CE21A223D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5E9A58-12CA-4144-8E58-26CAC0C086A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28425661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63F8-05B3-4C25-AC83-5A6D9E4E5C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Summary of Transport Types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9100" y="1449236"/>
            <a:ext cx="3314700" cy="457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nonpolar compounds can dissolve in the lipid bilayer and cross a membrane unassisted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polar compounds and ions require a specific membrane protein carrier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circular phospholipid bilayer with six types of transport occurring across its surface: simple diffusion, facilitated diffusion, primary active transport, ionophore-mediated ion transport, ion channel, and secondary active transport.">
            <a:extLst>
              <a:ext uri="{FF2B5EF4-FFF2-40B4-BE49-F238E27FC236}">
                <a16:creationId xmlns:a16="http://schemas.microsoft.com/office/drawing/2014/main" id="{7AEE4C59-92AB-834C-ADCA-F4E940A816B7}"/>
              </a:ext>
            </a:extLst>
          </p:cNvPr>
          <p:cNvPicPr>
            <a:picLocks noChangeAspect="1"/>
          </p:cNvPicPr>
          <p:nvPr/>
        </p:nvPicPr>
        <p:blipFill>
          <a:blip r:embed="rId3"/>
          <a:stretch>
            <a:fillRect/>
          </a:stretch>
        </p:blipFill>
        <p:spPr>
          <a:xfrm>
            <a:off x="3904665" y="1439915"/>
            <a:ext cx="4779062" cy="5045075"/>
          </a:xfrm>
          <a:prstGeom prst="rect">
            <a:avLst/>
          </a:prstGeom>
        </p:spPr>
      </p:pic>
    </p:spTree>
    <p:extLst>
      <p:ext uri="{BB962C8B-B14F-4D97-AF65-F5344CB8AC3E}">
        <p14:creationId xmlns:p14="http://schemas.microsoft.com/office/powerpoint/2010/main" val="27780033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5C92-9AAA-4F5E-AA37-AAD28B886D4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Transport May Be Passive or Active</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33600"/>
            <a:ext cx="47096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simple diffusion </a:t>
            </a:r>
            <a:r>
              <a:rPr lang="en-US" sz="2400" dirty="0">
                <a:latin typeface="Arial" panose="020B0604020202020204" pitchFamily="34" charset="0"/>
                <a:cs typeface="Arial" panose="020B0604020202020204" pitchFamily="34" charset="0"/>
              </a:rPr>
              <a:t>= movement of a solute from the region of higher concentration to the region of lower concentration</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two cylinders that each have a plane, dividing the left and right sides. The left-hand cylinder has a large number of orange dots on the left side, labeled C subscript 1, and a small number of dots on the right side, labeled C subscript 2. A large arrow points from the left side to the right side and a small arrow points from the right side to the left side. Text below reads C subscript 1 greater sign greater sign C subscript 2 and before equilibrium; net flux right-pointing arrow. The right-hand cylinder has evenly spaced orange dots on both sides and equally sized arrows pointing to the left and right. Text below reads C subscript 1 equals C subscript 2 and at equilibrium; no net flux. ">
            <a:extLst>
              <a:ext uri="{FF2B5EF4-FFF2-40B4-BE49-F238E27FC236}">
                <a16:creationId xmlns:a16="http://schemas.microsoft.com/office/drawing/2014/main" id="{8762369E-BA29-3345-91ED-BECEF8AF7887}"/>
              </a:ext>
            </a:extLst>
          </p:cNvPr>
          <p:cNvPicPr>
            <a:picLocks noChangeAspect="1"/>
          </p:cNvPicPr>
          <p:nvPr/>
        </p:nvPicPr>
        <p:blipFill rotWithShape="1">
          <a:blip r:embed="rId3"/>
          <a:srcRect r="50849"/>
          <a:stretch/>
        </p:blipFill>
        <p:spPr>
          <a:xfrm>
            <a:off x="5029200" y="2133599"/>
            <a:ext cx="3856703" cy="3554579"/>
          </a:xfrm>
          <a:prstGeom prst="rect">
            <a:avLst/>
          </a:prstGeom>
        </p:spPr>
      </p:pic>
    </p:spTree>
    <p:extLst>
      <p:ext uri="{BB962C8B-B14F-4D97-AF65-F5344CB8AC3E}">
        <p14:creationId xmlns:p14="http://schemas.microsoft.com/office/powerpoint/2010/main" val="13730471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5173-ADCE-4F48-8174-3CEBCDE609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Membrane Potential, </a:t>
            </a:r>
            <a:r>
              <a:rPr lang="en-US" i="1" dirty="0" err="1">
                <a:solidFill>
                  <a:schemeClr val="tx1"/>
                </a:solidFill>
                <a:latin typeface="Arial" panose="020B0604020202020204" pitchFamily="34" charset="0"/>
                <a:cs typeface="Arial" panose="020B0604020202020204" pitchFamily="34" charset="0"/>
              </a:rPr>
              <a:t>V</a:t>
            </a:r>
            <a:r>
              <a:rPr lang="en-US" baseline="-25000" dirty="0" err="1">
                <a:solidFill>
                  <a:schemeClr val="tx1"/>
                </a:solidFill>
                <a:latin typeface="Arial" panose="020B0604020202020204" pitchFamily="34" charset="0"/>
                <a:cs typeface="Arial" panose="020B0604020202020204" pitchFamily="34" charset="0"/>
              </a:rPr>
              <a:t>m</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152400" y="1752600"/>
            <a:ext cx="5029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membrane potential, </a:t>
            </a:r>
            <a:r>
              <a:rPr lang="en-US" sz="2400" b="1" i="1" dirty="0" err="1">
                <a:latin typeface="Arial" panose="020B0604020202020204" pitchFamily="34" charset="0"/>
                <a:cs typeface="Arial" panose="020B0604020202020204" pitchFamily="34" charset="0"/>
              </a:rPr>
              <a:t>V</a:t>
            </a:r>
            <a:r>
              <a:rPr lang="en-US" sz="2400" b="1" baseline="-25000" dirty="0" err="1">
                <a:latin typeface="Arial" panose="020B0604020202020204" pitchFamily="34" charset="0"/>
                <a:cs typeface="Arial" panose="020B0604020202020204" pitchFamily="34" charset="0"/>
              </a:rPr>
              <a:t>m</a:t>
            </a:r>
            <a:r>
              <a:rPr lang="en-US" sz="2400" b="1"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transmembrane electrical gradient that occurs when ions of opposite charge are separated by a permeable membrane </a:t>
            </a:r>
          </a:p>
          <a:p>
            <a:pPr lvl="1"/>
            <a:r>
              <a:rPr lang="en-US" sz="2400" dirty="0">
                <a:latin typeface="Arial" panose="020B0604020202020204" pitchFamily="34" charset="0"/>
                <a:cs typeface="Arial" panose="020B0604020202020204" pitchFamily="34" charset="0"/>
              </a:rPr>
              <a:t>produces a force that:</a:t>
            </a:r>
          </a:p>
          <a:p>
            <a:pPr lvl="2"/>
            <a:r>
              <a:rPr lang="en-US" dirty="0">
                <a:latin typeface="Arial" panose="020B0604020202020204" pitchFamily="34" charset="0"/>
                <a:cs typeface="Arial" panose="020B0604020202020204" pitchFamily="34" charset="0"/>
              </a:rPr>
              <a:t>opposes ion movements that increase </a:t>
            </a:r>
            <a:r>
              <a:rPr lang="en-US" i="1"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m</a:t>
            </a:r>
            <a:r>
              <a:rPr lang="en-US" baseline="-25000" dirty="0">
                <a:latin typeface="Arial" panose="020B0604020202020204" pitchFamily="34" charset="0"/>
                <a:cs typeface="Arial" panose="020B0604020202020204" pitchFamily="34" charset="0"/>
              </a:rPr>
              <a:t> </a:t>
            </a:r>
          </a:p>
          <a:p>
            <a:pPr lvl="2"/>
            <a:r>
              <a:rPr lang="en-US" dirty="0">
                <a:latin typeface="Arial" panose="020B0604020202020204" pitchFamily="34" charset="0"/>
                <a:cs typeface="Arial" panose="020B0604020202020204" pitchFamily="34" charset="0"/>
              </a:rPr>
              <a:t>drives movements that reduce </a:t>
            </a:r>
            <a:r>
              <a:rPr lang="en-US" i="1"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wo cylinders that have a plane, dividing the left and right sides. The left-hand cylinder has 7 gray circles labeled minus and one red circle labeled plus on the left and seven red circles labeled plus and one gray circle labeled minus on the right. The left side is labeled minus and the right side is labeled plus. A small red arrow points from the left side to the right side and a large red arrow points from the right side to the left side. A large gray red arrow points from the left side to the right side and a small gray arrow points from the right side to the left side. Text below reads V subscript m greater than 0 and before equilibrium. The right-hand cylinder has four red circles labeled plus and four gray circles labeled minus on each side. It has evenly sized red arrows and evenly sized gray arrows pointing to the left and right. Text below reads, V subscript m equals 0 and at equilibrium.">
            <a:extLst>
              <a:ext uri="{FF2B5EF4-FFF2-40B4-BE49-F238E27FC236}">
                <a16:creationId xmlns:a16="http://schemas.microsoft.com/office/drawing/2014/main" id="{8762369E-BA29-3345-91ED-BECEF8AF7887}"/>
              </a:ext>
            </a:extLst>
          </p:cNvPr>
          <p:cNvPicPr>
            <a:picLocks noChangeAspect="1"/>
          </p:cNvPicPr>
          <p:nvPr/>
        </p:nvPicPr>
        <p:blipFill rotWithShape="1">
          <a:blip r:embed="rId3"/>
          <a:srcRect l="50752" r="97"/>
          <a:stretch/>
        </p:blipFill>
        <p:spPr>
          <a:xfrm>
            <a:off x="5334000" y="2133600"/>
            <a:ext cx="3320846" cy="3060700"/>
          </a:xfrm>
          <a:prstGeom prst="rect">
            <a:avLst/>
          </a:prstGeom>
        </p:spPr>
      </p:pic>
    </p:spTree>
    <p:extLst>
      <p:ext uri="{BB962C8B-B14F-4D97-AF65-F5344CB8AC3E}">
        <p14:creationId xmlns:p14="http://schemas.microsoft.com/office/powerpoint/2010/main" val="9458401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8B5F0887-16AA-4B63-BA80-4DEACC9E4DB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6FEBCD-842B-44D3-A944-44E6BEA7C24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1451187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7FD3-75F8-46B5-AA11-F01676B6589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Distribution of Membrane Lipids in an Artificial Membrane</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62919" y="1570700"/>
            <a:ext cx="28136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hydrocarbon core of the bilayer = ~30 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biological membranes (including protruding proteins) = ~50 – 80 Å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graph plots probability on the vertical axis against distance from bilayer center open parenthesis Angstroms, Å, close parenthesis on the horizontal axis.">
            <a:extLst>
              <a:ext uri="{FF2B5EF4-FFF2-40B4-BE49-F238E27FC236}">
                <a16:creationId xmlns:a16="http://schemas.microsoft.com/office/drawing/2014/main" id="{D635C87A-8D46-BB4A-9559-3A2498AA4798}"/>
              </a:ext>
            </a:extLst>
          </p:cNvPr>
          <p:cNvPicPr>
            <a:picLocks noChangeAspect="1"/>
          </p:cNvPicPr>
          <p:nvPr/>
        </p:nvPicPr>
        <p:blipFill>
          <a:blip r:embed="rId3"/>
          <a:stretch>
            <a:fillRect/>
          </a:stretch>
        </p:blipFill>
        <p:spPr>
          <a:xfrm>
            <a:off x="3276600" y="1570700"/>
            <a:ext cx="5636108" cy="4756484"/>
          </a:xfrm>
          <a:prstGeom prst="rect">
            <a:avLst/>
          </a:prstGeom>
        </p:spPr>
      </p:pic>
    </p:spTree>
    <p:extLst>
      <p:ext uri="{BB962C8B-B14F-4D97-AF65-F5344CB8AC3E}">
        <p14:creationId xmlns:p14="http://schemas.microsoft.com/office/powerpoint/2010/main" val="8154965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70C3-63BF-40DD-88BC-96FE1E9599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Electrochemical Gradient</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electrochemical gradient (electrochemical potential) </a:t>
            </a:r>
            <a:r>
              <a:rPr lang="en-US" sz="2400" dirty="0">
                <a:latin typeface="Arial" panose="020B0604020202020204" pitchFamily="34" charset="0"/>
                <a:cs typeface="Arial" panose="020B0604020202020204" pitchFamily="34" charset="0"/>
              </a:rPr>
              <a:t>= determines the direction in which a charged solute moves across a membrane </a:t>
            </a:r>
          </a:p>
          <a:p>
            <a:pPr lvl="1"/>
            <a:r>
              <a:rPr lang="en-US" sz="2400" dirty="0">
                <a:latin typeface="Arial" panose="020B0604020202020204" pitchFamily="34" charset="0"/>
                <a:cs typeface="Arial" panose="020B0604020202020204" pitchFamily="34" charset="0"/>
              </a:rPr>
              <a:t>composed of:</a:t>
            </a:r>
          </a:p>
          <a:p>
            <a:pPr lvl="2"/>
            <a:r>
              <a:rPr lang="en-US" dirty="0">
                <a:latin typeface="Arial" panose="020B0604020202020204" pitchFamily="34" charset="0"/>
                <a:cs typeface="Arial" panose="020B0604020202020204" pitchFamily="34" charset="0"/>
              </a:rPr>
              <a:t>the chemical gradient</a:t>
            </a:r>
          </a:p>
          <a:p>
            <a:pPr lvl="2"/>
            <a:r>
              <a:rPr lang="en-US" dirty="0">
                <a:latin typeface="Arial" panose="020B0604020202020204" pitchFamily="34" charset="0"/>
                <a:cs typeface="Arial" panose="020B0604020202020204" pitchFamily="34" charset="0"/>
              </a:rPr>
              <a:t>the electrical gradient (</a:t>
            </a:r>
            <a:r>
              <a:rPr lang="en-US" i="1" dirty="0" err="1">
                <a:latin typeface="Arial" panose="020B0604020202020204" pitchFamily="34" charset="0"/>
                <a:cs typeface="Arial" panose="020B0604020202020204" pitchFamily="34" charset="0"/>
              </a:rPr>
              <a:t>V</a:t>
            </a:r>
            <a:r>
              <a:rPr lang="en-US" baseline="-25000" dirty="0" err="1">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48351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A2F5-6C5E-4869-B448-BB7EA1432E2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11)</a:t>
            </a:r>
            <a:endParaRPr lang="en-AU" sz="2000" dirty="0"/>
          </a:p>
        </p:txBody>
      </p:sp>
      <p:pic>
        <p:nvPicPr>
          <p:cNvPr id="6" name="Google Shape;184;g7fe2cbe272_0_35" descr="Icon P 3&#10;">
            <a:extLst>
              <a:ext uri="{FF2B5EF4-FFF2-40B4-BE49-F238E27FC236}">
                <a16:creationId xmlns:a16="http://schemas.microsoft.com/office/drawing/2014/main" id="{9C0DD5A6-396A-48C8-8AF1-BB7A508DCA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39532355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A732F-6386-4792-9242-A222BB70A33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Passive and Active Transporters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passive transporters </a:t>
            </a:r>
            <a:r>
              <a:rPr lang="en-US" sz="2400" dirty="0">
                <a:latin typeface="Arial" panose="020B0604020202020204" pitchFamily="34" charset="0"/>
                <a:cs typeface="Arial" panose="020B0604020202020204" pitchFamily="34" charset="0"/>
              </a:rPr>
              <a:t>= facilitate movement down a concentration gradient, increasing the transport rate</a:t>
            </a:r>
          </a:p>
          <a:p>
            <a:pPr lvl="1"/>
            <a:r>
              <a:rPr lang="en-US" sz="2400" dirty="0">
                <a:latin typeface="Arial" panose="020B0604020202020204" pitchFamily="34" charset="0"/>
                <a:cs typeface="Arial" panose="020B0604020202020204" pitchFamily="34" charset="0"/>
              </a:rPr>
              <a:t>process is called </a:t>
            </a:r>
            <a:r>
              <a:rPr lang="en-US" sz="2400" b="1" dirty="0">
                <a:latin typeface="Arial" panose="020B0604020202020204" pitchFamily="34" charset="0"/>
                <a:cs typeface="Arial" panose="020B0604020202020204" pitchFamily="34" charset="0"/>
              </a:rPr>
              <a:t>passive transport </a:t>
            </a:r>
            <a:r>
              <a:rPr lang="en-US" sz="2400" dirty="0">
                <a:latin typeface="Arial" panose="020B0604020202020204" pitchFamily="34" charset="0"/>
                <a:cs typeface="Arial" panose="020B0604020202020204" pitchFamily="34" charset="0"/>
              </a:rPr>
              <a:t>or</a:t>
            </a:r>
            <a:r>
              <a:rPr lang="en-US" sz="2400" b="1" dirty="0">
                <a:latin typeface="Arial" panose="020B0604020202020204" pitchFamily="34" charset="0"/>
                <a:cs typeface="Arial" panose="020B0604020202020204" pitchFamily="34" charset="0"/>
              </a:rPr>
              <a:t> facilitated diffusion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active transporters </a:t>
            </a:r>
            <a:r>
              <a:rPr lang="en-US" sz="2400" dirty="0">
                <a:latin typeface="Arial" panose="020B0604020202020204" pitchFamily="34" charset="0"/>
                <a:cs typeface="Arial" panose="020B0604020202020204" pitchFamily="34" charset="0"/>
              </a:rPr>
              <a:t>= move substrates across a membranes against a concentration gradient or an electrical potential</a:t>
            </a:r>
          </a:p>
          <a:p>
            <a:pPr lvl="1"/>
            <a:r>
              <a:rPr lang="en-US" sz="2400" dirty="0">
                <a:latin typeface="Arial" panose="020B0604020202020204" pitchFamily="34" charset="0"/>
                <a:cs typeface="Arial" panose="020B0604020202020204" pitchFamily="34" charset="0"/>
              </a:rPr>
              <a:t>process is called </a:t>
            </a:r>
            <a:r>
              <a:rPr lang="en-US" sz="2400" b="1" dirty="0">
                <a:latin typeface="Arial" panose="020B0604020202020204" pitchFamily="34" charset="0"/>
                <a:cs typeface="Arial" panose="020B0604020202020204" pitchFamily="34" charset="0"/>
              </a:rPr>
              <a:t>active transport</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03171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EF62CB6A-86DF-4D28-B336-9344E9801879}"/>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D5E44F33-EF44-413A-A7CB-2B1D999F0AC8}"/>
              </a:ext>
            </a:extLst>
          </p:cNvPr>
          <p:cNvSpPr>
            <a:spLocks noGrp="1"/>
          </p:cNvSpPr>
          <p:nvPr>
            <p:ph type="title"/>
          </p:nvPr>
        </p:nvSpPr>
        <p:spPr/>
        <p:txBody>
          <a:bodyPr/>
          <a:lstStyle/>
          <a:p>
            <a:r>
              <a:rPr lang="en-AU" dirty="0"/>
              <a:t>Clicker Question 21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NOT consistent with facilitated diffusion?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There is rapid movement of polar molecules across a membrane.</a:t>
            </a:r>
          </a:p>
          <a:p>
            <a:pPr marL="457200" indent="-457200">
              <a:buFontTx/>
              <a:buAutoNum type="alphaUcPeriod"/>
              <a:defRPr/>
            </a:pPr>
            <a:r>
              <a:rPr lang="en-US" sz="2400" dirty="0">
                <a:latin typeface="Arial" panose="020B0604020202020204" pitchFamily="34" charset="0"/>
                <a:cs typeface="Arial" panose="020B0604020202020204" pitchFamily="34" charset="0"/>
              </a:rPr>
              <a:t>Solute movement can only proceed down a concentration gradient. </a:t>
            </a:r>
          </a:p>
          <a:p>
            <a:pPr marL="457200" indent="-457200">
              <a:buFontTx/>
              <a:buAutoNum type="alphaUcPeriod"/>
              <a:defRPr/>
            </a:pPr>
            <a:r>
              <a:rPr lang="en-US" sz="2400" dirty="0">
                <a:latin typeface="Arial" panose="020B0604020202020204" pitchFamily="34" charset="0"/>
                <a:cs typeface="Arial" panose="020B0604020202020204" pitchFamily="34" charset="0"/>
              </a:rPr>
              <a:t>Two different solutes can move through the same transporter, in the same or opposite directions. </a:t>
            </a:r>
          </a:p>
          <a:p>
            <a:pPr marL="457200" indent="-457200">
              <a:buFontTx/>
              <a:buAutoNum type="alphaUcPeriod"/>
              <a:defRPr/>
            </a:pPr>
            <a:r>
              <a:rPr lang="en-US" sz="2400" dirty="0">
                <a:latin typeface="Arial" panose="020B0604020202020204" pitchFamily="34" charset="0"/>
                <a:cs typeface="Arial" panose="020B0604020202020204" pitchFamily="34" charset="0"/>
              </a:rPr>
              <a:t>Solute movement proceeds against a concentration gradient as long as there is a specific transporter.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87271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0654-BE63-4107-ABDB-184084E7904C}"/>
              </a:ext>
            </a:extLst>
          </p:cNvPr>
          <p:cNvSpPr>
            <a:spLocks noGrp="1"/>
          </p:cNvSpPr>
          <p:nvPr>
            <p:ph type="title"/>
          </p:nvPr>
        </p:nvSpPr>
        <p:spPr/>
        <p:txBody>
          <a:bodyPr/>
          <a:lstStyle/>
          <a:p>
            <a:r>
              <a:rPr lang="en-AU" dirty="0"/>
              <a:t>Clicker Question 21, Response</a:t>
            </a:r>
          </a:p>
        </p:txBody>
      </p:sp>
      <p:sp>
        <p:nvSpPr>
          <p:cNvPr id="5" name="Google Shape;433;g847cf01710_0_113">
            <a:extLst>
              <a:ext uri="{FF2B5EF4-FFF2-40B4-BE49-F238E27FC236}">
                <a16:creationId xmlns:a16="http://schemas.microsoft.com/office/drawing/2014/main" id="{F8ED2DC4-92BD-0F4E-872F-CCB0C1940AC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NOT consistent with facilitated diffusion?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Solute movement proceeds against a concentration gradient as long as there is a specific transporter.</a:t>
            </a: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In a process called passive transport or facilitated diffusion, passive transporters facilitate movement down a concentration gradient, increasing the transport rate. </a:t>
            </a:r>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7479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E1648-A9D9-4EEA-8877-F900CBC0EB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Types of Active Transporters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active transporters </a:t>
            </a:r>
            <a:r>
              <a:rPr lang="en-US" sz="2400" dirty="0">
                <a:latin typeface="Arial" panose="020B0604020202020204" pitchFamily="34" charset="0"/>
                <a:cs typeface="Arial" panose="020B0604020202020204" pitchFamily="34" charset="0"/>
              </a:rPr>
              <a:t>= use energy provided directly by a chemical reaction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secondary active transporters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couple uphill transport of one substrate with downhill transport of another</a:t>
            </a: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91477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3670DF65-C8EF-4206-8ED6-E05163821050}"/>
              </a:ext>
            </a:extLst>
          </p:cNvPr>
          <p:cNvPicPr>
            <a:picLocks noChangeAspect="1"/>
          </p:cNvPicPr>
          <p:nvPr/>
        </p:nvPicPr>
        <p:blipFill>
          <a:blip r:embed="rId3"/>
          <a:stretch>
            <a:fillRect/>
          </a:stretch>
        </p:blipFill>
        <p:spPr>
          <a:xfrm>
            <a:off x="712941" y="395748"/>
            <a:ext cx="1133954" cy="816935"/>
          </a:xfrm>
          <a:prstGeom prst="rect">
            <a:avLst/>
          </a:prstGeom>
        </p:spPr>
      </p:pic>
      <p:sp>
        <p:nvSpPr>
          <p:cNvPr id="2" name="Title 1">
            <a:extLst>
              <a:ext uri="{FF2B5EF4-FFF2-40B4-BE49-F238E27FC236}">
                <a16:creationId xmlns:a16="http://schemas.microsoft.com/office/drawing/2014/main" id="{2DF4687A-87FA-4B11-8297-6C7121F27EB4}"/>
              </a:ext>
            </a:extLst>
          </p:cNvPr>
          <p:cNvSpPr>
            <a:spLocks noGrp="1"/>
          </p:cNvSpPr>
          <p:nvPr>
            <p:ph type="title"/>
          </p:nvPr>
        </p:nvSpPr>
        <p:spPr/>
        <p:txBody>
          <a:bodyPr/>
          <a:lstStyle/>
          <a:p>
            <a:r>
              <a:rPr lang="en-AU" dirty="0"/>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type of membrane transporter would most likely move a hydrophobic molecule from a high concentration to a low concentration?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passive</a:t>
            </a:r>
          </a:p>
          <a:p>
            <a:pPr marL="457200" indent="-457200">
              <a:buFontTx/>
              <a:buAutoNum type="alphaUcPeriod"/>
              <a:defRPr/>
            </a:pPr>
            <a:r>
              <a:rPr lang="en-US" sz="2400" dirty="0">
                <a:latin typeface="Arial" panose="020B0604020202020204" pitchFamily="34" charset="0"/>
                <a:cs typeface="Arial" panose="020B0604020202020204" pitchFamily="34" charset="0"/>
              </a:rPr>
              <a:t>active</a:t>
            </a:r>
          </a:p>
          <a:p>
            <a:pPr marL="457200" indent="-457200">
              <a:buFontTx/>
              <a:buAutoNum type="alphaUcPeriod"/>
              <a:defRPr/>
            </a:pPr>
            <a:r>
              <a:rPr lang="en-US" sz="2400" dirty="0">
                <a:latin typeface="Arial" panose="020B0604020202020204" pitchFamily="34" charset="0"/>
                <a:cs typeface="Arial" panose="020B0604020202020204" pitchFamily="34" charset="0"/>
              </a:rPr>
              <a:t>no transporter needed</a:t>
            </a:r>
          </a:p>
          <a:p>
            <a:pPr marL="457200" indent="-457200">
              <a:buFontTx/>
              <a:buAutoNum type="alphaUcPeriod"/>
              <a:defRPr/>
            </a:pPr>
            <a:r>
              <a:rPr lang="en-US" sz="2400" dirty="0">
                <a:latin typeface="Arial" panose="020B0604020202020204" pitchFamily="34" charset="0"/>
                <a:cs typeface="Arial" panose="020B0604020202020204" pitchFamily="34" charset="0"/>
              </a:rPr>
              <a:t>secondary active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39123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40CE3-E4D9-4488-809C-F2B39C7CDF56}"/>
              </a:ext>
            </a:extLst>
          </p:cNvPr>
          <p:cNvSpPr>
            <a:spLocks noGrp="1"/>
          </p:cNvSpPr>
          <p:nvPr>
            <p:ph type="title"/>
          </p:nvPr>
        </p:nvSpPr>
        <p:spPr/>
        <p:txBody>
          <a:bodyPr/>
          <a:lstStyle/>
          <a:p>
            <a:r>
              <a:rPr lang="en-AU" dirty="0"/>
              <a:t>Clicker Question 22, Response</a:t>
            </a:r>
          </a:p>
        </p:txBody>
      </p:sp>
      <p:sp>
        <p:nvSpPr>
          <p:cNvPr id="4" name="Google Shape;433;g847cf01710_0_113">
            <a:extLst>
              <a:ext uri="{FF2B5EF4-FFF2-40B4-BE49-F238E27FC236}">
                <a16:creationId xmlns:a16="http://schemas.microsoft.com/office/drawing/2014/main" id="{16EDFD42-FD36-3648-BD6A-C136CF4A533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type of membrane transporter would most likely move a hydrophobic molecule from a high concentration to a low concentration?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C.  no transporter needed</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Through simple diffusion, nonpolar compounds move down their concentration gradient. </a:t>
            </a:r>
          </a:p>
        </p:txBody>
      </p:sp>
    </p:spTree>
    <p:extLst>
      <p:ext uri="{BB962C8B-B14F-4D97-AF65-F5344CB8AC3E}">
        <p14:creationId xmlns:p14="http://schemas.microsoft.com/office/powerpoint/2010/main" val="27279398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A3433FE3-0882-4BCE-B347-078DF612E37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BCCA25-DB64-40FA-9AD0-E62CB47B734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10609600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8C00-77F5-4FCA-9DC0-DB885602E976}"/>
              </a:ext>
            </a:extLst>
          </p:cNvPr>
          <p:cNvSpPr>
            <a:spLocks noGrp="1"/>
          </p:cNvSpPr>
          <p:nvPr>
            <p:ph type="title"/>
          </p:nvPr>
        </p:nvSpPr>
        <p:spPr>
          <a:xfrm>
            <a:off x="0" y="152400"/>
            <a:ext cx="9144000" cy="1371600"/>
          </a:xfrm>
        </p:spPr>
        <p:txBody>
          <a:bodyPr/>
          <a:lstStyle/>
          <a:p>
            <a:r>
              <a:rPr lang="en-US" altLang="en-US" sz="3200" dirty="0">
                <a:solidFill>
                  <a:srgbClr val="4E4CB4"/>
                </a:solidFill>
                <a:latin typeface="Arial" panose="020B0604020202020204" pitchFamily="34" charset="0"/>
                <a:cs typeface="Arial" panose="020B0604020202020204" pitchFamily="34" charset="0"/>
              </a:rPr>
              <a:t>Transporters and Ion Channels Share Some Structural Properties but Have Different Mechanisms</a:t>
            </a:r>
            <a:endParaRPr lang="en-AU" sz="32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233663"/>
            <a:ext cx="47096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transporter proteins reduce the energy of activation (∆</a:t>
            </a:r>
            <a:r>
              <a:rPr lang="en-US" sz="2400" i="1" dirty="0">
                <a:latin typeface="Arial" panose="020B0604020202020204" pitchFamily="34" charset="0"/>
                <a:cs typeface="Arial" panose="020B0604020202020204" pitchFamily="34" charset="0"/>
              </a:rPr>
              <a:t>G</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for diffusion</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by:</a:t>
            </a:r>
          </a:p>
          <a:p>
            <a:pPr lvl="1"/>
            <a:r>
              <a:rPr lang="en-US" sz="2400" dirty="0">
                <a:latin typeface="Arial" panose="020B0604020202020204" pitchFamily="34" charset="0"/>
                <a:cs typeface="Arial" panose="020B0604020202020204" pitchFamily="34" charset="0"/>
              </a:rPr>
              <a:t>forming noncovalent interactions with the dehydrated solute </a:t>
            </a:r>
          </a:p>
          <a:p>
            <a:pPr lvl="1"/>
            <a:r>
              <a:rPr lang="en-US" sz="2400" dirty="0">
                <a:latin typeface="Arial" panose="020B0604020202020204" pitchFamily="34" charset="0"/>
                <a:cs typeface="Arial" panose="020B0604020202020204" pitchFamily="34" charset="0"/>
              </a:rPr>
              <a:t>providing a hydrophilic transmembrane pathway</a:t>
            </a: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ingle vertical membrane runs through both parts a and b with a graph positioned between the parts. Part a shows a light red sphere surrounded by water molecules that alternate in whether the hydrogens or the oxygen atom are facing the sphere. Accompanying text reads, hydrated solute. To its right, there are left- and right-pointing arrows above and below water molecules. The vertical membrane to the right has a similar light red sphere in its center. To its right, there are left- and right-pointing arrows above and below water molecules. This yields a similar light red sphere surrounded by water molecules. Part b shows a light red sphere surrounded by water molecules that alternate in whether the hydrogens or the oxygen atom are facing the sphere. To its right, there are left- and right-pointing arrows above and below water molecules. The vertical membrane to the right has a cutaway horizontal rectangle labeled transporter that has a channel through its center and that contains a similar light red sphere in its center. To its right, there are left- and right-pointing arrows above and below water molecules. This yields a similar light red sphere surrounded by water molecules. The graph plots free energy, G, on the vertical axis. A red curve labeled simple diffusion without transporter begins horizontally at the lower left end of the graph, near the bottom of the vertical axis, and begins to rise rapidly at one-eighth of the distance across the horizontal axis to form a rounded peak at one-third of the distance across the horizontal axis and just above three-quarters of the height of the vertical axis. It decreases slightly to run horizontally across the middle of the graph, then rises again to form a symmetrical peak at two-thirds of the distance across the horizontal axis, after which it decreases to reach the horizontal axis near the right side before running horizontally to the right end of the graph. A dashed horizontal line extends to the right from the right-hand peak and a double-headed arrow between this line and the horizontal right end of the curve is labeled Greek letter delta G superscript double dagger subscript simple diffusion. A blue curve labeled diffusion with transporter emerges horizontally from the red curve as the red curve rises on the left side of the graph. The blue curve begins to rise at one-quarter of the distance across the horizontal axis before forming a rounded peak at one-third of the distance across the horizontal axis and one-third of the height of the vertical axis. It decreases slightly to run horizontally across the middle of the graph, then rises again to form a symmetrical peak at two-thirds of the distance across the horizontal axis, after which it decreases to reach the horizontal axis just to the left of where the red peak becomes horizontal. The blue curve runs horizontally to meet the horizontal red curve on the right side. A dashed horizontal line extends to the left and right of the left-hand peak of the blue curve and a second horizontal line below extends right to join with the horizontal ends of the blue and red curves. A double-headed arrow between these horizontal lines is labeled Greek letter delta G superscript double dagger subscript transport. All data are approximate.">
            <a:extLst>
              <a:ext uri="{FF2B5EF4-FFF2-40B4-BE49-F238E27FC236}">
                <a16:creationId xmlns:a16="http://schemas.microsoft.com/office/drawing/2014/main" id="{E5D87EC1-3265-F14D-BFEA-F23E6CF29580}"/>
              </a:ext>
            </a:extLst>
          </p:cNvPr>
          <p:cNvPicPr>
            <a:picLocks noChangeAspect="1"/>
          </p:cNvPicPr>
          <p:nvPr/>
        </p:nvPicPr>
        <p:blipFill>
          <a:blip r:embed="rId3"/>
          <a:stretch>
            <a:fillRect/>
          </a:stretch>
        </p:blipFill>
        <p:spPr>
          <a:xfrm>
            <a:off x="5105400" y="2057400"/>
            <a:ext cx="3505200" cy="4588381"/>
          </a:xfrm>
          <a:prstGeom prst="rect">
            <a:avLst/>
          </a:prstGeom>
        </p:spPr>
      </p:pic>
    </p:spTree>
    <p:extLst>
      <p:ext uri="{BB962C8B-B14F-4D97-AF65-F5344CB8AC3E}">
        <p14:creationId xmlns:p14="http://schemas.microsoft.com/office/powerpoint/2010/main" val="1922588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85E91B98-FE3F-4252-B95D-F4F0A61DB603}"/>
              </a:ext>
            </a:extLst>
          </p:cNvPr>
          <p:cNvPicPr>
            <a:picLocks noChangeAspect="1"/>
          </p:cNvPicPr>
          <p:nvPr/>
        </p:nvPicPr>
        <p:blipFill>
          <a:blip r:embed="rId3"/>
          <a:stretch>
            <a:fillRect/>
          </a:stretch>
        </p:blipFill>
        <p:spPr>
          <a:xfrm>
            <a:off x="970936" y="345719"/>
            <a:ext cx="1133954" cy="816935"/>
          </a:xfrm>
          <a:prstGeom prst="rect">
            <a:avLst/>
          </a:prstGeom>
        </p:spPr>
      </p:pic>
      <p:sp>
        <p:nvSpPr>
          <p:cNvPr id="2" name="Title 1">
            <a:extLst>
              <a:ext uri="{FF2B5EF4-FFF2-40B4-BE49-F238E27FC236}">
                <a16:creationId xmlns:a16="http://schemas.microsoft.com/office/drawing/2014/main" id="{0BC79BC4-F383-4230-B087-73438812D464}"/>
              </a:ext>
            </a:extLst>
          </p:cNvPr>
          <p:cNvSpPr>
            <a:spLocks noGrp="1"/>
          </p:cNvSpPr>
          <p:nvPr>
            <p:ph type="title"/>
          </p:nvPr>
        </p:nvSpPr>
        <p:spPr/>
        <p:txBody>
          <a:bodyPr/>
          <a:lstStyle/>
          <a:p>
            <a:r>
              <a:rPr lang="en-AU" dirty="0"/>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amphipathic lipid aggregate is favored to form when glycerophospholipids are mixed with water?</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No aggregate will form. </a:t>
            </a: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micelle</a:t>
            </a: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bilayer</a:t>
            </a: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vesicle (liposome)</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337359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6F793E83-CC0A-42DE-A532-89C9CAD4DD4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5F2F9E-8A55-4169-AFA5-86EFC43A31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23209302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CB649-70BD-4D80-BFDE-1838B04384E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Ion Channels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ion channels = </a:t>
            </a:r>
            <a:r>
              <a:rPr lang="en-US" sz="2400" dirty="0">
                <a:latin typeface="Arial" panose="020B0604020202020204" pitchFamily="34" charset="0"/>
                <a:cs typeface="Arial" panose="020B0604020202020204" pitchFamily="34" charset="0"/>
              </a:rPr>
              <a:t>provide an aqueous path across the membrane through which inorganic ions can diffuse at very high rates</a:t>
            </a:r>
          </a:p>
          <a:p>
            <a:pPr lvl="1"/>
            <a:r>
              <a:rPr lang="en-US" sz="2400" dirty="0">
                <a:latin typeface="Arial" panose="020B0604020202020204" pitchFamily="34" charset="0"/>
                <a:cs typeface="Arial" panose="020B0604020202020204" pitchFamily="34" charset="0"/>
              </a:rPr>
              <a:t>most have a “gate” regulated by a biological signal</a:t>
            </a:r>
          </a:p>
          <a:p>
            <a:pPr lvl="1"/>
            <a:r>
              <a:rPr lang="en-US" sz="2400" dirty="0">
                <a:latin typeface="Arial" panose="020B0604020202020204" pitchFamily="34" charset="0"/>
                <a:cs typeface="Arial" panose="020B0604020202020204" pitchFamily="34" charset="0"/>
              </a:rPr>
              <a:t>typically show some specificity for an ion </a:t>
            </a:r>
          </a:p>
          <a:p>
            <a:pPr lvl="1"/>
            <a:r>
              <a:rPr lang="en-US" sz="2400" dirty="0">
                <a:latin typeface="Arial" panose="020B0604020202020204" pitchFamily="34" charset="0"/>
                <a:cs typeface="Arial" panose="020B0604020202020204" pitchFamily="34" charset="0"/>
              </a:rPr>
              <a:t>are not saturable with their ion substrate </a:t>
            </a:r>
          </a:p>
          <a:p>
            <a:pPr lvl="1"/>
            <a:r>
              <a:rPr lang="en-US" sz="2400" dirty="0">
                <a:latin typeface="Arial" panose="020B0604020202020204" pitchFamily="34" charset="0"/>
                <a:cs typeface="Arial" panose="020B0604020202020204" pitchFamily="34" charset="0"/>
              </a:rPr>
              <a:t>flow stops either when the gate is closed or when there is no longer an electrochemical gradient</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15977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6629-2662-426B-8FD4-7F9FD5AC152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Differences Between Ion Channels and Transporters</a:t>
            </a:r>
            <a:endParaRPr lang="en-AU" dirty="0"/>
          </a:p>
        </p:txBody>
      </p:sp>
      <p:pic>
        <p:nvPicPr>
          <p:cNvPr id="3" name="Picture 2" descr="Part a is labeled ion channel: single gate. There are two horizontal pieces of membrane with left- and right-pointing arrows between them to show that they can interconvert. The left-hand piece of membrane is labeled gate closed and has a vertical opening bound by a vertical bar on each side, forming a channel. A narrower horizontal bar is placed across these vertical bars, covering the upper opening to the channel. There are single purple spheres above the membrane, in the channel, and beneath the membrane. The right-hand, piece of membrane is labeled gate open. This membrane is shown with the horizontal bar lifted into a diagonal position, raised at the upper right and joined with the left-hand bar of the channel. This opens the channel. A purple sphere is shown to the upper right above the membrane with a double-headed arrow pointing from it to a purple sphere within the channel. A second purple sphere within the channel is connected by a double-headed arrow to a purple sphere beneath the membrane. Part b is labeled transporter open parenthesis pump close parenthesis: alternating gates. There are two horizontal pieces of membrane with left- and right-pointing arrows between them to show that they can interconvert. The left-hand membrane is labeled one gate open. It has a vertical opening bound by a vertical bar on each side, forming a channel. A narrower horizontal bar is placed across these vertical bars, covering the upper opening to the channel. A similar horizontal bar is placed diagonally beneath, with its left end below the channel and its right end against the lower right side of the right vertical bar of the channel. A purple sphere within the channel has an arrow pointing down to a similar sphere below the channel. A green sphere below the membrane has an arrow pointing up to a green sphere within the channel. The right-hand piece of membrane is labeled other gate open. The bottom bar is now horizontal and covers the bottom opening to the channel. The upper bar is now diagonal, with its right side above the membrane and its left side against the upper left side of the left-hand vertical bar. A purple sphere above the membrane has an arrow pointing to a similar sphere within the channel. A green sphere within the channel has an arrow pointing to a similar sphere above the membrane.">
            <a:extLst>
              <a:ext uri="{FF2B5EF4-FFF2-40B4-BE49-F238E27FC236}">
                <a16:creationId xmlns:a16="http://schemas.microsoft.com/office/drawing/2014/main" id="{C2F80AE8-AB2E-8D47-998D-30338BCE27FB}"/>
              </a:ext>
            </a:extLst>
          </p:cNvPr>
          <p:cNvPicPr>
            <a:picLocks noChangeAspect="1"/>
          </p:cNvPicPr>
          <p:nvPr/>
        </p:nvPicPr>
        <p:blipFill>
          <a:blip r:embed="rId3"/>
          <a:stretch>
            <a:fillRect/>
          </a:stretch>
        </p:blipFill>
        <p:spPr>
          <a:xfrm>
            <a:off x="1708435" y="1600200"/>
            <a:ext cx="5727130" cy="4902687"/>
          </a:xfrm>
          <a:prstGeom prst="rect">
            <a:avLst/>
          </a:prstGeom>
        </p:spPr>
      </p:pic>
    </p:spTree>
    <p:extLst>
      <p:ext uri="{BB962C8B-B14F-4D97-AF65-F5344CB8AC3E}">
        <p14:creationId xmlns:p14="http://schemas.microsoft.com/office/powerpoint/2010/main" val="4804631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721B1D66-41AC-495F-A739-011C757FB052}"/>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5BE24F97-78C7-4D9A-A26D-6CC132878BED}"/>
              </a:ext>
            </a:extLst>
          </p:cNvPr>
          <p:cNvSpPr>
            <a:spLocks noGrp="1"/>
          </p:cNvSpPr>
          <p:nvPr>
            <p:ph type="title"/>
          </p:nvPr>
        </p:nvSpPr>
        <p:spPr/>
        <p:txBody>
          <a:bodyPr/>
          <a:lstStyle/>
          <a:p>
            <a:r>
              <a:rPr lang="en-AU" dirty="0"/>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about ion channels and transporters?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Transporters have a transmembrane pore that is either open or closed.</a:t>
            </a:r>
          </a:p>
          <a:p>
            <a:pPr marL="457200" indent="-457200">
              <a:buFontTx/>
              <a:buAutoNum type="alphaUcPeriod"/>
              <a:defRPr/>
            </a:pPr>
            <a:r>
              <a:rPr lang="en-US" sz="2400" dirty="0">
                <a:latin typeface="Arial" panose="020B0604020202020204" pitchFamily="34" charset="0"/>
                <a:cs typeface="Arial" panose="020B0604020202020204" pitchFamily="34" charset="0"/>
              </a:rPr>
              <a:t>When the gate is open, ions move through the ion channel at a rate limited only by the maximum rate of diffusion.</a:t>
            </a:r>
          </a:p>
          <a:p>
            <a:pPr marL="457200" indent="-457200">
              <a:buFontTx/>
              <a:buAutoNum type="alphaUcPeriod"/>
              <a:defRPr/>
            </a:pPr>
            <a:r>
              <a:rPr lang="en-US" sz="2400" dirty="0">
                <a:latin typeface="Arial" panose="020B0604020202020204" pitchFamily="34" charset="0"/>
                <a:cs typeface="Arial" panose="020B0604020202020204" pitchFamily="34" charset="0"/>
              </a:rPr>
              <a:t>Ion channels have two gates, and both are never open at the same time. </a:t>
            </a:r>
          </a:p>
          <a:p>
            <a:pPr marL="457200" indent="-457200">
              <a:buFontTx/>
              <a:buAutoNum type="alphaUcPeriod"/>
              <a:defRPr/>
            </a:pPr>
            <a:r>
              <a:rPr lang="en-US" sz="2400" dirty="0">
                <a:latin typeface="Arial" panose="020B0604020202020204" pitchFamily="34" charset="0"/>
                <a:cs typeface="Arial" panose="020B0604020202020204" pitchFamily="34" charset="0"/>
              </a:rPr>
              <a:t>Channels can move a substrate against its concentration gradient. </a:t>
            </a:r>
          </a:p>
          <a:p>
            <a:pPr>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7847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872F6-8093-48A0-A153-5B18C5D09336}"/>
              </a:ext>
            </a:extLst>
          </p:cNvPr>
          <p:cNvSpPr>
            <a:spLocks noGrp="1"/>
          </p:cNvSpPr>
          <p:nvPr>
            <p:ph type="title"/>
          </p:nvPr>
        </p:nvSpPr>
        <p:spPr/>
        <p:txBody>
          <a:bodyPr/>
          <a:lstStyle/>
          <a:p>
            <a:r>
              <a:rPr lang="en-AU" dirty="0"/>
              <a:t>Clicker Question 23, Response</a:t>
            </a:r>
          </a:p>
        </p:txBody>
      </p:sp>
      <p:sp>
        <p:nvSpPr>
          <p:cNvPr id="5" name="Google Shape;433;g847cf01710_0_113">
            <a:extLst>
              <a:ext uri="{FF2B5EF4-FFF2-40B4-BE49-F238E27FC236}">
                <a16:creationId xmlns:a16="http://schemas.microsoft.com/office/drawing/2014/main" id="{E17AC3C9-868D-D54B-8AC0-63146F69690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about ion channels and transporters?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When the gate is open, ions move through the ion channel at a rate limited only by the maximum rate of diffusion.</a:t>
            </a:r>
          </a:p>
          <a:p>
            <a:pPr>
              <a:buNone/>
              <a:defRPr/>
            </a:pPr>
            <a:endParaRPr lang="en-US" sz="2400"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Ion channels have a transmembrane pore that is either open or closed. When the gate is open, ions move through at a rate limited only by the maximum rate of diffusion. Transporters have two gates, and both are never open at the same time. Active transporters (pumps) can move a substrate against its concentration gradient. </a:t>
            </a:r>
          </a:p>
          <a:p>
            <a:pPr>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00419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95C1395A-B21F-4B91-A5BB-EEDAC3BD0FF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75A9D2-6082-47B8-B0CC-C4D56FE1559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20023024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69F6-F841-4245-8F53-DB6790B3836E}"/>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Glucose Transporter of Erythrocytes Mediates Passive Transport</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98961"/>
            <a:ext cx="5105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glucose enters the erythrocyte by passive transport via GLUT1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analogous with an enzymatic reaction where:</a:t>
            </a:r>
          </a:p>
          <a:p>
            <a:pPr lvl="1"/>
            <a:r>
              <a:rPr lang="en-US" sz="2400" dirty="0">
                <a:latin typeface="Arial" panose="020B0604020202020204" pitchFamily="34" charset="0"/>
                <a:cs typeface="Arial" panose="020B0604020202020204" pitchFamily="34" charset="0"/>
              </a:rPr>
              <a:t>glucose (“substrate”) outside is </a:t>
            </a:r>
            <a:r>
              <a:rPr lang="en-US" sz="2400" dirty="0" err="1">
                <a:latin typeface="Arial" panose="020B0604020202020204" pitchFamily="34" charset="0"/>
                <a:cs typeface="Arial" panose="020B0604020202020204" pitchFamily="34" charset="0"/>
              </a:rPr>
              <a:t>S</a:t>
            </a:r>
            <a:r>
              <a:rPr lang="en-US" sz="2400" baseline="-25000" dirty="0" err="1">
                <a:latin typeface="Arial" panose="020B0604020202020204" pitchFamily="34" charset="0"/>
                <a:cs typeface="Arial" panose="020B0604020202020204" pitchFamily="34" charset="0"/>
              </a:rPr>
              <a:t>out</a:t>
            </a:r>
            <a:endParaRPr lang="en-US" sz="2400" baseline="-25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glucose (“product”) inside is S</a:t>
            </a:r>
            <a:r>
              <a:rPr lang="en-US" sz="2400" baseline="-25000" dirty="0">
                <a:latin typeface="Arial" panose="020B0604020202020204" pitchFamily="34" charset="0"/>
                <a:cs typeface="Arial" panose="020B0604020202020204" pitchFamily="34" charset="0"/>
              </a:rPr>
              <a:t>in</a:t>
            </a:r>
          </a:p>
          <a:p>
            <a:pPr lvl="1"/>
            <a:r>
              <a:rPr lang="en-US" sz="2400" dirty="0">
                <a:latin typeface="Arial" panose="020B0604020202020204" pitchFamily="34" charset="0"/>
                <a:cs typeface="Arial" panose="020B0604020202020204" pitchFamily="34" charset="0"/>
              </a:rPr>
              <a:t>transporter (“enzyme”) is T</a:t>
            </a: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8" name="Picture 7" descr="S subscript out plus T subscript 1 at the upper left has a right-pointing arrow labeled k subscript 1 above a left-pointing arrow labeled k subscript negative 1 indicating a reversible reaction that produces S subscript out times T subscript 1 at the upper right. S subscript out times T subscript 1 at the upper right has a downward arrow labeled k subscript 2 to the right of an upward arrow labeled k subscript negative 2 indicating a reversible reaction that produces S subscript in times T subscript 2 at the lower right. S subscript in times T subscript 2 at the lower right has a left-pointing arrow labeled k subscript 3 above a right-pointing arrow labeled k subscript negative 3 indicating a reversible reaction that produces S subscript in plus T subscript 2 at the lower right. S subscript in plus T subscript 2 at the lower left has an upward arrow labeled k subscript 4 to the right of a downward arrow labeled k subscript negative 4 indicating a reversible reaction that produces S subscript out plus T subscript 1 at the upper left.">
            <a:extLst>
              <a:ext uri="{FF2B5EF4-FFF2-40B4-BE49-F238E27FC236}">
                <a16:creationId xmlns:a16="http://schemas.microsoft.com/office/drawing/2014/main" id="{09FF40AB-96A5-AB4A-A3F6-7AE13ACF0D81}"/>
              </a:ext>
            </a:extLst>
          </p:cNvPr>
          <p:cNvPicPr>
            <a:picLocks noChangeAspect="1"/>
          </p:cNvPicPr>
          <p:nvPr/>
        </p:nvPicPr>
        <p:blipFill>
          <a:blip r:embed="rId3"/>
          <a:stretch>
            <a:fillRect/>
          </a:stretch>
        </p:blipFill>
        <p:spPr>
          <a:xfrm>
            <a:off x="5638800" y="3209361"/>
            <a:ext cx="2979557" cy="1826752"/>
          </a:xfrm>
          <a:prstGeom prst="rect">
            <a:avLst/>
          </a:prstGeom>
        </p:spPr>
      </p:pic>
    </p:spTree>
    <p:extLst>
      <p:ext uri="{BB962C8B-B14F-4D97-AF65-F5344CB8AC3E}">
        <p14:creationId xmlns:p14="http://schemas.microsoft.com/office/powerpoint/2010/main" val="9813338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E32E-76FB-42DC-A817-F6387249DD4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Rate Equations for Glucose Transport</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1"/>
            <a:ext cx="853440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analogous to the Michaelis-Menten equation: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D3DB0E71-967F-E94C-BD66-5F9E0532F22C}"/>
              </a:ext>
            </a:extLst>
          </p:cNvPr>
          <p:cNvSpPr txBox="1">
            <a:spLocks noChangeArrowheads="1"/>
          </p:cNvSpPr>
          <p:nvPr/>
        </p:nvSpPr>
        <p:spPr bwMode="auto">
          <a:xfrm>
            <a:off x="5638800" y="2667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(11-1)</a:t>
            </a:r>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00F929E2-267A-44A6-9BC5-BA298BE64A73}"/>
                  </a:ext>
                </a:extLst>
              </p:cNvPr>
              <p:cNvSpPr txBox="1">
                <a:spLocks noChangeArrowheads="1"/>
              </p:cNvSpPr>
              <p:nvPr/>
            </p:nvSpPr>
            <p:spPr bwMode="auto">
              <a:xfrm>
                <a:off x="381000" y="2365379"/>
                <a:ext cx="8534400" cy="29686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m:rPr>
                            <m:nor/>
                          </m:rPr>
                          <a:rPr lang="en-US" sz="2400" i="1" dirty="0">
                            <a:latin typeface="Arial" panose="020B0604020202020204" pitchFamily="34" charset="0"/>
                            <a:cs typeface="Arial" panose="020B0604020202020204" pitchFamily="34" charset="0"/>
                          </a:rPr>
                          <m:t>V</m:t>
                        </m:r>
                        <m:r>
                          <m:rPr>
                            <m:nor/>
                          </m:rPr>
                          <a:rPr lang="en-US" sz="2400" baseline="-25000" dirty="0">
                            <a:latin typeface="Arial" panose="020B0604020202020204" pitchFamily="34" charset="0"/>
                            <a:cs typeface="Arial" panose="020B0604020202020204" pitchFamily="34" charset="0"/>
                          </a:rPr>
                          <m:t>max</m:t>
                        </m:r>
                        <m:r>
                          <m:rPr>
                            <m:nor/>
                          </m:rPr>
                          <a:rPr lang="en-US" sz="2400" baseline="-250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r>
                          <m:rPr>
                            <m:nor/>
                          </m:rPr>
                          <a:rPr lang="en-US" sz="2400" baseline="-25000" dirty="0">
                            <a:latin typeface="Arial" panose="020B0604020202020204" pitchFamily="34" charset="0"/>
                            <a:cs typeface="Arial" panose="020B0604020202020204" pitchFamily="34" charset="0"/>
                          </a:rPr>
                          <m:t>out</m:t>
                        </m:r>
                        <m:r>
                          <m:rPr>
                            <m:nor/>
                          </m:rPr>
                          <a:rPr lang="en-US" sz="2400" baseline="-25000" dirty="0">
                            <a:latin typeface="Arial" panose="020B0604020202020204" pitchFamily="34" charset="0"/>
                            <a:cs typeface="Arial" panose="020B0604020202020204" pitchFamily="34" charset="0"/>
                          </a:rPr>
                          <m:t> </m:t>
                        </m:r>
                      </m:num>
                      <m:den>
                        <m:r>
                          <m:rPr>
                            <m:nor/>
                          </m:rPr>
                          <a:rPr lang="en-US" sz="2400" i="1" dirty="0">
                            <a:latin typeface="Arial" panose="020B0604020202020204" pitchFamily="34" charset="0"/>
                            <a:cs typeface="Arial" panose="020B0604020202020204" pitchFamily="34" charset="0"/>
                          </a:rPr>
                          <m:t>K</m:t>
                        </m:r>
                        <m:r>
                          <m:rPr>
                            <m:nor/>
                          </m:rPr>
                          <a:rPr lang="en-US" sz="2400" baseline="-25000" dirty="0">
                            <a:latin typeface="Arial" panose="020B0604020202020204" pitchFamily="34" charset="0"/>
                            <a:cs typeface="Arial" panose="020B0604020202020204" pitchFamily="34" charset="0"/>
                          </a:rPr>
                          <m:t>t</m:t>
                        </m:r>
                        <m:r>
                          <m:rPr>
                            <m:nor/>
                          </m:rPr>
                          <a:rPr lang="en-US" sz="2400" baseline="-25000" dirty="0">
                            <a:latin typeface="Arial" panose="020B0604020202020204" pitchFamily="34" charset="0"/>
                            <a:cs typeface="Arial" panose="020B0604020202020204" pitchFamily="34" charset="0"/>
                          </a:rPr>
                          <m:t> + [</m:t>
                        </m:r>
                        <m:r>
                          <m:rPr>
                            <m:nor/>
                          </m:rPr>
                          <a:rPr lang="en-US" sz="2400" dirty="0">
                            <a:latin typeface="Arial" panose="020B0604020202020204" pitchFamily="34" charset="0"/>
                            <a:cs typeface="Arial" panose="020B0604020202020204" pitchFamily="34" charset="0"/>
                          </a:rPr>
                          <m:t>S</m:t>
                        </m:r>
                        <m:r>
                          <m:rPr>
                            <m:nor/>
                          </m:rPr>
                          <a:rPr lang="en-US" sz="2400" dirty="0">
                            <a:latin typeface="Arial" panose="020B0604020202020204" pitchFamily="34" charset="0"/>
                            <a:cs typeface="Arial" panose="020B0604020202020204" pitchFamily="34" charset="0"/>
                          </a:rPr>
                          <m:t>]</m:t>
                        </m:r>
                        <m:r>
                          <m:rPr>
                            <m:nor/>
                          </m:rPr>
                          <a:rPr lang="en-US" sz="2400" baseline="-25000" dirty="0">
                            <a:latin typeface="Arial" panose="020B0604020202020204" pitchFamily="34" charset="0"/>
                            <a:cs typeface="Arial" panose="020B0604020202020204" pitchFamily="34" charset="0"/>
                          </a:rPr>
                          <m:t>out</m:t>
                        </m:r>
                        <m:r>
                          <m:rPr>
                            <m:nor/>
                          </m:rPr>
                          <a:rPr lang="en-US" sz="2000" i="1" dirty="0">
                            <a:latin typeface="Arial" panose="020B0604020202020204" pitchFamily="34" charset="0"/>
                            <a:cs typeface="Arial" panose="020B0604020202020204" pitchFamily="34" charset="0"/>
                          </a:rPr>
                          <m:t> </m:t>
                        </m:r>
                      </m:den>
                    </m:f>
                  </m:oMath>
                </a14:m>
                <a:r>
                  <a:rPr lang="en-US" sz="16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0</a:t>
                </a:r>
                <a:r>
                  <a:rPr lang="en-US" sz="2400" dirty="0">
                    <a:latin typeface="Arial" panose="020B0604020202020204" pitchFamily="34" charset="0"/>
                    <a:cs typeface="Arial" panose="020B0604020202020204" pitchFamily="34" charset="0"/>
                  </a:rPr>
                  <a:t> is the initial velocity of accumulation of glucose </a:t>
                </a:r>
              </a:p>
              <a:p>
                <a:pPr marL="50800" indent="0">
                  <a:buNone/>
                </a:pPr>
                <a:r>
                  <a:rPr lang="en-US" sz="2400" dirty="0">
                    <a:latin typeface="Arial" panose="020B0604020202020204" pitchFamily="34" charset="0"/>
                    <a:cs typeface="Arial" panose="020B0604020202020204" pitchFamily="34" charset="0"/>
                  </a:rPr>
                  <a:t>     inside the cell, [S]</a:t>
                </a:r>
                <a:r>
                  <a:rPr lang="en-US" sz="2400" baseline="-25000" dirty="0">
                    <a:latin typeface="Arial" panose="020B0604020202020204" pitchFamily="34" charset="0"/>
                    <a:cs typeface="Arial" panose="020B0604020202020204" pitchFamily="34" charset="0"/>
                  </a:rPr>
                  <a:t>out </a:t>
                </a:r>
                <a:r>
                  <a:rPr lang="en-US" sz="2400" dirty="0">
                    <a:latin typeface="Arial" panose="020B0604020202020204" pitchFamily="34" charset="0"/>
                    <a:cs typeface="Arial" panose="020B0604020202020204" pitchFamily="34" charset="0"/>
                  </a:rPr>
                  <a:t>is the concentration of glucose in the </a:t>
                </a:r>
              </a:p>
              <a:p>
                <a:pPr marL="50800" indent="0">
                  <a:buNone/>
                </a:pPr>
                <a:r>
                  <a:rPr lang="en-US" sz="2400" dirty="0">
                    <a:latin typeface="Arial" panose="020B0604020202020204" pitchFamily="34" charset="0"/>
                    <a:cs typeface="Arial" panose="020B0604020202020204" pitchFamily="34" charset="0"/>
                  </a:rPr>
                  <a:t>     surrounding medium, and </a:t>
                </a:r>
                <a:r>
                  <a:rPr lang="en-US" sz="2400" b="1" i="1" dirty="0">
                    <a:latin typeface="Arial" panose="020B0604020202020204" pitchFamily="34" charset="0"/>
                    <a:cs typeface="Arial" panose="020B0604020202020204" pitchFamily="34" charset="0"/>
                  </a:rPr>
                  <a:t>K</a:t>
                </a:r>
                <a:r>
                  <a:rPr lang="en-US" sz="2400" b="1" baseline="-25000" dirty="0">
                    <a:latin typeface="Arial" panose="020B0604020202020204" pitchFamily="34" charset="0"/>
                    <a:cs typeface="Arial" panose="020B0604020202020204" pitchFamily="34" charset="0"/>
                  </a:rPr>
                  <a:t>t</a:t>
                </a:r>
                <a:r>
                  <a:rPr lang="en-US" sz="2400" b="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a:t>
                </a:r>
                <a:r>
                  <a:rPr lang="en-US" sz="2400" b="1" baseline="-25000" dirty="0" err="1">
                    <a:latin typeface="Arial" panose="020B0604020202020204" pitchFamily="34" charset="0"/>
                    <a:cs typeface="Arial" panose="020B0604020202020204" pitchFamily="34" charset="0"/>
                  </a:rPr>
                  <a:t>transport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a constant</a:t>
                </a:r>
              </a:p>
              <a:p>
                <a:pPr marL="50800" indent="0">
                  <a:buNone/>
                </a:pPr>
                <a:r>
                  <a:rPr lang="en-US" sz="2400" dirty="0">
                    <a:latin typeface="Arial" panose="020B0604020202020204" pitchFamily="34" charset="0"/>
                    <a:cs typeface="Arial" panose="020B0604020202020204" pitchFamily="34" charset="0"/>
                  </a:rPr>
                  <a:t>     analogous to the Michaelis constant</a:t>
                </a:r>
              </a:p>
              <a:p>
                <a:pPr marL="50800" indent="0">
                  <a:buNone/>
                </a:pPr>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00F929E2-267A-44A6-9BC5-BA298BE64A73}"/>
                  </a:ext>
                </a:extLst>
              </p:cNvPr>
              <p:cNvSpPr txBox="1">
                <a:spLocks noRot="1" noChangeAspect="1" noMove="1" noResize="1" noEditPoints="1" noAdjustHandles="1" noChangeArrowheads="1" noChangeShapeType="1" noTextEdit="1"/>
              </p:cNvSpPr>
              <p:nvPr/>
            </p:nvSpPr>
            <p:spPr bwMode="auto">
              <a:xfrm>
                <a:off x="381000" y="2365379"/>
                <a:ext cx="8534400" cy="2968621"/>
              </a:xfrm>
              <a:prstGeom prst="rect">
                <a:avLst/>
              </a:prstGeom>
              <a:blipFill>
                <a:blip r:embed="rId3"/>
                <a:stretch>
                  <a:fillRect b="-45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79057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3407-2692-4F98-A92B-FBFBF221620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Kinetics of Glucose Transport into Erythrocytes</a:t>
            </a:r>
            <a:endParaRPr lang="en-AU" dirty="0"/>
          </a:p>
        </p:txBody>
      </p:sp>
      <p:pic>
        <p:nvPicPr>
          <p:cNvPr id="4" name="Picture 3" descr="Part a shows a graph with extracellular glucose concentration, open bracket S close bracket subscript out end subscript open parenthesis m M close parenthesis on the horizontal axis and initial velocity of glucose entry, V subscript 0 end subscript open parenthesis Greek letter mu, μ, M per minute close parenthesis on the vertical axis. A curve begins at the origin and increases rapidly. It begins to slow as it curves through a point labeled half V subscript max at about one-sixteenth of the distance across the horizontal axis and just under one-half of the height of the vertical axis. This point has a dashed horizontal line extending to the vertical axis and a dashed vertical line extending to a point on the horizontal axis labeled K subscript t. The curve levels off to become almost horizontal by seven-eighths of the way across the horizontal axis just below a dashed horizontal line labeled V subscript max near the top of the vertical axis. The dashed horizontal line labeled half V subscript max is at half the height of V subscript max on the vertical axis. ">
            <a:extLst>
              <a:ext uri="{FF2B5EF4-FFF2-40B4-BE49-F238E27FC236}">
                <a16:creationId xmlns:a16="http://schemas.microsoft.com/office/drawing/2014/main" id="{E4E79B93-FDCE-0C41-A188-CF5BE6CA20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11" y="2303863"/>
            <a:ext cx="3620977" cy="3035866"/>
          </a:xfrm>
          <a:prstGeom prst="rect">
            <a:avLst/>
          </a:prstGeom>
        </p:spPr>
      </p:pic>
      <p:pic>
        <p:nvPicPr>
          <p:cNvPr id="6" name="Picture 5" descr="Part b shows a graph with 1 divided by open bracket S close bracket subscript out times open parenthesis 1 divided by m M close parenthesis. It begins at a point labeled negative 1 divided by K subscript t just to the right of the origin on the horizontal axis and extends diagonally up to the right. A vertical line extends up from just past one-third of the way across the horizontal axis to intersect the line at a point labeled 1 divided by V subscript max. Accompanying text reads 1 divided by V subscript 0 times open parenthesis 1 divided by μ M per min. Six points are relatively evenly spread along the graph from the point labeled 1 divided by V subscript max to the right end of the line, except that the first three points are closer together than the second three points. All data are approximate.">
            <a:extLst>
              <a:ext uri="{FF2B5EF4-FFF2-40B4-BE49-F238E27FC236}">
                <a16:creationId xmlns:a16="http://schemas.microsoft.com/office/drawing/2014/main" id="{848AF104-9052-9747-8285-8C13D064B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2087015"/>
            <a:ext cx="3831199" cy="3252714"/>
          </a:xfrm>
          <a:prstGeom prst="rect">
            <a:avLst/>
          </a:prstGeom>
        </p:spPr>
      </p:pic>
    </p:spTree>
    <p:extLst>
      <p:ext uri="{BB962C8B-B14F-4D97-AF65-F5344CB8AC3E}">
        <p14:creationId xmlns:p14="http://schemas.microsoft.com/office/powerpoint/2010/main" val="18897426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7F32-E5B5-422E-8660-7B6E3EBBD0A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Membrane Topology of GLUT1</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1"/>
            <a:ext cx="8534400" cy="160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GLUT1 = integral membrane protein with 12 hydrophobic segments that form 12 membrane-spanning helices</a:t>
            </a:r>
          </a:p>
          <a:p>
            <a:pPr lvl="1"/>
            <a:r>
              <a:rPr lang="en-US" sz="2400" dirty="0">
                <a:latin typeface="Arial" panose="020B0604020202020204" pitchFamily="34" charset="0"/>
                <a:cs typeface="Arial" panose="020B0604020202020204" pitchFamily="34" charset="0"/>
              </a:rPr>
              <a:t>helices are </a:t>
            </a:r>
            <a:r>
              <a:rPr lang="en-US" sz="2400" b="1" dirty="0">
                <a:latin typeface="Arial" panose="020B0604020202020204" pitchFamily="34" charset="0"/>
                <a:cs typeface="Arial" panose="020B0604020202020204" pitchFamily="34" charset="0"/>
              </a:rPr>
              <a:t>amphipathic </a:t>
            </a:r>
            <a:r>
              <a:rPr lang="en-US" sz="2400" dirty="0">
                <a:latin typeface="Arial" panose="020B0604020202020204" pitchFamily="34" charset="0"/>
                <a:cs typeface="Arial" panose="020B0604020202020204" pitchFamily="34" charset="0"/>
              </a:rPr>
              <a:t>(resides are nonpolar on one side and polar on the other side)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Part a shows a long chain of spheres of different colors that runs through a horizontal membrane with the region above labeled outside and the region below labeled inside. Within the membrane, the spheres form 12 blocks made up of rows representing coils of helices. The key shows that yellow spheres are hydrophobic, blue spheres are polar, and red spheres are charged. The chain begins at N H 3 with a positive charge on N. The sequence is as follows. Yellow, red, blue, blue, blue, red, red, yellow, blue, yellow, red, and yellow beneath the membrane. Next is the bottom row of spheres in the first alpha helix within the membrane, with its bottom sphere aligned horizontally with the bottom layer of phosphate heads. The rows in the first pass through the membrane are as follows from left to right: row of three yellow beneath row of four yellow beneath row of three yellow beneath row with blue yellow blue yellow beneath row with yellow yellow blue beneath row with blue yellow yellow yellow with the final yellow sphere aligned horizontally with the top layer of phosphate heads. The strand continues above the membrane with blue, yellow, blue, blue, red, yellow, yellow, red, red, yellow, yellow, blue, blue, blue, yellow, yellow, blue, red, and then yellow forming a peak before the strand continues downward as blue, red, blue, yellow, yellow, blue, blue, blue, yellow, blue, blue, yellow, yellow, and blue. Next is the top row of spheres in the second alpha helix within the membrane, with its top sphere aligned horizontally with top layer of phosphate heads. The rows in the second pass through the membrane are as follows from right to left: yellow blue yellow yellow above yellow yellow blue above row of four yellow above yellow yellow blue above yellow blue yellow yellow above row of three yellow with the final yellow sphere aligned with the bottom layer of phosphate heads. The strand continues below the membrane with a loop of blue, red, yellow, yellow, red, red, blue, and blue. Next is the bottom row of spheres in the third alpha helix within the membrane, with its bottom sphere aligned horizontally with the bottom layer of phosphate heads. The rows in the third pass through the membrane are as follows from left to right: row of three yellow beneath yellow blue yellow yellow beneath row of three yellow beneath blue yellow yellow yellow beneath row of three yellow beneath blue red yellow yellow with the final yellow aligned with the top layer of phosphate heads. The strand continues above the membrane with red, blue, yellow, red, then yellow yellow across the top before bending down with yellow, yellow, yellow, red. Next is the top row of spheres in the fourth alpha helix within the membrane, with its top sphere aligned horizontally with the top layer of phosphate heads. The rows in the fourth pass through the membrane are as follows from right to left: row of four yellow above row of three yellow above yellow yellow blue blue above row of three yellow above row of four yellow above yellow red yellow with the final yellow sphere aligned with the bottom row of phosphate heads. The strand continues below the membrane with a loop of blue blue blue yellow yellow red yellow yellow. Next is the bottom row of spheres in the fifth alpha helix within the membrane, with its bottom sphere aligned horizontally with the bottom layer of phosphate heads. The rows in the fifth pass through the membrane are as follows from left to right: row of three yellow beneath yellow blue blue yellow beneath row of three yellow beneath row of four yellow beneath row of three yellow beneath row of four yellow with the final yellow sphere aligned with the top row of phosphate heads. The strand continues above the membrane with a loop of red, blue, yellow, yellow, yellow, blue, red, red, yellow. Next is the top row of spheres in the sixth alpha helix within the membrane, with its top sphere aligned horizontally with the top layer of phosphate heads. The rows in the sixth pass through the membrane are as follows from right to left: yellow blue yellow yellow above yellow blue yellow above yellow yellow yellow blue above row of three yellow above blue yellow yellow yellow above yellow blue yellow with the final yellow sphere aligned with the bottom row of phosphate heads. The strand continues below the membrane with a loop of yellow, blue, red, blue, blue, red, yellow, yellow, yellow, yellow, blue, red, blue, red, blue, blue, red, yellow, red, blue, yellow, yellow, red, red, yellow, red, yellow, blue, yellow, red, yellow, blue, blue, red, yellow, blue, red, yellow, red, red, red, blue, red, blue, yellow, yellow, red, red, red, red, yellow, blue, yellow, yellow, red, yellow, yellow, red, blue, blue, yellow, yellow, red, and blue. Next is the bottom row of spheres in the seventh alpha helix within the membrane, with its bottom sphere aligned horizontally with the bottom layer of phosphate heads. The rows in the seventh pass through the membrane are as follows from left to right: row of three yellow beneath row of four yellow beneath blue yellow blue beneath blue blue yellow blue beneath yellow yellow blue beneath row of four yellow with its final sphere aligned with the top row of phosphate heads. The strand continues above the membrane with yellow, blue, blue, blue, yellow, yellow, red, red, yellow, yellow, yellow, blue, blue, and blue. Next is the top row of spheres in the eighth alpha helix within the membrane, with its top sphere aligned horizontally with top layer of phosphate heads. The rows in the eighth pass through the membrane are as follows from right to left: yellow yellow yellow blue above yellow yellow blue above yellow yellow yellow blue above blue yellow yellow above blue yellow yellow blue above row of three yellow with its bottom sphere aligned horizontally with the bottom row of phosphate heads. The strand continues below the membrane with yellow, red, red, yellow, yellow, red, red, blue, yellow, and blue. Next is the bottom row of spheres in the ninth alpha helix within the membrane, with its bottom sphere aligned horizontally with the bottom layer of phosphate heads. The rows in the ninth pass through the membrane are as follows from left to right: row of three yellow beneath row of four yellow beneath row of three yellow beneath row of four yellow beneath blue yellow yellow beneath row of four yellow with its top sphere aligned horizontally with the top row of phosphate heads. The strand continues above the membrane with red, blue, yellow, blue, yellow, yellow, blue, yellow, yellow, and blue. Next is the top row of spheres in the tenth alpha helix within the membrane, with its top sphere aligned horizontally with top layer of phosphate heads. The rows in the tenth pass through the membrane are as follows from right to left: row of four yellow above row of three yellow above row of four yellow above red yellow yellow above blue yellow blue yellow above blue yellow yellow with the bottom sphere aligned horizontally with the bottom row of phosphate heads. The strand continues below the membrane with yellow, yellow, yellow, red, yellow, yellow, blue, blue, yellow, blue, red, and blue. Next is the bottom row of spheres in the eleventh alpha helix within the membrane, with its bottom sphere aligned horizontally with the bottom layer of phosphate heads. The rows in the eleventh pass through the membrane are as follows from left to right: row of three yellow beneath row of four yellow beneath yellow blue blue beneath yellow blue blue blue beneath row of three yellow beneath row of four yellow with the top sphere aligned horizontally with the top row of phosphate heads. The strand continues above the membrane with blue, yellow, yellow, red, blue, yellow, and yellow. Next is the top row of spheres in the twelfth alpha helix within the membrane, with its top sphere aligned horizontally with top layer of phosphate heads. The rows in the twelfth pass through the membrane are as follows from right to left: yellow blue yellow yellow above row of three yellow above row of four yellow above row of three yellow above row of four yellow above row of three yellow with the bottom sphere aligned horizontally with the bottom row of phosphate heads. The strand continues below with red, yellow, blue, red, blue, red, yellow, red, blue, yellow, red, red, yellow, yellow, blue, blue, yellow, red, blue, yellow, yellow, yellow, blue, blue, blue, red, red, blue, blue, red, red, yellow, yellow, blue, blue, yellow, yellow, yellow, red, blue, blue, and yellow ending at C O O minus. Part b shows a sequence above a helical wheel diagram. The sequence is bond to S e r bonded to L e u bonded to V a l bonded to T h r bonded to A s n bonded to P h e bonded I l e that is further bonded. The helical wheel diagram spheres that are numbered from 1 to 7 and become gradually smaller with higher numbers. Additional spheres are shown behind in faded colors following the same pattern as the numbered spheres. Sphere 1 is blue, labeled S e r, and connected by a diagonal rod to yellow sphere 2 at the upper right, labeled L e u. Sphere 2 is connected to yellow sphere 3 at the lower right and labeled V a l. Sphere 3 is connected to blue sphere 4 to its lower left labeled T h r and positioned to the right of sphere 1 above it. Sphere 4 is connected to blue sphere 5 above and behind, which is labeled A s n. Sphere 5 is behind the bond that connects spheres 1 and 2. Sphere 5 is connected to yellow sphere 6 to its lower right and labeled P h e. Sphere 6 is to the right and near the center of the bond between spheres 2 and 3. Sphere 6 is connected to yellow sphere 7 to its lower right and labeled I l e. Sphere 7 is behind and near the center of the bond between spheres 3 and 4. The blue spheres are all on the left half and the yellow spheres are all on the right half. Part c shows a blue hexagon labeled G l c surrounded by a ring of eight blue spheres. The top and upper right spheres in this circle join with six yellow spheres to form a circle to the upper right. There are three additional similar circles evenly positioned around the inner blue circle, each using two blue circles to form a side of a circle that is completed by yellow spheres.">
            <a:extLst>
              <a:ext uri="{FF2B5EF4-FFF2-40B4-BE49-F238E27FC236}">
                <a16:creationId xmlns:a16="http://schemas.microsoft.com/office/drawing/2014/main" id="{FFF7A102-58DD-F84C-8FFE-11F4F1DE51D2}"/>
              </a:ext>
            </a:extLst>
          </p:cNvPr>
          <p:cNvPicPr>
            <a:picLocks noChangeAspect="1"/>
          </p:cNvPicPr>
          <p:nvPr/>
        </p:nvPicPr>
        <p:blipFill>
          <a:blip r:embed="rId3"/>
          <a:stretch>
            <a:fillRect/>
          </a:stretch>
        </p:blipFill>
        <p:spPr>
          <a:xfrm>
            <a:off x="304800" y="3656572"/>
            <a:ext cx="8318500" cy="2705300"/>
          </a:xfrm>
          <a:prstGeom prst="rect">
            <a:avLst/>
          </a:prstGeom>
        </p:spPr>
      </p:pic>
    </p:spTree>
    <p:extLst>
      <p:ext uri="{BB962C8B-B14F-4D97-AF65-F5344CB8AC3E}">
        <p14:creationId xmlns:p14="http://schemas.microsoft.com/office/powerpoint/2010/main" val="4281740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1DDD-6F6C-4FA7-AAC0-00817BB5B88D}"/>
              </a:ext>
            </a:extLst>
          </p:cNvPr>
          <p:cNvSpPr>
            <a:spLocks noGrp="1"/>
          </p:cNvSpPr>
          <p:nvPr>
            <p:ph type="title"/>
          </p:nvPr>
        </p:nvSpPr>
        <p:spPr/>
        <p:txBody>
          <a:bodyPr/>
          <a:lstStyle/>
          <a:p>
            <a:r>
              <a:rPr lang="en-AU" dirty="0"/>
              <a:t>Clicker Question 2, Response</a:t>
            </a:r>
          </a:p>
        </p:txBody>
      </p:sp>
      <p:sp>
        <p:nvSpPr>
          <p:cNvPr id="5" name="Google Shape;433;g847cf01710_0_113">
            <a:extLst>
              <a:ext uri="{FF2B5EF4-FFF2-40B4-BE49-F238E27FC236}">
                <a16:creationId xmlns:a16="http://schemas.microsoft.com/office/drawing/2014/main" id="{901FBF65-DBBD-AA47-A54D-639313B05AE4}"/>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amphipathic lipid aggregate is favored to form when glycerophospholipids are mixed with water?</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bilayer</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Bilayer formation is favored if the cross-sectional areas of the head group and acyl side chain(s) are similar, as in glycerophospholipids and sphingolipids.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05957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965D-312C-47E2-B861-AAEFBF43479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Model of Glucose Transport into Erythrocytes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600200"/>
            <a:ext cx="3733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cycles between two extreme conformations: </a:t>
            </a:r>
          </a:p>
          <a:p>
            <a:pPr lvl="1"/>
            <a:r>
              <a:rPr lang="en-US" sz="2400" dirty="0">
                <a:latin typeface="Arial" panose="020B0604020202020204" pitchFamily="34" charset="0"/>
                <a:cs typeface="Arial" panose="020B0604020202020204" pitchFamily="34" charset="0"/>
              </a:rPr>
              <a:t>T</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form: glucose-binding site exposed on the outer membrane surface</a:t>
            </a:r>
          </a:p>
          <a:p>
            <a:pPr lvl="1"/>
            <a:r>
              <a:rPr lang="en-US" sz="2400" dirty="0">
                <a:latin typeface="Arial" panose="020B0604020202020204" pitchFamily="34" charset="0"/>
                <a:cs typeface="Arial" panose="020B0604020202020204" pitchFamily="34" charset="0"/>
              </a:rPr>
              <a:t>T</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form: glucose-binding site exposed on the inner surface </a:t>
            </a: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piece of membrane with the region above labeled outside and the region below labeled inside. On the left, a channel protein labeled T subscript 1 has two curved bars forming its sides that are farther apart at the top, forming an narrowing opening at the top that leads to a hexagonal space inside that is closed at the bottom. A light red hexagon labeled D-glucose is shown above with an arrow pointing into the hexagonal space. Right- and left-pointing arrows to its right are labeled 1. In the next drawing, the light red glucose molecule is shown fitting into the hexagonal space in the transporter, which is still labeled T subscript 1. Right- and left-pointing arrows to its right are labeled 2. In the next drawing, the top parts of the curved bars have moved together to close the opening to the outside and the bottom parts of the bars have moved apart to create an opening to the inside of the cell. The transporter is now labeled T subscript 2. Right- and left-pointing arrows to its right are labeled 3. In the next drawing, an arrow points from an empty hexagonal space in the transporter to a light red glucose molecule inside of the cell. The transporter is still labeled T subscript 2. Right- and left-pointing arrows to its right are labeled 4. In the next drawing, the top parts of the curved bars have moved apart at the top, creating an opening to the outside, and together at the bottom, closing the opening into the cell. The transporter is labeled T subscript 1. A double-headed arrow points from this transporter back to the transporter on the far left before step 1. Parts b and c show proteins embedded in a membrane with the region above labeled outside and the region below labeled inside. In part b, the protein has a roughly triangular shape and is wider at the top than at the bottom. It has an opening in its center that contains a small red molecule labeled D-glucose and this is connected by a narrow channel to the outside. There is no channel below the glucose molecule. Part c shows a similar molecule that is closed at the top and has a left bottom side that does not extend as far below the membrane as the right bottom side. There is an opening in the center that contains a red glucose molecule and a channel from this opening that extends to the lower left of the protein and opens into the inside of the cell.">
            <a:extLst>
              <a:ext uri="{FF2B5EF4-FFF2-40B4-BE49-F238E27FC236}">
                <a16:creationId xmlns:a16="http://schemas.microsoft.com/office/drawing/2014/main" id="{DB7223DF-8ED7-694F-B09A-45EA61E70F70}"/>
              </a:ext>
            </a:extLst>
          </p:cNvPr>
          <p:cNvPicPr>
            <a:picLocks noChangeAspect="1"/>
          </p:cNvPicPr>
          <p:nvPr/>
        </p:nvPicPr>
        <p:blipFill>
          <a:blip r:embed="rId3"/>
          <a:stretch>
            <a:fillRect/>
          </a:stretch>
        </p:blipFill>
        <p:spPr>
          <a:xfrm>
            <a:off x="4324846" y="1591235"/>
            <a:ext cx="4509872" cy="4501216"/>
          </a:xfrm>
          <a:prstGeom prst="rect">
            <a:avLst/>
          </a:prstGeom>
        </p:spPr>
      </p:pic>
    </p:spTree>
    <p:extLst>
      <p:ext uri="{BB962C8B-B14F-4D97-AF65-F5344CB8AC3E}">
        <p14:creationId xmlns:p14="http://schemas.microsoft.com/office/powerpoint/2010/main" val="7120005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E78FA1AA-6E3D-4344-8B0E-CF117D3B5B10}"/>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39D12B14-770D-4E4D-A79F-DB27088AC310}"/>
              </a:ext>
            </a:extLst>
          </p:cNvPr>
          <p:cNvSpPr>
            <a:spLocks noGrp="1"/>
          </p:cNvSpPr>
          <p:nvPr>
            <p:ph type="title"/>
          </p:nvPr>
        </p:nvSpPr>
        <p:spPr/>
        <p:txBody>
          <a:bodyPr/>
          <a:lstStyle/>
          <a:p>
            <a:r>
              <a:rPr lang="en-AU" dirty="0"/>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Another GLUT transporter was discovered in vertebrates. Which observation would NOT be expected if this protein is similar to other GLUT transporters?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Transport kinetics yield a hyperbolic curve. </a:t>
            </a:r>
          </a:p>
          <a:p>
            <a:pPr marL="457200" indent="-457200">
              <a:buFontTx/>
              <a:buAutoNum type="alphaUcPeriod"/>
              <a:defRPr/>
            </a:pPr>
            <a:r>
              <a:rPr lang="en-US" sz="2400" dirty="0">
                <a:latin typeface="Arial" panose="020B0604020202020204" pitchFamily="34" charset="0"/>
                <a:cs typeface="Arial" panose="020B0604020202020204" pitchFamily="34" charset="0"/>
              </a:rPr>
              <a:t>The hydropathy plot suggests many transmembrane domains.</a:t>
            </a:r>
          </a:p>
          <a:p>
            <a:pPr marL="457200" indent="-457200">
              <a:buFontTx/>
              <a:buAutoNum type="alphaUcPeriod"/>
              <a:defRPr/>
            </a:pPr>
            <a:r>
              <a:rPr lang="en-US" sz="2400" dirty="0">
                <a:latin typeface="Arial" panose="020B0604020202020204" pitchFamily="34" charset="0"/>
                <a:cs typeface="Arial" panose="020B0604020202020204" pitchFamily="34" charset="0"/>
              </a:rPr>
              <a:t>Transporters decrease in concentration on the plasma membrane as glucose levels drop outside the cell.</a:t>
            </a:r>
          </a:p>
          <a:p>
            <a:pPr marL="457200" indent="-457200">
              <a:buFontTx/>
              <a:buAutoNum type="alphaUcPeriod"/>
              <a:defRPr/>
            </a:pPr>
            <a:r>
              <a:rPr lang="en-US" sz="2400" dirty="0">
                <a:latin typeface="Arial" panose="020B0604020202020204" pitchFamily="34" charset="0"/>
                <a:cs typeface="Arial" panose="020B0604020202020204" pitchFamily="34" charset="0"/>
              </a:rPr>
              <a:t>The ATP/ADP ratio decreases when the transporter is maximally active.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808869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D828-BCBF-4E01-BB4E-BC886089F83F}"/>
              </a:ext>
            </a:extLst>
          </p:cNvPr>
          <p:cNvSpPr>
            <a:spLocks noGrp="1"/>
          </p:cNvSpPr>
          <p:nvPr>
            <p:ph type="title"/>
          </p:nvPr>
        </p:nvSpPr>
        <p:spPr/>
        <p:txBody>
          <a:bodyPr/>
          <a:lstStyle/>
          <a:p>
            <a:r>
              <a:rPr lang="en-AU" dirty="0"/>
              <a:t>Clicker Question 24, Response</a:t>
            </a:r>
          </a:p>
        </p:txBody>
      </p:sp>
      <p:sp>
        <p:nvSpPr>
          <p:cNvPr id="4" name="Google Shape;433;g847cf01710_0_113">
            <a:extLst>
              <a:ext uri="{FF2B5EF4-FFF2-40B4-BE49-F238E27FC236}">
                <a16:creationId xmlns:a16="http://schemas.microsoft.com/office/drawing/2014/main" id="{51C8792C-1E16-C845-A863-18C9BA4C0F5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Another GLUT transporter was discovered in vertebrates. Which observation would NOT be expected if this protein is similar to other GLUT transporters?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The ATP/ADP ratio decreases when the transporter is maximally active. </a:t>
            </a: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GLUT transporters mediate passive transport. A decreasing </a:t>
            </a:r>
            <a:r>
              <a:rPr lang="en-US" sz="2400" b="1" dirty="0">
                <a:latin typeface="Arial" panose="020B0604020202020204" pitchFamily="34" charset="0"/>
                <a:cs typeface="Arial" panose="020B0604020202020204" pitchFamily="34" charset="0"/>
              </a:rPr>
              <a:t>ATP/ADP ratio would indicate active transport. </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58087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1726B-961D-4AF4-B0ED-084DF4933518}"/>
              </a:ext>
            </a:extLst>
          </p:cNvPr>
          <p:cNvSpPr>
            <a:spLocks noGrp="1"/>
          </p:cNvSpPr>
          <p:nvPr>
            <p:ph type="title"/>
          </p:nvPr>
        </p:nvSpPr>
        <p:spPr>
          <a:xfrm>
            <a:off x="0" y="152400"/>
            <a:ext cx="9144000" cy="762000"/>
          </a:xfrm>
        </p:spPr>
        <p:txBody>
          <a:bodyPr/>
          <a:lstStyle/>
          <a:p>
            <a:r>
              <a:rPr lang="en-US" dirty="0">
                <a:solidFill>
                  <a:schemeClr val="tx1"/>
                </a:solidFill>
                <a:latin typeface="Arial" panose="020B0604020202020204" pitchFamily="34" charset="0"/>
                <a:cs typeface="Arial" panose="020B0604020202020204" pitchFamily="34" charset="0"/>
              </a:rPr>
              <a:t>Glucose Transporters in Humans</a:t>
            </a:r>
            <a:endParaRPr lang="en-AU" dirty="0"/>
          </a:p>
        </p:txBody>
      </p:sp>
      <p:sp>
        <p:nvSpPr>
          <p:cNvPr id="4" name="TextBox 3">
            <a:extLst>
              <a:ext uri="{FF2B5EF4-FFF2-40B4-BE49-F238E27FC236}">
                <a16:creationId xmlns:a16="http://schemas.microsoft.com/office/drawing/2014/main" id="{44738630-DEB3-4807-94EE-1F0EB72222A8}"/>
              </a:ext>
            </a:extLst>
          </p:cNvPr>
          <p:cNvSpPr txBox="1"/>
          <p:nvPr/>
        </p:nvSpPr>
        <p:spPr>
          <a:xfrm>
            <a:off x="106496" y="1143000"/>
            <a:ext cx="8961304"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11-1 Glucose Transporters in Humans</a:t>
            </a:r>
          </a:p>
        </p:txBody>
      </p:sp>
      <p:graphicFrame>
        <p:nvGraphicFramePr>
          <p:cNvPr id="3" name="Table 2">
            <a:extLst>
              <a:ext uri="{FF2B5EF4-FFF2-40B4-BE49-F238E27FC236}">
                <a16:creationId xmlns:a16="http://schemas.microsoft.com/office/drawing/2014/main" id="{019B1734-E237-402E-8576-94C14BB1CF3A}"/>
              </a:ext>
            </a:extLst>
          </p:cNvPr>
          <p:cNvGraphicFramePr>
            <a:graphicFrameLocks noGrp="1"/>
          </p:cNvGraphicFramePr>
          <p:nvPr>
            <p:extLst>
              <p:ext uri="{D42A27DB-BD31-4B8C-83A1-F6EECF244321}">
                <p14:modId xmlns:p14="http://schemas.microsoft.com/office/powerpoint/2010/main" val="1523362212"/>
              </p:ext>
            </p:extLst>
          </p:nvPr>
        </p:nvGraphicFramePr>
        <p:xfrm>
          <a:off x="106496" y="1550624"/>
          <a:ext cx="8961304" cy="52527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3333920943"/>
                    </a:ext>
                  </a:extLst>
                </a:gridCol>
                <a:gridCol w="2484304">
                  <a:extLst>
                    <a:ext uri="{9D8B030D-6E8A-4147-A177-3AD203B41FA5}">
                      <a16:colId xmlns:a16="http://schemas.microsoft.com/office/drawing/2014/main" val="2203733639"/>
                    </a:ext>
                  </a:extLst>
                </a:gridCol>
                <a:gridCol w="725805">
                  <a:extLst>
                    <a:ext uri="{9D8B030D-6E8A-4147-A177-3AD203B41FA5}">
                      <a16:colId xmlns:a16="http://schemas.microsoft.com/office/drawing/2014/main" val="2094260291"/>
                    </a:ext>
                  </a:extLst>
                </a:gridCol>
                <a:gridCol w="4227195">
                  <a:extLst>
                    <a:ext uri="{9D8B030D-6E8A-4147-A177-3AD203B41FA5}">
                      <a16:colId xmlns:a16="http://schemas.microsoft.com/office/drawing/2014/main" val="261886675"/>
                    </a:ext>
                  </a:extLst>
                </a:gridCol>
              </a:tblGrid>
              <a:tr h="370840">
                <a:tc>
                  <a:txBody>
                    <a:bodyPr/>
                    <a:lstStyle/>
                    <a:p>
                      <a:r>
                        <a:rPr lang="en-US" sz="1200" dirty="0">
                          <a:solidFill>
                            <a:schemeClr val="tx1"/>
                          </a:solidFill>
                        </a:rPr>
                        <a:t>Transporter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Tissue(s) where expressed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i="1" dirty="0" err="1">
                          <a:solidFill>
                            <a:schemeClr val="tx1"/>
                          </a:solidFill>
                        </a:rPr>
                        <a:t>K</a:t>
                      </a:r>
                      <a:r>
                        <a:rPr lang="en-US" sz="1200" baseline="-25000" dirty="0" err="1">
                          <a:solidFill>
                            <a:schemeClr val="tx1"/>
                          </a:solidFill>
                        </a:rPr>
                        <a:t>t</a:t>
                      </a:r>
                      <a:r>
                        <a:rPr lang="en-US" sz="1200" dirty="0">
                          <a:solidFill>
                            <a:schemeClr val="tx1"/>
                          </a:solidFill>
                        </a:rPr>
                        <a:t> (m</a:t>
                      </a:r>
                      <a:r>
                        <a:rPr lang="en-US" sz="1200" cap="none" baseline="0" dirty="0">
                          <a:solidFill>
                            <a:schemeClr val="tx1"/>
                          </a:solidFill>
                        </a:rPr>
                        <a:t>ᴍ</a:t>
                      </a:r>
                      <a:r>
                        <a:rPr lang="en-US" sz="1200" dirty="0">
                          <a:solidFill>
                            <a:schemeClr val="tx1"/>
                          </a:solidFill>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Role/characteristics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434103337"/>
                  </a:ext>
                </a:extLst>
              </a:tr>
              <a:tr h="370840">
                <a:tc>
                  <a:txBody>
                    <a:bodyPr/>
                    <a:lstStyle/>
                    <a:p>
                      <a:r>
                        <a:rPr lang="en-US" sz="1200" dirty="0"/>
                        <a:t>GLUT1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Erythrocytes, blood-brain barrier, placenta, most tissues at a low level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Basal glucose uptake; defective in De Vivo disease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1381484"/>
                  </a:ext>
                </a:extLst>
              </a:tr>
              <a:tr h="370840">
                <a:tc>
                  <a:txBody>
                    <a:bodyPr/>
                    <a:lstStyle/>
                    <a:p>
                      <a:r>
                        <a:rPr lang="en-US" sz="1200" dirty="0"/>
                        <a:t>GLUT2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Liver, pancreatic islets, intestine, 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17</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 liver and kidney, removal of excess glucose from blood; in pancreas, regulation of insulin release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5235141"/>
                  </a:ext>
                </a:extLst>
              </a:tr>
              <a:tr h="370840">
                <a:tc>
                  <a:txBody>
                    <a:bodyPr/>
                    <a:lstStyle/>
                    <a:p>
                      <a:r>
                        <a:rPr lang="en-US" sz="1200" dirty="0"/>
                        <a:t>GLUT3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Brain (neuron), tests (sperm)</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1.4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Badal glucose uptake; high turnover number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1446796"/>
                  </a:ext>
                </a:extLst>
              </a:tr>
              <a:tr h="370840">
                <a:tc>
                  <a:txBody>
                    <a:bodyPr/>
                    <a:lstStyle/>
                    <a:p>
                      <a:r>
                        <a:rPr lang="en-US" sz="1200" dirty="0"/>
                        <a:t>GLUT4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Muscle, fat, heart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Activity increased by insulin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6044988"/>
                  </a:ext>
                </a:extLst>
              </a:tr>
              <a:tr h="370840">
                <a:tc>
                  <a:txBody>
                    <a:bodyPr/>
                    <a:lstStyle/>
                    <a:p>
                      <a:r>
                        <a:rPr lang="en-US" sz="1200" dirty="0"/>
                        <a:t>GLUT5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Intestine (primarily), testis, 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Primarily fructose transport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0128990"/>
                  </a:ext>
                </a:extLst>
              </a:tr>
              <a:tr h="370840">
                <a:tc>
                  <a:txBody>
                    <a:bodyPr/>
                    <a:lstStyle/>
                    <a:p>
                      <a:r>
                        <a:rPr lang="en-US" sz="1200" dirty="0"/>
                        <a:t>GLUT6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Spleen, leukocytes, brain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&gt;5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Possibly no transporter function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327566"/>
                  </a:ext>
                </a:extLst>
              </a:tr>
              <a:tr h="370840">
                <a:tc>
                  <a:txBody>
                    <a:bodyPr/>
                    <a:lstStyle/>
                    <a:p>
                      <a:r>
                        <a:rPr lang="en-US" sz="1200" dirty="0"/>
                        <a:t>GLUT7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Small intestine, colon, testis, 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1137488"/>
                  </a:ext>
                </a:extLst>
              </a:tr>
              <a:tr h="370840">
                <a:tc>
                  <a:txBody>
                    <a:bodyPr/>
                    <a:lstStyle/>
                    <a:p>
                      <a:r>
                        <a:rPr lang="en-US" sz="1200" dirty="0"/>
                        <a:t>GLUT8</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Testis, sperm acrosome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mj-lt"/>
                        </a:rPr>
                        <a:t>−</a:t>
                      </a:r>
                      <a:r>
                        <a:rPr lang="en-US" sz="1200" dirty="0"/>
                        <a:t>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784115"/>
                  </a:ext>
                </a:extLst>
              </a:tr>
              <a:tr h="370840">
                <a:tc>
                  <a:txBody>
                    <a:bodyPr/>
                    <a:lstStyle/>
                    <a:p>
                      <a:r>
                        <a:rPr lang="en-US" sz="1200" dirty="0"/>
                        <a:t>GLUT9</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Liver, kidney, intestine, lung, placenta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Urate and glucose transporter in liver, kidney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3621975"/>
                  </a:ext>
                </a:extLst>
              </a:tr>
              <a:tr h="370840">
                <a:tc>
                  <a:txBody>
                    <a:bodyPr/>
                    <a:lstStyle/>
                    <a:p>
                      <a:r>
                        <a:rPr lang="en-US" sz="1200" dirty="0"/>
                        <a:t>GLUT10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Heart, lung, brain, liver, muscle, pancreas, placenta, 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Glucose and galactose transporter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5449277"/>
                  </a:ext>
                </a:extLst>
              </a:tr>
              <a:tr h="370840">
                <a:tc>
                  <a:txBody>
                    <a:bodyPr/>
                    <a:lstStyle/>
                    <a:p>
                      <a:r>
                        <a:rPr lang="en-US" sz="1200" dirty="0"/>
                        <a:t>GLUT11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Heart, skeletal muscle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0.16</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Glucose and fructose transporter</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3965005"/>
                  </a:ext>
                </a:extLst>
              </a:tr>
              <a:tr h="370840">
                <a:tc>
                  <a:txBody>
                    <a:bodyPr/>
                    <a:lstStyle/>
                    <a:p>
                      <a:r>
                        <a:rPr lang="en-US" sz="1200" dirty="0"/>
                        <a:t>GLUT12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Skeletal muscle, heart, prostate, placenta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2719369"/>
                  </a:ext>
                </a:extLst>
              </a:tr>
            </a:tbl>
          </a:graphicData>
        </a:graphic>
      </p:graphicFrame>
    </p:spTree>
    <p:extLst>
      <p:ext uri="{BB962C8B-B14F-4D97-AF65-F5344CB8AC3E}">
        <p14:creationId xmlns:p14="http://schemas.microsoft.com/office/powerpoint/2010/main" val="37878451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676B8-3E7C-468D-BF38-B41B31135D17}"/>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Transport of Glucose Into a Myocyte by GLUT4 Is Regulated by Insulin</a:t>
            </a:r>
            <a:endParaRPr lang="en-AU" dirty="0"/>
          </a:p>
        </p:txBody>
      </p:sp>
      <p:pic>
        <p:nvPicPr>
          <p:cNvPr id="4" name="Picture 3" descr="The top part of a cell is shown. A circle within the cell has three glucose transporters in its membrane. Accompanying text reads, 1 Glucose transporters are stored within the cell in membrane vesicles. An arrow points to a similar vesicle near the plasma membrane from which another arrow points to a vesicle that has fused with the membrane. The bottom of the vesicle is intact and contains three glucose transporters, but the vesicle is open to the outside. Three glucose molecules are shown as blue hexagons within the invagination. To the left, an insulin receptor is shown as a “T”-shaped structure. A small light red molecule labeled insulin has an arrow pointing to the upper right of the insulin receptor, which is bonded to a similar red molecule. The receptor has two narrow vertical strands that extend across the plasma membrane and cross each other before ending at spherical structures that each has a rectangular notch on its exposed upper side, opposite its connection to the rest of the receptor. The main receptor is light purple but these spherical structures are blue and have short lines radiating out from them. A dashed arrow points from the blue spherical structures to a green circle containing a green triangle next to the arrow from the vesicle near the plasma membrane to the vesicle undergoing exocytosis. Text above the insulin receptor reads, 2 When insulin interacts with its receptor, vesicles move to the surface and fuse with the plasma membrane, increasing the number of glucose transporters in the plasma membrane. To the right of the vesicle undergoing exocytosis, there are three glucose transporters in the plasma membrane. The left-hand transporter has a bound glucose molecule and is open to the outside of the cell. The central transporter has a hexagonal space that does not contain glucose and is open to the outside, where a glucose molecule is present. The third transporter does not contain glucose and is open to the inside of the cell, but not to the outside. An arrow points to the right along these three transporters toward an invagination in the plasma membrane and accompanying text reads, 3 When insulin level drops, glucose transporters are removed from the plasma membrane by endocytosis, forming small vesicles. To the right of the arrow, a rounded invagination has three glucose transporters inside and one transporter is bound to glucose. Three glucose molecules are visible inside the invagination, which is open to the outside. An arrow points down to a vesicle inside the cell with three glucose transporters. An arrow points from this vesicle to a similar vesicle that is open at the bottom where it has joined with a larger membrane-bound sphere that has two glucose transporters. Text adjacent to the arrow reads, 4 The smaller vesicles fuse with a larger endosome. An arrow points from this structure to the lysosome at step 1 and accompanying text reads, 5 Patches of the endosome enriched with glucose transporters bud off to become small vesicles, ready to return to the surface when insulin levels rise again.">
            <a:extLst>
              <a:ext uri="{FF2B5EF4-FFF2-40B4-BE49-F238E27FC236}">
                <a16:creationId xmlns:a16="http://schemas.microsoft.com/office/drawing/2014/main" id="{A2436097-6E36-E146-B3B7-91276C4B9665}"/>
              </a:ext>
            </a:extLst>
          </p:cNvPr>
          <p:cNvPicPr>
            <a:picLocks noChangeAspect="1"/>
          </p:cNvPicPr>
          <p:nvPr/>
        </p:nvPicPr>
        <p:blipFill>
          <a:blip r:embed="rId3"/>
          <a:stretch>
            <a:fillRect/>
          </a:stretch>
        </p:blipFill>
        <p:spPr>
          <a:xfrm>
            <a:off x="1409700" y="1524000"/>
            <a:ext cx="6324600" cy="4929333"/>
          </a:xfrm>
          <a:prstGeom prst="rect">
            <a:avLst/>
          </a:prstGeom>
        </p:spPr>
      </p:pic>
    </p:spTree>
    <p:extLst>
      <p:ext uri="{BB962C8B-B14F-4D97-AF65-F5344CB8AC3E}">
        <p14:creationId xmlns:p14="http://schemas.microsoft.com/office/powerpoint/2010/main" val="306822266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9BE8-0BBE-4B5C-9C72-AE7D50C7B5FA}"/>
              </a:ext>
            </a:extLst>
          </p:cNvPr>
          <p:cNvSpPr>
            <a:spLocks noGrp="1"/>
          </p:cNvSpPr>
          <p:nvPr>
            <p:ph type="title"/>
          </p:nvPr>
        </p:nvSpPr>
        <p:spPr>
          <a:xfrm>
            <a:off x="0" y="152400"/>
            <a:ext cx="9144000" cy="1371600"/>
          </a:xfrm>
        </p:spPr>
        <p:txBody>
          <a:bodyPr/>
          <a:lstStyle/>
          <a:p>
            <a:r>
              <a:rPr lang="en-US" altLang="en-US" sz="3000" dirty="0">
                <a:solidFill>
                  <a:srgbClr val="4E4CB4"/>
                </a:solidFill>
                <a:latin typeface="Arial" panose="020B0604020202020204" pitchFamily="34" charset="0"/>
                <a:cs typeface="Arial" panose="020B0604020202020204" pitchFamily="34" charset="0"/>
              </a:rPr>
              <a:t>The Chloride-Bicarbonate Exchanger Catalyzes Electroneutral Cotransport of Anions across the Plasma Membrane</a:t>
            </a:r>
            <a:endParaRPr lang="en-AU" sz="30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152400" y="1905000"/>
            <a:ext cx="425823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chloride-bicarbonate exchanger = anion exchanger essential in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transport to the lungs from tissues</a:t>
            </a:r>
          </a:p>
          <a:p>
            <a:pPr lvl="1"/>
            <a:r>
              <a:rPr lang="en-US" sz="2400" dirty="0">
                <a:latin typeface="Arial" panose="020B0604020202020204" pitchFamily="34" charset="0"/>
                <a:cs typeface="Arial" panose="020B0604020202020204" pitchFamily="34" charset="0"/>
              </a:rPr>
              <a:t>passive transport system </a:t>
            </a:r>
          </a:p>
          <a:p>
            <a:pPr lvl="1"/>
            <a:r>
              <a:rPr lang="en-US" sz="2400" b="1" dirty="0">
                <a:latin typeface="Arial" panose="020B0604020202020204" pitchFamily="34" charset="0"/>
                <a:cs typeface="Arial" panose="020B0604020202020204" pitchFamily="34" charset="0"/>
              </a:rPr>
              <a:t>electroneutral </a:t>
            </a:r>
            <a:r>
              <a:rPr lang="en-US" sz="2400" dirty="0">
                <a:latin typeface="Arial" panose="020B0604020202020204" pitchFamily="34" charset="0"/>
                <a:cs typeface="Arial" panose="020B0604020202020204" pitchFamily="34" charset="0"/>
              </a:rPr>
              <a:t>exchange = no net transfer of charge </a:t>
            </a: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erythrocyte is shown from the side as a thin cell that is wider on the left and right sides. It is divided in middle by a horizontal line. The top half is labeled in respiring tissues and the bottom half is labeled in lungs. C O 2 is shown entering the cell accompanied by text reading, Carbon dioxide produced by metabolism enters erythrocyte. Within the cell, C O 2 plus H 2 O is shown next to an arrow pointing right below carbonic anhydrase to show that the reaction yields H C O 3 minus plus H plus. C l minus is shown nearby. A transporter labeled chloride-bicarbonate exchange protein is shown in the membrane above these products. Arrows show that H C O 3 minus leaves the cell and C l minus enters the cell. Text above H C O 3 minus outside of the cell, reads, bicarbonate dissolves in blood plasma. A similar reaction is shown in the bottom half of the cell except that the arrow points to the left above carbonic anhydrase. An arrow shows that C O 2 on the left side of this equation moves across the membrane and into the lungs, where accompanying text reads, carbon dioxide leaves erythrocyte and is exhaled. A transporter is shown beneath the reactants on the right. Arrows show that H C O 3 minus enters the cell and C l minus leaves the cell through this transporter. Accompanying text reads, bicarbonate enters erythrocyte from blood plasma.">
            <a:extLst>
              <a:ext uri="{FF2B5EF4-FFF2-40B4-BE49-F238E27FC236}">
                <a16:creationId xmlns:a16="http://schemas.microsoft.com/office/drawing/2014/main" id="{7ED870CD-9846-0B46-ACA4-BDDB8D4DD86F}"/>
              </a:ext>
            </a:extLst>
          </p:cNvPr>
          <p:cNvPicPr>
            <a:picLocks noChangeAspect="1"/>
          </p:cNvPicPr>
          <p:nvPr/>
        </p:nvPicPr>
        <p:blipFill>
          <a:blip r:embed="rId3"/>
          <a:stretch>
            <a:fillRect/>
          </a:stretch>
        </p:blipFill>
        <p:spPr>
          <a:xfrm>
            <a:off x="4515831" y="2057400"/>
            <a:ext cx="4448730" cy="3594847"/>
          </a:xfrm>
          <a:prstGeom prst="rect">
            <a:avLst/>
          </a:prstGeom>
        </p:spPr>
      </p:pic>
    </p:spTree>
    <p:extLst>
      <p:ext uri="{BB962C8B-B14F-4D97-AF65-F5344CB8AC3E}">
        <p14:creationId xmlns:p14="http://schemas.microsoft.com/office/powerpoint/2010/main" val="8343817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493D8BF6-56B2-4A64-862D-A61E1206C1E7}"/>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44AECA23-763C-4EBA-A54E-886DFD27016F}"/>
              </a:ext>
            </a:extLst>
          </p:cNvPr>
          <p:cNvSpPr>
            <a:spLocks noGrp="1"/>
          </p:cNvSpPr>
          <p:nvPr>
            <p:ph type="title"/>
          </p:nvPr>
        </p:nvSpPr>
        <p:spPr/>
        <p:txBody>
          <a:bodyPr/>
          <a:lstStyle/>
          <a:p>
            <a:r>
              <a:rPr lang="en-AU" dirty="0"/>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The chloride-bicarbonate exchanger:</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is an active transport system.</a:t>
            </a:r>
          </a:p>
          <a:p>
            <a:pPr marL="457200" indent="-457200">
              <a:buFontTx/>
              <a:buAutoNum type="alphaUcPeriod"/>
              <a:defRPr/>
            </a:pPr>
            <a:r>
              <a:rPr lang="en-US" sz="2400" dirty="0">
                <a:latin typeface="Arial" panose="020B0604020202020204" pitchFamily="34" charset="0"/>
                <a:cs typeface="Arial" panose="020B0604020202020204" pitchFamily="34" charset="0"/>
              </a:rPr>
              <a:t>is essential in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transport to tissues from the lungs. </a:t>
            </a:r>
          </a:p>
          <a:p>
            <a:pPr marL="457200" indent="-457200">
              <a:buFontTx/>
              <a:buAutoNum type="alphaUcPeriod"/>
              <a:defRPr/>
            </a:pPr>
            <a:r>
              <a:rPr lang="en-US" sz="2400" dirty="0">
                <a:latin typeface="Arial" panose="020B0604020202020204" pitchFamily="34" charset="0"/>
                <a:cs typeface="Arial" panose="020B0604020202020204" pitchFamily="34" charset="0"/>
              </a:rPr>
              <a:t>allows the entry and exit of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without changing the membrane potential. </a:t>
            </a:r>
          </a:p>
          <a:p>
            <a:pPr marL="457200" indent="-457200">
              <a:buFontTx/>
              <a:buAutoNum type="alphaUcPeriod"/>
              <a:defRPr/>
            </a:pPr>
            <a:r>
              <a:rPr lang="en-US" sz="2400" dirty="0">
                <a:latin typeface="Arial" panose="020B0604020202020204" pitchFamily="34" charset="0"/>
                <a:cs typeface="Arial" panose="020B0604020202020204" pitchFamily="34" charset="0"/>
              </a:rPr>
              <a:t>causes movement of Cl</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that results in a net transfer of charge.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72665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104F-18DA-4731-A827-061CA050108E}"/>
              </a:ext>
            </a:extLst>
          </p:cNvPr>
          <p:cNvSpPr>
            <a:spLocks noGrp="1"/>
          </p:cNvSpPr>
          <p:nvPr>
            <p:ph type="title"/>
          </p:nvPr>
        </p:nvSpPr>
        <p:spPr/>
        <p:txBody>
          <a:bodyPr/>
          <a:lstStyle/>
          <a:p>
            <a:r>
              <a:rPr lang="en-AU" dirty="0"/>
              <a:t>Clicker Question 25, Response</a:t>
            </a:r>
          </a:p>
        </p:txBody>
      </p:sp>
      <p:sp>
        <p:nvSpPr>
          <p:cNvPr id="5" name="Google Shape;433;g847cf01710_0_113">
            <a:extLst>
              <a:ext uri="{FF2B5EF4-FFF2-40B4-BE49-F238E27FC236}">
                <a16:creationId xmlns:a16="http://schemas.microsoft.com/office/drawing/2014/main" id="{25937A05-F072-4042-AF9D-6C4C104F3AC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The chloride-bicarbonate exchanger:</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allows the entry and exit of HCO</a:t>
            </a:r>
            <a:r>
              <a:rPr lang="en-US" sz="2400" b="1" baseline="-25000" dirty="0">
                <a:latin typeface="Arial" panose="020B0604020202020204" pitchFamily="34" charset="0"/>
                <a:cs typeface="Arial" panose="020B0604020202020204" pitchFamily="34" charset="0"/>
              </a:rPr>
              <a:t>3</a:t>
            </a:r>
            <a:r>
              <a:rPr lang="en-US" sz="2400" b="1" baseline="30000" dirty="0">
                <a:latin typeface="Arial" panose="020B0604020202020204" pitchFamily="34" charset="0"/>
                <a:cs typeface="Arial" panose="020B0604020202020204" pitchFamily="34" charset="0"/>
              </a:rPr>
              <a:t>−</a:t>
            </a:r>
            <a:r>
              <a:rPr lang="en-US" sz="2400" b="1" baseline="-25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without changing the membrane potential. </a:t>
            </a: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The </a:t>
            </a:r>
            <a:r>
              <a:rPr lang="en-US" sz="2400" b="1" dirty="0">
                <a:latin typeface="Arial" panose="020B0604020202020204" pitchFamily="34" charset="0"/>
                <a:cs typeface="Arial" panose="020B0604020202020204" pitchFamily="34" charset="0"/>
              </a:rPr>
              <a:t>chloride-bicarbonate exchanger is a passive transport system that is essential in CO</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transport to the lungs from tissues such as skeletal muscle and liver. For every HCO</a:t>
            </a:r>
            <a:r>
              <a:rPr lang="en-US" sz="2400" b="1" baseline="-25000" dirty="0">
                <a:latin typeface="Arial" panose="020B0604020202020204" pitchFamily="34" charset="0"/>
                <a:cs typeface="Arial" panose="020B0604020202020204" pitchFamily="34" charset="0"/>
              </a:rPr>
              <a:t>3</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ion that moves in one direction, one Cl</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ion moves in the opposite direction, with no net transfer of charge. Thus, the exchange is electroneutral. </a:t>
            </a:r>
          </a:p>
          <a:p>
            <a:pPr>
              <a:lnSpc>
                <a:spcPct val="115000"/>
              </a:lnSpc>
              <a:spcBef>
                <a:spcPct val="0"/>
              </a:spcBef>
              <a:buClr>
                <a:srgbClr val="000000"/>
              </a:buClr>
              <a:buSzPts val="1100"/>
              <a:buNone/>
              <a:defRPr/>
            </a:pPr>
            <a:endParaRPr lang="en-US" dirty="0"/>
          </a:p>
          <a:p>
            <a:pPr>
              <a:lnSpc>
                <a:spcPct val="115000"/>
              </a:lnSpc>
              <a:spcBef>
                <a:spcPct val="0"/>
              </a:spcBef>
              <a:buClr>
                <a:srgbClr val="000000"/>
              </a:buClr>
              <a:buSzPts val="1100"/>
              <a:buNone/>
              <a:defRPr/>
            </a:pPr>
            <a:r>
              <a:rPr lang="en-US" dirty="0"/>
              <a:t> </a:t>
            </a:r>
            <a:endParaRPr lang="en-US" sz="2400" dirty="0"/>
          </a:p>
          <a:p>
            <a:pPr>
              <a:lnSpc>
                <a:spcPct val="115000"/>
              </a:lnSpc>
              <a:spcBef>
                <a:spcPct val="0"/>
              </a:spcBef>
              <a:buClr>
                <a:srgbClr val="000000"/>
              </a:buClr>
              <a:buSzPts val="1100"/>
              <a:buFont typeface="Calibri" panose="020F0502020204030204" pitchFamily="34" charset="0"/>
              <a:buNone/>
              <a:defRPr/>
            </a:pPr>
            <a:r>
              <a:rPr lang="en-US" sz="2400" dirty="0">
                <a:latin typeface="Arial" panose="020B0604020202020204" pitchFamily="34" charset="0"/>
                <a:cs typeface="Arial" panose="020B0604020202020204" pitchFamily="34" charset="0"/>
              </a:rPr>
              <a:t>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18679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8A3C2-0E7A-4787-B299-DC8F4D07298A}"/>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Three General Classes of Transport Systems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147919" y="1664959"/>
            <a:ext cx="3901953" cy="4583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cotransport </a:t>
            </a:r>
            <a:r>
              <a:rPr lang="en-US" sz="2400" dirty="0">
                <a:latin typeface="Arial" panose="020B0604020202020204" pitchFamily="34" charset="0"/>
                <a:cs typeface="Arial" panose="020B0604020202020204" pitchFamily="34" charset="0"/>
              </a:rPr>
              <a:t>systems = simultaneously transport two solutes across a membrane</a:t>
            </a:r>
          </a:p>
          <a:p>
            <a:pPr lvl="1"/>
            <a:r>
              <a:rPr lang="en-US" sz="2400" b="1" dirty="0">
                <a:latin typeface="Arial" panose="020B0604020202020204" pitchFamily="34" charset="0"/>
                <a:cs typeface="Arial" panose="020B0604020202020204" pitchFamily="34" charset="0"/>
              </a:rPr>
              <a:t>antiport </a:t>
            </a:r>
            <a:r>
              <a:rPr lang="en-US" sz="2400" dirty="0">
                <a:latin typeface="Arial" panose="020B0604020202020204" pitchFamily="34" charset="0"/>
                <a:cs typeface="Arial" panose="020B0604020202020204" pitchFamily="34" charset="0"/>
              </a:rPr>
              <a:t>= moves in opposite directions</a:t>
            </a:r>
            <a:endParaRPr lang="en-US" sz="2400" b="1"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symport </a:t>
            </a:r>
            <a:r>
              <a:rPr lang="en-US" sz="2400" dirty="0">
                <a:latin typeface="Arial" panose="020B0604020202020204" pitchFamily="34" charset="0"/>
                <a:cs typeface="Arial" panose="020B0604020202020204" pitchFamily="34" charset="0"/>
              </a:rPr>
              <a:t>= moves in the same direction</a:t>
            </a:r>
            <a:endParaRPr lang="en-US" sz="24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uniport</a:t>
            </a:r>
            <a:r>
              <a:rPr lang="en-US" sz="2400" dirty="0">
                <a:latin typeface="Arial" panose="020B0604020202020204" pitchFamily="34" charset="0"/>
                <a:cs typeface="Arial" panose="020B0604020202020204" pitchFamily="34" charset="0"/>
              </a:rPr>
              <a:t> systems = carry only one substrate </a:t>
            </a:r>
          </a:p>
          <a:p>
            <a:pPr marL="533400" lvl="1" indent="0">
              <a:buNone/>
            </a:pP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The light red transporter labeled uniport has crescent-shape sides that are closer together at the top and bottom, producing an oval channel. A crescent-shaped blue molecule labeled S is shown above and an arrow points down from it through the channel. The transporters labeled symport and antiport are joined by a bracket labeled cotransport. Both have crescent-shaped sides that are closer together in the center and curve apart at the top and bottom of the channel. The dark purple symport channel is larger. A red sphere labeled S subscript 1 and a green irregular triangle labeled S subscript 2 are shown above the symport channel. Arrows point from the red sphere and green triangle through the channel. The light purple antiport channel has a similar red sphere labeled S subscript 1 above the channel with an arrow pointing down through the channel and a green triangle below the channel with an arrow pointing up through the channel. ">
            <a:extLst>
              <a:ext uri="{FF2B5EF4-FFF2-40B4-BE49-F238E27FC236}">
                <a16:creationId xmlns:a16="http://schemas.microsoft.com/office/drawing/2014/main" id="{32639F2E-3DD1-3A44-8A43-2B94B9BC5C99}"/>
              </a:ext>
            </a:extLst>
          </p:cNvPr>
          <p:cNvPicPr>
            <a:picLocks noChangeAspect="1"/>
          </p:cNvPicPr>
          <p:nvPr/>
        </p:nvPicPr>
        <p:blipFill>
          <a:blip r:embed="rId3"/>
          <a:stretch>
            <a:fillRect/>
          </a:stretch>
        </p:blipFill>
        <p:spPr>
          <a:xfrm>
            <a:off x="4328831" y="2590800"/>
            <a:ext cx="4667250" cy="2667000"/>
          </a:xfrm>
          <a:prstGeom prst="rect">
            <a:avLst/>
          </a:prstGeom>
        </p:spPr>
      </p:pic>
    </p:spTree>
    <p:extLst>
      <p:ext uri="{BB962C8B-B14F-4D97-AF65-F5344CB8AC3E}">
        <p14:creationId xmlns:p14="http://schemas.microsoft.com/office/powerpoint/2010/main" val="418709247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F23FAD0C-D329-4946-9DC2-4D4E49FF488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5559A6-F1DA-42A8-B2F3-60A269E9408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(8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4135267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27F763FA-7EED-4EEE-BF0B-251BECF7A9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98405F2-AF35-4972-9294-4B30EF1EFAD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0011488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BDA1E-8A0E-4A24-8846-CFD45F3714DF}"/>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Active Transport Results in Solute Movement against a Concentration or Electrochemical Gradient</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98961"/>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results in the accumulation of a solute above the equilibrium point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thermodynamically unfavorable (endergonic) </a:t>
            </a:r>
          </a:p>
          <a:p>
            <a:pPr lvl="1"/>
            <a:r>
              <a:rPr lang="en-US" sz="2400" dirty="0">
                <a:latin typeface="Arial" panose="020B0604020202020204" pitchFamily="34" charset="0"/>
                <a:cs typeface="Arial" panose="020B0604020202020204" pitchFamily="34" charset="0"/>
              </a:rPr>
              <a:t>must be directly or indirectly coupled to an exergonic process</a:t>
            </a: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3238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9EF8B-D04A-402B-B3C9-F644924DDE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Two Types of Active Transport</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413715" y="1676400"/>
            <a:ext cx="5118629"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primary active transport </a:t>
            </a:r>
            <a:r>
              <a:rPr lang="en-US" sz="2400" dirty="0">
                <a:latin typeface="Arial" panose="020B0604020202020204" pitchFamily="34" charset="0"/>
                <a:cs typeface="Arial" panose="020B0604020202020204" pitchFamily="34" charset="0"/>
              </a:rPr>
              <a:t>= solute accumulation is coupled directly to an exergonic chemical reaction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secondary active transport </a:t>
            </a:r>
            <a:r>
              <a:rPr lang="en-US" sz="2400" dirty="0">
                <a:latin typeface="Arial" panose="020B0604020202020204" pitchFamily="34" charset="0"/>
                <a:cs typeface="Arial" panose="020B0604020202020204" pitchFamily="34" charset="0"/>
              </a:rPr>
              <a:t>= endergonic transport of one solute is coupled to the exergonic flow of a different solute that was originally pumped uphill by primary active transport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Both parts show a circular cell. Part a is labeled primary active transport. The cell has a single transporter at the bottom of the cell. A light red sphere labeled S subscript 1 is inside the cell with an arrow pointing through the transporter to a similar light red sphere below the cell surrounded by 11 similar light red spheres. An arrow from A T P curves across the upper left of the transporter inside the cell to produce A D P plus P subscript i. Part b is labeled secondary active transporters. Two transporters are present, one at the lower left and one at the lower right. A light red sphere labeled S subscript 1 within the cell has an arrow pointing through the transporter to the lower left, which resembles the transporter in part a, and circling around to S subscript 1 below the center of the cell and surrounded by 10 similar light red spheres. An arrow from A T P curves across the upper left of the transporter inside the cell to produce A D P plus P subscript i. A small roughly triangular green molecule labeled S subscript 2 to the lower right of the cell has an arrow pointing through the second transporter to a similar molecule inside of the cell. There are five additional similar green molecules inside of the cell and none outside of the cell.">
            <a:extLst>
              <a:ext uri="{FF2B5EF4-FFF2-40B4-BE49-F238E27FC236}">
                <a16:creationId xmlns:a16="http://schemas.microsoft.com/office/drawing/2014/main" id="{E1339C96-25CB-9B47-9431-FFF2C801A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282" y="1676400"/>
            <a:ext cx="1937433" cy="5063748"/>
          </a:xfrm>
          <a:prstGeom prst="rect">
            <a:avLst/>
          </a:prstGeom>
        </p:spPr>
      </p:pic>
    </p:spTree>
    <p:extLst>
      <p:ext uri="{BB962C8B-B14F-4D97-AF65-F5344CB8AC3E}">
        <p14:creationId xmlns:p14="http://schemas.microsoft.com/office/powerpoint/2010/main" val="33957020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5D40-8A21-41D9-99DD-C16C6B5203AE}"/>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Free-Energy Change for the Conversion of a Substrate to a Product</a:t>
            </a:r>
            <a:endParaRPr lang="en-AU" sz="3600"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2220819"/>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general equation for the free-energy change:</a:t>
            </a:r>
          </a:p>
          <a:p>
            <a:endParaRPr 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ea typeface="Arial Unicode MS" panose="020B0604020202020204" pitchFamily="34" charset="-128"/>
                <a:cs typeface="Arial" panose="020B0604020202020204" pitchFamily="34" charset="0"/>
              </a:rPr>
              <a:t>∆</a:t>
            </a:r>
            <a:r>
              <a:rPr lang="en-US" altLang="en-US" sz="2400" i="1" dirty="0">
                <a:latin typeface="Arial" panose="020B0604020202020204" pitchFamily="34" charset="0"/>
                <a:ea typeface="Arial Unicode MS" panose="020B0604020202020204" pitchFamily="34" charset="-128"/>
                <a:cs typeface="Arial" panose="020B0604020202020204" pitchFamily="34" charset="0"/>
              </a:rPr>
              <a:t>G </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altLang="en-US" sz="2400" dirty="0">
                <a:latin typeface="Arial" panose="020B0604020202020204" pitchFamily="34" charset="0"/>
                <a:ea typeface="Arial Unicode MS" panose="020B0604020202020204" pitchFamily="34" charset="-128"/>
                <a:cs typeface="Arial" panose="020B0604020202020204" pitchFamily="34" charset="0"/>
              </a:rPr>
              <a:t>∆</a:t>
            </a:r>
            <a:r>
              <a:rPr lang="en-US" altLang="en-US" sz="2400" i="1" dirty="0">
                <a:latin typeface="Arial" panose="020B0604020202020204" pitchFamily="34" charset="0"/>
                <a:ea typeface="Arial Unicode MS" panose="020B0604020202020204" pitchFamily="34" charset="-128"/>
                <a:cs typeface="Arial" panose="020B0604020202020204" pitchFamily="34" charset="0"/>
              </a:rPr>
              <a:t>G</a:t>
            </a:r>
            <a:r>
              <a:rPr lang="en-US" altLang="en-US" sz="2400" dirty="0">
                <a:latin typeface="Arial" panose="020B0604020202020204" pitchFamily="34" charset="0"/>
                <a:ea typeface="Arial Unicode MS" panose="020B0604020202020204" pitchFamily="34" charset="-128"/>
                <a:cs typeface="Arial" panose="020B0604020202020204" pitchFamily="34" charset="0"/>
              </a:rPr>
              <a:t>′° + </a:t>
            </a:r>
            <a:r>
              <a:rPr lang="en-US" altLang="en-US" sz="2400" i="1" dirty="0">
                <a:latin typeface="Arial" panose="020B0604020202020204" pitchFamily="34" charset="0"/>
                <a:ea typeface="Arial Unicode MS" panose="020B0604020202020204" pitchFamily="34" charset="-128"/>
                <a:cs typeface="Arial" panose="020B0604020202020204" pitchFamily="34" charset="0"/>
              </a:rPr>
              <a:t>RT </a:t>
            </a:r>
            <a:r>
              <a:rPr lang="en-US" altLang="en-US" sz="2400" dirty="0">
                <a:latin typeface="Arial" panose="020B0604020202020204" pitchFamily="34" charset="0"/>
                <a:ea typeface="Arial Unicode MS" panose="020B0604020202020204" pitchFamily="34" charset="-128"/>
                <a:cs typeface="Arial" panose="020B0604020202020204" pitchFamily="34" charset="0"/>
              </a:rPr>
              <a:t>ln ([P]/[S])</a:t>
            </a:r>
          </a:p>
          <a:p>
            <a:pPr marL="50800" indent="0">
              <a:buNone/>
            </a:pP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where </a:t>
            </a:r>
            <a:r>
              <a:rPr lang="en-US" altLang="en-US" sz="2400" dirty="0">
                <a:latin typeface="Arial" panose="020B0604020202020204" pitchFamily="34" charset="0"/>
                <a:ea typeface="Arial Unicode MS" panose="020B0604020202020204" pitchFamily="34" charset="-128"/>
                <a:cs typeface="Arial" panose="020B0604020202020204" pitchFamily="34" charset="0"/>
              </a:rPr>
              <a:t>∆</a:t>
            </a:r>
            <a:r>
              <a:rPr lang="en-US" altLang="en-US" sz="2400" i="1" dirty="0">
                <a:latin typeface="Arial" panose="020B0604020202020204" pitchFamily="34" charset="0"/>
                <a:ea typeface="Arial Unicode MS" panose="020B0604020202020204" pitchFamily="34" charset="-128"/>
                <a:cs typeface="Arial" panose="020B0604020202020204" pitchFamily="34" charset="0"/>
              </a:rPr>
              <a:t>G</a:t>
            </a:r>
            <a:r>
              <a:rPr lang="en-US" altLang="en-US" sz="2400" dirty="0">
                <a:latin typeface="Arial" panose="020B0604020202020204" pitchFamily="34" charset="0"/>
                <a:ea typeface="Arial Unicode MS" panose="020B0604020202020204" pitchFamily="34" charset="-128"/>
                <a:cs typeface="Arial" panose="020B0604020202020204" pitchFamily="34" charset="0"/>
              </a:rPr>
              <a:t>′° is the standard free-energy change, </a:t>
            </a:r>
            <a:r>
              <a:rPr lang="en-US" altLang="en-US" sz="2400" i="1" dirty="0">
                <a:latin typeface="Arial" panose="020B0604020202020204" pitchFamily="34" charset="0"/>
                <a:ea typeface="Arial Unicode MS" panose="020B0604020202020204" pitchFamily="34" charset="-128"/>
                <a:cs typeface="Arial" panose="020B0604020202020204" pitchFamily="34" charset="0"/>
              </a:rPr>
              <a:t>R </a:t>
            </a:r>
            <a:r>
              <a:rPr lang="en-US" altLang="en-US" sz="2400" dirty="0">
                <a:latin typeface="Arial" panose="020B0604020202020204" pitchFamily="34" charset="0"/>
                <a:ea typeface="Arial Unicode MS" panose="020B0604020202020204" pitchFamily="34" charset="-128"/>
                <a:cs typeface="Arial" panose="020B0604020202020204" pitchFamily="34" charset="0"/>
              </a:rPr>
              <a:t>is the</a:t>
            </a:r>
          </a:p>
          <a:p>
            <a:pPr marL="50800" indent="0">
              <a:buNone/>
            </a:pPr>
            <a:r>
              <a:rPr lang="en-US" altLang="en-US" sz="2400" dirty="0">
                <a:latin typeface="Arial" panose="020B0604020202020204" pitchFamily="34" charset="0"/>
                <a:ea typeface="Arial Unicode MS" panose="020B0604020202020204" pitchFamily="34" charset="-128"/>
                <a:cs typeface="Arial" panose="020B0604020202020204" pitchFamily="34" charset="0"/>
              </a:rPr>
              <a:t>     gas constant, and </a:t>
            </a:r>
            <a:r>
              <a:rPr lang="en-US" altLang="en-US" sz="2400" i="1" dirty="0">
                <a:latin typeface="Arial" panose="020B0604020202020204" pitchFamily="34" charset="0"/>
                <a:ea typeface="Arial Unicode MS" panose="020B0604020202020204" pitchFamily="34" charset="-128"/>
                <a:cs typeface="Arial" panose="020B0604020202020204" pitchFamily="34" charset="0"/>
              </a:rPr>
              <a:t>T </a:t>
            </a:r>
            <a:r>
              <a:rPr lang="en-US" altLang="en-US" sz="2400" dirty="0">
                <a:latin typeface="Arial" panose="020B0604020202020204" pitchFamily="34" charset="0"/>
                <a:ea typeface="Arial Unicode MS" panose="020B0604020202020204" pitchFamily="34" charset="-128"/>
                <a:cs typeface="Arial" panose="020B0604020202020204" pitchFamily="34" charset="0"/>
              </a:rPr>
              <a:t>is the absolute temperature</a:t>
            </a:r>
            <a:endParaRPr lang="en-US" sz="2400" dirty="0">
              <a:latin typeface="Arial" panose="020B0604020202020204" pitchFamily="34" charset="0"/>
              <a:ea typeface="Arial Unicode MS" panose="020B0604020202020204" pitchFamily="34" charset="-128"/>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D3DB0E71-967F-E94C-BD66-5F9E0532F22C}"/>
              </a:ext>
            </a:extLst>
          </p:cNvPr>
          <p:cNvSpPr txBox="1">
            <a:spLocks noChangeArrowheads="1"/>
          </p:cNvSpPr>
          <p:nvPr/>
        </p:nvSpPr>
        <p:spPr bwMode="auto">
          <a:xfrm>
            <a:off x="6248400" y="31242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(11-2)</a:t>
            </a:r>
          </a:p>
        </p:txBody>
      </p:sp>
    </p:spTree>
    <p:extLst>
      <p:ext uri="{BB962C8B-B14F-4D97-AF65-F5344CB8AC3E}">
        <p14:creationId xmlns:p14="http://schemas.microsoft.com/office/powerpoint/2010/main" val="29952103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55DF-A032-4F6F-B788-C612F333AD7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Free-Energy Change for Transport of an Uncharged Solute</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73672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a:r>
              <a:rPr lang="en-US" sz="2400" dirty="0">
                <a:latin typeface="Arial" panose="020B0604020202020204" pitchFamily="34" charset="0"/>
                <a:cs typeface="Arial" panose="020B0604020202020204" pitchFamily="34" charset="0"/>
              </a:rPr>
              <a:t>no bonds are broken and </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G′</a:t>
            </a:r>
            <a:r>
              <a:rPr lang="en-US" altLang="en-US" sz="2400" baseline="30000" dirty="0">
                <a:latin typeface="Arial" panose="020B0604020202020204" pitchFamily="34" charset="0"/>
                <a:cs typeface="Arial" panose="020B0604020202020204" pitchFamily="34" charset="0"/>
                <a:sym typeface="Symbol" panose="05050102010706020507" pitchFamily="18" charset="2"/>
              </a:rPr>
              <a:t></a:t>
            </a:r>
            <a:r>
              <a:rPr lang="en-US" altLang="en-US" sz="2400" dirty="0">
                <a:latin typeface="Arial" panose="020B0604020202020204" pitchFamily="34" charset="0"/>
                <a:cs typeface="Arial" panose="020B0604020202020204" pitchFamily="34" charset="0"/>
                <a:sym typeface="Symbol" panose="05050102010706020507" pitchFamily="18" charset="2"/>
              </a:rPr>
              <a:t> </a:t>
            </a:r>
            <a:r>
              <a:rPr lang="en-US" altLang="en-US" sz="2400" i="1" dirty="0">
                <a:latin typeface="Arial" panose="020B0604020202020204" pitchFamily="34" charset="0"/>
                <a:cs typeface="Arial" panose="020B0604020202020204" pitchFamily="34" charset="0"/>
              </a:rPr>
              <a:t>is</a:t>
            </a:r>
            <a:r>
              <a:rPr lang="en-US" altLang="en-US" sz="2400" dirty="0">
                <a:latin typeface="Arial" panose="020B0604020202020204" pitchFamily="34" charset="0"/>
                <a:cs typeface="Arial" panose="020B0604020202020204" pitchFamily="34" charset="0"/>
              </a:rPr>
              <a:t> zero</a:t>
            </a:r>
          </a:p>
          <a:p>
            <a:pPr marL="50800" indent="0">
              <a:buNone/>
            </a:pPr>
            <a:endParaRPr lang="en-US" sz="2400" dirty="0">
              <a:latin typeface="Arial" panose="020B0604020202020204" pitchFamily="34" charset="0"/>
              <a:cs typeface="Arial" panose="020B0604020202020204" pitchFamily="34" charset="0"/>
            </a:endParaRPr>
          </a:p>
          <a:p>
            <a:pPr marL="393700" indent="-342900"/>
            <a:r>
              <a:rPr lang="en-US" sz="2400" dirty="0">
                <a:latin typeface="Arial" panose="020B0604020202020204" pitchFamily="34" charset="0"/>
                <a:cs typeface="Arial" panose="020B0604020202020204" pitchFamily="34" charset="0"/>
              </a:rPr>
              <a:t>free-energy change for transport, </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G</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of a solute from a region where its concentration is </a:t>
            </a:r>
            <a:r>
              <a:rPr lang="en-US" altLang="en-US" sz="2400" i="1" dirty="0">
                <a:latin typeface="Arial" panose="020B0604020202020204" pitchFamily="34" charset="0"/>
                <a:cs typeface="Arial" panose="020B0604020202020204" pitchFamily="34" charset="0"/>
              </a:rPr>
              <a:t>C</a:t>
            </a:r>
            <a:r>
              <a:rPr lang="en-US" altLang="en-US" sz="2400" i="1" baseline="-25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to a region where its concentration is </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is: </a:t>
            </a:r>
            <a:endParaRPr lang="en-US" alt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G</a:t>
            </a:r>
            <a:r>
              <a:rPr lang="en-US" altLang="en-US" sz="2400" baseline="-25000" dirty="0">
                <a:latin typeface="Arial" panose="020B0604020202020204" pitchFamily="34" charset="0"/>
                <a:cs typeface="Arial" panose="020B0604020202020204" pitchFamily="34" charset="0"/>
              </a:rPr>
              <a:t>t</a:t>
            </a:r>
            <a:r>
              <a:rPr lang="en-US" alt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RT </a:t>
            </a:r>
            <a:r>
              <a:rPr lang="en-US" altLang="en-US" sz="2400" dirty="0">
                <a:latin typeface="Arial" panose="020B0604020202020204" pitchFamily="34" charset="0"/>
                <a:cs typeface="Arial" panose="020B0604020202020204" pitchFamily="34" charset="0"/>
              </a:rPr>
              <a:t>ln(</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D3DB0E71-967F-E94C-BD66-5F9E0532F22C}"/>
              </a:ext>
            </a:extLst>
          </p:cNvPr>
          <p:cNvSpPr txBox="1">
            <a:spLocks noChangeArrowheads="1"/>
          </p:cNvSpPr>
          <p:nvPr/>
        </p:nvSpPr>
        <p:spPr bwMode="auto">
          <a:xfrm>
            <a:off x="6248400" y="41878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(11-3)</a:t>
            </a:r>
          </a:p>
        </p:txBody>
      </p:sp>
    </p:spTree>
    <p:extLst>
      <p:ext uri="{BB962C8B-B14F-4D97-AF65-F5344CB8AC3E}">
        <p14:creationId xmlns:p14="http://schemas.microsoft.com/office/powerpoint/2010/main" val="377603476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F6EB31B6-CDFD-4EE0-BFCD-E7895F5AF5B4}"/>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C9317DD3-581E-4B7D-8404-A36DA10A65E0}"/>
              </a:ext>
            </a:extLst>
          </p:cNvPr>
          <p:cNvSpPr>
            <a:spLocks noGrp="1"/>
          </p:cNvSpPr>
          <p:nvPr>
            <p:ph type="title"/>
          </p:nvPr>
        </p:nvSpPr>
        <p:spPr/>
        <p:txBody>
          <a:bodyPr/>
          <a:lstStyle/>
          <a:p>
            <a:r>
              <a:rPr lang="en-AU" dirty="0"/>
              <a:t>Clicker Question 26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Calculate the energy cost (free-energy change) of pumping an uncharged solute against a 10</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-fold concentration gradient at </a:t>
            </a:r>
            <a:r>
              <a:rPr lang="en-US" sz="2400" dirty="0">
                <a:latin typeface="Arial Unicode MS" panose="020B0604020202020204" pitchFamily="34" charset="-128"/>
                <a:ea typeface="Arial Unicode MS" panose="020B0604020202020204" pitchFamily="34" charset="-128"/>
                <a:cs typeface="Arial Unicode MS" panose="020B0604020202020204" pitchFamily="34" charset="-128"/>
              </a:rPr>
              <a:t>25 °C</a:t>
            </a:r>
            <a:r>
              <a:rPr lang="en-US" sz="2400" dirty="0">
                <a:latin typeface="Arial" panose="020B0604020202020204" pitchFamily="34" charset="0"/>
                <a:cs typeface="Arial" panose="020B0604020202020204" pitchFamily="34" charset="0"/>
              </a:rPr>
              <a:t>. Recall that </a:t>
            </a:r>
            <a:r>
              <a:rPr lang="en-US" sz="2400" i="1" dirty="0">
                <a:latin typeface="Arial" panose="020B0604020202020204" pitchFamily="34" charset="0"/>
                <a:cs typeface="Arial" panose="020B0604020202020204" pitchFamily="34" charset="0"/>
              </a:rPr>
              <a:t>R </a:t>
            </a:r>
            <a:r>
              <a:rPr lang="en-US" sz="2400" dirty="0">
                <a:latin typeface="Arial" panose="020B0604020202020204" pitchFamily="34" charset="0"/>
                <a:cs typeface="Arial" panose="020B0604020202020204" pitchFamily="34" charset="0"/>
              </a:rPr>
              <a:t>is the gas constant (8.315 J/mol• K).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34,233 kJ/mol</a:t>
            </a:r>
          </a:p>
          <a:p>
            <a:pPr marL="457200" indent="-457200">
              <a:buFontTx/>
              <a:buAutoNum type="alphaUcPeriod"/>
              <a:defRPr/>
            </a:pPr>
            <a:r>
              <a:rPr lang="en-US" sz="2400" dirty="0">
                <a:latin typeface="Arial" panose="020B0604020202020204" pitchFamily="34" charset="0"/>
                <a:cs typeface="Arial" panose="020B0604020202020204" pitchFamily="34" charset="0"/>
              </a:rPr>
              <a:t>2.87 kJ/mol</a:t>
            </a:r>
          </a:p>
          <a:p>
            <a:pPr marL="457200" indent="-457200">
              <a:buFontTx/>
              <a:buAutoNum type="alphaUcPeriod"/>
              <a:defRPr/>
            </a:pPr>
            <a:r>
              <a:rPr lang="en-US" sz="2400" dirty="0">
                <a:latin typeface="Arial" panose="020B0604020202020204" pitchFamily="34" charset="0"/>
                <a:cs typeface="Arial" panose="020B0604020202020204" pitchFamily="34" charset="0"/>
              </a:rPr>
              <a:t>−34 kJ/mol</a:t>
            </a:r>
          </a:p>
          <a:p>
            <a:pPr marL="457200" indent="-457200">
              <a:buFontTx/>
              <a:buAutoNum type="alphaUcPeriod"/>
              <a:defRPr/>
            </a:pPr>
            <a:r>
              <a:rPr lang="en-US" sz="2400" dirty="0">
                <a:latin typeface="Arial" panose="020B0604020202020204" pitchFamily="34" charset="0"/>
                <a:cs typeface="Arial" panose="020B0604020202020204" pitchFamily="34" charset="0"/>
              </a:rPr>
              <a:t>34 kJ/mol</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1274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28AE-6F92-4EA0-A5BA-D80E299568AA}"/>
              </a:ext>
            </a:extLst>
          </p:cNvPr>
          <p:cNvSpPr>
            <a:spLocks noGrp="1"/>
          </p:cNvSpPr>
          <p:nvPr>
            <p:ph type="title"/>
          </p:nvPr>
        </p:nvSpPr>
        <p:spPr/>
        <p:txBody>
          <a:bodyPr/>
          <a:lstStyle/>
          <a:p>
            <a:r>
              <a:rPr lang="en-AU" dirty="0"/>
              <a:t>Clicker Question 26, Response</a:t>
            </a:r>
          </a:p>
        </p:txBody>
      </p:sp>
      <p:sp>
        <p:nvSpPr>
          <p:cNvPr id="4" name="Google Shape;433;g847cf01710_0_113">
            <a:extLst>
              <a:ext uri="{FF2B5EF4-FFF2-40B4-BE49-F238E27FC236}">
                <a16:creationId xmlns:a16="http://schemas.microsoft.com/office/drawing/2014/main" id="{0A9D3BCD-04AC-CA40-92AA-1085CDF639C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Calculate the energy cost (free-energy change) of pumping an uncharged solute against a 10</a:t>
            </a:r>
            <a:r>
              <a:rPr lang="en-US" sz="2400" baseline="30000" dirty="0">
                <a:latin typeface="Arial" panose="020B0604020202020204" pitchFamily="34" charset="0"/>
                <a:cs typeface="Arial" panose="020B0604020202020204" pitchFamily="34" charset="0"/>
              </a:rPr>
              <a:t>6</a:t>
            </a:r>
            <a:r>
              <a:rPr lang="en-US" sz="2400" dirty="0">
                <a:latin typeface="Arial" panose="020B0604020202020204" pitchFamily="34" charset="0"/>
                <a:cs typeface="Arial" panose="020B0604020202020204" pitchFamily="34" charset="0"/>
              </a:rPr>
              <a:t>-fold concentration gradient at </a:t>
            </a:r>
            <a:r>
              <a:rPr lang="en-US" sz="2400" dirty="0">
                <a:latin typeface="Arial" panose="020B0604020202020204" pitchFamily="34" charset="0"/>
                <a:ea typeface="Arial Unicode MS" panose="020B0604020202020204" pitchFamily="34" charset="-128"/>
                <a:cs typeface="Arial" panose="020B0604020202020204" pitchFamily="34" charset="0"/>
              </a:rPr>
              <a:t>25 °C</a:t>
            </a:r>
            <a:r>
              <a:rPr lang="en-US" sz="2400" dirty="0">
                <a:latin typeface="Arial" panose="020B0604020202020204" pitchFamily="34" charset="0"/>
                <a:cs typeface="Arial" panose="020B0604020202020204" pitchFamily="34" charset="0"/>
              </a:rPr>
              <a:t>. Recall that </a:t>
            </a:r>
            <a:r>
              <a:rPr lang="en-US" sz="2400" i="1" dirty="0">
                <a:latin typeface="Arial" panose="020B0604020202020204" pitchFamily="34" charset="0"/>
                <a:cs typeface="Arial" panose="020B0604020202020204" pitchFamily="34" charset="0"/>
              </a:rPr>
              <a:t>R </a:t>
            </a:r>
            <a:r>
              <a:rPr lang="en-US" sz="2400" dirty="0">
                <a:latin typeface="Arial" panose="020B0604020202020204" pitchFamily="34" charset="0"/>
                <a:cs typeface="Arial" panose="020B0604020202020204" pitchFamily="34" charset="0"/>
              </a:rPr>
              <a:t>is the gas constant (8.315 J/mol• K).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34 kJ/mol</a:t>
            </a:r>
          </a:p>
          <a:p>
            <a:pPr marL="457200" indent="-457200">
              <a:buFontTx/>
              <a:buAutoNum type="alphaUcPeriod"/>
              <a:defRPr/>
            </a:pPr>
            <a:endParaRPr lang="en-US" sz="2400" dirty="0">
              <a:latin typeface="Arial" panose="020B0604020202020204" pitchFamily="34" charset="0"/>
              <a:cs typeface="Arial" panose="020B0604020202020204" pitchFamily="34" charset="0"/>
            </a:endParaRPr>
          </a:p>
          <a:p>
            <a:pPr>
              <a:buNone/>
              <a:defRPr/>
            </a:pPr>
            <a:r>
              <a:rPr lang="en-US" altLang="en-US" sz="2400" b="1" dirty="0">
                <a:latin typeface="Arial" panose="020B0604020202020204" pitchFamily="34" charset="0"/>
                <a:cs typeface="Arial" panose="020B0604020202020204" pitchFamily="34" charset="0"/>
              </a:rPr>
              <a:t>∆</a:t>
            </a:r>
            <a:r>
              <a:rPr lang="en-US" altLang="en-US" sz="2400" b="1" i="1" dirty="0">
                <a:latin typeface="Arial" panose="020B0604020202020204" pitchFamily="34" charset="0"/>
                <a:cs typeface="Arial" panose="020B0604020202020204" pitchFamily="34" charset="0"/>
              </a:rPr>
              <a:t>G</a:t>
            </a:r>
            <a:r>
              <a:rPr lang="en-US" altLang="en-US" sz="2400" b="1" baseline="-25000" dirty="0">
                <a:latin typeface="Arial" panose="020B0604020202020204" pitchFamily="34" charset="0"/>
                <a:cs typeface="Arial" panose="020B0604020202020204" pitchFamily="34" charset="0"/>
              </a:rPr>
              <a:t>t</a:t>
            </a:r>
            <a:r>
              <a:rPr lang="en-US" alt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b="1" i="1" dirty="0">
                <a:latin typeface="Arial" panose="020B0604020202020204" pitchFamily="34" charset="0"/>
                <a:cs typeface="Arial" panose="020B0604020202020204" pitchFamily="34" charset="0"/>
              </a:rPr>
              <a:t>RT </a:t>
            </a:r>
            <a:r>
              <a:rPr lang="en-US" altLang="en-US" sz="2400" b="1" dirty="0">
                <a:latin typeface="Arial" panose="020B0604020202020204" pitchFamily="34" charset="0"/>
                <a:cs typeface="Arial" panose="020B0604020202020204" pitchFamily="34" charset="0"/>
              </a:rPr>
              <a:t>ln(</a:t>
            </a:r>
            <a:r>
              <a:rPr lang="en-US" altLang="en-US" sz="2400" b="1" i="1" dirty="0">
                <a:latin typeface="Arial" panose="020B0604020202020204" pitchFamily="34" charset="0"/>
                <a:cs typeface="Arial" panose="020B0604020202020204" pitchFamily="34" charset="0"/>
              </a:rPr>
              <a:t>C</a:t>
            </a:r>
            <a:r>
              <a:rPr lang="en-US" altLang="en-US" sz="2400" b="1" baseline="-25000" dirty="0">
                <a:latin typeface="Arial" panose="020B0604020202020204" pitchFamily="34" charset="0"/>
                <a:cs typeface="Arial" panose="020B0604020202020204" pitchFamily="34" charset="0"/>
              </a:rPr>
              <a:t>2</a:t>
            </a:r>
            <a:r>
              <a:rPr lang="en-US" altLang="en-US" sz="2400" b="1" dirty="0">
                <a:latin typeface="Arial" panose="020B0604020202020204" pitchFamily="34" charset="0"/>
                <a:cs typeface="Arial" panose="020B0604020202020204" pitchFamily="34" charset="0"/>
              </a:rPr>
              <a:t>/</a:t>
            </a:r>
            <a:r>
              <a:rPr lang="en-US" altLang="en-US" sz="2400" b="1" i="1" dirty="0">
                <a:latin typeface="Arial" panose="020B0604020202020204" pitchFamily="34" charset="0"/>
                <a:cs typeface="Arial" panose="020B0604020202020204" pitchFamily="34" charset="0"/>
              </a:rPr>
              <a:t>C</a:t>
            </a:r>
            <a:r>
              <a:rPr lang="en-US" altLang="en-US" sz="2400" b="1" baseline="-25000" dirty="0">
                <a:latin typeface="Arial" panose="020B0604020202020204" pitchFamily="34" charset="0"/>
                <a:cs typeface="Arial" panose="020B0604020202020204" pitchFamily="34" charset="0"/>
              </a:rPr>
              <a:t>1</a:t>
            </a:r>
            <a:r>
              <a:rPr lang="en-US" altLang="en-US" sz="2400" b="1" dirty="0">
                <a:latin typeface="Arial" panose="020B0604020202020204" pitchFamily="34" charset="0"/>
                <a:cs typeface="Arial" panose="020B0604020202020204" pitchFamily="34" charset="0"/>
              </a:rPr>
              <a:t>)</a:t>
            </a:r>
          </a:p>
          <a:p>
            <a:pPr>
              <a:buNone/>
            </a:pPr>
            <a:r>
              <a:rPr lang="en-US" altLang="en-US" sz="2400" b="1" dirty="0">
                <a:latin typeface="Arial" panose="020B0604020202020204" pitchFamily="34" charset="0"/>
                <a:cs typeface="Arial" panose="020B0604020202020204" pitchFamily="34" charset="0"/>
              </a:rPr>
              <a:t>       = (8.315 </a:t>
            </a:r>
            <a:r>
              <a:rPr lang="en-US" sz="2400" b="1" dirty="0">
                <a:latin typeface="Arial" panose="020B0604020202020204" pitchFamily="34" charset="0"/>
                <a:cs typeface="Arial" panose="020B0604020202020204" pitchFamily="34" charset="0"/>
              </a:rPr>
              <a:t>J/</a:t>
            </a:r>
            <a:r>
              <a:rPr lang="en-US" sz="2400" b="1" dirty="0" err="1">
                <a:latin typeface="Arial" panose="020B0604020202020204" pitchFamily="34" charset="0"/>
                <a:cs typeface="Arial" panose="020B0604020202020204" pitchFamily="34" charset="0"/>
              </a:rPr>
              <a:t>mol</a:t>
            </a:r>
            <a:r>
              <a:rPr lang="en-US" sz="2400" dirty="0" err="1">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K</a:t>
            </a:r>
            <a:r>
              <a:rPr lang="en-US" sz="2400" b="1" dirty="0">
                <a:latin typeface="Arial" panose="020B0604020202020204" pitchFamily="34" charset="0"/>
                <a:cs typeface="Arial" panose="020B0604020202020204" pitchFamily="34" charset="0"/>
              </a:rPr>
              <a:t>) (298 K) ln(1.0 x 10</a:t>
            </a:r>
            <a:r>
              <a:rPr lang="en-US" sz="2400" b="1" baseline="30000" dirty="0">
                <a:latin typeface="Arial" panose="020B0604020202020204" pitchFamily="34" charset="0"/>
                <a:cs typeface="Arial" panose="020B0604020202020204" pitchFamily="34" charset="0"/>
              </a:rPr>
              <a:t>6</a:t>
            </a:r>
            <a:r>
              <a:rPr lang="en-US" sz="2400" b="1" dirty="0">
                <a:latin typeface="Arial" panose="020B0604020202020204" pitchFamily="34" charset="0"/>
                <a:cs typeface="Arial" panose="020B0604020202020204" pitchFamily="34" charset="0"/>
              </a:rPr>
              <a:t>)</a:t>
            </a:r>
          </a:p>
          <a:p>
            <a:pPr>
              <a:buNone/>
            </a:pPr>
            <a:r>
              <a:rPr lang="en-US" sz="2400" b="1" dirty="0">
                <a:latin typeface="Arial" panose="020B0604020202020204" pitchFamily="34" charset="0"/>
                <a:cs typeface="Arial" panose="020B0604020202020204" pitchFamily="34" charset="0"/>
              </a:rPr>
              <a:t>       = 34 kJ/mol</a:t>
            </a:r>
            <a:endParaRPr lang="en-US" sz="2400"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46379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A5CD-9EED-4D6A-A6D4-5637E676E9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Free-Energy Change for Transport of an Ion</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1752600"/>
            <a:ext cx="8686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without movement of an accompanying counterion, the process is </a:t>
            </a:r>
            <a:r>
              <a:rPr lang="en-US" sz="2400" b="1" dirty="0">
                <a:latin typeface="Arial" panose="020B0604020202020204" pitchFamily="34" charset="0"/>
                <a:cs typeface="Arial" panose="020B0604020202020204" pitchFamily="34" charset="0"/>
              </a:rPr>
              <a:t>electrogenic </a:t>
            </a:r>
            <a:r>
              <a:rPr lang="en-US" sz="2400" dirty="0">
                <a:latin typeface="Arial" panose="020B0604020202020204" pitchFamily="34" charset="0"/>
                <a:cs typeface="Arial" panose="020B0604020202020204" pitchFamily="34" charset="0"/>
              </a:rPr>
              <a:t>(produces an electrical potential)</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free-energy change for transport, </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G</a:t>
            </a:r>
            <a:r>
              <a:rPr lang="en-US" altLang="en-US" sz="2400" baseline="-25000" dirty="0">
                <a:latin typeface="Arial" panose="020B0604020202020204" pitchFamily="34" charset="0"/>
                <a:cs typeface="Arial" panose="020B0604020202020204" pitchFamily="34" charset="0"/>
              </a:rPr>
              <a:t>t</a:t>
            </a:r>
            <a:r>
              <a:rPr lang="en-US" altLang="en-US" sz="2400" dirty="0">
                <a:latin typeface="Arial" panose="020B0604020202020204" pitchFamily="34" charset="0"/>
                <a:cs typeface="Arial" panose="020B0604020202020204" pitchFamily="34" charset="0"/>
              </a:rPr>
              <a:t>, of an ion is the sum of the chemical and electrical gradients: </a:t>
            </a:r>
            <a:endParaRPr lang="en-US" altLang="en-US" sz="2400" i="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G</a:t>
            </a:r>
            <a:r>
              <a:rPr lang="en-US" altLang="en-US" sz="2400" baseline="-25000" dirty="0">
                <a:latin typeface="Arial" panose="020B0604020202020204" pitchFamily="34" charset="0"/>
                <a:cs typeface="Arial" panose="020B0604020202020204" pitchFamily="34" charset="0"/>
              </a:rPr>
              <a:t>t</a:t>
            </a:r>
            <a:r>
              <a:rPr lang="en-US" alt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t>
            </a:r>
            <a:r>
              <a:rPr lang="en-US" altLang="en-US" sz="2400" i="1" dirty="0">
                <a:latin typeface="Arial" panose="020B0604020202020204" pitchFamily="34" charset="0"/>
                <a:cs typeface="Arial" panose="020B0604020202020204" pitchFamily="34" charset="0"/>
              </a:rPr>
              <a:t>RT </a:t>
            </a:r>
            <a:r>
              <a:rPr lang="en-US" altLang="en-US" sz="2400" dirty="0">
                <a:latin typeface="Arial" panose="020B0604020202020204" pitchFamily="34" charset="0"/>
                <a:cs typeface="Arial" panose="020B0604020202020204" pitchFamily="34" charset="0"/>
              </a:rPr>
              <a:t>ln(</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a:t>
            </a:r>
            <a:r>
              <a:rPr lang="en-US" altLang="en-US" sz="2400" i="1" dirty="0">
                <a:latin typeface="Arial" panose="020B0604020202020204" pitchFamily="34" charset="0"/>
                <a:cs typeface="Arial" panose="020B0604020202020204" pitchFamily="34" charset="0"/>
              </a:rPr>
              <a:t>C</a:t>
            </a:r>
            <a:r>
              <a:rPr lang="en-US" altLang="en-US" sz="2400" baseline="-25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 ZF </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where </a:t>
            </a:r>
            <a:r>
              <a:rPr lang="en-US" sz="2400" i="1" dirty="0">
                <a:latin typeface="Arial" panose="020B0604020202020204" pitchFamily="34" charset="0"/>
                <a:cs typeface="Arial" panose="020B0604020202020204" pitchFamily="34" charset="0"/>
              </a:rPr>
              <a:t>Z </a:t>
            </a:r>
            <a:r>
              <a:rPr lang="en-US" sz="2400" dirty="0">
                <a:latin typeface="Arial" panose="020B0604020202020204" pitchFamily="34" charset="0"/>
                <a:cs typeface="Arial" panose="020B0604020202020204" pitchFamily="34" charset="0"/>
              </a:rPr>
              <a:t>is the charge on the ion, </a:t>
            </a:r>
            <a:r>
              <a:rPr lang="en-US" sz="2400" i="1" dirty="0">
                <a:latin typeface="Arial" panose="020B0604020202020204" pitchFamily="34" charset="0"/>
                <a:cs typeface="Arial" panose="020B0604020202020204" pitchFamily="34" charset="0"/>
              </a:rPr>
              <a:t>F </a:t>
            </a:r>
            <a:r>
              <a:rPr lang="en-US" sz="2400" dirty="0">
                <a:latin typeface="Arial" panose="020B0604020202020204" pitchFamily="34" charset="0"/>
                <a:cs typeface="Arial" panose="020B0604020202020204" pitchFamily="34" charset="0"/>
              </a:rPr>
              <a:t>is the Faraday   </a:t>
            </a:r>
          </a:p>
          <a:p>
            <a:pPr marL="50800" indent="0">
              <a:buNone/>
            </a:pPr>
            <a:r>
              <a:rPr lang="en-US" sz="2400" dirty="0">
                <a:latin typeface="Arial" panose="020B0604020202020204" pitchFamily="34" charset="0"/>
                <a:cs typeface="Arial" panose="020B0604020202020204" pitchFamily="34" charset="0"/>
              </a:rPr>
              <a:t>     constant, and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the transmembrane electrical potential</a:t>
            </a:r>
          </a:p>
          <a:p>
            <a:pPr marL="50800" indent="0">
              <a:buNone/>
            </a:pPr>
            <a:r>
              <a:rPr lang="en-US" sz="2400" dirty="0">
                <a:latin typeface="Arial" panose="020B0604020202020204" pitchFamily="34" charset="0"/>
                <a:cs typeface="Arial" panose="020B0604020202020204" pitchFamily="34" charset="0"/>
              </a:rPr>
              <a:t>     (in volts) </a:t>
            </a: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D3DB0E71-967F-E94C-BD66-5F9E0532F22C}"/>
              </a:ext>
            </a:extLst>
          </p:cNvPr>
          <p:cNvSpPr txBox="1">
            <a:spLocks noChangeArrowheads="1"/>
          </p:cNvSpPr>
          <p:nvPr/>
        </p:nvSpPr>
        <p:spPr bwMode="auto">
          <a:xfrm>
            <a:off x="6248400" y="42640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(11-4)</a:t>
            </a:r>
          </a:p>
        </p:txBody>
      </p:sp>
    </p:spTree>
    <p:extLst>
      <p:ext uri="{BB962C8B-B14F-4D97-AF65-F5344CB8AC3E}">
        <p14:creationId xmlns:p14="http://schemas.microsoft.com/office/powerpoint/2010/main" val="283501592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F633-BB1B-422A-9A3A-A7D2983CD2F5}"/>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P-Type ATPases Undergo Phosphorylation during Their Catalytic Cycles</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28600" y="2198961"/>
            <a:ext cx="5410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P-type ATPases </a:t>
            </a:r>
            <a:r>
              <a:rPr lang="en-US" sz="2400" dirty="0">
                <a:latin typeface="Arial" panose="020B0604020202020204" pitchFamily="34" charset="0"/>
                <a:cs typeface="Arial" panose="020B0604020202020204" pitchFamily="34" charset="0"/>
              </a:rPr>
              <a:t>= family of cation transporters that are reversibly phosphorylated by ATP as part of the transport cycle</a:t>
            </a:r>
          </a:p>
          <a:p>
            <a:pPr lvl="1"/>
            <a:r>
              <a:rPr lang="en-US" sz="2400" dirty="0">
                <a:latin typeface="Arial" panose="020B0604020202020204" pitchFamily="34" charset="0"/>
                <a:cs typeface="Arial" panose="020B0604020202020204" pitchFamily="34" charset="0"/>
              </a:rPr>
              <a:t>integral proteins with 8 or 10 predicted membrane-spanning regions </a:t>
            </a:r>
          </a:p>
          <a:p>
            <a:pPr lvl="1"/>
            <a:r>
              <a:rPr lang="en-US" sz="2400" dirty="0">
                <a:latin typeface="Arial" panose="020B0604020202020204" pitchFamily="34" charset="0"/>
                <a:cs typeface="Arial" panose="020B0604020202020204" pitchFamily="34" charset="0"/>
              </a:rPr>
              <a:t>sensitive to inhibition by the transition-state analog </a:t>
            </a:r>
            <a:r>
              <a:rPr lang="en-US" sz="2400" b="1" dirty="0">
                <a:latin typeface="Arial" panose="020B0604020202020204" pitchFamily="34" charset="0"/>
                <a:cs typeface="Arial" panose="020B0604020202020204" pitchFamily="34" charset="0"/>
              </a:rPr>
              <a:t>vanadate</a:t>
            </a:r>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osphate is P bonded to O minus above, to O minus to the right, to O H below, and double bonded to O to the left. Vanadate is similar except that P is replaced by V.">
            <a:extLst>
              <a:ext uri="{FF2B5EF4-FFF2-40B4-BE49-F238E27FC236}">
                <a16:creationId xmlns:a16="http://schemas.microsoft.com/office/drawing/2014/main" id="{F722F8E7-6BAA-FC46-8B52-887007DF92F0}"/>
              </a:ext>
            </a:extLst>
          </p:cNvPr>
          <p:cNvPicPr>
            <a:picLocks noChangeAspect="1"/>
          </p:cNvPicPr>
          <p:nvPr/>
        </p:nvPicPr>
        <p:blipFill>
          <a:blip r:embed="rId3"/>
          <a:stretch>
            <a:fillRect/>
          </a:stretch>
        </p:blipFill>
        <p:spPr>
          <a:xfrm>
            <a:off x="5638800" y="3403873"/>
            <a:ext cx="3107804" cy="1720850"/>
          </a:xfrm>
          <a:prstGeom prst="rect">
            <a:avLst/>
          </a:prstGeom>
        </p:spPr>
      </p:pic>
    </p:spTree>
    <p:extLst>
      <p:ext uri="{BB962C8B-B14F-4D97-AF65-F5344CB8AC3E}">
        <p14:creationId xmlns:p14="http://schemas.microsoft.com/office/powerpoint/2010/main" val="11260528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0284E-3343-4F41-A56F-612C89B9184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Examples of P-Type ATPases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736725"/>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ATPase = animal cell antiporter for 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K</a:t>
            </a:r>
            <a:r>
              <a:rPr lang="en-US" sz="2400" baseline="30000" dirty="0">
                <a:latin typeface="Arial" panose="020B0604020202020204" pitchFamily="34" charset="0"/>
                <a:cs typeface="Arial" panose="020B0604020202020204" pitchFamily="34" charset="0"/>
              </a:rPr>
              <a:t>+  </a:t>
            </a:r>
          </a:p>
          <a:p>
            <a:endParaRPr lang="en-US" sz="2400" baseline="30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ATPase = plant and fungi transporter</a:t>
            </a:r>
          </a:p>
          <a:p>
            <a:endParaRPr lang="en-US" sz="2400" dirty="0">
              <a:latin typeface="Arial" panose="020B0604020202020204" pitchFamily="34" charset="0"/>
              <a:cs typeface="Arial" panose="020B0604020202020204" pitchFamily="34" charset="0"/>
            </a:endParaRPr>
          </a:p>
          <a:p>
            <a:r>
              <a:rPr lang="en-US" sz="2400" b="1" i="1" dirty="0">
                <a:latin typeface="Arial" panose="020B0604020202020204" pitchFamily="34" charset="0"/>
                <a:cs typeface="Arial" panose="020B0604020202020204" pitchFamily="34" charset="0"/>
              </a:rPr>
              <a:t>s</a:t>
            </a:r>
            <a:r>
              <a:rPr lang="en-US" sz="2400" b="1" dirty="0">
                <a:latin typeface="Arial" panose="020B0604020202020204" pitchFamily="34" charset="0"/>
                <a:cs typeface="Arial" panose="020B0604020202020204" pitchFamily="34" charset="0"/>
              </a:rPr>
              <a:t>arcoplasmic/</a:t>
            </a:r>
            <a:r>
              <a:rPr lang="en-US" sz="2400" b="1" i="1" dirty="0">
                <a:latin typeface="Arial" panose="020B0604020202020204" pitchFamily="34" charset="0"/>
                <a:cs typeface="Arial" panose="020B0604020202020204" pitchFamily="34" charset="0"/>
              </a:rPr>
              <a:t>e</a:t>
            </a:r>
            <a:r>
              <a:rPr lang="en-US" sz="2400" b="1" dirty="0">
                <a:latin typeface="Arial" panose="020B0604020202020204" pitchFamily="34" charset="0"/>
                <a:cs typeface="Arial" panose="020B0604020202020204" pitchFamily="34" charset="0"/>
              </a:rPr>
              <a:t>ndoplasmic </a:t>
            </a:r>
            <a:r>
              <a:rPr lang="en-US" sz="2400" b="1" i="1" dirty="0">
                <a:latin typeface="Arial" panose="020B0604020202020204" pitchFamily="34" charset="0"/>
                <a:cs typeface="Arial" panose="020B0604020202020204" pitchFamily="34" charset="0"/>
              </a:rPr>
              <a:t>r</a:t>
            </a:r>
            <a:r>
              <a:rPr lang="en-US" sz="2400" b="1" dirty="0">
                <a:latin typeface="Arial" panose="020B0604020202020204" pitchFamily="34" charset="0"/>
                <a:cs typeface="Arial" panose="020B0604020202020204" pitchFamily="34" charset="0"/>
              </a:rPr>
              <a:t>eticulum </a:t>
            </a:r>
            <a:r>
              <a:rPr lang="en-US" sz="2400" b="1" i="1" dirty="0">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a</a:t>
            </a:r>
            <a:r>
              <a:rPr lang="en-US" sz="2400" b="1" baseline="30000" dirty="0">
                <a:latin typeface="Arial" panose="020B0604020202020204" pitchFamily="34" charset="0"/>
                <a:cs typeface="Arial" panose="020B0604020202020204" pitchFamily="34" charset="0"/>
              </a:rPr>
              <a:t>2+ </a:t>
            </a:r>
            <a:r>
              <a:rPr lang="en-US" sz="2400" b="1" i="1" dirty="0">
                <a:latin typeface="Arial" panose="020B0604020202020204" pitchFamily="34" charset="0"/>
                <a:cs typeface="Arial" panose="020B0604020202020204" pitchFamily="34" charset="0"/>
              </a:rPr>
              <a:t>A</a:t>
            </a:r>
            <a:r>
              <a:rPr lang="en-US" sz="2400" b="1" dirty="0">
                <a:latin typeface="Arial" panose="020B0604020202020204" pitchFamily="34" charset="0"/>
                <a:cs typeface="Arial" panose="020B0604020202020204" pitchFamily="34" charset="0"/>
              </a:rPr>
              <a:t>TPase (SERCA) pump </a:t>
            </a:r>
            <a:r>
              <a:rPr lang="en-US" sz="2400" dirty="0">
                <a:latin typeface="Arial" panose="020B0604020202020204" pitchFamily="34" charset="0"/>
                <a:cs typeface="Arial" panose="020B0604020202020204" pitchFamily="34" charset="0"/>
              </a:rPr>
              <a:t>and the plasma membrane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ATPase pump = uniporters for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ions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05783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1990-6035-4A56-9C7C-8924E05829B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General Structure of the P-Type ATPases</a:t>
            </a:r>
            <a:endParaRPr lang="en-AU" dirty="0"/>
          </a:p>
        </p:txBody>
      </p:sp>
      <p:pic>
        <p:nvPicPr>
          <p:cNvPr id="3" name="Picture 2" descr="A three-part figure shows the structures of P-type A T P ase by showing the basic structure In part a, showing the ribbon structure of C a 2 plus A T P ase in part b, and showing the ribbon structures of three other A T P ases in part C: N a plus K plus A T P ase, plasma membrane H plus A T P ase, and gastric H plus K plus A T P ase.">
            <a:extLst>
              <a:ext uri="{FF2B5EF4-FFF2-40B4-BE49-F238E27FC236}">
                <a16:creationId xmlns:a16="http://schemas.microsoft.com/office/drawing/2014/main" id="{527E9D2D-477B-3A46-99E9-E4D73F2005C0}"/>
              </a:ext>
            </a:extLst>
          </p:cNvPr>
          <p:cNvPicPr>
            <a:picLocks noChangeAspect="1"/>
          </p:cNvPicPr>
          <p:nvPr/>
        </p:nvPicPr>
        <p:blipFill>
          <a:blip r:embed="rId3"/>
          <a:stretch>
            <a:fillRect/>
          </a:stretch>
        </p:blipFill>
        <p:spPr>
          <a:xfrm>
            <a:off x="1431925" y="1616673"/>
            <a:ext cx="6584950" cy="4941102"/>
          </a:xfrm>
          <a:prstGeom prst="rect">
            <a:avLst/>
          </a:prstGeom>
        </p:spPr>
      </p:pic>
      <p:sp>
        <p:nvSpPr>
          <p:cNvPr id="6" name="Google Shape;390;g847cf01710_0_68">
            <a:extLst>
              <a:ext uri="{FF2B5EF4-FFF2-40B4-BE49-F238E27FC236}">
                <a16:creationId xmlns:a16="http://schemas.microsoft.com/office/drawing/2014/main" id="{1F23A11C-7ADA-6A47-93CE-D6008CECC12B}"/>
              </a:ext>
            </a:extLst>
          </p:cNvPr>
          <p:cNvSpPr txBox="1">
            <a:spLocks noChangeArrowheads="1"/>
          </p:cNvSpPr>
          <p:nvPr/>
        </p:nvSpPr>
        <p:spPr bwMode="auto">
          <a:xfrm>
            <a:off x="3825875" y="1652533"/>
            <a:ext cx="3886200" cy="192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critical Asp residue in the P domain undergoes phosphorylation and dephosphorylation</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1027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FC16-98CA-48D1-B985-9740F28BC07F}"/>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Bilayer Architecture Underlies the Structure and Function of Biological Membranes</a:t>
            </a:r>
            <a:endParaRPr lang="en-AU" sz="32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4000" y="2031488"/>
            <a:ext cx="3098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fluid mosaic </a:t>
            </a:r>
            <a:r>
              <a:rPr lang="en-US" sz="2400" dirty="0">
                <a:latin typeface="Arial" panose="020B0604020202020204" pitchFamily="34" charset="0"/>
                <a:cs typeface="Arial" panose="020B0604020202020204" pitchFamily="34" charset="0"/>
              </a:rPr>
              <a:t>= pattern formed by individual lipid and protein units in a membrane </a:t>
            </a:r>
          </a:p>
          <a:p>
            <a:pPr lvl="1"/>
            <a:r>
              <a:rPr lang="en-US" sz="2400" dirty="0">
                <a:latin typeface="Arial" panose="020B0604020202020204" pitchFamily="34" charset="0"/>
                <a:cs typeface="Arial" panose="020B0604020202020204" pitchFamily="34" charset="0"/>
              </a:rPr>
              <a:t>pattern can change while maintaining the permeability membrane  </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piece of plasma membrane with phosphate heads forming the top and bottom layers, a lipid bilayer between them, and embedded sterols, glycolipids, and proteins. The proteins include an integral protein, a peripheral protein, a peripheral protein covalently linked to a lipid, a G P I-anchored protein, and a protein with an attached oligosaccharide chain.">
            <a:extLst>
              <a:ext uri="{FF2B5EF4-FFF2-40B4-BE49-F238E27FC236}">
                <a16:creationId xmlns:a16="http://schemas.microsoft.com/office/drawing/2014/main" id="{4B0C3328-C959-C848-87B6-3B2BBE7B7D31}"/>
              </a:ext>
            </a:extLst>
          </p:cNvPr>
          <p:cNvPicPr>
            <a:picLocks noChangeAspect="1"/>
          </p:cNvPicPr>
          <p:nvPr/>
        </p:nvPicPr>
        <p:blipFill>
          <a:blip r:embed="rId3"/>
          <a:stretch>
            <a:fillRect/>
          </a:stretch>
        </p:blipFill>
        <p:spPr>
          <a:xfrm>
            <a:off x="3496854" y="2133600"/>
            <a:ext cx="5422643" cy="3302512"/>
          </a:xfrm>
          <a:prstGeom prst="rect">
            <a:avLst/>
          </a:prstGeom>
        </p:spPr>
      </p:pic>
    </p:spTree>
    <p:extLst>
      <p:ext uri="{BB962C8B-B14F-4D97-AF65-F5344CB8AC3E}">
        <p14:creationId xmlns:p14="http://schemas.microsoft.com/office/powerpoint/2010/main" val="25304717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97518D9C-37EF-4675-A53C-748629C852DC}"/>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C7829431-3E93-4D5B-BF0A-7684232859EB}"/>
              </a:ext>
            </a:extLst>
          </p:cNvPr>
          <p:cNvSpPr>
            <a:spLocks noGrp="1"/>
          </p:cNvSpPr>
          <p:nvPr>
            <p:ph type="title"/>
          </p:nvPr>
        </p:nvSpPr>
        <p:spPr/>
        <p:txBody>
          <a:bodyPr/>
          <a:lstStyle/>
          <a:p>
            <a:r>
              <a:rPr lang="en-AU" dirty="0"/>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P-type ATPases: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undergo reversible phosphorylation on an Asp residue.</a:t>
            </a:r>
          </a:p>
          <a:p>
            <a:pPr marL="457200" indent="-457200">
              <a:buFontTx/>
              <a:buAutoNum type="alphaUcPeriod"/>
              <a:defRPr/>
            </a:pPr>
            <a:r>
              <a:rPr lang="en-US" sz="2400" dirty="0">
                <a:latin typeface="Arial" panose="020B0604020202020204" pitchFamily="34" charset="0"/>
                <a:cs typeface="Arial" panose="020B0604020202020204" pitchFamily="34" charset="0"/>
              </a:rPr>
              <a:t>transport anions.</a:t>
            </a:r>
          </a:p>
          <a:p>
            <a:pPr marL="457200" indent="-457200">
              <a:buFontTx/>
              <a:buAutoNum type="alphaUcPeriod"/>
              <a:defRPr/>
            </a:pPr>
            <a:r>
              <a:rPr lang="en-US" sz="2400" dirty="0">
                <a:latin typeface="Arial" panose="020B0604020202020204" pitchFamily="34" charset="0"/>
                <a:cs typeface="Arial" panose="020B0604020202020204" pitchFamily="34" charset="0"/>
              </a:rPr>
              <a:t>transport phosphate up (against) its concentration gradient.</a:t>
            </a:r>
          </a:p>
          <a:p>
            <a:pPr marL="457200" indent="-457200">
              <a:buFontTx/>
              <a:buAutoNum type="alphaUcPeriod"/>
              <a:defRPr/>
            </a:pPr>
            <a:r>
              <a:rPr lang="en-US" sz="2400" dirty="0">
                <a:latin typeface="Arial" panose="020B0604020202020204" pitchFamily="34" charset="0"/>
                <a:cs typeface="Arial" panose="020B0604020202020204" pitchFamily="34" charset="0"/>
              </a:rPr>
              <a:t>transport phosphate down its concentration gradient.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63085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6194A-216A-44F6-AEAE-2B75DC6FF143}"/>
              </a:ext>
            </a:extLst>
          </p:cNvPr>
          <p:cNvSpPr>
            <a:spLocks noGrp="1"/>
          </p:cNvSpPr>
          <p:nvPr>
            <p:ph type="title"/>
          </p:nvPr>
        </p:nvSpPr>
        <p:spPr/>
        <p:txBody>
          <a:bodyPr/>
          <a:lstStyle/>
          <a:p>
            <a:r>
              <a:rPr lang="en-AU" dirty="0"/>
              <a:t>Clicker Question 27, Response</a:t>
            </a:r>
          </a:p>
        </p:txBody>
      </p:sp>
      <p:sp>
        <p:nvSpPr>
          <p:cNvPr id="5" name="Google Shape;433;g847cf01710_0_113">
            <a:extLst>
              <a:ext uri="{FF2B5EF4-FFF2-40B4-BE49-F238E27FC236}">
                <a16:creationId xmlns:a16="http://schemas.microsoft.com/office/drawing/2014/main" id="{E773035D-EA52-2C46-BB5C-ED688B8999AA}"/>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P-type ATPases: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undergo reversible phosphorylation on an Asp residue.</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P-type ATPases couple phosphorylation and dephosphorylation of the critical Asp residue in the P (phosphorylation) domain of the transporter to alternate exposure of solute-binding sites on the inside and the outside of the membrane. All P-type pumps have similar and similar mechanisms. </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11780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16B8-7C42-48FA-9785-76607993DDA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Postulated Mechanism of the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SERCA Pump</a:t>
            </a:r>
            <a:endParaRPr lang="en-AU" dirty="0"/>
          </a:p>
        </p:txBody>
      </p:sp>
      <p:sp>
        <p:nvSpPr>
          <p:cNvPr id="7" name="Google Shape;390;g847cf01710_0_68">
            <a:extLst>
              <a:ext uri="{FF2B5EF4-FFF2-40B4-BE49-F238E27FC236}">
                <a16:creationId xmlns:a16="http://schemas.microsoft.com/office/drawing/2014/main" id="{8C34ECFA-0786-DF4C-A331-B85D270E9EAE}"/>
              </a:ext>
            </a:extLst>
          </p:cNvPr>
          <p:cNvSpPr txBox="1">
            <a:spLocks noChangeArrowheads="1"/>
          </p:cNvSpPr>
          <p:nvPr/>
        </p:nvSpPr>
        <p:spPr bwMode="auto">
          <a:xfrm>
            <a:off x="304800" y="1736725"/>
            <a:ext cx="3810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each catalytic cycle moves two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ions across the membrane and converts an ATP to ADP and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conformations of the transporter, E1 and E2, interconvert</a:t>
            </a:r>
          </a:p>
          <a:p>
            <a:endParaRPr lang="en-US" sz="2400" baseline="30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membrane at the upper left contains a transporter labeled E 1. The membrane has a pink vertical rectangle embedded in it labeled T, S. A narrow vertical line runs from the top of the transporter to its center, where it widens to circular regions to the left and right from which a wider channel opens to the lower left. Two purple spheres labeled C a 2 plus are shown near the entrance to this channel below the membrane. A blue triangle labeled A is connected by three strands to the lower left of the pink vertical rectangle, which also has a yellow diamond labeled A overlapping its bottom. The yellow square has a curved opening in its lower right side and two strands around its right vertex connect to the upper left of a green rectangle labeled N that has a similar curved opening on its left side. Step 1: C a 2 plus and A T P bind; N domain moves. The structure is labeled E 1-P. The two purple calcium ions are shown within the circular openings in the pink rectangle and the channel to the lower left has become narrow. The yellow diamond and green rectangle have come together and their curved openings now contain a single gray oval labeled A D P that has a green sphere to its upper left inside the yellow diamond labeled M g 2 plus. A small orange circle labeled P is also present inside the yellow diamond. Step 2: Phosphoryl group transferred to A s p superscript 351 in P domain. An arrow points down to a similar structure labeled E 2 P. An arrow points from the central opening in the pink rectangle to 2 C a 2 plus spheres above the transporter. The yellow diamond now has a curved opening to its lower left with M g 2 plus and P still present near it. Two strands connect it to the green rectangle below, which has its curved opening facing upward. A pale outline of the yellow diamond and green rectangle shows their previous location without A T P with a red arrow pointing from the faded green rectangle to the new green rectangle. An arrow points from the curved opening in the new green rectangle to a gray oval labeled A D P. The blue triangle labeled A is oriented so that it has a single vertex to the right in between the lower left side of the yellow diamond and the upper left side of the green rectangle with the threads connecting it to the pink rectangle in the membrane now connected to its upper left. A red curved arrow shows it moving clockwise. Two steps are shown. Step 3: Phosphorylation leads to conformational changes, releasing C a 2 plus to the lumen. Step 4: A domain moves, causing release of A D P. Step 5 leads to another illustration on the left and reads: P domain becomes dephosphorylated. This yields a similar structure labeled E 2. C a 2 plus is no longer present. The yellow diamond has an arrow pointing right to the green sphere labeled M g 2 plus plus P I nearby. A red arrow points from the region between the lower left of the yellow diamond and the upper left of the green square into A. Step 6: A domain resets. Step 5 leads back to the starting illustration and reads: P, T, and S domains reset to E 1 conformation.">
            <a:extLst>
              <a:ext uri="{FF2B5EF4-FFF2-40B4-BE49-F238E27FC236}">
                <a16:creationId xmlns:a16="http://schemas.microsoft.com/office/drawing/2014/main" id="{73CFB8C0-CCED-A941-AE64-6ECA48816B44}"/>
              </a:ext>
            </a:extLst>
          </p:cNvPr>
          <p:cNvPicPr>
            <a:picLocks noChangeAspect="1"/>
          </p:cNvPicPr>
          <p:nvPr/>
        </p:nvPicPr>
        <p:blipFill>
          <a:blip r:embed="rId3"/>
          <a:stretch>
            <a:fillRect/>
          </a:stretch>
        </p:blipFill>
        <p:spPr>
          <a:xfrm>
            <a:off x="4267200" y="1600200"/>
            <a:ext cx="4551919" cy="4840236"/>
          </a:xfrm>
          <a:prstGeom prst="rect">
            <a:avLst/>
          </a:prstGeom>
        </p:spPr>
      </p:pic>
    </p:spTree>
    <p:extLst>
      <p:ext uri="{BB962C8B-B14F-4D97-AF65-F5344CB8AC3E}">
        <p14:creationId xmlns:p14="http://schemas.microsoft.com/office/powerpoint/2010/main" val="15022053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B0927-02A8-4A56-BB44-74D53BF87CB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Role of the Na</a:t>
            </a:r>
            <a:r>
              <a:rPr lang="en-US" altLang="en-US" baseline="30000"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K</a:t>
            </a:r>
            <a:r>
              <a:rPr lang="en-US" altLang="en-US" baseline="30000" dirty="0">
                <a:solidFill>
                  <a:schemeClr val="tx1"/>
                </a:solidFill>
                <a:latin typeface="Arial" panose="020B0604020202020204" pitchFamily="34" charset="0"/>
                <a:cs typeface="Arial" panose="020B0604020202020204" pitchFamily="34" charset="0"/>
              </a:rPr>
              <a:t>+</a:t>
            </a:r>
            <a:r>
              <a:rPr lang="en-US" altLang="en-US" dirty="0">
                <a:solidFill>
                  <a:schemeClr val="tx1"/>
                </a:solidFill>
                <a:latin typeface="Arial" panose="020B0604020202020204" pitchFamily="34" charset="0"/>
                <a:cs typeface="Arial" panose="020B0604020202020204" pitchFamily="34" charset="0"/>
              </a:rPr>
              <a:t> ATPase in Animal Cells</a:t>
            </a:r>
            <a:endParaRPr lang="en-AU" dirty="0"/>
          </a:p>
        </p:txBody>
      </p:sp>
      <p:sp>
        <p:nvSpPr>
          <p:cNvPr id="7" name="Google Shape;390;g847cf01710_0_68">
            <a:extLst>
              <a:ext uri="{FF2B5EF4-FFF2-40B4-BE49-F238E27FC236}">
                <a16:creationId xmlns:a16="http://schemas.microsoft.com/office/drawing/2014/main" id="{8C34ECFA-0786-DF4C-A331-B85D270E9EAE}"/>
              </a:ext>
            </a:extLst>
          </p:cNvPr>
          <p:cNvSpPr txBox="1">
            <a:spLocks noChangeArrowheads="1"/>
          </p:cNvSpPr>
          <p:nvPr/>
        </p:nvSpPr>
        <p:spPr bwMode="auto">
          <a:xfrm>
            <a:off x="304800" y="1736725"/>
            <a:ext cx="4287444"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Na</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K</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ATPase </a:t>
            </a:r>
            <a:r>
              <a:rPr lang="en-US" sz="2400" dirty="0">
                <a:latin typeface="Arial" panose="020B0604020202020204" pitchFamily="34" charset="0"/>
                <a:cs typeface="Arial" panose="020B0604020202020204" pitchFamily="34" charset="0"/>
              </a:rPr>
              <a:t>= couples phosphorylation-dephosphorylation of the critical Asp residue to the movement of Na</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against their electrochemical gradients </a:t>
            </a:r>
            <a:endParaRPr lang="en-US" sz="2400" baseline="300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maintains low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high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 the cell </a:t>
            </a:r>
          </a:p>
          <a:p>
            <a:pPr lvl="1"/>
            <a:r>
              <a:rPr lang="en-US" sz="2400" dirty="0">
                <a:latin typeface="Arial" panose="020B0604020202020204" pitchFamily="34" charset="0"/>
                <a:cs typeface="Arial" panose="020B0604020202020204" pitchFamily="34" charset="0"/>
              </a:rPr>
              <a:t>essential to the conduction of action potentials in neurons  </a:t>
            </a:r>
          </a:p>
          <a:p>
            <a:pPr marL="50800" indent="0">
              <a:buNone/>
            </a:pPr>
            <a:endParaRPr lang="el-GR" sz="24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cell is shown as a circular piece of membrane with an N a plus K plus A T P ase embedded in the top with the interior labeled cytosol and the exterior labeled extracellular fluid or blood plasma. The transporter has a pink vertical rectangle that cross the membrane, a channel that runs vertically from the top to the center and then angles down to open to the lower left, a blue triangle to the lower left of the pink rectangle and connected by three threads, and a yellow diamond overlapping the lower right of the pink rectangle that is adjacent to a green rectangle. An arrow runs from above the cell, through the channel in the pink rectangle, and into the cell to 2 green spheres labeled 2 K plus. An arrow runs from inside the cell, through the channel in the pink rectangle, and out of the cell to three pink spheres labeled 3 N a plus. The outside of the membrane is lined by plus signs and the interior of the membrane is lined by minus signs. Text at the upper left reads, membrane potential equals negative 50 to negative 70 m V. Text inside the cell reads, open bracket K plus close bracket equals 140 m M; open bracket N a plus close bracket equals 12 n M. Text outside the cell reads, open bracket K plus close bracket equals 4 m M; open bracket N a plus close bracket equals 145 n M.">
            <a:extLst>
              <a:ext uri="{FF2B5EF4-FFF2-40B4-BE49-F238E27FC236}">
                <a16:creationId xmlns:a16="http://schemas.microsoft.com/office/drawing/2014/main" id="{FEE016BF-4A9B-BB49-9B59-7E49B0907C9F}"/>
              </a:ext>
            </a:extLst>
          </p:cNvPr>
          <p:cNvPicPr>
            <a:picLocks noChangeAspect="1"/>
          </p:cNvPicPr>
          <p:nvPr/>
        </p:nvPicPr>
        <p:blipFill>
          <a:blip r:embed="rId3"/>
          <a:stretch>
            <a:fillRect/>
          </a:stretch>
        </p:blipFill>
        <p:spPr>
          <a:xfrm>
            <a:off x="4858207" y="1736725"/>
            <a:ext cx="3980993" cy="4424175"/>
          </a:xfrm>
          <a:prstGeom prst="rect">
            <a:avLst/>
          </a:prstGeom>
        </p:spPr>
      </p:pic>
    </p:spTree>
    <p:extLst>
      <p:ext uri="{BB962C8B-B14F-4D97-AF65-F5344CB8AC3E}">
        <p14:creationId xmlns:p14="http://schemas.microsoft.com/office/powerpoint/2010/main" val="15600457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2D6-DA84-4F50-9BC9-38966D71D007}"/>
              </a:ext>
            </a:extLst>
          </p:cNvPr>
          <p:cNvSpPr>
            <a:spLocks noGrp="1"/>
          </p:cNvSpPr>
          <p:nvPr>
            <p:ph type="title"/>
          </p:nvPr>
        </p:nvSpPr>
        <p:spPr/>
        <p:txBody>
          <a:bodyPr/>
          <a:lstStyle/>
          <a:p>
            <a:r>
              <a:rPr lang="en-AU" dirty="0"/>
              <a:t>Clicker Question 28</a:t>
            </a:r>
          </a:p>
        </p:txBody>
      </p:sp>
      <p:pic>
        <p:nvPicPr>
          <p:cNvPr id="7" name="Picture 6" descr="Icon P 3&#10;">
            <a:extLst>
              <a:ext uri="{FF2B5EF4-FFF2-40B4-BE49-F238E27FC236}">
                <a16:creationId xmlns:a16="http://schemas.microsoft.com/office/drawing/2014/main" id="{9BF6C495-5A27-4440-8109-4074EDC18F88}"/>
              </a:ext>
            </a:extLst>
          </p:cNvPr>
          <p:cNvPicPr>
            <a:picLocks noChangeAspect="1"/>
          </p:cNvPicPr>
          <p:nvPr/>
        </p:nvPicPr>
        <p:blipFill>
          <a:blip r:embed="rId3"/>
          <a:stretch>
            <a:fillRect/>
          </a:stretch>
        </p:blipFill>
        <p:spPr>
          <a:xfrm>
            <a:off x="708025" y="355247"/>
            <a:ext cx="1133954" cy="816935"/>
          </a:xfrm>
          <a:prstGeom prst="rect">
            <a:avLst/>
          </a:prstGeom>
        </p:spPr>
      </p:pic>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consequence of the action of a </a:t>
            </a:r>
            <a:r>
              <a:rPr lang="en-US" sz="2400" dirty="0" err="1">
                <a:latin typeface="Arial" panose="020B0604020202020204" pitchFamily="34" charset="0"/>
                <a:cs typeface="Arial" panose="020B0604020202020204" pitchFamily="34" charset="0"/>
              </a:rPr>
              <a:t>Na</a:t>
            </a:r>
            <a:r>
              <a:rPr lang="en-US" sz="2400" baseline="30000" dirty="0" err="1">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ATPase in the plasma membrane is useful?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depleting the cells of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which can be harmful</a:t>
            </a:r>
          </a:p>
          <a:p>
            <a:pPr marL="457200" indent="-457200">
              <a:buFontTx/>
              <a:buAutoNum type="alphaUcPeriod"/>
              <a:defRPr/>
            </a:pPr>
            <a:r>
              <a:rPr lang="en-US" sz="2400" dirty="0">
                <a:latin typeface="Arial" panose="020B0604020202020204" pitchFamily="34" charset="0"/>
                <a:cs typeface="Arial" panose="020B0604020202020204" pitchFamily="34" charset="0"/>
              </a:rPr>
              <a:t>drawing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into cells, contributing to buffering capacity </a:t>
            </a:r>
          </a:p>
          <a:p>
            <a:pPr marL="457200" indent="-457200">
              <a:buFontTx/>
              <a:buAutoNum type="alphaUcPeriod"/>
              <a:defRPr/>
            </a:pPr>
            <a:r>
              <a:rPr lang="en-US" sz="2400" dirty="0">
                <a:latin typeface="Arial" panose="020B0604020202020204" pitchFamily="34" charset="0"/>
                <a:cs typeface="Arial" panose="020B0604020202020204" pitchFamily="34" charset="0"/>
              </a:rPr>
              <a:t>maintaining charge equilibrium across the membrane</a:t>
            </a:r>
          </a:p>
          <a:p>
            <a:pPr marL="457200" indent="-457200">
              <a:buFontTx/>
              <a:buAutoNum type="alphaUcPeriod"/>
              <a:defRPr/>
            </a:pPr>
            <a:r>
              <a:rPr lang="en-US" sz="2400" dirty="0">
                <a:latin typeface="Arial" panose="020B0604020202020204" pitchFamily="34" charset="0"/>
                <a:cs typeface="Arial" panose="020B0604020202020204" pitchFamily="34" charset="0"/>
              </a:rPr>
              <a:t>membrane repolarization</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87363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670B7-AF05-4149-9859-E96882819573}"/>
              </a:ext>
            </a:extLst>
          </p:cNvPr>
          <p:cNvSpPr>
            <a:spLocks noGrp="1"/>
          </p:cNvSpPr>
          <p:nvPr>
            <p:ph type="title"/>
          </p:nvPr>
        </p:nvSpPr>
        <p:spPr/>
        <p:txBody>
          <a:bodyPr/>
          <a:lstStyle/>
          <a:p>
            <a:r>
              <a:rPr lang="en-AU" dirty="0"/>
              <a:t>Clicker Question 28, Response</a:t>
            </a:r>
          </a:p>
        </p:txBody>
      </p:sp>
      <p:sp>
        <p:nvSpPr>
          <p:cNvPr id="5" name="Google Shape;433;g847cf01710_0_113">
            <a:extLst>
              <a:ext uri="{FF2B5EF4-FFF2-40B4-BE49-F238E27FC236}">
                <a16:creationId xmlns:a16="http://schemas.microsoft.com/office/drawing/2014/main" id="{6F489DD4-7A0F-6F44-88C0-CC318C1334F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consequence of the action of a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ATPase in the plasma membrane is useful?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membrane repolarization</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For each molecule of ATP converted to ADP and P</a:t>
            </a:r>
            <a:r>
              <a:rPr lang="en-US" sz="2400" b="1" baseline="-25000" dirty="0">
                <a:latin typeface="Arial" panose="020B0604020202020204" pitchFamily="34" charset="0"/>
                <a:cs typeface="Arial" panose="020B0604020202020204" pitchFamily="34" charset="0"/>
              </a:rPr>
              <a:t>i</a:t>
            </a:r>
            <a:r>
              <a:rPr lang="en-US" sz="2400" b="1" dirty="0">
                <a:latin typeface="Arial" panose="020B0604020202020204" pitchFamily="34" charset="0"/>
                <a:cs typeface="Arial" panose="020B0604020202020204" pitchFamily="34" charset="0"/>
              </a:rPr>
              <a:t>, the transporter moves two K</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ions inward and three Na</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ions outward across the plasma membrane. Cotransport is therefore electrogenic, creating a net separation of charge across the membrane. In animals, this produces a negative membrane potential, which is essential to the conduction of action potentials in neurons.</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51682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sp>
        <p:nvSpPr>
          <p:cNvPr id="2" name="Title 1">
            <a:extLst>
              <a:ext uri="{FF2B5EF4-FFF2-40B4-BE49-F238E27FC236}">
                <a16:creationId xmlns:a16="http://schemas.microsoft.com/office/drawing/2014/main" id="{5419779B-3F62-488D-B461-C1E5383A48EE}"/>
              </a:ext>
            </a:extLst>
          </p:cNvPr>
          <p:cNvSpPr>
            <a:spLocks noGrp="1"/>
          </p:cNvSpPr>
          <p:nvPr>
            <p:ph type="title"/>
          </p:nvPr>
        </p:nvSpPr>
        <p:spPr/>
        <p:txBody>
          <a:bodyPr/>
          <a:lstStyle/>
          <a:p>
            <a:r>
              <a:rPr lang="en-US" dirty="0"/>
              <a:t> </a:t>
            </a:r>
            <a:r>
              <a:rPr lang="en-US" dirty="0">
                <a:solidFill>
                  <a:srgbClr val="144652"/>
                </a:solidFill>
              </a:rPr>
              <a:t>Activity: Properties of </a:t>
            </a:r>
            <a:br>
              <a:rPr lang="en-US" dirty="0">
                <a:solidFill>
                  <a:srgbClr val="144652"/>
                </a:solidFill>
              </a:rPr>
            </a:br>
            <a:r>
              <a:rPr lang="en-US" dirty="0">
                <a:solidFill>
                  <a:srgbClr val="144652"/>
                </a:solidFill>
              </a:rPr>
              <a:t>Ion Channels</a:t>
            </a:r>
            <a:endParaRPr lang="en-AU" dirty="0">
              <a:solidFill>
                <a:srgbClr val="144652"/>
              </a:solidFill>
            </a:endParaRPr>
          </a:p>
        </p:txBody>
      </p:sp>
      <p:pic>
        <p:nvPicPr>
          <p:cNvPr id="4" name="Picture 3" descr="Icon P 3&#10;">
            <a:extLst>
              <a:ext uri="{FF2B5EF4-FFF2-40B4-BE49-F238E27FC236}">
                <a16:creationId xmlns:a16="http://schemas.microsoft.com/office/drawing/2014/main" id="{A93CCABB-7479-4714-854C-40CF191E4E45}"/>
              </a:ext>
            </a:extLst>
          </p:cNvPr>
          <p:cNvPicPr>
            <a:picLocks noChangeAspect="1"/>
          </p:cNvPicPr>
          <p:nvPr/>
        </p:nvPicPr>
        <p:blipFill>
          <a:blip r:embed="rId3"/>
          <a:stretch>
            <a:fillRect/>
          </a:stretch>
        </p:blipFill>
        <p:spPr>
          <a:xfrm>
            <a:off x="762000" y="44249"/>
            <a:ext cx="1133954" cy="816935"/>
          </a:xfrm>
          <a:prstGeom prst="rect">
            <a:avLst/>
          </a:prstGeom>
        </p:spPr>
      </p:pic>
      <p:sp>
        <p:nvSpPr>
          <p:cNvPr id="166" name="Google Shape;166;p30"/>
          <p:cNvSpPr txBox="1">
            <a:spLocks noGrp="1"/>
          </p:cNvSpPr>
          <p:nvPr>
            <p:ph type="body" idx="4294967295"/>
          </p:nvPr>
        </p:nvSpPr>
        <p:spPr>
          <a:xfrm>
            <a:off x="0" y="1871663"/>
            <a:ext cx="9013825" cy="947737"/>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spcAft>
                <a:spcPts val="0"/>
              </a:spcAft>
              <a:buNone/>
            </a:pPr>
            <a:r>
              <a:rPr lang="en-GB" dirty="0">
                <a:latin typeface="Arial"/>
                <a:ea typeface="Arial"/>
                <a:cs typeface="Arial"/>
                <a:sym typeface="Arial"/>
              </a:rPr>
              <a:t>Observe the structure of the SERCA P-type ATPase, a calcium transporter, in Mol3D viewer in your Achieve course.</a:t>
            </a:r>
          </a:p>
        </p:txBody>
      </p:sp>
      <p:pic>
        <p:nvPicPr>
          <p:cNvPr id="11" name="Google Shape;168;p30" descr="A screen capture shows an interactive 3 D model of SERCA P-type A T P ase.">
            <a:extLst>
              <a:ext uri="{FF2B5EF4-FFF2-40B4-BE49-F238E27FC236}">
                <a16:creationId xmlns:a16="http://schemas.microsoft.com/office/drawing/2014/main" id="{6FDD7605-BDB2-7A48-93FB-A970C790E6D1}"/>
              </a:ext>
            </a:extLst>
          </p:cNvPr>
          <p:cNvPicPr preferRelativeResize="0"/>
          <p:nvPr/>
        </p:nvPicPr>
        <p:blipFill>
          <a:blip r:embed="rId4">
            <a:alphaModFix/>
          </a:blip>
          <a:stretch>
            <a:fillRect/>
          </a:stretch>
        </p:blipFill>
        <p:spPr>
          <a:xfrm rot="-5400000">
            <a:off x="3433788" y="2628662"/>
            <a:ext cx="2276400" cy="4148475"/>
          </a:xfrm>
          <a:prstGeom prst="rect">
            <a:avLst/>
          </a:prstGeom>
          <a:noFill/>
          <a:ln>
            <a:noFill/>
          </a:ln>
        </p:spPr>
      </p:pic>
    </p:spTree>
    <p:extLst>
      <p:ext uri="{BB962C8B-B14F-4D97-AF65-F5344CB8AC3E}">
        <p14:creationId xmlns:p14="http://schemas.microsoft.com/office/powerpoint/2010/main" val="244478193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CA06F9B5-1E01-4C6F-ADFC-3BBA0C7BC60E}"/>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76" name="Google Shape;376;g847cf01710_0_48"/>
          <p:cNvSpPr txBox="1">
            <a:spLocks noGrp="1"/>
          </p:cNvSpPr>
          <p:nvPr>
            <p:ph type="body" idx="1"/>
          </p:nvPr>
        </p:nvSpPr>
        <p:spPr>
          <a:xfrm>
            <a:off x="685799" y="1371599"/>
            <a:ext cx="7888357" cy="5257801"/>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Is calcium actively or passively transported through the SERCA P-type ATPase?</a:t>
            </a: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Is ATP present in this crystal structure?</a:t>
            </a: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What does the presence or absence of ATP tell you about the activity of the transporter?</a:t>
            </a:r>
          </a:p>
          <a:p>
            <a:pPr marL="387350" lvl="1" indent="0">
              <a:lnSpc>
                <a:spcPct val="115000"/>
              </a:lnSpc>
              <a:spcBef>
                <a:spcPts val="0"/>
              </a:spcBef>
              <a:buSzPts val="2000"/>
              <a:buNone/>
            </a:pPr>
            <a:r>
              <a:rPr lang="en-US" sz="2400" dirty="0">
                <a:latin typeface="Arial"/>
                <a:ea typeface="Arial"/>
                <a:cs typeface="Arial"/>
                <a:sym typeface="Arial"/>
              </a:rPr>
              <a:t>      </a:t>
            </a: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SzPts val="2400"/>
              <a:buFont typeface="Arial"/>
              <a:buChar cha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indent="0">
              <a:lnSpc>
                <a:spcPct val="115000"/>
              </a:lnSpc>
              <a:spcBef>
                <a:spcPts val="0"/>
              </a:spcBef>
              <a:spcAft>
                <a:spcPts val="0"/>
              </a:spcAft>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GB" sz="2400" dirty="0">
                <a:latin typeface="Arial"/>
                <a:ea typeface="Arial"/>
                <a:cs typeface="Arial"/>
                <a:sym typeface="Arial"/>
              </a:rPr>
              <a:t>(3 minutes)</a:t>
            </a:r>
            <a:endParaRPr lang="en-GB" sz="2400" dirty="0">
              <a:solidFill>
                <a:srgbClr val="0000FF"/>
              </a:solidFill>
              <a:latin typeface="Arial"/>
              <a:ea typeface="Arial"/>
              <a:cs typeface="Arial"/>
              <a:sym typeface="Arial"/>
            </a:endParaRPr>
          </a:p>
          <a:p>
            <a:pPr marL="76200" lvl="0" indent="0" rtl="0">
              <a:lnSpc>
                <a:spcPct val="115000"/>
              </a:lnSpc>
              <a:spcBef>
                <a:spcPts val="0"/>
              </a:spcBef>
              <a:spcAft>
                <a:spcPts val="0"/>
              </a:spcAft>
              <a:buSzPts val="2400"/>
              <a:buNone/>
            </a:pP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5810225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CFB6F806-0AA5-40EC-A853-289450A6CA8B}"/>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(2 of 2)</a:t>
            </a:r>
            <a:endParaRPr lang="en-AU" sz="2000" dirty="0">
              <a:solidFill>
                <a:srgbClr val="144652"/>
              </a:solidFill>
            </a:endParaRPr>
          </a:p>
        </p:txBody>
      </p:sp>
      <p:sp>
        <p:nvSpPr>
          <p:cNvPr id="376" name="Google Shape;376;g847cf01710_0_48"/>
          <p:cNvSpPr txBox="1">
            <a:spLocks noGrp="1"/>
          </p:cNvSpPr>
          <p:nvPr>
            <p:ph type="body" idx="1"/>
          </p:nvPr>
        </p:nvSpPr>
        <p:spPr>
          <a:xfrm>
            <a:off x="647700" y="1447800"/>
            <a:ext cx="7848600" cy="5116455"/>
          </a:xfrm>
          <a:prstGeom prst="rect">
            <a:avLst/>
          </a:prstGeom>
        </p:spPr>
        <p:txBody>
          <a:bodyPr spcFirstLastPara="1" wrap="square" lIns="91425" tIns="45700" rIns="91425" bIns="45700" anchor="t" anchorCtr="0">
            <a:noAutofit/>
          </a:bodyPr>
          <a:lstStyle/>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Is calcium actively or passively transported through the SERCA P-type ATPase? </a:t>
            </a:r>
            <a:r>
              <a:rPr lang="en-GB" b="1" dirty="0">
                <a:latin typeface="Arial"/>
                <a:ea typeface="Arial"/>
                <a:cs typeface="Arial"/>
                <a:sym typeface="Arial"/>
              </a:rPr>
              <a:t>Calcium is actively transported through the SERCA P-type ATPase.</a:t>
            </a:r>
          </a:p>
          <a:p>
            <a:pPr marL="558800" lvl="1" indent="0">
              <a:lnSpc>
                <a:spcPct val="115000"/>
              </a:lnSpc>
              <a:spcBef>
                <a:spcPts val="0"/>
              </a:spcBef>
              <a:spcAft>
                <a:spcPts val="0"/>
              </a:spcAft>
              <a:buSzPts val="2000"/>
              <a:buNone/>
            </a:pPr>
            <a:endParaRPr lang="en-GB" b="1"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Is ATP present in this crystal structure? </a:t>
            </a:r>
            <a:r>
              <a:rPr lang="en-GB" b="1" dirty="0">
                <a:latin typeface="Arial"/>
                <a:ea typeface="Arial"/>
                <a:cs typeface="Arial"/>
                <a:sym typeface="Arial"/>
              </a:rPr>
              <a:t>No.</a:t>
            </a:r>
          </a:p>
          <a:p>
            <a:pPr marL="914400" lvl="1" indent="-355600">
              <a:lnSpc>
                <a:spcPct val="115000"/>
              </a:lnSpc>
              <a:spcBef>
                <a:spcPts val="0"/>
              </a:spcBef>
              <a:spcAft>
                <a:spcPts val="0"/>
              </a:spcAft>
              <a:buSzPts val="2000"/>
              <a:buFont typeface="Arial"/>
              <a:buChar char="–"/>
            </a:pPr>
            <a:endParaRPr lang="en-GB" dirty="0">
              <a:latin typeface="Arial"/>
              <a:ea typeface="Arial"/>
              <a:cs typeface="Arial"/>
              <a:sym typeface="Arial"/>
            </a:endParaRPr>
          </a:p>
          <a:p>
            <a:pPr marL="914400" lvl="1" indent="-355600">
              <a:lnSpc>
                <a:spcPct val="115000"/>
              </a:lnSpc>
              <a:spcBef>
                <a:spcPts val="0"/>
              </a:spcBef>
              <a:spcAft>
                <a:spcPts val="0"/>
              </a:spcAft>
              <a:buSzPts val="2000"/>
              <a:buFont typeface="Arial"/>
              <a:buChar char="–"/>
            </a:pPr>
            <a:r>
              <a:rPr lang="en-GB" dirty="0">
                <a:latin typeface="Arial"/>
                <a:ea typeface="Arial"/>
                <a:cs typeface="Arial"/>
                <a:sym typeface="Arial"/>
              </a:rPr>
              <a:t>What does the presence or absence of ATP tell you about the activity of the transporter? </a:t>
            </a:r>
            <a:r>
              <a:rPr lang="en-GB" b="1" dirty="0">
                <a:latin typeface="Arial"/>
                <a:ea typeface="Arial"/>
                <a:cs typeface="Arial"/>
                <a:sym typeface="Arial"/>
              </a:rPr>
              <a:t>The absence of ATP means that the transporter is in its closed conformation.</a:t>
            </a:r>
          </a:p>
          <a:p>
            <a:pPr marL="914400" lvl="1" indent="-355600">
              <a:lnSpc>
                <a:spcPct val="115000"/>
              </a:lnSpc>
              <a:spcBef>
                <a:spcPts val="0"/>
              </a:spcBef>
              <a:spcAft>
                <a:spcPts val="0"/>
              </a:spcAft>
              <a:buSzPts val="2000"/>
              <a:buFont typeface="Arial"/>
              <a:buChar char="–"/>
            </a:pPr>
            <a:endParaRPr lang="en-GB"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endParaRPr lang="en-GB" sz="2400" b="1" dirty="0">
              <a:latin typeface="Arial"/>
              <a:ea typeface="Arial"/>
              <a:cs typeface="Arial"/>
              <a:sym typeface="Arial"/>
            </a:endParaRPr>
          </a:p>
        </p:txBody>
      </p:sp>
    </p:spTree>
    <p:extLst>
      <p:ext uri="{BB962C8B-B14F-4D97-AF65-F5344CB8AC3E}">
        <p14:creationId xmlns:p14="http://schemas.microsoft.com/office/powerpoint/2010/main" val="18838352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4AAD-3F7C-4864-9346-321CD3188A7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V-Type and F-Type ATPases Are ATP-Driven Proton Pumps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2057400"/>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V-type ATPases </a:t>
            </a:r>
            <a:r>
              <a:rPr lang="en-US" sz="2400" dirty="0">
                <a:latin typeface="Arial" panose="020B0604020202020204" pitchFamily="34" charset="0"/>
                <a:cs typeface="Arial" panose="020B0604020202020204" pitchFamily="34" charset="0"/>
              </a:rPr>
              <a:t>= class of proton-transporting ATPases responsible for acidifying intracellular compartments</a:t>
            </a:r>
          </a:p>
          <a:p>
            <a:pPr lvl="1"/>
            <a:r>
              <a:rPr lang="en-US" sz="2400"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domain serves as a proton channel </a:t>
            </a:r>
          </a:p>
          <a:p>
            <a:pPr lvl="1"/>
            <a:r>
              <a:rPr lang="en-US" sz="2400" dirty="0">
                <a:latin typeface="Arial" panose="020B0604020202020204" pitchFamily="34" charset="0"/>
                <a:cs typeface="Arial" panose="020B0604020202020204" pitchFamily="34" charset="0"/>
              </a:rPr>
              <a:t>V</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domain contains the ATP-binding site and the ATPase activity </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Part a shows the structure of V subscript 0 end subscript V subscript 1 end subscript H plus A T P ase of vacuoles and lysosomes.">
            <a:extLst>
              <a:ext uri="{FF2B5EF4-FFF2-40B4-BE49-F238E27FC236}">
                <a16:creationId xmlns:a16="http://schemas.microsoft.com/office/drawing/2014/main" id="{823D7F93-ECB8-4C47-A0B7-F605C6928C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214" y="1905000"/>
            <a:ext cx="3244807" cy="4130675"/>
          </a:xfrm>
          <a:prstGeom prst="rect">
            <a:avLst/>
          </a:prstGeom>
        </p:spPr>
      </p:pic>
    </p:spTree>
    <p:extLst>
      <p:ext uri="{BB962C8B-B14F-4D97-AF65-F5344CB8AC3E}">
        <p14:creationId xmlns:p14="http://schemas.microsoft.com/office/powerpoint/2010/main" val="782706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C7F13-9E8D-43C9-84C1-01A36950F83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Functions of Biological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536259" y="1363662"/>
            <a:ext cx="80714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permit shape changes that accompany cell growth and movement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permit exocytosis, endocytosis, and cell division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serve as molecular gatekeepers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076066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2286-E36F-424D-9F4A-1D839E84D0A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F-Type ATPases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0318" y="1600200"/>
            <a:ext cx="414048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F-type ATPases </a:t>
            </a:r>
            <a:r>
              <a:rPr lang="en-US" sz="2400" dirty="0">
                <a:latin typeface="Arial" panose="020B0604020202020204" pitchFamily="34" charset="0"/>
                <a:cs typeface="Arial" panose="020B0604020202020204" pitchFamily="34" charset="0"/>
              </a:rPr>
              <a:t>= catalyze the uphill transmembrane passage of protons, driven by ATP hydrolysis</a:t>
            </a:r>
          </a:p>
          <a:p>
            <a:pPr lvl="1"/>
            <a:r>
              <a:rPr lang="en-US" sz="2400" dirty="0" err="1">
                <a:latin typeface="Arial" panose="020B0604020202020204" pitchFamily="34" charset="0"/>
                <a:cs typeface="Arial" panose="020B0604020202020204" pitchFamily="34" charset="0"/>
              </a:rPr>
              <a:t>F</a:t>
            </a:r>
            <a:r>
              <a:rPr lang="en-US" sz="2400" baseline="-25000" dirty="0" err="1">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integral membrane protein complex provides a pathway for protons</a:t>
            </a:r>
          </a:p>
          <a:p>
            <a:pPr lvl="1"/>
            <a:r>
              <a:rPr lang="en-US" sz="2400" dirty="0">
                <a:latin typeface="Arial" panose="020B0604020202020204" pitchFamily="34" charset="0"/>
                <a:cs typeface="Arial" panose="020B0604020202020204" pitchFamily="34" charset="0"/>
              </a:rPr>
              <a:t>F</a:t>
            </a:r>
            <a:r>
              <a:rPr lang="en-US" sz="2400" baseline="-25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protein uses energy of ATP to drive proteins uphill</a:t>
            </a:r>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he structure of of F subscript 0 end subscript F subscript 1 end subscript A T P ase/A T P synthase of mitochondria. ">
            <a:extLst>
              <a:ext uri="{FF2B5EF4-FFF2-40B4-BE49-F238E27FC236}">
                <a16:creationId xmlns:a16="http://schemas.microsoft.com/office/drawing/2014/main" id="{B8247D77-BF62-B74D-B69F-3A7DE7808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697" y="1907054"/>
            <a:ext cx="3607485" cy="3962400"/>
          </a:xfrm>
          <a:prstGeom prst="rect">
            <a:avLst/>
          </a:prstGeom>
        </p:spPr>
      </p:pic>
    </p:spTree>
    <p:extLst>
      <p:ext uri="{BB962C8B-B14F-4D97-AF65-F5344CB8AC3E}">
        <p14:creationId xmlns:p14="http://schemas.microsoft.com/office/powerpoint/2010/main" val="414388060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7B67217D-01E8-4812-AF1B-73E915F4A48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57EB97F-3C6D-44DD-AFB9-0AE769D0AA5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(9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25042520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82E4C-DDCB-4E06-83F4-C0D98CEF38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F-Type ATPases Catalyze Reactions in Both Directions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0318" y="1752600"/>
            <a:ext cx="414048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large proton gradient can supply the energy to drive ATP synthesis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functioning in this direction, F-type ATPases are named </a:t>
            </a:r>
            <a:r>
              <a:rPr lang="en-US" sz="2400" b="1" dirty="0">
                <a:latin typeface="Arial" panose="020B0604020202020204" pitchFamily="34" charset="0"/>
                <a:cs typeface="Arial" panose="020B0604020202020204" pitchFamily="34" charset="0"/>
              </a:rPr>
              <a:t>ATP synthases</a:t>
            </a:r>
          </a:p>
          <a:p>
            <a:endParaRPr lang="en-US" sz="2400" dirty="0"/>
          </a:p>
          <a:p>
            <a:pPr lvl="1"/>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baseline="-25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the structure of of F subscript 0 end subscript F subscript 1 end subscript A T P ase/A T P synthase of mitochondria. ">
            <a:extLst>
              <a:ext uri="{FF2B5EF4-FFF2-40B4-BE49-F238E27FC236}">
                <a16:creationId xmlns:a16="http://schemas.microsoft.com/office/drawing/2014/main" id="{B8247D77-BF62-B74D-B69F-3A7DE7808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697" y="1907054"/>
            <a:ext cx="3607485" cy="3962400"/>
          </a:xfrm>
          <a:prstGeom prst="rect">
            <a:avLst/>
          </a:prstGeom>
        </p:spPr>
      </p:pic>
    </p:spTree>
    <p:extLst>
      <p:ext uri="{BB962C8B-B14F-4D97-AF65-F5344CB8AC3E}">
        <p14:creationId xmlns:p14="http://schemas.microsoft.com/office/powerpoint/2010/main" val="15149214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C95E4D7B-F6F4-4849-AE58-FD25768A4E75}"/>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9912B010-5037-423C-8D7E-2A60B9A2C914}"/>
              </a:ext>
            </a:extLst>
          </p:cNvPr>
          <p:cNvSpPr>
            <a:spLocks noGrp="1"/>
          </p:cNvSpPr>
          <p:nvPr>
            <p:ph type="title"/>
          </p:nvPr>
        </p:nvSpPr>
        <p:spPr/>
        <p:txBody>
          <a:bodyPr/>
          <a:lstStyle/>
          <a:p>
            <a:r>
              <a:rPr lang="en-AU" dirty="0"/>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 bacterial F-Type ATPase was found to be synthesizing ATP. How is that possible?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by moving a counterion, such as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 the opposite direction</a:t>
            </a:r>
          </a:p>
          <a:p>
            <a:pPr marL="457200" indent="-457200">
              <a:buFontTx/>
              <a:buAutoNum type="alphaUcPeriod"/>
              <a:defRPr/>
            </a:pPr>
            <a:r>
              <a:rPr lang="en-US" sz="2400" dirty="0">
                <a:latin typeface="Arial" panose="020B0604020202020204" pitchFamily="34" charset="0"/>
                <a:cs typeface="Arial" panose="020B0604020202020204" pitchFamily="34" charset="0"/>
              </a:rPr>
              <a:t>by moving 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 the opposite direction, down a gradient to power the synthase activity</a:t>
            </a:r>
          </a:p>
          <a:p>
            <a:pPr marL="457200" indent="-457200">
              <a:buFontTx/>
              <a:buAutoNum type="alphaUcPeriod"/>
              <a:defRPr/>
            </a:pPr>
            <a:r>
              <a:rPr lang="en-US" sz="2400" dirty="0">
                <a:latin typeface="Arial" panose="020B0604020202020204" pitchFamily="34" charset="0"/>
                <a:cs typeface="Arial" panose="020B0604020202020204" pitchFamily="34" charset="0"/>
              </a:rPr>
              <a:t>by the action of a chemical “uncoupling” agent</a:t>
            </a:r>
          </a:p>
          <a:p>
            <a:pPr marL="457200" indent="-457200">
              <a:buFontTx/>
              <a:buAutoNum type="alphaUcPeriod"/>
              <a:defRPr/>
            </a:pPr>
            <a:r>
              <a:rPr lang="en-US" sz="2400" dirty="0">
                <a:latin typeface="Arial" panose="020B0604020202020204" pitchFamily="34" charset="0"/>
                <a:cs typeface="Arial" panose="020B0604020202020204" pitchFamily="34" charset="0"/>
              </a:rPr>
              <a:t>by the action of a positive allosteric modulator</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77891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EF538-68E5-4E31-9846-64BD1CF80036}"/>
              </a:ext>
            </a:extLst>
          </p:cNvPr>
          <p:cNvSpPr>
            <a:spLocks noGrp="1"/>
          </p:cNvSpPr>
          <p:nvPr>
            <p:ph type="title"/>
          </p:nvPr>
        </p:nvSpPr>
        <p:spPr/>
        <p:txBody>
          <a:bodyPr/>
          <a:lstStyle/>
          <a:p>
            <a:r>
              <a:rPr lang="en-AU" dirty="0"/>
              <a:t>Clicker Question 29, Response</a:t>
            </a:r>
          </a:p>
        </p:txBody>
      </p:sp>
      <p:sp>
        <p:nvSpPr>
          <p:cNvPr id="4" name="Google Shape;433;g847cf01710_0_113">
            <a:extLst>
              <a:ext uri="{FF2B5EF4-FFF2-40B4-BE49-F238E27FC236}">
                <a16:creationId xmlns:a16="http://schemas.microsoft.com/office/drawing/2014/main" id="{2173B25B-7791-D44A-92AE-F4E491409F4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 bacterial F-Type ATPase was found to be synthesizing ATP. How is that possible?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by moving H</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in the opposite direction, down a gradient to power the synthase activity</a:t>
            </a:r>
          </a:p>
          <a:p>
            <a:pPr marL="457200" indent="-457200">
              <a:buAutoNum type="alphaUcPeriod" startAt="2"/>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Like all enzymes, F-type ATPases catalyze their reactions in both directions. A sufficiently large proton gradient can supply the energy to drive the reverse reaction: ATP synthesis. When functioning in this direction, the F-type ATPases are more appropriately named ATP synthases.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95310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CC72B-73B4-4667-BEEE-3E943BA87E2B}"/>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ABC Transporters Use ATP to Drive the Active Transport of a Wide Variety of Substrates</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1336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ABC transporters </a:t>
            </a:r>
            <a:r>
              <a:rPr lang="en-US" sz="2400" dirty="0">
                <a:latin typeface="Arial" panose="020B0604020202020204" pitchFamily="34" charset="0"/>
                <a:cs typeface="Arial" panose="020B0604020202020204" pitchFamily="34" charset="0"/>
              </a:rPr>
              <a:t>= family of ATP-driven transporters that pump substrates across a membrane against a concentration gradient</a:t>
            </a:r>
          </a:p>
          <a:p>
            <a:pPr lvl="1"/>
            <a:r>
              <a:rPr lang="en-US" sz="2400" dirty="0">
                <a:latin typeface="Arial" panose="020B0604020202020204" pitchFamily="34" charset="0"/>
                <a:cs typeface="Arial" panose="020B0604020202020204" pitchFamily="34" charset="0"/>
              </a:rPr>
              <a:t>have two ATP-binding domains (“cassettes”) and two transmembrane domains </a:t>
            </a:r>
          </a:p>
          <a:p>
            <a:pPr lvl="1"/>
            <a:r>
              <a:rPr lang="en-US" sz="2400" dirty="0">
                <a:latin typeface="Arial" panose="020B0604020202020204" pitchFamily="34" charset="0"/>
                <a:cs typeface="Arial" panose="020B0604020202020204" pitchFamily="34" charset="0"/>
              </a:rPr>
              <a:t>example substrates: amino acids, peptides, proteins, metal ions, various lipids, bile salts, and hydrophobic compounds, including drugs </a:t>
            </a: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73409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F6E2-F371-4C34-B9A2-766502579DF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Mechanism of ABC Transporters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78759" y="1457791"/>
            <a:ext cx="8386482" cy="128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substrates move across the membrane when two forms of the transporter interconvert</a:t>
            </a:r>
          </a:p>
          <a:p>
            <a:pPr lvl="1"/>
            <a:r>
              <a:rPr lang="en-US" sz="2400" dirty="0">
                <a:latin typeface="Arial" panose="020B0604020202020204" pitchFamily="34" charset="0"/>
                <a:cs typeface="Arial" panose="020B0604020202020204" pitchFamily="34" charset="0"/>
              </a:rPr>
              <a:t>driven by ATP hydrolysis </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horizontal piece of membrane is shown with the area above labeled extracellular space and the area below labeled cytoplasm. On the left, labeled outward-facing, a light blue cylinder extends at a slight diagonal to meet a dark blue cylinder that runs diagonally in the opposite direction. This creates an opening at the top, where the cylinders are farther apart, but no opening at the bottom, where they are close together. The cylinders are labeled T M Ds. The light blue cylinder has a very light red sphere beneath and the dark blue sphere has a darker light red sphere beneath. These are labeled N B Ds and they are connected by two ovals labeled A T Ps. A green sphere labeled substrate is shown just above the membrane at the opening between the two cylinders. On the left, labeled inward-facing, a light blue cylinder and a dark blue cylinder are in contact at the top but angle away in opposite directions to produce an opening below. The light blue cylinder on the left has a very light red sphere beneath it and the dark blue cylinder has a darker light red sphere beneath. Each light red sphere has a gray oval attached labeled, A D Ps. A green substrate molecule is shown just beneath the membrane in the opening between the two cylinders. An arrow points down from the top of the space between the cylinders to the substrate.">
            <a:extLst>
              <a:ext uri="{FF2B5EF4-FFF2-40B4-BE49-F238E27FC236}">
                <a16:creationId xmlns:a16="http://schemas.microsoft.com/office/drawing/2014/main" id="{FE8CFB36-4AC5-974F-8A11-469E01CEF953}"/>
              </a:ext>
            </a:extLst>
          </p:cNvPr>
          <p:cNvPicPr>
            <a:picLocks noChangeAspect="1"/>
          </p:cNvPicPr>
          <p:nvPr/>
        </p:nvPicPr>
        <p:blipFill>
          <a:blip r:embed="rId3"/>
          <a:stretch>
            <a:fillRect/>
          </a:stretch>
        </p:blipFill>
        <p:spPr>
          <a:xfrm>
            <a:off x="766922" y="2895600"/>
            <a:ext cx="7610155" cy="3476067"/>
          </a:xfrm>
          <a:prstGeom prst="rect">
            <a:avLst/>
          </a:prstGeom>
        </p:spPr>
      </p:pic>
    </p:spTree>
    <p:extLst>
      <p:ext uri="{BB962C8B-B14F-4D97-AF65-F5344CB8AC3E}">
        <p14:creationId xmlns:p14="http://schemas.microsoft.com/office/powerpoint/2010/main" val="221409896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BA4B-EA6B-49D0-B2BF-C0B0A6D7B9BA}"/>
              </a:ext>
            </a:extLst>
          </p:cNvPr>
          <p:cNvSpPr>
            <a:spLocks noGrp="1"/>
          </p:cNvSpPr>
          <p:nvPr>
            <p:ph type="title"/>
          </p:nvPr>
        </p:nvSpPr>
        <p:spPr>
          <a:xfrm>
            <a:off x="0" y="152400"/>
            <a:ext cx="9144000" cy="911423"/>
          </a:xfrm>
        </p:spPr>
        <p:txBody>
          <a:bodyPr/>
          <a:lstStyle/>
          <a:p>
            <a:r>
              <a:rPr lang="en-US" altLang="en-US" dirty="0">
                <a:solidFill>
                  <a:schemeClr val="tx1"/>
                </a:solidFill>
                <a:latin typeface="Arial" panose="020B0604020202020204" pitchFamily="34" charset="0"/>
                <a:cs typeface="Arial" panose="020B0604020202020204" pitchFamily="34" charset="0"/>
              </a:rPr>
              <a:t>Some ABC Transporters in Humans</a:t>
            </a:r>
            <a:endParaRPr lang="en-AU" dirty="0"/>
          </a:p>
        </p:txBody>
      </p:sp>
      <p:sp>
        <p:nvSpPr>
          <p:cNvPr id="4" name="TextBox 3">
            <a:extLst>
              <a:ext uri="{FF2B5EF4-FFF2-40B4-BE49-F238E27FC236}">
                <a16:creationId xmlns:a16="http://schemas.microsoft.com/office/drawing/2014/main" id="{D25B9935-12F0-4AF9-A293-8D4241C668F2}"/>
              </a:ext>
            </a:extLst>
          </p:cNvPr>
          <p:cNvSpPr txBox="1"/>
          <p:nvPr/>
        </p:nvSpPr>
        <p:spPr>
          <a:xfrm>
            <a:off x="929354" y="1274643"/>
            <a:ext cx="7285292" cy="307777"/>
          </a:xfrm>
          <a:prstGeom prst="rect">
            <a:avLst/>
          </a:prstGeom>
          <a:solidFill>
            <a:srgbClr val="005F6A"/>
          </a:solidFill>
          <a:ln>
            <a:solidFill>
              <a:schemeClr val="tx1"/>
            </a:solidFill>
          </a:ln>
        </p:spPr>
        <p:txBody>
          <a:bodyPr wrap="square" rtlCol="0">
            <a:spAutoFit/>
          </a:bodyPr>
          <a:lstStyle/>
          <a:p>
            <a:r>
              <a:rPr lang="en-US" sz="1400" b="1" dirty="0">
                <a:solidFill>
                  <a:schemeClr val="bg1"/>
                </a:solidFill>
              </a:rPr>
              <a:t>Table 11-2 Some ABC Transporters in Humans</a:t>
            </a:r>
          </a:p>
        </p:txBody>
      </p:sp>
      <p:graphicFrame>
        <p:nvGraphicFramePr>
          <p:cNvPr id="3" name="Table 2">
            <a:extLst>
              <a:ext uri="{FF2B5EF4-FFF2-40B4-BE49-F238E27FC236}">
                <a16:creationId xmlns:a16="http://schemas.microsoft.com/office/drawing/2014/main" id="{7B1812C7-C1AE-4E05-B28A-7E2FB39A6E20}"/>
              </a:ext>
            </a:extLst>
          </p:cNvPr>
          <p:cNvGraphicFramePr>
            <a:graphicFrameLocks noGrp="1"/>
          </p:cNvGraphicFramePr>
          <p:nvPr>
            <p:extLst>
              <p:ext uri="{D42A27DB-BD31-4B8C-83A1-F6EECF244321}">
                <p14:modId xmlns:p14="http://schemas.microsoft.com/office/powerpoint/2010/main" val="26736159"/>
              </p:ext>
            </p:extLst>
          </p:nvPr>
        </p:nvGraphicFramePr>
        <p:xfrm>
          <a:off x="929354" y="1582420"/>
          <a:ext cx="7285292" cy="2321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025658429"/>
                    </a:ext>
                  </a:extLst>
                </a:gridCol>
                <a:gridCol w="4104005">
                  <a:extLst>
                    <a:ext uri="{9D8B030D-6E8A-4147-A177-3AD203B41FA5}">
                      <a16:colId xmlns:a16="http://schemas.microsoft.com/office/drawing/2014/main" val="2928516102"/>
                    </a:ext>
                  </a:extLst>
                </a:gridCol>
                <a:gridCol w="1149287">
                  <a:extLst>
                    <a:ext uri="{9D8B030D-6E8A-4147-A177-3AD203B41FA5}">
                      <a16:colId xmlns:a16="http://schemas.microsoft.com/office/drawing/2014/main" val="3927027416"/>
                    </a:ext>
                  </a:extLst>
                </a:gridCol>
              </a:tblGrid>
              <a:tr h="370840">
                <a:tc>
                  <a:txBody>
                    <a:bodyPr/>
                    <a:lstStyle/>
                    <a:p>
                      <a:r>
                        <a:rPr lang="en-US" sz="1000" dirty="0">
                          <a:solidFill>
                            <a:schemeClr val="tx1"/>
                          </a:solidFill>
                        </a:rPr>
                        <a:t>Gene(s)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6D1"/>
                    </a:solidFill>
                  </a:tcPr>
                </a:tc>
                <a:tc>
                  <a:txBody>
                    <a:bodyPr/>
                    <a:lstStyle/>
                    <a:p>
                      <a:r>
                        <a:rPr lang="en-US" sz="1000" dirty="0">
                          <a:solidFill>
                            <a:schemeClr val="tx1"/>
                          </a:solidFill>
                        </a:rPr>
                        <a:t>Role/characteristics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6D1"/>
                    </a:solidFill>
                  </a:tcPr>
                </a:tc>
                <a:tc>
                  <a:txBody>
                    <a:bodyPr/>
                    <a:lstStyle/>
                    <a:p>
                      <a:r>
                        <a:rPr lang="en-US" sz="1000" dirty="0">
                          <a:solidFill>
                            <a:schemeClr val="tx1"/>
                          </a:solidFill>
                        </a:rPr>
                        <a:t>Text reference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E6D1"/>
                    </a:solidFill>
                  </a:tcPr>
                </a:tc>
                <a:extLst>
                  <a:ext uri="{0D108BD9-81ED-4DB2-BD59-A6C34878D82A}">
                    <a16:rowId xmlns:a16="http://schemas.microsoft.com/office/drawing/2014/main" val="1921547344"/>
                  </a:ext>
                </a:extLst>
              </a:tr>
              <a:tr h="192707">
                <a:tc>
                  <a:txBody>
                    <a:bodyPr/>
                    <a:lstStyle/>
                    <a:p>
                      <a:r>
                        <a:rPr lang="en-US" sz="1000" i="1" dirty="0"/>
                        <a:t>ABCA1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Reverse cholesterol transport; defect causes Tangier disease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Fig. 21-47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1604699"/>
                  </a:ext>
                </a:extLst>
              </a:tr>
              <a:tr h="177467">
                <a:tc>
                  <a:txBody>
                    <a:bodyPr/>
                    <a:lstStyle/>
                    <a:p>
                      <a:r>
                        <a:rPr lang="en-US" sz="1000" i="1" dirty="0"/>
                        <a:t>ABCA4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Only in visual receptors, recycling of all-</a:t>
                      </a:r>
                      <a:r>
                        <a:rPr lang="en-US" sz="1000" i="1" dirty="0"/>
                        <a:t>trans</a:t>
                      </a:r>
                      <a:r>
                        <a:rPr lang="en-US" sz="1000" i="0" dirty="0"/>
                        <a:t>-retinal</a:t>
                      </a:r>
                      <a:endParaRPr lang="en-US"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Fig. 12-19</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0422124"/>
                  </a:ext>
                </a:extLst>
              </a:tr>
              <a:tr h="162227">
                <a:tc>
                  <a:txBody>
                    <a:bodyPr/>
                    <a:lstStyle/>
                    <a:p>
                      <a:r>
                        <a:rPr lang="en-US" sz="1000" i="1" dirty="0"/>
                        <a:t>ABCB1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Multidrug resistance P-glycoprotein 1; transport across blood-brain barrier</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7643817"/>
                  </a:ext>
                </a:extLst>
              </a:tr>
              <a:tr h="146987">
                <a:tc>
                  <a:txBody>
                    <a:bodyPr/>
                    <a:lstStyle/>
                    <a:p>
                      <a:r>
                        <a:rPr lang="en-US" sz="1000" i="1" dirty="0"/>
                        <a:t>ABCB4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Multidrug resistance; transport of phosphatidylcholine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9105484"/>
                  </a:ext>
                </a:extLst>
              </a:tr>
              <a:tr h="207947">
                <a:tc>
                  <a:txBody>
                    <a:bodyPr/>
                    <a:lstStyle/>
                    <a:p>
                      <a:r>
                        <a:rPr lang="en-US" sz="1000" i="1" dirty="0"/>
                        <a:t>ABCB11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Transports bile salts out of hepatocytes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Fig. 17-1</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941583"/>
                  </a:ext>
                </a:extLst>
              </a:tr>
              <a:tr h="192707">
                <a:tc>
                  <a:txBody>
                    <a:bodyPr/>
                    <a:lstStyle/>
                    <a:p>
                      <a:r>
                        <a:rPr lang="en-US" sz="1000" i="1" dirty="0"/>
                        <a:t>ABCC6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Sulfonylurea receptor; targeted by the drug glipizide in type 2 diabetes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Fig. 23-27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2566582"/>
                  </a:ext>
                </a:extLst>
              </a:tr>
              <a:tr h="177467">
                <a:tc>
                  <a:txBody>
                    <a:bodyPr/>
                    <a:lstStyle/>
                    <a:p>
                      <a:r>
                        <a:rPr lang="en-US" sz="1000" i="1" dirty="0"/>
                        <a:t>ABCG2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Breast cancer resistance protein (BCRP); major exporter of anticancer drugs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p. 396</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7316212"/>
                  </a:ext>
                </a:extLst>
              </a:tr>
              <a:tr h="213360">
                <a:tc>
                  <a:txBody>
                    <a:bodyPr/>
                    <a:lstStyle/>
                    <a:p>
                      <a:r>
                        <a:rPr lang="en-US" sz="1000" i="1" dirty="0"/>
                        <a:t>ABCC7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CFTR (Cl</a:t>
                      </a:r>
                      <a:r>
                        <a:rPr lang="en-US" sz="1000" baseline="30000" dirty="0"/>
                        <a:t>₋</a:t>
                      </a:r>
                      <a:r>
                        <a:rPr lang="en-US" sz="1000" dirty="0"/>
                        <a:t> channel); defect causes cystic fibrosis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00" dirty="0"/>
                        <a:t>Box 11-2</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0470127"/>
                  </a:ext>
                </a:extLst>
              </a:tr>
            </a:tbl>
          </a:graphicData>
        </a:graphic>
      </p:graphicFrame>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78759" y="4114801"/>
            <a:ext cx="838648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multidrug transporter (MDR1) </a:t>
            </a:r>
            <a:r>
              <a:rPr lang="en-US" sz="2400" dirty="0">
                <a:latin typeface="Arial" panose="020B0604020202020204" pitchFamily="34" charset="0"/>
                <a:cs typeface="Arial" panose="020B0604020202020204" pitchFamily="34" charset="0"/>
              </a:rPr>
              <a:t>= human ABC transporter with very broad substrate specificity</a:t>
            </a:r>
          </a:p>
          <a:p>
            <a:pPr lvl="1"/>
            <a:r>
              <a:rPr lang="en-US" sz="2400" dirty="0">
                <a:latin typeface="Arial" panose="020B0604020202020204" pitchFamily="34" charset="0"/>
                <a:cs typeface="Arial" panose="020B0604020202020204" pitchFamily="34" charset="0"/>
              </a:rPr>
              <a:t>encoded by the </a:t>
            </a:r>
            <a:r>
              <a:rPr lang="en-US" sz="2400" i="1" dirty="0">
                <a:latin typeface="Arial" panose="020B0604020202020204" pitchFamily="34" charset="0"/>
                <a:cs typeface="Arial" panose="020B0604020202020204" pitchFamily="34" charset="0"/>
              </a:rPr>
              <a:t>ABCB1</a:t>
            </a:r>
            <a:r>
              <a:rPr lang="en-US" sz="2400" dirty="0">
                <a:latin typeface="Arial" panose="020B0604020202020204" pitchFamily="34" charset="0"/>
                <a:cs typeface="Arial" panose="020B0604020202020204" pitchFamily="34" charset="0"/>
              </a:rPr>
              <a:t> gene</a:t>
            </a:r>
          </a:p>
          <a:p>
            <a:pPr lvl="1"/>
            <a:r>
              <a:rPr lang="en-US" sz="2400" dirty="0">
                <a:latin typeface="Arial" panose="020B0604020202020204" pitchFamily="34" charset="0"/>
                <a:cs typeface="Arial" panose="020B0604020202020204" pitchFamily="34" charset="0"/>
              </a:rPr>
              <a:t>removes toxic compounds </a:t>
            </a:r>
          </a:p>
          <a:p>
            <a:pPr lvl="1"/>
            <a:r>
              <a:rPr lang="en-US" sz="2400" dirty="0">
                <a:latin typeface="Arial" panose="020B0604020202020204" pitchFamily="34" charset="0"/>
                <a:cs typeface="Arial" panose="020B0604020202020204" pitchFamily="34" charset="0"/>
              </a:rPr>
              <a:t>responsible for resistance of tumors to drugs</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0415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47368-B20C-4627-8F9A-3365471E798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 Defective Ion Channel in Cystic Fibrosis</a:t>
            </a:r>
            <a:endParaRPr lang="en-AU" dirty="0"/>
          </a:p>
        </p:txBody>
      </p:sp>
      <p:pic>
        <p:nvPicPr>
          <p:cNvPr id="4" name="Picture 3" descr="The left-hand illustration is labeled channel closed: R domain phosphorylated; no A T P bound to N B Ds. A horizontal piece of membrane has the area above labeled outside and the area below labeled inside. Two adjacent vertical pink rectangles are present in the membrane. At the lower left, a thread ending at N H 3 with a positive charge on N runs into the left-hand pink square and runs up, then down, then up, then down, then up, then down to join a small black thread that joins to a green thread just before it enters a irregular green oval labeled N B D subscript 1 that is narrower on top and wider on the bottom. The green thread forms two loops, then emerges to meet a black thread that joins to a blue thread inside a blue structure that resembles a rectangle with rounded edges and a slight “S” shape. The blue thread bends a few times and then emerges at the upper left of the blue structure to join a pink structure that runs into the right-hand vertical rectangle, where it runs up, then down, then up, then down, then up, then down to leave the pink rectangle at the lower right and meet a black thread that runs down to a second irregular green oval labeled N B D subscript 2. The green thread levels the second green oval at its lower left to end at C O O minus. A circle labeled P is on the right side of the blue structure, where it meets the blue thread inside. The blue structure is labeled R domain open parenthesis P in a circle bonded to S e r close parenthesis. A sphere labeled A T P joins with an arrow pointing right to the center illustration and the accompanying left-pointing arrow has an arrow showing the departure of A D P plus P i. The center illustration is labeled channel open: R domain phosphorylated A T P bound to N B Ds. In this illustration, the two pink rectangles have moved apart show there is a vertical channel between them. C l minus below the membrane has an arrow pointing through the channel to C l minus above the membrane. The blue structure has moved so that it is beneath the channel and more horizontal than previously. Beneath the blue structure, the two green structures have joined together and each has a circle labeled A T P next to the place that they meet. The right-hand illustration is labeled channel closed: R domain dephosphorylated; no A T P bonded to N B Ds. The two pink rectangles are adjacent again. The green structures are on either side of the blue structure and all fit closely together. P in a circle is shown to the left with an arrow showing that it came from the blue structure.">
            <a:extLst>
              <a:ext uri="{FF2B5EF4-FFF2-40B4-BE49-F238E27FC236}">
                <a16:creationId xmlns:a16="http://schemas.microsoft.com/office/drawing/2014/main" id="{E57B14E8-E767-EE47-A9F5-2DFDEAC90DF0}"/>
              </a:ext>
            </a:extLst>
          </p:cNvPr>
          <p:cNvPicPr>
            <a:picLocks noChangeAspect="1"/>
          </p:cNvPicPr>
          <p:nvPr/>
        </p:nvPicPr>
        <p:blipFill>
          <a:blip r:embed="rId3"/>
          <a:stretch>
            <a:fillRect/>
          </a:stretch>
        </p:blipFill>
        <p:spPr>
          <a:xfrm>
            <a:off x="456259" y="1752600"/>
            <a:ext cx="8231481" cy="3810000"/>
          </a:xfrm>
          <a:prstGeom prst="rect">
            <a:avLst/>
          </a:prstGeom>
        </p:spPr>
      </p:pic>
    </p:spTree>
    <p:extLst>
      <p:ext uri="{BB962C8B-B14F-4D97-AF65-F5344CB8AC3E}">
        <p14:creationId xmlns:p14="http://schemas.microsoft.com/office/powerpoint/2010/main" val="374947653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274D-0456-4684-9874-75865C45746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Cystic Fibrosis Therapies</a:t>
            </a:r>
            <a:endParaRPr lang="en-AU" dirty="0"/>
          </a:p>
        </p:txBody>
      </p:sp>
      <p:pic>
        <p:nvPicPr>
          <p:cNvPr id="6" name="Picture 5" descr="Both parts show two pieces of horizontal plasma membrane that each contains a different state of the C F T R protein. The area above the membrane is labeled outside and the area below the membrane is labeled inside. Part a shows G 551 D C F T R. Text above the left-hand side reads, channel closed: G 551 D mutation. Two pink vertical rectangles are adjacent within the membrane with no space between them. Three green spheres labeled C l minus are present above the membrane and 12 green spheres are present below the membrane. A black thread from the bottom right of the left-hand pink rectangle runs down to the top of a green structure that is roughly oval but wider at the bottom than at the top. A black thread runs from the bottom of the green structure to an adjacent “S”-shaped blue structure that fits tightly against the right side of the green structure. A black thread extends up from this blue structure to the lower left of the right-hand pink rectangle, which has a black thread extending down from its lower right to the upper left of a green structure that resembles the first green structure except that it is wider at the top than at the bottom. The two green structures fit around the blue structure between them. An arrow pointing right is labeled, treat with V X-770. Text above the right-hand side reads, channel open, stable: V X-770 binding restores some function. The right-hand structure shows a narrow vertical space between the two pink rectangles, representing a channel. The two green structures fit together and the blue structure is placed almost horizontally above them. Adjacent text reads, V X-770 bound. There are four green sphere below the membrane and an arrow from one runs through the channel to point at a green sphere among many green spheres above the membrane. Part b shows F 508 del C F T R. Text above the left side reads, channel closed: drug allows proper folding of some F 508 del. The left-hand illustration is similar to the left-hand illustration in part a except that there is a red “X” labeled P h e superscript 503 on the left-hand green structure and additional steps are shown below. E R and treat with corrector drug both point to Golgi. An arrow points right from Golgi to text reading, misfolded F 508 del degraded in proteasome. An arrow pointing up to the green structures around the blue structure reads, some F 508 del fold correctly. An arrow pointing right is labeled, treat with V X-770. Text above the right-hand side reads, channel open, unstable: V X-770 binding restores some function. The illustration is similar to the right-hand illustration in part a.">
            <a:extLst>
              <a:ext uri="{FF2B5EF4-FFF2-40B4-BE49-F238E27FC236}">
                <a16:creationId xmlns:a16="http://schemas.microsoft.com/office/drawing/2014/main" id="{E2363BD9-32AE-524D-81B7-9AA83BDE7822}"/>
              </a:ext>
            </a:extLst>
          </p:cNvPr>
          <p:cNvPicPr>
            <a:picLocks noChangeAspect="1"/>
          </p:cNvPicPr>
          <p:nvPr/>
        </p:nvPicPr>
        <p:blipFill>
          <a:blip r:embed="rId3"/>
          <a:stretch>
            <a:fillRect/>
          </a:stretch>
        </p:blipFill>
        <p:spPr>
          <a:xfrm>
            <a:off x="555625" y="1600200"/>
            <a:ext cx="8032750" cy="4267034"/>
          </a:xfrm>
          <a:prstGeom prst="rect">
            <a:avLst/>
          </a:prstGeom>
        </p:spPr>
      </p:pic>
    </p:spTree>
    <p:extLst>
      <p:ext uri="{BB962C8B-B14F-4D97-AF65-F5344CB8AC3E}">
        <p14:creationId xmlns:p14="http://schemas.microsoft.com/office/powerpoint/2010/main" val="384148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88F48-040A-4736-A11E-5683D1FF0A8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Proteins and Enzymes In and On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536259" y="1676400"/>
            <a:ext cx="807148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transporters = move specific organic solutes and inorganic ions across the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receptors = sense extracellular signals and trigger molecular changes in the cell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ion channels = mediate electrical signaling between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adhesion molecules = hold neighboring cells together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401057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2BC033B0-0393-48C9-9F25-E70BF89FCE18}"/>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5207C359-A9DC-47A2-A8D7-3E22E297E643}"/>
              </a:ext>
            </a:extLst>
          </p:cNvPr>
          <p:cNvSpPr>
            <a:spLocks noGrp="1"/>
          </p:cNvSpPr>
          <p:nvPr>
            <p:ph type="title"/>
          </p:nvPr>
        </p:nvSpPr>
        <p:spPr/>
        <p:txBody>
          <a:bodyPr/>
          <a:lstStyle/>
          <a:p>
            <a:r>
              <a:rPr lang="en-AU" dirty="0"/>
              <a:t>Clicker Question 30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mechanism of ATP transporters is believed to involve two forms of the transporter.</a:t>
            </a:r>
          </a:p>
          <a:p>
            <a:pPr marL="457200" indent="-457200">
              <a:buFontTx/>
              <a:buAutoNum type="alphaUcPeriod"/>
              <a:defRPr/>
            </a:pPr>
            <a:r>
              <a:rPr lang="en-US" sz="2400" dirty="0">
                <a:latin typeface="Arial" panose="020B0604020202020204" pitchFamily="34" charset="0"/>
                <a:cs typeface="Arial" panose="020B0604020202020204" pitchFamily="34" charset="0"/>
              </a:rPr>
              <a:t>The stoichiometry of ATP transporters is about one ATP hydrolyzed per molecule of substrate transported. </a:t>
            </a:r>
          </a:p>
          <a:p>
            <a:pPr marL="457200" indent="-457200">
              <a:buFontTx/>
              <a:buAutoNum type="alphaUcPeriod"/>
              <a:defRPr/>
            </a:pPr>
            <a:r>
              <a:rPr lang="en-US" sz="2400" dirty="0">
                <a:latin typeface="Arial" panose="020B0604020202020204" pitchFamily="34" charset="0"/>
                <a:cs typeface="Arial" panose="020B0604020202020204" pitchFamily="34" charset="0"/>
              </a:rPr>
              <a:t>Inhibition of MDR1 is often associated with treatment failure in cancers of the liver, kidney, and colon.</a:t>
            </a:r>
          </a:p>
          <a:p>
            <a:pPr marL="457200" indent="-457200">
              <a:buFontTx/>
              <a:buAutoNum type="alphaUcPeriod"/>
              <a:defRPr/>
            </a:pPr>
            <a:r>
              <a:rPr lang="en-US" sz="2400" dirty="0">
                <a:latin typeface="Arial" panose="020B0604020202020204" pitchFamily="34" charset="0"/>
                <a:cs typeface="Arial" panose="020B0604020202020204" pitchFamily="34" charset="0"/>
              </a:rPr>
              <a:t>ABC transporters are also present in simpler animals and in plants and microorganisms. </a:t>
            </a:r>
          </a:p>
          <a:p>
            <a:pPr>
              <a:buNone/>
            </a:pPr>
            <a:endParaRPr lang="en-US" dirty="0"/>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None/>
              <a:defRP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85951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8832-7F89-41B0-99D9-39CEB4F5E537}"/>
              </a:ext>
            </a:extLst>
          </p:cNvPr>
          <p:cNvSpPr>
            <a:spLocks noGrp="1"/>
          </p:cNvSpPr>
          <p:nvPr>
            <p:ph type="title"/>
          </p:nvPr>
        </p:nvSpPr>
        <p:spPr/>
        <p:txBody>
          <a:bodyPr/>
          <a:lstStyle/>
          <a:p>
            <a:r>
              <a:rPr lang="en-AU" dirty="0"/>
              <a:t>Clicker Question 30, Response</a:t>
            </a:r>
          </a:p>
        </p:txBody>
      </p:sp>
      <p:sp>
        <p:nvSpPr>
          <p:cNvPr id="5" name="Google Shape;433;g847cf01710_0_113">
            <a:extLst>
              <a:ext uri="{FF2B5EF4-FFF2-40B4-BE49-F238E27FC236}">
                <a16:creationId xmlns:a16="http://schemas.microsoft.com/office/drawing/2014/main" id="{2C9C95A9-EAD3-1447-8640-D0F23C43E4E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Inhibition of MDR1 is often associated with treatment failure in cancers of the liver, kidney, and colon.</a:t>
            </a:r>
          </a:p>
          <a:p>
            <a:pPr>
              <a:buNone/>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MDR1 pumps chemotherapeutic drugs out of cells, thus preventing their accumulation within a tumor and blocking their therapeutic effects. Overexpression of MDR1 is often associated with treatment failure in cancers of the liver, kidney, and colon. Highly selective inhibitors of these multidrug transporters are expected to enhance the effectiveness of antitumor drugs.</a:t>
            </a:r>
          </a:p>
          <a:p>
            <a:pPr>
              <a:buNone/>
            </a:pPr>
            <a:endParaRPr lang="en-US" dirty="0"/>
          </a:p>
          <a:p>
            <a:pPr>
              <a:lnSpc>
                <a:spcPct val="115000"/>
              </a:lnSpc>
              <a:spcBef>
                <a:spcPct val="0"/>
              </a:spcBef>
              <a:buClr>
                <a:srgbClr val="000000"/>
              </a:buClr>
              <a:buSzPts val="1100"/>
              <a:buNone/>
              <a:defRPr/>
            </a:pPr>
            <a:endParaRPr lang="en-US" sz="2400" dirty="0"/>
          </a:p>
          <a:p>
            <a:pPr>
              <a:lnSpc>
                <a:spcPct val="115000"/>
              </a:lnSpc>
              <a:spcBef>
                <a:spcPct val="0"/>
              </a:spcBef>
              <a:buClr>
                <a:srgbClr val="000000"/>
              </a:buClr>
              <a:buSzPts val="1100"/>
              <a:buNone/>
              <a:defRP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99693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F1C2F033-199B-4E65-ABD8-C70B2C5AD74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F899E04-5014-4ACC-9F6F-918D8ED8ABF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(10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15496937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B373-6BE6-4693-AB4C-F8B00ED0F7C9}"/>
              </a:ext>
            </a:extLst>
          </p:cNvPr>
          <p:cNvSpPr>
            <a:spLocks noGrp="1"/>
          </p:cNvSpPr>
          <p:nvPr>
            <p:ph type="title"/>
          </p:nvPr>
        </p:nvSpPr>
        <p:spPr>
          <a:xfrm>
            <a:off x="0" y="152399"/>
            <a:ext cx="9144000" cy="1279525"/>
          </a:xfrm>
        </p:spPr>
        <p:txBody>
          <a:bodyPr/>
          <a:lstStyle/>
          <a:p>
            <a:r>
              <a:rPr lang="en-US" altLang="en-US" dirty="0">
                <a:solidFill>
                  <a:srgbClr val="4E4CB4"/>
                </a:solidFill>
                <a:latin typeface="Arial" panose="020B0604020202020204" pitchFamily="34" charset="0"/>
                <a:cs typeface="Arial" panose="020B0604020202020204" pitchFamily="34" charset="0"/>
              </a:rPr>
              <a:t>Ion Gradients Provide the Energy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for Secondary Active Transport</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38496" y="1828799"/>
            <a:ext cx="4333504" cy="449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Na</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-glucose symporter </a:t>
            </a:r>
            <a:r>
              <a:rPr lang="en-US" sz="2400" dirty="0">
                <a:latin typeface="Arial" panose="020B0604020202020204" pitchFamily="34" charset="0"/>
                <a:cs typeface="Arial" panose="020B0604020202020204" pitchFamily="34" charset="0"/>
              </a:rPr>
              <a:t>= takes up glucose from the intestine in a process driven by the downhill flow of Na</a:t>
            </a:r>
            <a:r>
              <a:rPr lang="en-US" sz="2400" baseline="30000" dirty="0">
                <a:latin typeface="Arial" panose="020B0604020202020204" pitchFamily="34" charset="0"/>
                <a:cs typeface="Arial" panose="020B0604020202020204" pitchFamily="34" charset="0"/>
              </a:rPr>
              <a:t>+</a:t>
            </a:r>
          </a:p>
          <a:p>
            <a:endParaRPr lang="en-US" sz="2400" baseline="30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strong thermodynamic tendency for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move into the cell provides the energy needed for the transport of glucose into the cell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vertical row of epithelial cells shows protrusions to the left from the side labeled apical surface and smooth rounded right sides, labeled basal surface. The protrusions are labeled microvilli. The area to the left of the cells is labeled intestinal lumen and the area to the right of the cells is labeled blood. On the left, in the intestinal lumen, arrows from two red spheres labeled 2 N a plus join with an arrow from a blue hexagon labeled glucose to pass through a transporter at the end of one villus labeled N a plus-glucose symporter open parenthesis driven by high extracellular open bracket N a plus close bracket close parenthesis. Two different transporters are shown on the right side of the same cell. Three N a plus ions move through the top transporter to the blood and 2 green spheres labeled 2 K plus move through the same transporter into the cell. An arrow points from the blue hexagon representing glucose inside the cell through the bottom transporter, labeled glucose uniporter G L U T 2 open parenthesis facilitates downhill efflux close parenthesis to a glucose molecule outside of the cell.">
            <a:extLst>
              <a:ext uri="{FF2B5EF4-FFF2-40B4-BE49-F238E27FC236}">
                <a16:creationId xmlns:a16="http://schemas.microsoft.com/office/drawing/2014/main" id="{C961496C-2001-FB4C-841B-390612F358B0}"/>
              </a:ext>
            </a:extLst>
          </p:cNvPr>
          <p:cNvPicPr>
            <a:picLocks noChangeAspect="1"/>
          </p:cNvPicPr>
          <p:nvPr/>
        </p:nvPicPr>
        <p:blipFill>
          <a:blip r:embed="rId3"/>
          <a:stretch>
            <a:fillRect/>
          </a:stretch>
        </p:blipFill>
        <p:spPr>
          <a:xfrm>
            <a:off x="4528172" y="2014113"/>
            <a:ext cx="4377331" cy="3548487"/>
          </a:xfrm>
          <a:prstGeom prst="rect">
            <a:avLst/>
          </a:prstGeom>
        </p:spPr>
      </p:pic>
    </p:spTree>
    <p:extLst>
      <p:ext uri="{BB962C8B-B14F-4D97-AF65-F5344CB8AC3E}">
        <p14:creationId xmlns:p14="http://schemas.microsoft.com/office/powerpoint/2010/main" val="426536556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8CC8-4987-4E49-B121-7797BDE82F6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Peptide Ionophore Valinomycin Is An Antibiotic</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78759" y="1752600"/>
            <a:ext cx="3888441"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acts as a shuttle, carrying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across the membrane down its concentration gradient and deflating that gradient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ionophores </a:t>
            </a:r>
            <a:r>
              <a:rPr lang="en-US" sz="2400" dirty="0">
                <a:latin typeface="Arial" panose="020B0604020202020204" pitchFamily="34" charset="0"/>
                <a:cs typeface="Arial" panose="020B0604020202020204" pitchFamily="34" charset="0"/>
              </a:rPr>
              <a:t>(“ion bearers”) = compounds that shuttle ions across membranes in this way </a:t>
            </a: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large green sphere labeled K plus is in the center surrounded by a symmetrical ring structure. The repeating units of a structure has orange and black components that extends red pieces toward K plus and has yellow pieces extending out into rounded bulges in the overall molecule. The three-dimensional structure is rounded with spherical protrusions on the sides and above at six evenly spaced locations where these yellow pieces are located.">
            <a:extLst>
              <a:ext uri="{FF2B5EF4-FFF2-40B4-BE49-F238E27FC236}">
                <a16:creationId xmlns:a16="http://schemas.microsoft.com/office/drawing/2014/main" id="{681BFA40-5E83-F646-8879-90F4EF1A7768}"/>
              </a:ext>
            </a:extLst>
          </p:cNvPr>
          <p:cNvPicPr>
            <a:picLocks noChangeAspect="1"/>
          </p:cNvPicPr>
          <p:nvPr/>
        </p:nvPicPr>
        <p:blipFill>
          <a:blip r:embed="rId3"/>
          <a:stretch>
            <a:fillRect/>
          </a:stretch>
        </p:blipFill>
        <p:spPr>
          <a:xfrm>
            <a:off x="4385400" y="1739153"/>
            <a:ext cx="4379841" cy="4295775"/>
          </a:xfrm>
          <a:prstGeom prst="rect">
            <a:avLst/>
          </a:prstGeom>
        </p:spPr>
      </p:pic>
    </p:spTree>
    <p:extLst>
      <p:ext uri="{BB962C8B-B14F-4D97-AF65-F5344CB8AC3E}">
        <p14:creationId xmlns:p14="http://schemas.microsoft.com/office/powerpoint/2010/main" val="3991711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92907195-E265-480F-A007-4FDC3241AE7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592"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1AF89B-347B-423A-882B-97242236C93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(11 of 11)</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extLst>
      <p:ext uri="{BB962C8B-B14F-4D97-AF65-F5344CB8AC3E}">
        <p14:creationId xmlns:p14="http://schemas.microsoft.com/office/powerpoint/2010/main" val="42610700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7C85E-4142-40DA-B02C-20CE99A5B417}"/>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Aquaporins Form Hydrophilic Transmembrane Channels for the Passage of Water</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50124" y="2209800"/>
            <a:ext cx="86437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aquaporins (AQPs) </a:t>
            </a:r>
            <a:r>
              <a:rPr lang="en-US" sz="2400" dirty="0">
                <a:latin typeface="Arial" panose="020B0604020202020204" pitchFamily="34" charset="0"/>
                <a:cs typeface="Arial" panose="020B0604020202020204" pitchFamily="34" charset="0"/>
              </a:rPr>
              <a:t>= provide channels for movement of water molecules across plasma membranes </a:t>
            </a:r>
          </a:p>
          <a:p>
            <a:pPr lvl="1"/>
            <a:r>
              <a:rPr lang="en-US" sz="2400" dirty="0">
                <a:latin typeface="Arial" panose="020B0604020202020204" pitchFamily="34" charset="0"/>
                <a:cs typeface="Arial" panose="020B0604020202020204" pitchFamily="34" charset="0"/>
              </a:rPr>
              <a:t>each protein has a specific location and role</a:t>
            </a:r>
          </a:p>
          <a:p>
            <a:pPr lvl="1"/>
            <a:r>
              <a:rPr lang="en-US" sz="2400" dirty="0">
                <a:latin typeface="Arial" panose="020B0604020202020204" pitchFamily="34" charset="0"/>
                <a:cs typeface="Arial" panose="020B0604020202020204" pitchFamily="34" charset="0"/>
              </a:rPr>
              <a:t>low activation energy suggests that water moves in a continuous stream </a:t>
            </a:r>
          </a:p>
          <a:p>
            <a:pPr lvl="1"/>
            <a:r>
              <a:rPr lang="en-US" sz="2400" dirty="0">
                <a:latin typeface="Arial" panose="020B0604020202020204" pitchFamily="34" charset="0"/>
                <a:cs typeface="Arial" panose="020B0604020202020204" pitchFamily="34" charset="0"/>
              </a:rPr>
              <a:t>do not allow passage of protons (hydronium ions, H</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endParaRPr lang="en-US" sz="2400" baseline="30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44947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2F7BE-18BB-4A1D-994B-D240B3FA7CE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11 Known Aquaporins in Mammals</a:t>
            </a:r>
            <a:endParaRPr lang="en-AU" dirty="0"/>
          </a:p>
        </p:txBody>
      </p:sp>
      <p:graphicFrame>
        <p:nvGraphicFramePr>
          <p:cNvPr id="2" name="Table 1">
            <a:extLst>
              <a:ext uri="{FF2B5EF4-FFF2-40B4-BE49-F238E27FC236}">
                <a16:creationId xmlns:a16="http://schemas.microsoft.com/office/drawing/2014/main" id="{39C56017-F878-4EE3-AF85-D28DA66C02E4}"/>
              </a:ext>
            </a:extLst>
          </p:cNvPr>
          <p:cNvGraphicFramePr>
            <a:graphicFrameLocks noGrp="1"/>
          </p:cNvGraphicFramePr>
          <p:nvPr>
            <p:extLst>
              <p:ext uri="{D42A27DB-BD31-4B8C-83A1-F6EECF244321}">
                <p14:modId xmlns:p14="http://schemas.microsoft.com/office/powerpoint/2010/main" val="2594644896"/>
              </p:ext>
            </p:extLst>
          </p:nvPr>
        </p:nvGraphicFramePr>
        <p:xfrm>
          <a:off x="303633" y="1660687"/>
          <a:ext cx="8550911" cy="5110480"/>
        </p:xfrm>
        <a:graphic>
          <a:graphicData uri="http://schemas.openxmlformats.org/drawingml/2006/table">
            <a:tbl>
              <a:tblPr firstRow="1" bandRow="1">
                <a:tableStyleId>{5C22544A-7EE6-4342-B048-85BDC9FD1C3A}</a:tableStyleId>
              </a:tblPr>
              <a:tblGrid>
                <a:gridCol w="930593">
                  <a:extLst>
                    <a:ext uri="{9D8B030D-6E8A-4147-A177-3AD203B41FA5}">
                      <a16:colId xmlns:a16="http://schemas.microsoft.com/office/drawing/2014/main" val="3677455255"/>
                    </a:ext>
                  </a:extLst>
                </a:gridCol>
                <a:gridCol w="2362200">
                  <a:extLst>
                    <a:ext uri="{9D8B030D-6E8A-4147-A177-3AD203B41FA5}">
                      <a16:colId xmlns:a16="http://schemas.microsoft.com/office/drawing/2014/main" val="1784423607"/>
                    </a:ext>
                  </a:extLst>
                </a:gridCol>
                <a:gridCol w="2133600">
                  <a:extLst>
                    <a:ext uri="{9D8B030D-6E8A-4147-A177-3AD203B41FA5}">
                      <a16:colId xmlns:a16="http://schemas.microsoft.com/office/drawing/2014/main" val="330955243"/>
                    </a:ext>
                  </a:extLst>
                </a:gridCol>
                <a:gridCol w="3124518">
                  <a:extLst>
                    <a:ext uri="{9D8B030D-6E8A-4147-A177-3AD203B41FA5}">
                      <a16:colId xmlns:a16="http://schemas.microsoft.com/office/drawing/2014/main" val="3097440955"/>
                    </a:ext>
                  </a:extLst>
                </a:gridCol>
              </a:tblGrid>
              <a:tr h="370840">
                <a:tc>
                  <a:txBody>
                    <a:bodyPr/>
                    <a:lstStyle/>
                    <a:p>
                      <a:r>
                        <a:rPr lang="en-US" sz="1200" dirty="0">
                          <a:solidFill>
                            <a:schemeClr val="tx1"/>
                          </a:solidFill>
                        </a:rPr>
                        <a:t>Aquaporin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Permeant (permeability)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Tissue distribution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tc>
                  <a:txBody>
                    <a:bodyPr/>
                    <a:lstStyle/>
                    <a:p>
                      <a:r>
                        <a:rPr lang="en-US" sz="1200" dirty="0">
                          <a:solidFill>
                            <a:schemeClr val="tx1"/>
                          </a:solidFill>
                        </a:rPr>
                        <a:t>Primary subcellular distribution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340240692"/>
                  </a:ext>
                </a:extLst>
              </a:tr>
              <a:tr h="238760">
                <a:tc>
                  <a:txBody>
                    <a:bodyPr/>
                    <a:lstStyle/>
                    <a:p>
                      <a:r>
                        <a:rPr lang="en-US" sz="1200" dirty="0"/>
                        <a:t>AQP0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(low)</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Lens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1624834"/>
                  </a:ext>
                </a:extLst>
              </a:tr>
              <a:tr h="335280">
                <a:tc>
                  <a:txBody>
                    <a:bodyPr/>
                    <a:lstStyle/>
                    <a:p>
                      <a:r>
                        <a:rPr lang="en-US" sz="1200" dirty="0"/>
                        <a:t>AQP1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Erythrocyte, kidney, lung, vascular endothelium, brain, eye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7969824"/>
                  </a:ext>
                </a:extLst>
              </a:tr>
              <a:tr h="269240">
                <a:tc>
                  <a:txBody>
                    <a:bodyPr/>
                    <a:lstStyle/>
                    <a:p>
                      <a:r>
                        <a:rPr lang="en-US" sz="1200" dirty="0"/>
                        <a:t>AQP2</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Kidney, vas deferens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Apical plasma membrane, intracellular vesicles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124657"/>
                  </a:ext>
                </a:extLst>
              </a:tr>
              <a:tr h="350520">
                <a:tc>
                  <a:txBody>
                    <a:bodyPr/>
                    <a:lstStyle/>
                    <a:p>
                      <a:r>
                        <a:rPr lang="en-US" sz="1200" dirty="0"/>
                        <a:t>AQP3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 glycerol (high), urea (moderate)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Kidney, skin, lung, eye, colon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Basolateral 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2644407"/>
                  </a:ext>
                </a:extLst>
              </a:tr>
              <a:tr h="304800">
                <a:tc>
                  <a:txBody>
                    <a:bodyPr/>
                    <a:lstStyle/>
                    <a:p>
                      <a:r>
                        <a:rPr lang="en-US" sz="1200" dirty="0"/>
                        <a:t>AQP4</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Brain, muscle, kidney, lung, stomach, small intestine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Basolateral 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0242881"/>
                  </a:ext>
                </a:extLst>
              </a:tr>
              <a:tr h="335280">
                <a:tc>
                  <a:txBody>
                    <a:bodyPr/>
                    <a:lstStyle/>
                    <a:p>
                      <a:r>
                        <a:rPr lang="en-US" sz="1200" dirty="0"/>
                        <a:t>AQP5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Salivary gland, lacrimal gland, sweat gland, lung, cornea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Apical 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6378420"/>
                  </a:ext>
                </a:extLst>
              </a:tr>
              <a:tr h="350520">
                <a:tc>
                  <a:txBody>
                    <a:bodyPr/>
                    <a:lstStyle/>
                    <a:p>
                      <a:r>
                        <a:rPr lang="en-US" sz="1200" dirty="0"/>
                        <a:t>AQP6</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(low), anions (NO</a:t>
                      </a:r>
                      <a:r>
                        <a:rPr lang="en-US" sz="1200" baseline="30000" dirty="0"/>
                        <a:t>−</a:t>
                      </a:r>
                      <a:r>
                        <a:rPr lang="en-US" sz="1200" baseline="-25000" dirty="0"/>
                        <a:t>3</a:t>
                      </a:r>
                      <a:r>
                        <a:rPr lang="en-US" sz="1200" dirty="0"/>
                        <a:t>&gt;Cl</a:t>
                      </a:r>
                      <a:r>
                        <a:rPr lang="en-US" sz="1200" baseline="30000" dirty="0"/>
                        <a:t>−</a:t>
                      </a:r>
                      <a:r>
                        <a:rPr lang="en-US" sz="1200" dirty="0"/>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Kidney</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Intracellular vesicles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555599"/>
                  </a:ext>
                </a:extLst>
              </a:tr>
              <a:tr h="289560">
                <a:tc>
                  <a:txBody>
                    <a:bodyPr/>
                    <a:lstStyle/>
                    <a:p>
                      <a:r>
                        <a:rPr lang="en-US" sz="1200" dirty="0"/>
                        <a:t>AQP7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 glycerol (high), urea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Adipose tissue, kidney, testis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7608928"/>
                  </a:ext>
                </a:extLst>
              </a:tr>
              <a:tr h="320040">
                <a:tc>
                  <a:txBody>
                    <a:bodyPr/>
                    <a:lstStyle/>
                    <a:p>
                      <a:r>
                        <a:rPr lang="en-US" sz="1200" dirty="0"/>
                        <a:t>AQP8</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Testis, kidney, liver, pancreas, small intestine, colon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 intracellular vesicles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1473801"/>
                  </a:ext>
                </a:extLst>
              </a:tr>
              <a:tr h="370840">
                <a:tc>
                  <a:txBody>
                    <a:bodyPr/>
                    <a:lstStyle/>
                    <a:p>
                      <a:r>
                        <a:rPr lang="en-US" sz="1200" dirty="0"/>
                        <a:t>AQP9</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(low), glycerol (high), urea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Liver, leukocyte, brain, testis</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Plasma membrane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2929095"/>
                  </a:ext>
                </a:extLst>
              </a:tr>
              <a:tr h="370840">
                <a:tc>
                  <a:txBody>
                    <a:bodyPr/>
                    <a:lstStyle/>
                    <a:p>
                      <a:r>
                        <a:rPr lang="en-US" sz="1200" dirty="0"/>
                        <a:t>AQP10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Water (low), glycerol (high), urea (high)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Small intestine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Intracellular vesicles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0505106"/>
                  </a:ext>
                </a:extLst>
              </a:tr>
            </a:tbl>
          </a:graphicData>
        </a:graphic>
      </p:graphicFrame>
      <p:sp>
        <p:nvSpPr>
          <p:cNvPr id="4" name="TextBox 3">
            <a:extLst>
              <a:ext uri="{FF2B5EF4-FFF2-40B4-BE49-F238E27FC236}">
                <a16:creationId xmlns:a16="http://schemas.microsoft.com/office/drawing/2014/main" id="{19F4A314-CEFD-4441-AAF5-17ABB023B684}"/>
              </a:ext>
            </a:extLst>
          </p:cNvPr>
          <p:cNvSpPr txBox="1"/>
          <p:nvPr/>
        </p:nvSpPr>
        <p:spPr>
          <a:xfrm>
            <a:off x="289456" y="1360967"/>
            <a:ext cx="8565088" cy="307777"/>
          </a:xfrm>
          <a:prstGeom prst="rect">
            <a:avLst/>
          </a:prstGeom>
          <a:solidFill>
            <a:srgbClr val="005F6A"/>
          </a:solidFill>
          <a:ln>
            <a:solidFill>
              <a:schemeClr val="tx1"/>
            </a:solidFill>
          </a:ln>
        </p:spPr>
        <p:txBody>
          <a:bodyPr wrap="square" rtlCol="0">
            <a:spAutoFit/>
          </a:bodyPr>
          <a:lstStyle/>
          <a:p>
            <a:r>
              <a:rPr lang="en-US" sz="1400" b="1" dirty="0">
                <a:solidFill>
                  <a:schemeClr val="bg1"/>
                </a:solidFill>
              </a:rPr>
              <a:t>Table 11-3 Permeability Characteristics and Predominant Distribution of Known Mammalian Aquaporins</a:t>
            </a:r>
          </a:p>
        </p:txBody>
      </p:sp>
    </p:spTree>
    <p:extLst>
      <p:ext uri="{BB962C8B-B14F-4D97-AF65-F5344CB8AC3E}">
        <p14:creationId xmlns:p14="http://schemas.microsoft.com/office/powerpoint/2010/main" val="52477466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8D6039D2-3589-44C6-B940-DB405CBC8EF4}"/>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CA9E4FC2-9CDB-4671-B527-AB3816D3E06E}"/>
              </a:ext>
            </a:extLst>
          </p:cNvPr>
          <p:cNvSpPr>
            <a:spLocks noGrp="1"/>
          </p:cNvSpPr>
          <p:nvPr>
            <p:ph type="title"/>
          </p:nvPr>
        </p:nvSpPr>
        <p:spPr/>
        <p:txBody>
          <a:bodyPr/>
          <a:lstStyle/>
          <a:p>
            <a:r>
              <a:rPr lang="en-AU" dirty="0"/>
              <a:t>Clicker Question 31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Aquaporins: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exclusively transport water.</a:t>
            </a:r>
          </a:p>
          <a:p>
            <a:pPr marL="457200" indent="-457200">
              <a:buFontTx/>
              <a:buAutoNum type="alphaUcPeriod"/>
              <a:defRPr/>
            </a:pPr>
            <a:r>
              <a:rPr lang="en-US" sz="2400" dirty="0">
                <a:latin typeface="Arial" panose="020B0604020202020204" pitchFamily="34" charset="0"/>
                <a:cs typeface="Arial" panose="020B0604020202020204" pitchFamily="34" charset="0"/>
              </a:rPr>
              <a:t>allow passage of H</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O</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p>
          <a:p>
            <a:pPr marL="457200" indent="-457200">
              <a:buFontTx/>
              <a:buAutoNum type="alphaUcPeriod"/>
              <a:defRPr/>
            </a:pPr>
            <a:r>
              <a:rPr lang="en-US" sz="2400" dirty="0">
                <a:latin typeface="Arial" panose="020B0604020202020204" pitchFamily="34" charset="0"/>
                <a:cs typeface="Arial" panose="020B0604020202020204" pitchFamily="34" charset="0"/>
              </a:rPr>
              <a:t>are unregulated.</a:t>
            </a:r>
          </a:p>
          <a:p>
            <a:pPr marL="457200" indent="-457200">
              <a:buFontTx/>
              <a:buAutoNum type="alphaUcPeriod"/>
              <a:defRPr/>
            </a:pPr>
            <a:r>
              <a:rPr lang="en-US" sz="2400" dirty="0">
                <a:latin typeface="Arial" panose="020B0604020202020204" pitchFamily="34" charset="0"/>
                <a:cs typeface="Arial" panose="020B0604020202020204" pitchFamily="34" charset="0"/>
              </a:rPr>
              <a:t>have a higher turnover number than enzymes. </a:t>
            </a: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7935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E0C4-0F85-4E80-AEFB-8649FC9ED476}"/>
              </a:ext>
            </a:extLst>
          </p:cNvPr>
          <p:cNvSpPr>
            <a:spLocks noGrp="1"/>
          </p:cNvSpPr>
          <p:nvPr>
            <p:ph type="title"/>
          </p:nvPr>
        </p:nvSpPr>
        <p:spPr/>
        <p:txBody>
          <a:bodyPr/>
          <a:lstStyle/>
          <a:p>
            <a:r>
              <a:rPr lang="en-AU" dirty="0"/>
              <a:t>Clicker Question 31, Response</a:t>
            </a:r>
          </a:p>
        </p:txBody>
      </p:sp>
      <p:sp>
        <p:nvSpPr>
          <p:cNvPr id="5" name="Google Shape;433;g847cf01710_0_113">
            <a:extLst>
              <a:ext uri="{FF2B5EF4-FFF2-40B4-BE49-F238E27FC236}">
                <a16:creationId xmlns:a16="http://schemas.microsoft.com/office/drawing/2014/main" id="{C060F2D8-EEE7-C140-9B4F-26ADBB655264}"/>
              </a:ext>
            </a:extLst>
          </p:cNvPr>
          <p:cNvSpPr txBox="1">
            <a:spLocks noChangeArrowheads="1"/>
          </p:cNvSpPr>
          <p:nvPr/>
        </p:nvSpPr>
        <p:spPr bwMode="auto">
          <a:xfrm>
            <a:off x="288925" y="1412874"/>
            <a:ext cx="8702675" cy="52165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Aquaporins: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have a higher turnover number than enzymes. </a:t>
            </a:r>
          </a:p>
          <a:p>
            <a:pPr marL="457200" indent="-457200">
              <a:buFontTx/>
              <a:buAutoNum type="alphaUcPeriod"/>
              <a:defRPr/>
            </a:pPr>
            <a:endParaRPr lang="en-US" sz="2400" b="1"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Water moves across membranes through aquaporins. Some aquaporins are regulated. For example, AQP2 in the epithelial cells of the renal collecting duct is regulated by vasopressin. Some aquaporins also transport glycerol, anions, or urea. Water molecules flow through an AQP1 channel at a rate of about 10</a:t>
            </a:r>
            <a:r>
              <a:rPr lang="en-US" sz="2400" b="1" baseline="30000" dirty="0">
                <a:latin typeface="Arial" panose="020B0604020202020204" pitchFamily="34" charset="0"/>
                <a:cs typeface="Arial" panose="020B0604020202020204" pitchFamily="34" charset="0"/>
              </a:rPr>
              <a:t>9</a:t>
            </a:r>
            <a:r>
              <a:rPr lang="en-US" sz="2400" b="1" dirty="0">
                <a:latin typeface="Arial" panose="020B0604020202020204" pitchFamily="34" charset="0"/>
                <a:cs typeface="Arial" panose="020B0604020202020204" pitchFamily="34" charset="0"/>
              </a:rPr>
              <a:t> s</a:t>
            </a:r>
            <a:r>
              <a:rPr lang="en-US" sz="2400" b="1" baseline="30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whereas the highest known turnover number for an enzyme is 4 x 10</a:t>
            </a:r>
            <a:r>
              <a:rPr lang="en-US" sz="2400" b="1" baseline="30000" dirty="0">
                <a:latin typeface="Arial" panose="020B0604020202020204" pitchFamily="34" charset="0"/>
                <a:cs typeface="Arial" panose="020B0604020202020204" pitchFamily="34" charset="0"/>
              </a:rPr>
              <a:t>7</a:t>
            </a:r>
            <a:r>
              <a:rPr lang="en-US" sz="2400" b="1" dirty="0">
                <a:latin typeface="Arial" panose="020B0604020202020204" pitchFamily="34" charset="0"/>
                <a:cs typeface="Arial" panose="020B0604020202020204" pitchFamily="34" charset="0"/>
              </a:rPr>
              <a:t> s</a:t>
            </a:r>
            <a:r>
              <a:rPr lang="en-US" sz="2400" b="1" baseline="30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 and many enzymes have turnover numbers between 1 s</a:t>
            </a:r>
            <a:r>
              <a:rPr lang="en-US" sz="2400" b="1" baseline="30000" dirty="0">
                <a:latin typeface="Arial" panose="020B0604020202020204" pitchFamily="34" charset="0"/>
                <a:cs typeface="Arial" panose="020B0604020202020204" pitchFamily="34" charset="0"/>
              </a:rPr>
              <a:t>−1 </a:t>
            </a:r>
            <a:r>
              <a:rPr lang="en-US" sz="2400" b="1" dirty="0">
                <a:latin typeface="Arial" panose="020B0604020202020204" pitchFamily="34" charset="0"/>
                <a:cs typeface="Arial" panose="020B0604020202020204" pitchFamily="34" charset="0"/>
              </a:rPr>
              <a:t>and 10</a:t>
            </a:r>
            <a:r>
              <a:rPr lang="en-US" sz="2400" b="1" baseline="30000" dirty="0">
                <a:latin typeface="Arial" panose="020B0604020202020204" pitchFamily="34" charset="0"/>
                <a:cs typeface="Arial" panose="020B0604020202020204" pitchFamily="34" charset="0"/>
              </a:rPr>
              <a:t>4</a:t>
            </a:r>
            <a:r>
              <a:rPr lang="en-US" sz="2400" b="1" dirty="0">
                <a:latin typeface="Arial" panose="020B0604020202020204" pitchFamily="34" charset="0"/>
                <a:cs typeface="Arial" panose="020B0604020202020204" pitchFamily="34" charset="0"/>
              </a:rPr>
              <a:t> s</a:t>
            </a:r>
            <a:r>
              <a:rPr lang="en-US" sz="2400" b="1" baseline="30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a:t>
            </a:r>
          </a:p>
          <a:p>
            <a:pPr>
              <a:buNone/>
              <a:defRPr/>
            </a:pPr>
            <a:endParaRPr lang="en-US" sz="2400" b="1" dirty="0">
              <a:latin typeface="Arial" panose="020B0604020202020204" pitchFamily="34" charset="0"/>
              <a:cs typeface="Arial" panose="020B0604020202020204" pitchFamily="34" charset="0"/>
            </a:endParaRPr>
          </a:p>
          <a:p>
            <a:pPr>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32655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6F55CCE5-0A25-4A39-B68B-0CD24383D769}"/>
              </a:ext>
            </a:extLst>
          </p:cNvPr>
          <p:cNvPicPr>
            <a:picLocks noChangeAspect="1"/>
          </p:cNvPicPr>
          <p:nvPr/>
        </p:nvPicPr>
        <p:blipFill>
          <a:blip r:embed="rId3"/>
          <a:stretch>
            <a:fillRect/>
          </a:stretch>
        </p:blipFill>
        <p:spPr>
          <a:xfrm>
            <a:off x="970936" y="345719"/>
            <a:ext cx="1133954" cy="816935"/>
          </a:xfrm>
          <a:prstGeom prst="rect">
            <a:avLst/>
          </a:prstGeom>
        </p:spPr>
      </p:pic>
      <p:sp>
        <p:nvSpPr>
          <p:cNvPr id="2" name="Title 1">
            <a:extLst>
              <a:ext uri="{FF2B5EF4-FFF2-40B4-BE49-F238E27FC236}">
                <a16:creationId xmlns:a16="http://schemas.microsoft.com/office/drawing/2014/main" id="{372C7BF4-4CC4-4E9A-93FF-FC899538B971}"/>
              </a:ext>
            </a:extLst>
          </p:cNvPr>
          <p:cNvSpPr>
            <a:spLocks noGrp="1"/>
          </p:cNvSpPr>
          <p:nvPr>
            <p:ph type="title"/>
          </p:nvPr>
        </p:nvSpPr>
        <p:spPr/>
        <p:txBody>
          <a:bodyPr/>
          <a:lstStyle/>
          <a:p>
            <a:r>
              <a:rPr lang="en-AU" dirty="0"/>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All biological membranes have the same composition.</a:t>
            </a:r>
          </a:p>
          <a:p>
            <a:pPr marL="457200" indent="-457200">
              <a:buFontTx/>
              <a:buAutoNum type="alphaUcPeriod"/>
              <a:defRPr/>
            </a:pPr>
            <a:r>
              <a:rPr lang="en-US" sz="2400" dirty="0">
                <a:latin typeface="Arial" panose="020B0604020202020204" pitchFamily="34" charset="0"/>
                <a:cs typeface="Arial" panose="020B0604020202020204" pitchFamily="34" charset="0"/>
              </a:rPr>
              <a:t>All biological membranes contain lipids. </a:t>
            </a:r>
          </a:p>
          <a:p>
            <a:pPr marL="457200" indent="-457200">
              <a:buFontTx/>
              <a:buAutoNum type="alphaUcPeriod"/>
              <a:defRPr/>
            </a:pPr>
            <a:r>
              <a:rPr lang="en-US" sz="2400" dirty="0">
                <a:latin typeface="Arial" panose="020B0604020202020204" pitchFamily="34" charset="0"/>
                <a:cs typeface="Arial" panose="020B0604020202020204" pitchFamily="34" charset="0"/>
              </a:rPr>
              <a:t>Amphipathic molecules may form micelles rather than bilayers, depending on their structures.</a:t>
            </a:r>
          </a:p>
          <a:p>
            <a:pPr marL="457200" indent="-457200">
              <a:buFontTx/>
              <a:buAutoNum type="alphaUcPeriod"/>
              <a:defRPr/>
            </a:pPr>
            <a:r>
              <a:rPr lang="en-US" sz="2400" dirty="0">
                <a:latin typeface="Arial" panose="020B0604020202020204" pitchFamily="34" charset="0"/>
                <a:cs typeface="Arial" panose="020B0604020202020204" pitchFamily="34" charset="0"/>
              </a:rPr>
              <a:t>Biological membranes typically contain proteins.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024536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9F6C-036B-4C30-BE6F-4DD9B111C50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Ion-Selective Channels Allow Rapid Movement of Ions across Membranes</a:t>
            </a:r>
            <a:endParaRPr lang="en-AU" sz="34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50124" y="2239121"/>
            <a:ext cx="86437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ion-selective channels </a:t>
            </a:r>
            <a:r>
              <a:rPr lang="en-US" sz="2400" dirty="0">
                <a:latin typeface="Arial" panose="020B0604020202020204" pitchFamily="34" charset="0"/>
                <a:cs typeface="Arial" panose="020B0604020202020204" pitchFamily="34" charset="0"/>
              </a:rPr>
              <a:t>= move inorganic ions across membranes</a:t>
            </a:r>
          </a:p>
          <a:p>
            <a:pPr lvl="1"/>
            <a:r>
              <a:rPr lang="en-US" sz="2400" dirty="0">
                <a:latin typeface="Arial" panose="020B0604020202020204" pitchFamily="34" charset="0"/>
                <a:cs typeface="Arial" panose="020B0604020202020204" pitchFamily="34" charset="0"/>
              </a:rPr>
              <a:t>the rate of flux can be orders of magnitude greater than the turnover number for a transporter</a:t>
            </a:r>
          </a:p>
          <a:p>
            <a:pPr lvl="1"/>
            <a:r>
              <a:rPr lang="en-US" sz="2400" dirty="0">
                <a:latin typeface="Arial" panose="020B0604020202020204" pitchFamily="34" charset="0"/>
                <a:cs typeface="Arial" panose="020B0604020202020204" pitchFamily="34" charset="0"/>
              </a:rPr>
              <a:t>not saturable </a:t>
            </a:r>
          </a:p>
          <a:p>
            <a:pPr lvl="1"/>
            <a:r>
              <a:rPr lang="en-US" sz="2400" dirty="0">
                <a:latin typeface="Arial" panose="020B0604020202020204" pitchFamily="34" charset="0"/>
                <a:cs typeface="Arial" panose="020B0604020202020204" pitchFamily="34" charset="0"/>
              </a:rPr>
              <a:t>gated in response to cellular event</a:t>
            </a:r>
          </a:p>
          <a:p>
            <a:endParaRPr lang="en-US" sz="2400" dirty="0">
              <a:latin typeface="Arial" panose="020B0604020202020204" pitchFamily="34" charset="0"/>
              <a:cs typeface="Arial" panose="020B0604020202020204" pitchFamily="34" charset="0"/>
            </a:endParaRPr>
          </a:p>
          <a:p>
            <a:endParaRPr lang="en-US" sz="2400" baseline="30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503480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E301-1E68-41CA-91B8-5160731AAC5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Ligand-Gated Channels and Voltage-Gated Ion Channels</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79879" y="1752600"/>
            <a:ext cx="8384241"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ligand-gated channels </a:t>
            </a:r>
            <a:r>
              <a:rPr lang="en-US" sz="2400" dirty="0">
                <a:latin typeface="Arial" panose="020B0604020202020204" pitchFamily="34" charset="0"/>
                <a:cs typeface="Arial" panose="020B0604020202020204" pitchFamily="34" charset="0"/>
              </a:rPr>
              <a:t>= binding of an extracellular or intracellular small molecule forces an allosteric transition in the protein, which opens or closes the channel</a:t>
            </a:r>
          </a:p>
          <a:p>
            <a:pPr lvl="1"/>
            <a:r>
              <a:rPr lang="en-US" sz="2400" dirty="0">
                <a:latin typeface="Arial" panose="020B0604020202020204" pitchFamily="34" charset="0"/>
                <a:cs typeface="Arial" panose="020B0604020202020204" pitchFamily="34" charset="0"/>
              </a:rPr>
              <a:t>generally oligomeric</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voltage-gated ion channels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 change in transmembrane electrical potential (</a:t>
            </a:r>
            <a:r>
              <a:rPr lang="en-US" sz="2400" i="1" dirty="0" err="1">
                <a:latin typeface="Arial" panose="020B0604020202020204" pitchFamily="34" charset="0"/>
                <a:cs typeface="Arial" panose="020B0604020202020204" pitchFamily="34" charset="0"/>
              </a:rPr>
              <a:t>V</a:t>
            </a:r>
            <a:r>
              <a:rPr lang="en-US" sz="2400" baseline="-25000" dirty="0" err="1">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causes a charged protein domain to move relative to the membrane, opening or closing the channel</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442228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C6D0-7177-4442-8B68-B37F8E8E83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Electrical Measurements of Ion-Channel Function</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66433" y="1943100"/>
            <a:ext cx="3582521"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patch-clamping </a:t>
            </a:r>
            <a:r>
              <a:rPr lang="en-US" sz="2400" dirty="0">
                <a:latin typeface="Arial" panose="020B0604020202020204" pitchFamily="34" charset="0"/>
                <a:cs typeface="Arial" panose="020B0604020202020204" pitchFamily="34" charset="0"/>
              </a:rPr>
              <a:t>= currents are measured through a region of the membrane surface containing only one or a few ion-channel molecules </a:t>
            </a:r>
          </a:p>
          <a:p>
            <a:pPr marL="50800" inden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circle shows a piece of membrane being pushed into a “U” shape by the two sides of the tip of micropipette. A channel is at the base of the “U”, where the membrane has been maximally pulled up into the micropipette. Text below reads, micropipette applied tightly to plasma membrane. An arrow points right to a similar illustration in which the membrane outside of the micropipette has been removed, leaving only the small rounded piece with the channel. Text below reads, patch of membrane pulled from cell. An arrow points down to a dish below and is accompanied by text reading, path of membrane, still attached to micropipette tip, placed in aqueous solution. A long, pen-like device labeled micropipette extends down to a small blue line labeled membrane patch. Two wires run from a rectangle on the left to small circles labeled electrodes, one in a different part of the dish of aqueous solution and the other halfway down the micropipette. The rectangle to which the wires run shows a graph with a dotted horizontal line running across it near the bottom. The vertical axis of the graph is labeled 2 p A and the horizontal axis is labeled 50 m s. A line begins at three-quarters of the height of the vertical axis at the left side of the graph and runs horizontally except for 10 times that it descends almost vertically to meet the dotted horizontal line and then rises rapidly back up. There are three of these downward deflections close together between the start of the line and one-quarter of the way across the horizontal axis, two between this location and halfway across the horizontal axis, a space with no deflections, and then six deflections on the right side of the graph. All data are approximate.">
            <a:extLst>
              <a:ext uri="{FF2B5EF4-FFF2-40B4-BE49-F238E27FC236}">
                <a16:creationId xmlns:a16="http://schemas.microsoft.com/office/drawing/2014/main" id="{3F902870-3DB4-6C4B-BC05-FEB116840765}"/>
              </a:ext>
            </a:extLst>
          </p:cNvPr>
          <p:cNvPicPr>
            <a:picLocks noChangeAspect="1"/>
          </p:cNvPicPr>
          <p:nvPr/>
        </p:nvPicPr>
        <p:blipFill>
          <a:blip r:embed="rId3"/>
          <a:stretch>
            <a:fillRect/>
          </a:stretch>
        </p:blipFill>
        <p:spPr>
          <a:xfrm>
            <a:off x="4209930" y="1703294"/>
            <a:ext cx="4567637" cy="4664075"/>
          </a:xfrm>
          <a:prstGeom prst="rect">
            <a:avLst/>
          </a:prstGeom>
        </p:spPr>
      </p:pic>
    </p:spTree>
    <p:extLst>
      <p:ext uri="{BB962C8B-B14F-4D97-AF65-F5344CB8AC3E}">
        <p14:creationId xmlns:p14="http://schemas.microsoft.com/office/powerpoint/2010/main" val="597070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2A23-AB2B-4C36-839E-A0A6A912807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Structure of a K</a:t>
            </a:r>
            <a:r>
              <a:rPr lang="en-US" altLang="en-US" baseline="30000" dirty="0">
                <a:solidFill>
                  <a:srgbClr val="4E4CB4"/>
                </a:solidFill>
                <a:latin typeface="Arial" panose="020B0604020202020204" pitchFamily="34" charset="0"/>
                <a:cs typeface="Arial" panose="020B0604020202020204" pitchFamily="34" charset="0"/>
              </a:rPr>
              <a:t>+</a:t>
            </a:r>
            <a:r>
              <a:rPr lang="en-US" altLang="en-US" dirty="0">
                <a:solidFill>
                  <a:srgbClr val="4E4CB4"/>
                </a:solidFill>
                <a:latin typeface="Arial" panose="020B0604020202020204" pitchFamily="34" charset="0"/>
                <a:cs typeface="Arial" panose="020B0604020202020204" pitchFamily="34" charset="0"/>
              </a:rPr>
              <a:t> Channel Reveals the Basis for Its Specificity</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18748" y="1756641"/>
            <a:ext cx="3026476" cy="464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channel is just wide enough to accommodate an </a:t>
            </a:r>
            <a:r>
              <a:rPr lang="en-US" sz="2400" dirty="0" err="1">
                <a:latin typeface="Arial" panose="020B0604020202020204" pitchFamily="34" charset="0"/>
                <a:cs typeface="Arial" panose="020B0604020202020204" pitchFamily="34" charset="0"/>
              </a:rPr>
              <a:t>unhydrated</a:t>
            </a:r>
            <a:r>
              <a:rPr lang="en-US" sz="2400" dirty="0">
                <a:latin typeface="Arial" panose="020B0604020202020204" pitchFamily="34" charset="0"/>
                <a:cs typeface="Arial" panose="020B0604020202020204" pitchFamily="34" charset="0"/>
              </a:rPr>
              <a:t> metal ion such as potassium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(radius 1.33 Å) passes 10</a:t>
            </a:r>
            <a:r>
              <a:rPr lang="en-US" sz="2400" baseline="30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times more readily than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(radius 0.95 Å)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aseline="30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horizontal piece of membrane with the area above the membrane labeled outside and the area below the membrane labeled inside. There are eight helices visible within the membrane. The helices form a roughly triangular structure that is wider at the top and narrower at the bottom. Two blue helices run almost vertically through the membrane, angling only slightly to the right, with the lighter helix to the right of the darker helix. Two green helices angle from the bottom center to the upper left, with the lighter one to the right of the darker one. The lighter helix is joined with a smaller piece that runs to its right along its upper half. A light red helix runs from the bottom center to the upper right and has a smaller piece that runs to its left along its upper half. It is joined to a darker red helix to its right. Two yellow helices begin below the red helices and run to the upper rear center. The light yellow helix is to the left of the dark yellow helix. Part b shows a green sphere with four evenly spaced pairs of helices around it. The yellow helices are to the upper right, the red helices are to the lower right, the blue helices are to the lower left, and the green helices are to the upper left. Each set of helices has a dark helix running along a light helix and the light helices have smaller subunits that run almost perpendicular to the other helices of the same color. ">
            <a:extLst>
              <a:ext uri="{FF2B5EF4-FFF2-40B4-BE49-F238E27FC236}">
                <a16:creationId xmlns:a16="http://schemas.microsoft.com/office/drawing/2014/main" id="{E27B23A7-4D5C-B649-9A99-3885DF1FE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105" y="2603646"/>
            <a:ext cx="5326076" cy="2806554"/>
          </a:xfrm>
          <a:prstGeom prst="rect">
            <a:avLst/>
          </a:prstGeom>
        </p:spPr>
      </p:pic>
    </p:spTree>
    <p:extLst>
      <p:ext uri="{BB962C8B-B14F-4D97-AF65-F5344CB8AC3E}">
        <p14:creationId xmlns:p14="http://schemas.microsoft.com/office/powerpoint/2010/main" val="417294497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C157-63A2-4881-ACDC-80F9174366B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Mechanism of the K</a:t>
            </a:r>
            <a:r>
              <a:rPr lang="en-US" altLang="en-US" baseline="30000"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Channel</a:t>
            </a:r>
            <a:endParaRPr lang="en-AU" dirty="0"/>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90515" y="1570037"/>
            <a:ext cx="318608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polar transmembrane passage precisely fits the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ion</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c shows a piece of membrane with the area above labeled outside and the area below labeled inside. A large protein is present in the middle that has spherical lobes extending to the upper right and upper left and an open rounded region in the middle that opens to the inside of the cell below. A light red cylindrical helix runs from just to the upper left of the rounded open region, where it is labeled minus, to the upper left side just above the upper layer of phosphate heads of the membrane and below the upper rounded region, where it is labeled plus. A similar light red helix runs from above the upper left of the rounded open region to the upper right and is labeled, helix dipole stabilizes K plus. A ball-and stick model is shown that begins at the top center of the rounded open region, just to the left of a blue sphere labeled 1 to the left of a similar ball-and-stick model. The ball-and-stick model runs up toward the left and shows a series of amino acids with red oxygen atoms extending to the upper right at regular intervals. Accompanying text reads, backbone carbonyl oxygens form cage that fits K plus precisely, replacing waters of hydration sphere. The ball-and-stick model to the right of the sphere labeled 1 is similar, with O atoms extending toward the upper left as it runs up to the right. The blue sphere numbered 1 is part of a vertical chain of spheres that runs to the upper surface of the protein. The sequence if blue 1, green 2, blue 3, green 4. The top sphere, numbered 4, has accompanying text reading, alternating K plus sites occupied. A large green K plus ion is shown with four water molecules around it that all have O facing K plus. Accompanying text reads, K plus with hydrating water molecules. An arrow points up from this K plus with four water molecules to a similar K plus with four water molecules in the open rounded region in the middle of the protein. Accompanying text reads, large water-filled vestibule allows hydration of K plus. An arrow points up from sphere 4 at the top of the protein to another K plus with four water molecules above.">
            <a:extLst>
              <a:ext uri="{FF2B5EF4-FFF2-40B4-BE49-F238E27FC236}">
                <a16:creationId xmlns:a16="http://schemas.microsoft.com/office/drawing/2014/main" id="{CE174EBD-B0CC-9945-92A5-37E3827BB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596" y="1393825"/>
            <a:ext cx="4807676" cy="5016500"/>
          </a:xfrm>
          <a:prstGeom prst="rect">
            <a:avLst/>
          </a:prstGeom>
        </p:spPr>
      </p:pic>
    </p:spTree>
    <p:extLst>
      <p:ext uri="{BB962C8B-B14F-4D97-AF65-F5344CB8AC3E}">
        <p14:creationId xmlns:p14="http://schemas.microsoft.com/office/powerpoint/2010/main" val="9749494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2BEC5ECD-1E98-4770-B170-846A9C16C50A}"/>
              </a:ext>
            </a:extLst>
          </p:cNvPr>
          <p:cNvPicPr>
            <a:picLocks noChangeAspect="1"/>
          </p:cNvPicPr>
          <p:nvPr/>
        </p:nvPicPr>
        <p:blipFill>
          <a:blip r:embed="rId3"/>
          <a:stretch>
            <a:fillRect/>
          </a:stretch>
        </p:blipFill>
        <p:spPr>
          <a:xfrm>
            <a:off x="708025" y="355247"/>
            <a:ext cx="1133954" cy="816935"/>
          </a:xfrm>
          <a:prstGeom prst="rect">
            <a:avLst/>
          </a:prstGeom>
        </p:spPr>
      </p:pic>
      <p:sp>
        <p:nvSpPr>
          <p:cNvPr id="2" name="Title 1">
            <a:extLst>
              <a:ext uri="{FF2B5EF4-FFF2-40B4-BE49-F238E27FC236}">
                <a16:creationId xmlns:a16="http://schemas.microsoft.com/office/drawing/2014/main" id="{96C5C44B-9B01-4E2F-AC7B-648559042C22}"/>
              </a:ext>
            </a:extLst>
          </p:cNvPr>
          <p:cNvSpPr>
            <a:spLocks noGrp="1"/>
          </p:cNvSpPr>
          <p:nvPr>
            <p:ph type="title"/>
          </p:nvPr>
        </p:nvSpPr>
        <p:spPr/>
        <p:txBody>
          <a:bodyPr/>
          <a:lstStyle/>
          <a:p>
            <a:r>
              <a:rPr lang="en-AU" dirty="0"/>
              <a:t>Clicker Question 32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does not describe how ion channels are distinct from ion transporters?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rate of flux through channels can be orders of magnitude greater than the turnover number for a transporter.</a:t>
            </a:r>
          </a:p>
          <a:p>
            <a:pPr marL="457200" indent="-457200">
              <a:buFontTx/>
              <a:buAutoNum type="alphaUcPeriod"/>
              <a:defRPr/>
            </a:pPr>
            <a:r>
              <a:rPr lang="en-US" sz="2400" dirty="0">
                <a:latin typeface="Arial" panose="020B0604020202020204" pitchFamily="34" charset="0"/>
                <a:cs typeface="Arial" panose="020B0604020202020204" pitchFamily="34" charset="0"/>
              </a:rPr>
              <a:t>Only ion channels determine the membrane potential.</a:t>
            </a:r>
          </a:p>
          <a:p>
            <a:pPr marL="457200" indent="-457200">
              <a:buFontTx/>
              <a:buAutoNum type="alphaUcPeriod"/>
              <a:defRPr/>
            </a:pPr>
            <a:r>
              <a:rPr lang="en-US" sz="2400" dirty="0">
                <a:latin typeface="Arial" panose="020B0604020202020204" pitchFamily="34" charset="0"/>
                <a:cs typeface="Arial" panose="020B0604020202020204" pitchFamily="34" charset="0"/>
              </a:rPr>
              <a:t>Ion channels are not saturable.</a:t>
            </a:r>
          </a:p>
          <a:p>
            <a:pPr marL="457200" indent="-457200">
              <a:buFontTx/>
              <a:buAutoNum type="alphaUcPeriod"/>
              <a:defRPr/>
            </a:pPr>
            <a:r>
              <a:rPr lang="en-US" sz="2400" dirty="0">
                <a:latin typeface="Arial" panose="020B0604020202020204" pitchFamily="34" charset="0"/>
                <a:cs typeface="Arial" panose="020B0604020202020204" pitchFamily="34" charset="0"/>
              </a:rPr>
              <a:t>Ion channels are gated in response to a cellular event.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64940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E9CB-9F75-4B0B-9C76-3E67214C3458}"/>
              </a:ext>
            </a:extLst>
          </p:cNvPr>
          <p:cNvSpPr>
            <a:spLocks noGrp="1"/>
          </p:cNvSpPr>
          <p:nvPr>
            <p:ph type="title"/>
          </p:nvPr>
        </p:nvSpPr>
        <p:spPr/>
        <p:txBody>
          <a:bodyPr/>
          <a:lstStyle/>
          <a:p>
            <a:r>
              <a:rPr lang="en-AU" dirty="0"/>
              <a:t>Clicker Question 32, Response</a:t>
            </a:r>
          </a:p>
        </p:txBody>
      </p:sp>
      <p:sp>
        <p:nvSpPr>
          <p:cNvPr id="5" name="Google Shape;433;g847cf01710_0_113">
            <a:extLst>
              <a:ext uri="{FF2B5EF4-FFF2-40B4-BE49-F238E27FC236}">
                <a16:creationId xmlns:a16="http://schemas.microsoft.com/office/drawing/2014/main" id="{6CDE297B-56D5-C442-86BF-4B279B8AFF57}"/>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does not describe how ion channels are distinct from ion transporters?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B.  Only ion channels determine the membrane potential.</a:t>
            </a:r>
          </a:p>
          <a:p>
            <a:pPr>
              <a:lnSpc>
                <a:spcPct val="115000"/>
              </a:lnSpc>
              <a:spcBef>
                <a:spcPct val="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Ion channels, together with ion pumps such as the </a:t>
            </a:r>
            <a:r>
              <a:rPr lang="en-US" sz="2400" b="1" dirty="0" err="1">
                <a:latin typeface="Arial" panose="020B0604020202020204" pitchFamily="34" charset="0"/>
                <a:cs typeface="Arial" panose="020B0604020202020204" pitchFamily="34" charset="0"/>
              </a:rPr>
              <a:t>Na</a:t>
            </a:r>
            <a:r>
              <a:rPr lang="en-US" sz="2400" b="1" baseline="30000" dirty="0" err="1">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K</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ATPase, determine a plasma membrane’s permeability to specific ions and regulate the cytosolic concentration of ions and the membrane potential.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74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1 &#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AA4604E-15D9-40F5-8681-1CB131013F5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75B0-770C-43F5-9C30-1F293333FCB1}"/>
              </a:ext>
            </a:extLst>
          </p:cNvPr>
          <p:cNvSpPr>
            <a:spLocks noGrp="1"/>
          </p:cNvSpPr>
          <p:nvPr>
            <p:ph type="title"/>
          </p:nvPr>
        </p:nvSpPr>
        <p:spPr/>
        <p:txBody>
          <a:bodyPr/>
          <a:lstStyle/>
          <a:p>
            <a:r>
              <a:rPr lang="en-AU" dirty="0"/>
              <a:t>Clicker Question 3, Response</a:t>
            </a:r>
          </a:p>
        </p:txBody>
      </p:sp>
      <p:sp>
        <p:nvSpPr>
          <p:cNvPr id="4" name="Google Shape;433;g847cf01710_0_113">
            <a:extLst>
              <a:ext uri="{FF2B5EF4-FFF2-40B4-BE49-F238E27FC236}">
                <a16:creationId xmlns:a16="http://schemas.microsoft.com/office/drawing/2014/main" id="{0763DB9E-5CFE-C643-A428-6CB5D2593DA6}"/>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a:latin typeface="Arial" panose="020B0604020202020204" pitchFamily="34" charset="0"/>
                <a:cs typeface="Arial" panose="020B0604020202020204" pitchFamily="34" charset="0"/>
              </a:rPr>
              <a:t>All biological membranes have the same composition.</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The relative proportions of protein and lipid vary with the type of membrane, reflecting the diversity of biological roles. For example, certain neurons have a myelin sheath, consisting primarily of lipids. In contrast, the plasma membranes of bacteria, the sites of many enzyme-catalyzed processes, contain more protein than lipid.</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7211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91D9F1-0255-422C-B5F4-C6EB8D03B2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8)</a:t>
            </a:r>
            <a:endParaRPr lang="en-AU" sz="2000" b="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48592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4912-E7C1-413C-B90D-F609D663431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Endomembrane System Is Dynamic and Functionally Differentiated</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52400" y="2021655"/>
            <a:ext cx="5029200" cy="445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single membrane surrounds: </a:t>
            </a:r>
          </a:p>
          <a:p>
            <a:pPr lvl="1"/>
            <a:r>
              <a:rPr lang="en-US" sz="2400" dirty="0">
                <a:latin typeface="Arial" panose="020B0604020202020204" pitchFamily="34" charset="0"/>
                <a:cs typeface="Arial" panose="020B0604020202020204" pitchFamily="34" charset="0"/>
              </a:rPr>
              <a:t>endoplasmic reticulum (ER)</a:t>
            </a:r>
          </a:p>
          <a:p>
            <a:pPr lvl="1"/>
            <a:r>
              <a:rPr lang="en-US" sz="2400" dirty="0">
                <a:latin typeface="Arial" panose="020B0604020202020204" pitchFamily="34" charset="0"/>
                <a:cs typeface="Arial" panose="020B0604020202020204" pitchFamily="34" charset="0"/>
              </a:rPr>
              <a:t>Golgi apparatus</a:t>
            </a:r>
          </a:p>
          <a:p>
            <a:pPr lvl="1"/>
            <a:r>
              <a:rPr lang="en-US" sz="2400" dirty="0">
                <a:latin typeface="Arial" panose="020B0604020202020204" pitchFamily="34" charset="0"/>
                <a:cs typeface="Arial" panose="020B0604020202020204" pitchFamily="34" charset="0"/>
              </a:rPr>
              <a:t>lysosomes</a:t>
            </a:r>
          </a:p>
          <a:p>
            <a:pPr lvl="1"/>
            <a:r>
              <a:rPr lang="en-US" sz="2400" dirty="0">
                <a:latin typeface="Arial" panose="020B0604020202020204" pitchFamily="34" charset="0"/>
                <a:cs typeface="Arial" panose="020B0604020202020204" pitchFamily="34" charset="0"/>
              </a:rPr>
              <a:t>various small vesicles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double membrane surrounds:</a:t>
            </a:r>
          </a:p>
          <a:p>
            <a:pPr lvl="1"/>
            <a:r>
              <a:rPr lang="en-US" sz="2400" dirty="0">
                <a:latin typeface="Arial" panose="020B0604020202020204" pitchFamily="34" charset="0"/>
                <a:cs typeface="Arial" panose="020B0604020202020204" pitchFamily="34" charset="0"/>
              </a:rPr>
              <a:t>nucleus</a:t>
            </a:r>
          </a:p>
          <a:p>
            <a:pPr lvl="1"/>
            <a:r>
              <a:rPr lang="en-US" sz="2400" dirty="0">
                <a:latin typeface="Arial" panose="020B0604020202020204" pitchFamily="34" charset="0"/>
                <a:cs typeface="Arial" panose="020B0604020202020204" pitchFamily="34" charset="0"/>
              </a:rPr>
              <a:t>mitochondrion</a:t>
            </a:r>
          </a:p>
          <a:p>
            <a:pPr lvl="1"/>
            <a:r>
              <a:rPr lang="en-US" sz="2400" dirty="0">
                <a:latin typeface="Arial" panose="020B0604020202020204" pitchFamily="34" charset="0"/>
                <a:cs typeface="Arial" panose="020B0604020202020204" pitchFamily="34" charset="0"/>
              </a:rPr>
              <a:t>chloroplasts (in plants) </a:t>
            </a:r>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he endomembrane system of an animal cell. The structures shown are a nuclear envelope, endoplasmic reticulum, mitochondrion, Golgi apparatus, secretory vesicle, endosome, lysosome, and plasma membrane.">
            <a:extLst>
              <a:ext uri="{FF2B5EF4-FFF2-40B4-BE49-F238E27FC236}">
                <a16:creationId xmlns:a16="http://schemas.microsoft.com/office/drawing/2014/main" id="{EE0A2FA7-2DAA-584D-834E-C74313D24A71}"/>
              </a:ext>
            </a:extLst>
          </p:cNvPr>
          <p:cNvPicPr>
            <a:picLocks noChangeAspect="1"/>
          </p:cNvPicPr>
          <p:nvPr/>
        </p:nvPicPr>
        <p:blipFill>
          <a:blip r:embed="rId3"/>
          <a:stretch>
            <a:fillRect/>
          </a:stretch>
        </p:blipFill>
        <p:spPr>
          <a:xfrm>
            <a:off x="5410200" y="2011823"/>
            <a:ext cx="3275149" cy="4708419"/>
          </a:xfrm>
          <a:prstGeom prst="rect">
            <a:avLst/>
          </a:prstGeom>
        </p:spPr>
      </p:pic>
    </p:spTree>
    <p:extLst>
      <p:ext uri="{BB962C8B-B14F-4D97-AF65-F5344CB8AC3E}">
        <p14:creationId xmlns:p14="http://schemas.microsoft.com/office/powerpoint/2010/main" val="11898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6A6B8-F87D-49DB-B651-C1AC4B50ECCD}"/>
              </a:ext>
            </a:extLst>
          </p:cNvPr>
          <p:cNvSpPr>
            <a:spLocks noGrp="1"/>
          </p:cNvSpPr>
          <p:nvPr>
            <p:ph type="title"/>
          </p:nvPr>
        </p:nvSpPr>
        <p:spPr/>
        <p:txBody>
          <a:bodyPr/>
          <a:lstStyle/>
          <a:p>
            <a:r>
              <a:rPr lang="en-AU" dirty="0"/>
              <a:t>Clicker Question 4</a:t>
            </a:r>
          </a:p>
        </p:txBody>
      </p:sp>
      <p:pic>
        <p:nvPicPr>
          <p:cNvPr id="7" name="Picture 6" descr="Icon P 1&#10;">
            <a:extLst>
              <a:ext uri="{FF2B5EF4-FFF2-40B4-BE49-F238E27FC236}">
                <a16:creationId xmlns:a16="http://schemas.microsoft.com/office/drawing/2014/main" id="{041BD23D-AE7A-4FF9-B430-B397AB901A03}"/>
              </a:ext>
            </a:extLst>
          </p:cNvPr>
          <p:cNvPicPr>
            <a:picLocks noChangeAspect="1"/>
          </p:cNvPicPr>
          <p:nvPr/>
        </p:nvPicPr>
        <p:blipFill>
          <a:blip r:embed="rId3"/>
          <a:stretch>
            <a:fillRect/>
          </a:stretch>
        </p:blipFill>
        <p:spPr>
          <a:xfrm>
            <a:off x="970936" y="345719"/>
            <a:ext cx="1133954" cy="816935"/>
          </a:xfrm>
          <a:prstGeom prst="rect">
            <a:avLst/>
          </a:prstGeom>
        </p:spPr>
      </p:pic>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is the general sequence of membrane trafficking for an extracellular protein?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endoplasmic reticulum, Golgi apparatus, endosome, secretory vesicle, secretion from cell </a:t>
            </a:r>
          </a:p>
          <a:p>
            <a:pPr marL="457200" indent="-457200">
              <a:buFontTx/>
              <a:buAutoNum type="alphaUcPeriod"/>
              <a:defRPr/>
            </a:pPr>
            <a:r>
              <a:rPr lang="en-US" sz="2400" dirty="0">
                <a:latin typeface="Arial" panose="020B0604020202020204" pitchFamily="34" charset="0"/>
                <a:cs typeface="Arial" panose="020B0604020202020204" pitchFamily="34" charset="0"/>
              </a:rPr>
              <a:t>endoplasmic reticulum, trans Golgi, secretory vesicle, cis Golgi, secretion from cell </a:t>
            </a:r>
          </a:p>
          <a:p>
            <a:pPr marL="457200" indent="-457200">
              <a:buFontTx/>
              <a:buAutoNum type="alphaUcPeriod"/>
              <a:defRPr/>
            </a:pPr>
            <a:r>
              <a:rPr lang="en-US" sz="2400" dirty="0">
                <a:latin typeface="Arial" panose="020B0604020202020204" pitchFamily="34" charset="0"/>
                <a:cs typeface="Arial" panose="020B0604020202020204" pitchFamily="34" charset="0"/>
              </a:rPr>
              <a:t>Golgi apparatus, endoplasmic reticulum, secretory vesicle, secretion from cell</a:t>
            </a:r>
          </a:p>
          <a:p>
            <a:pPr marL="457200" indent="-457200">
              <a:buFontTx/>
              <a:buAutoNum type="alphaUcPeriod"/>
              <a:defRPr/>
            </a:pPr>
            <a:r>
              <a:rPr lang="en-US" sz="2400" dirty="0">
                <a:latin typeface="Arial" panose="020B0604020202020204" pitchFamily="34" charset="0"/>
                <a:cs typeface="Arial" panose="020B0604020202020204" pitchFamily="34" charset="0"/>
              </a:rPr>
              <a:t>endoplasmic reticulum, cis Golgi, trans Golgi, secretory vesicle, secretion from cell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8408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F9DF-B245-4BBF-9BEB-5A3348BD86B4}"/>
              </a:ext>
            </a:extLst>
          </p:cNvPr>
          <p:cNvSpPr>
            <a:spLocks noGrp="1"/>
          </p:cNvSpPr>
          <p:nvPr>
            <p:ph type="title"/>
          </p:nvPr>
        </p:nvSpPr>
        <p:spPr/>
        <p:txBody>
          <a:bodyPr/>
          <a:lstStyle/>
          <a:p>
            <a:r>
              <a:rPr lang="en-AU" dirty="0"/>
              <a:t>Clicker Question 4, Response</a:t>
            </a:r>
          </a:p>
        </p:txBody>
      </p:sp>
      <p:sp>
        <p:nvSpPr>
          <p:cNvPr id="5" name="Google Shape;433;g847cf01710_0_113">
            <a:extLst>
              <a:ext uri="{FF2B5EF4-FFF2-40B4-BE49-F238E27FC236}">
                <a16:creationId xmlns:a16="http://schemas.microsoft.com/office/drawing/2014/main" id="{6FDD96BA-8907-0044-A057-266F8BCB9185}"/>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is the general sequence of membrane trafficking for an extracellular protein?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endoplasmic reticulum, cis Golgi, trans Golgi, secretory vesicle, secretion from cell </a:t>
            </a:r>
          </a:p>
          <a:p>
            <a:pPr>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Small vesicles bud off the endoplasmic reticulum, move to and fuse with the cis Golgi apparatus, exit the trans Golgi apparatus as secretory or transport vesicles, and fuse with the plasma membrane for secretion from the cell.</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9008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F91D1-8F74-4356-9712-C18BD452B616}"/>
              </a:ext>
            </a:extLst>
          </p:cNvPr>
          <p:cNvSpPr>
            <a:spLocks noGrp="1"/>
          </p:cNvSpPr>
          <p:nvPr>
            <p:ph type="title"/>
          </p:nvPr>
        </p:nvSpPr>
        <p:spPr>
          <a:xfrm>
            <a:off x="0" y="152399"/>
            <a:ext cx="9144000" cy="1200765"/>
          </a:xfrm>
        </p:spPr>
        <p:txBody>
          <a:bodyPr/>
          <a:lstStyle/>
          <a:p>
            <a:r>
              <a:rPr lang="en-US" altLang="en-US" dirty="0">
                <a:solidFill>
                  <a:schemeClr val="tx1"/>
                </a:solidFill>
                <a:latin typeface="Arial" panose="020B0604020202020204" pitchFamily="34" charset="0"/>
                <a:cs typeface="Arial" panose="020B0604020202020204" pitchFamily="34" charset="0"/>
              </a:rPr>
              <a:t>Lipid Composition of the Plasma and Organelle Membranes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1416" y="1600200"/>
            <a:ext cx="376802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functional specialization of each membrane type is reflected in its unique lipid composition </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vertical axis is labeled rat hepatocyte membrane type and has bars for plasma, inner mitochondrial, outer mitochondrial, lysosomal, nuclear, rough E R, smooth E R, and Golgi. The horizontal axis is labeled percent membrane lipid and ranges from 0 to 100, labeled in increments of 20. The key shows that cholesterol is orange, cardiolipin is red, minor lipids are yellow, sphingolipids are green, phosphatidylcholine is light blue, and phosphatidylethanolamine is dark blue. Data in the graph is as follows. Plasma: 38 percent cholesterol, 19 percent phosphatidylcholine, 10 percent phosphatidylethanolamine, 16 percent minor lipids, 17 percent sphingolipids. Inner mitochondrial: 3 percent cholesterol, 20 percent cardiolipin, 45 percent phosphatidylcholine, 20 percent phosphatidylethanolamine, 7 percent minor lipids, 5 percent sphingolipids. Outer mitochondrial: 5 percent cholesterol, 3 percent cardiolipin, 57 percent phosphatidylcholine, 23 percent phosphatidylethanolamine, 7 percent minor lipids, 5 percent sphingolipids. Lysosomal: 19 percent cholesterol, 7 percent cardiolipin, 27 percent phosphatidylcholine, 17 percent phosphatidylethanolamine, 7 percent minor lipids, 23 percent sphingolipids. Nuclear: 10 percent cholesterol, 57 percent phosphatidylcholine, 19 percent phosphatidylethanolamine, 9 percent minor lipids, 4 percent sphingolipids. Rough E R: 6 percent cholesterol, 64 percent phosphatidylcholine, 16 percent phosphatidylethanolamine, 9 percent minor lipids, 5 percent sphingolipids. Smooth E R: 10 percent cholesterol, 2 percent cardiolipin, 46 percent phosphatidylcholine, 22 percent phosphatidylethanolamine, 8 percent minor lipids, 12 percent sphingolipids. Golgi: 10 percent cholesterol, 34 percent phosphatidylcholine, 22 percent phosphatidylethanolamine, 17 percent minor lipids, 17 percent sphingolipids. All data are approximate.">
            <a:extLst>
              <a:ext uri="{FF2B5EF4-FFF2-40B4-BE49-F238E27FC236}">
                <a16:creationId xmlns:a16="http://schemas.microsoft.com/office/drawing/2014/main" id="{6DD8E960-0FF3-544E-A4C8-03FA763F829E}"/>
              </a:ext>
            </a:extLst>
          </p:cNvPr>
          <p:cNvPicPr>
            <a:picLocks noChangeAspect="1"/>
          </p:cNvPicPr>
          <p:nvPr/>
        </p:nvPicPr>
        <p:blipFill>
          <a:blip r:embed="rId3"/>
          <a:stretch>
            <a:fillRect/>
          </a:stretch>
        </p:blipFill>
        <p:spPr>
          <a:xfrm>
            <a:off x="4343400" y="1441111"/>
            <a:ext cx="4606223" cy="5316238"/>
          </a:xfrm>
          <a:prstGeom prst="rect">
            <a:avLst/>
          </a:prstGeom>
        </p:spPr>
      </p:pic>
    </p:spTree>
    <p:extLst>
      <p:ext uri="{BB962C8B-B14F-4D97-AF65-F5344CB8AC3E}">
        <p14:creationId xmlns:p14="http://schemas.microsoft.com/office/powerpoint/2010/main" val="1044923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15F5-3A2D-4163-8CFF-89150B45FB2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Membrane Trafficking</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5508" y="1447800"/>
            <a:ext cx="83129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 trafficking = process by which membrane lipids and proteins that are synthesized in the ER move to their destination organelles or to the plasma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lipids and proteins undergo covalent modifications in the Golgi apparatus </a:t>
            </a:r>
          </a:p>
          <a:p>
            <a:pPr lvl="1"/>
            <a:r>
              <a:rPr lang="en-US" sz="2400" dirty="0">
                <a:latin typeface="Arial" panose="020B0604020202020204" pitchFamily="34" charset="0"/>
                <a:cs typeface="Arial" panose="020B0604020202020204" pitchFamily="34" charset="0"/>
              </a:rPr>
              <a:t>dictates the eventual location of the mature protein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5266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53CDA391-F689-48B7-B6BB-2007A1CEA9D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9BB055F-16FD-491C-8D89-5A2CB28749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162426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1A11-0318-4FFD-9267-948842BBD8BE}"/>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Changes in Lipid Composition During Membrane Trafficking</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8600" y="1602333"/>
            <a:ext cx="415649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sphingolipids and cholesterol largely replace phosphatidylcholine</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plasma membrane lipids are asymmetrically distributed between the two leaflets of the bilayer</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piece of membrane is labeled trans Golgi apparatus or plasma membrane. It has a phospholipid bilayer with 9 cholesterol molecules embedded in the top half and 8 cholesterol molecules embedded in the bottom half. The region above the top layer is labeled lumen or extracellular space and the region beneath the bottom layer is labeled cytosol. The top layer has 13 phosphatidylcholine open parenthesis P C close parenthesis molecules and eight sphingolipid molecules. The bottom layer has 5 phosphatidylethanolamine open parenthesis P E close parenthesis molecules, 6 phosphatidylinositol open parenthesis P I close parenthesis molecules, 7 phosphatidylserine open parenthesis P S close parenthesis molecules, and 2 phosphatidylinositol phosphate open parenthesis P I P close parenthesis molecules. The bottom piece of membrane is labeled endoplasmic reticulum. It has a phospholipid bilayer with two cholesterol molecules embedded in the top half and two cholesterol molecules embedded in the bottom half. The region above the top layer is labeled cytosol and the region beneath the bottom layer is labeled lumen. The top layer has 13 phosphatidylethanolamine open parenthesis P E close parenthesis molecules, 8 phosphatidylcholine open parenthesis P C close parenthesis molecules, 2 phosphatidylinositol open parenthesis P I close parenthesis molecules, and 2 ceramide molecules. The bottom layer has 12 phosphatidylcholine open parenthesis P C close parenthesis molecules, 4 phosphatidylethanolamine open parenthesis P E close parenthesis molecules, 2 phosphatidylinositol open parenthesis P I close parenthesis molecules, 5 phosphatidylserine open parenthesis P S close parenthesis molecules, and 2 ceramide molecules. The key shows that the different molecules are represented by the following spherical heads: green sphingolipids, light blue phosphatidylcholine open parenthesis P C close parenthesis, dark blue phosphatidylethanolamine open parenthesis P E close parenthesis, purple phosphatidylserine open parenthesis P S close parenthesis, light green phosphatidylinositol phosphate open parenthesis P I P close parenthesis, pink phosphatidylinositol open parenthesis P I close parenthesis, blue O H instead of a sphere ceramide. Cholesterol is represented by tan elongated oval cholesterol.">
            <a:extLst>
              <a:ext uri="{FF2B5EF4-FFF2-40B4-BE49-F238E27FC236}">
                <a16:creationId xmlns:a16="http://schemas.microsoft.com/office/drawing/2014/main" id="{6C3D21A7-F0E0-AC4F-8700-9AAB4F776DFE}"/>
              </a:ext>
            </a:extLst>
          </p:cNvPr>
          <p:cNvPicPr>
            <a:picLocks noChangeAspect="1"/>
          </p:cNvPicPr>
          <p:nvPr/>
        </p:nvPicPr>
        <p:blipFill>
          <a:blip r:embed="rId3"/>
          <a:stretch>
            <a:fillRect/>
          </a:stretch>
        </p:blipFill>
        <p:spPr>
          <a:xfrm>
            <a:off x="4584290" y="1639204"/>
            <a:ext cx="3810000" cy="4943493"/>
          </a:xfrm>
          <a:prstGeom prst="rect">
            <a:avLst/>
          </a:prstGeom>
        </p:spPr>
      </p:pic>
    </p:spTree>
    <p:extLst>
      <p:ext uri="{BB962C8B-B14F-4D97-AF65-F5344CB8AC3E}">
        <p14:creationId xmlns:p14="http://schemas.microsoft.com/office/powerpoint/2010/main" val="2548860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5923F-22B2-4F63-A689-A4B6A9AF960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Lipid Transfer Proteins (LTPs)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8600" y="1602333"/>
            <a:ext cx="3124200" cy="434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lipid transfer proteins (LTPs)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soluble proteins that contain a hydrophobic lipid-binding pocket to carry a lipid from one membrane to another</a:t>
            </a:r>
          </a:p>
          <a:p>
            <a:pPr lvl="1"/>
            <a:r>
              <a:rPr lang="en-US" sz="2400" dirty="0">
                <a:latin typeface="Arial" panose="020B0604020202020204" pitchFamily="34" charset="0"/>
                <a:cs typeface="Arial" panose="020B0604020202020204" pitchFamily="34" charset="0"/>
              </a:rPr>
              <a:t>can be bispecific</a:t>
            </a: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is labeled monomeric. It shows a “C”-shaped structure with two tails in the opening that connect to a single sphere outside. Part b is labeled oligomeric. It has a piece of membrane above and a piece of membrane below a stack of four “C”-shaped structures lined up so that there is a channel from the top to the bottom. A highlighted molecule with a red spherical head and two red tails is shown moving from the upper membrane through the four “C”-shaped structures, positioned with its head extending out from the opening, and then being inserted into a bottom membrane. Part c is labeled A T P-driven. It is similar to part b except that a circle is shown in the upper membrane that has eight openings around its outer edge. The highlighted phospholipid is shown in one of these openings instead of embedded in the membrane. A T P is shown with an arrow that runs through the circle containing the phospholipid to produce A D P plus P subscript i.">
            <a:extLst>
              <a:ext uri="{FF2B5EF4-FFF2-40B4-BE49-F238E27FC236}">
                <a16:creationId xmlns:a16="http://schemas.microsoft.com/office/drawing/2014/main" id="{CE173992-4AF9-584F-8B84-59BFF6AA4BC1}"/>
              </a:ext>
            </a:extLst>
          </p:cNvPr>
          <p:cNvPicPr>
            <a:picLocks noChangeAspect="1"/>
          </p:cNvPicPr>
          <p:nvPr/>
        </p:nvPicPr>
        <p:blipFill>
          <a:blip r:embed="rId3"/>
          <a:stretch>
            <a:fillRect/>
          </a:stretch>
        </p:blipFill>
        <p:spPr>
          <a:xfrm>
            <a:off x="3697372" y="1854881"/>
            <a:ext cx="5218028" cy="3625578"/>
          </a:xfrm>
          <a:prstGeom prst="rect">
            <a:avLst/>
          </a:prstGeom>
        </p:spPr>
      </p:pic>
    </p:spTree>
    <p:extLst>
      <p:ext uri="{BB962C8B-B14F-4D97-AF65-F5344CB8AC3E}">
        <p14:creationId xmlns:p14="http://schemas.microsoft.com/office/powerpoint/2010/main" val="345907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4D93-EAE1-48A1-AF1C-B7986EF4D17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pic>
        <p:nvPicPr>
          <p:cNvPr id="6" name="Google Shape;177;g7fe2cbe272_0_8" descr="Icon P 2&#10;">
            <a:extLst>
              <a:ext uri="{FF2B5EF4-FFF2-40B4-BE49-F238E27FC236}">
                <a16:creationId xmlns:a16="http://schemas.microsoft.com/office/drawing/2014/main" id="{7FAEC0D9-C86E-444A-BE1C-F389022E619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9535B817-2EE9-4BB8-85D4-102BF83934E9}"/>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A3B71064-8ED0-449B-8261-92E84A4B03FF}"/>
              </a:ext>
            </a:extLst>
          </p:cNvPr>
          <p:cNvSpPr>
            <a:spLocks noGrp="1"/>
          </p:cNvSpPr>
          <p:nvPr>
            <p:ph type="title"/>
          </p:nvPr>
        </p:nvSpPr>
        <p:spPr/>
        <p:txBody>
          <a:bodyPr/>
          <a:lstStyle/>
          <a:p>
            <a:r>
              <a:rPr lang="en-AU" dirty="0"/>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regarding lipid transfer proteins (LTPs)?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They are soluble in water. </a:t>
            </a:r>
          </a:p>
          <a:p>
            <a:pPr marL="457200" indent="-457200">
              <a:buFontTx/>
              <a:buAutoNum type="alphaUcPeriod"/>
              <a:defRPr/>
            </a:pPr>
            <a:r>
              <a:rPr lang="en-US" sz="2400" dirty="0">
                <a:latin typeface="Arial" panose="020B0604020202020204" pitchFamily="34" charset="0"/>
                <a:cs typeface="Arial" panose="020B0604020202020204" pitchFamily="34" charset="0"/>
              </a:rPr>
              <a:t>They have a hydrophilic pocket for binding lipids.</a:t>
            </a:r>
          </a:p>
          <a:p>
            <a:pPr marL="457200" indent="-457200">
              <a:buFontTx/>
              <a:buAutoNum type="alphaUcPeriod"/>
              <a:defRPr/>
            </a:pPr>
            <a:r>
              <a:rPr lang="en-US" sz="2400" dirty="0">
                <a:latin typeface="Arial" panose="020B0604020202020204" pitchFamily="34" charset="0"/>
                <a:cs typeface="Arial" panose="020B0604020202020204" pitchFamily="34" charset="0"/>
              </a:rPr>
              <a:t>In some cases, ATP is needed to drive the process.</a:t>
            </a:r>
          </a:p>
          <a:p>
            <a:pPr marL="457200" indent="-457200">
              <a:buFontTx/>
              <a:buAutoNum type="alphaUcPeriod"/>
              <a:defRPr/>
            </a:pPr>
            <a:r>
              <a:rPr lang="en-US" sz="2400" dirty="0">
                <a:latin typeface="Arial" panose="020B0604020202020204" pitchFamily="34" charset="0"/>
                <a:cs typeface="Arial" panose="020B0604020202020204" pitchFamily="34" charset="0"/>
              </a:rPr>
              <a:t>The rate of lipid movement from one membrane to another in vivo is significantly greater than the rate of vesicle budding and fusion.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9194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02A71-14E2-4F99-9DD0-7C3F0A99F373}"/>
              </a:ext>
            </a:extLst>
          </p:cNvPr>
          <p:cNvSpPr>
            <a:spLocks noGrp="1"/>
          </p:cNvSpPr>
          <p:nvPr>
            <p:ph type="title"/>
          </p:nvPr>
        </p:nvSpPr>
        <p:spPr/>
        <p:txBody>
          <a:bodyPr/>
          <a:lstStyle/>
          <a:p>
            <a:r>
              <a:rPr lang="en-AU" dirty="0"/>
              <a:t>Clicker Question 5, Response</a:t>
            </a:r>
          </a:p>
        </p:txBody>
      </p:sp>
      <p:sp>
        <p:nvSpPr>
          <p:cNvPr id="6" name="Google Shape;433;g847cf01710_0_113">
            <a:extLst>
              <a:ext uri="{FF2B5EF4-FFF2-40B4-BE49-F238E27FC236}">
                <a16:creationId xmlns:a16="http://schemas.microsoft.com/office/drawing/2014/main" id="{CA33C14E-40D2-1343-AC86-4175AA9A57F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false regarding lipid transfer proteins (LTPs)?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They have a hydrophilic pocket for binding lipids.</a:t>
            </a:r>
          </a:p>
          <a:p>
            <a:pPr marL="457200" indent="-457200">
              <a:buAutoNum type="alphaUcPeriod" startAt="2"/>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Lipid transfer proteins move lipids and other nonpolar solutes through the very polar cytosol by providing a hydrophobic groove or pocket into which the hydrophobic solute can fit, with its nonpolar regions masked from the surrounding water. </a:t>
            </a:r>
          </a:p>
          <a:p>
            <a:pPr marL="457200" indent="-457200">
              <a:buAutoNum type="alphaUcPeriod" startAt="2"/>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0761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01FE873F-D1E0-4F90-8EDE-503B0ADAFB3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702F7C-026C-4763-97E5-D257510645A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426728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8511A-D3CB-4DA6-BA54-F112D130D21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Membrane Proteins Are Receptors, Transporters, and Enzymes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19812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groups of membrane proteins: </a:t>
            </a:r>
          </a:p>
          <a:p>
            <a:pPr lvl="1"/>
            <a:r>
              <a:rPr lang="en-US" sz="2400" dirty="0">
                <a:latin typeface="Arial" panose="020B0604020202020204" pitchFamily="34" charset="0"/>
                <a:cs typeface="Arial" panose="020B0604020202020204" pitchFamily="34" charset="0"/>
              </a:rPr>
              <a:t>receptors for extracellular signals </a:t>
            </a:r>
          </a:p>
          <a:p>
            <a:pPr lvl="1"/>
            <a:r>
              <a:rPr lang="en-US" sz="2400" dirty="0">
                <a:latin typeface="Arial" panose="020B0604020202020204" pitchFamily="34" charset="0"/>
                <a:cs typeface="Arial" panose="020B0604020202020204" pitchFamily="34" charset="0"/>
              </a:rPr>
              <a:t>transporters to carry specific polar or charged compounds across the plasma membrane or between organelles</a:t>
            </a:r>
          </a:p>
          <a:p>
            <a:pPr lvl="1"/>
            <a:r>
              <a:rPr lang="en-US" sz="2400" dirty="0">
                <a:latin typeface="Arial" panose="020B0604020202020204" pitchFamily="34" charset="0"/>
                <a:cs typeface="Arial" panose="020B0604020202020204" pitchFamily="34" charset="0"/>
              </a:rPr>
              <a:t>enzymes</a:t>
            </a: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3213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C0B5353A-2295-4622-9680-3A0D80EC1D8D}"/>
              </a:ext>
            </a:extLst>
          </p:cNvPr>
          <p:cNvPicPr>
            <a:picLocks noChangeAspect="1"/>
          </p:cNvPicPr>
          <p:nvPr/>
        </p:nvPicPr>
        <p:blipFill>
          <a:blip r:embed="rId3"/>
          <a:stretch>
            <a:fillRect/>
          </a:stretch>
        </p:blipFill>
        <p:spPr>
          <a:xfrm>
            <a:off x="970936" y="345719"/>
            <a:ext cx="1133954" cy="816935"/>
          </a:xfrm>
          <a:prstGeom prst="rect">
            <a:avLst/>
          </a:prstGeom>
        </p:spPr>
      </p:pic>
      <p:sp>
        <p:nvSpPr>
          <p:cNvPr id="2" name="Title 1">
            <a:extLst>
              <a:ext uri="{FF2B5EF4-FFF2-40B4-BE49-F238E27FC236}">
                <a16:creationId xmlns:a16="http://schemas.microsoft.com/office/drawing/2014/main" id="{733E7AE4-66D8-4E0A-B3D8-819EA93C8DE6}"/>
              </a:ext>
            </a:extLst>
          </p:cNvPr>
          <p:cNvSpPr>
            <a:spLocks noGrp="1"/>
          </p:cNvSpPr>
          <p:nvPr>
            <p:ph type="title"/>
          </p:nvPr>
        </p:nvSpPr>
        <p:spPr/>
        <p:txBody>
          <a:bodyPr/>
          <a:lstStyle/>
          <a:p>
            <a:r>
              <a:rPr lang="en-AU" dirty="0"/>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 fluid mosaic model considers biological membranes to be a sea of lipids floating in the aqueous fluid of the cytoplasm. </a:t>
            </a:r>
          </a:p>
          <a:p>
            <a:pPr marL="457200" indent="-457200">
              <a:buFontTx/>
              <a:buAutoNum type="alphaUcPeriod"/>
              <a:defRPr/>
            </a:pPr>
            <a:r>
              <a:rPr lang="en-US" sz="2400" dirty="0">
                <a:latin typeface="Arial" panose="020B0604020202020204" pitchFamily="34" charset="0"/>
                <a:cs typeface="Arial" panose="020B0604020202020204" pitchFamily="34" charset="0"/>
              </a:rPr>
              <a:t>Membrane phospholipids always comprise the majority (by weight %) of a cell membrane. </a:t>
            </a:r>
          </a:p>
          <a:p>
            <a:pPr marL="457200" indent="-457200">
              <a:buFontTx/>
              <a:buAutoNum type="alphaUcPeriod"/>
              <a:defRPr/>
            </a:pPr>
            <a:r>
              <a:rPr lang="en-US" sz="2400" dirty="0">
                <a:latin typeface="Arial" panose="020B0604020202020204" pitchFamily="34" charset="0"/>
                <a:cs typeface="Arial" panose="020B0604020202020204" pitchFamily="34" charset="0"/>
              </a:rPr>
              <a:t>All membranes in a given cell have the same lipid composition.</a:t>
            </a:r>
          </a:p>
          <a:p>
            <a:pPr marL="457200" indent="-457200">
              <a:buFontTx/>
              <a:buAutoNum type="alphaUcPeriod"/>
              <a:defRPr/>
            </a:pPr>
            <a:r>
              <a:rPr lang="en-US" sz="2400" dirty="0">
                <a:latin typeface="Arial" panose="020B0604020202020204" pitchFamily="34" charset="0"/>
                <a:cs typeface="Arial" panose="020B0604020202020204" pitchFamily="34" charset="0"/>
              </a:rPr>
              <a:t>Lipid bilayers are essentially impermeable to polar solutes. </a:t>
            </a: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2150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ABCFD-6E09-465A-90E9-2D1998F0435A}"/>
              </a:ext>
            </a:extLst>
          </p:cNvPr>
          <p:cNvSpPr>
            <a:spLocks noGrp="1"/>
          </p:cNvSpPr>
          <p:nvPr>
            <p:ph type="title"/>
          </p:nvPr>
        </p:nvSpPr>
        <p:spPr/>
        <p:txBody>
          <a:bodyPr/>
          <a:lstStyle/>
          <a:p>
            <a:r>
              <a:rPr lang="en-AU" dirty="0"/>
              <a:t>Clicker Question 6, Response</a:t>
            </a:r>
          </a:p>
        </p:txBody>
      </p:sp>
      <p:sp>
        <p:nvSpPr>
          <p:cNvPr id="4" name="Google Shape;433;g847cf01710_0_113">
            <a:extLst>
              <a:ext uri="{FF2B5EF4-FFF2-40B4-BE49-F238E27FC236}">
                <a16:creationId xmlns:a16="http://schemas.microsoft.com/office/drawing/2014/main" id="{0763DB9E-5CFE-C643-A428-6CB5D2593DA6}"/>
              </a:ext>
            </a:extLst>
          </p:cNvPr>
          <p:cNvSpPr txBox="1">
            <a:spLocks noChangeArrowheads="1"/>
          </p:cNvSpPr>
          <p:nvPr/>
        </p:nvSpPr>
        <p:spPr bwMode="auto">
          <a:xfrm>
            <a:off x="288925" y="1412874"/>
            <a:ext cx="8702675" cy="52165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Lipid bilayers are essentially impermeable to polar solutes. </a:t>
            </a:r>
          </a:p>
          <a:p>
            <a:pPr>
              <a:buNone/>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Cells have hundreds of membrane transporters that carry specific polar or charged compounds — sugars, amino acids, vitamins, a wide variety of metabolic inter- mediates, minerals (Mg</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Ca</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Na</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K</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and trace metal ions (Mn</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Ni</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Co</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 in and out of cells and throughout the endomembrane system. All transporters must span the membrane at least once to play their roles. </a:t>
            </a:r>
          </a:p>
          <a:p>
            <a:pPr>
              <a:lnSpc>
                <a:spcPct val="115000"/>
              </a:lnSpc>
              <a:spcBef>
                <a:spcPct val="0"/>
              </a:spcBef>
              <a:buClr>
                <a:srgbClr val="000000"/>
              </a:buClr>
              <a:buSzPts val="1100"/>
              <a:buNone/>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Tx/>
              <a:buNone/>
              <a:defRPr/>
            </a:pP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889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EE49-01EC-4D26-A441-833C89AED5C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Posttranslational Modification of Membrane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38432" y="16002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glycosylation = attachment of oligosaccharides to proteins </a:t>
            </a:r>
          </a:p>
          <a:p>
            <a:pPr lvl="1"/>
            <a:r>
              <a:rPr lang="en-US" sz="2400" dirty="0">
                <a:latin typeface="Arial" panose="020B0604020202020204" pitchFamily="34" charset="0"/>
                <a:cs typeface="Arial" panose="020B0604020202020204" pitchFamily="34" charset="0"/>
              </a:rPr>
              <a:t>typically on the outer face of the plasma membrane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attachment of 1+ lipids = serve as hydrophobic anchors or targeting tags</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spholipid bilayer is shown with the region above labeled outside and the region below labeled inside. The spheres across the top and bottom are blue and the central region is yellow. A long blue thread folds above it, then becomes yellow as it enters the membrane, then becomes blue again as it leaves the membrane. The amino terminus of the blue thread above the membrane begins at L e u, labeled 1. The sequence of amino acids above the membrane is as follows: L e u 1, S e r bonded to red hexagon, T h r bonded to red hexagon, T h r bonded to red hexagon, G l u, V a l, A l a, M e t, H i s, T h r bonded to red hexagon, T h r bonded to red hexagon, T h r bonded to red hexagon, S e r bonded to red hexagon, S e r bonded to red hexagon, S e r bonded to red hexagon, V a l, S e r, L y s, S e r, T y r, I l e, S e r bonded to red hexagon, S e r, G l n, T h r bonded to red hexagon, A s n bonded to blue hexagon, A s p, T h r, H i s, L y s, A r g, A s p, T h r, T y r, A l a, A l a, T h r bonded to red hexagon, P r o, A r g, A l a, H i s, G l u, V a l, S e r bonded to red hexagon, G l u, I l e, S e r bonded to red hexagon, V a l, A r g, T h r bonded to red hexagon, V a l, T y r, P r o, P r o, G l u, G l u, G l u, T h r, G l u, G l u 60, A r g, V a l. The thread turns yellow as it enters the membrane except for five blue amino acids on either side of a loop as follows: G l n, L e u, A l a, blue H i s, blue H i s, P h e, bend to the left to blue S e r, bend up to blue G l u, P r o, blue G l u, I l e, T h r 74 at the outer edge of the membrane again. The membrane then extends down through the yellow region of the membrane as a series of diagonal pieces to the right separated by bend to the left as follows: L e u, I l e, I l e, bend to the left, P h e, G l y, V a l, bend to the left, M e t, A l a, G l y, V a l, bend to the left, I l e, G l y, T h r, bend to the left, I l e, L e u, L e u, I l e, bend to the left, S e r, T y r. The strand turns blue as it exits the bottom of the membrane and continues as follows: G l y, I l e 95, A r g, A r g, L e u, I l e, L y s, L y s, S e r, P r o, S e r, A s p, V a l, L y s, P r o, L e u, P r o, S e r, P r o, A s p, T h r, A s p, V a l, P r o, L e u, S e r, S e r, V a l, G l u, I l e, G l u, A s n, P r o, G l u, T h r, S e r, A s p, and G l n 1 3 1. The final G l n is labeled carboxyl terminus.">
            <a:extLst>
              <a:ext uri="{FF2B5EF4-FFF2-40B4-BE49-F238E27FC236}">
                <a16:creationId xmlns:a16="http://schemas.microsoft.com/office/drawing/2014/main" id="{CB76A2D5-1D23-AC41-9B93-8BD97A0208B1}"/>
              </a:ext>
            </a:extLst>
          </p:cNvPr>
          <p:cNvPicPr>
            <a:picLocks noChangeAspect="1"/>
          </p:cNvPicPr>
          <p:nvPr/>
        </p:nvPicPr>
        <p:blipFill>
          <a:blip r:embed="rId3"/>
          <a:stretch>
            <a:fillRect/>
          </a:stretch>
        </p:blipFill>
        <p:spPr>
          <a:xfrm>
            <a:off x="5105400" y="1423219"/>
            <a:ext cx="3436335" cy="5021826"/>
          </a:xfrm>
          <a:prstGeom prst="rect">
            <a:avLst/>
          </a:prstGeom>
        </p:spPr>
      </p:pic>
    </p:spTree>
    <p:extLst>
      <p:ext uri="{BB962C8B-B14F-4D97-AF65-F5344CB8AC3E}">
        <p14:creationId xmlns:p14="http://schemas.microsoft.com/office/powerpoint/2010/main" val="3831919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B505-8EB7-4F87-9BF1-44E9DFF50F3E}"/>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Membrane Proteins Differ in the Nature of Their Association with the Membrane Bilayer</a:t>
            </a:r>
            <a:endParaRPr lang="en-AU" sz="32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21336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integral membrane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firmly embedded within the lipid bilayer </a:t>
            </a:r>
          </a:p>
          <a:p>
            <a:pPr marL="50800" indent="0">
              <a:buNone/>
            </a:pPr>
            <a:r>
              <a:rPr lang="en-US" sz="2400" b="1"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peripheral membrane proteins </a:t>
            </a:r>
            <a:r>
              <a:rPr lang="en-US" sz="2400" dirty="0">
                <a:latin typeface="Arial" panose="020B0604020202020204" pitchFamily="34" charset="0"/>
                <a:cs typeface="Arial" panose="020B0604020202020204" pitchFamily="34" charset="0"/>
              </a:rPr>
              <a:t>= associate with the membrane through electrostatic interactions and hydrogen bonding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amphitropic proteins </a:t>
            </a:r>
            <a:r>
              <a:rPr lang="en-US" sz="2400" dirty="0">
                <a:latin typeface="Arial" panose="020B0604020202020204" pitchFamily="34" charset="0"/>
                <a:cs typeface="Arial" panose="020B0604020202020204" pitchFamily="34" charset="0"/>
              </a:rPr>
              <a:t>= associate reversibly with membranes</a:t>
            </a:r>
          </a:p>
          <a:p>
            <a:pPr lvl="1"/>
            <a:r>
              <a:rPr lang="en-US" sz="2400" dirty="0">
                <a:latin typeface="Arial" panose="020B0604020202020204" pitchFamily="34" charset="0"/>
                <a:cs typeface="Arial" panose="020B0604020202020204" pitchFamily="34" charset="0"/>
              </a:rPr>
              <a:t>found in both membranes and the cytosol</a:t>
            </a:r>
            <a:endParaRPr lang="en-US" sz="2400" b="1" dirty="0">
              <a:latin typeface="Arial" panose="020B0604020202020204" pitchFamily="34" charset="0"/>
              <a:cs typeface="Arial" panose="020B0604020202020204" pitchFamily="34" charset="0"/>
            </a:endParaRP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779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BB296-A85C-4AF5-85C0-98AC0EC6876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Integral, Peripheral, and Amphitropic Proteins</a:t>
            </a:r>
            <a:endParaRPr lang="en-AU" dirty="0"/>
          </a:p>
        </p:txBody>
      </p:sp>
      <p:pic>
        <p:nvPicPr>
          <p:cNvPr id="4" name="Picture 3" descr="The illustration shows a horizontal piece of phospholipid membrane with phosphate layers above and below and a yellow region between them. Two integral proteins are shown to the left. The first is polytopic and contains four vertical helices that run across the entire membrane. The second is monotopic and has a single helix that runs horizontally along the bottom phosphate layer of the membrane with a small yellow piece extending into the lipid region more of the protein extending below. A bitopic protein is shown that runs through the membrane and has a single vertical helix. A piece of this protein extends below the membrane, where several molecules with rounded heads joined to tails are labeled detergent. A curved arrow from the detergent molecules runs past the bottom of the protein to show the same protein with the detergent molecules lined up along its yellow central region with their phosphate heads extending out and their tails meeting the yellow region. Accompanying text reads, coats hydrophobic domains. The top of the bitopic protein has positive charges and C a 2 plus is shown to its right. It has a peripheral protein that fits into a curve on its top side. An arrow curves through the peripheral protein to show the same protein separated above the membrane. Accompanying text reads, change in p H; chelating agent; urea; carbonate. G P I-anchored protein is shown to the right as an irregular shape with a chain of hexagons attaching it to a pink molecule with two red chains extending downward. An arrow labeled phospholipase C points to the connection between the hexagon chain and the head of the pink molecule. An arrow points to show the protein and chain separate from the membrane and labeled protein-glycan. A protein is shown with its upper side against the bottom membrane with an opening for a light green sphere labeled P I P. Arrows labeled biological regulation point up and down to a copy of this protein that is free from the membrane.">
            <a:extLst>
              <a:ext uri="{FF2B5EF4-FFF2-40B4-BE49-F238E27FC236}">
                <a16:creationId xmlns:a16="http://schemas.microsoft.com/office/drawing/2014/main" id="{99332222-0E03-3C49-A04C-01B5846FFE9A}"/>
              </a:ext>
            </a:extLst>
          </p:cNvPr>
          <p:cNvPicPr>
            <a:picLocks noChangeAspect="1"/>
          </p:cNvPicPr>
          <p:nvPr/>
        </p:nvPicPr>
        <p:blipFill>
          <a:blip r:embed="rId3"/>
          <a:stretch>
            <a:fillRect/>
          </a:stretch>
        </p:blipFill>
        <p:spPr>
          <a:xfrm>
            <a:off x="196850" y="1676400"/>
            <a:ext cx="8750300" cy="4749800"/>
          </a:xfrm>
          <a:prstGeom prst="rect">
            <a:avLst/>
          </a:prstGeom>
        </p:spPr>
      </p:pic>
    </p:spTree>
    <p:extLst>
      <p:ext uri="{BB962C8B-B14F-4D97-AF65-F5344CB8AC3E}">
        <p14:creationId xmlns:p14="http://schemas.microsoft.com/office/powerpoint/2010/main" val="961393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89A8A8BD-3CA9-4269-B360-1EB2FC5A2635}"/>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CC4F869D-FECC-4BA6-B3DF-42781F7221E8}"/>
              </a:ext>
            </a:extLst>
          </p:cNvPr>
          <p:cNvSpPr>
            <a:spLocks noGrp="1"/>
          </p:cNvSpPr>
          <p:nvPr>
            <p:ph type="title"/>
          </p:nvPr>
        </p:nvSpPr>
        <p:spPr/>
        <p:txBody>
          <a:bodyPr/>
          <a:lstStyle/>
          <a:p>
            <a:r>
              <a:rPr lang="en-AU" dirty="0"/>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An amphitropic protein: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has both basic and acidic surfaces.</a:t>
            </a:r>
          </a:p>
          <a:p>
            <a:pPr marL="457200" indent="-457200">
              <a:buFontTx/>
              <a:buAutoNum type="alphaUcPeriod"/>
              <a:defRPr/>
            </a:pPr>
            <a:r>
              <a:rPr lang="en-US" sz="2400" dirty="0">
                <a:latin typeface="Arial" panose="020B0604020202020204" pitchFamily="34" charset="0"/>
                <a:cs typeface="Arial" panose="020B0604020202020204" pitchFamily="34" charset="0"/>
              </a:rPr>
              <a:t>switches from one face of a membrane to the other.</a:t>
            </a:r>
          </a:p>
          <a:p>
            <a:pPr marL="457200" indent="-457200">
              <a:buFontTx/>
              <a:buAutoNum type="alphaUcPeriod"/>
              <a:defRPr/>
            </a:pPr>
            <a:r>
              <a:rPr lang="en-US" sz="2400" dirty="0">
                <a:latin typeface="Arial" panose="020B0604020202020204" pitchFamily="34" charset="0"/>
                <a:cs typeface="Arial" panose="020B0604020202020204" pitchFamily="34" charset="0"/>
              </a:rPr>
              <a:t>is sometimes associated with a membrane and sometimes not. </a:t>
            </a:r>
          </a:p>
          <a:p>
            <a:pPr marL="457200" indent="-457200">
              <a:buFontTx/>
              <a:buAutoNum type="alphaUcPeriod"/>
              <a:defRPr/>
            </a:pPr>
            <a:r>
              <a:rPr lang="en-US" sz="2400" dirty="0">
                <a:latin typeface="Arial" panose="020B0604020202020204" pitchFamily="34" charset="0"/>
                <a:cs typeface="Arial" panose="020B0604020202020204" pitchFamily="34" charset="0"/>
              </a:rPr>
              <a:t>is never a peripheral membrane protein.</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772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416" y="303879"/>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218C10-482A-4099-9C34-620817BAFBF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11)</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Although the lipid bilayer is impermeable to charged or polar solutes, cells of all kinds have many membrane transporters and</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ion channels that catalyze transmembrane movement of specific solutes. </a:t>
            </a:r>
            <a:r>
              <a:rPr lang="en-US" sz="2400" dirty="0">
                <a:latin typeface="Arial" panose="020B0604020202020204" pitchFamily="34" charset="0"/>
                <a:cs typeface="Arial" panose="020B0604020202020204" pitchFamily="34" charset="0"/>
              </a:rPr>
              <a:t>Some transporters merely speed the movement of solutes in the direction that simple diffusion takes them, whereas others use an energy source to move solutes against a concentration gradient.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17DC-6348-4B24-AED7-E8A0FA268456}"/>
              </a:ext>
            </a:extLst>
          </p:cNvPr>
          <p:cNvSpPr>
            <a:spLocks noGrp="1"/>
          </p:cNvSpPr>
          <p:nvPr>
            <p:ph type="title"/>
          </p:nvPr>
        </p:nvSpPr>
        <p:spPr/>
        <p:txBody>
          <a:bodyPr/>
          <a:lstStyle/>
          <a:p>
            <a:r>
              <a:rPr lang="en-AU" dirty="0"/>
              <a:t>Clicker Question 7, Response</a:t>
            </a:r>
          </a:p>
        </p:txBody>
      </p:sp>
      <p:sp>
        <p:nvSpPr>
          <p:cNvPr id="4" name="Google Shape;433;g847cf01710_0_113">
            <a:extLst>
              <a:ext uri="{FF2B5EF4-FFF2-40B4-BE49-F238E27FC236}">
                <a16:creationId xmlns:a16="http://schemas.microsoft.com/office/drawing/2014/main" id="{41574EBE-C06E-DF47-87D0-2E03202FCEE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An amphitropic protein: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is sometimes associated with a membrane and sometimes not.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Amphitropic proteins associate reversibly with membranes and are therefore found both in the membrane and in the cytosol. Their affinity for membranes results in some cases from the protein’s noncovalent interaction with another membrane protein or lipid, and in other cases from the presence of one or more covalently attached lipids.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315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D0C5-0DCC-4D28-A9B1-2259B27549A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Monotopic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24016" y="1600201"/>
            <a:ext cx="829596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monotopic </a:t>
            </a:r>
            <a:r>
              <a:rPr lang="en-US" sz="2400" dirty="0">
                <a:latin typeface="Arial" panose="020B0604020202020204" pitchFamily="34" charset="0"/>
                <a:cs typeface="Arial" panose="020B0604020202020204" pitchFamily="34" charset="0"/>
              </a:rPr>
              <a:t>= have small hydrophobic domains that interact with only a single leaflet of the membrane </a:t>
            </a:r>
          </a:p>
          <a:p>
            <a:pPr marL="50800"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ll three proteins are shown above a phospholipid bilayer and all are mostly green with some regions of blue and yellow. Part a is labeled C P T-Roman numeral 2; 1 percent embedded and shows a roughly oval protein that barely penetrates through the blue upper boundary of the membrane into the yellow below. A horizontal helix is visible inside the protein where it penetrates the membrane. Part b is labeled C O X 2; 7.6 percent embedded and shows a protein with two roughly oval lobes that each penetrate into the yellow center of the membrane slightly more than the molecule in part a. Each lobe contains a horizontal helix that lines up with the blue upper boundary of the membrane. Part c is labeled P lowercase L S uppercase C; 16.2 percent embedded and shows a small, roughly spherical protein that penetrates almost one-quarter of the way across the yellow region and contains a horizontal helix that lines up with the blue upper boundary of the membrane.">
            <a:extLst>
              <a:ext uri="{FF2B5EF4-FFF2-40B4-BE49-F238E27FC236}">
                <a16:creationId xmlns:a16="http://schemas.microsoft.com/office/drawing/2014/main" id="{C1232EC5-CB4C-8D4E-B7A7-BA3A561265C2}"/>
              </a:ext>
            </a:extLst>
          </p:cNvPr>
          <p:cNvPicPr>
            <a:picLocks noChangeAspect="1"/>
          </p:cNvPicPr>
          <p:nvPr/>
        </p:nvPicPr>
        <p:blipFill>
          <a:blip r:embed="rId3"/>
          <a:stretch>
            <a:fillRect/>
          </a:stretch>
        </p:blipFill>
        <p:spPr>
          <a:xfrm>
            <a:off x="1193800" y="2949575"/>
            <a:ext cx="6756400" cy="2781300"/>
          </a:xfrm>
          <a:prstGeom prst="rect">
            <a:avLst/>
          </a:prstGeom>
        </p:spPr>
      </p:pic>
    </p:spTree>
    <p:extLst>
      <p:ext uri="{BB962C8B-B14F-4D97-AF65-F5344CB8AC3E}">
        <p14:creationId xmlns:p14="http://schemas.microsoft.com/office/powerpoint/2010/main" val="3869225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DD01-F697-4B27-B18D-946757DF56D1}"/>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Bitopic</a:t>
            </a:r>
            <a:r>
              <a:rPr lang="en-US" altLang="en-US" dirty="0">
                <a:solidFill>
                  <a:schemeClr val="tx1"/>
                </a:solidFill>
                <a:latin typeface="Arial" panose="020B0604020202020204" pitchFamily="34" charset="0"/>
                <a:cs typeface="Arial" panose="020B0604020202020204" pitchFamily="34" charset="0"/>
              </a:rPr>
              <a:t>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38432" y="16002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bitopic</a:t>
            </a:r>
            <a:r>
              <a:rPr lang="en-US" sz="2400" dirty="0">
                <a:latin typeface="Arial" panose="020B0604020202020204" pitchFamily="34" charset="0"/>
                <a:cs typeface="Arial" panose="020B0604020202020204" pitchFamily="34" charset="0"/>
              </a:rPr>
              <a:t> = span the bilayer once, extending on either surface</a:t>
            </a:r>
          </a:p>
          <a:p>
            <a:pPr lvl="1"/>
            <a:r>
              <a:rPr lang="en-US" sz="2400" dirty="0">
                <a:latin typeface="Arial" panose="020B0604020202020204" pitchFamily="34" charset="0"/>
                <a:cs typeface="Arial" panose="020B0604020202020204" pitchFamily="34" charset="0"/>
              </a:rPr>
              <a:t>have a single hydrophobic sequence somewhere in the molecule</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phospholipid bilayer is shown with the region above labeled outside and the region below labeled inside. The spheres across the top and bottom are blue and the central region is yellow. A long blue thread folds above it, then becomes yellow as it enters the membrane, then becomes blue again as it leaves the membrane. The amino terminus of the blue thread above the membrane begins at L e u, labeled 1. The sequence of amino acids above the membrane is as follows: L e u 1, S e r bonded to red hexagon, T h r bonded to red hexagon, T h r bonded to red hexagon, G l u, V a l, A l a, M e t, H i s, T h r bonded to red hexagon, T h r bonded to red hexagon, T h r bonded to red hexagon, S e r bonded to red hexagon, S e r bonded to red hexagon, S e r bonded to red hexagon, V a l, S e r, L y s, S e r, T y r, I l e, S e r bonded to red hexagon, S e r, G l n, T h r bonded to red hexagon, A s n bonded to blue hexagon, A s p, T h r, H i s, L y s, A r g, A s p, T h r, T y r, A l a, A l a, T h r bonded to red hexagon, P r o, A r g, A l a, H i s, G l u, V a l, S e r bonded to red hexagon, G l u, I l e, S e r bonded to red hexagon, V a l, A r g, T h r bonded to red hexagon, V a l, T y r, P r o, P r o, G l u, G l u, G l u, T h r, G l u, G l u 60, A r g, V a l. The thread turns yellow as it enters the membrane except for five blue amino acids on either side of a loop as follows: G l n, L e u, A l a, blue H i s, blue H i s, P h e, bend to the left to blue S e r, bend up to blue G l u, P r o, blue G l u, I l e, T h r 74 at the outer edge of the membrane again. The membrane then extends down through the yellow region of the membrane as a series of diagonal pieces to the right separated by bend to the left as follows: L e u, I l e, I l e, bend to the left, P h e, G l y, V a l, bend to the left, M e t, A l a, G l y, V a l, bend to the left, I l e, G l y, T h r, bend to the left, I l e, L e u, L e u, I l e, bend to the left, S e r, T y r. The strand turns blue as it exits the bottom of the membrane and continues as follows: G l y, I l e 95, A r g, A r g, L e u, I l e, L y s, L y s, S e r, P r o, S e r, A s p, V a l, L y s, P r o, L e u, P r o, S e r, P r o, A s p, T h r, A s p, V a l, P r o, L e u, S e r, S e r, V a l, G l u, I l e, G l u, A s n, P r o, G l u, T h r, S e r, A s p, and G l n 1 3 1. The final G l n is labeled carboxyl terminus.">
            <a:extLst>
              <a:ext uri="{FF2B5EF4-FFF2-40B4-BE49-F238E27FC236}">
                <a16:creationId xmlns:a16="http://schemas.microsoft.com/office/drawing/2014/main" id="{CB76A2D5-1D23-AC41-9B93-8BD97A0208B1}"/>
              </a:ext>
            </a:extLst>
          </p:cNvPr>
          <p:cNvPicPr>
            <a:picLocks noChangeAspect="1"/>
          </p:cNvPicPr>
          <p:nvPr/>
        </p:nvPicPr>
        <p:blipFill>
          <a:blip r:embed="rId3"/>
          <a:stretch>
            <a:fillRect/>
          </a:stretch>
        </p:blipFill>
        <p:spPr>
          <a:xfrm>
            <a:off x="5105400" y="1423219"/>
            <a:ext cx="3436335" cy="5021826"/>
          </a:xfrm>
          <a:prstGeom prst="rect">
            <a:avLst/>
          </a:prstGeom>
        </p:spPr>
      </p:pic>
    </p:spTree>
    <p:extLst>
      <p:ext uri="{BB962C8B-B14F-4D97-AF65-F5344CB8AC3E}">
        <p14:creationId xmlns:p14="http://schemas.microsoft.com/office/powerpoint/2010/main" val="2847974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3B0D-3AAB-466D-817A-8D3945AF60E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Polytopic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73667" y="1600199"/>
            <a:ext cx="3571568" cy="430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polytopic</a:t>
            </a:r>
            <a:r>
              <a:rPr lang="en-US" sz="2400" dirty="0">
                <a:latin typeface="Arial" panose="020B0604020202020204" pitchFamily="34" charset="0"/>
                <a:cs typeface="Arial" panose="020B0604020202020204" pitchFamily="34" charset="0"/>
              </a:rPr>
              <a:t> = cross the membrane several times </a:t>
            </a:r>
          </a:p>
          <a:p>
            <a:pPr lvl="1"/>
            <a:r>
              <a:rPr lang="en-US" sz="2400" dirty="0">
                <a:latin typeface="Arial" panose="020B0604020202020204" pitchFamily="34" charset="0"/>
                <a:cs typeface="Arial" panose="020B0604020202020204" pitchFamily="34" charset="0"/>
              </a:rPr>
              <a:t>have multiple hydrophobic sequences of ~20 residues that each cross the membrane when in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conformation </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From left to right, the helices are yellow, orange in front of green slightly to the right, blue that runs behind red, dark blue, and purple. The amino terminus is shown at the end of a purple thread that leads to the purple helix, which joins to the blue helix below the membrane, which joins to the light blue helix above the membrane, which joins to the green helix below the membrane, which joins to the yellow helix above the membrane, which joins to the orange helix above the membrane, which joins to the red helix above the membrane. A thread from the red helix ends at the carboxyl terminus.">
            <a:extLst>
              <a:ext uri="{FF2B5EF4-FFF2-40B4-BE49-F238E27FC236}">
                <a16:creationId xmlns:a16="http://schemas.microsoft.com/office/drawing/2014/main" id="{45328D96-4434-A741-9BB6-907E79DDCDA1}"/>
              </a:ext>
            </a:extLst>
          </p:cNvPr>
          <p:cNvPicPr>
            <a:picLocks noChangeAspect="1"/>
          </p:cNvPicPr>
          <p:nvPr/>
        </p:nvPicPr>
        <p:blipFill>
          <a:blip r:embed="rId3"/>
          <a:stretch>
            <a:fillRect/>
          </a:stretch>
        </p:blipFill>
        <p:spPr>
          <a:xfrm>
            <a:off x="3945235" y="1600199"/>
            <a:ext cx="4970165" cy="4130675"/>
          </a:xfrm>
          <a:prstGeom prst="rect">
            <a:avLst/>
          </a:prstGeom>
        </p:spPr>
      </p:pic>
      <p:sp>
        <p:nvSpPr>
          <p:cNvPr id="5" name="Rectangle 4">
            <a:extLst>
              <a:ext uri="{FF2B5EF4-FFF2-40B4-BE49-F238E27FC236}">
                <a16:creationId xmlns:a16="http://schemas.microsoft.com/office/drawing/2014/main" id="{C7722CA4-D204-1842-A019-8DC38E23FAED}"/>
              </a:ext>
            </a:extLst>
          </p:cNvPr>
          <p:cNvSpPr/>
          <p:nvPr/>
        </p:nvSpPr>
        <p:spPr>
          <a:xfrm>
            <a:off x="5153365" y="5907854"/>
            <a:ext cx="2704587" cy="461665"/>
          </a:xfrm>
          <a:prstGeom prst="rect">
            <a:avLst/>
          </a:prstGeom>
        </p:spPr>
        <p:txBody>
          <a:bodyPr wrap="none">
            <a:spAutoFit/>
          </a:bodyPr>
          <a:lstStyle/>
          <a:p>
            <a:r>
              <a:rPr lang="en-US" dirty="0">
                <a:latin typeface="Arial" panose="020B0604020202020204" pitchFamily="34" charset="0"/>
                <a:cs typeface="Arial" panose="020B0604020202020204" pitchFamily="34" charset="0"/>
              </a:rPr>
              <a:t>bacteriorhodopsin</a:t>
            </a:r>
            <a:r>
              <a:rPr lang="en-US" dirty="0">
                <a:latin typeface="CenturyStd"/>
              </a:rPr>
              <a:t> </a:t>
            </a:r>
            <a:endParaRPr lang="en-US" dirty="0"/>
          </a:p>
        </p:txBody>
      </p:sp>
    </p:spTree>
    <p:extLst>
      <p:ext uri="{BB962C8B-B14F-4D97-AF65-F5344CB8AC3E}">
        <p14:creationId xmlns:p14="http://schemas.microsoft.com/office/powerpoint/2010/main" val="524033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38F64-9B88-4F3D-86FE-1CA07261B8AD}"/>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rPr>
              <a:t>Many Membrane Proteins Co-Crystallize with Phospholipid Molecules</a:t>
            </a:r>
            <a:endParaRPr lang="en-AU" sz="32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96035" y="2133600"/>
            <a:ext cx="3352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phospholipids lie:</a:t>
            </a:r>
          </a:p>
          <a:p>
            <a:pPr lvl="1"/>
            <a:r>
              <a:rPr lang="en-US" sz="2400" dirty="0">
                <a:latin typeface="Arial" panose="020B0604020202020204" pitchFamily="34" charset="0"/>
                <a:cs typeface="Arial" panose="020B0604020202020204" pitchFamily="34" charset="0"/>
              </a:rPr>
              <a:t>on the protein surface </a:t>
            </a:r>
          </a:p>
          <a:p>
            <a:pPr lvl="1"/>
            <a:r>
              <a:rPr lang="en-US" sz="2400" dirty="0">
                <a:latin typeface="Arial" panose="020B0604020202020204" pitchFamily="34" charset="0"/>
                <a:cs typeface="Arial" panose="020B0604020202020204" pitchFamily="34" charset="0"/>
              </a:rPr>
              <a:t>at interfaces between monomers of multisubunit proteins, forming a “grease seal” </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a molecule as an irregular sphere with a large dark blue portion labeled aquaporin that has clumps of blue atoms above and below with one clump labeled phospholipid head group. A mesh of yellow strands labeled phospholipid tail is visible with two of the tails making up the mesh joining to each blue phospholipid head group.">
            <a:extLst>
              <a:ext uri="{FF2B5EF4-FFF2-40B4-BE49-F238E27FC236}">
                <a16:creationId xmlns:a16="http://schemas.microsoft.com/office/drawing/2014/main" id="{556B1B6A-4319-244D-A6E4-F53941E736D7}"/>
              </a:ext>
            </a:extLst>
          </p:cNvPr>
          <p:cNvPicPr>
            <a:picLocks noChangeAspect="1"/>
          </p:cNvPicPr>
          <p:nvPr/>
        </p:nvPicPr>
        <p:blipFill>
          <a:blip r:embed="rId3"/>
          <a:stretch>
            <a:fillRect/>
          </a:stretch>
        </p:blipFill>
        <p:spPr>
          <a:xfrm>
            <a:off x="3731342" y="2286000"/>
            <a:ext cx="5228913" cy="3184526"/>
          </a:xfrm>
          <a:prstGeom prst="rect">
            <a:avLst/>
          </a:prstGeom>
        </p:spPr>
      </p:pic>
    </p:spTree>
    <p:extLst>
      <p:ext uri="{BB962C8B-B14F-4D97-AF65-F5344CB8AC3E}">
        <p14:creationId xmlns:p14="http://schemas.microsoft.com/office/powerpoint/2010/main" val="3240909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D410148A-D0ED-4199-9ED5-734D31D247E2}"/>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529561CA-68DC-4349-B246-0B0805AABCC2}"/>
              </a:ext>
            </a:extLst>
          </p:cNvPr>
          <p:cNvSpPr>
            <a:spLocks noGrp="1"/>
          </p:cNvSpPr>
          <p:nvPr>
            <p:ph type="title"/>
          </p:nvPr>
        </p:nvSpPr>
        <p:spPr/>
        <p:txBody>
          <a:bodyPr/>
          <a:lstStyle/>
          <a:p>
            <a:r>
              <a:rPr lang="en-AU" dirty="0"/>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Monotopic integral proteins have small hydrophilic domains that hold the proteins to the membrane. </a:t>
            </a:r>
          </a:p>
          <a:p>
            <a:pPr marL="457200" indent="-457200">
              <a:buFontTx/>
              <a:buAutoNum type="alphaUcPeriod"/>
              <a:defRPr/>
            </a:pPr>
            <a:r>
              <a:rPr lang="en-US" sz="2400" dirty="0" err="1">
                <a:latin typeface="Arial" panose="020B0604020202020204" pitchFamily="34" charset="0"/>
                <a:cs typeface="Arial" panose="020B0604020202020204" pitchFamily="34" charset="0"/>
              </a:rPr>
              <a:t>Bitopic</a:t>
            </a:r>
            <a:r>
              <a:rPr lang="en-US" sz="2400" dirty="0">
                <a:latin typeface="Arial" panose="020B0604020202020204" pitchFamily="34" charset="0"/>
                <a:cs typeface="Arial" panose="020B0604020202020204" pitchFamily="34" charset="0"/>
              </a:rPr>
              <a:t> proteins span the bilayer twice. </a:t>
            </a:r>
          </a:p>
          <a:p>
            <a:pPr marL="457200" indent="-457200">
              <a:buFontTx/>
              <a:buAutoNum type="alphaUcPeriod"/>
              <a:defRPr/>
            </a:pPr>
            <a:r>
              <a:rPr lang="en-US" sz="2400" dirty="0">
                <a:latin typeface="Arial" panose="020B0604020202020204" pitchFamily="34" charset="0"/>
                <a:cs typeface="Arial" panose="020B0604020202020204" pitchFamily="34" charset="0"/>
              </a:rPr>
              <a:t>A hydrophobic sequence of 20 amino acid residues will span the lipid bilayer when in the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conformation.</a:t>
            </a:r>
          </a:p>
          <a:p>
            <a:pPr marL="457200" indent="-457200">
              <a:buFontTx/>
              <a:buAutoNum type="alphaUcPeriod"/>
              <a:defRPr/>
            </a:pPr>
            <a:r>
              <a:rPr lang="en-US" sz="2400" dirty="0">
                <a:latin typeface="Arial" panose="020B0604020202020204" pitchFamily="34" charset="0"/>
                <a:cs typeface="Arial" panose="020B0604020202020204" pitchFamily="34" charset="0"/>
              </a:rPr>
              <a:t>Membrane proteins do not co-crystallize with phospholipids.</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4705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B30D0-4C9B-4E40-BF21-B4324A9043AA}"/>
              </a:ext>
            </a:extLst>
          </p:cNvPr>
          <p:cNvSpPr>
            <a:spLocks noGrp="1"/>
          </p:cNvSpPr>
          <p:nvPr>
            <p:ph type="title"/>
          </p:nvPr>
        </p:nvSpPr>
        <p:spPr/>
        <p:txBody>
          <a:bodyPr/>
          <a:lstStyle/>
          <a:p>
            <a:r>
              <a:rPr lang="en-AU" dirty="0"/>
              <a:t>Clicker Question 8, Response</a:t>
            </a:r>
          </a:p>
        </p:txBody>
      </p:sp>
      <p:sp>
        <p:nvSpPr>
          <p:cNvPr id="5" name="Google Shape;433;g847cf01710_0_113">
            <a:extLst>
              <a:ext uri="{FF2B5EF4-FFF2-40B4-BE49-F238E27FC236}">
                <a16:creationId xmlns:a16="http://schemas.microsoft.com/office/drawing/2014/main" id="{42AB8C95-AED4-D141-A57A-DFC71EE4C5F4}"/>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A hydrophobic sequence of 20 amino acid residues will span the lipid bilayer when in the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helical conformation.</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Polytopic proteins cross the membrane several times. They have multiple hydrophobic sequences, each of which, when in the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helical conformation, is long enough (about 20 residues) to span the lipid bilayer.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8969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701FB-4A28-422B-B40A-05AD71F70358}"/>
              </a:ext>
            </a:extLst>
          </p:cNvPr>
          <p:cNvSpPr>
            <a:spLocks noGrp="1"/>
          </p:cNvSpPr>
          <p:nvPr>
            <p:ph type="title"/>
          </p:nvPr>
        </p:nvSpPr>
        <p:spPr/>
        <p:txBody>
          <a:bodyPr/>
          <a:lstStyle/>
          <a:p>
            <a:r>
              <a:rPr lang="en-US" altLang="en-US" sz="3000" dirty="0">
                <a:solidFill>
                  <a:srgbClr val="4E4CB4"/>
                </a:solidFill>
                <a:latin typeface="Arial" panose="020B0604020202020204" pitchFamily="34" charset="0"/>
                <a:cs typeface="Arial" panose="020B0604020202020204" pitchFamily="34" charset="0"/>
              </a:rPr>
              <a:t>The Topology of an Integral Membrane Protein Can Often Be Predicted from Its Sequence</a:t>
            </a:r>
            <a:endParaRPr lang="en-AU" sz="30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19100" y="22479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helical sequence of 20-25 residues (each 1.5 Å) is just long enough to span the thickness (30 Å) of the lipid bilayer </a:t>
            </a:r>
          </a:p>
          <a:p>
            <a:pPr lvl="1"/>
            <a:r>
              <a:rPr lang="en-US" sz="2400" dirty="0">
                <a:latin typeface="Arial" panose="020B0604020202020204" pitchFamily="34" charset="0"/>
                <a:cs typeface="Arial" panose="020B0604020202020204" pitchFamily="34" charset="0"/>
              </a:rPr>
              <a:t>stabilized by intrachain hydrogen bonding and the hydrophobic effect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many organisms, 20-30% of proteins are integral proteins  </a:t>
            </a:r>
          </a:p>
          <a:p>
            <a:pPr marL="533400" lvl="1" indent="0">
              <a:buNone/>
            </a:pPr>
            <a:endParaRPr lang="en-US" sz="2400" dirty="0"/>
          </a:p>
          <a:p>
            <a:pPr marL="533400" lvl="1" indent="0">
              <a:buNone/>
            </a:pPr>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12952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BBD36-75F0-4BA1-B55B-EED7BF07B0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Hydropathy Index</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81000" y="1363662"/>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hydropathy index </a:t>
            </a:r>
            <a:r>
              <a:rPr lang="en-US" sz="2400" dirty="0">
                <a:latin typeface="Arial" panose="020B0604020202020204" pitchFamily="34" charset="0"/>
                <a:cs typeface="Arial" panose="020B0604020202020204" pitchFamily="34" charset="0"/>
              </a:rPr>
              <a:t>= expresses the free-energy change associated with the movement of an amino acid side chain from a hydrophobic environment to water</a:t>
            </a:r>
          </a:p>
          <a:p>
            <a:pPr lvl="1"/>
            <a:r>
              <a:rPr lang="en-US" sz="2400" dirty="0">
                <a:latin typeface="Arial" panose="020B0604020202020204" pitchFamily="34" charset="0"/>
                <a:cs typeface="Arial" panose="020B0604020202020204" pitchFamily="34" charset="0"/>
              </a:rPr>
              <a:t>ranges from highly exergonic to highly endergonic</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overall hydropathy index = estimated by summing the free energies of transfer for the residues in the sequence </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0680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5590A-205D-4629-A932-A94500ADD54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Hydropathy Index for the 20 Common Amino Acids</a:t>
            </a:r>
            <a:endParaRPr lang="en-AU" dirty="0"/>
          </a:p>
        </p:txBody>
      </p:sp>
      <p:pic>
        <p:nvPicPr>
          <p:cNvPr id="7" name="Picture 6" descr="The table has 20 rows and 9 columns. The columns have the following headings from left to right. Amino Acid, Abbreviation, symbol, M sub r to the a power, p K sub 1, single bond C O O H, p K sub 2, single bond N H 3 plus, p K sub r, R group, p l, Hydropathy index, Occurrence in proteins, percent. The row entries are as follows. Nonpolar, aliphatic R groups. Row 1. Amino Acid, Glycine. Abbreviation, symbol, G l y G. M sub r to the a power, 75. p K sub 1, single bond C O O H, 2.34. p K sub 2, single bond N H 3 plus, 9.6. p K sub r, R group, blank. p l, 5.97. Hydropathy index, negative 0.4. Occurrence in proteins, percent, 7.2, 7.3, 7.3. Row 2. Amino Acid, Alanine. Abbreviation, symbol, A l a A. M sub r to the a power, 89. p K sub 1, single bond C O O H, 2.34. p K sub 2, single bond N H 3 plus, 9.69. p K sub r, R group, blank. p l, 6.01. Hydropathy index, 1.8. Occurrence in proteins, percent, 7.8, 9.4, 7.2. Row 3. Amino Acid, Proline. Abbreviation, symbol, P r o P. M sub r to the a power, 115. p K sub 1, single bond C O O H, 1.99. p K sub 2, single bond N H 3 plus, 10.96. p K sub r, R group, blank. p l, 6.48. Hydropathy index, negative 1.6. Occurrence in proteins, percent, 5.2, 4.4, 4.2. Row 4. Amino Acid, Valine. Abbreviation, symbol, V a l V. M sub r to the a power, 117. p K sub 1, single bond C O O H, 2.32. p K sub 2, single bond N H 3 plus, 9.62. p K sub r, R group, blank. p l, 5.97. Hydropathy index, 4.2. Occurrence in proteins, percent, 6.6, 7.1, 8.2. Row 5. Amino Acid, Leucine. Abbreviation, symbol, L e u L. M sub r to the a power, 131. p K sub 1, single bond C O O H, 2.36. p K sub 2, single bond N H 3 plus, 9.6. p K sub r, R group, blank. p l, 5.98. Hydropathy index, 3.8. Occurrence in proteins, percent, 9.1, 10.6, 9.9. Row 6. Amino Acid, Isoleucine. Abbreviation, symbol, I l e I. M sub r to the a power, 131. p K sub 1, single bond C O O H, 2.36. p K sub 2, single bond N H 3 plus, 9.68. p K sub r, R group, blank. p l, 6.02. Hydropathy index, 4.5. Occurrence in proteins, percent, 5.3, 6.0, 7.6. Row 7. Amino Acid, Methionine. Abbreviation, symbol, M e t M. M sub r to the a power, 149. p K sub 1, single bond C O O H, 2.38. p K sub 2, single bond N H 3 plus, 9.21. p K sub r, R group, blank. p l, 5.74. Hydropathy index, 1.9. Occurrence in proteins, percent, 2.3, 2.2, 2.2. Aromatic R groups. Row 8. Amino Acid, Phenylalanine. Abbreviation, symbol, P h e F. M sub r to the a power, 165. p K sub 1, single bond C O O H, 1.83. p K sub 2, single bond N H 3 plus, 9.13. p K sub r, R group, blank. p l, 5.48. Hydropathy index, 2.8. Occurrence in proteins, percent, 3.9, 4.0, 4.5. Row 9. Amino Acid, Tyrosine. Abbreviation, symbol, T y r Y. M sub r to the a power, 181. p K sub 1, single bond C O O H, 2.2. p K sub 2, single bond N H 3 plus, 9.11. p K sub r, R group, 10.07. p l, 5.66. Hydropathy index, negative 1.3. Occurrence in proteins, percent, 3.2, 3.0, 3.9. Row 10. Amino Acid, Tryptophan. Abbreviation, symbol, T r p W. M sub r to the a power, 204. p K sub 1, single bond C O O H, 2.38. p K sub 2, single bond N H 3 plus, 9.39. p K sub r, R group, blank. p l, 5.89. Hydropathy index, negative 0.9. Occurrence in proteins, percent, 1.4, 1.3, 1.1. Polar, uncharged R groups. Row 11. Amino Acid, Serine. Abbreviation, symbol, S e r S. M sub r to the a power, 105. p K sub 1, single bond C O O H, 2.21. p K sub 2, single bond N H 3 plus, 9.15. p K sub r, R group, blank. p l, 5.68. Hydropathy index, negative 0.8. Occurrence in proteins, percent, 6.8, 6.1, 5.7. Row 12. Amino Acid, Threonine. Abbreviation, symbol, T h r T. M sub r to the a power, 119. p K sub 1, single bond C O O H, 2.11. p K sub 2, single bond N H 3 plus, 9.62. p K sub r, R group, blank. p l, 5.87. Hydropathy index, negative 0.7. Occurrence in proteins, percent, 5.9, 5.4, 4.5. Row 13. Amino Acid, Cysteine. Abbreviation, symbol, C y s C. M sub r to the a power, 121. p K sub 1, single bond C O O H, 1.96. p K sub 2, single bond N H 3 plus, 10.28. p K sub r, R group, 8.18. p l, 5.07. Hydropathy index, 2.5. Occurrence in proteins, percent, 1.9, 1.2, 0.8. Row 14. Amino Acid, Asparagine. Abbreviation, symbol, A s n N. M sub r to the a power, 132. p K sub 1, single bond C O O H, 2.02. p K sub 2, single bond N H 3 plus, 8.8. p K sub r, R group, blank. p l, 5.41. Hydropathy index, negative 3.5. Occurrence in proteins, percent, 4.3, 3.7, 3.4. Row 15. Amino Acid, Glutamine. Abbreviation, symbol, G l n Q. M sub r to the a power, 146. p K sub 1, single bond C O O H, 2.17. p K sub 2, single bond N H 3 plus, 9.13. p K sub r, R group, blank. p l, 5.65. Hydropathy index, negative 3.5. Occurrence in proteins, percent, 4.2, 4.5, 2.0. Positively charged R groups. Row 16. Amino Acid, Lysine. Abbreviation, symbol, L y s K. M sub r to the a power, 146. p K sub 1, single bond C O O H, 2.18. p K sub 2, single bond N H 3 plus, 8.95. p K sub r, R group, 10.53. p l, 9.74. Hydropathy index, negative 3.9. Occurrence in proteins, percent, 5.9, 4.7, 6.8. Row 17. Amino Acid, Histidine. Abbreviation, symbol, H i s H. M sub r to the a power, 155. p K sub 1, single bond C O O H, 1.82. p K sub 2, single bond N H 3 plus, 9.17. p K sub r, R group, 6.00. p l, 7.59. Hydropathy index, negative 3.2. Occurrence in proteins, percent, 2.3, 4.7, 6.8. Row 18. Amino Acid, Arginine. Abbreviation, symbol, A r g R. M sub r to the a power, 174. p K sub 1, single bond C O O H, 2.17. p K sub 2, single bond N H 3 plus, 9.04. p K sub r, R group, 12.48. p l, 10.76. Hydropathy index, negative 4.5. Occurrence in proteins, percent, 5.1, 5.6, 5.9. Negatively charged R groups. Row 19. Amino Acid, Aspartate. Abbreviation, symbol, A s p D. M sub r to the a power, 133. p K sub 1, single bond C O O H, 1.88. p K sub 2, single bond N H 3 plus, 9.6. p K sub r, R group, 3.65. p l, 2.77. Hydropathy index, negative 3.5. Occurrence in proteins, percent, 5.3, 5.1, 5.0. Row 20. Amino Acid, Glutamate. Abbreviation, symbol, G l u E. M sub r to the a power, 147. p K sub 1, single bond C O O H, 2.19. p K sub 2, single bond N H 3 plus, 9.67. p K sub r, R group, 4.25. p l, 3.22. Hydropathy index, negative 3.5. Occurrence in proteins, percent, 6.3, 6.0, 8.2. Notes. M sub r values reflect the structures as shown in figure 3, 5. The elements of water, M sub r 18, are deleted when the amino acid is incorporated into a polypeptide. For hydropathy index, a scale combines hydrophobicity and hydrophilicity of R group. The values reflect the free energy, G, of transfer of amino acid chain from a hydrophobic environment to water. This transfer is favorable, G greater than 0, negative value in the index, for charged or polar amino acids side chains, and it is unfavorable, G greater than 0, positive value in the index, for amino acids with nonpolar or more hydrophobic side chains. See chapter 11. Source, data from J Kyte and R F Doolittle, J molecular biology 157, 105, 1982. For occurrence in protein, the first value in each row is the average occurrence in more that 1,150 proteins. Source, data from R F Doolittle in Prediction of Protein Conformation, G D Fasman, ed, page 599, Plenum Press, 1989. The second and third values are, respectively, from the complete proteomes of nine mesophilic bacterial species. Mesophiles grow at commonly encountered temperatures, whereas thermophiles grow at elevated temperatures up to and beyond the boiling point of water. The decline in glutamine occurrence in thermophiles may reflect a tendency of this amino acid to deaminate at high temperatures. Source, Data from A C Singer and D A Hickey, Gene 317, 39, 2003. For hydropathy index of Proline, as originally composed, the hydropathy index takes into account the frequency with which an amino acid residue appears on the surface in beta turns, it has a lower score than its chain of methylene groups would suggest. For Cysteine, it is generally classified as polar, despite having a positive hydropathy index. This reflects the ability of the sulfhydryl group to act as a weak acid and to form a weak hydrogen bond with oxygen or nitrogen.">
            <a:extLst>
              <a:ext uri="{FF2B5EF4-FFF2-40B4-BE49-F238E27FC236}">
                <a16:creationId xmlns:a16="http://schemas.microsoft.com/office/drawing/2014/main" id="{47F197B6-480E-0845-BB25-B04C07B03EE6}"/>
              </a:ext>
            </a:extLst>
          </p:cNvPr>
          <p:cNvPicPr>
            <a:picLocks noChangeAspect="1"/>
          </p:cNvPicPr>
          <p:nvPr/>
        </p:nvPicPr>
        <p:blipFill>
          <a:blip r:embed="rId3"/>
          <a:stretch>
            <a:fillRect/>
          </a:stretch>
        </p:blipFill>
        <p:spPr>
          <a:xfrm>
            <a:off x="2095500" y="1371600"/>
            <a:ext cx="4953000" cy="5246269"/>
          </a:xfrm>
          <a:prstGeom prst="rect">
            <a:avLst/>
          </a:prstGeom>
        </p:spPr>
      </p:pic>
    </p:spTree>
    <p:extLst>
      <p:ext uri="{BB962C8B-B14F-4D97-AF65-F5344CB8AC3E}">
        <p14:creationId xmlns:p14="http://schemas.microsoft.com/office/powerpoint/2010/main" val="262408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912F8B-7E0A-4F0F-AFAC-9409DAF04017}"/>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The Composition and Architecture of Membranes</a:t>
            </a:r>
            <a:endParaRPr lang="en-A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3CFC-7A79-4D91-8F46-9584A55AA2E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Hydropathy Plots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10958" y="1430594"/>
            <a:ext cx="4184842" cy="512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hydropathy plot = average hydropathy index plotted against residue number</a:t>
            </a:r>
          </a:p>
          <a:p>
            <a:pPr lvl="1"/>
            <a:r>
              <a:rPr lang="en-US" sz="2400" dirty="0">
                <a:latin typeface="Arial" panose="020B0604020202020204" pitchFamily="34" charset="0"/>
                <a:cs typeface="Arial" panose="020B0604020202020204" pitchFamily="34" charset="0"/>
              </a:rPr>
              <a:t>window = segment of given length</a:t>
            </a:r>
          </a:p>
          <a:p>
            <a:pPr lvl="1"/>
            <a:r>
              <a:rPr lang="en-US" sz="2400" dirty="0">
                <a:latin typeface="Arial" panose="020B0604020202020204" pitchFamily="34" charset="0"/>
                <a:cs typeface="Arial" panose="020B0604020202020204" pitchFamily="34" charset="0"/>
              </a:rPr>
              <a:t>hydropathy index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-axis) = average hydropathy for a window</a:t>
            </a:r>
          </a:p>
          <a:p>
            <a:pPr lvl="1"/>
            <a:r>
              <a:rPr lang="en-US" sz="2400" dirty="0">
                <a:latin typeface="Arial" panose="020B0604020202020204" pitchFamily="34" charset="0"/>
                <a:cs typeface="Arial" panose="020B0604020202020204" pitchFamily="34" charset="0"/>
              </a:rPr>
              <a:t>residue number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-axis) = the residue in the middle of the window</a:t>
            </a:r>
          </a:p>
          <a:p>
            <a:endParaRPr lang="en-US" sz="2400" dirty="0"/>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Both of the plots have hydropathy index on the vertical axis, ranging from negative 3 to positive 3, and residue number on the horizontal axis. Both have a horizontal line extending from 0 on the vertical axis and arrows showing that going up from 0 represent more hydrophobic and going down from 0 represents more hydrophilic. Part a is labeled glycophorin and the residue numbers range from 0 to 13, labeled at irregular intervals. The curve begins at (0, 0.1), peaks at (2, 0.9), drops to (2.1,0.7), peaks at (2.2, 0.9), drops to (5, 0.2) and runs horizontally to (10, 0.2), then drops with one jagged peak to (15, negative 0.5), then rises to run along the horizontal line at 0 from (18, 0) to (19, 0), then drops with a single bump to (26, negative 3), then rises on a jagged path to peak at (46, 0.9), then decreases on a jagged path to (56, negative 2.5), then increases on a jagged path to cross the horizontal line labeled 0 at (70, 0). This forms the left side of a yellow shaded region. The line peaks at (77, 2.9), has a jagged path down to (84, 1.6), rises to (88, 2.5), then decreases on a jagged path to cross the horizontal line at (92, 0), ending the shaded region. It followed a jagged path down to (99, negative 1.4), then moves up and down between negative 1.6 and negative 0.2 on the vertical axis until it runs up to cross the horizontal line again and peak at (118, 1.0) before decreasing to end at (126, negative 1.6). Part b is labeled bacteriorhodopsin and the residue numbers range from 10 to 250, labeled in increments of 50. The line begins at (10, 0), takes a jagged path down to (12, negative 1.4), then runs up to cross the horizontal line at (10, 0) at the start of the purple shaded region numbered 1. The line peaks at (15, 1.6), then runs up and down between 1.0 and 1.55 on the vertical axis before descending to cross the horizontal line at (40, 0) to end the purple shaded area. The curve takes a jagged path down to (51, negative 1.5), then rises to cross the horizontal axis at (55, 0) at the start of the dark blue shaded region numbered 2. It peaks at (57, 1.9), then takes a jagged and slow path down to (80, 1.2) before dropping rapidly to cross the horizontal axis at (83, 0) to end the dark blue shaded area. The curve takes a jagged path down to (88, negative 1.4), then takes a jagged path up to cross the horizontal line at (99, 0) to begin the light blue shaded region numbered 3. The line peaks at (102, 1.9), decreases to (104, 1.4), peaks at (108, 2.9), then decreases rapidly to end the blue shaded area and starts the green shaded area numbered 4 at (118, 0.1). The line runs up to (120, 1.8), decreases to (129, 0.8), increases to (131, 1.8), then decreases to cross the horizontal line and end the green shaded region at (140, 0). The curve runs down to (174, negative 1.6), then rises to cross the horizontal line at (178, 0) to begin the orange shaded region numbered 6. The curve peaks at (180, 0.9), decreases to (182, 0.09), then increases to (185, 1.6) before moving up and down between 1.9 and 1.6 on the vertical axis until it drops to (110, 0.6) at the start of the orange curve numbered 7. The curve increases to (222, 2.2), then drops slightly before peaking at (225, 2.3), then drops to (230, 0.8), then increases to (235, 2.0) before dropping as a jagged line to cross the horizontal line at (240, 0) and end the red shaded region. The line rises slightly above the horizontal line, then drops to two jagged peaks at (248, negative 1.3) and (251, negative 1.3) before rising to (255, 0.03) and then dropping to end at (260, negative 0.3). All data are approximate.">
            <a:extLst>
              <a:ext uri="{FF2B5EF4-FFF2-40B4-BE49-F238E27FC236}">
                <a16:creationId xmlns:a16="http://schemas.microsoft.com/office/drawing/2014/main" id="{445A6731-5E28-4140-BD6F-7CD379DD7B31}"/>
              </a:ext>
            </a:extLst>
          </p:cNvPr>
          <p:cNvPicPr>
            <a:picLocks noChangeAspect="1"/>
          </p:cNvPicPr>
          <p:nvPr/>
        </p:nvPicPr>
        <p:blipFill>
          <a:blip r:embed="rId3"/>
          <a:stretch>
            <a:fillRect/>
          </a:stretch>
        </p:blipFill>
        <p:spPr>
          <a:xfrm>
            <a:off x="4572000" y="1511711"/>
            <a:ext cx="4261042" cy="4876800"/>
          </a:xfrm>
          <a:prstGeom prst="rect">
            <a:avLst/>
          </a:prstGeom>
        </p:spPr>
      </p:pic>
    </p:spTree>
    <p:extLst>
      <p:ext uri="{BB962C8B-B14F-4D97-AF65-F5344CB8AC3E}">
        <p14:creationId xmlns:p14="http://schemas.microsoft.com/office/powerpoint/2010/main" val="2093764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2A2D4038-65D1-4A10-A41E-E038CCA2C8DF}"/>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B94EB7EE-7E41-44EB-B6AB-39E817F8BEA4}"/>
              </a:ext>
            </a:extLst>
          </p:cNvPr>
          <p:cNvSpPr>
            <a:spLocks noGrp="1"/>
          </p:cNvSpPr>
          <p:nvPr>
            <p:ph type="title"/>
          </p:nvPr>
        </p:nvSpPr>
        <p:spPr/>
        <p:txBody>
          <a:bodyPr/>
          <a:lstStyle/>
          <a:p>
            <a:r>
              <a:rPr lang="en-AU" dirty="0"/>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regarding hydropathy plots?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 negative hydropathy index indicates the residue number is hydrophobic. </a:t>
            </a:r>
          </a:p>
          <a:p>
            <a:pPr marL="457200" indent="-457200">
              <a:buFontTx/>
              <a:buAutoNum type="alphaUcPeriod"/>
              <a:defRPr/>
            </a:pPr>
            <a:r>
              <a:rPr lang="en-US" sz="2400" dirty="0">
                <a:latin typeface="Arial" panose="020B0604020202020204" pitchFamily="34" charset="0"/>
                <a:cs typeface="Arial" panose="020B0604020202020204" pitchFamily="34" charset="0"/>
              </a:rPr>
              <a:t>A region with more than 20 residues of high hydropathy index is presumed to be a transmembrane segment. </a:t>
            </a:r>
          </a:p>
          <a:p>
            <a:pPr marL="457200" indent="-457200">
              <a:buFontTx/>
              <a:buAutoNum type="alphaUcPeriod"/>
              <a:defRPr/>
            </a:pPr>
            <a:r>
              <a:rPr lang="en-US" sz="2400" dirty="0">
                <a:latin typeface="Arial" panose="020B0604020202020204" pitchFamily="34" charset="0"/>
                <a:cs typeface="Arial" panose="020B0604020202020204" pitchFamily="34" charset="0"/>
              </a:rPr>
              <a:t>An integral protein must have at least one sequence of 20  hydrophilic residues. </a:t>
            </a:r>
          </a:p>
          <a:p>
            <a:pPr marL="457200" indent="-457200">
              <a:buFontTx/>
              <a:buAutoNum type="alphaUcPeriod"/>
              <a:defRPr/>
            </a:pPr>
            <a:r>
              <a:rPr lang="en-US" sz="2400" dirty="0">
                <a:latin typeface="Arial" panose="020B0604020202020204" pitchFamily="34" charset="0"/>
                <a:cs typeface="Arial" panose="020B0604020202020204" pitchFamily="34" charset="0"/>
              </a:rPr>
              <a:t>Hydropathy plots plot residue number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-axis) against average hydropathy index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-axis).  </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7703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F423-8C4F-4F0C-B6BF-F6A034119B78}"/>
              </a:ext>
            </a:extLst>
          </p:cNvPr>
          <p:cNvSpPr>
            <a:spLocks noGrp="1"/>
          </p:cNvSpPr>
          <p:nvPr>
            <p:ph type="title"/>
          </p:nvPr>
        </p:nvSpPr>
        <p:spPr/>
        <p:txBody>
          <a:bodyPr/>
          <a:lstStyle/>
          <a:p>
            <a:r>
              <a:rPr lang="en-AU" dirty="0"/>
              <a:t>Clicker Question 9, Response</a:t>
            </a:r>
          </a:p>
        </p:txBody>
      </p:sp>
      <p:sp>
        <p:nvSpPr>
          <p:cNvPr id="6" name="Google Shape;433;g847cf01710_0_113">
            <a:extLst>
              <a:ext uri="{FF2B5EF4-FFF2-40B4-BE49-F238E27FC236}">
                <a16:creationId xmlns:a16="http://schemas.microsoft.com/office/drawing/2014/main" id="{A1A62B51-0EE0-2F44-A2C6-A5E1447BCCDC}"/>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regarding hydropathy plots?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A region with more than 20 residues of high hydropathy index is presumed to be a transmembrane segment. </a:t>
            </a:r>
          </a:p>
          <a:p>
            <a:pPr marL="457200" indent="-457200">
              <a:buAutoNum type="alphaUcPeriod" startAt="2"/>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The presence of unbroken sequences of more than 20 hydrophobic residues in a membrane protein is commonly taken as evidence that these sequences traverse the lipid bilayer. </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4563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EA288-50D5-4599-B2F1-04319DF90744}"/>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β </a:t>
            </a:r>
            <a:r>
              <a:rPr lang="en-US" dirty="0">
                <a:solidFill>
                  <a:schemeClr val="tx1"/>
                </a:solidFill>
                <a:latin typeface="Arial" panose="020B0604020202020204" pitchFamily="34" charset="0"/>
                <a:cs typeface="Arial" panose="020B0604020202020204" pitchFamily="34" charset="0"/>
              </a:rPr>
              <a:t>Barrel</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283110"/>
            <a:ext cx="8147242" cy="30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β</a:t>
            </a:r>
            <a:r>
              <a:rPr lang="en-US" sz="2400" b="1" i="1" dirty="0">
                <a:latin typeface="Arial" panose="020B0604020202020204" pitchFamily="34" charset="0"/>
                <a:cs typeface="Arial" panose="020B0604020202020204" pitchFamily="34" charset="0"/>
              </a:rPr>
              <a:t> b</a:t>
            </a:r>
            <a:r>
              <a:rPr lang="en-US" sz="2400" b="1" dirty="0">
                <a:latin typeface="Arial" panose="020B0604020202020204" pitchFamily="34" charset="0"/>
                <a:cs typeface="Arial" panose="020B0604020202020204" pitchFamily="34" charset="0"/>
              </a:rPr>
              <a:t>arrel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structural motif in which 20+ transmembrane segments form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sheets that line a cylinder </a:t>
            </a:r>
          </a:p>
          <a:p>
            <a:pPr lvl="1"/>
            <a:r>
              <a:rPr lang="en-US" sz="2400" dirty="0">
                <a:latin typeface="Arial" panose="020B0604020202020204" pitchFamily="34" charset="0"/>
                <a:cs typeface="Arial" panose="020B0604020202020204" pitchFamily="34" charset="0"/>
              </a:rPr>
              <a:t>stabilized by intrachain hydrogen bonds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porins </a:t>
            </a:r>
            <a:r>
              <a:rPr lang="en-US" sz="2400" dirty="0">
                <a:latin typeface="Arial" panose="020B0604020202020204" pitchFamily="34" charset="0"/>
                <a:cs typeface="Arial" panose="020B0604020202020204" pitchFamily="34" charset="0"/>
              </a:rPr>
              <a:t>= proteins that allow certain polar solutes to cross the outer membrane of gram-negative bacteria</a:t>
            </a:r>
          </a:p>
          <a:p>
            <a:pPr lvl="1"/>
            <a:r>
              <a:rPr lang="en-US" sz="2400" dirty="0">
                <a:latin typeface="Arial" panose="020B0604020202020204" pitchFamily="34" charset="0"/>
                <a:cs typeface="Arial" panose="020B0604020202020204" pitchFamily="34" charset="0"/>
              </a:rPr>
              <a:t>have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barrels lining the transmembrane passage</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F lowercase E P uppercase A has a barrel shape with Greek letter beta strands running diagonally from lower left to upper right alternating with strands running from upper right to lower left along the front. Several small red helices are visible. O lowercase M P uppercase L A has left and right subunits that each have Greek letter beta strands running from lower left to upper right and from upper right to lower left in front and from lower right to upper left and from upper left to lower right behind. Several small red helices are visible near the opening on top and across the bottom. A yellow “X” shape is visible within the opening. Maltoporin has a barrel shape in front with Greek letter beta strands running from lower left to upper right and from upper right to lower left. Two similar structures are visible behind it and extending out to the left and right. A few red helices are visible inside and above these structures.">
            <a:extLst>
              <a:ext uri="{FF2B5EF4-FFF2-40B4-BE49-F238E27FC236}">
                <a16:creationId xmlns:a16="http://schemas.microsoft.com/office/drawing/2014/main" id="{9BAEA6BB-AD70-DC47-9EBD-7594CE97F03D}"/>
              </a:ext>
            </a:extLst>
          </p:cNvPr>
          <p:cNvPicPr>
            <a:picLocks noChangeAspect="1"/>
          </p:cNvPicPr>
          <p:nvPr/>
        </p:nvPicPr>
        <p:blipFill>
          <a:blip r:embed="rId3"/>
          <a:stretch>
            <a:fillRect/>
          </a:stretch>
        </p:blipFill>
        <p:spPr>
          <a:xfrm>
            <a:off x="1193800" y="4291371"/>
            <a:ext cx="6756400" cy="2374900"/>
          </a:xfrm>
          <a:prstGeom prst="rect">
            <a:avLst/>
          </a:prstGeom>
        </p:spPr>
      </p:pic>
    </p:spTree>
    <p:extLst>
      <p:ext uri="{BB962C8B-B14F-4D97-AF65-F5344CB8AC3E}">
        <p14:creationId xmlns:p14="http://schemas.microsoft.com/office/powerpoint/2010/main" val="1328815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0624-28F9-4CE1-880B-B72AEF85805F}"/>
              </a:ext>
            </a:extLst>
          </p:cNvPr>
          <p:cNvSpPr>
            <a:spLocks noGrp="1"/>
          </p:cNvSpPr>
          <p:nvPr>
            <p:ph type="title"/>
          </p:nvPr>
        </p:nvSpPr>
        <p:spPr/>
        <p:txBody>
          <a:bodyPr/>
          <a:lstStyle/>
          <a:p>
            <a:r>
              <a:rPr lang="el-GR" i="1" dirty="0">
                <a:solidFill>
                  <a:schemeClr val="tx1"/>
                </a:solidFill>
                <a:latin typeface="Arial" panose="020B0604020202020204" pitchFamily="34" charset="0"/>
                <a:cs typeface="Arial" panose="020B0604020202020204" pitchFamily="34" charset="0"/>
              </a:rPr>
              <a:t>β </a:t>
            </a:r>
            <a:r>
              <a:rPr lang="en-US" dirty="0">
                <a:solidFill>
                  <a:schemeClr val="tx1"/>
                </a:solidFill>
                <a:latin typeface="Arial" panose="020B0604020202020204" pitchFamily="34" charset="0"/>
                <a:cs typeface="Arial" panose="020B0604020202020204" pitchFamily="34" charset="0"/>
              </a:rPr>
              <a:t>Strands of Membrane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5240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conformation:</a:t>
            </a:r>
          </a:p>
          <a:p>
            <a:pPr lvl="1"/>
            <a:r>
              <a:rPr lang="en-US" sz="2400" dirty="0">
                <a:latin typeface="Arial" panose="020B0604020202020204" pitchFamily="34" charset="0"/>
                <a:cs typeface="Arial" panose="020B0604020202020204" pitchFamily="34" charset="0"/>
              </a:rPr>
              <a:t>seven to nine residues are needed to span a membrane </a:t>
            </a:r>
          </a:p>
          <a:p>
            <a:pPr lvl="1"/>
            <a:r>
              <a:rPr lang="en-US" sz="2400" dirty="0">
                <a:latin typeface="Arial" panose="020B0604020202020204" pitchFamily="34" charset="0"/>
                <a:cs typeface="Arial" panose="020B0604020202020204" pitchFamily="34" charset="0"/>
              </a:rPr>
              <a:t>alternating side chains project above and below the sheet </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strands of membrane proteins:</a:t>
            </a:r>
          </a:p>
          <a:p>
            <a:pPr lvl="1"/>
            <a:r>
              <a:rPr lang="en-US" sz="2400" dirty="0">
                <a:latin typeface="Arial" panose="020B0604020202020204" pitchFamily="34" charset="0"/>
                <a:cs typeface="Arial" panose="020B0604020202020204" pitchFamily="34" charset="0"/>
              </a:rPr>
              <a:t>every second residue in the membrane-spanning segment is hydrophobic and interacts with the lipid bilayer</a:t>
            </a:r>
          </a:p>
          <a:p>
            <a:pPr lvl="1"/>
            <a:r>
              <a:rPr lang="en-US" sz="2400" dirty="0">
                <a:latin typeface="Arial" panose="020B0604020202020204" pitchFamily="34" charset="0"/>
                <a:cs typeface="Arial" panose="020B0604020202020204" pitchFamily="34" charset="0"/>
              </a:rPr>
              <a:t>aromatic side chains are commonly found at the lipid-protein interface</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7285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FD8F-08E7-467A-83AC-047F813BCBA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 Acid Locations Relative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the Bilayer</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68952" y="1676400"/>
            <a:ext cx="860609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Tyr and </a:t>
            </a:r>
            <a:r>
              <a:rPr lang="en-US" sz="2400" dirty="0" err="1">
                <a:latin typeface="Arial" panose="020B0604020202020204" pitchFamily="34" charset="0"/>
                <a:cs typeface="Arial" panose="020B0604020202020204" pitchFamily="34" charset="0"/>
              </a:rPr>
              <a:t>Trp</a:t>
            </a:r>
            <a:r>
              <a:rPr lang="en-US" sz="2400" dirty="0">
                <a:latin typeface="Arial" panose="020B0604020202020204" pitchFamily="34" charset="0"/>
                <a:cs typeface="Arial" panose="020B0604020202020204" pitchFamily="34" charset="0"/>
              </a:rPr>
              <a:t> side chains serve as membrane interface anchors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positive-inside rule </a:t>
            </a:r>
            <a:r>
              <a:rPr lang="en-US" sz="2400" dirty="0">
                <a:latin typeface="Arial" panose="020B0604020202020204" pitchFamily="34" charset="0"/>
                <a:cs typeface="Arial" panose="020B0604020202020204" pitchFamily="34" charset="0"/>
              </a:rPr>
              <a:t>= positively charged Lys and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residues in the extramembrane loop of membrane proteins occur more commonly on the cytoplasmic face</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Charged residues are blue, T r p is red, and T y r is yellow. K plus channel has multiple gray components crossing the membrane to form an overall triangular shape. There are red spheres visible along horizontal regions that align with the top and bottom layers of phosphate heads. Multiple blue spheres are visible in these regions and above and below them, but not within the yellow hydrophobic portion of the membrane. Clumps of yellow spheres are visible around the horizontal region that aligns with the bottom layer of phosphate heads. Maltoporin has a rectangular structure with about a third of the molecule above the membrane. It has a single yellow clump in the center with two blue clumps nearby and some other blue clumps visible, but most of the central region is gray. There is a layer of yellow and red clumps aligned horizontally with the top layer of phosphate heads. There are some red clumps aligned horizontally with the bottom layer of phosphate heads. Most of the part that extends below the membrane is blue. The part of the molecule above the membrane is approximately equally blue and gray with a few clumps of yellow. O lowercase M P uppercase L A has a cylindrical appearance. It is mostly gray in the hydrophobic region with some blue and yellow clumps visible. There is a single red clump at the left lower side. The lower right side extending below the membrane is mostly blue. There is a red clump to the upper left below the left of the phosphate heads with a yellow clump to its right and another yellow clump to the right of that. The top region that extends above the membrane is about equally gray and blue. O lowercase M P uppercase X has a narrow cylindrical piece within the membrane that is mostly gray and that extends slightly below the membrane. There is a red clump near the center of the bottom piece, aligned with the bottom layer of phosphates, and a blue clump below the phosphate layer to its left. There are yellow spheres to the left and right at the level of the bottom phosphate layer extending into the lipid layer. A few yellow spheres are visible in the middle. Just below the top phosphate layer, there is a layer that is mostly yellow with one red clump. A large piece extends above the membrane that is about equally blue and gray except for yellow spheres at the upper left corner. Phosphoporin uppercase E has a roughly rectangular shape and is mostly gray within the hydrophobic region with some blue spheres visible and with clumps of yellow spheres along the top and bottom just within the phosphate layers. Below the membrane, the molecule is mostly blue and gray. Above the membrane, the molecule is about equally blue and gray.">
            <a:extLst>
              <a:ext uri="{FF2B5EF4-FFF2-40B4-BE49-F238E27FC236}">
                <a16:creationId xmlns:a16="http://schemas.microsoft.com/office/drawing/2014/main" id="{2821CEE9-8760-CC48-9977-A03D62DD4460}"/>
              </a:ext>
            </a:extLst>
          </p:cNvPr>
          <p:cNvPicPr>
            <a:picLocks noChangeAspect="1"/>
          </p:cNvPicPr>
          <p:nvPr/>
        </p:nvPicPr>
        <p:blipFill>
          <a:blip r:embed="rId3"/>
          <a:stretch>
            <a:fillRect/>
          </a:stretch>
        </p:blipFill>
        <p:spPr>
          <a:xfrm>
            <a:off x="582152" y="4108244"/>
            <a:ext cx="7979692" cy="2485104"/>
          </a:xfrm>
          <a:prstGeom prst="rect">
            <a:avLst/>
          </a:prstGeom>
        </p:spPr>
      </p:pic>
    </p:spTree>
    <p:extLst>
      <p:ext uri="{BB962C8B-B14F-4D97-AF65-F5344CB8AC3E}">
        <p14:creationId xmlns:p14="http://schemas.microsoft.com/office/powerpoint/2010/main" val="50810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7998-EC1A-4C86-98A4-8EAD2829EE1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Covalently Attached Lipids Anchor or Direct Some Membrane Proteins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1"/>
            <a:ext cx="5638800" cy="1213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GPI-anchored protein </a:t>
            </a:r>
            <a:r>
              <a:rPr lang="en-US" sz="2400" dirty="0">
                <a:latin typeface="Arial" panose="020B0604020202020204" pitchFamily="34" charset="0"/>
                <a:cs typeface="Arial" panose="020B0604020202020204" pitchFamily="34" charset="0"/>
              </a:rPr>
              <a:t>= exclusively on the outer face and are clustered in certain regions </a:t>
            </a:r>
          </a:p>
          <a:p>
            <a:pPr lvl="1"/>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plasma membrane is shown with the region above labeled outside and the region below labeled inside. There are layers of blue spheres forming the top and bottom layers. The central region containing hydrocarbon tails is yellow. Seven cholesterol molecules are shown embedded in the membrane. The palmitoyl group on internal C y s open parenthesis or S e r close parenthesis has a yellow highlighted portion with C double bonded to O that extends to the lower left below the membrane and a 15-carbon zigzag chain that extends vertically through the bottom half of the membrane. The other portion is an irregular light red structure that has pieces, protruding to the left and right around the atoms inside. The yellow structure is connected to the light red structure by a bond from its C to S that is bonded to C H 2 below that is further bonded to C y s below. A strand running horizontally through C y s bends down to N H 3 plus to the left and to C O O minus on the right. Italicized N end italics-myristoyl group on amino-terminal G l y also has a yellow structure attached to a light red structure that has an irregular shape bonded to a vertical cylinder that runs through the membrane. The yellow highlighted portion has C double bonded to O that extends to the lower left below the membrane and a 13-carbon zigzag chain that extends vertically through the bottom half of the membrane. It is connected to the light red structure by a bond from its C to N H bonded to C H 2 below further bonded to C double bonded to O to the left and bonded on the right to a strand that curves upward to a helix that runs through the vertical cylinder through the membrane to end just above the membrane at C O O minus. Farnesyl open parenthesis or geranylgeranyl close parenthesis group on carboxyl-terminal C y s has a yellow highlighted portion with S aligned with the layer of blue spheres at the bottom of the membrane with a 12-carbon zigzag chain that extends upward that includes three isoprene units. Beginning at the S, the chain is C H 2 bonded to C H double bonded to C bonded to C H 3 and further bonded to C H 2 C H 2 C H double bonded to C bonded to C H 3 and bonded to C H 2 C H 2 C H double bonded to C bonded to C H 3 and C H 3. The other portion is an irregular light red structure that is rounded on the left with a small rounded protrusion to the lower right. The yellow structure is connected to the light red structure by a bond from its S to C H 2 below that is bonded to C H below that is bonded to C on the lower left that is double bonded to O and bonded to O C H 3 and to N H to the lower right that is bonded to a wavy thread that ends at N H 3 with a positive charge on N. The final structure in the membrane has two yellow structures embedded in the membrane connected to atoms above that link them to an irregularly-shaped light red region. The place where the light red structure is attached to a phosphate group below is labeled G P I anchor on carboxyl terminus. The yellow structures in the membrane each have C aligned with the horizontal layer of blue spheres at the top of the membrane. Each has a 13-carbon zigzag chain extending down through the top half of the membrane. Each C is bonded to O above. The right-hand O is bonded to C H 2 above and both this C H 2 and the left-hand O are bonded to C H above the left-hand O that is further bonded to C H 2 bonded to O bonded to P bonded to O minus to the left, double bonded to O to the right, and bonded to O above that is further bonded to inositol that is bonded to O above that is bonded to G lowercase l C uppercase N A lowercase C on the right that is bonded to M a n on the right that is bonded to M a n below bonded to M a n below bonded to M a n below and O to the right bonded to P bonded to O minus below, double bonded to O to the right, and bonded to O above that is further bonded to C H 2 within the light red structure. Within the light red structure, this C H 2 is bonded to C H 2 bonded to N H bonded to C double bonded to O on the right and bonded to a thread on the left that ends at N H 3 with a positive charge on N.">
            <a:extLst>
              <a:ext uri="{FF2B5EF4-FFF2-40B4-BE49-F238E27FC236}">
                <a16:creationId xmlns:a16="http://schemas.microsoft.com/office/drawing/2014/main" id="{37796A5F-74D9-DB4B-B494-6075B24857D5}"/>
              </a:ext>
            </a:extLst>
          </p:cNvPr>
          <p:cNvPicPr>
            <a:picLocks noChangeAspect="1"/>
          </p:cNvPicPr>
          <p:nvPr/>
        </p:nvPicPr>
        <p:blipFill>
          <a:blip r:embed="rId3"/>
          <a:stretch>
            <a:fillRect/>
          </a:stretch>
        </p:blipFill>
        <p:spPr>
          <a:xfrm>
            <a:off x="3118473" y="3276600"/>
            <a:ext cx="5261276" cy="3227917"/>
          </a:xfrm>
          <a:prstGeom prst="rect">
            <a:avLst/>
          </a:prstGeom>
        </p:spPr>
      </p:pic>
    </p:spTree>
    <p:extLst>
      <p:ext uri="{BB962C8B-B14F-4D97-AF65-F5344CB8AC3E}">
        <p14:creationId xmlns:p14="http://schemas.microsoft.com/office/powerpoint/2010/main" val="244113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65D8-864E-4EF3-954C-FB1D378DCC55}"/>
              </a:ext>
            </a:extLst>
          </p:cNvPr>
          <p:cNvSpPr>
            <a:spLocks noGrp="1"/>
          </p:cNvSpPr>
          <p:nvPr>
            <p:ph type="title"/>
          </p:nvPr>
        </p:nvSpPr>
        <p:spPr/>
        <p:txBody>
          <a:bodyPr/>
          <a:lstStyle/>
          <a:p>
            <a:r>
              <a:rPr lang="en-US" sz="3200" dirty="0">
                <a:solidFill>
                  <a:schemeClr val="tx1"/>
                </a:solidFill>
                <a:latin typeface="Arial" panose="020B0604020202020204" pitchFamily="34" charset="0"/>
                <a:cs typeface="Arial" panose="020B0604020202020204" pitchFamily="34" charset="0"/>
              </a:rPr>
              <a:t>Ionic Attractions Can Add to the  Anchoring Effect of a Covalently Bound Lipid</a:t>
            </a:r>
            <a:endParaRPr lang="en-AU" sz="32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68951" y="2193925"/>
            <a:ext cx="860609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ionic attractions between positively charged residues in the protein and negatively charged lipid head groups add to the protein’s affinity for the membrane </a:t>
            </a:r>
          </a:p>
          <a:p>
            <a:pPr lvl="1"/>
            <a:r>
              <a:rPr lang="en-US" sz="2400" dirty="0">
                <a:latin typeface="Arial" panose="020B0604020202020204" pitchFamily="34" charset="0"/>
                <a:cs typeface="Arial" panose="020B0604020202020204" pitchFamily="34" charset="0"/>
              </a:rPr>
              <a:t>example: the plasma membrane protein MARCKS (</a:t>
            </a:r>
            <a:r>
              <a:rPr lang="en-US" sz="2400" i="1" dirty="0" err="1">
                <a:latin typeface="Arial" panose="020B0604020202020204" pitchFamily="34" charset="0"/>
                <a:cs typeface="Arial" panose="020B0604020202020204" pitchFamily="34" charset="0"/>
              </a:rPr>
              <a:t>m</a:t>
            </a:r>
            <a:r>
              <a:rPr lang="en-US" sz="2400" dirty="0" err="1">
                <a:latin typeface="Arial" panose="020B0604020202020204" pitchFamily="34" charset="0"/>
                <a:cs typeface="Arial" panose="020B0604020202020204" pitchFamily="34" charset="0"/>
              </a:rPr>
              <a:t>yristoylated</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lanine-</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ich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k</a:t>
            </a:r>
            <a:r>
              <a:rPr lang="en-US" sz="2400" dirty="0">
                <a:latin typeface="Arial" panose="020B0604020202020204" pitchFamily="34" charset="0"/>
                <a:cs typeface="Arial" panose="020B0604020202020204" pitchFamily="34" charset="0"/>
              </a:rPr>
              <a:t>inase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ubstrate) </a:t>
            </a:r>
          </a:p>
          <a:p>
            <a:pPr lvl="1"/>
            <a:endParaRPr lang="en-US" sz="20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equence begins at 151 and ends at 175 and is as follows: a blue region with K K K K K R yellow F, uncolored S yellow F blue K blue K uncolored S yellow F blue K yellow L uncolored S and G yellow F uncolored S yellow F blue K blue K yellow N blue K blue K.">
            <a:extLst>
              <a:ext uri="{FF2B5EF4-FFF2-40B4-BE49-F238E27FC236}">
                <a16:creationId xmlns:a16="http://schemas.microsoft.com/office/drawing/2014/main" id="{BDC698A4-E69C-864C-8D31-5C1902BB6656}"/>
              </a:ext>
            </a:extLst>
          </p:cNvPr>
          <p:cNvPicPr>
            <a:picLocks noChangeAspect="1"/>
          </p:cNvPicPr>
          <p:nvPr/>
        </p:nvPicPr>
        <p:blipFill>
          <a:blip r:embed="rId3"/>
          <a:stretch>
            <a:fillRect/>
          </a:stretch>
        </p:blipFill>
        <p:spPr>
          <a:xfrm>
            <a:off x="2095498" y="4495800"/>
            <a:ext cx="4953003" cy="560161"/>
          </a:xfrm>
          <a:prstGeom prst="rect">
            <a:avLst/>
          </a:prstGeom>
        </p:spPr>
      </p:pic>
    </p:spTree>
    <p:extLst>
      <p:ext uri="{BB962C8B-B14F-4D97-AF65-F5344CB8AC3E}">
        <p14:creationId xmlns:p14="http://schemas.microsoft.com/office/powerpoint/2010/main" val="730214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14" name="Picture 13" descr="Icon P 2&#10;">
            <a:extLst>
              <a:ext uri="{FF2B5EF4-FFF2-40B4-BE49-F238E27FC236}">
                <a16:creationId xmlns:a16="http://schemas.microsoft.com/office/drawing/2014/main" id="{CE26EE58-FA97-47D2-A144-FEFD183060EB}"/>
              </a:ext>
            </a:extLst>
          </p:cNvPr>
          <p:cNvPicPr>
            <a:picLocks noChangeAspect="1"/>
          </p:cNvPicPr>
          <p:nvPr/>
        </p:nvPicPr>
        <p:blipFill>
          <a:blip r:embed="rId3"/>
          <a:stretch>
            <a:fillRect/>
          </a:stretch>
        </p:blipFill>
        <p:spPr>
          <a:xfrm>
            <a:off x="762000" y="394575"/>
            <a:ext cx="1133954" cy="816935"/>
          </a:xfrm>
          <a:prstGeom prst="rect">
            <a:avLst/>
          </a:prstGeom>
        </p:spPr>
      </p:pic>
      <p:sp>
        <p:nvSpPr>
          <p:cNvPr id="10" name="Title 9">
            <a:extLst>
              <a:ext uri="{FF2B5EF4-FFF2-40B4-BE49-F238E27FC236}">
                <a16:creationId xmlns:a16="http://schemas.microsoft.com/office/drawing/2014/main" id="{BFB1DFA7-2F83-4E34-BA0B-AC488D0EF620}"/>
              </a:ext>
            </a:extLst>
          </p:cNvPr>
          <p:cNvSpPr>
            <a:spLocks noGrp="1"/>
          </p:cNvSpPr>
          <p:nvPr>
            <p:ph type="title"/>
          </p:nvPr>
        </p:nvSpPr>
        <p:spPr/>
        <p:txBody>
          <a:bodyPr/>
          <a:lstStyle/>
          <a:p>
            <a:r>
              <a:rPr lang="en-AU" dirty="0"/>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Hydropathy analysis provides a measure of H-bonding within the transmembrane portion of a membrane-spanning protein.</a:t>
            </a:r>
          </a:p>
          <a:p>
            <a:pPr marL="457200" indent="-457200">
              <a:buFontTx/>
              <a:buAutoNum type="alphaUcPeriod"/>
              <a:defRPr/>
            </a:pPr>
            <a:r>
              <a:rPr lang="en-US" sz="2400" dirty="0">
                <a:latin typeface="Arial" panose="020B0604020202020204" pitchFamily="34" charset="0"/>
                <a:cs typeface="Arial" panose="020B0604020202020204" pitchFamily="34" charset="0"/>
              </a:rPr>
              <a:t>For all glycoproteins of a plasma membrane, the glycosylated domains are always found on the extracellular face of the bilayer. </a:t>
            </a:r>
          </a:p>
          <a:p>
            <a:pPr marL="457200" indent="-457200">
              <a:buFontTx/>
              <a:buAutoNum type="alphaUcPeriod"/>
              <a:defRPr/>
            </a:pPr>
            <a:r>
              <a:rPr lang="en-US" sz="2400" dirty="0">
                <a:latin typeface="Arial" panose="020B0604020202020204" pitchFamily="34" charset="0"/>
                <a:cs typeface="Arial" panose="020B0604020202020204" pitchFamily="34" charset="0"/>
              </a:rPr>
              <a:t>Proteins may be embedded in, but never span, a biological membrane. </a:t>
            </a:r>
          </a:p>
          <a:p>
            <a:pPr marL="457200" indent="-457200">
              <a:buFontTx/>
              <a:buAutoNum type="alphaUcPeriod"/>
              <a:defRPr/>
            </a:pPr>
            <a:r>
              <a:rPr lang="en-US" sz="2400" dirty="0">
                <a:latin typeface="Arial" panose="020B0604020202020204" pitchFamily="34" charset="0"/>
                <a:cs typeface="Arial" panose="020B0604020202020204" pitchFamily="34" charset="0"/>
              </a:rPr>
              <a:t>Once a membrane is synthesized, the lipid composition of each monolayer does not change. </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19630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1831E-BA3A-4E2B-8C22-B73F16E52B74}"/>
              </a:ext>
            </a:extLst>
          </p:cNvPr>
          <p:cNvSpPr>
            <a:spLocks noGrp="1"/>
          </p:cNvSpPr>
          <p:nvPr>
            <p:ph type="title"/>
          </p:nvPr>
        </p:nvSpPr>
        <p:spPr/>
        <p:txBody>
          <a:bodyPr/>
          <a:lstStyle/>
          <a:p>
            <a:r>
              <a:rPr lang="en-AU" dirty="0"/>
              <a:t>Clicker Question 10, Response</a:t>
            </a:r>
          </a:p>
        </p:txBody>
      </p:sp>
      <p:sp>
        <p:nvSpPr>
          <p:cNvPr id="5" name="Google Shape;433;g847cf01710_0_113">
            <a:extLst>
              <a:ext uri="{FF2B5EF4-FFF2-40B4-BE49-F238E27FC236}">
                <a16:creationId xmlns:a16="http://schemas.microsoft.com/office/drawing/2014/main" id="{DCAC37DE-9228-974C-A4B4-C56FD751FD81}"/>
              </a:ext>
            </a:extLst>
          </p:cNvPr>
          <p:cNvSpPr txBox="1">
            <a:spLocks noChangeArrowheads="1"/>
          </p:cNvSpPr>
          <p:nvPr/>
        </p:nvSpPr>
        <p:spPr bwMode="auto">
          <a:xfrm>
            <a:off x="288925" y="1412874"/>
            <a:ext cx="8702675" cy="51403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is true?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For all glycoproteins of a plasma membrane, the glycosylated domains are always found on the extracellular face of the bilayer. </a:t>
            </a: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One covalent modification is the glycosylation (attachment of oligosaccharides) of proteins bound for the plasma membrane. For these glycoproteins, Ser, </a:t>
            </a:r>
            <a:r>
              <a:rPr lang="en-US" sz="2400" b="1" dirty="0" err="1">
                <a:latin typeface="Arial" panose="020B0604020202020204" pitchFamily="34" charset="0"/>
                <a:cs typeface="Arial" panose="020B0604020202020204" pitchFamily="34" charset="0"/>
              </a:rPr>
              <a:t>Thr</a:t>
            </a:r>
            <a:r>
              <a:rPr lang="en-US" sz="2400" b="1" dirty="0">
                <a:latin typeface="Arial" panose="020B0604020202020204" pitchFamily="34" charset="0"/>
                <a:cs typeface="Arial" panose="020B0604020202020204" pitchFamily="34" charset="0"/>
              </a:rPr>
              <a:t>, and </a:t>
            </a:r>
            <a:r>
              <a:rPr lang="en-US" sz="2400" b="1" dirty="0" err="1">
                <a:latin typeface="Arial" panose="020B0604020202020204" pitchFamily="34" charset="0"/>
                <a:cs typeface="Arial" panose="020B0604020202020204" pitchFamily="34" charset="0"/>
              </a:rPr>
              <a:t>Asn</a:t>
            </a:r>
            <a:r>
              <a:rPr lang="en-US" sz="2400" b="1" dirty="0">
                <a:latin typeface="Arial" panose="020B0604020202020204" pitchFamily="34" charset="0"/>
                <a:cs typeface="Arial" panose="020B0604020202020204" pitchFamily="34" charset="0"/>
              </a:rPr>
              <a:t> residues are the most common points of carbohydrate attachment, and the carbohydrates are invariably on the outer face of the plasma membrane.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6800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FF56A-352F-4F1E-9056-9EFEA66194C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Lipid Bilayer Is Stable in Water</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82583" y="1676400"/>
            <a:ext cx="817883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glycerophospholipids, sphingolipids, and sterols:</a:t>
            </a:r>
          </a:p>
          <a:p>
            <a:pPr lvl="1"/>
            <a:r>
              <a:rPr lang="en-US" sz="2400" dirty="0">
                <a:latin typeface="Arial" panose="020B0604020202020204" pitchFamily="34" charset="0"/>
                <a:cs typeface="Arial" panose="020B0604020202020204" pitchFamily="34" charset="0"/>
              </a:rPr>
              <a:t>virtually insoluble in water</a:t>
            </a:r>
          </a:p>
          <a:p>
            <a:pPr lvl="1"/>
            <a:r>
              <a:rPr lang="en-US" sz="2400" dirty="0">
                <a:latin typeface="Arial" panose="020B0604020202020204" pitchFamily="34" charset="0"/>
                <a:cs typeface="Arial" panose="020B0604020202020204" pitchFamily="34" charset="0"/>
              </a:rPr>
              <a:t>spontaneously form microscopic lipid aggregates when mixed with water </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hydrophobic interactions = </a:t>
            </a:r>
            <a:r>
              <a:rPr lang="en-US" sz="2400" dirty="0">
                <a:latin typeface="Arial" panose="020B0604020202020204" pitchFamily="34" charset="0"/>
                <a:cs typeface="Arial" panose="020B0604020202020204" pitchFamily="34" charset="0"/>
              </a:rPr>
              <a:t>the clustering of hydrophobic molecule surfaces in an aqueous environment to find the lowest-energy environment by reducing the hydrophobic surface area exposed to water</a:t>
            </a:r>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2846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6BD33-6380-4BFE-9136-2D0F921516A3}"/>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11.2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Membrane Dynamics</a:t>
            </a:r>
            <a:endParaRPr lang="en-AU" dirty="0"/>
          </a:p>
        </p:txBody>
      </p:sp>
    </p:spTree>
    <p:extLst>
      <p:ext uri="{BB962C8B-B14F-4D97-AF65-F5344CB8AC3E}">
        <p14:creationId xmlns:p14="http://schemas.microsoft.com/office/powerpoint/2010/main" val="3383021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A41C27B2-F164-424F-92F7-3C1C2DB6FE4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232" y="2940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312F93B-D48D-4513-AC69-25228040CE8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biological membrane is a lipid bilayer with proteins of various functions (enzymes, transporters) embedded in or associated with the bilayer. </a:t>
            </a:r>
            <a:r>
              <a:rPr lang="en-US" sz="2400" dirty="0">
                <a:latin typeface="Arial" panose="020B0604020202020204" pitchFamily="34" charset="0"/>
                <a:cs typeface="Arial" panose="020B0604020202020204" pitchFamily="34" charset="0"/>
              </a:rPr>
              <a:t>The hydrophobic effect stabilizes structures (lipid bilayers and vesicles) in which lipids with some polar and some nonpolar regions can protect their nonpolar regions from interaction with the very polar solvent, water. Membrane proteins are associated with the lipid bilayer more or less tightly, and proteins and lipids are both allowed limited lateral motion in the plane of the bilayer. </a:t>
            </a: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2100320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A1A1-3376-4044-8173-9AB0FCBEF4F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Acyl Groups in the Bilayer Interior Are Ordered to Varying Degrees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0"/>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liquid-ordered (L</a:t>
            </a:r>
            <a:r>
              <a:rPr lang="en-US" sz="2400" b="1" baseline="-25000" dirty="0">
                <a:latin typeface="Arial" panose="020B0604020202020204" pitchFamily="34" charset="0"/>
                <a:cs typeface="Arial" panose="020B0604020202020204" pitchFamily="34" charset="0"/>
              </a:rPr>
              <a:t>o</a:t>
            </a:r>
            <a:r>
              <a:rPr lang="en-US" sz="2400" b="1" dirty="0">
                <a:latin typeface="Arial" panose="020B0604020202020204" pitchFamily="34" charset="0"/>
                <a:cs typeface="Arial" panose="020B0604020202020204" pitchFamily="34" charset="0"/>
              </a:rPr>
              <a:t>) state </a:t>
            </a:r>
            <a:r>
              <a:rPr lang="en-US" sz="2400" dirty="0">
                <a:latin typeface="Arial" panose="020B0604020202020204" pitchFamily="34" charset="0"/>
                <a:cs typeface="Arial" panose="020B0604020202020204" pitchFamily="34" charset="0"/>
              </a:rPr>
              <a:t>= gel-like state in which all types of motion of individual molecules are strongly constrained </a:t>
            </a:r>
          </a:p>
          <a:p>
            <a:pPr lvl="1"/>
            <a:endParaRPr lang="en-US" sz="20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liquid-disordered (</a:t>
            </a:r>
            <a:r>
              <a:rPr lang="en-US" sz="2400" b="1" dirty="0" err="1">
                <a:latin typeface="Arial" panose="020B0604020202020204" pitchFamily="34" charset="0"/>
                <a:cs typeface="Arial" panose="020B0604020202020204" pitchFamily="34" charset="0"/>
              </a:rPr>
              <a:t>L</a:t>
            </a:r>
            <a:r>
              <a:rPr lang="en-US" sz="2400" b="1" baseline="-25000" dirty="0" err="1">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 state </a:t>
            </a:r>
            <a:r>
              <a:rPr lang="en-US" sz="2400" dirty="0">
                <a:latin typeface="Arial" panose="020B0604020202020204" pitchFamily="34" charset="0"/>
                <a:cs typeface="Arial" panose="020B0604020202020204" pitchFamily="34" charset="0"/>
              </a:rPr>
              <a:t>= state in which individual hydrocarbon chains are in constant motion (lateral and rotational) </a:t>
            </a:r>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liquid-ordered state L subscript o, shows a phospholipid bilayer that is relatively narrow with many blue spheres above and below with two layers of almost vertical chains of yellow spheres between them. Arrows point up and down to part b below and accompanying text reads, heat produces thermal motion of side chains open parenthesis L subscript o right-pointing arrow to L subscript d transition close parenthesis. Part b, liquid-disordered state L subscript 3, shows a piece of membrane that is wider with the yellow chains bending in various directions instead of forming neat vertical rows.">
            <a:extLst>
              <a:ext uri="{FF2B5EF4-FFF2-40B4-BE49-F238E27FC236}">
                <a16:creationId xmlns:a16="http://schemas.microsoft.com/office/drawing/2014/main" id="{4A303056-6BF1-DE41-98D7-407112B8ACCE}"/>
              </a:ext>
            </a:extLst>
          </p:cNvPr>
          <p:cNvPicPr>
            <a:picLocks noChangeAspect="1"/>
          </p:cNvPicPr>
          <p:nvPr/>
        </p:nvPicPr>
        <p:blipFill>
          <a:blip r:embed="rId3"/>
          <a:stretch>
            <a:fillRect/>
          </a:stretch>
        </p:blipFill>
        <p:spPr>
          <a:xfrm>
            <a:off x="5867400" y="1913329"/>
            <a:ext cx="2693428" cy="4430456"/>
          </a:xfrm>
          <a:prstGeom prst="rect">
            <a:avLst/>
          </a:prstGeom>
        </p:spPr>
      </p:pic>
    </p:spTree>
    <p:extLst>
      <p:ext uri="{BB962C8B-B14F-4D97-AF65-F5344CB8AC3E}">
        <p14:creationId xmlns:p14="http://schemas.microsoft.com/office/powerpoint/2010/main" val="3392545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C429-FB33-49DD-8A4C-E257BC1E15A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Fatty Acid Composition Affects Membrane Fluidity</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physiological temperatures:</a:t>
            </a:r>
          </a:p>
          <a:p>
            <a:pPr lvl="1"/>
            <a:r>
              <a:rPr lang="en-US" sz="2400" dirty="0">
                <a:latin typeface="Arial" panose="020B0604020202020204" pitchFamily="34" charset="0"/>
                <a:cs typeface="Arial" panose="020B0604020202020204" pitchFamily="34" charset="0"/>
              </a:rPr>
              <a:t>long-chain saturated fatty acids tend to pack into an L</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phase</a:t>
            </a:r>
          </a:p>
          <a:p>
            <a:pPr lvl="1"/>
            <a:r>
              <a:rPr lang="en-US" sz="2400" dirty="0">
                <a:latin typeface="Arial" panose="020B0604020202020204" pitchFamily="34" charset="0"/>
                <a:cs typeface="Arial" panose="020B0604020202020204" pitchFamily="34" charset="0"/>
              </a:rPr>
              <a:t>kinks in unsaturated fatty acids interfere with packing, favoring the </a:t>
            </a:r>
            <a:r>
              <a:rPr lang="en-US" sz="2400" dirty="0" err="1">
                <a:latin typeface="Arial" panose="020B0604020202020204" pitchFamily="34" charset="0"/>
                <a:cs typeface="Arial" panose="020B0604020202020204" pitchFamily="34" charset="0"/>
              </a:rPr>
              <a:t>L</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state</a:t>
            </a:r>
          </a:p>
          <a:p>
            <a:pPr lvl="1"/>
            <a:r>
              <a:rPr lang="en-US" sz="2400" dirty="0">
                <a:latin typeface="Arial" panose="020B0604020202020204" pitchFamily="34" charset="0"/>
                <a:cs typeface="Arial" panose="020B0604020202020204" pitchFamily="34" charset="0"/>
              </a:rPr>
              <a:t>shorter-chain fatty acyl groups favor the </a:t>
            </a:r>
            <a:r>
              <a:rPr lang="en-US" sz="2400" dirty="0" err="1">
                <a:latin typeface="Arial" panose="020B0604020202020204" pitchFamily="34" charset="0"/>
                <a:cs typeface="Arial" panose="020B0604020202020204" pitchFamily="34" charset="0"/>
              </a:rPr>
              <a:t>L</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state</a:t>
            </a:r>
            <a:endParaRPr lang="en-US" sz="20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034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E99E-7A1E-408E-901C-7330AA18BFD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Sterol Content Affects Membrane Fluidity</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04800"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sterols have paradoxical effects on bilayer fluidity:</a:t>
            </a:r>
          </a:p>
          <a:p>
            <a:pPr lvl="1"/>
            <a:r>
              <a:rPr lang="en-US" sz="2400" dirty="0">
                <a:latin typeface="Arial" panose="020B0604020202020204" pitchFamily="34" charset="0"/>
                <a:cs typeface="Arial" panose="020B0604020202020204" pitchFamily="34" charset="0"/>
              </a:rPr>
              <a:t>they interact with phospholipids containing unsaturated fatty acyl chains, compacting them and constraining their motion </a:t>
            </a:r>
          </a:p>
          <a:p>
            <a:pPr lvl="1"/>
            <a:r>
              <a:rPr lang="en-US" sz="2400" dirty="0">
                <a:latin typeface="Arial" panose="020B0604020202020204" pitchFamily="34" charset="0"/>
                <a:cs typeface="Arial" panose="020B0604020202020204" pitchFamily="34" charset="0"/>
              </a:rPr>
              <a:t>they associate with sphingolipids and phospholipids having long, saturated fatty acyl chains, making the bilayer fluid</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400662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7DE65-F049-49C9-AF14-8865956717DC}"/>
              </a:ext>
            </a:extLst>
          </p:cNvPr>
          <p:cNvSpPr>
            <a:spLocks noGrp="1"/>
          </p:cNvSpPr>
          <p:nvPr>
            <p:ph type="title"/>
          </p:nvPr>
        </p:nvSpPr>
        <p:spPr/>
        <p:txBody>
          <a:bodyPr/>
          <a:lstStyle/>
          <a:p>
            <a:r>
              <a:rPr lang="en-AU" dirty="0"/>
              <a:t>Clicker Question 11</a:t>
            </a:r>
          </a:p>
        </p:txBody>
      </p:sp>
      <p:pic>
        <p:nvPicPr>
          <p:cNvPr id="8" name="Picture 7" descr="Icon P 1&#10;">
            <a:extLst>
              <a:ext uri="{FF2B5EF4-FFF2-40B4-BE49-F238E27FC236}">
                <a16:creationId xmlns:a16="http://schemas.microsoft.com/office/drawing/2014/main" id="{9EFEB7FE-E2FD-41A8-8589-EFEC66AF6EF1}"/>
              </a:ext>
            </a:extLst>
          </p:cNvPr>
          <p:cNvPicPr>
            <a:picLocks noChangeAspect="1"/>
          </p:cNvPicPr>
          <p:nvPr/>
        </p:nvPicPr>
        <p:blipFill>
          <a:blip r:embed="rId3"/>
          <a:stretch>
            <a:fillRect/>
          </a:stretch>
        </p:blipFill>
        <p:spPr>
          <a:xfrm>
            <a:off x="762000" y="345719"/>
            <a:ext cx="1133954" cy="816935"/>
          </a:xfrm>
          <a:prstGeom prst="rect">
            <a:avLst/>
          </a:prstGeom>
        </p:spPr>
      </p:pic>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Membrane fluidity:</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is maximal when the membrane lipids are in the L</a:t>
            </a:r>
            <a:r>
              <a:rPr lang="en-US" sz="2400" baseline="-25000" dirty="0">
                <a:latin typeface="Arial" panose="020B0604020202020204" pitchFamily="34" charset="0"/>
                <a:cs typeface="Arial" panose="020B0604020202020204" pitchFamily="34" charset="0"/>
              </a:rPr>
              <a:t>o</a:t>
            </a:r>
            <a:r>
              <a:rPr lang="en-US" sz="2400" dirty="0">
                <a:latin typeface="Arial" panose="020B0604020202020204" pitchFamily="34" charset="0"/>
                <a:cs typeface="Arial" panose="020B0604020202020204" pitchFamily="34" charset="0"/>
              </a:rPr>
              <a:t> state.</a:t>
            </a:r>
          </a:p>
          <a:p>
            <a:pPr marL="457200" indent="-457200">
              <a:buFontTx/>
              <a:buAutoNum type="alphaUcPeriod"/>
              <a:defRPr/>
            </a:pPr>
            <a:r>
              <a:rPr lang="en-US" sz="2400" dirty="0">
                <a:latin typeface="Arial" panose="020B0604020202020204" pitchFamily="34" charset="0"/>
                <a:cs typeface="Arial" panose="020B0604020202020204" pitchFamily="34" charset="0"/>
              </a:rPr>
              <a:t>is a function of temperature if composition is held constant.</a:t>
            </a:r>
          </a:p>
          <a:p>
            <a:pPr marL="457200" indent="-457200">
              <a:buFontTx/>
              <a:buAutoNum type="alphaUcPeriod"/>
              <a:defRPr/>
            </a:pPr>
            <a:r>
              <a:rPr lang="en-US" sz="2400" dirty="0">
                <a:latin typeface="Arial" panose="020B0604020202020204" pitchFamily="34" charset="0"/>
                <a:cs typeface="Arial" panose="020B0604020202020204" pitchFamily="34" charset="0"/>
              </a:rPr>
              <a:t>increases with saturated fatty acid content. </a:t>
            </a:r>
          </a:p>
          <a:p>
            <a:pPr marL="457200" indent="-457200">
              <a:buFontTx/>
              <a:buAutoNum type="alphaUcPeriod"/>
              <a:defRPr/>
            </a:pPr>
            <a:r>
              <a:rPr lang="en-US" sz="2400" dirty="0">
                <a:latin typeface="Arial" panose="020B0604020202020204" pitchFamily="34" charset="0"/>
                <a:cs typeface="Arial" panose="020B0604020202020204" pitchFamily="34" charset="0"/>
              </a:rPr>
              <a:t>is not affected by sterol content. </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0761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7FF-4ABD-40CD-8745-E5CE49455BDB}"/>
              </a:ext>
            </a:extLst>
          </p:cNvPr>
          <p:cNvSpPr>
            <a:spLocks noGrp="1"/>
          </p:cNvSpPr>
          <p:nvPr>
            <p:ph type="title"/>
          </p:nvPr>
        </p:nvSpPr>
        <p:spPr/>
        <p:txBody>
          <a:bodyPr/>
          <a:lstStyle/>
          <a:p>
            <a:r>
              <a:rPr lang="en-AU" dirty="0"/>
              <a:t>Clicker Question 11, Response</a:t>
            </a:r>
          </a:p>
        </p:txBody>
      </p:sp>
      <p:sp>
        <p:nvSpPr>
          <p:cNvPr id="5" name="Google Shape;433;g847cf01710_0_113">
            <a:extLst>
              <a:ext uri="{FF2B5EF4-FFF2-40B4-BE49-F238E27FC236}">
                <a16:creationId xmlns:a16="http://schemas.microsoft.com/office/drawing/2014/main" id="{2B300481-3796-4A49-AB89-0673920C7B5F}"/>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Membrane fluidity:</a:t>
            </a:r>
          </a:p>
          <a:p>
            <a:pPr>
              <a:lnSpc>
                <a:spcPct val="115000"/>
              </a:lnSpc>
              <a:spcBef>
                <a:spcPts val="80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is a function of temperature if composition is held constant.</a:t>
            </a:r>
          </a:p>
          <a:p>
            <a:pPr>
              <a:buNone/>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Heat produces thermal motion of side chains, causing the transition from the liquid-ordered (L</a:t>
            </a:r>
            <a:r>
              <a:rPr lang="en-US" sz="2400" b="1" baseline="-25000" dirty="0">
                <a:latin typeface="Arial" panose="020B0604020202020204" pitchFamily="34" charset="0"/>
                <a:cs typeface="Arial" panose="020B0604020202020204" pitchFamily="34" charset="0"/>
              </a:rPr>
              <a:t>o</a:t>
            </a:r>
            <a:r>
              <a:rPr lang="en-US" sz="2400" b="1" dirty="0">
                <a:latin typeface="Arial" panose="020B0604020202020204" pitchFamily="34" charset="0"/>
                <a:cs typeface="Arial" panose="020B0604020202020204" pitchFamily="34" charset="0"/>
              </a:rPr>
              <a:t>) state to the liquid-disordered (</a:t>
            </a:r>
            <a:r>
              <a:rPr lang="en-US" sz="2400" b="1" dirty="0" err="1">
                <a:latin typeface="Arial" panose="020B0604020202020204" pitchFamily="34" charset="0"/>
                <a:cs typeface="Arial" panose="020B0604020202020204" pitchFamily="34" charset="0"/>
              </a:rPr>
              <a:t>L</a:t>
            </a:r>
            <a:r>
              <a:rPr lang="en-US" sz="2400" b="1" baseline="-25000" dirty="0" err="1">
                <a:latin typeface="Arial" panose="020B0604020202020204" pitchFamily="34" charset="0"/>
                <a:cs typeface="Arial" panose="020B0604020202020204" pitchFamily="34" charset="0"/>
              </a:rPr>
              <a:t>d</a:t>
            </a:r>
            <a:r>
              <a:rPr lang="en-US" sz="2400" b="1" dirty="0">
                <a:latin typeface="Arial" panose="020B0604020202020204" pitchFamily="34" charset="0"/>
                <a:cs typeface="Arial" panose="020B0604020202020204" pitchFamily="34" charset="0"/>
              </a:rPr>
              <a:t>) state. </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7147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FEBA93AB-8F65-4AC1-B227-63750ED831D4}"/>
              </a:ext>
            </a:extLst>
          </p:cNvPr>
          <p:cNvPicPr>
            <a:picLocks noChangeAspect="1"/>
          </p:cNvPicPr>
          <p:nvPr/>
        </p:nvPicPr>
        <p:blipFill>
          <a:blip r:embed="rId3"/>
          <a:stretch>
            <a:fillRect/>
          </a:stretch>
        </p:blipFill>
        <p:spPr>
          <a:xfrm>
            <a:off x="685800" y="345719"/>
            <a:ext cx="1133954" cy="816935"/>
          </a:xfrm>
          <a:prstGeom prst="rect">
            <a:avLst/>
          </a:prstGeom>
        </p:spPr>
      </p:pic>
      <p:sp>
        <p:nvSpPr>
          <p:cNvPr id="2" name="Title 1">
            <a:extLst>
              <a:ext uri="{FF2B5EF4-FFF2-40B4-BE49-F238E27FC236}">
                <a16:creationId xmlns:a16="http://schemas.microsoft.com/office/drawing/2014/main" id="{3FDBAE21-8588-47C2-8623-FE851DD21C98}"/>
              </a:ext>
            </a:extLst>
          </p:cNvPr>
          <p:cNvSpPr>
            <a:spLocks noGrp="1"/>
          </p:cNvSpPr>
          <p:nvPr>
            <p:ph type="title"/>
          </p:nvPr>
        </p:nvSpPr>
        <p:spPr/>
        <p:txBody>
          <a:bodyPr/>
          <a:lstStyle/>
          <a:p>
            <a:r>
              <a:rPr lang="en-AU" dirty="0"/>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Liposomes were constructed for an experiment with liver cells in culture. The experiment will be </a:t>
            </a:r>
            <a:r>
              <a:rPr lang="en-US" sz="2400" dirty="0">
                <a:latin typeface="Arial" panose="020B0604020202020204" pitchFamily="34" charset="0"/>
                <a:ea typeface="Arial Unicode MS" panose="020B0604020202020204" pitchFamily="34" charset="-128"/>
                <a:cs typeface="Arial" panose="020B0604020202020204" pitchFamily="34" charset="0"/>
              </a:rPr>
              <a:t>at 25 °C and not 37 °C. </a:t>
            </a:r>
            <a:r>
              <a:rPr lang="en-US" sz="2400" dirty="0">
                <a:latin typeface="Arial" panose="020B0604020202020204" pitchFamily="34" charset="0"/>
                <a:cs typeface="Arial" panose="020B0604020202020204" pitchFamily="34" charset="0"/>
              </a:rPr>
              <a:t>Which change could NOT increase liposome fluidity at the lower temperature?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increasing the concentration of sterols</a:t>
            </a:r>
          </a:p>
          <a:p>
            <a:pPr marL="457200" indent="-457200">
              <a:buFontTx/>
              <a:buAutoNum type="alphaUcPeriod"/>
              <a:defRPr/>
            </a:pPr>
            <a:r>
              <a:rPr lang="en-US" sz="2400" dirty="0">
                <a:latin typeface="Arial" panose="020B0604020202020204" pitchFamily="34" charset="0"/>
                <a:cs typeface="Arial" panose="020B0604020202020204" pitchFamily="34" charset="0"/>
              </a:rPr>
              <a:t>increasing the concentration of polyunsaturated fatty acids in phospholipids</a:t>
            </a:r>
          </a:p>
          <a:p>
            <a:pPr marL="457200" indent="-457200">
              <a:buFontTx/>
              <a:buAutoNum type="alphaUcPeriod"/>
              <a:defRPr/>
            </a:pPr>
            <a:r>
              <a:rPr lang="en-US" sz="2400" dirty="0">
                <a:latin typeface="Arial" panose="020B0604020202020204" pitchFamily="34" charset="0"/>
                <a:cs typeface="Arial" panose="020B0604020202020204" pitchFamily="34" charset="0"/>
              </a:rPr>
              <a:t>decreasing the concentration of saturated fatty acids in sphingolipids</a:t>
            </a:r>
          </a:p>
          <a:p>
            <a:pPr marL="457200" indent="-457200">
              <a:buFontTx/>
              <a:buAutoNum type="alphaUcPeriod"/>
              <a:defRPr/>
            </a:pPr>
            <a:r>
              <a:rPr lang="en-US" sz="2400" dirty="0">
                <a:latin typeface="Arial" panose="020B0604020202020204" pitchFamily="34" charset="0"/>
                <a:cs typeface="Arial" panose="020B0604020202020204" pitchFamily="34" charset="0"/>
              </a:rPr>
              <a:t>increasing the concentration of triacylglycerol in liposomes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7273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20C58-7D0E-4BD8-810B-FC8D414D18A1}"/>
              </a:ext>
            </a:extLst>
          </p:cNvPr>
          <p:cNvSpPr>
            <a:spLocks noGrp="1"/>
          </p:cNvSpPr>
          <p:nvPr>
            <p:ph type="title"/>
          </p:nvPr>
        </p:nvSpPr>
        <p:spPr/>
        <p:txBody>
          <a:bodyPr/>
          <a:lstStyle/>
          <a:p>
            <a:r>
              <a:rPr lang="en-AU" dirty="0"/>
              <a:t>Clicker Question 12, Response</a:t>
            </a:r>
          </a:p>
        </p:txBody>
      </p:sp>
      <p:sp>
        <p:nvSpPr>
          <p:cNvPr id="4" name="Google Shape;433;g847cf01710_0_113">
            <a:extLst>
              <a:ext uri="{FF2B5EF4-FFF2-40B4-BE49-F238E27FC236}">
                <a16:creationId xmlns:a16="http://schemas.microsoft.com/office/drawing/2014/main" id="{6C43FA51-EDA9-6948-A51A-4441A56CF555}"/>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Liposomes were constructed for an experiment with liver cells in culture. The experiment will be at </a:t>
            </a:r>
            <a:r>
              <a:rPr lang="en-US" sz="2400" dirty="0">
                <a:latin typeface="Arial" panose="020B0604020202020204" pitchFamily="34" charset="0"/>
                <a:ea typeface="Arial Unicode MS" panose="020B0604020202020204" pitchFamily="34" charset="-128"/>
                <a:cs typeface="Arial" panose="020B0604020202020204" pitchFamily="34" charset="0"/>
              </a:rPr>
              <a:t>25 °C and not 37 °C. </a:t>
            </a:r>
            <a:r>
              <a:rPr lang="en-US" sz="2400" dirty="0">
                <a:latin typeface="Arial" panose="020B0604020202020204" pitchFamily="34" charset="0"/>
                <a:cs typeface="Arial" panose="020B0604020202020204" pitchFamily="34" charset="0"/>
              </a:rPr>
              <a:t>Which change could NOT increase liposome fluidity at the lower temperature?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increasing the concentration of triacylglycerol in liposomes </a:t>
            </a:r>
          </a:p>
          <a:p>
            <a:pPr>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Triacylglycerols are storage lipids and not used for making liposomes.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88995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453E-E8DF-4901-9614-74CA840EDFC3}"/>
              </a:ext>
            </a:extLst>
          </p:cNvPr>
          <p:cNvSpPr>
            <a:spLocks noGrp="1"/>
          </p:cNvSpPr>
          <p:nvPr>
            <p:ph type="title"/>
          </p:nvPr>
        </p:nvSpPr>
        <p:spPr/>
        <p:txBody>
          <a:bodyPr/>
          <a:lstStyle/>
          <a:p>
            <a:r>
              <a:rPr lang="en-AU" dirty="0"/>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 cell was growing happily at </a:t>
            </a:r>
            <a:r>
              <a:rPr lang="en-US" sz="2400" dirty="0">
                <a:latin typeface="Arial" panose="020B0604020202020204" pitchFamily="34" charset="0"/>
                <a:ea typeface="Arial Unicode MS" panose="020B0604020202020204" pitchFamily="34" charset="-128"/>
                <a:cs typeface="Arial" panose="020B0604020202020204" pitchFamily="34" charset="0"/>
              </a:rPr>
              <a:t>37 °C</a:t>
            </a:r>
            <a:r>
              <a:rPr lang="en-US" sz="2400" dirty="0">
                <a:latin typeface="Arial" panose="020B0604020202020204" pitchFamily="34" charset="0"/>
                <a:cs typeface="Arial" panose="020B0604020202020204" pitchFamily="34" charset="0"/>
              </a:rPr>
              <a:t>, but the temperature was then changed </a:t>
            </a:r>
            <a:r>
              <a:rPr lang="en-US" sz="2400" dirty="0">
                <a:latin typeface="Arial" panose="020B0604020202020204" pitchFamily="34" charset="0"/>
                <a:ea typeface="Arial Unicode MS" panose="020B0604020202020204" pitchFamily="34" charset="-128"/>
                <a:cs typeface="Arial" panose="020B0604020202020204" pitchFamily="34" charset="0"/>
              </a:rPr>
              <a:t>to 40 °C</a:t>
            </a:r>
            <a:r>
              <a:rPr lang="en-US" sz="2400" dirty="0">
                <a:latin typeface="Arial" panose="020B0604020202020204" pitchFamily="34" charset="0"/>
                <a:cs typeface="Arial" panose="020B0604020202020204" pitchFamily="34" charset="0"/>
              </a:rPr>
              <a:t>. What modifications to the plasma membrane could a cell make to counteract the increase in temperature?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Add</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2400" dirty="0">
                <a:latin typeface="Arial" panose="020B0604020202020204" pitchFamily="34" charset="0"/>
                <a:cs typeface="Arial" panose="020B0604020202020204" pitchFamily="34" charset="0"/>
              </a:rPr>
              <a:t>more cholesterol into the plasma membrane.</a:t>
            </a:r>
          </a:p>
          <a:p>
            <a:pPr marL="457200" indent="-457200">
              <a:buFontTx/>
              <a:buAutoNum type="alphaUcPeriod"/>
              <a:defRPr/>
            </a:pPr>
            <a:r>
              <a:rPr lang="en-US" sz="2400" dirty="0">
                <a:latin typeface="Arial" panose="020B0604020202020204" pitchFamily="34" charset="0"/>
                <a:cs typeface="Arial" panose="020B0604020202020204" pitchFamily="34" charset="0"/>
              </a:rPr>
              <a:t>Introduce more saturated fatty acids into the phospholipids.</a:t>
            </a:r>
          </a:p>
          <a:p>
            <a:pPr marL="457200" indent="-457200">
              <a:buFontTx/>
              <a:buAutoNum type="alphaUcPeriod"/>
              <a:defRPr/>
            </a:pPr>
            <a:r>
              <a:rPr lang="en-US" sz="2400" dirty="0">
                <a:latin typeface="Arial" panose="020B0604020202020204" pitchFamily="34" charset="0"/>
                <a:cs typeface="Arial" panose="020B0604020202020204" pitchFamily="34" charset="0"/>
              </a:rPr>
              <a:t>Decrease the number of double bonds in fatty acids in the phospholipids.</a:t>
            </a:r>
          </a:p>
          <a:p>
            <a:pPr marL="457200" indent="-457200">
              <a:buFontTx/>
              <a:buAutoNum type="alphaUcPeriod"/>
              <a:defRPr/>
            </a:pPr>
            <a:r>
              <a:rPr lang="en-US" sz="2400" dirty="0">
                <a:latin typeface="Arial" panose="020B0604020202020204" pitchFamily="34" charset="0"/>
                <a:cs typeface="Arial" panose="020B0604020202020204" pitchFamily="34" charset="0"/>
              </a:rPr>
              <a:t>All of the answers are correct.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Icon P 1&#10;">
            <a:extLst>
              <a:ext uri="{FF2B5EF4-FFF2-40B4-BE49-F238E27FC236}">
                <a16:creationId xmlns:a16="http://schemas.microsoft.com/office/drawing/2014/main" id="{A5E20B49-F37E-44BB-9E04-96D160A1FFEA}"/>
              </a:ext>
            </a:extLst>
          </p:cNvPr>
          <p:cNvPicPr>
            <a:picLocks noChangeAspect="1"/>
          </p:cNvPicPr>
          <p:nvPr/>
        </p:nvPicPr>
        <p:blipFill>
          <a:blip r:embed="rId3"/>
          <a:stretch>
            <a:fillRect/>
          </a:stretch>
        </p:blipFill>
        <p:spPr>
          <a:xfrm>
            <a:off x="685800" y="345719"/>
            <a:ext cx="1133954" cy="816935"/>
          </a:xfrm>
          <a:prstGeom prst="rect">
            <a:avLst/>
          </a:prstGeom>
        </p:spPr>
      </p:pic>
    </p:spTree>
    <p:extLst>
      <p:ext uri="{BB962C8B-B14F-4D97-AF65-F5344CB8AC3E}">
        <p14:creationId xmlns:p14="http://schemas.microsoft.com/office/powerpoint/2010/main" val="4035680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1ABF-E1EF-41A6-98E5-AB7D535B2DB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Micelle Formation</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82583" y="1600200"/>
            <a:ext cx="424181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micelles </a:t>
            </a:r>
            <a:r>
              <a:rPr lang="en-US" sz="2400" dirty="0">
                <a:latin typeface="Arial" panose="020B0604020202020204" pitchFamily="34" charset="0"/>
                <a:cs typeface="Arial" panose="020B0604020202020204" pitchFamily="34" charset="0"/>
              </a:rPr>
              <a:t>= spherical structures containing amphipathic molecules arranged with hydrophobic regions in the interior and hydrophilic head groups on the exterior</a:t>
            </a:r>
          </a:p>
          <a:p>
            <a:pPr lvl="1"/>
            <a:r>
              <a:rPr lang="en-US" sz="2400" dirty="0">
                <a:latin typeface="Arial" panose="020B0604020202020204" pitchFamily="34" charset="0"/>
                <a:cs typeface="Arial" panose="020B0604020202020204" pitchFamily="34" charset="0"/>
              </a:rPr>
              <a:t>favored when the cross-sectional area of the head group is greater than that of the acyl side chain(s) </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The diagram shows a sphere with small blue spheres forming the outer boundary and two wavy threads extending from each blue sphere into the center, which is yellow. A close-up of one conical slice shows a single blue sphere at the wider top that narrows along a wavy vertical thread extending down. Adjacent text reads, individual units are wedge-shaped open parenthesis cross section of head greater than that of side chain close parenthesis. ">
            <a:extLst>
              <a:ext uri="{FF2B5EF4-FFF2-40B4-BE49-F238E27FC236}">
                <a16:creationId xmlns:a16="http://schemas.microsoft.com/office/drawing/2014/main" id="{D512529E-40B2-784D-93ED-BBBC3E498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00200"/>
            <a:ext cx="2855471" cy="4113516"/>
          </a:xfrm>
          <a:prstGeom prst="rect">
            <a:avLst/>
          </a:prstGeom>
        </p:spPr>
      </p:pic>
    </p:spTree>
    <p:extLst>
      <p:ext uri="{BB962C8B-B14F-4D97-AF65-F5344CB8AC3E}">
        <p14:creationId xmlns:p14="http://schemas.microsoft.com/office/powerpoint/2010/main" val="3127626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1C8B-3C73-4502-8597-22F656ED8656}"/>
              </a:ext>
            </a:extLst>
          </p:cNvPr>
          <p:cNvSpPr>
            <a:spLocks noGrp="1"/>
          </p:cNvSpPr>
          <p:nvPr>
            <p:ph type="title"/>
          </p:nvPr>
        </p:nvSpPr>
        <p:spPr/>
        <p:txBody>
          <a:bodyPr/>
          <a:lstStyle/>
          <a:p>
            <a:r>
              <a:rPr lang="en-AU" dirty="0"/>
              <a:t>Clicker Question 13, Response</a:t>
            </a:r>
          </a:p>
        </p:txBody>
      </p:sp>
      <p:sp>
        <p:nvSpPr>
          <p:cNvPr id="6" name="Google Shape;433;g847cf01710_0_113">
            <a:extLst>
              <a:ext uri="{FF2B5EF4-FFF2-40B4-BE49-F238E27FC236}">
                <a16:creationId xmlns:a16="http://schemas.microsoft.com/office/drawing/2014/main" id="{A17EFA72-F423-4941-B905-65DDD2E0B41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A cell was growing happily at </a:t>
            </a:r>
            <a:r>
              <a:rPr lang="en-US" sz="2400" dirty="0">
                <a:latin typeface="Arial" panose="020B0604020202020204" pitchFamily="34" charset="0"/>
                <a:ea typeface="Arial Unicode MS" panose="020B0604020202020204" pitchFamily="34" charset="-128"/>
                <a:cs typeface="Arial" panose="020B0604020202020204" pitchFamily="34" charset="0"/>
              </a:rPr>
              <a:t>37 °C</a:t>
            </a:r>
            <a:r>
              <a:rPr lang="en-US" sz="2400" dirty="0">
                <a:latin typeface="Arial" panose="020B0604020202020204" pitchFamily="34" charset="0"/>
                <a:cs typeface="Arial" panose="020B0604020202020204" pitchFamily="34" charset="0"/>
              </a:rPr>
              <a:t>, but the temperature was then changed </a:t>
            </a:r>
            <a:r>
              <a:rPr lang="en-US" sz="2400" dirty="0">
                <a:latin typeface="Arial" panose="020B0604020202020204" pitchFamily="34" charset="0"/>
                <a:ea typeface="Arial Unicode MS" panose="020B0604020202020204" pitchFamily="34" charset="-128"/>
                <a:cs typeface="Arial" panose="020B0604020202020204" pitchFamily="34" charset="0"/>
              </a:rPr>
              <a:t>to 40 °C</a:t>
            </a:r>
            <a:r>
              <a:rPr lang="en-US" sz="2400" dirty="0">
                <a:latin typeface="Arial" panose="020B0604020202020204" pitchFamily="34" charset="0"/>
                <a:cs typeface="Arial" panose="020B0604020202020204" pitchFamily="34" charset="0"/>
              </a:rPr>
              <a:t>. What modifications to the plasma membrane could a cell make to counteract the increase in temperature?</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D.  All of the answers are correct. </a:t>
            </a:r>
          </a:p>
          <a:p>
            <a:pPr>
              <a:lnSpc>
                <a:spcPct val="115000"/>
              </a:lnSpc>
              <a:spcBef>
                <a:spcPct val="0"/>
              </a:spcBef>
              <a:buClr>
                <a:srgbClr val="000000"/>
              </a:buClr>
              <a:buSzPts val="1100"/>
              <a:buFont typeface="Calibri" panose="020F0502020204030204" pitchFamily="34" charset="0"/>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To counteract the temperature, the cell needs to make the plasma membrane more ordered. This can be achieved by </a:t>
            </a:r>
            <a:r>
              <a:rPr lang="en-US" sz="2400" b="1" dirty="0">
                <a:latin typeface="Arial" panose="020B0604020202020204" pitchFamily="34" charset="0"/>
                <a:cs typeface="Arial" panose="020B0604020202020204" pitchFamily="34" charset="0"/>
              </a:rPr>
              <a:t>adding</a:t>
            </a:r>
            <a:r>
              <a:rPr 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2400" b="1" dirty="0">
                <a:latin typeface="Arial" panose="020B0604020202020204" pitchFamily="34" charset="0"/>
                <a:cs typeface="Arial" panose="020B0604020202020204" pitchFamily="34" charset="0"/>
              </a:rPr>
              <a:t>cholesterol, introducing more saturated fatty acids, or decreasing the number of double bonds in fatty acids.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6101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4" name="Picture 3" descr="Icon P 1&#10;">
            <a:extLst>
              <a:ext uri="{FF2B5EF4-FFF2-40B4-BE49-F238E27FC236}">
                <a16:creationId xmlns:a16="http://schemas.microsoft.com/office/drawing/2014/main" id="{7AED16B6-C8B6-4B8D-B829-BDCE84BF8697}"/>
              </a:ext>
            </a:extLst>
          </p:cNvPr>
          <p:cNvPicPr>
            <a:picLocks noChangeAspect="1"/>
          </p:cNvPicPr>
          <p:nvPr/>
        </p:nvPicPr>
        <p:blipFill>
          <a:blip r:embed="rId3"/>
          <a:stretch>
            <a:fillRect/>
          </a:stretch>
        </p:blipFill>
        <p:spPr>
          <a:xfrm>
            <a:off x="304800" y="152400"/>
            <a:ext cx="1133954" cy="816935"/>
          </a:xfrm>
          <a:prstGeom prst="rect">
            <a:avLst/>
          </a:prstGeom>
        </p:spPr>
      </p:pic>
      <p:sp>
        <p:nvSpPr>
          <p:cNvPr id="2" name="Title 1">
            <a:extLst>
              <a:ext uri="{FF2B5EF4-FFF2-40B4-BE49-F238E27FC236}">
                <a16:creationId xmlns:a16="http://schemas.microsoft.com/office/drawing/2014/main" id="{2380B3F7-0B13-4B0B-9691-2C9F05AF9F22}"/>
              </a:ext>
            </a:extLst>
          </p:cNvPr>
          <p:cNvSpPr>
            <a:spLocks noGrp="1"/>
          </p:cNvSpPr>
          <p:nvPr>
            <p:ph type="title"/>
          </p:nvPr>
        </p:nvSpPr>
        <p:spPr/>
        <p:txBody>
          <a:bodyPr/>
          <a:lstStyle/>
          <a:p>
            <a:r>
              <a:rPr lang="en-US" sz="3400" dirty="0">
                <a:solidFill>
                  <a:srgbClr val="144652"/>
                </a:solidFill>
                <a:latin typeface="Arial" panose="020B0604020202020204" pitchFamily="34" charset="0"/>
                <a:cs typeface="Arial" panose="020B0604020202020204" pitchFamily="34" charset="0"/>
              </a:rPr>
              <a:t>Activity: Biological Membrane</a:t>
            </a:r>
            <a:br>
              <a:rPr lang="en-US" sz="3400" dirty="0">
                <a:solidFill>
                  <a:srgbClr val="144652"/>
                </a:solidFill>
                <a:latin typeface="Arial" panose="020B0604020202020204" pitchFamily="34" charset="0"/>
                <a:cs typeface="Arial" panose="020B0604020202020204" pitchFamily="34" charset="0"/>
              </a:rPr>
            </a:br>
            <a:r>
              <a:rPr lang="en-US" sz="3400" dirty="0">
                <a:solidFill>
                  <a:srgbClr val="144652"/>
                </a:solidFill>
                <a:latin typeface="Arial" panose="020B0604020202020204" pitchFamily="34" charset="0"/>
                <a:cs typeface="Arial" panose="020B0604020202020204" pitchFamily="34" charset="0"/>
              </a:rPr>
              <a:t>Structure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dirty="0">
              <a:solidFill>
                <a:srgbClr val="144652"/>
              </a:solidFill>
            </a:endParaRPr>
          </a:p>
        </p:txBody>
      </p:sp>
      <p:sp>
        <p:nvSpPr>
          <p:cNvPr id="367" name="Google Shape;367;g847cf01710_0_29"/>
          <p:cNvSpPr txBox="1">
            <a:spLocks noGrp="1"/>
          </p:cNvSpPr>
          <p:nvPr>
            <p:ph type="body" idx="1"/>
          </p:nvPr>
        </p:nvSpPr>
        <p:spPr>
          <a:xfrm>
            <a:off x="554935" y="1593986"/>
            <a:ext cx="8034130" cy="1384028"/>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Ch11 Student Activity, Day 1: </a:t>
            </a:r>
            <a:r>
              <a:rPr lang="en-US" sz="2400" dirty="0">
                <a:latin typeface="Arial" panose="020B0604020202020204" pitchFamily="34" charset="0"/>
                <a:cs typeface="Arial" panose="020B0604020202020204" pitchFamily="34" charset="0"/>
              </a:rPr>
              <a:t>Biological Membrane Structure (Muddiest Point) Achieve assessment.</a:t>
            </a:r>
          </a:p>
        </p:txBody>
      </p:sp>
      <p:pic>
        <p:nvPicPr>
          <p:cNvPr id="5" name="Picture 4" descr="A screenshot of the muddiest point question from the Achieve course.">
            <a:extLst>
              <a:ext uri="{FF2B5EF4-FFF2-40B4-BE49-F238E27FC236}">
                <a16:creationId xmlns:a16="http://schemas.microsoft.com/office/drawing/2014/main" id="{42547F40-CA18-4B09-88DE-38243E802F5A}"/>
              </a:ext>
            </a:extLst>
          </p:cNvPr>
          <p:cNvPicPr>
            <a:picLocks noChangeAspect="1"/>
          </p:cNvPicPr>
          <p:nvPr/>
        </p:nvPicPr>
        <p:blipFill>
          <a:blip r:embed="rId4"/>
          <a:stretch>
            <a:fillRect/>
          </a:stretch>
        </p:blipFill>
        <p:spPr>
          <a:xfrm>
            <a:off x="228377" y="3124200"/>
            <a:ext cx="8687246" cy="3302170"/>
          </a:xfrm>
          <a:prstGeom prst="rect">
            <a:avLst/>
          </a:prstGeom>
        </p:spPr>
      </p:pic>
    </p:spTree>
    <p:extLst>
      <p:ext uri="{BB962C8B-B14F-4D97-AF65-F5344CB8AC3E}">
        <p14:creationId xmlns:p14="http://schemas.microsoft.com/office/powerpoint/2010/main" val="323671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10" name="Picture 9" descr="Icon P 1&#10;">
            <a:extLst>
              <a:ext uri="{FF2B5EF4-FFF2-40B4-BE49-F238E27FC236}">
                <a16:creationId xmlns:a16="http://schemas.microsoft.com/office/drawing/2014/main" id="{F2EB2889-E93D-4CDE-B6AA-51D0AA7886F2}"/>
              </a:ext>
            </a:extLst>
          </p:cNvPr>
          <p:cNvPicPr>
            <a:picLocks noChangeAspect="1"/>
          </p:cNvPicPr>
          <p:nvPr/>
        </p:nvPicPr>
        <p:blipFill>
          <a:blip r:embed="rId3"/>
          <a:stretch>
            <a:fillRect/>
          </a:stretch>
        </p:blipFill>
        <p:spPr>
          <a:xfrm>
            <a:off x="304800" y="152400"/>
            <a:ext cx="1133954" cy="816935"/>
          </a:xfrm>
          <a:prstGeom prst="rect">
            <a:avLst/>
          </a:prstGeom>
        </p:spPr>
      </p:pic>
      <p:sp>
        <p:nvSpPr>
          <p:cNvPr id="9" name="Title 1">
            <a:extLst>
              <a:ext uri="{FF2B5EF4-FFF2-40B4-BE49-F238E27FC236}">
                <a16:creationId xmlns:a16="http://schemas.microsoft.com/office/drawing/2014/main" id="{468A31BE-FAEB-4BBB-A892-0C51C0367B75}"/>
              </a:ext>
            </a:extLst>
          </p:cNvPr>
          <p:cNvSpPr>
            <a:spLocks noGrp="1"/>
          </p:cNvSpPr>
          <p:nvPr>
            <p:ph type="title"/>
          </p:nvPr>
        </p:nvSpPr>
        <p:spPr>
          <a:xfrm>
            <a:off x="4763" y="152400"/>
            <a:ext cx="9139237" cy="1143000"/>
          </a:xfrm>
        </p:spPr>
        <p:txBody>
          <a:bodyPr/>
          <a:lstStyle/>
          <a:p>
            <a:r>
              <a:rPr lang="en-US" sz="3400" dirty="0">
                <a:solidFill>
                  <a:srgbClr val="144652"/>
                </a:solidFill>
                <a:latin typeface="Arial" panose="020B0604020202020204" pitchFamily="34" charset="0"/>
                <a:cs typeface="Arial" panose="020B0604020202020204" pitchFamily="34" charset="0"/>
              </a:rPr>
              <a:t>Activity: Biological Membrane</a:t>
            </a:r>
            <a:br>
              <a:rPr lang="en-US" sz="3400" dirty="0">
                <a:solidFill>
                  <a:srgbClr val="144652"/>
                </a:solidFill>
                <a:latin typeface="Arial" panose="020B0604020202020204" pitchFamily="34" charset="0"/>
                <a:cs typeface="Arial" panose="020B0604020202020204" pitchFamily="34" charset="0"/>
              </a:rPr>
            </a:br>
            <a:r>
              <a:rPr lang="en-US" sz="3400" dirty="0">
                <a:solidFill>
                  <a:srgbClr val="144652"/>
                </a:solidFill>
                <a:latin typeface="Arial" panose="020B0604020202020204" pitchFamily="34" charset="0"/>
                <a:cs typeface="Arial" panose="020B0604020202020204" pitchFamily="34" charset="0"/>
              </a:rPr>
              <a:t>Structure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b="0" dirty="0">
              <a:solidFill>
                <a:srgbClr val="144652"/>
              </a:solidFill>
            </a:endParaRPr>
          </a:p>
        </p:txBody>
      </p:sp>
      <p:sp>
        <p:nvSpPr>
          <p:cNvPr id="8" name="Google Shape;367;g847cf01710_0_29">
            <a:extLst>
              <a:ext uri="{FF2B5EF4-FFF2-40B4-BE49-F238E27FC236}">
                <a16:creationId xmlns:a16="http://schemas.microsoft.com/office/drawing/2014/main" id="{41BA59D4-946B-CD45-A159-5B1ABB718C70}"/>
              </a:ext>
            </a:extLst>
          </p:cNvPr>
          <p:cNvSpPr txBox="1">
            <a:spLocks/>
          </p:cNvSpPr>
          <p:nvPr/>
        </p:nvSpPr>
        <p:spPr bwMode="auto">
          <a:xfrm>
            <a:off x="554935" y="1632086"/>
            <a:ext cx="8034130" cy="146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ct val="115000"/>
              </a:lnSpc>
              <a:spcBef>
                <a:spcPts val="0"/>
              </a:spcBef>
              <a:buFontTx/>
              <a:buNone/>
            </a:pPr>
            <a:r>
              <a:rPr lang="en-US" kern="0" dirty="0">
                <a:ea typeface="Arial"/>
                <a:sym typeface="Arial"/>
              </a:rPr>
              <a:t>Complete the Ch11 Student Activity, Day 2: </a:t>
            </a:r>
            <a:r>
              <a:rPr lang="en-US" kern="0" dirty="0"/>
              <a:t>Biological Membrane Structure (Muddiest Point) Achieve assessment.</a:t>
            </a:r>
          </a:p>
        </p:txBody>
      </p:sp>
      <p:pic>
        <p:nvPicPr>
          <p:cNvPr id="3" name="Picture 2" descr="A screenshot of the muddiest point question from the Achieve course.">
            <a:extLst>
              <a:ext uri="{FF2B5EF4-FFF2-40B4-BE49-F238E27FC236}">
                <a16:creationId xmlns:a16="http://schemas.microsoft.com/office/drawing/2014/main" id="{0E16A9B1-99E3-4FE7-9803-7EC5EE43CFBF}"/>
              </a:ext>
            </a:extLst>
          </p:cNvPr>
          <p:cNvPicPr>
            <a:picLocks noChangeAspect="1"/>
          </p:cNvPicPr>
          <p:nvPr/>
        </p:nvPicPr>
        <p:blipFill>
          <a:blip r:embed="rId4"/>
          <a:stretch>
            <a:fillRect/>
          </a:stretch>
        </p:blipFill>
        <p:spPr>
          <a:xfrm>
            <a:off x="393485" y="3276600"/>
            <a:ext cx="8357029" cy="2863997"/>
          </a:xfrm>
          <a:prstGeom prst="rect">
            <a:avLst/>
          </a:prstGeom>
        </p:spPr>
      </p:pic>
    </p:spTree>
    <p:extLst>
      <p:ext uri="{BB962C8B-B14F-4D97-AF65-F5344CB8AC3E}">
        <p14:creationId xmlns:p14="http://schemas.microsoft.com/office/powerpoint/2010/main" val="4944504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B2027F88-506C-433A-B731-9081691028C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AF75AE-F03C-48E4-B4B0-2B716EBF77D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(5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43734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9819-6F89-4631-91A1-EC180F8E79F6}"/>
              </a:ext>
            </a:extLst>
          </p:cNvPr>
          <p:cNvSpPr>
            <a:spLocks noGrp="1"/>
          </p:cNvSpPr>
          <p:nvPr>
            <p:ph type="title"/>
          </p:nvPr>
        </p:nvSpPr>
        <p:spPr/>
        <p:txBody>
          <a:bodyPr/>
          <a:lstStyle/>
          <a:p>
            <a:r>
              <a:rPr lang="en-US" altLang="en-US" dirty="0" err="1">
                <a:solidFill>
                  <a:srgbClr val="4E4CB4"/>
                </a:solidFill>
                <a:latin typeface="Arial" panose="020B0604020202020204" pitchFamily="34" charset="0"/>
                <a:cs typeface="Arial" panose="020B0604020202020204" pitchFamily="34" charset="0"/>
              </a:rPr>
              <a:t>Transbilayer</a:t>
            </a:r>
            <a:r>
              <a:rPr lang="en-US" altLang="en-US" dirty="0">
                <a:solidFill>
                  <a:srgbClr val="4E4CB4"/>
                </a:solidFill>
                <a:latin typeface="Arial" panose="020B0604020202020204" pitchFamily="34" charset="0"/>
                <a:cs typeface="Arial" panose="020B0604020202020204" pitchFamily="34" charset="0"/>
              </a:rPr>
              <a:t> Movement of Lipids Requires Catalysis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81000" y="2063220"/>
            <a:ext cx="4191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transbilayer</a:t>
            </a:r>
            <a:r>
              <a:rPr lang="en-US" sz="2400" dirty="0">
                <a:latin typeface="Arial" panose="020B0604020202020204" pitchFamily="34" charset="0"/>
                <a:cs typeface="Arial" panose="020B0604020202020204" pitchFamily="34" charset="0"/>
              </a:rPr>
              <a:t> (“flip-flop”) movement has a large, positive free-energy change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proteins facilitate the translocation of individual lipid molecules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uncatalyzed lateral diffusion. A piece of plasma membrane has a red highlighted phospholipid in its top half, lined up with the surrounding phospholipids with its head above and two tails extending downward. The highlighted phospholipid has two phospholipids to its left and six phospholipids to its right. To its right, right- and left-pointing arrows show that it interconverts with an illustration to the right. Accompanying text reads, very fast open parenthesis 1 micrometer slash s close parenthesis. The right-hand illustration shows a similar piece of membrane but the highlighted phospholipid now has seven phospholipids to its left and one phospholipid to its right. Part b shows uncatalyzed transbilayer open parenthesis “flip-flop” close parenthesis diffusion. A piece of plasma membrane has a red highlighted phospholipid in its top half, lined up with the surrounding phospholipids with the head above and two tails extending downward. The highlighted phospholipid has four phospholipids to its left and four phospholipids to its right. An arrow curves clockwise from the highlighted phospholipid to point to the region beneath it. To its right, right- and left-pointing arrows show that it interconverts with an illustration to the right. Accompanying text reads, very slow open parenthesis t subscript one-half end subscript in days close parenthesis. The right-hand illustration shows a similar piece of membrane but the highlighted phospholipid now has its phosphate head below with the two tails extending upward and is lined up with the phospholipids in the bottom half of the membrane. The highlighted phospholipid still has four phospholipids to its left and four phospholipids to its right. Part c shows three catalyzed transbilayer translocations using three pieces of membrane, each with the region above labeled outside and the region below labeled inside. The left-hand catalyzed transbilayer translocation is labeled flippase open parenthesis P-type A T P ase close parenthesis moves P E and P S from outer to cytosolic leaflet. A piece of plasma membrane has a red highlighted phospholipid in its top half, lined up with the surrounding phospholipids with its head above and two tails extending downward. The highlighted phospholipid has two phospholipids to its left and three phospholipids to its right. N H 3 with a positive charge on N extends up from the spherical head of the red highlighted phospholipid. A vertical rectangle with rounded edges is positioned immediately to the right of the highlighted phospholipid and extends from above to below the membrane. A clockwise dashed arrow extends from the highlighted phospholipid, through the vertical rectangle, and back to point beneath the highlighted phospholipid. A curved arrow running through the bottom of the vertical rectangle shows that A T P is converted to A D P plus P subscript i. The middle catalyzed transbilayer translocation is labeled floppase open parenthesis P-type A B C transporter close parenthesis moves phospholipids from cytosolic to outer leaflet.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A curved arrow running through the bottom of the vertical rectangle shows that A T P is converted to A D P plus P subscript i. The right-hand catalyzed transbilayer translocation is labeled scramblase moves lipids in either direction, toward equilibrium.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On the right side of the vertical rectangle, there is a highlighted phospholipid in the top half of the membrane with two phospholipids to its right. A clockwise dashed arrow extends left from the upper highlighted phospholipid, curves through the vertical rectangle, and points beneath the highlighted phospholipid. The bottom of the vertical rectangle is labeled C a 2 plus.">
            <a:extLst>
              <a:ext uri="{FF2B5EF4-FFF2-40B4-BE49-F238E27FC236}">
                <a16:creationId xmlns:a16="http://schemas.microsoft.com/office/drawing/2014/main" id="{32F596E2-AE3C-5344-BA0C-57A269A7569C}"/>
              </a:ext>
            </a:extLst>
          </p:cNvPr>
          <p:cNvPicPr>
            <a:picLocks noChangeAspect="1"/>
          </p:cNvPicPr>
          <p:nvPr/>
        </p:nvPicPr>
        <p:blipFill>
          <a:blip r:embed="rId3"/>
          <a:stretch>
            <a:fillRect/>
          </a:stretch>
        </p:blipFill>
        <p:spPr>
          <a:xfrm>
            <a:off x="4953000" y="1834619"/>
            <a:ext cx="3469206" cy="4587875"/>
          </a:xfrm>
          <a:prstGeom prst="rect">
            <a:avLst/>
          </a:prstGeom>
        </p:spPr>
      </p:pic>
    </p:spTree>
    <p:extLst>
      <p:ext uri="{BB962C8B-B14F-4D97-AF65-F5344CB8AC3E}">
        <p14:creationId xmlns:p14="http://schemas.microsoft.com/office/powerpoint/2010/main" val="3957225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B6B78-DE8A-4119-A00F-60954548E1F0}"/>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Flippases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5750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flippases</a:t>
            </a:r>
            <a:r>
              <a:rPr lang="en-US" sz="2400" dirty="0">
                <a:latin typeface="Arial" panose="020B0604020202020204" pitchFamily="34" charset="0"/>
                <a:cs typeface="Arial" panose="020B0604020202020204" pitchFamily="34" charset="0"/>
              </a:rPr>
              <a:t> = catalyze translocation of the </a:t>
            </a:r>
            <a:r>
              <a:rPr lang="en-US" sz="2400" i="1" dirty="0">
                <a:latin typeface="Arial" panose="020B0604020202020204" pitchFamily="34" charset="0"/>
                <a:cs typeface="Arial" panose="020B0604020202020204" pitchFamily="34" charset="0"/>
              </a:rPr>
              <a:t>amino- </a:t>
            </a:r>
            <a:r>
              <a:rPr lang="en-US" sz="2400" dirty="0">
                <a:latin typeface="Arial" panose="020B0604020202020204" pitchFamily="34" charset="0"/>
                <a:cs typeface="Arial" panose="020B0604020202020204" pitchFamily="34" charset="0"/>
              </a:rPr>
              <a:t>phospholipids phosphatidylethanolamine (PE) and phosphatidylserine (PS) from the extracellular to the cytoplasmic leaflet of the plasma membrane</a:t>
            </a:r>
          </a:p>
          <a:p>
            <a:pPr lvl="1"/>
            <a:r>
              <a:rPr lang="en-US" sz="2400" dirty="0">
                <a:latin typeface="Arial" panose="020B0604020202020204" pitchFamily="34" charset="0"/>
                <a:cs typeface="Arial" panose="020B0604020202020204" pitchFamily="34" charset="0"/>
              </a:rPr>
              <a:t>consume ~1 ATP per molecule of phospholipid translocated</a:t>
            </a:r>
          </a:p>
          <a:p>
            <a:pPr lvl="1"/>
            <a:r>
              <a:rPr lang="en-US" sz="2400" dirty="0">
                <a:latin typeface="Arial" panose="020B0604020202020204" pitchFamily="34" charset="0"/>
                <a:cs typeface="Arial" panose="020B0604020202020204" pitchFamily="34" charset="0"/>
              </a:rPr>
              <a:t>related to the P-type ATPases (active transporters)</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left-hand catalyzed transbilayer translocation is labeled flippase open parenthesis P-type A T P ase close parenthesis moves P E and P S from outer to cytosolic leaflet. A piece of plasma membrane has a red highlighted phospholipid in its top half, lined up with the surrounding phospholipids with its head above and two tails extending downward. The highlighted phospholipid has two phospholipids to its left and three phospholipids to its right. N H 3 with a positive charge on N extends up from the spherical head of the red highlighted phospholipid. A vertical rectangle with rounded edges is positioned immediately to the right of the highlighted phospholipid and extends from above to below the membrane. A clockwise dashed arrow extends from the highlighted phospholipid, through the vertical rectangle, and back to point beneath the highlighted phospholipid. A curved arrow running through the bottom of the vertical rectangle shows that A T P is converted to A D P plus P subscript i. ">
            <a:extLst>
              <a:ext uri="{FF2B5EF4-FFF2-40B4-BE49-F238E27FC236}">
                <a16:creationId xmlns:a16="http://schemas.microsoft.com/office/drawing/2014/main" id="{8EC43ACC-C6ED-B444-8436-E7B68953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1720" y="1708355"/>
            <a:ext cx="1893155" cy="4256732"/>
          </a:xfrm>
          <a:prstGeom prst="rect">
            <a:avLst/>
          </a:prstGeom>
        </p:spPr>
      </p:pic>
    </p:spTree>
    <p:extLst>
      <p:ext uri="{BB962C8B-B14F-4D97-AF65-F5344CB8AC3E}">
        <p14:creationId xmlns:p14="http://schemas.microsoft.com/office/powerpoint/2010/main" val="11993027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C8A4E-3AFF-4B26-83A4-F79B407D98CD}"/>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Floppases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49880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floppases</a:t>
            </a:r>
            <a:r>
              <a:rPr lang="en-US" sz="2400" dirty="0">
                <a:latin typeface="Arial" panose="020B0604020202020204" pitchFamily="34" charset="0"/>
                <a:cs typeface="Arial" panose="020B0604020202020204" pitchFamily="34" charset="0"/>
              </a:rPr>
              <a:t> = move plasma membrane phospholipids and sterols from the cytoplasmic leaflet to the extracellular leaflet</a:t>
            </a:r>
          </a:p>
          <a:p>
            <a:pPr lvl="1"/>
            <a:r>
              <a:rPr lang="en-US" sz="2400" dirty="0">
                <a:latin typeface="Arial" panose="020B0604020202020204" pitchFamily="34" charset="0"/>
                <a:cs typeface="Arial" panose="020B0604020202020204" pitchFamily="34" charset="0"/>
              </a:rPr>
              <a:t>are ATP-dependent </a:t>
            </a:r>
          </a:p>
          <a:p>
            <a:pPr lvl="1"/>
            <a:r>
              <a:rPr lang="en-US" sz="2400" dirty="0">
                <a:latin typeface="Arial" panose="020B0604020202020204" pitchFamily="34" charset="0"/>
                <a:cs typeface="Arial" panose="020B0604020202020204" pitchFamily="34" charset="0"/>
              </a:rPr>
              <a:t>members of the ABC transporter family </a:t>
            </a:r>
          </a:p>
          <a:p>
            <a:pPr lvl="1"/>
            <a:r>
              <a:rPr lang="en-US" sz="2400" dirty="0">
                <a:latin typeface="Arial" panose="020B0604020202020204" pitchFamily="34" charset="0"/>
                <a:cs typeface="Arial" panose="020B0604020202020204" pitchFamily="34" charset="0"/>
              </a:rPr>
              <a:t>each specializes in movement of specific lipids</a:t>
            </a: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 name="Picture 18" descr=" The middle catalyzed transbilayer translocation is labeled floppase open parenthesis P-type A B C transporter close parenthesis moves phospholipids from cytosolic to outer leaflet.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A curved arrow running through the bottom of the vertical rectangle shows that A T P is converted to A D P plus P subscript i. ">
            <a:extLst>
              <a:ext uri="{FF2B5EF4-FFF2-40B4-BE49-F238E27FC236}">
                <a16:creationId xmlns:a16="http://schemas.microsoft.com/office/drawing/2014/main" id="{673617F3-D190-A74E-B202-42A60FC8A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324" y="1300633"/>
            <a:ext cx="2084157" cy="4256733"/>
          </a:xfrm>
          <a:prstGeom prst="rect">
            <a:avLst/>
          </a:prstGeom>
        </p:spPr>
      </p:pic>
    </p:spTree>
    <p:extLst>
      <p:ext uri="{BB962C8B-B14F-4D97-AF65-F5344CB8AC3E}">
        <p14:creationId xmlns:p14="http://schemas.microsoft.com/office/powerpoint/2010/main" val="39894831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FCC93-C989-415B-BD81-4B5F1964E1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Scramblases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676400"/>
            <a:ext cx="544522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scramblases</a:t>
            </a:r>
            <a:r>
              <a:rPr lang="en-US" sz="2400" dirty="0">
                <a:latin typeface="Arial" panose="020B0604020202020204" pitchFamily="34" charset="0"/>
                <a:cs typeface="Arial" panose="020B0604020202020204" pitchFamily="34" charset="0"/>
              </a:rPr>
              <a:t> = move any membrane phospholipid across the bilayer down its concentration gradient</a:t>
            </a:r>
          </a:p>
          <a:p>
            <a:pPr lvl="1"/>
            <a:r>
              <a:rPr lang="en-US" sz="2400" dirty="0">
                <a:latin typeface="Arial" panose="020B0604020202020204" pitchFamily="34" charset="0"/>
                <a:cs typeface="Arial" panose="020B0604020202020204" pitchFamily="34" charset="0"/>
              </a:rPr>
              <a:t>not dependent on ATP; some require Ca</a:t>
            </a:r>
            <a:r>
              <a:rPr lang="en-US" sz="2400" baseline="30000" dirty="0">
                <a:latin typeface="Arial" panose="020B0604020202020204" pitchFamily="34" charset="0"/>
                <a:cs typeface="Arial" panose="020B0604020202020204" pitchFamily="34" charset="0"/>
              </a:rPr>
              <a:t>2+</a:t>
            </a:r>
          </a:p>
          <a:p>
            <a:pPr lvl="1"/>
            <a:r>
              <a:rPr lang="en-US" sz="2400" dirty="0">
                <a:latin typeface="Arial" panose="020B0604020202020204" pitchFamily="34" charset="0"/>
                <a:cs typeface="Arial" panose="020B0604020202020204" pitchFamily="34" charset="0"/>
              </a:rPr>
              <a:t>lead to controlled randomization of the head-group composition on the two faces of the bilayer </a:t>
            </a:r>
          </a:p>
          <a:p>
            <a:pPr lvl="1"/>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6" name="Picture 15" descr="The right-hand catalyzed transbilayer translocation is labeled scramblase moves lipids in either direction, toward equilibrium. A piece of plasma membrane has a red highlighted phospholipid in its bottom half, lined up with the surrounding phospholipids with its head below and two tails extending upward. The highlighted phospholipid has two phospholipids to its left and three phospholipids to its right. A vertical rectangle with rounded edges is positioned immediately to the right of the highlighted phospholipid and extends from above to below the membrane. A counterclockwise dashed arrow extends from the highlighted phospholipid, through the vertical rectangle, and back to point above the highlighted phospholipid. On the right side of the vertical rectangle, there is a highlighted phospholipid in the top half of the membrane with two phospholipids to its right. A clockwise dashed arrow extends left from the upper highlighted phospholipid, curves through the vertical rectangle, and points beneath the highlighted phospholipid. The bottom of the vertical rectangle is labeled C a 2 plus.">
            <a:extLst>
              <a:ext uri="{FF2B5EF4-FFF2-40B4-BE49-F238E27FC236}">
                <a16:creationId xmlns:a16="http://schemas.microsoft.com/office/drawing/2014/main" id="{E3E4F8A9-84F0-C24C-B8A2-4502B746E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492" y="1550342"/>
            <a:ext cx="2009616" cy="4256733"/>
          </a:xfrm>
          <a:prstGeom prst="rect">
            <a:avLst/>
          </a:prstGeom>
        </p:spPr>
      </p:pic>
    </p:spTree>
    <p:extLst>
      <p:ext uri="{BB962C8B-B14F-4D97-AF65-F5344CB8AC3E}">
        <p14:creationId xmlns:p14="http://schemas.microsoft.com/office/powerpoint/2010/main" val="14172408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A90CE0DD-0ACB-4895-9BD5-328A1F677085}"/>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863944AB-DB3D-4FA8-8EB9-537601BC52A0}"/>
              </a:ext>
            </a:extLst>
          </p:cNvPr>
          <p:cNvSpPr>
            <a:spLocks noGrp="1"/>
          </p:cNvSpPr>
          <p:nvPr>
            <p:ph type="title"/>
          </p:nvPr>
        </p:nvSpPr>
        <p:spPr/>
        <p:txBody>
          <a:bodyPr/>
          <a:lstStyle/>
          <a:p>
            <a:r>
              <a:rPr lang="en-AU" dirty="0"/>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movement type of membrane phospholipids is slowest?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err="1">
                <a:latin typeface="Arial" panose="020B0604020202020204" pitchFamily="34" charset="0"/>
                <a:cs typeface="Arial" panose="020B0604020202020204" pitchFamily="34" charset="0"/>
              </a:rPr>
              <a:t>transbilayer</a:t>
            </a:r>
            <a:r>
              <a:rPr lang="en-US" sz="2400" dirty="0">
                <a:latin typeface="Arial" panose="020B0604020202020204" pitchFamily="34" charset="0"/>
                <a:cs typeface="Arial" panose="020B0604020202020204" pitchFamily="34" charset="0"/>
              </a:rPr>
              <a:t> diffusion</a:t>
            </a:r>
          </a:p>
          <a:p>
            <a:pPr marL="457200" indent="-457200">
              <a:buFontTx/>
              <a:buAutoNum type="alphaUcPeriod"/>
              <a:defRPr/>
            </a:pPr>
            <a:r>
              <a:rPr lang="en-US" sz="2400" dirty="0">
                <a:latin typeface="Arial" panose="020B0604020202020204" pitchFamily="34" charset="0"/>
                <a:cs typeface="Arial" panose="020B0604020202020204" pitchFamily="34" charset="0"/>
              </a:rPr>
              <a:t>lateral diffusion</a:t>
            </a:r>
          </a:p>
          <a:p>
            <a:pPr marL="457200" indent="-457200">
              <a:buFontTx/>
              <a:buAutoNum type="alphaUcPeriod"/>
              <a:defRPr/>
            </a:pPr>
            <a:r>
              <a:rPr lang="en-US" sz="2400" dirty="0">
                <a:latin typeface="Arial" panose="020B0604020202020204" pitchFamily="34" charset="0"/>
                <a:cs typeface="Arial" panose="020B0604020202020204" pitchFamily="34" charset="0"/>
              </a:rPr>
              <a:t>scramblase-mediated movement</a:t>
            </a:r>
          </a:p>
          <a:p>
            <a:pPr marL="457200" indent="-457200">
              <a:buFontTx/>
              <a:buAutoNum type="alphaUcPeriod"/>
              <a:defRPr/>
            </a:pPr>
            <a:r>
              <a:rPr lang="en-US" sz="2400" dirty="0" err="1">
                <a:latin typeface="Arial" panose="020B0604020202020204" pitchFamily="34" charset="0"/>
                <a:cs typeface="Arial" panose="020B0604020202020204" pitchFamily="34" charset="0"/>
              </a:rPr>
              <a:t>flippase</a:t>
            </a:r>
            <a:r>
              <a:rPr lang="en-US" sz="2400" dirty="0">
                <a:latin typeface="Arial" panose="020B0604020202020204" pitchFamily="34" charset="0"/>
                <a:cs typeface="Arial" panose="020B0604020202020204" pitchFamily="34" charset="0"/>
              </a:rPr>
              <a:t>-mediated movement</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26863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FED3-627B-48F4-8269-2B539FE7321C}"/>
              </a:ext>
            </a:extLst>
          </p:cNvPr>
          <p:cNvSpPr>
            <a:spLocks noGrp="1"/>
          </p:cNvSpPr>
          <p:nvPr>
            <p:ph type="title"/>
          </p:nvPr>
        </p:nvSpPr>
        <p:spPr/>
        <p:txBody>
          <a:bodyPr/>
          <a:lstStyle/>
          <a:p>
            <a:r>
              <a:rPr lang="en-AU" dirty="0"/>
              <a:t>Clicker Question 14, Response</a:t>
            </a:r>
          </a:p>
        </p:txBody>
      </p:sp>
      <p:sp>
        <p:nvSpPr>
          <p:cNvPr id="4" name="Google Shape;433;g847cf01710_0_113">
            <a:extLst>
              <a:ext uri="{FF2B5EF4-FFF2-40B4-BE49-F238E27FC236}">
                <a16:creationId xmlns:a16="http://schemas.microsoft.com/office/drawing/2014/main" id="{C77F18AA-ED60-584A-BFC3-E3A8234AE61E}"/>
              </a:ext>
            </a:extLst>
          </p:cNvPr>
          <p:cNvSpPr txBox="1">
            <a:spLocks noChangeArrowheads="1"/>
          </p:cNvSpPr>
          <p:nvPr/>
        </p:nvSpPr>
        <p:spPr bwMode="auto">
          <a:xfrm>
            <a:off x="288925" y="1412874"/>
            <a:ext cx="8702675" cy="5140325"/>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movement type of membrane phospholipids is slowest?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b="1" dirty="0" err="1">
                <a:latin typeface="Arial" panose="020B0604020202020204" pitchFamily="34" charset="0"/>
                <a:cs typeface="Arial" panose="020B0604020202020204" pitchFamily="34" charset="0"/>
              </a:rPr>
              <a:t>transbilayer</a:t>
            </a:r>
            <a:r>
              <a:rPr lang="en-US" sz="2400" b="1" dirty="0">
                <a:latin typeface="Arial" panose="020B0604020202020204" pitchFamily="34" charset="0"/>
                <a:cs typeface="Arial" panose="020B0604020202020204" pitchFamily="34" charset="0"/>
              </a:rPr>
              <a:t> diffusion</a:t>
            </a:r>
          </a:p>
          <a:p>
            <a:pPr>
              <a:lnSpc>
                <a:spcPct val="115000"/>
              </a:lnSpc>
              <a:spcBef>
                <a:spcPct val="0"/>
              </a:spcBef>
              <a:buClr>
                <a:srgbClr val="000000"/>
              </a:buClr>
              <a:buSzPts val="1100"/>
              <a:buFontTx/>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None/>
              <a:defRPr/>
            </a:pPr>
            <a:r>
              <a:rPr lang="en-US" sz="2400" b="1" dirty="0" err="1">
                <a:latin typeface="Arial" panose="020B0604020202020204" pitchFamily="34" charset="0"/>
                <a:cs typeface="Arial" panose="020B0604020202020204" pitchFamily="34" charset="0"/>
              </a:rPr>
              <a:t>Transbilayer</a:t>
            </a:r>
            <a:r>
              <a:rPr lang="en-US" sz="2400" b="1" dirty="0">
                <a:latin typeface="Arial" panose="020B0604020202020204" pitchFamily="34" charset="0"/>
                <a:cs typeface="Arial" panose="020B0604020202020204" pitchFamily="34" charset="0"/>
              </a:rPr>
              <a:t> movement requires that a polar or charged head group leave its aqueous environment and move into the hydrophobic interior of the bilayer, a process with a large, positive free-energy change. </a:t>
            </a:r>
            <a:r>
              <a:rPr lang="en-US" sz="2400" b="1" dirty="0" err="1">
                <a:latin typeface="Arial" panose="020B0604020202020204" pitchFamily="34" charset="0"/>
                <a:cs typeface="Arial" panose="020B0604020202020204" pitchFamily="34" charset="0"/>
              </a:rPr>
              <a:t>Transbilayer</a:t>
            </a:r>
            <a:r>
              <a:rPr lang="en-US" sz="2400" b="1" dirty="0">
                <a:latin typeface="Arial" panose="020B0604020202020204" pitchFamily="34" charset="0"/>
                <a:cs typeface="Arial" panose="020B0604020202020204" pitchFamily="34" charset="0"/>
              </a:rPr>
              <a:t> diffusion is slow; however, membrane proteins called </a:t>
            </a:r>
            <a:r>
              <a:rPr lang="en-US" sz="2400" b="1" dirty="0" err="1">
                <a:latin typeface="Arial" panose="020B0604020202020204" pitchFamily="34" charset="0"/>
                <a:cs typeface="Arial" panose="020B0604020202020204" pitchFamily="34" charset="0"/>
              </a:rPr>
              <a:t>flippases</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floppases</a:t>
            </a:r>
            <a:r>
              <a:rPr lang="en-US" sz="2400" b="1" dirty="0">
                <a:latin typeface="Arial" panose="020B0604020202020204" pitchFamily="34" charset="0"/>
                <a:cs typeface="Arial" panose="020B0604020202020204" pitchFamily="34" charset="0"/>
              </a:rPr>
              <a:t>, and scramblases provide a path that is energetically more favorable and much faster than the uncatalyzed movement. </a:t>
            </a:r>
          </a:p>
          <a:p>
            <a:pPr>
              <a:lnSpc>
                <a:spcPct val="115000"/>
              </a:lnSpc>
              <a:spcBef>
                <a:spcPct val="0"/>
              </a:spcBef>
              <a:buClr>
                <a:srgbClr val="000000"/>
              </a:buClr>
              <a:buSzPts val="1100"/>
              <a:buNone/>
              <a:defRPr/>
            </a:pPr>
            <a:endParaRPr lang="en-US" sz="2400"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682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5A79-B71C-4054-B9AA-1ED690620E02}"/>
              </a:ext>
            </a:extLst>
          </p:cNvPr>
          <p:cNvSpPr>
            <a:spLocks noGrp="1"/>
          </p:cNvSpPr>
          <p:nvPr>
            <p:ph type="title"/>
          </p:nvPr>
        </p:nvSpPr>
        <p:spPr/>
        <p:txBody>
          <a:bodyPr/>
          <a:lstStyle/>
          <a:p>
            <a:r>
              <a:rPr lang="en-US" altLang="en-US"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a:t>
            </a:r>
            <a:endParaRPr lang="en-AU" dirty="0"/>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Micelles were constructed for delivery of a hydrophobic chemotherapeutic drug. What change would INCREASE the diameter of the micelles?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increasing the concentration of cholesterol</a:t>
            </a: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increasing the length of the acyl chains used to make them</a:t>
            </a: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increasing the concentration of polyunsaturated fatty acids</a:t>
            </a: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using lipids with head groups having greater polarity</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Icon P 1&#10;">
            <a:extLst>
              <a:ext uri="{FF2B5EF4-FFF2-40B4-BE49-F238E27FC236}">
                <a16:creationId xmlns:a16="http://schemas.microsoft.com/office/drawing/2014/main" id="{EF45883C-1693-4862-94BB-F001A00AA6FF}"/>
              </a:ext>
            </a:extLst>
          </p:cNvPr>
          <p:cNvPicPr>
            <a:picLocks noChangeAspect="1"/>
          </p:cNvPicPr>
          <p:nvPr/>
        </p:nvPicPr>
        <p:blipFill>
          <a:blip r:embed="rId3"/>
          <a:stretch>
            <a:fillRect/>
          </a:stretch>
        </p:blipFill>
        <p:spPr>
          <a:xfrm>
            <a:off x="970936" y="345719"/>
            <a:ext cx="1133954" cy="816935"/>
          </a:xfrm>
          <a:prstGeom prst="rect">
            <a:avLst/>
          </a:prstGeom>
        </p:spPr>
      </p:pic>
    </p:spTree>
    <p:extLst>
      <p:ext uri="{BB962C8B-B14F-4D97-AF65-F5344CB8AC3E}">
        <p14:creationId xmlns:p14="http://schemas.microsoft.com/office/powerpoint/2010/main" val="13453284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2BE0-3ECC-468A-B84A-D5BD3FBD4F9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Phosphatidylinositol Transfer Proteins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98379" y="1828800"/>
            <a:ext cx="814724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phosphatidylinositol transfer proteins </a:t>
            </a:r>
            <a:r>
              <a:rPr lang="en-US" sz="2400" dirty="0">
                <a:latin typeface="Arial" panose="020B0604020202020204" pitchFamily="34" charset="0"/>
                <a:cs typeface="Arial" panose="020B0604020202020204" pitchFamily="34" charset="0"/>
              </a:rPr>
              <a:t>= move phosphatidylinositol lipids across lipid bilayers </a:t>
            </a:r>
          </a:p>
          <a:p>
            <a:pPr lvl="1"/>
            <a:r>
              <a:rPr lang="en-US" sz="2400" dirty="0">
                <a:latin typeface="Arial" panose="020B0604020202020204" pitchFamily="34" charset="0"/>
                <a:cs typeface="Arial" panose="020B0604020202020204" pitchFamily="34" charset="0"/>
              </a:rPr>
              <a:t>believed to have roles in lipid signaling and membrane trafficking</a:t>
            </a: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168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EC098CF0-977C-4F1D-BDCE-9A165398D834}"/>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A7B933CB-F907-4641-A896-55753529EC87}"/>
              </a:ext>
            </a:extLst>
          </p:cNvPr>
          <p:cNvSpPr>
            <a:spLocks noGrp="1"/>
          </p:cNvSpPr>
          <p:nvPr>
            <p:ph type="title"/>
          </p:nvPr>
        </p:nvSpPr>
        <p:spPr/>
        <p:txBody>
          <a:bodyPr/>
          <a:lstStyle/>
          <a:p>
            <a:r>
              <a:rPr lang="en-AU" dirty="0"/>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To move phospholipids from the inner leaflet to the outer leaflet of the plasma membrane, which enzyme is used?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No enzyme is necessary. </a:t>
            </a:r>
          </a:p>
          <a:p>
            <a:pPr marL="457200" indent="-457200">
              <a:buFontTx/>
              <a:buAutoNum type="alphaUcPeriod"/>
              <a:defRPr/>
            </a:pP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flippase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floppase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scramblase</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92666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899C-4E8F-417E-9F0F-A135949D25A2}"/>
              </a:ext>
            </a:extLst>
          </p:cNvPr>
          <p:cNvSpPr>
            <a:spLocks noGrp="1"/>
          </p:cNvSpPr>
          <p:nvPr>
            <p:ph type="title"/>
          </p:nvPr>
        </p:nvSpPr>
        <p:spPr/>
        <p:txBody>
          <a:bodyPr/>
          <a:lstStyle/>
          <a:p>
            <a:r>
              <a:rPr lang="en-AU" dirty="0"/>
              <a:t>Clicker Question 15, Response</a:t>
            </a:r>
          </a:p>
        </p:txBody>
      </p:sp>
      <p:sp>
        <p:nvSpPr>
          <p:cNvPr id="5" name="Google Shape;433;g847cf01710_0_113">
            <a:extLst>
              <a:ext uri="{FF2B5EF4-FFF2-40B4-BE49-F238E27FC236}">
                <a16:creationId xmlns:a16="http://schemas.microsoft.com/office/drawing/2014/main" id="{6B1F290D-7681-2D4F-9A56-9E927F86DBD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To move phospholipids from the inner leaflet to the outer leaflet of the plasma membrane, which enzyme is used?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n-US" altLang="en-US" sz="2400" b="1" dirty="0" err="1">
                <a:solidFill>
                  <a:srgbClr val="000000"/>
                </a:solidFill>
                <a:latin typeface="Arial" panose="020B0604020202020204" pitchFamily="34" charset="0"/>
                <a:cs typeface="Arial" panose="020B0604020202020204" pitchFamily="34" charset="0"/>
                <a:sym typeface="Arial" panose="020B0604020202020204" pitchFamily="34" charset="0"/>
              </a:rPr>
              <a:t>floppase</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pPr>
            <a:r>
              <a:rPr lang="en-US" sz="2400" b="1" dirty="0" err="1">
                <a:latin typeface="Arial" panose="020B0604020202020204" pitchFamily="34" charset="0"/>
                <a:cs typeface="Arial" panose="020B0604020202020204" pitchFamily="34" charset="0"/>
              </a:rPr>
              <a:t>Floppases</a:t>
            </a:r>
            <a:r>
              <a:rPr lang="en-US" sz="2400" b="1" dirty="0">
                <a:latin typeface="Arial" panose="020B0604020202020204" pitchFamily="34" charset="0"/>
                <a:cs typeface="Arial" panose="020B0604020202020204" pitchFamily="34" charset="0"/>
              </a:rPr>
              <a:t> move plasma membrane phospholipids and sterols from the cytoplasmic leaflet to the extracellular leaflet.</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3690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109C1FA1-DCE8-4E75-BDD8-460C9ADBDF0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72D32B2-A6B1-4604-AB52-58A6F27830C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(6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978245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AC18-277E-4993-9EA2-0D0D6DF19FCA}"/>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Lipids and Proteins Diffuse Laterally in the Bilayer</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1949873"/>
            <a:ext cx="4038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individual lipid molecules undergo Brownian movement</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FRAP </a:t>
            </a:r>
            <a:r>
              <a:rPr lang="en-US" sz="2400" dirty="0">
                <a:latin typeface="Arial" panose="020B0604020202020204" pitchFamily="34" charset="0"/>
                <a:cs typeface="Arial" panose="020B0604020202020204" pitchFamily="34" charset="0"/>
              </a:rPr>
              <a:t>= fluorescence recovery after photobleaching </a:t>
            </a:r>
          </a:p>
          <a:p>
            <a:pPr lvl="1"/>
            <a:r>
              <a:rPr lang="en-US" sz="2400" dirty="0">
                <a:latin typeface="Arial" panose="020B0604020202020204" pitchFamily="34" charset="0"/>
                <a:cs typeface="Arial" panose="020B0604020202020204" pitchFamily="34" charset="0"/>
              </a:rPr>
              <a:t>rate is a measure of the rate of lateral diffusion of the lipids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Step 1: A square labeled cell surface contains many, densely-packed red circles. Each phosphate head across the top layer of the lipid bilayer has a red dot attached above it. An arrow pointing down reads, intense laser beam bleaches small area. Step 2: The square is similar except that it has a white circle across most of its center. Wavy arrows point down at the phospholipid bilayer and that phosphate heads beneath them lack red circles. An arrow points down labeled, with time, unbleached phospholipids diffuse into bleached area. The square is similar except that there are now some red circles within the white circle. The white circle still contains fewer red circles than in step 1. The phospholipid bilayer now has red circles on some of the phosphate heads that lacked them in the previous step. Dotted arrows point from the left and right sides of the plasma membrane toward the center.">
            <a:extLst>
              <a:ext uri="{FF2B5EF4-FFF2-40B4-BE49-F238E27FC236}">
                <a16:creationId xmlns:a16="http://schemas.microsoft.com/office/drawing/2014/main" id="{D39521C4-22E8-674A-B9D9-D9C080BF7977}"/>
              </a:ext>
            </a:extLst>
          </p:cNvPr>
          <p:cNvPicPr>
            <a:picLocks noChangeAspect="1"/>
          </p:cNvPicPr>
          <p:nvPr/>
        </p:nvPicPr>
        <p:blipFill>
          <a:blip r:embed="rId3"/>
          <a:stretch>
            <a:fillRect/>
          </a:stretch>
        </p:blipFill>
        <p:spPr>
          <a:xfrm>
            <a:off x="4547419" y="1949873"/>
            <a:ext cx="4451350" cy="4357368"/>
          </a:xfrm>
          <a:prstGeom prst="rect">
            <a:avLst/>
          </a:prstGeom>
        </p:spPr>
      </p:pic>
    </p:spTree>
    <p:extLst>
      <p:ext uri="{BB962C8B-B14F-4D97-AF65-F5344CB8AC3E}">
        <p14:creationId xmlns:p14="http://schemas.microsoft.com/office/powerpoint/2010/main" val="271821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B3E1-4D03-4BC3-BF61-0ACD52A1499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Hop Diffusion of Individual Lipid Molecules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9100" y="1828798"/>
            <a:ext cx="3159221" cy="434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single particle tracking confirms lipid molecules diffuse laterally within small regions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movement from one region to another (“hop diffusion”) is rarer </a:t>
            </a:r>
            <a:endParaRPr lang="en-US" sz="20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ll of the circles are made of lines that follow jagged paths as they move back and forth. The purple and blue regions are about 0.2 micrometers in diameter across their centers, the green region is 0.2 micrometers in diameter across the top and about 0.005 micrometers in diameter across the bottom, the large orange circle is about 0.2 micrometers in diameter except where a piece protrudes farther to the upper left and the small orange circle is about 0.1 micrometers in diameter. All data are approximate.">
            <a:extLst>
              <a:ext uri="{FF2B5EF4-FFF2-40B4-BE49-F238E27FC236}">
                <a16:creationId xmlns:a16="http://schemas.microsoft.com/office/drawing/2014/main" id="{8011A30C-4571-6C45-B635-7B7DC40D3D94}"/>
              </a:ext>
            </a:extLst>
          </p:cNvPr>
          <p:cNvPicPr>
            <a:picLocks noChangeAspect="1"/>
          </p:cNvPicPr>
          <p:nvPr/>
        </p:nvPicPr>
        <p:blipFill>
          <a:blip r:embed="rId3"/>
          <a:stretch>
            <a:fillRect/>
          </a:stretch>
        </p:blipFill>
        <p:spPr>
          <a:xfrm>
            <a:off x="3657600" y="1828799"/>
            <a:ext cx="5366787" cy="4130675"/>
          </a:xfrm>
          <a:prstGeom prst="rect">
            <a:avLst/>
          </a:prstGeom>
        </p:spPr>
      </p:pic>
    </p:spTree>
    <p:extLst>
      <p:ext uri="{BB962C8B-B14F-4D97-AF65-F5344CB8AC3E}">
        <p14:creationId xmlns:p14="http://schemas.microsoft.com/office/powerpoint/2010/main" val="15099246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BDD6-3E52-46EE-8BAF-705E671C64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Some Membrane Proteins Are Free to Diffuse, Whereas Others Are Not</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19100" y="1828798"/>
            <a:ext cx="3159221" cy="434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 proteins are limited in movement by:</a:t>
            </a:r>
          </a:p>
          <a:p>
            <a:pPr lvl="1"/>
            <a:r>
              <a:rPr lang="en-US" sz="2400" dirty="0">
                <a:latin typeface="Arial" panose="020B0604020202020204" pitchFamily="34" charset="0"/>
                <a:cs typeface="Arial" panose="020B0604020202020204" pitchFamily="34" charset="0"/>
              </a:rPr>
              <a:t>associating to form large aggregates (“patches”) </a:t>
            </a:r>
          </a:p>
          <a:p>
            <a:pPr lvl="1"/>
            <a:r>
              <a:rPr lang="en-US" sz="2400" dirty="0">
                <a:latin typeface="Arial" panose="020B0604020202020204" pitchFamily="34" charset="0"/>
                <a:cs typeface="Arial" panose="020B0604020202020204" pitchFamily="34" charset="0"/>
              </a:rPr>
              <a:t>anchoring to internal structures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figure shows a piece of a cell that has been cut away so that the interior of the membrane is visible in a horizontal layer across the top and in a piece that curves around and back under on the right side and structures on the inside of the membrane are visible beneath. The membrane contains purple proteins labeled chloride-bicarbonate exchange proteins that make channels by forming crescents that curve away from the interior of the channel at the upper and lower right. When viewed on the outer or inner surface of the membrane, they form circular openings. The membrane also contains large proteins labeled glycophorin that have a large spherical portion above the membrane, outside of the cell that connects to a narrow piece that runs through the membrane to connect to a smaller spherical portion that extends into the cell. There are threads labeled spectrin made up of two intertwined strands that run along the interior of the membrane and encounter half-circle molecules of ankyrin that are sometimes paired, with one on each side of spectrin. Some pieces of spectrin join with rectangular structures with rounded ends labeled junctional complex open parenthesis actin close parenthesis. Spectrin separates the underside of the membrane into regions. A green back and forth line is labeled path of single lipid molecule and weaves back and forth to fill much of one of these open regions bounded by spectrin. The end of this green line crosses a spectrin strand and reaches another region enclosed by spectrin that contains red lines that fill it with a similar back and forth pattern. The red line crosses the end of a rectangle with rounded edges representing a junctional complex to reach a third region bounded by spectrin. This region is filled with a blue line that has a similar back and forth path.">
            <a:extLst>
              <a:ext uri="{FF2B5EF4-FFF2-40B4-BE49-F238E27FC236}">
                <a16:creationId xmlns:a16="http://schemas.microsoft.com/office/drawing/2014/main" id="{D82A5056-075F-B74E-B4C5-8699207182B2}"/>
              </a:ext>
            </a:extLst>
          </p:cNvPr>
          <p:cNvPicPr>
            <a:picLocks noChangeAspect="1"/>
          </p:cNvPicPr>
          <p:nvPr/>
        </p:nvPicPr>
        <p:blipFill>
          <a:blip r:embed="rId3"/>
          <a:stretch>
            <a:fillRect/>
          </a:stretch>
        </p:blipFill>
        <p:spPr>
          <a:xfrm>
            <a:off x="3886200" y="1981200"/>
            <a:ext cx="4979937" cy="3632200"/>
          </a:xfrm>
          <a:prstGeom prst="rect">
            <a:avLst/>
          </a:prstGeom>
        </p:spPr>
      </p:pic>
    </p:spTree>
    <p:extLst>
      <p:ext uri="{BB962C8B-B14F-4D97-AF65-F5344CB8AC3E}">
        <p14:creationId xmlns:p14="http://schemas.microsoft.com/office/powerpoint/2010/main" val="40519765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85FD9BBF-3412-4D84-B3C7-A4B70A6131D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99CDE00-A6F7-49A3-895F-FAE93F5BB95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(7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733318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FC08C-EC10-4124-842F-4ABB1DE4817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Sphingolipids and Cholesterol Cluster Together in Membrane Rafts</a:t>
            </a:r>
            <a:endParaRPr lang="en-AU"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270387" y="1822477"/>
            <a:ext cx="3581400" cy="450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microdomains (rafts) </a:t>
            </a:r>
            <a:r>
              <a:rPr lang="en-US" sz="2400" dirty="0">
                <a:latin typeface="Arial" panose="020B0604020202020204" pitchFamily="34" charset="0"/>
                <a:cs typeface="Arial" panose="020B0604020202020204" pitchFamily="34" charset="0"/>
              </a:rPr>
              <a:t>= clusters of cholesterol and sphingolipids that make the bilayer slightly thicker and more ordered than neighboring, phospholipid-rich regions</a:t>
            </a:r>
          </a:p>
          <a:p>
            <a:pPr lvl="1"/>
            <a:r>
              <a:rPr lang="en-US" sz="2400" dirty="0">
                <a:latin typeface="Arial" panose="020B0604020202020204" pitchFamily="34" charset="0"/>
                <a:cs typeface="Arial" panose="020B0604020202020204" pitchFamily="34" charset="0"/>
              </a:rPr>
              <a:t>can be up to 50% of the cell surface </a:t>
            </a:r>
          </a:p>
          <a:p>
            <a:endParaRPr lang="en-US" sz="2400" dirty="0"/>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region above the piece of membrane is labeled outside and the region below is labeled inside. A bracket shows that the middle portion of a membrane is a raft, enriched in sphingolipids and cholesterol. The phospholipids outside of the raft and on the inner leaflet are entirely phosphatidylcholine, but the outer leaflet of raft contains 7 phosphatidylcholine molecules, 13 sphingolipids, and one phosphatidylinositol open parenthesis P I close parenthesis that has two red highlighted zigzag chains below and a chain of hexagons above connecting it to a protein labeled G P I-linked protein. There are many more long ovals of cholesterol in the region labeled raft than in other parts of the membrane. To the left of the raft region, there is an irregular sphere labeled prenylated protein. There are three zigzag chains extending vertically through the bottom half of the plasma membrane near the center, within the raft region, and these are labeled acyl groups open parenthesis palmitoyl, myristoyl close parenthesis. Beneath these chains, a horizontal strand of caveolin extends left to bend down slightly as it ends and right to curve upward to the center of the membrane, then back down to run horizontally before curving vertically down and back toward the left. Four phosphate heads behind the right horizontal piece of caveolin are purple to indicate phosphatidylserine. An irregularly shaped protein with two zigzag chains extending through the bottom half of the plasma membrane just before the right end of the raft is labeled doubly acylated protein.">
            <a:extLst>
              <a:ext uri="{FF2B5EF4-FFF2-40B4-BE49-F238E27FC236}">
                <a16:creationId xmlns:a16="http://schemas.microsoft.com/office/drawing/2014/main" id="{64320971-465F-164E-BB6A-947094831D78}"/>
              </a:ext>
            </a:extLst>
          </p:cNvPr>
          <p:cNvPicPr>
            <a:picLocks noChangeAspect="1"/>
          </p:cNvPicPr>
          <p:nvPr/>
        </p:nvPicPr>
        <p:blipFill>
          <a:blip r:embed="rId3"/>
          <a:stretch>
            <a:fillRect/>
          </a:stretch>
        </p:blipFill>
        <p:spPr>
          <a:xfrm>
            <a:off x="4219814" y="2362200"/>
            <a:ext cx="4786533" cy="3279831"/>
          </a:xfrm>
          <a:prstGeom prst="rect">
            <a:avLst/>
          </a:prstGeom>
        </p:spPr>
      </p:pic>
    </p:spTree>
    <p:extLst>
      <p:ext uri="{BB962C8B-B14F-4D97-AF65-F5344CB8AC3E}">
        <p14:creationId xmlns:p14="http://schemas.microsoft.com/office/powerpoint/2010/main" val="37930763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46B3-4AE9-4328-93CB-7B7BFE6AD9B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Proteins and Lipid Rafts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38150" y="1600200"/>
            <a:ext cx="826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proteins must have hydrophobic helical sections long enough to segregate into the thicker bilayer regions of rafts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lipid rafts are enriched in: </a:t>
            </a:r>
          </a:p>
          <a:p>
            <a:pPr lvl="1"/>
            <a:r>
              <a:rPr lang="en-US" sz="2400" dirty="0">
                <a:latin typeface="Arial" panose="020B0604020202020204" pitchFamily="34" charset="0"/>
                <a:cs typeface="Arial" panose="020B0604020202020204" pitchFamily="34" charset="0"/>
              </a:rPr>
              <a:t>proteins that have two long-chain saturated fatty acids covalently attached through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residues</a:t>
            </a:r>
          </a:p>
          <a:p>
            <a:pPr lvl="1"/>
            <a:r>
              <a:rPr lang="en-US" sz="2400" dirty="0">
                <a:latin typeface="Arial" panose="020B0604020202020204" pitchFamily="34" charset="0"/>
                <a:cs typeface="Arial" panose="020B0604020202020204" pitchFamily="34" charset="0"/>
              </a:rPr>
              <a:t>GPI-anchored proteins</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04001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4543D-CAA7-468B-B4BF-D8CABF18A8A6}"/>
              </a:ext>
            </a:extLst>
          </p:cNvPr>
          <p:cNvSpPr>
            <a:spLocks noGrp="1"/>
          </p:cNvSpPr>
          <p:nvPr>
            <p:ph type="title"/>
          </p:nvPr>
        </p:nvSpPr>
        <p:spPr/>
        <p:txBody>
          <a:bodyPr/>
          <a:lstStyle/>
          <a:p>
            <a:r>
              <a:rPr lang="en-AU" dirty="0"/>
              <a:t>Clicker Question 1, Response</a:t>
            </a:r>
          </a:p>
        </p:txBody>
      </p:sp>
      <p:sp>
        <p:nvSpPr>
          <p:cNvPr id="4" name="Google Shape;433;g847cf01710_0_113">
            <a:extLst>
              <a:ext uri="{FF2B5EF4-FFF2-40B4-BE49-F238E27FC236}">
                <a16:creationId xmlns:a16="http://schemas.microsoft.com/office/drawing/2014/main" id="{26A3CD62-5F08-204F-A9A7-C85CF32DF5F2}"/>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Micelles were constructed for delivery of a hydrophobic chemotherapeutic drug. What change would INCREASE the diameter of the micelles?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increasing the length of the acyl chains used to make them</a:t>
            </a:r>
          </a:p>
          <a:p>
            <a:pPr>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In micelles, the hydrophobic chains of the fatty acids are sequestered at the core of the sphere. There is virtually no water in the hydrophobic interior. Increasing the length of the acyl chains in the fatty acids will increase the diameter of the micelles. </a:t>
            </a:r>
          </a:p>
          <a:p>
            <a:pPr>
              <a:buNone/>
              <a:defRPr/>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532470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16998F39-0676-41CE-962F-2D8AAFD1F315}"/>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CF6E5A27-47C7-468F-A85E-6485834253BC}"/>
              </a:ext>
            </a:extLst>
          </p:cNvPr>
          <p:cNvSpPr>
            <a:spLocks noGrp="1"/>
          </p:cNvSpPr>
          <p:nvPr>
            <p:ph type="title"/>
          </p:nvPr>
        </p:nvSpPr>
        <p:spPr/>
        <p:txBody>
          <a:bodyPr/>
          <a:lstStyle/>
          <a:p>
            <a:r>
              <a:rPr lang="en-AU" dirty="0"/>
              <a:t>Clicker Question 16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Lipid rafts: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tend to exclude receptors and signaling proteins.</a:t>
            </a:r>
          </a:p>
          <a:p>
            <a:pPr marL="457200" indent="-457200">
              <a:buFontTx/>
              <a:buAutoNum type="alphaUcPeriod"/>
              <a:defRPr/>
            </a:pPr>
            <a:r>
              <a:rPr lang="en-US" sz="2400" dirty="0">
                <a:latin typeface="Arial" panose="020B0604020202020204" pitchFamily="34" charset="0"/>
                <a:cs typeface="Arial" panose="020B0604020202020204" pitchFamily="34" charset="0"/>
              </a:rPr>
              <a:t>are enriched in two kinds of integral membrane proteins. </a:t>
            </a:r>
          </a:p>
          <a:p>
            <a:pPr marL="457200" indent="-457200">
              <a:buFontTx/>
              <a:buAutoNum type="alphaUcPeriod"/>
              <a:defRPr/>
            </a:pPr>
            <a:r>
              <a:rPr lang="en-US" sz="2400" dirty="0">
                <a:latin typeface="Arial" panose="020B0604020202020204" pitchFamily="34" charset="0"/>
                <a:cs typeface="Arial" panose="020B0604020202020204" pitchFamily="34" charset="0"/>
              </a:rPr>
              <a:t>are areas of lipids in a membrane completely surrounded by proteins.</a:t>
            </a:r>
          </a:p>
          <a:p>
            <a:pPr marL="457200" indent="-457200">
              <a:buFontTx/>
              <a:buAutoNum type="alphaUcPeriod"/>
              <a:defRPr/>
            </a:pPr>
            <a:r>
              <a:rPr lang="en-US" sz="2400" dirty="0">
                <a:latin typeface="Arial" panose="020B0604020202020204" pitchFamily="34" charset="0"/>
                <a:cs typeface="Arial" panose="020B0604020202020204" pitchFamily="34" charset="0"/>
              </a:rPr>
              <a:t>largely consist of phospholipids in a liquid-disordered state.</a:t>
            </a:r>
            <a:endParaRPr lang="en-US" altLang="en-US" sz="2400" dirty="0">
              <a:latin typeface="Arial" panose="020B060402020202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2008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6285D-A9C6-4D72-AA5F-D80FA49A4CD0}"/>
              </a:ext>
            </a:extLst>
          </p:cNvPr>
          <p:cNvSpPr>
            <a:spLocks noGrp="1"/>
          </p:cNvSpPr>
          <p:nvPr>
            <p:ph type="title"/>
          </p:nvPr>
        </p:nvSpPr>
        <p:spPr/>
        <p:txBody>
          <a:bodyPr/>
          <a:lstStyle/>
          <a:p>
            <a:r>
              <a:rPr lang="en-AU" dirty="0"/>
              <a:t>Clicker Question 16, Response</a:t>
            </a:r>
          </a:p>
        </p:txBody>
      </p:sp>
      <p:sp>
        <p:nvSpPr>
          <p:cNvPr id="5" name="Google Shape;433;g847cf01710_0_113">
            <a:extLst>
              <a:ext uri="{FF2B5EF4-FFF2-40B4-BE49-F238E27FC236}">
                <a16:creationId xmlns:a16="http://schemas.microsoft.com/office/drawing/2014/main" id="{316F6B61-FCA7-934E-A38A-923D8DB3E70D}"/>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Lipid rafts:</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2"/>
              <a:defRPr/>
            </a:pPr>
            <a:r>
              <a:rPr lang="en-US" sz="2400" b="1" dirty="0">
                <a:latin typeface="Arial" panose="020B0604020202020204" pitchFamily="34" charset="0"/>
                <a:cs typeface="Arial" panose="020B0604020202020204" pitchFamily="34" charset="0"/>
              </a:rPr>
              <a:t>are enriched in two kinds of integral membrane proteins. </a:t>
            </a:r>
          </a:p>
          <a:p>
            <a:pPr>
              <a:buNone/>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Lipid rafts are remarkably enriched in two classes of integral proteins, with two specific types of covalently attached lipids. Members of the first class have two long-chain saturated fatty acids covalently attached through </a:t>
            </a:r>
            <a:r>
              <a:rPr lang="en-US" sz="2400" b="1" dirty="0" err="1">
                <a:latin typeface="Arial" panose="020B0604020202020204" pitchFamily="34" charset="0"/>
                <a:cs typeface="Arial" panose="020B0604020202020204" pitchFamily="34" charset="0"/>
              </a:rPr>
              <a:t>Cys</a:t>
            </a:r>
            <a:r>
              <a:rPr lang="en-US" sz="2400" b="1" dirty="0">
                <a:latin typeface="Arial" panose="020B0604020202020204" pitchFamily="34" charset="0"/>
                <a:cs typeface="Arial" panose="020B0604020202020204" pitchFamily="34" charset="0"/>
              </a:rPr>
              <a:t> residues. Members of the second class are GPI-anchored proteins.</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5548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2126-8706-4418-A2A5-179381D6B10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Caveolae and Caveolin</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43483" y="1363662"/>
            <a:ext cx="5304234"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caveolae </a:t>
            </a:r>
            <a:r>
              <a:rPr lang="en-US" sz="2400" dirty="0">
                <a:latin typeface="Arial" panose="020B0604020202020204" pitchFamily="34" charset="0"/>
                <a:cs typeface="Arial" panose="020B0604020202020204" pitchFamily="34" charset="0"/>
              </a:rPr>
              <a:t>(“little caves”) = specialized rafts</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caveolin</a:t>
            </a:r>
            <a:r>
              <a:rPr lang="en-US" sz="2400" dirty="0">
                <a:latin typeface="Arial" panose="020B0604020202020204" pitchFamily="34" charset="0"/>
                <a:cs typeface="Arial" panose="020B0604020202020204" pitchFamily="34" charset="0"/>
              </a:rPr>
              <a:t> = integral protein that binds to the cytoplasmic leaflet of the plasma membrane </a:t>
            </a:r>
          </a:p>
          <a:p>
            <a:pPr lvl="1"/>
            <a:r>
              <a:rPr lang="en-US" sz="2400" dirty="0">
                <a:latin typeface="Arial" panose="020B0604020202020204" pitchFamily="34" charset="0"/>
                <a:cs typeface="Arial" panose="020B0604020202020204" pitchFamily="34" charset="0"/>
              </a:rPr>
              <a:t>forms dimers </a:t>
            </a:r>
          </a:p>
          <a:p>
            <a:pPr lvl="1"/>
            <a:r>
              <a:rPr lang="en-US" sz="2400" dirty="0">
                <a:latin typeface="Arial" panose="020B0604020202020204" pitchFamily="34" charset="0"/>
                <a:cs typeface="Arial" panose="020B0604020202020204" pitchFamily="34" charset="0"/>
              </a:rPr>
              <a:t>associates with cholesterol-rich membrane regions</a:t>
            </a:r>
          </a:p>
          <a:p>
            <a:pPr lvl="1"/>
            <a:r>
              <a:rPr lang="en-US" sz="2400" dirty="0">
                <a:latin typeface="Arial" panose="020B0604020202020204" pitchFamily="34" charset="0"/>
                <a:cs typeface="Arial" panose="020B0604020202020204" pitchFamily="34" charset="0"/>
              </a:rPr>
              <a:t>forces the bilayer to curve inward to form caveolae</a:t>
            </a:r>
          </a:p>
          <a:p>
            <a:pPr lvl="1"/>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piece of plasma membrane with rounded invaginations that have relatively narrow openings to the outside of the cell. An arrow points down to part b, where a close-up of one of these invaginations is shown. The invagination is labeled caveola and its membrane is lined with tan elongated ovals representing cholesterol along the inside, facing the opening within the invagination, and with both cholesterol and purple threads of calveolin along the outside, which faces the inside of the cell. A close-up of a piece of this membrane shows that the surface facing the opening has 16 sphingolipids with four interspersed phosphatidylcholine molecules and the surface facing the inside of the cell has all phosphatidylcholine except for four spheres of phosphatidylserine behind each caveolin strand. On the left, a horizontal piece of caveolin has three red zigzag chains that extend up through the bottom half of the plasma membrane. It extends to the left, where it bends down slightly before ending, and to the right, where it bends in to reach the region between the upper and lower halves of the membrane, then bends back to run horizontally along four spheres of phosphatidylserine that are each beneath a cholesterol molecule before bending down vertically and then curving slightly to the left. As it runs vertically, it is paired with a caveolin molecule to the right and the two together are labeled as caveolin dimer open parenthesis six fatty acyl, eight cholesterol moieties close parenthesis. The right-hand caveolin molecule runs vertically up to the plasma membrane, runs horizontally along four spheres of phosphatidylserine that are each beneath a cholesterol molecule before bending up to reach the region between the upper and lower halves of the plasma membrane and then bending down to run horizontally below three red zigzag chains that extend up through the bottom half of the plasma membrane and then bending down slightly below the membrane to end. Part c shows a simplified single caveola as a circular invagination with a relatively narrow opening to the outside of the cell and with membrane to the upper left and right. Mechanical stress pulls it to left and right and this results in a horizontal piece of membrane that has the straightened membrane from the caveola in its center. A cell with eight caveolae along its plasma membrane becomes an enlarged cell when all of the caveolae are straightened in this way. The enlarged cell has a smooth outer membrane consisting of alternating pieces of original outer membrane and pieces of caveola membrane from the starting cell.">
            <a:extLst>
              <a:ext uri="{FF2B5EF4-FFF2-40B4-BE49-F238E27FC236}">
                <a16:creationId xmlns:a16="http://schemas.microsoft.com/office/drawing/2014/main" id="{BE5822FC-4040-6E4D-B1D8-104F29CDAA8C}"/>
              </a:ext>
            </a:extLst>
          </p:cNvPr>
          <p:cNvPicPr>
            <a:picLocks noChangeAspect="1"/>
          </p:cNvPicPr>
          <p:nvPr/>
        </p:nvPicPr>
        <p:blipFill>
          <a:blip r:embed="rId3"/>
          <a:stretch>
            <a:fillRect/>
          </a:stretch>
        </p:blipFill>
        <p:spPr>
          <a:xfrm>
            <a:off x="5943600" y="1219200"/>
            <a:ext cx="2531461" cy="5486400"/>
          </a:xfrm>
          <a:prstGeom prst="rect">
            <a:avLst/>
          </a:prstGeom>
        </p:spPr>
      </p:pic>
    </p:spTree>
    <p:extLst>
      <p:ext uri="{BB962C8B-B14F-4D97-AF65-F5344CB8AC3E}">
        <p14:creationId xmlns:p14="http://schemas.microsoft.com/office/powerpoint/2010/main" val="4170493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6A4CB2A2-236F-4567-B4FA-42B901B66E02}"/>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F7A01BB1-72AE-484B-B327-FE81DC248645}"/>
              </a:ext>
            </a:extLst>
          </p:cNvPr>
          <p:cNvSpPr>
            <a:spLocks noGrp="1"/>
          </p:cNvSpPr>
          <p:nvPr>
            <p:ph type="title"/>
          </p:nvPr>
        </p:nvSpPr>
        <p:spPr/>
        <p:txBody>
          <a:bodyPr/>
          <a:lstStyle/>
          <a:p>
            <a:r>
              <a:rPr lang="en-AU" dirty="0"/>
              <a:t>Clicker Question 17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caveolae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They are a means of expanding the cell surface. </a:t>
            </a:r>
          </a:p>
          <a:p>
            <a:pPr marL="457200" indent="-457200">
              <a:buFontTx/>
              <a:buAutoNum type="alphaUcPeriod"/>
              <a:defRPr/>
            </a:pPr>
            <a:r>
              <a:rPr lang="en-US" sz="2400" dirty="0">
                <a:latin typeface="Arial" panose="020B0604020202020204" pitchFamily="34" charset="0"/>
                <a:cs typeface="Arial" panose="020B0604020202020204" pitchFamily="34" charset="0"/>
              </a:rPr>
              <a:t>Their extracellular leaflets are lipid rafts.</a:t>
            </a:r>
          </a:p>
          <a:p>
            <a:pPr marL="457200" indent="-457200">
              <a:buFontTx/>
              <a:buAutoNum type="alphaUcPeriod"/>
              <a:defRPr/>
            </a:pPr>
            <a:r>
              <a:rPr lang="en-US" sz="2400" dirty="0">
                <a:latin typeface="Arial" panose="020B0604020202020204" pitchFamily="34" charset="0"/>
                <a:cs typeface="Arial" panose="020B0604020202020204" pitchFamily="34" charset="0"/>
              </a:rPr>
              <a:t>They tend to be cholesterol poor. </a:t>
            </a:r>
          </a:p>
          <a:p>
            <a:pPr marL="457200" indent="-457200">
              <a:buFontTx/>
              <a:buAutoNum type="alphaUcPeriod"/>
              <a:defRPr/>
            </a:pPr>
            <a:r>
              <a:rPr lang="en-US" sz="2400" dirty="0">
                <a:latin typeface="Arial" panose="020B0604020202020204" pitchFamily="34" charset="0"/>
                <a:cs typeface="Arial" panose="020B0604020202020204" pitchFamily="34" charset="0"/>
              </a:rPr>
              <a:t>They result from the formation of caveolin dimers.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03396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4694-C14B-488F-BA20-C838347CAE98}"/>
              </a:ext>
            </a:extLst>
          </p:cNvPr>
          <p:cNvSpPr>
            <a:spLocks noGrp="1"/>
          </p:cNvSpPr>
          <p:nvPr>
            <p:ph type="title"/>
          </p:nvPr>
        </p:nvSpPr>
        <p:spPr/>
        <p:txBody>
          <a:bodyPr/>
          <a:lstStyle/>
          <a:p>
            <a:r>
              <a:rPr lang="en-AU" dirty="0"/>
              <a:t>Clicker Question 17, Response</a:t>
            </a:r>
          </a:p>
        </p:txBody>
      </p:sp>
      <p:sp>
        <p:nvSpPr>
          <p:cNvPr id="4" name="Google Shape;433;g847cf01710_0_113">
            <a:extLst>
              <a:ext uri="{FF2B5EF4-FFF2-40B4-BE49-F238E27FC236}">
                <a16:creationId xmlns:a16="http://schemas.microsoft.com/office/drawing/2014/main" id="{5D767FAE-5EE4-FC4B-BAD6-0537CBDBAB60}"/>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statement regarding caveolae is false?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defRPr/>
            </a:pPr>
            <a:r>
              <a:rPr lang="en-US" sz="2400" b="1" dirty="0">
                <a:latin typeface="Arial" panose="020B0604020202020204" pitchFamily="34" charset="0"/>
                <a:cs typeface="Arial" panose="020B0604020202020204" pitchFamily="34" charset="0"/>
              </a:rPr>
              <a:t>They tend to be cholesterol poor. </a:t>
            </a:r>
          </a:p>
          <a:p>
            <a:pPr marL="457200" indent="-457200">
              <a:buAutoNum type="alphaUcPeriod" startAt="3"/>
              <a:defRPr/>
            </a:pPr>
            <a:endParaRPr lang="en-US" sz="2400" b="1" dirty="0">
              <a:latin typeface="Arial" panose="020B0604020202020204" pitchFamily="34" charset="0"/>
              <a:cs typeface="Arial" panose="020B0604020202020204" pitchFamily="34" charset="0"/>
            </a:endParaRPr>
          </a:p>
          <a:p>
            <a:pPr>
              <a:buNone/>
              <a:defRPr/>
            </a:pPr>
            <a:r>
              <a:rPr lang="en-US" sz="2400" b="1" dirty="0">
                <a:latin typeface="Arial" panose="020B0604020202020204" pitchFamily="34" charset="0"/>
                <a:cs typeface="Arial" panose="020B0604020202020204" pitchFamily="34" charset="0"/>
              </a:rPr>
              <a:t>Plasma membranes of many cells have specialized rafts called caveolae (“little caves”). Like all rafts, they are enriched in cholesterol and sphingolipids.</a:t>
            </a:r>
          </a:p>
          <a:p>
            <a:pPr>
              <a:buNone/>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29328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CA426C46-3D69-42EA-A55A-6573DB9DC9F5}"/>
              </a:ext>
            </a:extLst>
          </p:cNvPr>
          <p:cNvPicPr>
            <a:picLocks noChangeAspect="1"/>
          </p:cNvPicPr>
          <p:nvPr/>
        </p:nvPicPr>
        <p:blipFill>
          <a:blip r:embed="rId3"/>
          <a:stretch>
            <a:fillRect/>
          </a:stretch>
        </p:blipFill>
        <p:spPr>
          <a:xfrm>
            <a:off x="762000" y="394575"/>
            <a:ext cx="1133954" cy="816935"/>
          </a:xfrm>
          <a:prstGeom prst="rect">
            <a:avLst/>
          </a:prstGeom>
        </p:spPr>
      </p:pic>
      <p:sp>
        <p:nvSpPr>
          <p:cNvPr id="2" name="Title 1">
            <a:extLst>
              <a:ext uri="{FF2B5EF4-FFF2-40B4-BE49-F238E27FC236}">
                <a16:creationId xmlns:a16="http://schemas.microsoft.com/office/drawing/2014/main" id="{6A8387B4-D374-46DB-A6FA-B17C56C0518C}"/>
              </a:ext>
            </a:extLst>
          </p:cNvPr>
          <p:cNvSpPr>
            <a:spLocks noGrp="1"/>
          </p:cNvSpPr>
          <p:nvPr>
            <p:ph type="title"/>
          </p:nvPr>
        </p:nvSpPr>
        <p:spPr/>
        <p:txBody>
          <a:bodyPr/>
          <a:lstStyle/>
          <a:p>
            <a:r>
              <a:rPr lang="en-AU" dirty="0"/>
              <a:t>Clicker Question 18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can be learned from a hydropathy plot of caveolin?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FontTx/>
              <a:buAutoNum type="alphaUcPeriod"/>
              <a:defRPr/>
            </a:pPr>
            <a:r>
              <a:rPr lang="en-US" sz="2400" dirty="0">
                <a:latin typeface="Arial" panose="020B0604020202020204" pitchFamily="34" charset="0"/>
                <a:cs typeface="Arial" panose="020B0604020202020204" pitchFamily="34" charset="0"/>
              </a:rPr>
              <a:t>The</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sz="2400" dirty="0">
                <a:latin typeface="Arial" panose="020B0604020202020204" pitchFamily="34" charset="0"/>
                <a:cs typeface="Arial" panose="020B0604020202020204" pitchFamily="34" charset="0"/>
              </a:rPr>
              <a:t>protein may have several </a:t>
            </a:r>
            <a:r>
              <a:rPr lang="en-US"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helices and at least one </a:t>
            </a:r>
            <a:r>
              <a:rPr lang="en-US"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 strand.</a:t>
            </a:r>
          </a:p>
          <a:p>
            <a:pPr marL="457200" indent="-457200">
              <a:buFontTx/>
              <a:buAutoNum type="alphaUcPeriod"/>
              <a:defRPr/>
            </a:pPr>
            <a:r>
              <a:rPr lang="en-US" sz="2400" dirty="0">
                <a:latin typeface="Arial" panose="020B0604020202020204" pitchFamily="34" charset="0"/>
                <a:cs typeface="Arial" panose="020B0604020202020204" pitchFamily="34" charset="0"/>
              </a:rPr>
              <a:t>There is a calcium-binding domain.</a:t>
            </a:r>
          </a:p>
          <a:p>
            <a:pPr marL="457200" indent="-457200">
              <a:buFontTx/>
              <a:buAutoNum type="alphaUcPeriod"/>
              <a:defRPr/>
            </a:pPr>
            <a:r>
              <a:rPr lang="en-US" sz="2400" dirty="0">
                <a:latin typeface="Arial" panose="020B0604020202020204" pitchFamily="34" charset="0"/>
                <a:cs typeface="Arial" panose="020B0604020202020204" pitchFamily="34" charset="0"/>
              </a:rPr>
              <a:t>There are three polypeptides in the functional protein. </a:t>
            </a:r>
          </a:p>
          <a:p>
            <a:pPr marL="457200" indent="-457200">
              <a:buFontTx/>
              <a:buAutoNum type="alphaUcPeriod"/>
              <a:defRPr/>
            </a:pPr>
            <a:r>
              <a:rPr lang="en-US" sz="2400" dirty="0">
                <a:latin typeface="Arial" panose="020B0604020202020204" pitchFamily="34" charset="0"/>
                <a:cs typeface="Arial" panose="020B0604020202020204" pitchFamily="34" charset="0"/>
              </a:rPr>
              <a:t>It provides a prediction of two membrane-spanning regions.</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14125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44FE-E1D1-4CFB-BA8A-FA6C120B66F5}"/>
              </a:ext>
            </a:extLst>
          </p:cNvPr>
          <p:cNvSpPr>
            <a:spLocks noGrp="1"/>
          </p:cNvSpPr>
          <p:nvPr>
            <p:ph type="title"/>
          </p:nvPr>
        </p:nvSpPr>
        <p:spPr/>
        <p:txBody>
          <a:bodyPr/>
          <a:lstStyle/>
          <a:p>
            <a:r>
              <a:rPr lang="en-AU" dirty="0"/>
              <a:t>Clicker Question 18, Response</a:t>
            </a:r>
          </a:p>
        </p:txBody>
      </p:sp>
      <p:sp>
        <p:nvSpPr>
          <p:cNvPr id="4" name="Google Shape;433;g847cf01710_0_113">
            <a:extLst>
              <a:ext uri="{FF2B5EF4-FFF2-40B4-BE49-F238E27FC236}">
                <a16:creationId xmlns:a16="http://schemas.microsoft.com/office/drawing/2014/main" id="{1C4514EF-D589-C040-9BC7-3B418DEEAD65}"/>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can be learned from a hydropathy plot of caveolin? </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4"/>
              <a:defRPr/>
            </a:pPr>
            <a:r>
              <a:rPr lang="en-US" sz="2400" b="1" dirty="0">
                <a:latin typeface="Arial" panose="020B0604020202020204" pitchFamily="34" charset="0"/>
                <a:cs typeface="Arial" panose="020B0604020202020204" pitchFamily="34" charset="0"/>
              </a:rPr>
              <a:t>It provides a prediction of two membrane-spanning regions.</a:t>
            </a:r>
          </a:p>
          <a:p>
            <a:pPr>
              <a:buNone/>
              <a:defRPr/>
            </a:pPr>
            <a:endParaRPr lang="en-US" sz="2400" b="1" dirty="0">
              <a:latin typeface="Arial" panose="020B0604020202020204" pitchFamily="34" charset="0"/>
              <a:cs typeface="Arial" panose="020B0604020202020204" pitchFamily="34" charset="0"/>
            </a:endParaRPr>
          </a:p>
          <a:p>
            <a:pPr>
              <a:lnSpc>
                <a:spcPct val="115000"/>
              </a:lnSpc>
              <a:spcBef>
                <a:spcPct val="0"/>
              </a:spcBef>
              <a:buClr>
                <a:srgbClr val="000000"/>
              </a:buClr>
              <a:buSzPts val="1100"/>
              <a:buNone/>
              <a:defRPr/>
            </a:pPr>
            <a:r>
              <a:rPr lang="en-US" sz="2400" b="1" dirty="0">
                <a:latin typeface="Arial" panose="020B0604020202020204" pitchFamily="34" charset="0"/>
                <a:cs typeface="Arial" panose="020B0604020202020204" pitchFamily="34" charset="0"/>
              </a:rPr>
              <a:t>A hydropathy plot of the amino acid sequence identifies segments that are likely to cross the lipid bilayer as helices or barrels. </a:t>
            </a:r>
          </a:p>
          <a:p>
            <a:pPr>
              <a:lnSpc>
                <a:spcPct val="115000"/>
              </a:lnSpc>
              <a:spcBef>
                <a:spcPct val="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6157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3D206E7B-7695-41B4-BB5D-A2EE1531555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871665A-D9D8-464B-98A7-AD847B6C9E1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(8 of 8)</a:t>
            </a:r>
            <a:endParaRPr lang="en-AU" sz="2000" dirty="0"/>
          </a:p>
        </p:txBody>
      </p:sp>
      <p:sp>
        <p:nvSpPr>
          <p:cNvPr id="21507" name="Text Placeholder 2">
            <a:extLst>
              <a:ext uri="{FF2B5EF4-FFF2-40B4-BE49-F238E27FC236}">
                <a16:creationId xmlns:a16="http://schemas.microsoft.com/office/drawing/2014/main" id="{8DFB2773-2858-C74F-9CA1-E434B7BD7CDC}"/>
              </a:ext>
            </a:extLst>
          </p:cNvPr>
          <p:cNvSpPr txBox="1">
            <a:spLocks noChangeArrowheads="1"/>
          </p:cNvSpPr>
          <p:nvPr/>
        </p:nvSpPr>
        <p:spPr bwMode="auto">
          <a:xfrm>
            <a:off x="685800" y="1524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All of the internal membranes of cells are part of an interconnected, functionally specialized, and dynamic endomembrane system. </a:t>
            </a:r>
            <a:r>
              <a:rPr lang="en-US" sz="2400" dirty="0">
                <a:latin typeface="Arial" panose="020B0604020202020204" pitchFamily="34" charset="0"/>
                <a:cs typeface="Arial" panose="020B0604020202020204" pitchFamily="34" charset="0"/>
              </a:rPr>
              <a:t>Proteins and lipids synthesized in the endoplasmic reticulum move through the Golgi apparatus, and they are targeted to the membranes of organelles or to the plasma membrane, where they provide the essential properties of these structures. During this membrane trafficking, some proteins are covalently altered, and some lipids are segregated into different organelles or are concentrated in one of the bilayer leaflets. Rafts are functionally specialized regions with unique lipid and protein compositions. </a:t>
            </a:r>
          </a:p>
          <a:p>
            <a:endParaRPr lang="en-US" sz="2400" dirty="0"/>
          </a:p>
          <a:p>
            <a:endParaRPr lang="en-US" sz="2400" dirty="0"/>
          </a:p>
          <a:p>
            <a:pPr>
              <a:buNone/>
            </a:pPr>
            <a:endParaRPr lang="en-US" sz="2400" dirty="0"/>
          </a:p>
          <a:p>
            <a:pPr>
              <a:buFontTx/>
              <a:buNone/>
            </a:pPr>
            <a:endParaRPr lang="en-US" altLang="en-US" sz="2400" dirty="0">
              <a:latin typeface="Arial" panose="020B0604020202020204" pitchFamily="34" charset="0"/>
            </a:endParaRP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2065776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6CA4-C892-46A9-A335-FA4B9DF0A5F1}"/>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Membrane Curvature and Fusion </a:t>
            </a:r>
            <a:br>
              <a:rPr lang="en-US" altLang="en-US" sz="3200" dirty="0">
                <a:solidFill>
                  <a:srgbClr val="4E4CB4"/>
                </a:solidFill>
                <a:latin typeface="Arial" panose="020B0604020202020204" pitchFamily="34" charset="0"/>
                <a:cs typeface="Arial" panose="020B0604020202020204" pitchFamily="34" charset="0"/>
              </a:rPr>
            </a:br>
            <a:r>
              <a:rPr lang="en-US" altLang="en-US" sz="3200" dirty="0">
                <a:solidFill>
                  <a:srgbClr val="4E4CB4"/>
                </a:solidFill>
                <a:latin typeface="Arial" panose="020B0604020202020204" pitchFamily="34" charset="0"/>
                <a:cs typeface="Arial" panose="020B0604020202020204" pitchFamily="34" charset="0"/>
              </a:rPr>
              <a:t>Are Central to Many Biological Processes</a:t>
            </a:r>
            <a:endParaRPr lang="en-AU" sz="3200" dirty="0">
              <a:solidFill>
                <a:srgbClr val="4E4CB4"/>
              </a:solidFill>
            </a:endParaRPr>
          </a:p>
        </p:txBody>
      </p:sp>
      <p:sp>
        <p:nvSpPr>
          <p:cNvPr id="9" name="Google Shape;390;g847cf01710_0_68">
            <a:extLst>
              <a:ext uri="{FF2B5EF4-FFF2-40B4-BE49-F238E27FC236}">
                <a16:creationId xmlns:a16="http://schemas.microsoft.com/office/drawing/2014/main" id="{23FA2A53-9FE2-E74F-BC11-D06DBF952B9B}"/>
              </a:ext>
            </a:extLst>
          </p:cNvPr>
          <p:cNvSpPr txBox="1">
            <a:spLocks noChangeArrowheads="1"/>
          </p:cNvSpPr>
          <p:nvPr/>
        </p:nvSpPr>
        <p:spPr bwMode="auto">
          <a:xfrm>
            <a:off x="304800" y="2262648"/>
            <a:ext cx="516685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curvature changes are central to the ability of biological membranes to undergo fusion with other membranes without losing continuity</a:t>
            </a:r>
          </a:p>
          <a:p>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name of each process is accompanied by an illustration. Budding of vesicles from Golgi complex: five horizontal pieces of Golgi complex have an arrow pointing from the left side through a sphere. Exocytosis: the arrow passing through the sphere from the Golgi apparatus continues through a membrane. Endocytosis: an invagination in a membrane contains many small red dots and an arrow points through this into a cell. Fusion of endosome and lysosome: the arrow from endocytosis joins with an arrow from a yellow sphere, forming a structure with a small sphere with red dots on the left and a larger yellow sphere on the right. Fusion of sperm and egg: A sperm with an oval head and long tail is shown pushing into the plasma membrane and an arrow points into the cell. Fusion of small vacuoles open parenthesis plants close parenthesis: An open sphere is shown with three fused smaller spheres and two spheres outside of it with arrows pointing through two of the fused spheres into the center and toward one of the spheres outside. Separation of two plasma membranes at cell division: A piece of plasma membrane is open at the center with arrows pointing up and down from the open space.">
            <a:extLst>
              <a:ext uri="{FF2B5EF4-FFF2-40B4-BE49-F238E27FC236}">
                <a16:creationId xmlns:a16="http://schemas.microsoft.com/office/drawing/2014/main" id="{DDE0C1F0-DE5E-CD4A-978C-C07EA09EA9D0}"/>
              </a:ext>
            </a:extLst>
          </p:cNvPr>
          <p:cNvPicPr>
            <a:picLocks noChangeAspect="1"/>
          </p:cNvPicPr>
          <p:nvPr/>
        </p:nvPicPr>
        <p:blipFill>
          <a:blip r:embed="rId3"/>
          <a:stretch>
            <a:fillRect/>
          </a:stretch>
        </p:blipFill>
        <p:spPr>
          <a:xfrm>
            <a:off x="5715000" y="2126123"/>
            <a:ext cx="2861276" cy="4267200"/>
          </a:xfrm>
          <a:prstGeom prst="rect">
            <a:avLst/>
          </a:prstGeom>
        </p:spPr>
      </p:pic>
    </p:spTree>
    <p:extLst>
      <p:ext uri="{BB962C8B-B14F-4D97-AF65-F5344CB8AC3E}">
        <p14:creationId xmlns:p14="http://schemas.microsoft.com/office/powerpoint/2010/main" val="28394244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77F0-A843-46A0-B2DB-41DAB279E539}"/>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Cardiolipid</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74140" y="1435713"/>
            <a:ext cx="8595717" cy="92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cardiolipin = can create or recognize membrane curvature</a:t>
            </a:r>
          </a:p>
          <a:p>
            <a:pPr lvl="1"/>
            <a:r>
              <a:rPr lang="en-US" sz="2400" dirty="0">
                <a:latin typeface="Arial" panose="020B0604020202020204" pitchFamily="34" charset="0"/>
                <a:cs typeface="Arial" panose="020B0604020202020204" pitchFamily="34" charset="0"/>
              </a:rPr>
              <a:t>located in mitochondrial and bacterial membranes</a:t>
            </a:r>
          </a:p>
          <a:p>
            <a:pPr lvl="1"/>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Cardiolipin has four yellow chains, two on the left and two on the right, extending from a central region that has red, orange, and gray groups. The overall structure is curved with the narrow head region that widens to the sides along the tails. It has a three-carbon chain with the central C bonded to O H. The left-hand C is bonded to O bonded to P double bonded to O, bonded to O minus, and bonded to O further bonded to C H 2 bonded to C H bonded to C H 2 on the left bonded to O bonded to C double bonded to O that is further bonded to a zigzag chain of 14 additional carbons and to O on the right bonded to C double bonded to O and further bonded to a zigzag chain of 8 additional carbons. The right-hand C is bonded to O bonded to P double bonded to O, bonded to O minus, and bonded to O bonded to C H 2 bonded to C H bonded to C H 2 above bonded to C double bonded to O and further bonded to a zigzag chain of 13 additional carbons and to O below bonded to C double bonded to O and further bonded to a zigzag chain of 14 additional carbons. Phosphatidylcholine has a narrow, relatively linear head region with silver, blue, orange, and red atoms that joins to two yellow tails that extend down to the left and right. It is relatively narrow. It has C H bonded to C H 2 above bonded to O bonded to P double bonded to O, bonded to O minus, and bonded to O further bonded to C H 2 bonded to C H 2 bonded to N plus bonded to 3 C H 3, bonded to O to the left bonded to C double bonded to O and further bonded to a zigzag chain of 17 additional carbons, and bonded to C H 2 to the right bonded to O bonded to C double bonded to O and further bonded to a zigzag chain of 15 additional carbons.">
            <a:extLst>
              <a:ext uri="{FF2B5EF4-FFF2-40B4-BE49-F238E27FC236}">
                <a16:creationId xmlns:a16="http://schemas.microsoft.com/office/drawing/2014/main" id="{CF8C3A0D-5AA6-2641-9394-BBE987819B36}"/>
              </a:ext>
            </a:extLst>
          </p:cNvPr>
          <p:cNvPicPr>
            <a:picLocks noChangeAspect="1"/>
          </p:cNvPicPr>
          <p:nvPr/>
        </p:nvPicPr>
        <p:blipFill>
          <a:blip r:embed="rId3"/>
          <a:stretch>
            <a:fillRect/>
          </a:stretch>
        </p:blipFill>
        <p:spPr>
          <a:xfrm>
            <a:off x="2246239" y="2895600"/>
            <a:ext cx="4651522" cy="3276600"/>
          </a:xfrm>
          <a:prstGeom prst="rect">
            <a:avLst/>
          </a:prstGeom>
        </p:spPr>
      </p:pic>
    </p:spTree>
    <p:extLst>
      <p:ext uri="{BB962C8B-B14F-4D97-AF65-F5344CB8AC3E}">
        <p14:creationId xmlns:p14="http://schemas.microsoft.com/office/powerpoint/2010/main" val="33276469"/>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46255</TotalTime>
  <Words>11892</Words>
  <Application>Microsoft Office PowerPoint</Application>
  <PresentationFormat>On-screen Show (4:3)</PresentationFormat>
  <Paragraphs>1938</Paragraphs>
  <Slides>196</Slides>
  <Notes>196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196</vt:i4>
      </vt:variant>
    </vt:vector>
  </HeadingPairs>
  <TitlesOfParts>
    <vt:vector size="206" baseType="lpstr">
      <vt:lpstr>ＭＳ Ｐゴシック</vt:lpstr>
      <vt:lpstr>ＭＳ Ｐゴシック</vt:lpstr>
      <vt:lpstr>Arial</vt:lpstr>
      <vt:lpstr>Arial Unicode MS</vt:lpstr>
      <vt:lpstr>Calibri</vt:lpstr>
      <vt:lpstr>Cambria Math</vt:lpstr>
      <vt:lpstr>CenturyStd</vt:lpstr>
      <vt:lpstr>Symbol</vt:lpstr>
      <vt:lpstr>Times</vt:lpstr>
      <vt:lpstr>Blank</vt:lpstr>
      <vt:lpstr>11 Biological Membranes and Transport</vt:lpstr>
      <vt:lpstr>Principle 1 (1 of 3)</vt:lpstr>
      <vt:lpstr>Principle 2 (1 of 8)</vt:lpstr>
      <vt:lpstr>Principle 3 (1 of 11)</vt:lpstr>
      <vt:lpstr>11.1    The Composition and Architecture of Membranes</vt:lpstr>
      <vt:lpstr>The Lipid Bilayer Is Stable in Water</vt:lpstr>
      <vt:lpstr>Micelle Formation</vt:lpstr>
      <vt:lpstr>Clicker Question 1</vt:lpstr>
      <vt:lpstr>Clicker Question 1, Response</vt:lpstr>
      <vt:lpstr>Bilayer Formation</vt:lpstr>
      <vt:lpstr>Vesicle Formation</vt:lpstr>
      <vt:lpstr>Distribution of Membrane Lipids in an Artificial Membrane</vt:lpstr>
      <vt:lpstr>Clicker Question 2</vt:lpstr>
      <vt:lpstr>Clicker Question 2, Response</vt:lpstr>
      <vt:lpstr>Principle 1 (2 of 3)</vt:lpstr>
      <vt:lpstr>Bilayer Architecture Underlies the Structure and Function of Biological Membranes</vt:lpstr>
      <vt:lpstr>Functions of Biological Membranes</vt:lpstr>
      <vt:lpstr>Proteins and Enzymes In and On Membranes</vt:lpstr>
      <vt:lpstr>Clicker Question 3</vt:lpstr>
      <vt:lpstr>Clicker Question 3, Response</vt:lpstr>
      <vt:lpstr>Principle 2 (2 of 8)</vt:lpstr>
      <vt:lpstr>The Endomembrane System Is Dynamic and Functionally Differentiated</vt:lpstr>
      <vt:lpstr>Clicker Question 4</vt:lpstr>
      <vt:lpstr>Clicker Question 4, Response</vt:lpstr>
      <vt:lpstr>Lipid Composition of the Plasma and Organelle Membranes</vt:lpstr>
      <vt:lpstr>Membrane Trafficking</vt:lpstr>
      <vt:lpstr>Principle 2 (3 of 8)</vt:lpstr>
      <vt:lpstr>Changes in Lipid Composition During Membrane Trafficking</vt:lpstr>
      <vt:lpstr>Lipid Transfer Proteins (LTPs)</vt:lpstr>
      <vt:lpstr>Clicker Question 5</vt:lpstr>
      <vt:lpstr>Clicker Question 5, Response</vt:lpstr>
      <vt:lpstr>Principle 2 (4 of 8)</vt:lpstr>
      <vt:lpstr>Membrane Proteins Are Receptors, Transporters, and Enzymes</vt:lpstr>
      <vt:lpstr>Clicker Question 6</vt:lpstr>
      <vt:lpstr>Clicker Question 6, Response</vt:lpstr>
      <vt:lpstr>Posttranslational Modification of Membrane Proteins</vt:lpstr>
      <vt:lpstr>Membrane Proteins Differ in the Nature of Their Association with the Membrane Bilayer</vt:lpstr>
      <vt:lpstr>Integral, Peripheral, and Amphitropic Proteins</vt:lpstr>
      <vt:lpstr>Clicker Question 7</vt:lpstr>
      <vt:lpstr>Clicker Question 7, Response</vt:lpstr>
      <vt:lpstr>Monotopic Proteins</vt:lpstr>
      <vt:lpstr>Bitopic Proteins</vt:lpstr>
      <vt:lpstr>Polytopic Proteins</vt:lpstr>
      <vt:lpstr>Many Membrane Proteins Co-Crystallize with Phospholipid Molecules</vt:lpstr>
      <vt:lpstr>Clicker Question 8</vt:lpstr>
      <vt:lpstr>Clicker Question 8, Response</vt:lpstr>
      <vt:lpstr>The Topology of an Integral Membrane Protein Can Often Be Predicted from Its Sequence</vt:lpstr>
      <vt:lpstr>Hydropathy Index</vt:lpstr>
      <vt:lpstr>Hydropathy Index for the 20 Common Amino Acids</vt:lpstr>
      <vt:lpstr>Hydropathy Plots</vt:lpstr>
      <vt:lpstr>Clicker Question 9</vt:lpstr>
      <vt:lpstr>Clicker Question 9, Response</vt:lpstr>
      <vt:lpstr>β Barrel</vt:lpstr>
      <vt:lpstr>β Strands of Membrane Proteins</vt:lpstr>
      <vt:lpstr>Amino Acid Locations Relative  to the Bilayer</vt:lpstr>
      <vt:lpstr>Covalently Attached Lipids Anchor or Direct Some Membrane Proteins</vt:lpstr>
      <vt:lpstr>Ionic Attractions Can Add to the  Anchoring Effect of a Covalently Bound Lipid</vt:lpstr>
      <vt:lpstr>Clicker Question 10</vt:lpstr>
      <vt:lpstr>Clicker Question 10, Response</vt:lpstr>
      <vt:lpstr>11.2    Membrane Dynamics</vt:lpstr>
      <vt:lpstr>Principle 1 (3 of 3)</vt:lpstr>
      <vt:lpstr>Acyl Groups in the Bilayer Interior Are Ordered to Varying Degrees</vt:lpstr>
      <vt:lpstr>Fatty Acid Composition Affects Membrane Fluidity</vt:lpstr>
      <vt:lpstr>Sterol Content Affects Membrane Fluidity</vt:lpstr>
      <vt:lpstr>Clicker Question 11</vt:lpstr>
      <vt:lpstr>Clicker Question 11, Response</vt:lpstr>
      <vt:lpstr>Clicker Question 12</vt:lpstr>
      <vt:lpstr>Clicker Question 12, Response</vt:lpstr>
      <vt:lpstr>Clicker Question 13</vt:lpstr>
      <vt:lpstr>Clicker Question 13, Response</vt:lpstr>
      <vt:lpstr>Activity: Biological Membrane Structure Muddiest Point (1 of 2)</vt:lpstr>
      <vt:lpstr>Activity: Biological Membrane Structure Muddiest Point (2 of 2)</vt:lpstr>
      <vt:lpstr>Principle 2 (5 of 8)</vt:lpstr>
      <vt:lpstr>Transbilayer Movement of Lipids Requires Catalysis</vt:lpstr>
      <vt:lpstr>Flippases</vt:lpstr>
      <vt:lpstr>Floppases</vt:lpstr>
      <vt:lpstr>Scramblases</vt:lpstr>
      <vt:lpstr>Clicker Question 14</vt:lpstr>
      <vt:lpstr>Clicker Question 14, Response</vt:lpstr>
      <vt:lpstr>Phosphatidylinositol Transfer Proteins</vt:lpstr>
      <vt:lpstr>Clicker Question 15</vt:lpstr>
      <vt:lpstr>Clicker Question 15, Response</vt:lpstr>
      <vt:lpstr>Principle 2 (6 of 8)</vt:lpstr>
      <vt:lpstr>Lipids and Proteins Diffuse Laterally in the Bilayer</vt:lpstr>
      <vt:lpstr>Hop Diffusion of Individual Lipid Molecules</vt:lpstr>
      <vt:lpstr>Some Membrane Proteins Are Free to Diffuse, Whereas Others Are Not</vt:lpstr>
      <vt:lpstr>Principle 2 (7 of 8)</vt:lpstr>
      <vt:lpstr>Sphingolipids and Cholesterol Cluster Together in Membrane Rafts</vt:lpstr>
      <vt:lpstr>Proteins and Lipid Rafts</vt:lpstr>
      <vt:lpstr>Clicker Question 16</vt:lpstr>
      <vt:lpstr>Clicker Question 16, Response</vt:lpstr>
      <vt:lpstr>Caveolae and Caveolin</vt:lpstr>
      <vt:lpstr>Clicker Question 17</vt:lpstr>
      <vt:lpstr>Clicker Question 17, Response</vt:lpstr>
      <vt:lpstr>Clicker Question 18</vt:lpstr>
      <vt:lpstr>Clicker Question 18, Response</vt:lpstr>
      <vt:lpstr>Principle 2 (8 of 8)</vt:lpstr>
      <vt:lpstr>Membrane Curvature and Fusion  Are Central to Many Biological Processes</vt:lpstr>
      <vt:lpstr>Cardiolipid</vt:lpstr>
      <vt:lpstr>Protein-Induced Curvature of Membranes</vt:lpstr>
      <vt:lpstr>Septins</vt:lpstr>
      <vt:lpstr>Fusion Proteins</vt:lpstr>
      <vt:lpstr>Clicker Question 19</vt:lpstr>
      <vt:lpstr>Clicker Question 19, Response</vt:lpstr>
      <vt:lpstr>SNARE Proteins</vt:lpstr>
      <vt:lpstr>Membrane Fusion During Neurotransmitter Release</vt:lpstr>
      <vt:lpstr>Integral Proteins of the Plasma Membrane Are Involved in Surface Adhesion, Signaling, and Other Cellular Processes</vt:lpstr>
      <vt:lpstr>Cadherins and Selectins</vt:lpstr>
      <vt:lpstr>Clicker Question 20</vt:lpstr>
      <vt:lpstr>Clicker Question 20, Response</vt:lpstr>
      <vt:lpstr> Activity: Relating  Terms within the Chapter</vt:lpstr>
      <vt:lpstr>Activity Instructions (1 of 2)</vt:lpstr>
      <vt:lpstr>Activity Solution (1 of 2)</vt:lpstr>
      <vt:lpstr>11.3    Solute Transport across Membranes</vt:lpstr>
      <vt:lpstr>Principle 3 (2 of 11)</vt:lpstr>
      <vt:lpstr>Summary of Transport Types</vt:lpstr>
      <vt:lpstr>Transport May Be Passive or Active</vt:lpstr>
      <vt:lpstr>Membrane Potential, Vm</vt:lpstr>
      <vt:lpstr>Principle 3 (3 of 11)</vt:lpstr>
      <vt:lpstr>Electrochemical Gradient</vt:lpstr>
      <vt:lpstr>Principle 3 (4 of 11)</vt:lpstr>
      <vt:lpstr>Passive and Active Transporters</vt:lpstr>
      <vt:lpstr>Clicker Question 21</vt:lpstr>
      <vt:lpstr>Clicker Question 21, Response</vt:lpstr>
      <vt:lpstr>Types of Active Transporters</vt:lpstr>
      <vt:lpstr>Clicker Question 22</vt:lpstr>
      <vt:lpstr>Clicker Question 22, Response</vt:lpstr>
      <vt:lpstr>Principle 3 (5 of 11)</vt:lpstr>
      <vt:lpstr>Transporters and Ion Channels Share Some Structural Properties but Have Different Mechanisms</vt:lpstr>
      <vt:lpstr>Principle 3 (6 of 11)</vt:lpstr>
      <vt:lpstr>Ion Channels</vt:lpstr>
      <vt:lpstr>Differences Between Ion Channels and Transporters</vt:lpstr>
      <vt:lpstr>Clicker Question 23</vt:lpstr>
      <vt:lpstr>Clicker Question 23, Response</vt:lpstr>
      <vt:lpstr>Principle 3 (7 of 11)</vt:lpstr>
      <vt:lpstr>The Glucose Transporter of Erythrocytes Mediates Passive Transport</vt:lpstr>
      <vt:lpstr>Rate Equations for Glucose Transport</vt:lpstr>
      <vt:lpstr>Kinetics of Glucose Transport into Erythrocytes</vt:lpstr>
      <vt:lpstr>Membrane Topology of GLUT1</vt:lpstr>
      <vt:lpstr>Model of Glucose Transport into Erythrocytes</vt:lpstr>
      <vt:lpstr>Clicker Question 24</vt:lpstr>
      <vt:lpstr>Clicker Question 24, Response</vt:lpstr>
      <vt:lpstr>Glucose Transporters in Humans</vt:lpstr>
      <vt:lpstr>Transport of Glucose Into a Myocyte by GLUT4 Is Regulated by Insulin</vt:lpstr>
      <vt:lpstr>The Chloride-Bicarbonate Exchanger Catalyzes Electroneutral Cotransport of Anions across the Plasma Membrane</vt:lpstr>
      <vt:lpstr>Clicker Question 25</vt:lpstr>
      <vt:lpstr>Clicker Question 25, Response</vt:lpstr>
      <vt:lpstr>Three General Classes of Transport Systems</vt:lpstr>
      <vt:lpstr>Principle 3 (8 of 11)</vt:lpstr>
      <vt:lpstr>Active Transport Results in Solute Movement against a Concentration or Electrochemical Gradient</vt:lpstr>
      <vt:lpstr>Two Types of Active Transport</vt:lpstr>
      <vt:lpstr>Free-Energy Change for the Conversion of a Substrate to a Product</vt:lpstr>
      <vt:lpstr>Free-Energy Change for Transport of an Uncharged Solute</vt:lpstr>
      <vt:lpstr>Clicker Question 26</vt:lpstr>
      <vt:lpstr>Clicker Question 26, Response</vt:lpstr>
      <vt:lpstr>Free-Energy Change for Transport of an Ion</vt:lpstr>
      <vt:lpstr>P-Type ATPases Undergo Phosphorylation during Their Catalytic Cycles</vt:lpstr>
      <vt:lpstr>Examples of P-Type ATPases</vt:lpstr>
      <vt:lpstr>General Structure of the P-Type ATPases</vt:lpstr>
      <vt:lpstr>Clicker Question 27</vt:lpstr>
      <vt:lpstr>Clicker Question 27, Response</vt:lpstr>
      <vt:lpstr>Postulated Mechanism of the  SERCA Pump</vt:lpstr>
      <vt:lpstr>Role of the Na+ K+ ATPase in Animal Cells</vt:lpstr>
      <vt:lpstr>Clicker Question 28</vt:lpstr>
      <vt:lpstr>Clicker Question 28, Response</vt:lpstr>
      <vt:lpstr> Activity: Properties of  Ion Channels</vt:lpstr>
      <vt:lpstr>Activity Instructions (2 of 2)</vt:lpstr>
      <vt:lpstr>Activity Solution (2 of 2)</vt:lpstr>
      <vt:lpstr>V-Type and F-Type ATPases Are ATP-Driven Proton Pumps</vt:lpstr>
      <vt:lpstr>F-Type ATPases</vt:lpstr>
      <vt:lpstr>Principle 3 (9 of 11)</vt:lpstr>
      <vt:lpstr>F-Type ATPases Catalyze Reactions in Both Directions</vt:lpstr>
      <vt:lpstr>Clicker Question 29</vt:lpstr>
      <vt:lpstr>Clicker Question 29, Response</vt:lpstr>
      <vt:lpstr>ABC Transporters Use ATP to Drive the Active Transport of a Wide Variety of Substrates</vt:lpstr>
      <vt:lpstr>Mechanism of ABC Transporters</vt:lpstr>
      <vt:lpstr>Some ABC Transporters in Humans</vt:lpstr>
      <vt:lpstr>A Defective Ion Channel in Cystic Fibrosis</vt:lpstr>
      <vt:lpstr>Cystic Fibrosis Therapies</vt:lpstr>
      <vt:lpstr>Clicker Question 30</vt:lpstr>
      <vt:lpstr>Clicker Question 30, Response</vt:lpstr>
      <vt:lpstr>Principle 3 (10 of 11)</vt:lpstr>
      <vt:lpstr>Ion Gradients Provide the Energy  for Secondary Active Transport</vt:lpstr>
      <vt:lpstr>The Peptide Ionophore Valinomycin Is An Antibiotic</vt:lpstr>
      <vt:lpstr>Principle 3 (11 of 11)</vt:lpstr>
      <vt:lpstr>Aquaporins Form Hydrophilic Transmembrane Channels for the Passage of Water</vt:lpstr>
      <vt:lpstr>The 11 Known Aquaporins in Mammals</vt:lpstr>
      <vt:lpstr>Clicker Question 31</vt:lpstr>
      <vt:lpstr>Clicker Question 31, Response</vt:lpstr>
      <vt:lpstr>Ion-Selective Channels Allow Rapid Movement of Ions across Membranes</vt:lpstr>
      <vt:lpstr>Ligand-Gated Channels and Voltage-Gated Ion Channels</vt:lpstr>
      <vt:lpstr>Electrical Measurements of Ion-Channel Function</vt:lpstr>
      <vt:lpstr>The Structure of a K+ Channel Reveals the Basis for Its Specificity</vt:lpstr>
      <vt:lpstr>The Mechanism of the K+ Channel</vt:lpstr>
      <vt:lpstr>Clicker Question 32</vt:lpstr>
      <vt:lpstr>Clicker Question 32, Response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712</cp:revision>
  <cp:lastPrinted>2020-09-26T21:29:29Z</cp:lastPrinted>
  <dcterms:created xsi:type="dcterms:W3CDTF">2003-08-27T01:54:28Z</dcterms:created>
  <dcterms:modified xsi:type="dcterms:W3CDTF">2021-03-15T14:02:59Z</dcterms:modified>
</cp:coreProperties>
</file>