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0"/>
  </p:notesMasterIdLst>
  <p:handoutMasterIdLst>
    <p:handoutMasterId r:id="rId181"/>
  </p:handoutMasterIdLst>
  <p:sldIdLst>
    <p:sldId id="260" r:id="rId2"/>
    <p:sldId id="412" r:id="rId3"/>
    <p:sldId id="420" r:id="rId4"/>
    <p:sldId id="421" r:id="rId5"/>
    <p:sldId id="422" r:id="rId6"/>
    <p:sldId id="424" r:id="rId7"/>
    <p:sldId id="1276" r:id="rId8"/>
    <p:sldId id="1277" r:id="rId9"/>
    <p:sldId id="432" r:id="rId10"/>
    <p:sldId id="965" r:id="rId11"/>
    <p:sldId id="1387" r:id="rId12"/>
    <p:sldId id="1388" r:id="rId13"/>
    <p:sldId id="1278" r:id="rId14"/>
    <p:sldId id="1279" r:id="rId15"/>
    <p:sldId id="1391" r:id="rId16"/>
    <p:sldId id="1392" r:id="rId17"/>
    <p:sldId id="1280" r:id="rId18"/>
    <p:sldId id="1281" r:id="rId19"/>
    <p:sldId id="1285" r:id="rId20"/>
    <p:sldId id="1393" r:id="rId21"/>
    <p:sldId id="1394" r:id="rId22"/>
    <p:sldId id="1282" r:id="rId23"/>
    <p:sldId id="1283" r:id="rId24"/>
    <p:sldId id="1284" r:id="rId25"/>
    <p:sldId id="1286" r:id="rId26"/>
    <p:sldId id="1421" r:id="rId27"/>
    <p:sldId id="1383" r:id="rId28"/>
    <p:sldId id="1384" r:id="rId29"/>
    <p:sldId id="1287" r:id="rId30"/>
    <p:sldId id="1288" r:id="rId31"/>
    <p:sldId id="1289" r:id="rId32"/>
    <p:sldId id="1385" r:id="rId33"/>
    <p:sldId id="1386" r:id="rId34"/>
    <p:sldId id="1290" r:id="rId35"/>
    <p:sldId id="1291" r:id="rId36"/>
    <p:sldId id="1292" r:id="rId37"/>
    <p:sldId id="1293" r:id="rId38"/>
    <p:sldId id="1395" r:id="rId39"/>
    <p:sldId id="1396" r:id="rId40"/>
    <p:sldId id="2173" r:id="rId41"/>
    <p:sldId id="2174" r:id="rId42"/>
    <p:sldId id="2175" r:id="rId43"/>
    <p:sldId id="1294" r:id="rId44"/>
    <p:sldId id="1296" r:id="rId45"/>
    <p:sldId id="1295" r:id="rId46"/>
    <p:sldId id="1297" r:id="rId47"/>
    <p:sldId id="1298" r:id="rId48"/>
    <p:sldId id="1299" r:id="rId49"/>
    <p:sldId id="1300" r:id="rId50"/>
    <p:sldId id="1301" r:id="rId51"/>
    <p:sldId id="1422" r:id="rId52"/>
    <p:sldId id="1423" r:id="rId53"/>
    <p:sldId id="1302" r:id="rId54"/>
    <p:sldId id="1303" r:id="rId55"/>
    <p:sldId id="1304" r:id="rId56"/>
    <p:sldId id="1305" r:id="rId57"/>
    <p:sldId id="1306" r:id="rId58"/>
    <p:sldId id="1424" r:id="rId59"/>
    <p:sldId id="1425" r:id="rId60"/>
    <p:sldId id="1308" r:id="rId61"/>
    <p:sldId id="1307" r:id="rId62"/>
    <p:sldId id="1309" r:id="rId63"/>
    <p:sldId id="1399" r:id="rId64"/>
    <p:sldId id="1400" r:id="rId65"/>
    <p:sldId id="1310" r:id="rId66"/>
    <p:sldId id="1311" r:id="rId67"/>
    <p:sldId id="1312" r:id="rId68"/>
    <p:sldId id="1313" r:id="rId69"/>
    <p:sldId id="1401" r:id="rId70"/>
    <p:sldId id="1402" r:id="rId71"/>
    <p:sldId id="1314" r:id="rId72"/>
    <p:sldId id="1315" r:id="rId73"/>
    <p:sldId id="1316" r:id="rId74"/>
    <p:sldId id="1250" r:id="rId75"/>
    <p:sldId id="1251" r:id="rId76"/>
    <p:sldId id="1321" r:id="rId77"/>
    <p:sldId id="1318" r:id="rId78"/>
    <p:sldId id="1317" r:id="rId79"/>
    <p:sldId id="1319" r:id="rId80"/>
    <p:sldId id="1320" r:id="rId81"/>
    <p:sldId id="1403" r:id="rId82"/>
    <p:sldId id="1404" r:id="rId83"/>
    <p:sldId id="1397" r:id="rId84"/>
    <p:sldId id="1398" r:id="rId85"/>
    <p:sldId id="682" r:id="rId86"/>
    <p:sldId id="685" r:id="rId87"/>
    <p:sldId id="2172" r:id="rId88"/>
    <p:sldId id="1322" r:id="rId89"/>
    <p:sldId id="1324" r:id="rId90"/>
    <p:sldId id="1325" r:id="rId91"/>
    <p:sldId id="1326" r:id="rId92"/>
    <p:sldId id="1330" r:id="rId93"/>
    <p:sldId id="1327" r:id="rId94"/>
    <p:sldId id="1328" r:id="rId95"/>
    <p:sldId id="1426" r:id="rId96"/>
    <p:sldId id="1427" r:id="rId97"/>
    <p:sldId id="1331" r:id="rId98"/>
    <p:sldId id="1329" r:id="rId99"/>
    <p:sldId id="1332" r:id="rId100"/>
    <p:sldId id="1407" r:id="rId101"/>
    <p:sldId id="1408" r:id="rId102"/>
    <p:sldId id="1333" r:id="rId103"/>
    <p:sldId id="1334" r:id="rId104"/>
    <p:sldId id="1335" r:id="rId105"/>
    <p:sldId id="1336" r:id="rId106"/>
    <p:sldId id="1375" r:id="rId107"/>
    <p:sldId id="1376" r:id="rId108"/>
    <p:sldId id="1338" r:id="rId109"/>
    <p:sldId id="1337" r:id="rId110"/>
    <p:sldId id="1339" r:id="rId111"/>
    <p:sldId id="1428" r:id="rId112"/>
    <p:sldId id="1429" r:id="rId113"/>
    <p:sldId id="1341" r:id="rId114"/>
    <p:sldId id="1340" r:id="rId115"/>
    <p:sldId id="1343" r:id="rId116"/>
    <p:sldId id="1342" r:id="rId117"/>
    <p:sldId id="1344" r:id="rId118"/>
    <p:sldId id="1353" r:id="rId119"/>
    <p:sldId id="1345" r:id="rId120"/>
    <p:sldId id="1430" r:id="rId121"/>
    <p:sldId id="1431" r:id="rId122"/>
    <p:sldId id="1420" r:id="rId123"/>
    <p:sldId id="1346" r:id="rId124"/>
    <p:sldId id="1348" r:id="rId125"/>
    <p:sldId id="1347" r:id="rId126"/>
    <p:sldId id="1349" r:id="rId127"/>
    <p:sldId id="1409" r:id="rId128"/>
    <p:sldId id="1410" r:id="rId129"/>
    <p:sldId id="1350" r:id="rId130"/>
    <p:sldId id="1352" r:id="rId131"/>
    <p:sldId id="1405" r:id="rId132"/>
    <p:sldId id="1406" r:id="rId133"/>
    <p:sldId id="1351" r:id="rId134"/>
    <p:sldId id="1354" r:id="rId135"/>
    <p:sldId id="1379" r:id="rId136"/>
    <p:sldId id="1380" r:id="rId137"/>
    <p:sldId id="1355" r:id="rId138"/>
    <p:sldId id="1356" r:id="rId139"/>
    <p:sldId id="1357" r:id="rId140"/>
    <p:sldId id="1419" r:id="rId141"/>
    <p:sldId id="1411" r:id="rId142"/>
    <p:sldId id="1412" r:id="rId143"/>
    <p:sldId id="1358" r:id="rId144"/>
    <p:sldId id="1359" r:id="rId145"/>
    <p:sldId id="1432" r:id="rId146"/>
    <p:sldId id="1433" r:id="rId147"/>
    <p:sldId id="356" r:id="rId148"/>
    <p:sldId id="2178" r:id="rId149"/>
    <p:sldId id="1360" r:id="rId150"/>
    <p:sldId id="1362" r:id="rId151"/>
    <p:sldId id="1361" r:id="rId152"/>
    <p:sldId id="1363" r:id="rId153"/>
    <p:sldId id="1364" r:id="rId154"/>
    <p:sldId id="1434" r:id="rId155"/>
    <p:sldId id="1435" r:id="rId156"/>
    <p:sldId id="1365" r:id="rId157"/>
    <p:sldId id="1366" r:id="rId158"/>
    <p:sldId id="1368" r:id="rId159"/>
    <p:sldId id="1367" r:id="rId160"/>
    <p:sldId id="1413" r:id="rId161"/>
    <p:sldId id="1414" r:id="rId162"/>
    <p:sldId id="1377" r:id="rId163"/>
    <p:sldId id="1378" r:id="rId164"/>
    <p:sldId id="1369" r:id="rId165"/>
    <p:sldId id="1370" r:id="rId166"/>
    <p:sldId id="1415" r:id="rId167"/>
    <p:sldId id="1416" r:id="rId168"/>
    <p:sldId id="1371" r:id="rId169"/>
    <p:sldId id="1372" r:id="rId170"/>
    <p:sldId id="1417" r:id="rId171"/>
    <p:sldId id="1418" r:id="rId172"/>
    <p:sldId id="1373" r:id="rId173"/>
    <p:sldId id="1374" r:id="rId174"/>
    <p:sldId id="1436" r:id="rId175"/>
    <p:sldId id="1437" r:id="rId176"/>
    <p:sldId id="843" r:id="rId177"/>
    <p:sldId id="844" r:id="rId178"/>
    <p:sldId id="845" r:id="rId17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51" clrIdx="1">
    <p:extLst>
      <p:ext uri="{19B8F6BF-5375-455C-9EA6-DF929625EA0E}">
        <p15:presenceInfo xmlns:p15="http://schemas.microsoft.com/office/powerpoint/2012/main" userId="41d0380ed4e74980" providerId="Windows Live"/>
      </p:ext>
    </p:extLst>
  </p:cmAuthor>
  <p:cmAuthor id="3" name="Newton, Andy" initials="NA" lastIdx="7"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D0E7D2"/>
    <a:srgbClr val="005F6A"/>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73803" autoAdjust="0"/>
  </p:normalViewPr>
  <p:slideViewPr>
    <p:cSldViewPr>
      <p:cViewPr varScale="1">
        <p:scale>
          <a:sx n="50" d="100"/>
          <a:sy n="50" d="100"/>
        </p:scale>
        <p:origin x="1560" y="32"/>
      </p:cViewPr>
      <p:guideLst>
        <p:guide orient="horz" pos="2160"/>
        <p:guide pos="2880"/>
      </p:guideLst>
    </p:cSldViewPr>
  </p:slideViewPr>
  <p:outlineViewPr>
    <p:cViewPr>
      <p:scale>
        <a:sx n="33" d="100"/>
        <a:sy n="33" d="100"/>
      </p:scale>
      <p:origin x="0" y="-1266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commentAuthors" Target="commentAuthor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4003599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8083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the four main types of eicosanoids (prostaglandins, </a:t>
            </a:r>
            <a:r>
              <a:rPr lang="en-US" sz="1200" b="0" i="0" u="none" strike="noStrike" kern="1200" dirty="0" err="1">
                <a:solidFill>
                  <a:schemeClr val="tx1"/>
                </a:solidFill>
                <a:effectLst/>
                <a:latin typeface="Times" charset="0"/>
                <a:ea typeface="MS PGothic" pitchFamily="34" charset="-128"/>
                <a:cs typeface="MS PGothic" charset="0"/>
              </a:rPr>
              <a:t>thromboxanes</a:t>
            </a:r>
            <a:r>
              <a:rPr lang="en-US" sz="1200" b="0" i="0" u="none" strike="noStrike" kern="1200" dirty="0">
                <a:solidFill>
                  <a:schemeClr val="tx1"/>
                </a:solidFill>
                <a:effectLst/>
                <a:latin typeface="Times" charset="0"/>
                <a:ea typeface="MS PGothic" pitchFamily="34" charset="-128"/>
                <a:cs typeface="MS PGothic" charset="0"/>
              </a:rPr>
              <a:t>, leukotrienes, and lipoxins) function differently within a cell.</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57332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69993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49162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21341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44137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5167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the four main types of eicosanoids (prostaglandins, </a:t>
            </a:r>
            <a:r>
              <a:rPr lang="en-US" sz="1200" b="0" i="0" u="none" strike="noStrike" kern="1200" dirty="0" err="1">
                <a:solidFill>
                  <a:schemeClr val="tx1"/>
                </a:solidFill>
                <a:effectLst/>
                <a:latin typeface="Times" charset="0"/>
                <a:ea typeface="MS PGothic" pitchFamily="34" charset="-128"/>
                <a:cs typeface="MS PGothic" charset="0"/>
              </a:rPr>
              <a:t>thromboxanes</a:t>
            </a:r>
            <a:r>
              <a:rPr lang="en-US" sz="1200" b="0" i="0" u="none" strike="noStrike" kern="1200" dirty="0">
                <a:solidFill>
                  <a:schemeClr val="tx1"/>
                </a:solidFill>
                <a:effectLst/>
                <a:latin typeface="Times" charset="0"/>
                <a:ea typeface="MS PGothic" pitchFamily="34" charset="-128"/>
                <a:cs typeface="MS PGothic" charset="0"/>
              </a:rPr>
              <a:t>, leukotrienes, and lipoxins) function differently within a cell.</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6185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73724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828846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71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a:t>
            </a:r>
            <a:endParaRPr lang="en-US" sz="1200" b="0" i="0" u="none" strike="noStrike" kern="1200" dirty="0">
              <a:solidFill>
                <a:schemeClr val="tx1"/>
              </a:solidFill>
              <a:effectLst/>
              <a:latin typeface="Times" charset="0"/>
              <a:ea typeface="MS PGothic" pitchFamily="34" charset="-128"/>
              <a:cs typeface="MS PGothic" charset="0"/>
            </a:endParaRPr>
          </a:p>
          <a:p>
            <a:pPr eaLnBrk="1" hangingPunct="1">
              <a:spcBef>
                <a:spcPct val="0"/>
              </a:spcBef>
              <a:buClr>
                <a:srgbClr val="000000"/>
              </a:buClr>
              <a:buSzPts val="1400"/>
            </a:pPr>
            <a:r>
              <a:rPr lang="en-US" altLang="en-US" dirty="0">
                <a:latin typeface="Times" pitchFamily="2" charset="0"/>
              </a:rPr>
              <a:t>Bloom’s: 1:1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6667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55620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 hormone as a cholesterol derivative.</a:t>
            </a: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63699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9253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204813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61780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13805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65301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2690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4846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509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6665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Summarize how vitamin D is activated and regulates calcium levels within the body.</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36396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45590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1146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62049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68634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1042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90166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Hypothesize why a vitamin A deficiency can lead to congenital abnormalities.</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9717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64345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000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6623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87795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Distinguish lipid signaling molecules based on structure and mechanism of action.</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64378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9568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36927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04759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Distinguish lipid signaling molecules based on structure and mechanism of action.</a:t>
            </a: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7262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53937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7961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36391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4684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49177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4242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a deficiency in vitamin K can lead to bleeding disorders; Distinguish lipid signaling molecules based on structure and mechanism of action.</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4467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6825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1477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874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Distinguish lipid signaling molecules based on structure and mechanism of action.</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4071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86972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10 folder titled “Ch10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147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565531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10 folder titled “Ch10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148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383172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1421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name, structure, and composition of a triglyceride.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5714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336257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91342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18066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45257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10:4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lipid extraction methods for neutral and membrane lipids.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54415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48211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426773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20680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006616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768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0083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10:4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techniques that can separate lipids based on polarity; Develop experiments to isolate and identify lipids from a biological sample.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75865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27984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10:4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gas chromatography can be used to separate volatile lipid molecules.</a:t>
            </a:r>
          </a:p>
          <a:p>
            <a:pPr eaLnBrk="1" hangingPunct="1">
              <a:spcBef>
                <a:spcPct val="0"/>
              </a:spcBef>
              <a:buClr>
                <a:srgbClr val="000000"/>
              </a:buClr>
              <a:buSzPts val="1400"/>
            </a:pPr>
            <a:r>
              <a:rPr lang="en-US" altLang="en-US" dirty="0">
                <a:latin typeface="Times" pitchFamily="2" charset="0"/>
              </a:rPr>
              <a:t>Bloom’s: 2:1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26882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19187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345057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25927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Develop experiments to isolate and identify lipids from a biological sample.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78421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36756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020190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385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6864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methods that can be used to determine lipid structure.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73512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875577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9603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0153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10:</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the lipidome is analyzed using mass spectrometry.</a:t>
            </a:r>
          </a:p>
          <a:p>
            <a:pPr eaLnBrk="1" hangingPunct="1">
              <a:spcBef>
                <a:spcPct val="0"/>
              </a:spcBef>
              <a:buClr>
                <a:srgbClr val="000000"/>
              </a:buClr>
              <a:buSzPts val="1400"/>
            </a:pPr>
            <a:r>
              <a:rPr lang="en-US" altLang="en-US" dirty="0">
                <a:latin typeface="Times" pitchFamily="2" charset="0"/>
              </a:rPr>
              <a:t>Bloom’s</a:t>
            </a:r>
            <a:r>
              <a:rPr lang="en-US" altLang="en-US">
                <a:latin typeface="Times" pitchFamily="2" charset="0"/>
              </a:rPr>
              <a:t>: 2:2 </a:t>
            </a:r>
            <a:endParaRPr lang="en-US" altLang="en-US" dirty="0">
              <a:latin typeface="Times" pitchFamily="2" charset="0"/>
            </a:endParaRP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585505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038079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a:p>
            <a:pPr marL="0" lvl="0" indent="0" algn="l" rtl="0">
              <a:spcBef>
                <a:spcPts val="0"/>
              </a:spcBef>
              <a:spcAft>
                <a:spcPts val="0"/>
              </a:spcAft>
              <a:buClr>
                <a:schemeClr val="dk1"/>
              </a:buClr>
              <a:buSzPts val="1100"/>
              <a:buFont typeface="Arial"/>
              <a:buNone/>
            </a:pPr>
            <a:endParaRPr lang="en-GB" sz="1000" dirty="0">
              <a:solidFill>
                <a:schemeClr val="dk1"/>
              </a:solidFill>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176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64598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177</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58450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178</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777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315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206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791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function of lipids to their structure and physical properties.</a:t>
            </a:r>
          </a:p>
          <a:p>
            <a:pPr eaLnBrk="1" hangingPunct="1">
              <a:spcBef>
                <a:spcPct val="0"/>
              </a:spcBef>
              <a:buClr>
                <a:srgbClr val="000000"/>
              </a:buClr>
              <a:buSzPts val="1400"/>
            </a:pPr>
            <a:r>
              <a:rPr lang="en-US" altLang="en-US" dirty="0">
                <a:latin typeface="Times" pitchFamily="2" charset="0"/>
              </a:rPr>
              <a:t>Bloom’s: 2:1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839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9766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22468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3798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3535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873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2549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triacylglycerols are stored and broken down in an organism.</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3193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3401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3131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432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5883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3568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the advantages and disadvantages of using triacylglycerol as an energy source.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4699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7711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7932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8072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2410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1123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of a triglyceride.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696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269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70818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10 content, in the folder titled “Ch10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40</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30165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10 content, in the folder titled “Ch10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41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98897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10 content, in the folder titled “Ch10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42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0585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9750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44576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73489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1594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2380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5831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634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24414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2488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of a phospholipid.</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1159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4729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5447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0851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671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5830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0388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 glycolipid.</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6063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162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096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46352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535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602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sphingosine backbone in a sphingolipid.</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8330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87295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58420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83876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042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6730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Locate structural differences between ceremide and ceremide derivatives (sphingomyelin and glycosphingolipids).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680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485560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06077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44189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4804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4379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a:t>
            </a:r>
            <a:endParaRPr lang="en-US" sz="1200" b="0" i="0" u="none" strike="noStrike" kern="1200" dirty="0">
              <a:solidFill>
                <a:schemeClr val="tx1"/>
              </a:solidFill>
              <a:effectLst/>
              <a:latin typeface="Times" charset="0"/>
              <a:ea typeface="MS PGothic" pitchFamily="34" charset="-128"/>
              <a:cs typeface="MS PGothic" charset="0"/>
            </a:endParaRPr>
          </a:p>
          <a:p>
            <a:pPr eaLnBrk="1" hangingPunct="1">
              <a:spcBef>
                <a:spcPct val="0"/>
              </a:spcBef>
              <a:buClr>
                <a:srgbClr val="000000"/>
              </a:buClr>
              <a:buSzPts val="1400"/>
            </a:pPr>
            <a:r>
              <a:rPr lang="en-US" altLang="en-US" dirty="0">
                <a:latin typeface="Times" pitchFamily="2" charset="0"/>
              </a:rPr>
              <a:t>Bloom’s: 3:2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212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0616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25113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86560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50816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35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4014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935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biological roles of sterols in and out of cellular membranes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81893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01215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10:2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roles different lipids play in maintaining membrane function.</a:t>
            </a:r>
          </a:p>
          <a:p>
            <a:pPr eaLnBrk="1" hangingPunct="1">
              <a:spcBef>
                <a:spcPct val="0"/>
              </a:spcBef>
              <a:buClr>
                <a:srgbClr val="000000"/>
              </a:buClr>
              <a:buSzPts val="1400"/>
            </a:pPr>
            <a:r>
              <a:rPr lang="en-US" altLang="en-US" dirty="0">
                <a:latin typeface="Times" pitchFamily="2" charset="0"/>
              </a:rPr>
              <a:t>Bloom’s: 2:1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7722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4414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10, in the folder titled “Ch10 In-Class Activities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67701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10, in the folder titled “Ch10 In-Class Activities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86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2603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10, in the folder titled “Ch10 In-Class Activities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87</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824007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33927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134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39190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66782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24689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93515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57529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10:3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Explain how phosphatidylinositol can regulate cellular structure and extracellular responses.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4146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9923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82328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77484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4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4652"/>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CC66-EFBD-49F6-9F2D-341C03B626FE}"/>
              </a:ext>
            </a:extLst>
          </p:cNvPr>
          <p:cNvSpPr>
            <a:spLocks noGrp="1"/>
          </p:cNvSpPr>
          <p:nvPr>
            <p:ph type="title"/>
          </p:nvPr>
        </p:nvSpPr>
        <p:spPr>
          <a:xfrm>
            <a:off x="607255" y="3130550"/>
            <a:ext cx="3008313" cy="596900"/>
          </a:xfrm>
        </p:spPr>
        <p:txBody>
          <a:bodyPr/>
          <a:lstStyle/>
          <a:p>
            <a:r>
              <a:rPr lang="en-US" altLang="en-US" sz="32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10 </a:t>
            </a:r>
            <a:r>
              <a:rPr lang="en-US" altLang="en-US" sz="32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Lipids</a:t>
            </a:r>
            <a:endParaRPr lang="en-AU" sz="32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97706" y="5422901"/>
            <a:ext cx="4027413" cy="8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5" name="Picture" descr="Front Cover: Principles of Biochemistry, Eighth Edition by David L. Nelson, Michael M. Cox">
            <a:extLst>
              <a:ext uri="{FF2B5EF4-FFF2-40B4-BE49-F238E27FC236}">
                <a16:creationId xmlns:a16="http://schemas.microsoft.com/office/drawing/2014/main" id="{1CF8FACC-2D12-4227-96A5-30EB39D3289C}"/>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E8C5-3139-4385-8597-5D901A285A70}"/>
              </a:ext>
            </a:extLst>
          </p:cNvPr>
          <p:cNvSpPr>
            <a:spLocks noGrp="1"/>
          </p:cNvSpPr>
          <p:nvPr>
            <p:ph type="title"/>
          </p:nvPr>
        </p:nvSpPr>
        <p:spPr>
          <a:xfrm>
            <a:off x="0" y="152400"/>
            <a:ext cx="9144000" cy="838200"/>
          </a:xfrm>
        </p:spPr>
        <p:txBody>
          <a:bodyPr/>
          <a:lstStyle/>
          <a:p>
            <a:r>
              <a:rPr lang="en-US" altLang="en-US" dirty="0">
                <a:solidFill>
                  <a:schemeClr val="tx1"/>
                </a:solidFill>
                <a:latin typeface="Arial" panose="020B0604020202020204" pitchFamily="34" charset="0"/>
                <a:cs typeface="Arial" panose="020B0604020202020204" pitchFamily="34" charset="0"/>
              </a:rPr>
              <a:t>Naturally Occurring Fatty Acids</a:t>
            </a:r>
            <a:endParaRPr lang="en-AU" dirty="0"/>
          </a:p>
        </p:txBody>
      </p:sp>
      <p:pic>
        <p:nvPicPr>
          <p:cNvPr id="3" name="Picture 2" descr="A table of some natural occurring fatty acids with structures, properties, and nomenclature.">
            <a:extLst>
              <a:ext uri="{FF2B5EF4-FFF2-40B4-BE49-F238E27FC236}">
                <a16:creationId xmlns:a16="http://schemas.microsoft.com/office/drawing/2014/main" id="{D057EF94-4A08-234A-905D-0C42B0CB4FA2}"/>
              </a:ext>
            </a:extLst>
          </p:cNvPr>
          <p:cNvPicPr>
            <a:picLocks noChangeAspect="1"/>
          </p:cNvPicPr>
          <p:nvPr/>
        </p:nvPicPr>
        <p:blipFill>
          <a:blip r:embed="rId3"/>
          <a:stretch>
            <a:fillRect/>
          </a:stretch>
        </p:blipFill>
        <p:spPr>
          <a:xfrm>
            <a:off x="1108075" y="1176153"/>
            <a:ext cx="6927850" cy="5519983"/>
          </a:xfrm>
          <a:prstGeom prst="rect">
            <a:avLst/>
          </a:prstGeom>
        </p:spPr>
      </p:pic>
    </p:spTree>
    <p:extLst>
      <p:ext uri="{BB962C8B-B14F-4D97-AF65-F5344CB8AC3E}">
        <p14:creationId xmlns:p14="http://schemas.microsoft.com/office/powerpoint/2010/main" val="26429670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B12A446D-ED78-4504-ACB2-5A099BD1140B}"/>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EEEE9A93-3195-4B82-935C-67FA10FD3853}"/>
              </a:ext>
            </a:extLst>
          </p:cNvPr>
          <p:cNvSpPr>
            <a:spLocks noGrp="1"/>
          </p:cNvSpPr>
          <p:nvPr>
            <p:ph type="title"/>
          </p:nvPr>
        </p:nvSpPr>
        <p:spPr/>
        <p:txBody>
          <a:bodyPr/>
          <a:lstStyle/>
          <a:p>
            <a:r>
              <a:rPr lang="en-AU" dirty="0">
                <a:solidFill>
                  <a:srgbClr val="145C76"/>
                </a:solidFill>
              </a:rPr>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eicosanoids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are produced from arachidonate. </a:t>
            </a:r>
          </a:p>
          <a:p>
            <a:pPr marL="457200" indent="-457200">
              <a:buFontTx/>
              <a:buAutoNum type="alphaUcPeriod"/>
              <a:defRPr/>
            </a:pPr>
            <a:r>
              <a:rPr lang="en-US" sz="2400" dirty="0">
                <a:latin typeface="Arial" panose="020B0604020202020204" pitchFamily="34" charset="0"/>
                <a:cs typeface="Arial" panose="020B0604020202020204" pitchFamily="34" charset="0"/>
              </a:rPr>
              <a:t>They are classified as neither prostaglandins nor </a:t>
            </a:r>
            <a:r>
              <a:rPr lang="en-US" sz="2400" dirty="0" err="1">
                <a:latin typeface="Arial" panose="020B0604020202020204" pitchFamily="34" charset="0"/>
                <a:cs typeface="Arial" panose="020B0604020202020204" pitchFamily="34" charset="0"/>
              </a:rPr>
              <a:t>thromboxanes</a:t>
            </a:r>
            <a:r>
              <a:rPr lang="en-US" sz="2400" dirty="0">
                <a:latin typeface="Arial" panose="020B0604020202020204" pitchFamily="34" charset="0"/>
                <a:cs typeface="Arial" panose="020B0604020202020204" pitchFamily="34" charset="0"/>
              </a:rPr>
              <a:t>.</a:t>
            </a:r>
          </a:p>
          <a:p>
            <a:pPr marL="457200" indent="-457200">
              <a:buFontTx/>
              <a:buAutoNum type="alphaUcPeriod"/>
              <a:defRPr/>
            </a:pPr>
            <a:r>
              <a:rPr lang="en-US" sz="2400" dirty="0">
                <a:latin typeface="Arial" panose="020B0604020202020204" pitchFamily="34" charset="0"/>
                <a:cs typeface="Arial" panose="020B0604020202020204" pitchFamily="34" charset="0"/>
              </a:rPr>
              <a:t>They act as paracrine hormones.</a:t>
            </a:r>
          </a:p>
          <a:p>
            <a:pPr marL="457200" indent="-457200">
              <a:buFontTx/>
              <a:buAutoNum type="alphaUcPeriod"/>
              <a:defRPr/>
            </a:pPr>
            <a:r>
              <a:rPr lang="en-US" sz="2400" dirty="0">
                <a:latin typeface="Arial" panose="020B0604020202020204" pitchFamily="34" charset="0"/>
                <a:cs typeface="Arial" panose="020B0604020202020204" pitchFamily="34" charset="0"/>
              </a:rPr>
              <a:t>They have many different effects.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59157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05DB-7639-4533-8D50-85A0D85C2DAD}"/>
              </a:ext>
            </a:extLst>
          </p:cNvPr>
          <p:cNvSpPr>
            <a:spLocks noGrp="1"/>
          </p:cNvSpPr>
          <p:nvPr>
            <p:ph type="title"/>
          </p:nvPr>
        </p:nvSpPr>
        <p:spPr/>
        <p:txBody>
          <a:bodyPr/>
          <a:lstStyle/>
          <a:p>
            <a:r>
              <a:rPr lang="en-AU" dirty="0">
                <a:solidFill>
                  <a:srgbClr val="145C76"/>
                </a:solidFill>
              </a:rPr>
              <a:t>Clicker Question 15, Response</a:t>
            </a:r>
          </a:p>
        </p:txBody>
      </p:sp>
      <p:sp>
        <p:nvSpPr>
          <p:cNvPr id="7" name="Google Shape;433;g847cf01710_0_113">
            <a:extLst>
              <a:ext uri="{FF2B5EF4-FFF2-40B4-BE49-F238E27FC236}">
                <a16:creationId xmlns:a16="http://schemas.microsoft.com/office/drawing/2014/main" id="{5D944DB7-E939-A54A-AB1E-5F271240E1A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eicosanoids is false? </a:t>
            </a: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They are classified as neither prostaglandins nor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a:t>
            </a: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There are four major classes of eicosanoids: prostaglandins,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leukotrienes, and lipoxins.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92455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6E70C6-A38A-4142-AC80-94A932C068C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Prostaglandins (PG)</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04800" y="1440346"/>
            <a:ext cx="8259642" cy="457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prostaglandins (PG) </a:t>
            </a:r>
            <a:r>
              <a:rPr lang="en-US" sz="2400" dirty="0">
                <a:latin typeface="Arial" panose="020B0604020202020204" pitchFamily="34" charset="0"/>
                <a:cs typeface="Arial" panose="020B0604020202020204" pitchFamily="34" charset="0"/>
              </a:rPr>
              <a:t>= class of eicosanoids that contain a five-carbon ring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array of functions: </a:t>
            </a:r>
          </a:p>
          <a:p>
            <a:pPr lvl="1"/>
            <a:r>
              <a:rPr lang="en-US" sz="2400" dirty="0">
                <a:latin typeface="Arial" panose="020B0604020202020204" pitchFamily="34" charset="0"/>
                <a:cs typeface="Arial" panose="020B0604020202020204" pitchFamily="34" charset="0"/>
              </a:rPr>
              <a:t>stimulate contraction of the smooth muscle of the uterus </a:t>
            </a:r>
          </a:p>
          <a:p>
            <a:pPr lvl="1"/>
            <a:r>
              <a:rPr lang="en-US" sz="2400" dirty="0">
                <a:latin typeface="Arial" panose="020B0604020202020204" pitchFamily="34" charset="0"/>
                <a:cs typeface="Arial" panose="020B0604020202020204" pitchFamily="34" charset="0"/>
              </a:rPr>
              <a:t>affect blood flow to specific organs, the wake-sleep cycle, and the responsiveness of certain tissues to hormones </a:t>
            </a:r>
          </a:p>
          <a:p>
            <a:pPr lvl="1"/>
            <a:r>
              <a:rPr lang="en-US" sz="2400" dirty="0">
                <a:latin typeface="Arial" panose="020B0604020202020204" pitchFamily="34" charset="0"/>
                <a:cs typeface="Arial" panose="020B0604020202020204" pitchFamily="34" charset="0"/>
              </a:rPr>
              <a:t>elevate body temperature and cause inflammation and pain</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5412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E3AC1-EC22-4AA6-A58A-C0AA2E7BBBF2}"/>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Thromboxanes</a:t>
            </a:r>
            <a:r>
              <a:rPr lang="en-US" altLang="en-US" dirty="0">
                <a:solidFill>
                  <a:schemeClr val="tx1"/>
                </a:solidFill>
                <a:latin typeface="Arial" panose="020B0604020202020204" pitchFamily="34" charset="0"/>
                <a:cs typeface="Arial" panose="020B0604020202020204" pitchFamily="34" charset="0"/>
              </a:rPr>
              <a:t> (TX)</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(TX) </a:t>
            </a:r>
            <a:r>
              <a:rPr lang="en-US" sz="2400" dirty="0">
                <a:latin typeface="Arial" panose="020B0604020202020204" pitchFamily="34" charset="0"/>
                <a:cs typeface="Arial" panose="020B0604020202020204" pitchFamily="34" charset="0"/>
              </a:rPr>
              <a:t>= class of eicosanoids that have a six-membered ring containing an ether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produced by platelets (also called thrombocytes)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 in the formation of blood clots and reduction of blood flow to the site of a clot</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6617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A9C9E-E2D5-4437-9275-3B00B6559B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Leukotrienes (LT)</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leukotrienes (LT) </a:t>
            </a:r>
            <a:r>
              <a:rPr lang="en-US" sz="2400" dirty="0">
                <a:latin typeface="Arial" panose="020B0604020202020204" pitchFamily="34" charset="0"/>
                <a:cs typeface="Arial" panose="020B0604020202020204" pitchFamily="34" charset="0"/>
              </a:rPr>
              <a:t>= class of eicosanoids that contain three conjugated double bonds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powerful biological signals </a:t>
            </a:r>
          </a:p>
          <a:p>
            <a:pPr lvl="1"/>
            <a:r>
              <a:rPr lang="en-US" sz="2400" dirty="0">
                <a:latin typeface="Arial" panose="020B0604020202020204" pitchFamily="34" charset="0"/>
                <a:cs typeface="Arial" panose="020B0604020202020204" pitchFamily="34" charset="0"/>
              </a:rPr>
              <a:t>leukotriene D</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induces contraction of the smooth muscle lining the airways to the lung</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5582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A435F-A780-4FF5-BCB2-BCA1C162067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Lipoxins (LX)</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lipoxins (LX) </a:t>
            </a:r>
            <a:r>
              <a:rPr lang="en-US" sz="2400" dirty="0">
                <a:latin typeface="Arial" panose="020B0604020202020204" pitchFamily="34" charset="0"/>
                <a:cs typeface="Arial" panose="020B0604020202020204" pitchFamily="34" charset="0"/>
              </a:rPr>
              <a:t>= class of eicosanoids that are linear and contain several hydroxyl groups along the chain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potent anti-inflammatory agents</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8361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6" name="Picture 5" descr="Icon P 3&#10;">
            <a:extLst>
              <a:ext uri="{FF2B5EF4-FFF2-40B4-BE49-F238E27FC236}">
                <a16:creationId xmlns:a16="http://schemas.microsoft.com/office/drawing/2014/main" id="{FAC9DB34-38ED-42F0-89ED-B4B158845DD5}"/>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90422206-8EA7-4FC8-B25B-053304B5C57B}"/>
              </a:ext>
            </a:extLst>
          </p:cNvPr>
          <p:cNvSpPr>
            <a:spLocks noGrp="1"/>
          </p:cNvSpPr>
          <p:nvPr>
            <p:ph type="title"/>
          </p:nvPr>
        </p:nvSpPr>
        <p:spPr/>
        <p:txBody>
          <a:bodyPr/>
          <a:lstStyle/>
          <a:p>
            <a:r>
              <a:rPr lang="en-AU" dirty="0">
                <a:solidFill>
                  <a:srgbClr val="145C76"/>
                </a:solidFill>
              </a:rPr>
              <a:t>Clicker Question 16</a:t>
            </a: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novel subclass of thromboxane was discovered in lipids isolated from a newly discovered poison dart from the Amazon valley. What unique structural feature is likely present in these lipids?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four conjugated double bonds</a:t>
            </a:r>
          </a:p>
          <a:p>
            <a:pPr marL="457200" indent="-457200">
              <a:buFontTx/>
              <a:buAutoNum type="alphaUcPeriod"/>
              <a:defRPr/>
            </a:pPr>
            <a:r>
              <a:rPr lang="en-US" sz="2400" dirty="0">
                <a:latin typeface="Arial" panose="020B0604020202020204" pitchFamily="34" charset="0"/>
                <a:cs typeface="Arial" panose="020B0604020202020204" pitchFamily="34" charset="0"/>
              </a:rPr>
              <a:t>a six-membered ring</a:t>
            </a:r>
          </a:p>
          <a:p>
            <a:pPr marL="457200" indent="-457200">
              <a:buFontTx/>
              <a:buAutoNum type="alphaUcPeriod"/>
              <a:defRPr/>
            </a:pPr>
            <a:r>
              <a:rPr lang="en-US" sz="2400" dirty="0">
                <a:latin typeface="Arial" panose="020B0604020202020204" pitchFamily="34" charset="0"/>
                <a:cs typeface="Arial" panose="020B0604020202020204" pitchFamily="34" charset="0"/>
              </a:rPr>
              <a:t>a long-chain alcohol bound to a double ring</a:t>
            </a:r>
          </a:p>
          <a:p>
            <a:pPr marL="457200" indent="-457200">
              <a:buFontTx/>
              <a:buAutoNum type="alphaUcPeriod"/>
              <a:defRPr/>
            </a:pPr>
            <a:r>
              <a:rPr lang="en-US" sz="2400" dirty="0">
                <a:latin typeface="Arial" panose="020B0604020202020204" pitchFamily="34" charset="0"/>
                <a:cs typeface="Arial" panose="020B0604020202020204" pitchFamily="34" charset="0"/>
              </a:rPr>
              <a:t>a five-membered ring</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4832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1101-6C15-40C2-B5CF-9A0D19BA69DB}"/>
              </a:ext>
            </a:extLst>
          </p:cNvPr>
          <p:cNvSpPr>
            <a:spLocks noGrp="1"/>
          </p:cNvSpPr>
          <p:nvPr>
            <p:ph type="title"/>
          </p:nvPr>
        </p:nvSpPr>
        <p:spPr/>
        <p:txBody>
          <a:bodyPr/>
          <a:lstStyle/>
          <a:p>
            <a:r>
              <a:rPr lang="en-AU" dirty="0">
                <a:solidFill>
                  <a:srgbClr val="145C76"/>
                </a:solidFill>
              </a:rPr>
              <a:t>Clicker Question 16, Response</a:t>
            </a:r>
          </a:p>
        </p:txBody>
      </p:sp>
      <p:sp>
        <p:nvSpPr>
          <p:cNvPr id="5" name="Google Shape;433;g847cf01710_0_113">
            <a:extLst>
              <a:ext uri="{FF2B5EF4-FFF2-40B4-BE49-F238E27FC236}">
                <a16:creationId xmlns:a16="http://schemas.microsoft.com/office/drawing/2014/main" id="{6DAA0853-584C-2D48-9A5E-BA08415DE12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novel subclass of thromboxane was discovered in lipids isolated from a newly discovered poison dart from the Amazon valley. What unique structural feature is likely present in these lipids?</a:t>
            </a: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a six-membered ring</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(TX) have a six-membered ring containing an ether. </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04162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241C-C928-4D58-9B15-1BA67D1AD88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226D98D5-E613-4281-A023-C0C940193C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821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10B7-B1CA-4304-A933-27D85F470FF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Steroid Hormones Carry Messages between Tissues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steroids = oxidized derivates of sterols</a:t>
            </a:r>
          </a:p>
          <a:p>
            <a:pPr lvl="1"/>
            <a:r>
              <a:rPr lang="en-US" sz="2400" dirty="0">
                <a:latin typeface="Arial" panose="020B0604020202020204" pitchFamily="34" charset="0"/>
                <a:cs typeface="Arial" panose="020B0604020202020204" pitchFamily="34" charset="0"/>
              </a:rPr>
              <a:t>lack the alkyl chain attached to ring D of cholesterol</a:t>
            </a:r>
          </a:p>
          <a:p>
            <a:pPr lvl="1"/>
            <a:r>
              <a:rPr lang="en-US" sz="2400" dirty="0">
                <a:latin typeface="Arial" panose="020B0604020202020204" pitchFamily="34" charset="0"/>
                <a:cs typeface="Arial" panose="020B0604020202020204" pitchFamily="34" charset="0"/>
              </a:rPr>
              <a:t>more polar than cholesterol </a:t>
            </a:r>
          </a:p>
          <a:p>
            <a:pPr marL="533400" lvl="1"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steroid hormones move through the bloodstream (on protein carriers) to target tissues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to highly specific receptor proteins in the nucleus triggers changes in gene expression</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260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2F4B37E5-CEC8-4FF3-956B-F1E2BFA3E2B2}"/>
              </a:ext>
            </a:extLst>
          </p:cNvPr>
          <p:cNvPicPr>
            <a:picLocks noChangeAspect="1"/>
          </p:cNvPicPr>
          <p:nvPr/>
        </p:nvPicPr>
        <p:blipFill>
          <a:blip r:embed="rId3"/>
          <a:stretch>
            <a:fillRect/>
          </a:stretch>
        </p:blipFill>
        <p:spPr>
          <a:xfrm>
            <a:off x="990600" y="345576"/>
            <a:ext cx="1133954" cy="816935"/>
          </a:xfrm>
          <a:prstGeom prst="rect">
            <a:avLst/>
          </a:prstGeom>
        </p:spPr>
      </p:pic>
      <p:sp>
        <p:nvSpPr>
          <p:cNvPr id="7" name="Title 6">
            <a:extLst>
              <a:ext uri="{FF2B5EF4-FFF2-40B4-BE49-F238E27FC236}">
                <a16:creationId xmlns:a16="http://schemas.microsoft.com/office/drawing/2014/main" id="{53BE1C52-627E-4850-83C9-C654DD20454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Fatty acids: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can be branched or unbranched.</a:t>
            </a:r>
          </a:p>
          <a:p>
            <a:pPr marL="457200" indent="-457200">
              <a:buFontTx/>
              <a:buAutoNum type="alphaUcPeriod"/>
              <a:defRPr/>
            </a:pPr>
            <a:r>
              <a:rPr lang="en-US" sz="2400" dirty="0">
                <a:latin typeface="Arial" panose="020B0604020202020204" pitchFamily="34" charset="0"/>
                <a:cs typeface="Arial" panose="020B0604020202020204" pitchFamily="34" charset="0"/>
              </a:rPr>
              <a:t>are highly oxidized storage forms of hydrocarbons.</a:t>
            </a:r>
          </a:p>
          <a:p>
            <a:pPr marL="457200" indent="-457200">
              <a:buFontTx/>
              <a:buAutoNum type="alphaUcPeriod"/>
              <a:defRPr/>
            </a:pPr>
            <a:r>
              <a:rPr lang="en-US" sz="2400" dirty="0">
                <a:latin typeface="Arial" panose="020B0604020202020204" pitchFamily="34" charset="0"/>
                <a:cs typeface="Arial" panose="020B0604020202020204" pitchFamily="34" charset="0"/>
              </a:rPr>
              <a:t>are referred to as “saturated” if they have one or more C–C double bonds.</a:t>
            </a:r>
          </a:p>
          <a:p>
            <a:pPr marL="457200" indent="-457200">
              <a:buFontTx/>
              <a:buAutoNum type="alphaUcPeriod"/>
              <a:defRPr/>
            </a:pPr>
            <a:r>
              <a:rPr lang="en-US" sz="2400" dirty="0">
                <a:latin typeface="Arial" panose="020B0604020202020204" pitchFamily="34" charset="0"/>
                <a:cs typeface="Arial" panose="020B0604020202020204" pitchFamily="34" charset="0"/>
              </a:rPr>
              <a:t>never exceed 20 carbons in length, by definition.</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2453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F8D50-E582-4FD3-9F6D-3746F19046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Steroids Derived From Cholesterol</a:t>
            </a:r>
            <a:endParaRPr lang="en-AU" dirty="0"/>
          </a:p>
        </p:txBody>
      </p:sp>
      <p:pic>
        <p:nvPicPr>
          <p:cNvPr id="5" name="Picture 4" descr="A figure shows the structures of six steroid hormones: testosterone, cortisol, prednisone, Greek letter beta-estradiol, aldosterone, and brassinolide open parenthesis a brassinosteroid close parenthesis.">
            <a:extLst>
              <a:ext uri="{FF2B5EF4-FFF2-40B4-BE49-F238E27FC236}">
                <a16:creationId xmlns:a16="http://schemas.microsoft.com/office/drawing/2014/main" id="{D2159DB6-663B-7D4C-9653-2CF0EDC152CF}"/>
              </a:ext>
            </a:extLst>
          </p:cNvPr>
          <p:cNvPicPr>
            <a:picLocks noChangeAspect="1"/>
          </p:cNvPicPr>
          <p:nvPr/>
        </p:nvPicPr>
        <p:blipFill>
          <a:blip r:embed="rId3"/>
          <a:stretch>
            <a:fillRect/>
          </a:stretch>
        </p:blipFill>
        <p:spPr>
          <a:xfrm>
            <a:off x="606425" y="1447800"/>
            <a:ext cx="7931150" cy="4897630"/>
          </a:xfrm>
          <a:prstGeom prst="rect">
            <a:avLst/>
          </a:prstGeom>
        </p:spPr>
      </p:pic>
    </p:spTree>
    <p:extLst>
      <p:ext uri="{BB962C8B-B14F-4D97-AF65-F5344CB8AC3E}">
        <p14:creationId xmlns:p14="http://schemas.microsoft.com/office/powerpoint/2010/main" val="27022105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6" name="Picture 5" descr="Icon P 3&#10;">
            <a:extLst>
              <a:ext uri="{FF2B5EF4-FFF2-40B4-BE49-F238E27FC236}">
                <a16:creationId xmlns:a16="http://schemas.microsoft.com/office/drawing/2014/main" id="{1458AE66-EFAE-4CDE-9619-1F5A2CAF9FBB}"/>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883C032B-BBEA-4B6C-AFC6-FE0AE5F5A452}"/>
              </a:ext>
            </a:extLst>
          </p:cNvPr>
          <p:cNvSpPr>
            <a:spLocks noGrp="1"/>
          </p:cNvSpPr>
          <p:nvPr>
            <p:ph type="title"/>
          </p:nvPr>
        </p:nvSpPr>
        <p:spPr/>
        <p:txBody>
          <a:bodyPr/>
          <a:lstStyle/>
          <a:p>
            <a:r>
              <a:rPr lang="en-AU" dirty="0">
                <a:solidFill>
                  <a:srgbClr val="145C76"/>
                </a:solidFill>
              </a:rPr>
              <a:t>Clicker Question 17</a:t>
            </a: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Steroid hormones: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act locally. </a:t>
            </a:r>
          </a:p>
          <a:p>
            <a:pPr marL="457200" indent="-457200">
              <a:buFontTx/>
              <a:buAutoNum type="alphaUcPeriod"/>
              <a:defRPr/>
            </a:pPr>
            <a:r>
              <a:rPr lang="en-US" sz="2400" dirty="0">
                <a:latin typeface="Arial" panose="020B0604020202020204" pitchFamily="34" charset="0"/>
                <a:cs typeface="Arial" panose="020B0604020202020204" pitchFamily="34" charset="0"/>
              </a:rPr>
              <a:t>travel through the bloodstream on lipid carriers.</a:t>
            </a:r>
          </a:p>
          <a:p>
            <a:pPr marL="457200" indent="-457200">
              <a:buFontTx/>
              <a:buAutoNum type="alphaUcPeriod"/>
              <a:defRPr/>
            </a:pPr>
            <a:r>
              <a:rPr lang="en-US" sz="2400" dirty="0">
                <a:latin typeface="Arial" panose="020B0604020202020204" pitchFamily="34" charset="0"/>
                <a:cs typeface="Arial" panose="020B0604020202020204" pitchFamily="34" charset="0"/>
              </a:rPr>
              <a:t>bind to receptor proteins in the nucleus to change metabolism.</a:t>
            </a:r>
          </a:p>
          <a:p>
            <a:pPr marL="457200" indent="-457200">
              <a:buFontTx/>
              <a:buAutoNum type="alphaUcPeriod"/>
              <a:defRPr/>
            </a:pPr>
            <a:r>
              <a:rPr lang="en-US" sz="2400" dirty="0">
                <a:latin typeface="Arial" panose="020B0604020202020204" pitchFamily="34" charset="0"/>
                <a:cs typeface="Arial" panose="020B0604020202020204" pitchFamily="34" charset="0"/>
              </a:rPr>
              <a:t>have low affinity for their receptors.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0912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8144-755B-4DAE-B809-21E2565144CC}"/>
              </a:ext>
            </a:extLst>
          </p:cNvPr>
          <p:cNvSpPr>
            <a:spLocks noGrp="1"/>
          </p:cNvSpPr>
          <p:nvPr>
            <p:ph type="title"/>
          </p:nvPr>
        </p:nvSpPr>
        <p:spPr/>
        <p:txBody>
          <a:bodyPr/>
          <a:lstStyle/>
          <a:p>
            <a:r>
              <a:rPr lang="en-AU" dirty="0">
                <a:solidFill>
                  <a:srgbClr val="145C76"/>
                </a:solidFill>
              </a:rPr>
              <a:t>Clicker Question 17, Response</a:t>
            </a:r>
          </a:p>
        </p:txBody>
      </p:sp>
      <p:sp>
        <p:nvSpPr>
          <p:cNvPr id="4" name="Google Shape;433;g847cf01710_0_113">
            <a:extLst>
              <a:ext uri="{FF2B5EF4-FFF2-40B4-BE49-F238E27FC236}">
                <a16:creationId xmlns:a16="http://schemas.microsoft.com/office/drawing/2014/main" id="{1F67AA98-276D-6F47-9021-F3A4A7DD310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Steroid hormones: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bind to receptor proteins in the nucleus to change metabolism.</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Steroid hormones move through the bloodstream (on protein carriers) from their production site to target tissues, where they enter cells, bind to highly specific receptor proteins in the nucleus, and trigger changes in gene expression and thus metabolism. Hormones have very high affinity for their receptors, so very low concentrations of hormones are sufficient to produce responses in target tissues.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67267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F08A-D2E4-44B0-97B3-E9B96CDEA9D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1D66F331-124F-446E-BD0C-EFF55080D5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7377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72F7-C05D-4EF6-838B-E07771A70DA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Vascular Plants Produce Thousands of Volatile Signals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9" y="1752600"/>
            <a:ext cx="558666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functions of volatile, lipophilic compounds:</a:t>
            </a:r>
          </a:p>
          <a:p>
            <a:pPr lvl="1"/>
            <a:r>
              <a:rPr lang="en-US" sz="2400" dirty="0">
                <a:latin typeface="Arial" panose="020B0604020202020204" pitchFamily="34" charset="0"/>
                <a:cs typeface="Arial" panose="020B0604020202020204" pitchFamily="34" charset="0"/>
              </a:rPr>
              <a:t>attract pollinators</a:t>
            </a:r>
          </a:p>
          <a:p>
            <a:pPr lvl="1"/>
            <a:r>
              <a:rPr lang="en-US" sz="2400" dirty="0">
                <a:latin typeface="Arial" panose="020B0604020202020204" pitchFamily="34" charset="0"/>
                <a:cs typeface="Arial" panose="020B0604020202020204" pitchFamily="34" charset="0"/>
              </a:rPr>
              <a:t>repel herbivores</a:t>
            </a:r>
          </a:p>
          <a:p>
            <a:pPr lvl="1"/>
            <a:r>
              <a:rPr lang="en-US" sz="2400" dirty="0">
                <a:latin typeface="Arial" panose="020B0604020202020204" pitchFamily="34" charset="0"/>
                <a:cs typeface="Arial" panose="020B0604020202020204" pitchFamily="34" charset="0"/>
              </a:rPr>
              <a:t>attract organisms that defend the plant against herbivores</a:t>
            </a:r>
          </a:p>
          <a:p>
            <a:pPr lvl="1"/>
            <a:r>
              <a:rPr lang="en-US" sz="2400" dirty="0">
                <a:latin typeface="Arial" panose="020B0604020202020204" pitchFamily="34" charset="0"/>
                <a:cs typeface="Arial" panose="020B0604020202020204" pitchFamily="34" charset="0"/>
              </a:rPr>
              <a:t>communicate with other plants </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are derived from fatty acids or from compounds made by the condensation of isoprene units</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soprene has C H 2 double bonded to C bonded to C H 3 above and to C H to the right that is double bonded to C H 2.">
            <a:extLst>
              <a:ext uri="{FF2B5EF4-FFF2-40B4-BE49-F238E27FC236}">
                <a16:creationId xmlns:a16="http://schemas.microsoft.com/office/drawing/2014/main" id="{1D4C1928-8A73-5B4C-AF9D-41F83E64A37C}"/>
              </a:ext>
            </a:extLst>
          </p:cNvPr>
          <p:cNvPicPr>
            <a:picLocks noChangeAspect="1"/>
          </p:cNvPicPr>
          <p:nvPr/>
        </p:nvPicPr>
        <p:blipFill>
          <a:blip r:embed="rId3"/>
          <a:stretch>
            <a:fillRect/>
          </a:stretch>
        </p:blipFill>
        <p:spPr>
          <a:xfrm>
            <a:off x="6172200" y="2901950"/>
            <a:ext cx="2766060" cy="1371600"/>
          </a:xfrm>
          <a:prstGeom prst="rect">
            <a:avLst/>
          </a:prstGeom>
        </p:spPr>
      </p:pic>
    </p:spTree>
    <p:extLst>
      <p:ext uri="{BB962C8B-B14F-4D97-AF65-F5344CB8AC3E}">
        <p14:creationId xmlns:p14="http://schemas.microsoft.com/office/powerpoint/2010/main" val="12209273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441-EE9C-4817-AD75-1448DEE04F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3A3EC5FD-41F7-4F62-8C4B-1977C52E8AB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138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A552-9A14-481E-BA5E-B957F50E44A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Vitamins A and D Are Hormone Precursors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vitamins </a:t>
            </a:r>
            <a:r>
              <a:rPr lang="en-US" sz="2400" dirty="0">
                <a:latin typeface="Arial" panose="020B0604020202020204" pitchFamily="34" charset="0"/>
                <a:cs typeface="Arial" panose="020B0604020202020204" pitchFamily="34" charset="0"/>
              </a:rPr>
              <a:t>= compounds that are essential to the health of humans and other vertebrates but cannot be synthesized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fat-soluble vitamins include the groups A, D, E, and K</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77308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E14BC-E870-4BBA-B6F6-D979B10B34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a:t>
            </a:r>
            <a:r>
              <a:rPr lang="en-US" altLang="en-US" baseline="-25000" dirty="0">
                <a:solidFill>
                  <a:schemeClr val="tx1"/>
                </a:solidFill>
                <a:latin typeface="Arial" panose="020B0604020202020204" pitchFamily="34" charset="0"/>
                <a:cs typeface="Arial" panose="020B0604020202020204" pitchFamily="34" charset="0"/>
              </a:rPr>
              <a:t>3 </a:t>
            </a:r>
            <a:r>
              <a:rPr lang="en-US" altLang="en-US" dirty="0">
                <a:solidFill>
                  <a:schemeClr val="tx1"/>
                </a:solidFill>
                <a:latin typeface="Arial" panose="020B0604020202020204" pitchFamily="34" charset="0"/>
                <a:cs typeface="Arial" panose="020B0604020202020204" pitchFamily="34" charset="0"/>
              </a:rPr>
              <a:t>and </a:t>
            </a:r>
            <a:r>
              <a:rPr lang="en-US" altLang="en-US" dirty="0" err="1">
                <a:solidFill>
                  <a:schemeClr val="tx1"/>
                </a:solidFill>
                <a:latin typeface="Arial" panose="020B0604020202020204" pitchFamily="34" charset="0"/>
                <a:cs typeface="Arial" panose="020B0604020202020204" pitchFamily="34" charset="0"/>
              </a:rPr>
              <a:t>Calcitrol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1251" y="1642444"/>
            <a:ext cx="83014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D</a:t>
            </a:r>
            <a:r>
              <a:rPr lang="en-US" sz="2400" b="1" baseline="-25000" dirty="0">
                <a:latin typeface="Arial" panose="020B0604020202020204" pitchFamily="34" charset="0"/>
                <a:cs typeface="Arial" panose="020B0604020202020204" pitchFamily="34" charset="0"/>
              </a:rPr>
              <a:t>3 </a:t>
            </a:r>
            <a:r>
              <a:rPr lang="en-US" sz="2400" b="1" dirty="0">
                <a:latin typeface="Arial" panose="020B0604020202020204" pitchFamily="34" charset="0"/>
                <a:cs typeface="Arial" panose="020B0604020202020204" pitchFamily="34" charset="0"/>
              </a:rPr>
              <a:t>(cholecalciferol) </a:t>
            </a:r>
            <a:r>
              <a:rPr lang="en-US" sz="2400" dirty="0">
                <a:latin typeface="Arial" panose="020B0604020202020204" pitchFamily="34" charset="0"/>
                <a:cs typeface="Arial" panose="020B0604020202020204" pitchFamily="34" charset="0"/>
              </a:rPr>
              <a:t>= formed in the skin from 7-dehydrocholesterol in a photochemical reaction driven by the UV component of sunlight </a:t>
            </a:r>
          </a:p>
          <a:p>
            <a:pPr lvl="1"/>
            <a:r>
              <a:rPr lang="en-US" sz="2400" dirty="0">
                <a:latin typeface="Arial" panose="020B0604020202020204" pitchFamily="34" charset="0"/>
                <a:cs typeface="Arial" panose="020B0604020202020204" pitchFamily="34" charset="0"/>
              </a:rPr>
              <a:t>not biologically active</a:t>
            </a:r>
          </a:p>
          <a:p>
            <a:pPr lvl="1"/>
            <a:r>
              <a:rPr lang="en-US" sz="2400" dirty="0">
                <a:latin typeface="Arial" panose="020B0604020202020204" pitchFamily="34" charset="0"/>
                <a:cs typeface="Arial" panose="020B0604020202020204" pitchFamily="34" charset="0"/>
              </a:rPr>
              <a:t>converted by enzymes in the liver and kidney to calcitriol</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179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99C26-A455-441B-9231-B4FE0FEC4A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6297" y="1546546"/>
            <a:ext cx="42562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deficiency leads to defective bone formation and the disease rickets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Part b shows a photo of the legs of an individual with rickets. The lower halves curve inward to the feet, producing a rounded space between them.">
            <a:extLst>
              <a:ext uri="{FF2B5EF4-FFF2-40B4-BE49-F238E27FC236}">
                <a16:creationId xmlns:a16="http://schemas.microsoft.com/office/drawing/2014/main" id="{A15E3DDB-7396-5A40-92C5-6C4B731B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421" y="1440346"/>
            <a:ext cx="3400863" cy="4693754"/>
          </a:xfrm>
          <a:prstGeom prst="rect">
            <a:avLst/>
          </a:prstGeom>
        </p:spPr>
      </p:pic>
    </p:spTree>
    <p:extLst>
      <p:ext uri="{BB962C8B-B14F-4D97-AF65-F5344CB8AC3E}">
        <p14:creationId xmlns:p14="http://schemas.microsoft.com/office/powerpoint/2010/main" val="30306076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5EC6C-179B-4646-A227-270D9CB8EF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a:t>
            </a:r>
            <a:r>
              <a:rPr lang="en-US" altLang="en-US" baseline="-25000" dirty="0">
                <a:solidFill>
                  <a:schemeClr val="tx1"/>
                </a:solidFill>
                <a:latin typeface="Arial" panose="020B0604020202020204" pitchFamily="34" charset="0"/>
                <a:cs typeface="Arial" panose="020B0604020202020204" pitchFamily="34" charset="0"/>
              </a:rPr>
              <a:t>3 </a:t>
            </a:r>
            <a:r>
              <a:rPr lang="en-US" altLang="en-US" dirty="0">
                <a:solidFill>
                  <a:schemeClr val="tx1"/>
                </a:solidFill>
                <a:latin typeface="Arial" panose="020B0604020202020204" pitchFamily="34" charset="0"/>
                <a:cs typeface="Arial" panose="020B0604020202020204" pitchFamily="34" charset="0"/>
              </a:rPr>
              <a:t>Production and Metabolism</a:t>
            </a:r>
            <a:endParaRPr lang="en-AU" dirty="0"/>
          </a:p>
        </p:txBody>
      </p:sp>
      <p:sp>
        <p:nvSpPr>
          <p:cNvPr id="8" name="Google Shape;390;g847cf01710_0_68">
            <a:extLst>
              <a:ext uri="{FF2B5EF4-FFF2-40B4-BE49-F238E27FC236}">
                <a16:creationId xmlns:a16="http://schemas.microsoft.com/office/drawing/2014/main" id="{5AED4D06-E45B-5D4D-AC48-7C9ACF87ACAC}"/>
              </a:ext>
            </a:extLst>
          </p:cNvPr>
          <p:cNvSpPr txBox="1">
            <a:spLocks noChangeArrowheads="1"/>
          </p:cNvSpPr>
          <p:nvPr/>
        </p:nvSpPr>
        <p:spPr bwMode="auto">
          <a:xfrm>
            <a:off x="340053" y="1828801"/>
            <a:ext cx="864491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calcitrol</a:t>
            </a:r>
            <a:r>
              <a:rPr lang="en-US" sz="2400" dirty="0">
                <a:latin typeface="Arial" panose="020B0604020202020204" pitchFamily="34" charset="0"/>
                <a:cs typeface="Arial" panose="020B0604020202020204" pitchFamily="34" charset="0"/>
              </a:rPr>
              <a:t> = hormone that regulates calcium uptake in the intestine and calcium levels in the kidney and bone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a shows vitamin D subscript 3 and calcitriol production. All of the carbons are numbered in each molecule. 7-dehydrocholesterol has the standard four-ring structure of cholesterol with double bonds between C 5 and C 6 as well as between C 7 and C 8. The substituents are as follows: C 3 is solid wedge bonded to O H; C 9 is hashed wedge bonded to H; C 10 is solid wedge bonded to C 19; C 14 is hashed wedge bonded to H; C 13 is solid wedge bonded to C 18; and C 17 is hashed wedge bonded to H and bonded to C 20 that is hashed wedge bonded to C 21, solid wedge bonded to H, and bonded to a five-carbon zigzag chain of C 22 to C 26 with a substituent, C 27, bonded to C 26. The bond between C 9 and C 10 is highlighted in light red. Two arrows point to the right above text reading, 2 steps open parenthesis in skin close parenthesis. A wavy arrow pointing down to the first arrow reads, u v light. This produces cholecalciferol open parenthesis vitamin D subscript 3 close parenthesis. The top half of the molecule is similar to 7-dehydrocholesterol, with a six-membered ring joined to a five-membered ring. C 8 of the six-membered ring is double bonded to C 7 below, which is further bonded to C 6 that is double bonded to C 5 at the top vertex of a six-membered ring below that has C 3 hashed wedge bonded to O H and C 10 double bonded to C 19. Two arrows point to the right above text reading 1 step in the liver; 1 step in the kidney. This produces 1 Greek letter alpha, 25-dihydroxyvitamin D subscript 3 open parenthesis calcitriol close parenthesis. This molecule is similar to cholaciferol except that C 25 is bonded to O H as well as to C 26 and C 27 and C 1 is solid wedge bonded to O H. ">
            <a:extLst>
              <a:ext uri="{FF2B5EF4-FFF2-40B4-BE49-F238E27FC236}">
                <a16:creationId xmlns:a16="http://schemas.microsoft.com/office/drawing/2014/main" id="{AA4B8286-6C31-8C41-8DA3-46F2C5FD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03" y="2933700"/>
            <a:ext cx="8503579" cy="2552700"/>
          </a:xfrm>
          <a:prstGeom prst="rect">
            <a:avLst/>
          </a:prstGeom>
        </p:spPr>
      </p:pic>
    </p:spTree>
    <p:extLst>
      <p:ext uri="{BB962C8B-B14F-4D97-AF65-F5344CB8AC3E}">
        <p14:creationId xmlns:p14="http://schemas.microsoft.com/office/powerpoint/2010/main" val="338944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630D-ADEF-4295-9D53-6C5E0AFF560A}"/>
              </a:ext>
            </a:extLst>
          </p:cNvPr>
          <p:cNvSpPr>
            <a:spLocks noGrp="1"/>
          </p:cNvSpPr>
          <p:nvPr>
            <p:ph type="title"/>
          </p:nvPr>
        </p:nvSpPr>
        <p:spPr/>
        <p:txBody>
          <a:bodyPr/>
          <a:lstStyle/>
          <a:p>
            <a:r>
              <a:rPr lang="en-AU" dirty="0">
                <a:solidFill>
                  <a:srgbClr val="145C76"/>
                </a:solidFill>
              </a:rPr>
              <a:t>Clicker Question 1, Response</a:t>
            </a:r>
          </a:p>
        </p:txBody>
      </p:sp>
      <p:sp>
        <p:nvSpPr>
          <p:cNvPr id="6" name="Google Shape;433;g847cf01710_0_113">
            <a:extLst>
              <a:ext uri="{FF2B5EF4-FFF2-40B4-BE49-F238E27FC236}">
                <a16:creationId xmlns:a16="http://schemas.microsoft.com/office/drawing/2014/main" id="{AD515008-4D98-0749-86D6-B6C9AA8B4F9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Fatty acids: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can be branched or unbranched.</a:t>
            </a:r>
          </a:p>
          <a:p>
            <a:pPr>
              <a:lnSpc>
                <a:spcPct val="115000"/>
              </a:lnSpc>
              <a:spcBef>
                <a:spcPct val="0"/>
              </a:spcBef>
              <a:buClr>
                <a:srgbClr val="000000"/>
              </a:buClr>
              <a:buSzPts val="1100"/>
              <a:buFontTx/>
              <a:buNone/>
              <a:defRPr/>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Fatty acids are carboxylic acids with hydrocarbon chains ranging from 4 to 36 carbons long (C</a:t>
            </a:r>
            <a:r>
              <a:rPr lang="en-US" sz="2400" b="1" baseline="-25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 to C</a:t>
            </a:r>
            <a:r>
              <a:rPr lang="en-US" sz="2400" b="1" baseline="-25000" dirty="0">
                <a:latin typeface="Arial" panose="020B0604020202020204" pitchFamily="34" charset="0"/>
                <a:cs typeface="Arial" panose="020B0604020202020204" pitchFamily="34" charset="0"/>
              </a:rPr>
              <a:t>36</a:t>
            </a:r>
            <a:r>
              <a:rPr lang="en-US" sz="2400" b="1" dirty="0">
                <a:latin typeface="Arial" panose="020B0604020202020204" pitchFamily="34" charset="0"/>
                <a:cs typeface="Arial" panose="020B0604020202020204" pitchFamily="34" charset="0"/>
              </a:rPr>
              <a:t>). In some fatty acids, this chain is unbranched and fully saturated (contains no double bonds); in others, the chain contains one or more double bonds. A few contain three-carbon rings, hydroxyl groups, or methyl-group branches. </a:t>
            </a:r>
          </a:p>
          <a:p>
            <a:pPr>
              <a:lnSpc>
                <a:spcPct val="115000"/>
              </a:lnSpc>
              <a:spcBef>
                <a:spcPct val="0"/>
              </a:spcBef>
              <a:buClr>
                <a:srgbClr val="000000"/>
              </a:buClr>
              <a:buSzPts val="1100"/>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72114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6AD61DA8-9A61-4FF3-B08C-DF546243D526}"/>
              </a:ext>
            </a:extLst>
          </p:cNvPr>
          <p:cNvPicPr>
            <a:picLocks noChangeAspect="1"/>
          </p:cNvPicPr>
          <p:nvPr/>
        </p:nvPicPr>
        <p:blipFill>
          <a:blip r:embed="rId3"/>
          <a:stretch>
            <a:fillRect/>
          </a:stretch>
        </p:blipFill>
        <p:spPr>
          <a:xfrm>
            <a:off x="708025" y="385406"/>
            <a:ext cx="1133954" cy="816935"/>
          </a:xfrm>
          <a:prstGeom prst="rect">
            <a:avLst/>
          </a:prstGeom>
        </p:spPr>
      </p:pic>
      <p:sp>
        <p:nvSpPr>
          <p:cNvPr id="3" name="Title 2">
            <a:extLst>
              <a:ext uri="{FF2B5EF4-FFF2-40B4-BE49-F238E27FC236}">
                <a16:creationId xmlns:a16="http://schemas.microsoft.com/office/drawing/2014/main" id="{DC6D64BA-EEF8-4C5E-9D3A-79FDF031CE72}"/>
              </a:ext>
            </a:extLst>
          </p:cNvPr>
          <p:cNvSpPr>
            <a:spLocks noGrp="1"/>
          </p:cNvSpPr>
          <p:nvPr>
            <p:ph type="title"/>
          </p:nvPr>
        </p:nvSpPr>
        <p:spPr/>
        <p:txBody>
          <a:bodyPr/>
          <a:lstStyle/>
          <a:p>
            <a:r>
              <a:rPr lang="en-AU" dirty="0">
                <a:solidFill>
                  <a:srgbClr val="145C76"/>
                </a:solidFill>
              </a:rPr>
              <a:t>Clicker Question 18</a:t>
            </a: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false regarding 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serves as a hormone precursor.</a:t>
            </a:r>
          </a:p>
          <a:p>
            <a:pPr marL="457200" indent="-457200">
              <a:buFontTx/>
              <a:buAutoNum type="alphaUcPeriod"/>
              <a:defRPr/>
            </a:pPr>
            <a:r>
              <a:rPr lang="en-US" sz="2400" dirty="0">
                <a:latin typeface="Arial" panose="020B0604020202020204" pitchFamily="34" charset="0"/>
                <a:cs typeface="Arial" panose="020B0604020202020204" pitchFamily="34" charset="0"/>
              </a:rPr>
              <a:t>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forms from a photochemical reaction driven by UV light.  </a:t>
            </a:r>
          </a:p>
          <a:p>
            <a:pPr marL="457200" indent="-457200">
              <a:buFontTx/>
              <a:buAutoNum type="alphaUcPeriod"/>
              <a:defRPr/>
            </a:pPr>
            <a:r>
              <a:rPr lang="en-US" sz="2400" dirty="0">
                <a:latin typeface="Arial" panose="020B0604020202020204" pitchFamily="34" charset="0"/>
                <a:cs typeface="Arial" panose="020B0604020202020204" pitchFamily="34" charset="0"/>
              </a:rPr>
              <a:t>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biologically active in the intestine, kidney, and bone.  </a:t>
            </a:r>
          </a:p>
          <a:p>
            <a:pPr marL="457200" indent="-457200">
              <a:buFontTx/>
              <a:buAutoNum type="alphaUcPeriod"/>
              <a:defRPr/>
            </a:pPr>
            <a:r>
              <a:rPr lang="en-US" sz="2400" dirty="0">
                <a:latin typeface="Arial" panose="020B0604020202020204" pitchFamily="34" charset="0"/>
                <a:cs typeface="Arial" panose="020B0604020202020204" pitchFamily="34" charset="0"/>
              </a:rPr>
              <a:t>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a cure for the disease rickets.</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30785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BC05-6BE6-4824-B50D-A84C8DE62E86}"/>
              </a:ext>
            </a:extLst>
          </p:cNvPr>
          <p:cNvSpPr>
            <a:spLocks noGrp="1"/>
          </p:cNvSpPr>
          <p:nvPr>
            <p:ph type="title"/>
          </p:nvPr>
        </p:nvSpPr>
        <p:spPr/>
        <p:txBody>
          <a:bodyPr/>
          <a:lstStyle/>
          <a:p>
            <a:r>
              <a:rPr lang="en-AU" dirty="0">
                <a:solidFill>
                  <a:srgbClr val="145C76"/>
                </a:solidFill>
              </a:rPr>
              <a:t>Clicker Question 18, Response</a:t>
            </a:r>
          </a:p>
        </p:txBody>
      </p:sp>
      <p:sp>
        <p:nvSpPr>
          <p:cNvPr id="5" name="Google Shape;433;g847cf01710_0_113">
            <a:extLst>
              <a:ext uri="{FF2B5EF4-FFF2-40B4-BE49-F238E27FC236}">
                <a16:creationId xmlns:a16="http://schemas.microsoft.com/office/drawing/2014/main" id="{5079647C-D5B0-5149-8F67-EF50BF536B3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false regarding vitamin D</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Vitamin D</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is biologically active in the intestine, kidney, and bone.  </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Vitamin D</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is not itself biologically active, but it is converted by enzymes in the liver and kidney to 1</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,25-</a:t>
            </a:r>
            <a:r>
              <a:rPr lang="en-US" sz="2400" b="1" dirty="0" err="1">
                <a:latin typeface="Arial" panose="020B0604020202020204" pitchFamily="34" charset="0"/>
                <a:cs typeface="Arial" panose="020B0604020202020204" pitchFamily="34" charset="0"/>
              </a:rPr>
              <a:t>dihydroxyvitamin</a:t>
            </a:r>
            <a:r>
              <a:rPr lang="en-US" sz="2400" b="1" dirty="0">
                <a:latin typeface="Arial" panose="020B0604020202020204" pitchFamily="34" charset="0"/>
                <a:cs typeface="Arial" panose="020B0604020202020204" pitchFamily="34" charset="0"/>
              </a:rPr>
              <a:t> D3 (calcitriol), a hormone that regulates calcium uptake in the intestine and calcium levels in the kidney and bone. </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8332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E7700-8822-439B-B290-56DD59338C2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A</a:t>
            </a:r>
            <a:r>
              <a:rPr lang="en-US" altLang="en-US" baseline="-25000" dirty="0">
                <a:solidFill>
                  <a:schemeClr val="tx1"/>
                </a:solidFill>
                <a:latin typeface="Arial" panose="020B0604020202020204" pitchFamily="34" charset="0"/>
                <a:cs typeface="Arial" panose="020B0604020202020204" pitchFamily="34" charset="0"/>
              </a:rPr>
              <a:t>1</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A</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(all-</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-retinol) </a:t>
            </a:r>
            <a:r>
              <a:rPr lang="en-US" sz="2400" dirty="0">
                <a:latin typeface="Arial" panose="020B0604020202020204" pitchFamily="34" charset="0"/>
                <a:cs typeface="Arial" panose="020B0604020202020204" pitchFamily="34" charset="0"/>
              </a:rPr>
              <a:t>= acts in processes of development, cell growth and differentiation, and vision</a:t>
            </a:r>
          </a:p>
          <a:p>
            <a:pPr lvl="1"/>
            <a:r>
              <a:rPr lang="en-US" sz="2400" dirty="0">
                <a:latin typeface="Arial" panose="020B0604020202020204" pitchFamily="34" charset="0"/>
                <a:cs typeface="Arial" panose="020B0604020202020204" pitchFamily="34" charset="0"/>
              </a:rPr>
              <a:t>can be stored for some time in the body</a:t>
            </a: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9255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1B7D42-73D5-47B9-AFA9-84853D53FD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a:t>
            </a:r>
            <a:r>
              <a:rPr lang="en-US" altLang="en-US" i="1" dirty="0">
                <a:solidFill>
                  <a:schemeClr val="tx1"/>
                </a:solidFill>
                <a:latin typeface="Arial" panose="020B0604020202020204" pitchFamily="34" charset="0"/>
                <a:cs typeface="Arial" panose="020B0604020202020204" pitchFamily="34" charset="0"/>
              </a:rPr>
              <a:t>Trans</a:t>
            </a:r>
            <a:r>
              <a:rPr lang="en-US" altLang="en-US" dirty="0">
                <a:solidFill>
                  <a:schemeClr val="tx1"/>
                </a:solidFill>
                <a:latin typeface="Arial" panose="020B0604020202020204" pitchFamily="34" charset="0"/>
                <a:cs typeface="Arial" panose="020B0604020202020204" pitchFamily="34" charset="0"/>
              </a:rPr>
              <a:t>-Retinoic Acid</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A</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(all-</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-retinol) </a:t>
            </a:r>
            <a:r>
              <a:rPr lang="en-US" sz="2400" dirty="0">
                <a:latin typeface="Arial" panose="020B0604020202020204" pitchFamily="34" charset="0"/>
                <a:cs typeface="Arial" panose="020B0604020202020204" pitchFamily="34" charset="0"/>
              </a:rPr>
              <a:t>= acts in processes of development, cell growth and differentiation, and 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vitamin A</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can be converted enzymatically to all-</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-retinoic acid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-retinoic acid = retinoid hormone that acts through a family of nuclear receptor proteins to regulate gene expression</a:t>
            </a: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1627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5E97A-36AE-49D6-850E-C919A931BBA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Carotenoids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carotenoids </a:t>
            </a:r>
            <a:r>
              <a:rPr lang="en-US" sz="2400" dirty="0">
                <a:latin typeface="Arial" panose="020B0604020202020204" pitchFamily="34" charset="0"/>
                <a:cs typeface="Arial" panose="020B0604020202020204" pitchFamily="34" charset="0"/>
              </a:rPr>
              <a:t>= natural products with a characteristic extensive system of conjugated double bonds, which makes possible their strong absorption of visible light (450–470 nm)</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pigment is a source of vitamin A</a:t>
            </a: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6911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F0B653-98F0-4A81-93A9-40C9D35FD0F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Dietary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Carotene and Vitamin A</a:t>
            </a:r>
            <a:r>
              <a:rPr lang="en-US" baseline="-25000" dirty="0">
                <a:solidFill>
                  <a:schemeClr val="tx1"/>
                </a:solidFill>
                <a:latin typeface="Arial" panose="020B0604020202020204" pitchFamily="34" charset="0"/>
                <a:cs typeface="Arial" panose="020B0604020202020204" pitchFamily="34" charset="0"/>
              </a:rPr>
              <a:t>1</a:t>
            </a:r>
            <a:r>
              <a:rPr lang="en-US" dirty="0">
                <a:solidFill>
                  <a:schemeClr val="tx1"/>
                </a:solidFill>
                <a:latin typeface="Arial" panose="020B0604020202020204" pitchFamily="34" charset="0"/>
                <a:cs typeface="Arial" panose="020B0604020202020204" pitchFamily="34" charset="0"/>
              </a:rPr>
              <a:t> as Precursors of the Retinoids</a:t>
            </a:r>
            <a:endParaRPr lang="en-AU" dirty="0"/>
          </a:p>
        </p:txBody>
      </p:sp>
      <p:pic>
        <p:nvPicPr>
          <p:cNvPr id="5" name="Picture 4" descr="Part a shows the structure of Greek letter beta carotene. It has a six-membered ring at the top with 2 C H 3 bonded to its right vertex, C H 3 bonded to its lower left vertex, a double bond at its bottom side, and its lower right side bonded to an 18-carbon zigzag chain that extends down to the upper left vertex of a six-membered ring with a double bond on its upper left side, C H 3 bonded to its left side vertex, and 2 C H 3 bonded to its upper right side. The bottom ring has a red dashed vertical line across the center. The upper ring has a red dashed diagonal line that runs through the upper left and lower right sides. Beginning from the bottom right vertex of the upper ring, the zigzag chain has C H, then a double bond with a red dashed perpendicular line across it to C H bonded to C bonded to C H 3 and double bonded to C H below bonded to C H connected by a double bond with a red dashed line across it to C H bonded to C bonded to a methyl group and double bonded to C H below that is further bonded to C H with a double bond to C H below. This double bond is indicated by an arrow labeled, point of cleavage. The C H below the labeled bond further bonded to C H double bonded to C bonded to C H 3 and to C H connected by a double bond with a red dashed line to C H bonded to C H double bonded to C bonded to C H 3 and to C H connected by a double bond with a red dashed line to C H bonded to the upper left vertex of the bottom ring. An arrow points to the right to part b, which shows all italicized trans end italics retinal. This has the top half of the preceding molecule above the point of cleavage with the terminal C in a light red rectangle, double bonded to O, and bonded to H. In the upper ring, the right side vertex is numbered C and the lower left vertex is labeled 6. The first C of the zigzag chain, which is double bonded to the C below, is numbered 7. The carbons on either side of the third double bond are numbered 11 and 12. This molecule interconverts, shown by arrows pointing up and down, with the molecule in part d, which is all italicized trans end italics retinol open parenthesis vitamin A subscript 1 close parenthesis. It is similar except that the terminal carbon, numbered C 15, is bonded to 2 H and O H. Molecule d undergoes oxidation of aldehyde to acid to produce molecule c, all italicized trans end italics retinoic acid. It is similar to the molecule in part b except that the terminal C in the light red box is bonded to O H and double bonded to O. An arrow points right to a box reading, hormonal change open parenthesis change in gene expression close parenthesis. The molecule in part d undergoes oxidation of alcohol to aldehyde to produce the molecule in part e, 11-italicized cis end italics retinal open parenthesis visual pigment of rhodopsin close parenthesis. This is similar to molecule d except that C 15, the terminal carbon, is bonded to H and double bonded to O and the double bond between C 11 and C 12 is now cis. A wavy arrow labeled visible light points to an arrow pointing right. This produces the molecule in part f, labeled all italicized trans end italics retinal. This is similar to the molecule in part e except that the bond between C 11 and C 12 is trans. An arrow points right to a box reading, neuronal signal open parenthesis vision close parenthesis.">
            <a:extLst>
              <a:ext uri="{FF2B5EF4-FFF2-40B4-BE49-F238E27FC236}">
                <a16:creationId xmlns:a16="http://schemas.microsoft.com/office/drawing/2014/main" id="{9C72C64E-0261-9D41-87B7-6F10994D4063}"/>
              </a:ext>
            </a:extLst>
          </p:cNvPr>
          <p:cNvPicPr>
            <a:picLocks noChangeAspect="1"/>
          </p:cNvPicPr>
          <p:nvPr/>
        </p:nvPicPr>
        <p:blipFill>
          <a:blip r:embed="rId3"/>
          <a:stretch>
            <a:fillRect/>
          </a:stretch>
        </p:blipFill>
        <p:spPr>
          <a:xfrm>
            <a:off x="1752600" y="1546546"/>
            <a:ext cx="5638800" cy="4714004"/>
          </a:xfrm>
          <a:prstGeom prst="rect">
            <a:avLst/>
          </a:prstGeom>
        </p:spPr>
      </p:pic>
    </p:spTree>
    <p:extLst>
      <p:ext uri="{BB962C8B-B14F-4D97-AF65-F5344CB8AC3E}">
        <p14:creationId xmlns:p14="http://schemas.microsoft.com/office/powerpoint/2010/main" val="4535459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3510F-9456-4F52-B3E7-8E0DD6D7D2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A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63388" y="1516540"/>
            <a:ext cx="4789612" cy="480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pregnant women, leads to congenital malformations and growth retardation in the infant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adults, leads to dryness of skin, eyes, and mucous membranes, and night blindness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“golden rice” = genetically engineered rice enriched 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A figure shows white rice on the left and rice with a yellow color on the right.">
            <a:extLst>
              <a:ext uri="{FF2B5EF4-FFF2-40B4-BE49-F238E27FC236}">
                <a16:creationId xmlns:a16="http://schemas.microsoft.com/office/drawing/2014/main" id="{5A0956BF-46D5-B441-9E2F-EAF6D6D24D33}"/>
              </a:ext>
            </a:extLst>
          </p:cNvPr>
          <p:cNvPicPr>
            <a:picLocks noChangeAspect="1"/>
          </p:cNvPicPr>
          <p:nvPr/>
        </p:nvPicPr>
        <p:blipFill>
          <a:blip r:embed="rId3"/>
          <a:stretch>
            <a:fillRect/>
          </a:stretch>
        </p:blipFill>
        <p:spPr>
          <a:xfrm>
            <a:off x="5110695" y="2895600"/>
            <a:ext cx="3765666" cy="2009319"/>
          </a:xfrm>
          <a:prstGeom prst="rect">
            <a:avLst/>
          </a:prstGeom>
        </p:spPr>
      </p:pic>
    </p:spTree>
    <p:extLst>
      <p:ext uri="{BB962C8B-B14F-4D97-AF65-F5344CB8AC3E}">
        <p14:creationId xmlns:p14="http://schemas.microsoft.com/office/powerpoint/2010/main" val="979627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A267AB19-EAEC-4353-8FA2-A991CD3B0DF9}"/>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22286E4D-2667-4218-B071-56513BA86705}"/>
              </a:ext>
            </a:extLst>
          </p:cNvPr>
          <p:cNvSpPr>
            <a:spLocks noGrp="1"/>
          </p:cNvSpPr>
          <p:nvPr>
            <p:ph type="title"/>
          </p:nvPr>
        </p:nvSpPr>
        <p:spPr/>
        <p:txBody>
          <a:bodyPr/>
          <a:lstStyle/>
          <a:p>
            <a:r>
              <a:rPr lang="en-AU" dirty="0">
                <a:solidFill>
                  <a:srgbClr val="145C76"/>
                </a:solidFill>
              </a:rPr>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Vitamin A</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and its derivatives: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are involved in regulating cell growth and differentiation. </a:t>
            </a:r>
          </a:p>
          <a:p>
            <a:pPr marL="457200" indent="-457200">
              <a:buFontTx/>
              <a:buAutoNum type="alphaUcPeriod"/>
              <a:defRPr/>
            </a:pPr>
            <a:r>
              <a:rPr lang="en-US" sz="2400" dirty="0">
                <a:latin typeface="Arial" panose="020B0604020202020204" pitchFamily="34" charset="0"/>
                <a:cs typeface="Arial" panose="020B0604020202020204" pitchFamily="34" charset="0"/>
              </a:rPr>
              <a:t>contain only </a:t>
            </a:r>
            <a:r>
              <a:rPr lang="en-US" sz="2400" i="1" dirty="0">
                <a:latin typeface="Arial" panose="020B0604020202020204" pitchFamily="34" charset="0"/>
                <a:cs typeface="Arial" panose="020B0604020202020204" pitchFamily="34" charset="0"/>
              </a:rPr>
              <a:t>trans </a:t>
            </a:r>
            <a:r>
              <a:rPr lang="en-US" sz="2400" dirty="0">
                <a:latin typeface="Arial" panose="020B0604020202020204" pitchFamily="34" charset="0"/>
                <a:cs typeface="Arial" panose="020B0604020202020204" pitchFamily="34" charset="0"/>
              </a:rPr>
              <a:t>C–C double bonds.</a:t>
            </a:r>
          </a:p>
          <a:p>
            <a:pPr marL="457200" indent="-457200">
              <a:buFontTx/>
              <a:buAutoNum type="alphaUcPeriod"/>
              <a:defRPr/>
            </a:pPr>
            <a:r>
              <a:rPr lang="en-US" sz="2400" dirty="0">
                <a:latin typeface="Arial" panose="020B0604020202020204" pitchFamily="34" charset="0"/>
                <a:cs typeface="Arial" panose="020B0604020202020204" pitchFamily="34" charset="0"/>
              </a:rPr>
              <a:t>are not stored in the body in significant amounts.</a:t>
            </a:r>
          </a:p>
          <a:p>
            <a:pPr marL="457200" indent="-457200">
              <a:buFontTx/>
              <a:buAutoNum type="alphaUcPeriod"/>
              <a:defRPr/>
            </a:pPr>
            <a:r>
              <a:rPr lang="en-US" sz="2400" dirty="0">
                <a:latin typeface="Arial" panose="020B0604020202020204" pitchFamily="34" charset="0"/>
                <a:cs typeface="Arial" panose="020B0604020202020204" pitchFamily="34" charset="0"/>
              </a:rPr>
              <a:t>act as antioxidants.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57371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371B-2628-4148-9CE7-34F404B23933}"/>
              </a:ext>
            </a:extLst>
          </p:cNvPr>
          <p:cNvSpPr>
            <a:spLocks noGrp="1"/>
          </p:cNvSpPr>
          <p:nvPr>
            <p:ph type="title"/>
          </p:nvPr>
        </p:nvSpPr>
        <p:spPr/>
        <p:txBody>
          <a:bodyPr/>
          <a:lstStyle/>
          <a:p>
            <a:r>
              <a:rPr lang="en-AU" dirty="0">
                <a:solidFill>
                  <a:srgbClr val="145C76"/>
                </a:solidFill>
              </a:rPr>
              <a:t>Clicker Question 19, Response</a:t>
            </a:r>
          </a:p>
        </p:txBody>
      </p:sp>
      <p:sp>
        <p:nvSpPr>
          <p:cNvPr id="6" name="Google Shape;433;g847cf01710_0_113">
            <a:extLst>
              <a:ext uri="{FF2B5EF4-FFF2-40B4-BE49-F238E27FC236}">
                <a16:creationId xmlns:a16="http://schemas.microsoft.com/office/drawing/2014/main" id="{0A95CD6C-4B2A-214A-8313-7B1C52F361E5}"/>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Vitamin A</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and its derivatives: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are involved in regulating cell growth and differentiation.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Vitamin A</a:t>
            </a:r>
            <a:r>
              <a:rPr lang="en-US" sz="2400" b="1"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(all-</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-retinol) and its oxidized metabolites retinoic acid and retinal act in the processes of development, cell growth and differentiation, and vision.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46760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CD6CC-A392-4A31-A3F1-CD0C4081CFA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Vitamins E and K and the Lipid Quinones Are Oxidation-Reduction Cofactors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81" y="1981200"/>
            <a:ext cx="843012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E </a:t>
            </a:r>
            <a:r>
              <a:rPr lang="en-US" sz="2400" dirty="0">
                <a:latin typeface="Arial" panose="020B0604020202020204" pitchFamily="34" charset="0"/>
                <a:cs typeface="Arial" panose="020B0604020202020204" pitchFamily="34" charset="0"/>
              </a:rPr>
              <a:t>= collective name for a group of lipids called </a:t>
            </a:r>
            <a:r>
              <a:rPr lang="en-US" sz="2400" b="1" dirty="0">
                <a:latin typeface="Arial" panose="020B0604020202020204" pitchFamily="34" charset="0"/>
                <a:cs typeface="Arial" panose="020B0604020202020204" pitchFamily="34" charset="0"/>
              </a:rPr>
              <a:t>tocopherols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tocopherols </a:t>
            </a:r>
            <a:r>
              <a:rPr lang="en-US" sz="2400" dirty="0">
                <a:latin typeface="Arial" panose="020B0604020202020204" pitchFamily="34" charset="0"/>
                <a:cs typeface="Arial" panose="020B0604020202020204" pitchFamily="34" charset="0"/>
              </a:rPr>
              <a:t>= hydrophobic compounds that contain a substituted aromatic ring and a long isoprenoid side chain </a:t>
            </a:r>
          </a:p>
          <a:p>
            <a:pPr lvl="1"/>
            <a:r>
              <a:rPr lang="en-US" sz="2400" dirty="0">
                <a:latin typeface="Arial" panose="020B0604020202020204" pitchFamily="34" charset="0"/>
                <a:cs typeface="Arial" panose="020B0604020202020204" pitchFamily="34" charset="0"/>
              </a:rPr>
              <a:t>associate with cell membranes, lipid deposits, and lipoproteins </a:t>
            </a:r>
          </a:p>
          <a:p>
            <a:pPr lvl="1"/>
            <a:r>
              <a:rPr lang="en-US" sz="2400" dirty="0">
                <a:latin typeface="Arial" panose="020B0604020202020204" pitchFamily="34" charset="0"/>
                <a:cs typeface="Arial" panose="020B0604020202020204" pitchFamily="34" charset="0"/>
              </a:rPr>
              <a:t>biological antioxidants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t has a benzene ring on the left that shares its right side with a second six-membered ring. The benzene ring has C H 3 bonded to the top, bottom, and lower left vertices and O H bonded to the upper left vertex. The right-hand ring has O substituted for C at the bottom vertex and the lower right vertex bonded to C H 3 and to C H connected by a bond with a perpendicular red dashed line to C H 2 bonded to C H 2 bonded to C H bonded to C H 3 above and to C H 2 on the right connected by a perpendicular dashed red line to C H 2 C H 2 C H bonded to C H 3 above and to C H 2 on the right connected by a perpendicular dashed red line to C H 2 bonded to C H 2 bonded to C H bonded to C H 3 above and to C H 3 on the right. ">
            <a:extLst>
              <a:ext uri="{FF2B5EF4-FFF2-40B4-BE49-F238E27FC236}">
                <a16:creationId xmlns:a16="http://schemas.microsoft.com/office/drawing/2014/main" id="{660D4DB9-05ED-684C-A3B9-86A903FB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33" y="5472120"/>
            <a:ext cx="7699817" cy="1120759"/>
          </a:xfrm>
          <a:prstGeom prst="rect">
            <a:avLst/>
          </a:prstGeom>
        </p:spPr>
      </p:pic>
    </p:spTree>
    <p:extLst>
      <p:ext uri="{BB962C8B-B14F-4D97-AF65-F5344CB8AC3E}">
        <p14:creationId xmlns:p14="http://schemas.microsoft.com/office/powerpoint/2010/main" val="34840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5C92-E2D7-4155-A061-ECAEC6D669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Nomenclature for Unbranched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1"/>
            <a:ext cx="81788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chain length and number of bonds, separated by a colon</a:t>
            </a:r>
          </a:p>
          <a:p>
            <a:r>
              <a:rPr lang="en-US" sz="2400" dirty="0">
                <a:latin typeface="Arial" panose="020B0604020202020204" pitchFamily="34" charset="0"/>
                <a:cs typeface="Arial" panose="020B0604020202020204" pitchFamily="34" charset="0"/>
              </a:rPr>
              <a:t>numbering begins at the carboxyl carbon</a:t>
            </a:r>
          </a:p>
          <a:p>
            <a:r>
              <a:rPr lang="en-US" sz="2400" dirty="0">
                <a:latin typeface="Arial" panose="020B0604020202020204" pitchFamily="34" charset="0"/>
                <a:cs typeface="Arial" panose="020B0604020202020204" pitchFamily="34" charset="0"/>
              </a:rPr>
              <a:t>positions of double bonds are indicated by ∆ and a superscript number</a:t>
            </a:r>
          </a:p>
          <a:p>
            <a:pPr lvl="1"/>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olecule has an 18-carbon chain. C 1 is numbered on the left side, double bonded to O to the upper left, and bonded to O minus to the lower left. C 2 is numbered and labeled Greek letter alpha. C 3 and C 4 are also numbered. There is a double bond between C 9 and C 10. C 18 at the right end is numbered.">
            <a:extLst>
              <a:ext uri="{FF2B5EF4-FFF2-40B4-BE49-F238E27FC236}">
                <a16:creationId xmlns:a16="http://schemas.microsoft.com/office/drawing/2014/main" id="{734DA1DE-F216-0946-8E80-B07EA1505D12}"/>
              </a:ext>
            </a:extLst>
          </p:cNvPr>
          <p:cNvPicPr>
            <a:picLocks noChangeAspect="1"/>
          </p:cNvPicPr>
          <p:nvPr/>
        </p:nvPicPr>
        <p:blipFill>
          <a:blip r:embed="rId3"/>
          <a:stretch>
            <a:fillRect/>
          </a:stretch>
        </p:blipFill>
        <p:spPr>
          <a:xfrm>
            <a:off x="1269791" y="4419600"/>
            <a:ext cx="6604415" cy="1352239"/>
          </a:xfrm>
          <a:prstGeom prst="rect">
            <a:avLst/>
          </a:prstGeom>
        </p:spPr>
      </p:pic>
    </p:spTree>
    <p:extLst>
      <p:ext uri="{BB962C8B-B14F-4D97-AF65-F5344CB8AC3E}">
        <p14:creationId xmlns:p14="http://schemas.microsoft.com/office/powerpoint/2010/main" val="7516234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FF4DF-479B-4E58-9DBE-BB9413E9091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E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0"/>
            <a:ext cx="85234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cause scaly skin, muscular weakness and wasting, and sterility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very rare in humans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principal symptom is fragile erythrocytes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3115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FBDB534-A004-40E0-9E97-9B24FEF85D72}"/>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47410BD8-E1E2-40C6-9DDD-17D2ADE14360}"/>
              </a:ext>
            </a:extLst>
          </p:cNvPr>
          <p:cNvSpPr>
            <a:spLocks noGrp="1"/>
          </p:cNvSpPr>
          <p:nvPr>
            <p:ph type="title"/>
          </p:nvPr>
        </p:nvSpPr>
        <p:spPr/>
        <p:txBody>
          <a:bodyPr/>
          <a:lstStyle/>
          <a:p>
            <a:r>
              <a:rPr lang="en-AU" dirty="0">
                <a:solidFill>
                  <a:srgbClr val="145C76"/>
                </a:solidFill>
              </a:rPr>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Vitamin E is a hormone precursor. </a:t>
            </a:r>
          </a:p>
          <a:p>
            <a:pPr marL="457200" indent="-457200">
              <a:buFontTx/>
              <a:buAutoNum type="alphaUcPeriod"/>
              <a:defRPr/>
            </a:pPr>
            <a:r>
              <a:rPr lang="en-US" sz="2400" dirty="0">
                <a:latin typeface="Arial" panose="020B0604020202020204" pitchFamily="34" charset="0"/>
                <a:cs typeface="Arial" panose="020B0604020202020204" pitchFamily="34" charset="0"/>
              </a:rPr>
              <a:t>Vitamin D regulates milk production in mammary glands.</a:t>
            </a:r>
          </a:p>
          <a:p>
            <a:pPr marL="457200" indent="-457200">
              <a:buFontTx/>
              <a:buAutoNum type="alphaUcPeriod"/>
              <a:defRPr/>
            </a:pPr>
            <a:r>
              <a:rPr lang="en-US" sz="2400" dirty="0">
                <a:latin typeface="Arial" panose="020B0604020202020204" pitchFamily="34" charset="0"/>
                <a:cs typeface="Arial" panose="020B0604020202020204" pitchFamily="34" charset="0"/>
              </a:rPr>
              <a:t>Prostaglandins are found only in the prostate gland.</a:t>
            </a:r>
          </a:p>
          <a:p>
            <a:pPr marL="457200" indent="-457200">
              <a:buFontTx/>
              <a:buAutoNum type="alphaUcPeriod"/>
              <a:defRPr/>
            </a:pPr>
            <a:r>
              <a:rPr lang="en-US" sz="2400" dirty="0">
                <a:latin typeface="Arial" panose="020B0604020202020204" pitchFamily="34" charset="0"/>
                <a:cs typeface="Arial" panose="020B0604020202020204" pitchFamily="34" charset="0"/>
              </a:rPr>
              <a:t>Membrane sphingolipids can be used to produce intracellular messengers.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84732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6684-57DC-4485-87E8-EB856E88AD75}"/>
              </a:ext>
            </a:extLst>
          </p:cNvPr>
          <p:cNvSpPr>
            <a:spLocks noGrp="1"/>
          </p:cNvSpPr>
          <p:nvPr>
            <p:ph type="title"/>
          </p:nvPr>
        </p:nvSpPr>
        <p:spPr/>
        <p:txBody>
          <a:bodyPr/>
          <a:lstStyle/>
          <a:p>
            <a:r>
              <a:rPr lang="en-AU" dirty="0">
                <a:solidFill>
                  <a:srgbClr val="145C76"/>
                </a:solidFill>
              </a:rPr>
              <a:t>Clicker Question 20, Response</a:t>
            </a:r>
          </a:p>
        </p:txBody>
      </p:sp>
      <p:sp>
        <p:nvSpPr>
          <p:cNvPr id="6" name="Google Shape;433;g847cf01710_0_113">
            <a:extLst>
              <a:ext uri="{FF2B5EF4-FFF2-40B4-BE49-F238E27FC236}">
                <a16:creationId xmlns:a16="http://schemas.microsoft.com/office/drawing/2014/main" id="{E2919995-CE52-B045-9FC7-6CCA7DCE40CA}"/>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Membrane sphingolipids can be used to produce intracellular messengers.</a:t>
            </a:r>
          </a:p>
          <a:p>
            <a:pPr marL="457200" indent="-457200">
              <a:buAutoNum type="alphaUcPeriod" startAt="4"/>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Membrane sphingolipids can serve as sources of intracellular messengers. Both ceramide and sphingomyelin are potent regulators of protein kinases, and ceramide or its derivatives are involved in the regulation of cell division, differentiation, migration, and programmed cell death.</a:t>
            </a:r>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79060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F66F10-83AB-41A9-8892-1FA1FFEB04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K</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2193" y="1694481"/>
            <a:ext cx="85996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K </a:t>
            </a:r>
            <a:r>
              <a:rPr lang="en-US" sz="2400" dirty="0">
                <a:latin typeface="Arial" panose="020B0604020202020204" pitchFamily="34" charset="0"/>
                <a:cs typeface="Arial" panose="020B0604020202020204" pitchFamily="34" charset="0"/>
              </a:rPr>
              <a:t>= contains an aromatic ring that undergoes a cycle of oxidation and reduction during the formation of active prothrombin, a blood plasma protein essential in blood clotting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Part b shows vitamin K subscript 1; a blood-clotting cofactor open parenthesis phylloquinone close parenthesis. It has a benzene on the left that shares its right side with a second six-membered ring that has its top and bottom vertices double bonded to O, its upper right vertex bonded to C H 3, and its lower right vertex connected by a bond with a perpendicular dashed red line to C H 2 bonded to C H double bonded to C bonded to C H 3 above and to C H 2 connected by a bond with a perpendicular dashed red line top open parenthesis C H 2 C H 2 C H bonded to C H 3 above and C H 2 to the right close parenthesis 2 connected by a bond with a perpendicular dashed red line to C H 2 bonded to C H 2 bonded to C H bonded to C H 3 above and to the right. ">
            <a:extLst>
              <a:ext uri="{FF2B5EF4-FFF2-40B4-BE49-F238E27FC236}">
                <a16:creationId xmlns:a16="http://schemas.microsoft.com/office/drawing/2014/main" id="{5C5F78CC-ED0D-8546-B759-B477A19BF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90" y="3469273"/>
            <a:ext cx="7699817" cy="1120572"/>
          </a:xfrm>
          <a:prstGeom prst="rect">
            <a:avLst/>
          </a:prstGeom>
        </p:spPr>
      </p:pic>
    </p:spTree>
    <p:extLst>
      <p:ext uri="{BB962C8B-B14F-4D97-AF65-F5344CB8AC3E}">
        <p14:creationId xmlns:p14="http://schemas.microsoft.com/office/powerpoint/2010/main" val="13720915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BA95E-338F-4E74-BF3B-8D6FBB1DC3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K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0"/>
            <a:ext cx="85234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slow blood clotting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extremely uncommon in humans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5677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6" name="Picture 5" descr="Icon P 3&#10;">
            <a:extLst>
              <a:ext uri="{FF2B5EF4-FFF2-40B4-BE49-F238E27FC236}">
                <a16:creationId xmlns:a16="http://schemas.microsoft.com/office/drawing/2014/main" id="{05694236-8300-4B7C-BEA2-650D16D70998}"/>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5F03AF94-07B2-4009-893C-1B6D6D0A82EB}"/>
              </a:ext>
            </a:extLst>
          </p:cNvPr>
          <p:cNvSpPr>
            <a:spLocks noGrp="1"/>
          </p:cNvSpPr>
          <p:nvPr>
            <p:ph type="title"/>
          </p:nvPr>
        </p:nvSpPr>
        <p:spPr/>
        <p:txBody>
          <a:bodyPr/>
          <a:lstStyle/>
          <a:p>
            <a:r>
              <a:rPr lang="en-AU" dirty="0">
                <a:solidFill>
                  <a:srgbClr val="145C76"/>
                </a:solidFill>
              </a:rPr>
              <a:t>Clicker Question 21</a:t>
            </a: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How do the features of vitamins E and K cause them to be in a different cellular location than vitamins B and C?  </a:t>
            </a:r>
          </a:p>
          <a:p>
            <a:pPr>
              <a:buNone/>
              <a:defRPr/>
            </a:pPr>
            <a:r>
              <a:rPr lang="en-US" sz="2400" dirty="0">
                <a:latin typeface="Arial" panose="020B0604020202020204" pitchFamily="34" charset="0"/>
                <a:cs typeface="Arial" panose="020B0604020202020204" pitchFamily="34" charset="0"/>
              </a:rPr>
              <a:t>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are synthesized in the endoplasmic reticulum, unlike vitamins B and C, which are made in the cytosol.</a:t>
            </a:r>
          </a:p>
          <a:p>
            <a:pPr marL="457200" indent="-457200">
              <a:buFontTx/>
              <a:buAutoNum type="alphaUcPeriod"/>
              <a:defRPr/>
            </a:pPr>
            <a:r>
              <a:rPr lang="en-US" sz="2400" dirty="0">
                <a:latin typeface="Arial" panose="020B0604020202020204" pitchFamily="34" charset="0"/>
                <a:cs typeface="Arial" panose="020B0604020202020204" pitchFamily="34" charset="0"/>
              </a:rPr>
              <a:t>They have receptors on the plasma membrane, whereas vitamins B and C have nuclear receptors.</a:t>
            </a:r>
          </a:p>
          <a:p>
            <a:pPr marL="457200" indent="-457200">
              <a:buFontTx/>
              <a:buAutoNum type="alphaUcPeriod"/>
              <a:defRPr/>
            </a:pPr>
            <a:r>
              <a:rPr lang="en-US" sz="2400" dirty="0">
                <a:latin typeface="Arial" panose="020B0604020202020204" pitchFamily="34" charset="0"/>
                <a:cs typeface="Arial" panose="020B0604020202020204" pitchFamily="34" charset="0"/>
              </a:rPr>
              <a:t>They are hydrophobic, so they are located in membranes, rather than in the cytosol, like vitamins B and C.</a:t>
            </a:r>
          </a:p>
          <a:p>
            <a:pPr marL="457200" indent="-457200">
              <a:buFontTx/>
              <a:buAutoNum type="alphaUcPeriod"/>
              <a:defRPr/>
            </a:pPr>
            <a:r>
              <a:rPr lang="en-US" sz="2400" dirty="0">
                <a:latin typeface="Arial" panose="020B0604020202020204" pitchFamily="34" charset="0"/>
                <a:cs typeface="Arial" panose="020B0604020202020204" pitchFamily="34" charset="0"/>
              </a:rPr>
              <a:t>Their mass is too large to move through membrane transporters, unlike vitamins B and C.</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63005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770A-83A5-436B-8D24-9FE537EC136E}"/>
              </a:ext>
            </a:extLst>
          </p:cNvPr>
          <p:cNvSpPr>
            <a:spLocks noGrp="1"/>
          </p:cNvSpPr>
          <p:nvPr>
            <p:ph type="title"/>
          </p:nvPr>
        </p:nvSpPr>
        <p:spPr/>
        <p:txBody>
          <a:bodyPr/>
          <a:lstStyle/>
          <a:p>
            <a:r>
              <a:rPr lang="en-AU" dirty="0">
                <a:solidFill>
                  <a:srgbClr val="145C76"/>
                </a:solidFill>
              </a:rPr>
              <a:t>Clicker Question 21, Response</a:t>
            </a:r>
          </a:p>
        </p:txBody>
      </p:sp>
      <p:sp>
        <p:nvSpPr>
          <p:cNvPr id="6" name="Google Shape;433;g847cf01710_0_113">
            <a:extLst>
              <a:ext uri="{FF2B5EF4-FFF2-40B4-BE49-F238E27FC236}">
                <a16:creationId xmlns:a16="http://schemas.microsoft.com/office/drawing/2014/main" id="{4C62DC3A-5057-E142-8AE1-03819D102EF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How do the features of vitamins E and K cause them to be in a different cellular location than vitamins B and C?  </a:t>
            </a:r>
          </a:p>
          <a:p>
            <a:pPr>
              <a:buNone/>
              <a:defRPr/>
            </a:pPr>
            <a:r>
              <a:rPr lang="en-US" sz="2400" dirty="0">
                <a:latin typeface="Arial" panose="020B0604020202020204" pitchFamily="34" charset="0"/>
                <a:cs typeface="Arial" panose="020B0604020202020204" pitchFamily="34" charset="0"/>
              </a:rPr>
              <a:t>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They are hydrophobic, so they are located in membranes, rather than in the cytosol, like vitamins B and C.</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r>
              <a:rPr lang="en-US" altLang="en-US" sz="2400" b="1" dirty="0">
                <a:latin typeface="Arial" panose="020B0604020202020204" pitchFamily="34" charset="0"/>
                <a:cs typeface="Arial" panose="020B0604020202020204" pitchFamily="34" charset="0"/>
                <a:sym typeface="Calibri" panose="020F0502020204030204" pitchFamily="34" charset="0"/>
              </a:rPr>
              <a:t>Vitamins A, D, E, and K are fat-soluble and hydrophobic. In contrast, vitamins B and C are water-soluble and hydrophilic. Fat-soluble vitamins are located in membranes, whereas water-soluble vitamins are located in the cytosol.</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06434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53734-149C-4B3B-B978-94BBF5916B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Warfarin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520271"/>
            <a:ext cx="8523412" cy="206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warfarin = a synthetic compound that inhibits the formation of active prothrombin</a:t>
            </a:r>
          </a:p>
          <a:p>
            <a:pPr lvl="1"/>
            <a:r>
              <a:rPr lang="en-US" sz="2400" dirty="0">
                <a:latin typeface="Arial" panose="020B0604020202020204" pitchFamily="34" charset="0"/>
                <a:cs typeface="Arial" panose="020B0604020202020204" pitchFamily="34" charset="0"/>
              </a:rPr>
              <a:t>potent rodenticide</a:t>
            </a:r>
          </a:p>
          <a:p>
            <a:pPr lvl="1"/>
            <a:r>
              <a:rPr lang="en-US" sz="2400" dirty="0">
                <a:latin typeface="Arial" panose="020B0604020202020204" pitchFamily="34" charset="0"/>
                <a:cs typeface="Arial" panose="020B0604020202020204" pitchFamily="34" charset="0"/>
              </a:rPr>
              <a:t>invaluable anticoagulant drug for treating humans at risk for excessive blood clotting</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c shows warfarin: a blood anticoagulant. It has a benzene ring that shares its right side with a second six-membered ring that has O substituted for C at the top vertex, a double bond at the lower right side, the upper right vertex double bonded to O, the bottom vertex bonded to O H, and the lower right vertex bonded to C H bonded to a benzene ring to the right and to C H 2 below bonded to C double bonded to O and further bonded to C H 3. ">
            <a:extLst>
              <a:ext uri="{FF2B5EF4-FFF2-40B4-BE49-F238E27FC236}">
                <a16:creationId xmlns:a16="http://schemas.microsoft.com/office/drawing/2014/main" id="{2A82992A-1F4A-CC41-8A43-C57616E96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4038600"/>
            <a:ext cx="6293591" cy="1981200"/>
          </a:xfrm>
          <a:prstGeom prst="rect">
            <a:avLst/>
          </a:prstGeom>
        </p:spPr>
      </p:pic>
    </p:spTree>
    <p:extLst>
      <p:ext uri="{BB962C8B-B14F-4D97-AF65-F5344CB8AC3E}">
        <p14:creationId xmlns:p14="http://schemas.microsoft.com/office/powerpoint/2010/main" val="40340277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10A88-4014-4A0C-9162-4EDBF4D391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Ubiquinone and Plastoquinone</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1"/>
            <a:ext cx="8523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ubiquinone (coenzyme Q) and plastoquinone = isoprenoids that function as lipophilic electron carriers in the oxidation-reduction reactions that drive ATP synthesis in mitochondria and chloroplasts, respectively</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d shows ubiquinone: a mitochondrial electron carrier open parenthesis coenzyme Q close parenthesis open parenthesis italicized n end italics equals 4 to 8 close parenthesis. It has a six-membered ring with double bonds on the left and right sides, the top and bottom vertices double bonded to O, the upper and lower left vertices bonded to O C H 3, the upper right vertex bonded to C H 3, and the lower right vertex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Part e shows plastiquinone: a chloroplast electron carrier open parenthesis italicized n end italics equals 4 to 8 close parenthesis. It has a six-membered ring with double bonds on the left and right sides, the top and bottom vertices double bonded to O, the upper and lower left vertices bonded to C H 3, and the lower right vertex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
            <a:extLst>
              <a:ext uri="{FF2B5EF4-FFF2-40B4-BE49-F238E27FC236}">
                <a16:creationId xmlns:a16="http://schemas.microsoft.com/office/drawing/2014/main" id="{9FCCAF31-7336-0246-AB3B-0C9F95B8A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03" y="3650929"/>
            <a:ext cx="7514592" cy="2438400"/>
          </a:xfrm>
          <a:prstGeom prst="rect">
            <a:avLst/>
          </a:prstGeom>
        </p:spPr>
      </p:pic>
    </p:spTree>
    <p:extLst>
      <p:ext uri="{BB962C8B-B14F-4D97-AF65-F5344CB8AC3E}">
        <p14:creationId xmlns:p14="http://schemas.microsoft.com/office/powerpoint/2010/main" val="37760229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9A0E-F9BA-42AC-9D76-FC91ADE1B1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Dolichols Activate Sugar Precursors for Biosynthesis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9" y="1695231"/>
            <a:ext cx="8430123" cy="241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dolichols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isopenoid</a:t>
            </a:r>
            <a:r>
              <a:rPr lang="en-US" sz="2400" dirty="0">
                <a:latin typeface="Arial" panose="020B0604020202020204" pitchFamily="34" charset="0"/>
                <a:cs typeface="Arial" panose="020B0604020202020204" pitchFamily="34" charset="0"/>
              </a:rPr>
              <a:t> alcohols that activate and anchor sugars to cellular membranes</a:t>
            </a:r>
          </a:p>
          <a:p>
            <a:pPr lvl="1"/>
            <a:r>
              <a:rPr lang="en-US" sz="2400" dirty="0">
                <a:latin typeface="Arial" panose="020B0604020202020204" pitchFamily="34" charset="0"/>
                <a:cs typeface="Arial" panose="020B0604020202020204" pitchFamily="34" charset="0"/>
              </a:rPr>
              <a:t>sugar groups are then used in the synthesis of complex carbohydrates, glycolipids, and glycoproteins</a:t>
            </a:r>
          </a:p>
          <a:p>
            <a:pPr lvl="1"/>
            <a:r>
              <a:rPr lang="en-US" sz="2400" dirty="0">
                <a:latin typeface="Arial" panose="020B0604020202020204" pitchFamily="34" charset="0"/>
                <a:cs typeface="Arial" panose="020B0604020202020204" pitchFamily="34" charset="0"/>
              </a:rPr>
              <a:t>allow attached sugars to participate in sugar-transfer reactions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f shows dolichol, a sugar carrier open parenthesis italicized n end italics equals 9 to 22 close parenthesis. It has H O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a:extLst>
              <a:ext uri="{FF2B5EF4-FFF2-40B4-BE49-F238E27FC236}">
                <a16:creationId xmlns:a16="http://schemas.microsoft.com/office/drawing/2014/main" id="{AB752AA2-17A4-ED45-8A44-E5147AF2B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6" y="4499835"/>
            <a:ext cx="8733127" cy="853291"/>
          </a:xfrm>
          <a:prstGeom prst="rect">
            <a:avLst/>
          </a:prstGeom>
        </p:spPr>
      </p:pic>
    </p:spTree>
    <p:extLst>
      <p:ext uri="{BB962C8B-B14F-4D97-AF65-F5344CB8AC3E}">
        <p14:creationId xmlns:p14="http://schemas.microsoft.com/office/powerpoint/2010/main" val="63267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D5E6-011A-48F4-99BF-F1243616D83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Common Patterns in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363662"/>
            <a:ext cx="817883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common fatty acids have even numbers of carbon atoms in an unbranched chain of 12 to 24 carbons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monounsaturated fatty acids, the double bond is usually between C-9 and C-10 (∆</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polyunsaturated fatty acids:</a:t>
            </a:r>
          </a:p>
          <a:p>
            <a:pPr lvl="1"/>
            <a:r>
              <a:rPr lang="en-US" sz="2400" dirty="0">
                <a:latin typeface="Arial" panose="020B0604020202020204" pitchFamily="34" charset="0"/>
                <a:cs typeface="Arial" panose="020B0604020202020204" pitchFamily="34" charset="0"/>
              </a:rPr>
              <a:t>the double bonds are usually ∆</a:t>
            </a:r>
            <a:r>
              <a:rPr lang="en-US" sz="2400" baseline="30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and ∆</a:t>
            </a:r>
            <a:r>
              <a:rPr lang="en-US" sz="2400" baseline="30000" dirty="0">
                <a:latin typeface="Arial" panose="020B0604020202020204" pitchFamily="34" charset="0"/>
                <a:cs typeface="Arial" panose="020B0604020202020204" pitchFamily="34" charset="0"/>
              </a:rPr>
              <a:t>15</a:t>
            </a:r>
          </a:p>
          <a:p>
            <a:pPr lvl="1"/>
            <a:r>
              <a:rPr lang="en-US" sz="2400" dirty="0">
                <a:latin typeface="Arial" panose="020B0604020202020204" pitchFamily="34" charset="0"/>
                <a:cs typeface="Arial" panose="020B0604020202020204" pitchFamily="34" charset="0"/>
              </a:rPr>
              <a:t>double bonds are usually separated by a methylene group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double bonds are usually in the cis configuration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59100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57EF-3032-49FD-96FE-C8F4A0BB753A}"/>
              </a:ext>
            </a:extLst>
          </p:cNvPr>
          <p:cNvSpPr>
            <a:spLocks noGrp="1"/>
          </p:cNvSpPr>
          <p:nvPr>
            <p:ph type="title"/>
          </p:nvPr>
        </p:nvSpPr>
        <p:spPr>
          <a:xfrm>
            <a:off x="0" y="152400"/>
            <a:ext cx="9144000" cy="1206500"/>
          </a:xfrm>
        </p:spPr>
        <p:txBody>
          <a:bodyPr/>
          <a:lstStyle/>
          <a:p>
            <a:r>
              <a:rPr lang="en-US" altLang="en-US" dirty="0">
                <a:solidFill>
                  <a:srgbClr val="4E4CB4"/>
                </a:solidFill>
                <a:latin typeface="Arial" panose="020B0604020202020204" pitchFamily="34" charset="0"/>
                <a:cs typeface="Arial" panose="020B0604020202020204" pitchFamily="34" charset="0"/>
              </a:rPr>
              <a:t>Many Natural Pigments Are Lipidic Conjugated Dienes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5" y="1828800"/>
            <a:ext cx="843012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conjugated dienes = have carbon chains with alternating single and double bonds</a:t>
            </a:r>
          </a:p>
          <a:p>
            <a:pPr lvl="1"/>
            <a:r>
              <a:rPr lang="en-US" sz="2400" dirty="0">
                <a:latin typeface="Arial" panose="020B0604020202020204" pitchFamily="34" charset="0"/>
                <a:cs typeface="Arial" panose="020B0604020202020204" pitchFamily="34" charset="0"/>
              </a:rPr>
              <a:t>allow the delocalization of electrons </a:t>
            </a:r>
          </a:p>
          <a:p>
            <a:pPr lvl="1"/>
            <a:r>
              <a:rPr lang="en-US" sz="2400" dirty="0">
                <a:latin typeface="Arial" panose="020B0604020202020204" pitchFamily="34" charset="0"/>
                <a:cs typeface="Arial" panose="020B0604020202020204" pitchFamily="34" charset="0"/>
              </a:rPr>
              <a:t>compounds can be excited by visible light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anthaxanthin open parenthesis bright red close parenthesis has a six-membered ring with a double bond on the right side, the top vertex bonded to 2 C H 3, the bottom vertex double bonded to O in a light red box, the lower right vertex bonded to C H 3, and the upper right vertex bonded to an 18-carbon zigzag chain with the first C double bonded to the second C, which is bonded to the third C bonded to C H 3 above and double bonded to the fourth C, which is bonded to the fifth C, which is double bonded to the sixth C, which is bonded to the seventh C, which is bonded to C H 3 above and double bonded to the eighth C, which is bonded to the ninth C, which is double bonded to the tenth C, which is bonded to the eleventh C, which is double bonded to the twelfth C, which is bonded to C H 3 below and bonded to the thirteenth C, which is double bonded to the fourteenth C, which is bonded to the fifteenth C, which is double bonded to the sixteenth C, which is bonded to C H 3 below and bonded to the seventeenth C, which is double bonded to the eighteenth C, which is bonded to the lower right vertex of a second ring. The second ring has a double bond on its left side, its bottom vertex bonded to 2 C H 3, its upper left vertex bonded to C H 3, and its top vertex double bonded to O in a light red box. Zeaxanthin open parenthesis bright yellow close parenthesis has a similar structure to canthaxanthin except that the rings are bonded to O H instead of O. The left-hand ring is bonded to O H in a light red box at the lower left vertex and the right-hand ring is bonded to O H in a light red box at its upper right vertex.">
            <a:extLst>
              <a:ext uri="{FF2B5EF4-FFF2-40B4-BE49-F238E27FC236}">
                <a16:creationId xmlns:a16="http://schemas.microsoft.com/office/drawing/2014/main" id="{7147F8C3-EC46-ED43-9930-D963A86D40C4}"/>
              </a:ext>
            </a:extLst>
          </p:cNvPr>
          <p:cNvPicPr>
            <a:picLocks noChangeAspect="1"/>
          </p:cNvPicPr>
          <p:nvPr/>
        </p:nvPicPr>
        <p:blipFill>
          <a:blip r:embed="rId3"/>
          <a:stretch>
            <a:fillRect/>
          </a:stretch>
        </p:blipFill>
        <p:spPr>
          <a:xfrm>
            <a:off x="602495" y="3886200"/>
            <a:ext cx="7928481" cy="2305050"/>
          </a:xfrm>
          <a:prstGeom prst="rect">
            <a:avLst/>
          </a:prstGeom>
        </p:spPr>
      </p:pic>
    </p:spTree>
    <p:extLst>
      <p:ext uri="{BB962C8B-B14F-4D97-AF65-F5344CB8AC3E}">
        <p14:creationId xmlns:p14="http://schemas.microsoft.com/office/powerpoint/2010/main" val="10686006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1862D2F-5065-4215-B592-419B74046063}"/>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A8288B0D-0AA2-4FDA-90EF-5301E03104C7}"/>
              </a:ext>
            </a:extLst>
          </p:cNvPr>
          <p:cNvSpPr>
            <a:spLocks noGrp="1"/>
          </p:cNvSpPr>
          <p:nvPr>
            <p:ph type="title"/>
          </p:nvPr>
        </p:nvSpPr>
        <p:spPr/>
        <p:txBody>
          <a:bodyPr/>
          <a:lstStyle/>
          <a:p>
            <a:r>
              <a:rPr lang="en-AU" dirty="0">
                <a:solidFill>
                  <a:srgbClr val="145C76"/>
                </a:solidFill>
              </a:rPr>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Ubiquinone is involved in electron transport. </a:t>
            </a:r>
          </a:p>
          <a:p>
            <a:pPr marL="457200" indent="-457200">
              <a:buFontTx/>
              <a:buAutoNum type="alphaUcPeriod"/>
              <a:defRPr/>
            </a:pPr>
            <a:r>
              <a:rPr lang="en-US" sz="2400" dirty="0">
                <a:latin typeface="Arial" panose="020B0604020202020204" pitchFamily="34" charset="0"/>
                <a:cs typeface="Arial" panose="020B0604020202020204" pitchFamily="34" charset="0"/>
              </a:rPr>
              <a:t>Natural pigments are often lipids with conjugated double bonds. </a:t>
            </a:r>
          </a:p>
          <a:p>
            <a:pPr marL="457200" indent="-457200">
              <a:buFontTx/>
              <a:buAutoNum type="alphaUcPeriod"/>
              <a:defRPr/>
            </a:pPr>
            <a:r>
              <a:rPr lang="en-US" sz="2400" dirty="0">
                <a:latin typeface="Arial" panose="020B0604020202020204" pitchFamily="34" charset="0"/>
                <a:cs typeface="Arial" panose="020B0604020202020204" pitchFamily="34" charset="0"/>
              </a:rPr>
              <a:t>Many lipids have structures based on repeating isoprene units.</a:t>
            </a:r>
          </a:p>
          <a:p>
            <a:pPr marL="457200" indent="-457200">
              <a:buFontTx/>
              <a:buAutoNum type="alphaUcPeriod"/>
              <a:defRPr/>
            </a:pPr>
            <a:r>
              <a:rPr lang="en-US" sz="2400" dirty="0">
                <a:latin typeface="Arial" panose="020B0604020202020204" pitchFamily="34" charset="0"/>
                <a:cs typeface="Arial" panose="020B0604020202020204" pitchFamily="34" charset="0"/>
              </a:rPr>
              <a:t>Vitamin K is essential for the dissolution of blood clots.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43102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79B8-BBCA-4EE1-8FC6-819D2F7996C4}"/>
              </a:ext>
            </a:extLst>
          </p:cNvPr>
          <p:cNvSpPr>
            <a:spLocks noGrp="1"/>
          </p:cNvSpPr>
          <p:nvPr>
            <p:ph type="title"/>
          </p:nvPr>
        </p:nvSpPr>
        <p:spPr/>
        <p:txBody>
          <a:bodyPr/>
          <a:lstStyle/>
          <a:p>
            <a:r>
              <a:rPr lang="en-AU" dirty="0">
                <a:solidFill>
                  <a:srgbClr val="145C76"/>
                </a:solidFill>
              </a:rPr>
              <a:t>Clicker Question 22, Response</a:t>
            </a:r>
          </a:p>
        </p:txBody>
      </p:sp>
      <p:sp>
        <p:nvSpPr>
          <p:cNvPr id="7" name="Google Shape;433;g847cf01710_0_113">
            <a:extLst>
              <a:ext uri="{FF2B5EF4-FFF2-40B4-BE49-F238E27FC236}">
                <a16:creationId xmlns:a16="http://schemas.microsoft.com/office/drawing/2014/main" id="{DE457422-A1A9-334D-ACDA-6B73E5411D9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Vitamin K is essential for the dissolution of blood clots. </a:t>
            </a:r>
          </a:p>
          <a:p>
            <a:pPr>
              <a:lnSpc>
                <a:spcPct val="115000"/>
              </a:lnSpc>
              <a:spcBef>
                <a:spcPct val="0"/>
              </a:spcBef>
              <a:buClr>
                <a:srgbClr val="000000"/>
              </a:buClr>
              <a:buSzPts val="1100"/>
              <a:buFontTx/>
              <a:buNone/>
              <a:defRPr/>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aromatic ring of vitamin K undergoes a cycle of oxidation and reduction during the formation of active prothrombin, a blood plasma protein essential in blood clotting. Prothrombin is a proteolytic enzyme that splits peptide bonds in the blood protein fibrinogen to convert it to fibrin, the insoluble fibrous protein that holds blood clots together.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0215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F0D5-3386-48E8-A98E-6D58A6D531B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Polyketides Are Natural Products with Potent Biological Activities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7"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polyketides</a:t>
            </a:r>
            <a:r>
              <a:rPr lang="en-US" sz="2400" dirty="0">
                <a:latin typeface="Arial" panose="020B0604020202020204" pitchFamily="34" charset="0"/>
                <a:cs typeface="Arial" panose="020B0604020202020204" pitchFamily="34" charset="0"/>
              </a:rPr>
              <a:t> = diverse group of lipids with biosynthetic pathways (Claisen condensations) similar to those for fatty acids </a:t>
            </a:r>
          </a:p>
          <a:p>
            <a:pPr lvl="1"/>
            <a:r>
              <a:rPr lang="en-US" sz="2400" b="1" dirty="0">
                <a:latin typeface="Arial" panose="020B0604020202020204" pitchFamily="34" charset="0"/>
                <a:cs typeface="Arial" panose="020B0604020202020204" pitchFamily="34" charset="0"/>
              </a:rPr>
              <a:t>secondary metabolites </a:t>
            </a:r>
            <a:r>
              <a:rPr lang="en-US" sz="2400" dirty="0">
                <a:latin typeface="Arial" panose="020B0604020202020204" pitchFamily="34" charset="0"/>
                <a:cs typeface="Arial" panose="020B0604020202020204" pitchFamily="34" charset="0"/>
              </a:rPr>
              <a:t>= compounds that are not central to an organism’s metabolism but serve some subsidiary function that gives the organism an advantage </a:t>
            </a:r>
          </a:p>
          <a:p>
            <a:pPr lvl="1"/>
            <a:r>
              <a:rPr lang="en-US" sz="2400" dirty="0">
                <a:latin typeface="Arial" panose="020B0604020202020204" pitchFamily="34" charset="0"/>
                <a:cs typeface="Arial" panose="020B0604020202020204" pitchFamily="34" charset="0"/>
              </a:rPr>
              <a:t>used as antibiotics, antifungals, or inhibitors of cholesterol synthesis</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7949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6B7C6C-94CF-45F3-94D4-E872115BF7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Polyketide Natural Products Used in Human Medicine</a:t>
            </a:r>
            <a:endParaRPr lang="en-AU" dirty="0"/>
          </a:p>
        </p:txBody>
      </p:sp>
      <p:pic>
        <p:nvPicPr>
          <p:cNvPr id="5" name="Picture 4" descr="Erythromycin open parenthesis antibiotic close parenthesis has a chair conformation of a six-membered ring with the upper right vertex up-axial bonded to O H and down-equatorial bonded to H, the lower right vertex up-equatorial bonded to O H, the bottom center vertex down-equatorial bonded to H, O substituted for C at the lower left vertex, and the upper left vertex bonded to O that is hashed wedge bonded to a 14-carbon ring structure that resembles the outer sides of four six-membered rings joined together that are missing some bonds. The bottom center partial ring is missing its upper left and upper right bonds and has its lower right vertex hashed wedge bonded to O of the six-membered ring, its bottom vertex solid wedge bonded, its lower left vertex double bonded to O, and O substituted for C at its upper left vertex that forms the bottom vertex of the left side partial ring. The left side partial ring is missing its upper right side, right side, and lower right side. Its lower left vertex is hashed wedge bonded to C H 2 bonded to C H 3. Its upper left vertex is hashed wedge bonded to C H 3 and solid wedge bonded to O H. Its top vertex, which is the lower left vertex of the top center partial ring is solid wedge bonded to O H. The top center partial ring is missing its lower left and lower right sides, has a solid wedge bond from its upper left vertex, has a double bond to O from its top vertex, has a hashed wedge bond from its upper right vertex, and shares its lower right vertex with the top vertex of the right side partial ring. The right side partial ring is missing its upper left side, left side, and lower left side. Its upper right vertex is solid wedge bonded to O H and hashed wedge bonded, its bottom vertex is hashed wedge bonded, and its lower right vertex is hashed wedge bonded to O that is further bonded to the lower left vertex of a second chair conformation of a six-membered ring that has its upper left vertex down-equatorial bonded to O H, its top center vertex up-equatorial bonded to N open parenthesis C H 3 close parenthesis 2, its lower right vertex up-equatorial bonded to H, and O substituted for C at its bottom center vertex. Lovastatin open parenthesis statin close parenthesis has a six-membered ring with a double bond at its lower right side, a hashed bond from its lower left vertex, a right side shared with an adjacent six-membered ring, a solid wedge bond to H at its upper right vertex, and a hashed wedge bond to O at its top vertex that is further bonded to C double bonded to O and bonded to C H solid wedge bonded below and bonded to a two-carbon zigzag chain. The second six-membered ring has a left side shared with the adjacent six-membered ring, a double bond at its lower right vertex, a solid wedge bond at its upper right vertex, and its top vertex hashed wedge bonded to H and solid wedge bonded to C H 2 bonded to C H 2 hashed wedge bonded to the bottom vertex of a third six-membered ring that has its bottom vertex also solid wedge bonded to H, O substituted for C at its lower right vertex, its upper left vertex hashed wedge bonded to O H, and its upper right vertex double bonded to O. Amphotericin B open parenthesis antifungal close parenthesis has a chair conformation of a six-membered ring with O substituted for C at the top center vertex, the upper right vertex down-equatorial bonded to C H 3, the lower right vertex bonded to O H to the right, the bottom center vertex down-equatorial bonded to N H 2, the lower left vertex down-axial bonded to O H, and the upper left vertex bonded to O that is solid wedge bonded to C that begins the lower side of a large ring structure above. To the left, this C is bonded to C with a double bond that starts a repeating series of alternating double and single bonds. After seven repeating units of double bond then single bond, there is a hashed bond to the lower left and a vertical bond to C solid wedge bonded to O H bonded to C hashed wedge bonded  to C hashed wedge bonded and bonded to O to its upper right that begins the top of the ring. This O is bonded to C double bonded to O below bonded to C H 2 bonded to C H solid wedge bonded to O H bonded to C H 2 bonded to C H solid wedge bonded to O H below bonded to C H 2 C H 2 bonded to C H solid wedge bonded to O H above bonded to C H solid wedge bonded to O H below bonded to C H 2 bonded to C H solid wedge bonded to O H below bonded to C H 2 bonded to C at the upper left vertex of a six-membered ring that is also solid wedge bonded to O H. The ring has O substituted for C at the lower left vertex, the upper right vertex hashed wedge bonded to O H, the lower right vertex solid edge bonded to C double bonded to O and bonded to O H, and the bottom vertex bonded to C H 2 bonded to C that begins the bottom side of the ring.">
            <a:extLst>
              <a:ext uri="{FF2B5EF4-FFF2-40B4-BE49-F238E27FC236}">
                <a16:creationId xmlns:a16="http://schemas.microsoft.com/office/drawing/2014/main" id="{AA17C60F-C41F-6F45-9F8F-5C5EA1334856}"/>
              </a:ext>
            </a:extLst>
          </p:cNvPr>
          <p:cNvPicPr>
            <a:picLocks noChangeAspect="1"/>
          </p:cNvPicPr>
          <p:nvPr/>
        </p:nvPicPr>
        <p:blipFill>
          <a:blip r:embed="rId3"/>
          <a:stretch>
            <a:fillRect/>
          </a:stretch>
        </p:blipFill>
        <p:spPr>
          <a:xfrm>
            <a:off x="203200" y="1684730"/>
            <a:ext cx="8737600" cy="4902200"/>
          </a:xfrm>
          <a:prstGeom prst="rect">
            <a:avLst/>
          </a:prstGeom>
        </p:spPr>
      </p:pic>
    </p:spTree>
    <p:extLst>
      <p:ext uri="{BB962C8B-B14F-4D97-AF65-F5344CB8AC3E}">
        <p14:creationId xmlns:p14="http://schemas.microsoft.com/office/powerpoint/2010/main" val="25582251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4FD38368-4A2F-4AB2-83D5-90B63FF77E7B}"/>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468EA497-246C-4FC6-B0C6-F58E0AE94FC1}"/>
              </a:ext>
            </a:extLst>
          </p:cNvPr>
          <p:cNvSpPr>
            <a:spLocks noGrp="1"/>
          </p:cNvSpPr>
          <p:nvPr>
            <p:ph type="title"/>
          </p:nvPr>
        </p:nvSpPr>
        <p:spPr/>
        <p:txBody>
          <a:bodyPr/>
          <a:lstStyle/>
          <a:p>
            <a:r>
              <a:rPr lang="en-AU" dirty="0">
                <a:solidFill>
                  <a:srgbClr val="145C76"/>
                </a:solidFill>
              </a:rPr>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Polyketides: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are synthesized from five-carbon isoprene derivatives.</a:t>
            </a:r>
          </a:p>
          <a:p>
            <a:pPr marL="457200" indent="-457200">
              <a:buFontTx/>
              <a:buAutoNum type="alphaUcPeriod"/>
              <a:defRPr/>
            </a:pPr>
            <a:r>
              <a:rPr lang="en-US" sz="2400" dirty="0">
                <a:latin typeface="Arial" panose="020B0604020202020204" pitchFamily="34" charset="0"/>
                <a:cs typeface="Arial" panose="020B0604020202020204" pitchFamily="34" charset="0"/>
              </a:rPr>
              <a:t>anchor attached sugars to the membrane, where they participate in sugar-transfer reactions.</a:t>
            </a:r>
          </a:p>
          <a:p>
            <a:pPr marL="457200" indent="-457200">
              <a:buFontTx/>
              <a:buAutoNum type="alphaUcPeriod"/>
              <a:defRPr/>
            </a:pPr>
            <a:r>
              <a:rPr lang="en-US" sz="2400" dirty="0">
                <a:latin typeface="Arial" panose="020B0604020202020204" pitchFamily="34" charset="0"/>
                <a:cs typeface="Arial" panose="020B0604020202020204" pitchFamily="34" charset="0"/>
              </a:rPr>
              <a:t>include antibiotics, antifungals, and statins.</a:t>
            </a:r>
          </a:p>
          <a:p>
            <a:pPr marL="457200" indent="-457200">
              <a:buFontTx/>
              <a:buAutoNum type="alphaUcPeriod"/>
              <a:defRPr/>
            </a:pPr>
            <a:r>
              <a:rPr lang="en-US" sz="2400" dirty="0">
                <a:latin typeface="Arial" panose="020B0604020202020204" pitchFamily="34" charset="0"/>
                <a:cs typeface="Arial" panose="020B0604020202020204" pitchFamily="34" charset="0"/>
              </a:rPr>
              <a:t>are compounds that are central to an organism’s metabolism.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16789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BFCD-9425-4DDB-9729-57E8CEACFC26}"/>
              </a:ext>
            </a:extLst>
          </p:cNvPr>
          <p:cNvSpPr>
            <a:spLocks noGrp="1"/>
          </p:cNvSpPr>
          <p:nvPr>
            <p:ph type="title"/>
          </p:nvPr>
        </p:nvSpPr>
        <p:spPr/>
        <p:txBody>
          <a:bodyPr/>
          <a:lstStyle/>
          <a:p>
            <a:r>
              <a:rPr lang="en-AU" dirty="0">
                <a:solidFill>
                  <a:srgbClr val="145C76"/>
                </a:solidFill>
              </a:rPr>
              <a:t>Clicker Question 23, Response</a:t>
            </a:r>
          </a:p>
        </p:txBody>
      </p:sp>
      <p:sp>
        <p:nvSpPr>
          <p:cNvPr id="6" name="Google Shape;433;g847cf01710_0_113">
            <a:extLst>
              <a:ext uri="{FF2B5EF4-FFF2-40B4-BE49-F238E27FC236}">
                <a16:creationId xmlns:a16="http://schemas.microsoft.com/office/drawing/2014/main" id="{662E4DBB-1A9C-224D-9428-7C29DB57364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Polyketides: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include antibiotics, antifungals, and statins.</a:t>
            </a:r>
          </a:p>
          <a:p>
            <a:pPr>
              <a:buNone/>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Polyketides are a diverse group of lipids with biosynthetic pathways (Claisen condensations) similar to those for fatty acids. They are secondary metabolites, compounds that are not central to an organism’s metabolism but serve some subsidiary function that gives the organism an advantage. Many polyketides find use in medicine as antibiotics, antifungals, or inhibitors of cholesterol synthesis.</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22947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6" name="Picture 5" descr="Icon P 3&#10;">
            <a:extLst>
              <a:ext uri="{FF2B5EF4-FFF2-40B4-BE49-F238E27FC236}">
                <a16:creationId xmlns:a16="http://schemas.microsoft.com/office/drawing/2014/main" id="{B534B549-6606-4D84-8CDC-A6AAF51B399F}"/>
              </a:ext>
            </a:extLst>
          </p:cNvPr>
          <p:cNvPicPr>
            <a:picLocks noChangeAspect="1"/>
          </p:cNvPicPr>
          <p:nvPr/>
        </p:nvPicPr>
        <p:blipFill>
          <a:blip r:embed="rId3"/>
          <a:stretch>
            <a:fillRect/>
          </a:stretch>
        </p:blipFill>
        <p:spPr>
          <a:xfrm>
            <a:off x="379250" y="129208"/>
            <a:ext cx="1133954" cy="816935"/>
          </a:xfrm>
          <a:prstGeom prst="rect">
            <a:avLst/>
          </a:prstGeom>
        </p:spPr>
      </p:pic>
      <p:sp>
        <p:nvSpPr>
          <p:cNvPr id="7" name="Title 1">
            <a:extLst>
              <a:ext uri="{FF2B5EF4-FFF2-40B4-BE49-F238E27FC236}">
                <a16:creationId xmlns:a16="http://schemas.microsoft.com/office/drawing/2014/main" id="{4954D73C-2156-4BCF-9BFB-6E678B4CA98D}"/>
              </a:ext>
            </a:extLst>
          </p:cNvPr>
          <p:cNvSpPr>
            <a:spLocks noGrp="1"/>
          </p:cNvSpPr>
          <p:nvPr>
            <p:ph type="title"/>
          </p:nvPr>
        </p:nvSpPr>
        <p:spPr>
          <a:xfrm>
            <a:off x="4763" y="152400"/>
            <a:ext cx="9139237" cy="1295400"/>
          </a:xfrm>
        </p:spPr>
        <p:txBody>
          <a:bodyPr/>
          <a:lstStyle/>
          <a:p>
            <a:r>
              <a:rPr lang="en-US" dirty="0">
                <a:solidFill>
                  <a:srgbClr val="144652"/>
                </a:solidFill>
                <a:latin typeface="Arial" panose="020B0604020202020204" pitchFamily="34" charset="0"/>
                <a:cs typeface="Arial" panose="020B0604020202020204" pitchFamily="34" charset="0"/>
              </a:rPr>
              <a:t> Activity: Lipids as Signal</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Molecules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175260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Ch10 Student Activity, Day 1: </a:t>
            </a:r>
            <a:r>
              <a:rPr lang="en-US" sz="2400" dirty="0">
                <a:latin typeface="Arial" panose="020B0604020202020204" pitchFamily="34" charset="0"/>
                <a:cs typeface="Arial" panose="020B0604020202020204" pitchFamily="34" charset="0"/>
              </a:rPr>
              <a:t>Lipids as Signal Molecules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B5A58D5B-B3F5-4759-8C56-BB22E7D302B1}"/>
              </a:ext>
            </a:extLst>
          </p:cNvPr>
          <p:cNvPicPr>
            <a:picLocks noChangeAspect="1"/>
          </p:cNvPicPr>
          <p:nvPr/>
        </p:nvPicPr>
        <p:blipFill>
          <a:blip r:embed="rId4"/>
          <a:stretch>
            <a:fillRect/>
          </a:stretch>
        </p:blipFill>
        <p:spPr>
          <a:xfrm>
            <a:off x="228377" y="2828649"/>
            <a:ext cx="8687246" cy="3333921"/>
          </a:xfrm>
          <a:prstGeom prst="rect">
            <a:avLst/>
          </a:prstGeom>
        </p:spPr>
      </p:pic>
    </p:spTree>
    <p:extLst>
      <p:ext uri="{BB962C8B-B14F-4D97-AF65-F5344CB8AC3E}">
        <p14:creationId xmlns:p14="http://schemas.microsoft.com/office/powerpoint/2010/main" val="7982174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6" name="Picture 5" descr="Icon P 3&#10;">
            <a:extLst>
              <a:ext uri="{FF2B5EF4-FFF2-40B4-BE49-F238E27FC236}">
                <a16:creationId xmlns:a16="http://schemas.microsoft.com/office/drawing/2014/main" id="{07582A9D-47FE-487F-A5A3-074460B86513}"/>
              </a:ext>
            </a:extLst>
          </p:cNvPr>
          <p:cNvPicPr>
            <a:picLocks noChangeAspect="1"/>
          </p:cNvPicPr>
          <p:nvPr/>
        </p:nvPicPr>
        <p:blipFill>
          <a:blip r:embed="rId3"/>
          <a:stretch>
            <a:fillRect/>
          </a:stretch>
        </p:blipFill>
        <p:spPr>
          <a:xfrm>
            <a:off x="379250" y="129208"/>
            <a:ext cx="1133954" cy="816935"/>
          </a:xfrm>
          <a:prstGeom prst="rect">
            <a:avLst/>
          </a:prstGeom>
        </p:spPr>
      </p:pic>
      <p:sp>
        <p:nvSpPr>
          <p:cNvPr id="7" name="Title 1">
            <a:extLst>
              <a:ext uri="{FF2B5EF4-FFF2-40B4-BE49-F238E27FC236}">
                <a16:creationId xmlns:a16="http://schemas.microsoft.com/office/drawing/2014/main" id="{FACCFD44-A886-4C71-8BAA-65F818D46C2A}"/>
              </a:ext>
            </a:extLst>
          </p:cNvPr>
          <p:cNvSpPr>
            <a:spLocks noGrp="1"/>
          </p:cNvSpPr>
          <p:nvPr>
            <p:ph type="title"/>
          </p:nvPr>
        </p:nvSpPr>
        <p:spPr>
          <a:xfrm>
            <a:off x="4763" y="152400"/>
            <a:ext cx="9139237" cy="1295400"/>
          </a:xfrm>
        </p:spPr>
        <p:txBody>
          <a:bodyPr/>
          <a:lstStyle/>
          <a:p>
            <a:r>
              <a:rPr lang="en-US" dirty="0">
                <a:solidFill>
                  <a:srgbClr val="144652"/>
                </a:solidFill>
                <a:latin typeface="Arial" panose="020B0604020202020204" pitchFamily="34" charset="0"/>
                <a:cs typeface="Arial" panose="020B0604020202020204" pitchFamily="34" charset="0"/>
              </a:rPr>
              <a:t> Activity: Lipids as Signal</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Molecules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1859096"/>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dirty="0">
                <a:ea typeface="Arial"/>
                <a:sym typeface="Arial"/>
              </a:rPr>
              <a:t>Complete </a:t>
            </a:r>
            <a:r>
              <a:rPr lang="en-US">
                <a:ea typeface="Arial"/>
                <a:sym typeface="Arial"/>
              </a:rPr>
              <a:t>the Ch10 </a:t>
            </a:r>
            <a:r>
              <a:rPr lang="en-US" dirty="0">
                <a:ea typeface="Arial"/>
                <a:sym typeface="Arial"/>
              </a:rPr>
              <a:t>Student Activity, </a:t>
            </a:r>
            <a:r>
              <a:rPr lang="en-US">
                <a:ea typeface="Arial"/>
                <a:sym typeface="Arial"/>
              </a:rPr>
              <a:t>Day 2: </a:t>
            </a:r>
            <a:r>
              <a:rPr lang="en-US" dirty="0"/>
              <a:t>Lipids as Signal Molecules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CC77A98B-B67F-4B78-B392-6B28B73E645E}"/>
              </a:ext>
            </a:extLst>
          </p:cNvPr>
          <p:cNvPicPr>
            <a:picLocks noChangeAspect="1"/>
          </p:cNvPicPr>
          <p:nvPr/>
        </p:nvPicPr>
        <p:blipFill>
          <a:blip r:embed="rId4"/>
          <a:stretch>
            <a:fillRect/>
          </a:stretch>
        </p:blipFill>
        <p:spPr>
          <a:xfrm>
            <a:off x="298230" y="2938324"/>
            <a:ext cx="8547539" cy="2216264"/>
          </a:xfrm>
          <a:prstGeom prst="rect">
            <a:avLst/>
          </a:prstGeom>
        </p:spPr>
      </p:pic>
    </p:spTree>
    <p:extLst>
      <p:ext uri="{BB962C8B-B14F-4D97-AF65-F5344CB8AC3E}">
        <p14:creationId xmlns:p14="http://schemas.microsoft.com/office/powerpoint/2010/main" val="34284127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6D3F-DE06-4601-B93A-3C093B019E1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Working with Lipids</a:t>
            </a:r>
            <a:endParaRPr lang="en-AU" dirty="0"/>
          </a:p>
        </p:txBody>
      </p:sp>
    </p:spTree>
    <p:extLst>
      <p:ext uri="{BB962C8B-B14F-4D97-AF65-F5344CB8AC3E}">
        <p14:creationId xmlns:p14="http://schemas.microsoft.com/office/powerpoint/2010/main" val="242219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D6C5F04A-634C-4380-A86E-0FB0B609A6FE}"/>
              </a:ext>
            </a:extLst>
          </p:cNvPr>
          <p:cNvPicPr>
            <a:picLocks noChangeAspect="1"/>
          </p:cNvPicPr>
          <p:nvPr/>
        </p:nvPicPr>
        <p:blipFill>
          <a:blip r:embed="rId3"/>
          <a:stretch>
            <a:fillRect/>
          </a:stretch>
        </p:blipFill>
        <p:spPr>
          <a:xfrm>
            <a:off x="990600" y="345576"/>
            <a:ext cx="1133954" cy="816935"/>
          </a:xfrm>
          <a:prstGeom prst="rect">
            <a:avLst/>
          </a:prstGeom>
        </p:spPr>
      </p:pic>
      <p:sp>
        <p:nvSpPr>
          <p:cNvPr id="2" name="Title 1">
            <a:extLst>
              <a:ext uri="{FF2B5EF4-FFF2-40B4-BE49-F238E27FC236}">
                <a16:creationId xmlns:a16="http://schemas.microsoft.com/office/drawing/2014/main" id="{50FDDB0C-CF4A-4874-A81F-6FDB36097420}"/>
              </a:ext>
            </a:extLst>
          </p:cNvPr>
          <p:cNvSpPr>
            <a:spLocks noGrp="1"/>
          </p:cNvSpPr>
          <p:nvPr>
            <p:ph type="title"/>
          </p:nvPr>
        </p:nvSpPr>
        <p:spPr/>
        <p:txBody>
          <a:bodyPr/>
          <a:lstStyle/>
          <a:p>
            <a:r>
              <a:rPr lang="en-AU" dirty="0">
                <a:solidFill>
                  <a:srgbClr val="145C76"/>
                </a:solidFill>
              </a:rPr>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linoleic acid [18:2(∆</a:t>
            </a:r>
            <a:r>
              <a:rPr lang="en-US" sz="2400" baseline="30000" dirty="0">
                <a:latin typeface="Arial" panose="020B0604020202020204" pitchFamily="34" charset="0"/>
                <a:cs typeface="Arial" panose="020B0604020202020204" pitchFamily="34" charset="0"/>
              </a:rPr>
              <a:t>9,12</a:t>
            </a:r>
            <a:r>
              <a:rPr lang="en-US" sz="2400" dirty="0">
                <a:latin typeface="Arial" panose="020B0604020202020204" pitchFamily="34" charset="0"/>
                <a:cs typeface="Arial" panose="020B0604020202020204" pitchFamily="34" charset="0"/>
              </a:rPr>
              <a: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It has one carboxylic acid functional group. </a:t>
            </a:r>
          </a:p>
          <a:p>
            <a:pPr marL="457200" indent="-457200">
              <a:buFontTx/>
              <a:buAutoNum type="alphaUcPeriod"/>
              <a:defRPr/>
            </a:pPr>
            <a:r>
              <a:rPr lang="en-US" sz="2400" dirty="0">
                <a:latin typeface="Arial" panose="020B0604020202020204" pitchFamily="34" charset="0"/>
                <a:cs typeface="Arial" panose="020B0604020202020204" pitchFamily="34" charset="0"/>
              </a:rPr>
              <a:t>It has two double bonds. </a:t>
            </a:r>
          </a:p>
          <a:p>
            <a:pPr marL="457200" indent="-457200">
              <a:buFontTx/>
              <a:buAutoNum type="alphaUcPeriod"/>
              <a:defRPr/>
            </a:pPr>
            <a:r>
              <a:rPr lang="en-US" sz="2400" dirty="0">
                <a:latin typeface="Arial" panose="020B0604020202020204" pitchFamily="34" charset="0"/>
                <a:cs typeface="Arial" panose="020B0604020202020204" pitchFamily="34" charset="0"/>
              </a:rPr>
              <a:t>It has 20 carbons.</a:t>
            </a:r>
          </a:p>
          <a:p>
            <a:pPr marL="457200" indent="-457200">
              <a:buFontTx/>
              <a:buAutoNum type="alphaUcPeriod"/>
              <a:defRPr/>
            </a:pPr>
            <a:r>
              <a:rPr lang="en-US" sz="2400" dirty="0">
                <a:latin typeface="Arial" panose="020B0604020202020204" pitchFamily="34" charset="0"/>
                <a:cs typeface="Arial" panose="020B0604020202020204" pitchFamily="34" charset="0"/>
              </a:rPr>
              <a:t>It has a C–C double bond between carbons 9 and 10.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73262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52C7-9D0E-4CED-98D0-05CF3108231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D91DA611-C47E-4789-8E23-0DB85740A3A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9491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1DE8F6-F10C-4167-A171-F5D2C22CC4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Separation of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1251" y="1642444"/>
            <a:ext cx="83014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lipids are insoluble in water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complex mixtures of lipids are separated by differences in polarity or solubility in nonpolar solvents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6276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8194-A538-42C2-8EBF-F779E83D9E7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Lipid Extraction Requires Organic Solvents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7"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neutral lipids are extracted with ethyl ether, chloroform, or benzene</a:t>
            </a:r>
          </a:p>
          <a:p>
            <a:pPr lvl="1"/>
            <a:r>
              <a:rPr lang="en-US" sz="2400" dirty="0">
                <a:latin typeface="Arial" panose="020B0604020202020204" pitchFamily="34" charset="0"/>
                <a:cs typeface="Arial" panose="020B0604020202020204" pitchFamily="34" charset="0"/>
              </a:rPr>
              <a:t>does not permit lipid clustering driven by the hydrophobic effect</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lipids are extracted by ethanol or methanol</a:t>
            </a:r>
          </a:p>
          <a:p>
            <a:pPr lvl="1"/>
            <a:r>
              <a:rPr lang="en-US" sz="2400" dirty="0">
                <a:latin typeface="Arial" panose="020B0604020202020204" pitchFamily="34" charset="0"/>
                <a:cs typeface="Arial" panose="020B0604020202020204" pitchFamily="34" charset="0"/>
              </a:rPr>
              <a:t>reduces the hydrophobic interactions among lipid molecules</a:t>
            </a:r>
          </a:p>
          <a:p>
            <a:pPr lvl="1"/>
            <a:r>
              <a:rPr lang="en-US" sz="2400" dirty="0">
                <a:latin typeface="Arial" panose="020B0604020202020204" pitchFamily="34" charset="0"/>
                <a:cs typeface="Arial" panose="020B0604020202020204" pitchFamily="34" charset="0"/>
              </a:rPr>
              <a:t>weakens the hydrogen bonds and electrostatic interactions that bind membrane lipids to membrane proteins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35076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062C-A05C-421D-8FF3-F35968288BCE}"/>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A Commonly Used Extractant is a Mixture of Chloroform, Methanol, and Water</a:t>
            </a:r>
            <a:endParaRPr lang="en-AU" sz="34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7" y="1845889"/>
            <a:ext cx="8430123" cy="211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mixture separates into two phases: methanol/water (top phase) and chloroform (bottom phase) </a:t>
            </a:r>
          </a:p>
          <a:p>
            <a:pPr lvl="1"/>
            <a:r>
              <a:rPr lang="en-US" sz="2400" dirty="0">
                <a:latin typeface="Arial" panose="020B0604020202020204" pitchFamily="34" charset="0"/>
                <a:cs typeface="Arial" panose="020B0604020202020204" pitchFamily="34" charset="0"/>
              </a:rPr>
              <a:t>lipids remain in the chloroform layer</a:t>
            </a:r>
          </a:p>
          <a:p>
            <a:pPr lvl="1"/>
            <a:r>
              <a:rPr lang="en-US" sz="2400" dirty="0">
                <a:latin typeface="Arial" panose="020B0604020202020204" pitchFamily="34" charset="0"/>
                <a:cs typeface="Arial" panose="020B0604020202020204" pitchFamily="34" charset="0"/>
              </a:rPr>
              <a:t>more polar molecules (proteins and sugars) partition into the methanol/water layer</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liver to the left labeled tissue and cells to the right. Arrows show these being brought together beneath a box reading, homogenize in chloroform slash methanol slash water. These are mixed in an oval glass container with a valve at the bottom. It has a bottom filled with blue liquid and blue, yellow, and red beads. This part is labeled chloroform plus liquids. A tan layer above it to the half full level is labeled methanol plus water. ">
            <a:extLst>
              <a:ext uri="{FF2B5EF4-FFF2-40B4-BE49-F238E27FC236}">
                <a16:creationId xmlns:a16="http://schemas.microsoft.com/office/drawing/2014/main" id="{948F784D-5D74-9C42-B381-CF9693FCACB5}"/>
              </a:ext>
            </a:extLst>
          </p:cNvPr>
          <p:cNvPicPr>
            <a:picLocks noChangeAspect="1"/>
          </p:cNvPicPr>
          <p:nvPr/>
        </p:nvPicPr>
        <p:blipFill>
          <a:blip r:embed="rId3"/>
          <a:stretch>
            <a:fillRect/>
          </a:stretch>
        </p:blipFill>
        <p:spPr>
          <a:xfrm>
            <a:off x="2552698" y="3962400"/>
            <a:ext cx="4038599" cy="2345578"/>
          </a:xfrm>
          <a:prstGeom prst="rect">
            <a:avLst/>
          </a:prstGeom>
        </p:spPr>
      </p:pic>
    </p:spTree>
    <p:extLst>
      <p:ext uri="{BB962C8B-B14F-4D97-AF65-F5344CB8AC3E}">
        <p14:creationId xmlns:p14="http://schemas.microsoft.com/office/powerpoint/2010/main" val="25236560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3" name="Picture 2" descr="Icon P 4&#10;">
            <a:extLst>
              <a:ext uri="{FF2B5EF4-FFF2-40B4-BE49-F238E27FC236}">
                <a16:creationId xmlns:a16="http://schemas.microsoft.com/office/drawing/2014/main" id="{4B922401-60FF-4BF9-B06C-23D5BE66E7DC}"/>
              </a:ext>
            </a:extLst>
          </p:cNvPr>
          <p:cNvPicPr>
            <a:picLocks noChangeAspect="1"/>
          </p:cNvPicPr>
          <p:nvPr/>
        </p:nvPicPr>
        <p:blipFill>
          <a:blip r:embed="rId3"/>
          <a:stretch>
            <a:fillRect/>
          </a:stretch>
        </p:blipFill>
        <p:spPr>
          <a:xfrm>
            <a:off x="708025" y="396401"/>
            <a:ext cx="1133954" cy="816935"/>
          </a:xfrm>
          <a:prstGeom prst="rect">
            <a:avLst/>
          </a:prstGeom>
        </p:spPr>
      </p:pic>
      <p:sp>
        <p:nvSpPr>
          <p:cNvPr id="7" name="Title 6">
            <a:extLst>
              <a:ext uri="{FF2B5EF4-FFF2-40B4-BE49-F238E27FC236}">
                <a16:creationId xmlns:a16="http://schemas.microsoft.com/office/drawing/2014/main" id="{23DDE592-3FA2-4F3A-9E6F-1683716B0F76}"/>
              </a:ext>
            </a:extLst>
          </p:cNvPr>
          <p:cNvSpPr>
            <a:spLocks noGrp="1"/>
          </p:cNvSpPr>
          <p:nvPr>
            <p:ph type="title"/>
          </p:nvPr>
        </p:nvSpPr>
        <p:spPr/>
        <p:txBody>
          <a:bodyPr/>
          <a:lstStyle/>
          <a:p>
            <a:r>
              <a:rPr lang="en-AU" dirty="0">
                <a:solidFill>
                  <a:srgbClr val="145C76"/>
                </a:solidFill>
              </a:rPr>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381000" y="1474922"/>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biochemist is performing a lipid extraction using a protocol that uses a mixture of chloroform, methanol, and water, initially in volume proportions that are miscible, producing a single phase. Which statement is true after the biochemist homogenizes the tissue with the solvent and adds more water?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mixture will separate into three phases: methanol, chloroform, and water. </a:t>
            </a:r>
          </a:p>
          <a:p>
            <a:pPr marL="457200" indent="-457200">
              <a:buFontTx/>
              <a:buAutoNum type="alphaUcPeriod"/>
              <a:defRPr/>
            </a:pPr>
            <a:r>
              <a:rPr lang="en-US" sz="2400" dirty="0">
                <a:latin typeface="Arial" panose="020B0604020202020204" pitchFamily="34" charset="0"/>
                <a:cs typeface="Arial" panose="020B0604020202020204" pitchFamily="34" charset="0"/>
              </a:rPr>
              <a:t>Lipids will remain in the chloroform layer.</a:t>
            </a:r>
          </a:p>
          <a:p>
            <a:pPr marL="457200" indent="-457200">
              <a:buFontTx/>
              <a:buAutoNum type="alphaUcPeriod"/>
              <a:defRPr/>
            </a:pPr>
            <a:r>
              <a:rPr lang="en-US" sz="2400" dirty="0">
                <a:latin typeface="Arial" panose="020B0604020202020204" pitchFamily="34" charset="0"/>
                <a:cs typeface="Arial" panose="020B0604020202020204" pitchFamily="34" charset="0"/>
              </a:rPr>
              <a:t>Proteins, sugars, and lipids will be found in the same layer.</a:t>
            </a:r>
          </a:p>
          <a:p>
            <a:pPr marL="457200" indent="-457200">
              <a:buFontTx/>
              <a:buAutoNum type="alphaUcPeriod"/>
              <a:defRPr/>
            </a:pPr>
            <a:r>
              <a:rPr lang="en-US" sz="2400" dirty="0">
                <a:latin typeface="Arial" panose="020B0604020202020204" pitchFamily="34" charset="0"/>
                <a:cs typeface="Arial" panose="020B0604020202020204" pitchFamily="34" charset="0"/>
              </a:rPr>
              <a:t>The mixture will separate into two phases: methanol/water (bottom phase) and chloroform (top phase).</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21724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DDBFF4-AC14-4A33-A72B-DFB2B0D06008}"/>
              </a:ext>
            </a:extLst>
          </p:cNvPr>
          <p:cNvSpPr>
            <a:spLocks noGrp="1"/>
          </p:cNvSpPr>
          <p:nvPr>
            <p:ph type="title"/>
          </p:nvPr>
        </p:nvSpPr>
        <p:spPr/>
        <p:txBody>
          <a:bodyPr/>
          <a:lstStyle/>
          <a:p>
            <a:r>
              <a:rPr lang="en-AU" dirty="0">
                <a:solidFill>
                  <a:srgbClr val="145C76"/>
                </a:solidFill>
              </a:rPr>
              <a:t>Clicker Question 24, Response</a:t>
            </a:r>
            <a:endParaRPr lang="en-AU" dirty="0"/>
          </a:p>
        </p:txBody>
      </p:sp>
      <p:sp>
        <p:nvSpPr>
          <p:cNvPr id="7" name="Google Shape;433;g847cf01710_0_113">
            <a:extLst>
              <a:ext uri="{FF2B5EF4-FFF2-40B4-BE49-F238E27FC236}">
                <a16:creationId xmlns:a16="http://schemas.microsoft.com/office/drawing/2014/main" id="{B655B328-09C4-8D41-B500-A38F4B336549}"/>
              </a:ext>
            </a:extLst>
          </p:cNvPr>
          <p:cNvSpPr txBox="1">
            <a:spLocks noChangeArrowheads="1"/>
          </p:cNvSpPr>
          <p:nvPr/>
        </p:nvSpPr>
        <p:spPr bwMode="auto">
          <a:xfrm>
            <a:off x="381000" y="1295400"/>
            <a:ext cx="8702675" cy="54102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biochemist is performing a lipid extraction using a protocol that uses a mixture of chloroform, methanol, and water, initially in volume proportions that are miscible, producing a single phase. Which statement is true after the biochemist homogenizes the tissue with the solvent and adds more water?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Lipids will remain in the chloroform layer.</a:t>
            </a:r>
          </a:p>
          <a:p>
            <a:pPr>
              <a:lnSpc>
                <a:spcPct val="115000"/>
              </a:lnSpc>
              <a:spcBef>
                <a:spcPct val="0"/>
              </a:spcBef>
              <a:buClr>
                <a:srgbClr val="000000"/>
              </a:buClr>
              <a:buSzPts val="1100"/>
              <a:buFontTx/>
              <a:buNone/>
              <a:defRPr/>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mixture will separate into two phases: methanol/water (top phase) and chloroform (bottom phase). The lipids remain in the chloroform layer, and the more polar molecules, such as proteins and sugars, partition into the methanol/water layer.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06465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FBE8-49EF-42FC-BD76-B032D42D15A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FD21B85-42BB-4F0E-ABAC-6C52464FA3E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097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7548-5460-4ED9-997E-4094A87BB18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Adsorption Chromatography Separates Lipids of Different Polarity</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1941" y="1789387"/>
            <a:ext cx="4114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lipids in mixtures can be separated based on their polarity and interactions with polar materials such as silica, using adsorption chromatography methods such as HPLC or TLC</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Parts b. Three arrows point down. The left two arrows run through a box labeled, separate major classes first. The left-hand arrow points to a clear three-dimensional rectangular structure with a thin rectangle inside. It is labeled, thin-layer chromatography. The bottom of the thin rectangle extends into a layer of blue liquid. Approximately three-quarters of the thin rectangle are colored light blue in the background. There are three colored horizontal bands with yellow just above halfway up the rectangle, then a blue region, then a band of red above a band of blue just above the top of the blue liquid in the bottom of the larger rectangular container. The middle arrow points to a cylindrical structure. This is labeled, adsorption chromatography, gas chromatography, H P L C. The cylinder has a pale gray band at the top, then a narrow darker gray band just above a blue band near the middle, then a thin gray band, then a red band that transitions into a yellow band at the bottom. A vertical tube extending from the bottom contains yellow material. An arrow points down to a box showing a yellow tall peak to the left, a slightly shorter red peak in the middle, and an intermediate blue peak to the right. Part c. The right-hand arrow runs through a box labeled, use open quotation marks shotgun close quotation marks approach. An arrow points down to text reading, direct mass spectrometry of total extract. Arrows point down from the three colored bands on the left, the three colored peaks in the middle, and the text on the right to a box reading, mass spectrometry of different types, conditions, and monitoring modes. An arrow points down to a box labeled, lipidome.">
            <a:extLst>
              <a:ext uri="{FF2B5EF4-FFF2-40B4-BE49-F238E27FC236}">
                <a16:creationId xmlns:a16="http://schemas.microsoft.com/office/drawing/2014/main" id="{F33CF756-CF85-DA47-A139-D3F304AA468B}"/>
              </a:ext>
            </a:extLst>
          </p:cNvPr>
          <p:cNvPicPr>
            <a:picLocks noChangeAspect="1"/>
          </p:cNvPicPr>
          <p:nvPr/>
        </p:nvPicPr>
        <p:blipFill>
          <a:blip r:embed="rId3"/>
          <a:stretch>
            <a:fillRect/>
          </a:stretch>
        </p:blipFill>
        <p:spPr>
          <a:xfrm>
            <a:off x="4819828" y="1530153"/>
            <a:ext cx="3875903" cy="5093127"/>
          </a:xfrm>
          <a:prstGeom prst="rect">
            <a:avLst/>
          </a:prstGeom>
        </p:spPr>
      </p:pic>
    </p:spTree>
    <p:extLst>
      <p:ext uri="{BB962C8B-B14F-4D97-AF65-F5344CB8AC3E}">
        <p14:creationId xmlns:p14="http://schemas.microsoft.com/office/powerpoint/2010/main" val="42419769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99DF-9FCA-45AC-A70A-684FF593BFD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A8D633A-4B26-4364-92EA-B52A31624B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0729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E720-8EE9-40BE-866D-4154E9F79CB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Gas Chromatography Resolves Mixtures of Volatile Lipid Derivatives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1941" y="1789387"/>
            <a:ext cx="4114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GC volatilizes lipids so that they can be carried by a stream of inert gas and resolved based on their ability to partition into a soluble column material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Parts b. Three arrows point down. The left two arrows run through a box labeled, separate major classes first. The left-hand arrow points to a clear three-dimensional rectangular structure with a thin rectangle inside. It is labeled, thin-layer chromatography. The bottom of the thin rectangle extends into a layer of blue liquid. Approximately three-quarters of the thin rectangle are colored light blue in the background. There are three colored horizontal bands with yellow just above halfway up the rectangle, then a blue region, then a band of red above a band of blue just above the top of the blue liquid in the bottom of the larger rectangular container. The middle arrow points to a cylindrical structure. This is labeled, adsorption chromatography, gas chromatography, H P L C. The cylinder has a pale gray band at the top, then a narrow darker gray band just above a blue band near the middle, then a thin gray band, then a red band that transitions into a yellow band at the bottom. A vertical tube extending from the bottom contains yellow material. An arrow points down to a box showing a yellow tall peak to the left, a slightly shorter red peak in the middle, and an intermediate blue peak to the right. Part c. The right-hand arrow runs through a box labeled, use open quotation marks shotgun close quotation marks approach. An arrow points down to text reading, direct mass spectrometry of total extract. Arrows point down from the three colored bands on the left, the three colored peaks in the middle, and the text on the right to a box reading, mass spectrometry of different types, conditions, and monitoring modes. An arrow points down to a box labeled, lipidome.">
            <a:extLst>
              <a:ext uri="{FF2B5EF4-FFF2-40B4-BE49-F238E27FC236}">
                <a16:creationId xmlns:a16="http://schemas.microsoft.com/office/drawing/2014/main" id="{F33CF756-CF85-DA47-A139-D3F304AA468B}"/>
              </a:ext>
            </a:extLst>
          </p:cNvPr>
          <p:cNvPicPr>
            <a:picLocks noChangeAspect="1"/>
          </p:cNvPicPr>
          <p:nvPr/>
        </p:nvPicPr>
        <p:blipFill>
          <a:blip r:embed="rId3"/>
          <a:stretch>
            <a:fillRect/>
          </a:stretch>
        </p:blipFill>
        <p:spPr>
          <a:xfrm>
            <a:off x="4724400" y="1676399"/>
            <a:ext cx="3817914" cy="5016927"/>
          </a:xfrm>
          <a:prstGeom prst="rect">
            <a:avLst/>
          </a:prstGeom>
        </p:spPr>
      </p:pic>
    </p:spTree>
    <p:extLst>
      <p:ext uri="{BB962C8B-B14F-4D97-AF65-F5344CB8AC3E}">
        <p14:creationId xmlns:p14="http://schemas.microsoft.com/office/powerpoint/2010/main" val="221229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B02-1832-4278-ADF0-22F4B90C8F2F}"/>
              </a:ext>
            </a:extLst>
          </p:cNvPr>
          <p:cNvSpPr>
            <a:spLocks noGrp="1"/>
          </p:cNvSpPr>
          <p:nvPr>
            <p:ph type="title"/>
          </p:nvPr>
        </p:nvSpPr>
        <p:spPr/>
        <p:txBody>
          <a:bodyPr/>
          <a:lstStyle/>
          <a:p>
            <a:r>
              <a:rPr lang="en-AU" dirty="0">
                <a:solidFill>
                  <a:srgbClr val="145C76"/>
                </a:solidFill>
              </a:rPr>
              <a:t>Clicker Question 2, Response</a:t>
            </a:r>
          </a:p>
        </p:txBody>
      </p:sp>
      <p:sp>
        <p:nvSpPr>
          <p:cNvPr id="7" name="Google Shape;433;g847cf01710_0_113">
            <a:extLst>
              <a:ext uri="{FF2B5EF4-FFF2-40B4-BE49-F238E27FC236}">
                <a16:creationId xmlns:a16="http://schemas.microsoft.com/office/drawing/2014/main" id="{0B866A8F-0DD6-704C-8009-1E690E70216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linoleic acid [18:2(∆</a:t>
            </a:r>
            <a:r>
              <a:rPr lang="en-US" sz="2400" baseline="30000" dirty="0">
                <a:latin typeface="Arial" panose="020B0604020202020204" pitchFamily="34" charset="0"/>
                <a:cs typeface="Arial" panose="020B0604020202020204" pitchFamily="34" charset="0"/>
              </a:rPr>
              <a:t>9,12</a:t>
            </a:r>
            <a:r>
              <a:rPr lang="en-US" sz="2400" dirty="0">
                <a:latin typeface="Arial" panose="020B0604020202020204" pitchFamily="34" charset="0"/>
                <a:cs typeface="Arial" panose="020B0604020202020204" pitchFamily="34" charset="0"/>
              </a:rPr>
              <a: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It has 20 carbons.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A simplified nomenclature for unbranched fatty acids specifies the chain length and number of double bonds, separated by a colon. Thus, linoleic acid has 18 carbons with two double bonds: one between C-9 and C-10 and another between C-12 and C-13.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80223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9DEE3F19-64AC-4098-8F57-271EFC5C1916}"/>
              </a:ext>
            </a:extLst>
          </p:cNvPr>
          <p:cNvPicPr>
            <a:picLocks noChangeAspect="1"/>
          </p:cNvPicPr>
          <p:nvPr/>
        </p:nvPicPr>
        <p:blipFill>
          <a:blip r:embed="rId3"/>
          <a:stretch>
            <a:fillRect/>
          </a:stretch>
        </p:blipFill>
        <p:spPr>
          <a:xfrm>
            <a:off x="762000" y="375720"/>
            <a:ext cx="1133954" cy="816935"/>
          </a:xfrm>
          <a:prstGeom prst="rect">
            <a:avLst/>
          </a:prstGeom>
        </p:spPr>
      </p:pic>
      <p:sp>
        <p:nvSpPr>
          <p:cNvPr id="2" name="Title 1">
            <a:extLst>
              <a:ext uri="{FF2B5EF4-FFF2-40B4-BE49-F238E27FC236}">
                <a16:creationId xmlns:a16="http://schemas.microsoft.com/office/drawing/2014/main" id="{3EDD2D7B-C313-400A-AC45-9B88620D87D6}"/>
              </a:ext>
            </a:extLst>
          </p:cNvPr>
          <p:cNvSpPr>
            <a:spLocks noGrp="1"/>
          </p:cNvSpPr>
          <p:nvPr>
            <p:ph type="title"/>
          </p:nvPr>
        </p:nvSpPr>
        <p:spPr/>
        <p:txBody>
          <a:bodyPr/>
          <a:lstStyle/>
          <a:p>
            <a:r>
              <a:rPr lang="en-AU" dirty="0">
                <a:solidFill>
                  <a:srgbClr val="145C76"/>
                </a:solidFill>
              </a:rPr>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method is NOT typically used in the purification of lipids?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ammonium sulfate precipitation</a:t>
            </a:r>
          </a:p>
          <a:p>
            <a:pPr marL="457200" indent="-457200">
              <a:buFontTx/>
              <a:buAutoNum type="alphaUcPeriod"/>
              <a:defRPr/>
            </a:pPr>
            <a:r>
              <a:rPr lang="en-US" sz="2400" dirty="0">
                <a:latin typeface="Arial" panose="020B0604020202020204" pitchFamily="34" charset="0"/>
                <a:cs typeface="Arial" panose="020B0604020202020204" pitchFamily="34" charset="0"/>
              </a:rPr>
              <a:t>extraction with organic solvents</a:t>
            </a:r>
          </a:p>
          <a:p>
            <a:pPr marL="457200" indent="-457200">
              <a:buFontTx/>
              <a:buAutoNum type="alphaUcPeriod"/>
              <a:defRPr/>
            </a:pPr>
            <a:r>
              <a:rPr lang="en-US" sz="2400" dirty="0">
                <a:latin typeface="Arial" panose="020B0604020202020204" pitchFamily="34" charset="0"/>
                <a:cs typeface="Arial" panose="020B0604020202020204" pitchFamily="34" charset="0"/>
              </a:rPr>
              <a:t>thin-layer chromatography</a:t>
            </a:r>
          </a:p>
          <a:p>
            <a:pPr marL="457200" indent="-457200">
              <a:buFontTx/>
              <a:buAutoNum type="alphaUcPeriod"/>
              <a:defRPr/>
            </a:pPr>
            <a:r>
              <a:rPr lang="en-US" sz="2400" dirty="0">
                <a:latin typeface="Arial" panose="020B0604020202020204" pitchFamily="34" charset="0"/>
                <a:cs typeface="Arial" panose="020B0604020202020204" pitchFamily="34" charset="0"/>
              </a:rPr>
              <a:t>gas chromatography</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92802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62D7-61C2-44BC-8230-2139E06899BE}"/>
              </a:ext>
            </a:extLst>
          </p:cNvPr>
          <p:cNvSpPr>
            <a:spLocks noGrp="1"/>
          </p:cNvSpPr>
          <p:nvPr>
            <p:ph type="title"/>
          </p:nvPr>
        </p:nvSpPr>
        <p:spPr/>
        <p:txBody>
          <a:bodyPr/>
          <a:lstStyle/>
          <a:p>
            <a:r>
              <a:rPr lang="en-AU" dirty="0">
                <a:solidFill>
                  <a:srgbClr val="145C76"/>
                </a:solidFill>
              </a:rPr>
              <a:t>Clicker Question 25, Response</a:t>
            </a:r>
          </a:p>
        </p:txBody>
      </p:sp>
      <p:sp>
        <p:nvSpPr>
          <p:cNvPr id="6" name="Google Shape;433;g847cf01710_0_113">
            <a:extLst>
              <a:ext uri="{FF2B5EF4-FFF2-40B4-BE49-F238E27FC236}">
                <a16:creationId xmlns:a16="http://schemas.microsoft.com/office/drawing/2014/main" id="{B6D2D2FC-DD31-DA4F-8199-3B5B3ACEFAC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method is NOT typically used in the purification of lipids?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ammonium sulfate precipitation</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Ammonium sulfate precipitation is commonly used in the purification of proteins, not lipids.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59207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0B497367-C4E2-4FC2-8176-32B53723026C}"/>
              </a:ext>
            </a:extLst>
          </p:cNvPr>
          <p:cNvPicPr>
            <a:picLocks noChangeAspect="1"/>
          </p:cNvPicPr>
          <p:nvPr/>
        </p:nvPicPr>
        <p:blipFill>
          <a:blip r:embed="rId3"/>
          <a:stretch>
            <a:fillRect/>
          </a:stretch>
        </p:blipFill>
        <p:spPr>
          <a:xfrm>
            <a:off x="762000" y="375720"/>
            <a:ext cx="1133954" cy="816935"/>
          </a:xfrm>
          <a:prstGeom prst="rect">
            <a:avLst/>
          </a:prstGeom>
        </p:spPr>
      </p:pic>
      <p:sp>
        <p:nvSpPr>
          <p:cNvPr id="2" name="Title 1">
            <a:extLst>
              <a:ext uri="{FF2B5EF4-FFF2-40B4-BE49-F238E27FC236}">
                <a16:creationId xmlns:a16="http://schemas.microsoft.com/office/drawing/2014/main" id="{82A1214A-E85F-420A-BCA9-DE0929DC93EB}"/>
              </a:ext>
            </a:extLst>
          </p:cNvPr>
          <p:cNvSpPr>
            <a:spLocks noGrp="1"/>
          </p:cNvSpPr>
          <p:nvPr>
            <p:ph type="title"/>
          </p:nvPr>
        </p:nvSpPr>
        <p:spPr/>
        <p:txBody>
          <a:bodyPr/>
          <a:lstStyle/>
          <a:p>
            <a:r>
              <a:rPr lang="en-AU" dirty="0">
                <a:solidFill>
                  <a:srgbClr val="145C76"/>
                </a:solidFill>
              </a:rPr>
              <a:t>Clicker Question 26</a:t>
            </a: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Lipids were extracted from plasma membranes. What method could be used to separate them by exploiting differences in volatility?</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gas chromatography</a:t>
            </a:r>
          </a:p>
          <a:p>
            <a:pPr marL="457200" indent="-457200">
              <a:buFontTx/>
              <a:buAutoNum type="alphaUcPeriod"/>
              <a:defRPr/>
            </a:pPr>
            <a:r>
              <a:rPr lang="en-US" sz="2400" dirty="0">
                <a:latin typeface="Arial" panose="020B0604020202020204" pitchFamily="34" charset="0"/>
                <a:cs typeface="Arial" panose="020B0604020202020204" pitchFamily="34" charset="0"/>
              </a:rPr>
              <a:t>adsorption-column chromatography</a:t>
            </a:r>
          </a:p>
          <a:p>
            <a:pPr marL="457200" indent="-457200">
              <a:buFontTx/>
              <a:buAutoNum type="alphaUcPeriod"/>
              <a:defRPr/>
            </a:pPr>
            <a:r>
              <a:rPr lang="en-US" sz="2400" dirty="0">
                <a:latin typeface="Arial" panose="020B0604020202020204" pitchFamily="34" charset="0"/>
                <a:cs typeface="Arial" panose="020B0604020202020204" pitchFamily="34" charset="0"/>
              </a:rPr>
              <a:t>thin-layer chromatography</a:t>
            </a:r>
          </a:p>
          <a:p>
            <a:pPr marL="457200" indent="-457200">
              <a:buFontTx/>
              <a:buAutoNum type="alphaUcPeriod"/>
              <a:defRPr/>
            </a:pPr>
            <a:r>
              <a:rPr lang="en-US" sz="2400" dirty="0">
                <a:latin typeface="Arial" panose="020B0604020202020204" pitchFamily="34" charset="0"/>
                <a:cs typeface="Arial" panose="020B0604020202020204" pitchFamily="34" charset="0"/>
              </a:rPr>
              <a:t>mass spectroscopy</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85056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50D4-F71F-41DC-B39E-1944397D6F41}"/>
              </a:ext>
            </a:extLst>
          </p:cNvPr>
          <p:cNvSpPr>
            <a:spLocks noGrp="1"/>
          </p:cNvSpPr>
          <p:nvPr>
            <p:ph type="title"/>
          </p:nvPr>
        </p:nvSpPr>
        <p:spPr/>
        <p:txBody>
          <a:bodyPr/>
          <a:lstStyle/>
          <a:p>
            <a:r>
              <a:rPr lang="en-AU" dirty="0">
                <a:solidFill>
                  <a:srgbClr val="145C76"/>
                </a:solidFill>
              </a:rPr>
              <a:t>Clicker Question 26, Response</a:t>
            </a:r>
          </a:p>
        </p:txBody>
      </p:sp>
      <p:sp>
        <p:nvSpPr>
          <p:cNvPr id="4" name="Google Shape;433;g847cf01710_0_113">
            <a:extLst>
              <a:ext uri="{FF2B5EF4-FFF2-40B4-BE49-F238E27FC236}">
                <a16:creationId xmlns:a16="http://schemas.microsoft.com/office/drawing/2014/main" id="{BA8F2D29-3DBB-9749-9331-E3E2BCF3441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Lipids were extracted from plasma membranes. What method could be used to separate them by exploiting differences in volatility?</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gas chromatography</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Gas chromatography (GC) separates volatile components of a mixture according to their relative tendencies to dissolve in the inert material packed in the chromatography column or to volatilize and move through the column, carried by a current of an inert gas such as helium.</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85531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31F1-132C-423F-AA5A-0F03E4F4F9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4C4F0371-20F6-48F3-A55C-0FEF3E55F09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4471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D623-C79B-4824-85DA-BDB3AC97169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Specific Hydrolysis Aids in Determination of Lipid Structure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1" y="1828800"/>
            <a:ext cx="8234859"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ester-linked fatty acids are released by mild acid or alkaline treatment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harsher hydrolysis conditions release amide-bound fatty acids from sphingolipids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phospholipases specific for one of the bonds in a phospholipid generate simpler compounds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61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8" name="Picture 7" descr="Icon P 4&#10;">
            <a:extLst>
              <a:ext uri="{FF2B5EF4-FFF2-40B4-BE49-F238E27FC236}">
                <a16:creationId xmlns:a16="http://schemas.microsoft.com/office/drawing/2014/main" id="{17267E73-9E7F-44B6-A6C5-3C1D20F626B7}"/>
              </a:ext>
            </a:extLst>
          </p:cNvPr>
          <p:cNvPicPr>
            <a:picLocks noChangeAspect="1"/>
          </p:cNvPicPr>
          <p:nvPr/>
        </p:nvPicPr>
        <p:blipFill>
          <a:blip r:embed="rId3"/>
          <a:stretch>
            <a:fillRect/>
          </a:stretch>
        </p:blipFill>
        <p:spPr>
          <a:xfrm>
            <a:off x="762000" y="375720"/>
            <a:ext cx="1133954" cy="816935"/>
          </a:xfrm>
          <a:prstGeom prst="rect">
            <a:avLst/>
          </a:prstGeom>
        </p:spPr>
      </p:pic>
      <p:sp>
        <p:nvSpPr>
          <p:cNvPr id="2" name="Title 1">
            <a:extLst>
              <a:ext uri="{FF2B5EF4-FFF2-40B4-BE49-F238E27FC236}">
                <a16:creationId xmlns:a16="http://schemas.microsoft.com/office/drawing/2014/main" id="{647E20EC-A3EB-4DCA-8706-BDD1CB0985DC}"/>
              </a:ext>
            </a:extLst>
          </p:cNvPr>
          <p:cNvSpPr>
            <a:spLocks noGrp="1"/>
          </p:cNvSpPr>
          <p:nvPr>
            <p:ph type="title"/>
          </p:nvPr>
        </p:nvSpPr>
        <p:spPr/>
        <p:txBody>
          <a:bodyPr/>
          <a:lstStyle/>
          <a:p>
            <a:r>
              <a:rPr lang="en-AU" dirty="0">
                <a:solidFill>
                  <a:srgbClr val="145C76"/>
                </a:solidFill>
              </a:rPr>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method is NOT typically used to break down lipids into their components?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alkaline hydrolysis</a:t>
            </a:r>
          </a:p>
          <a:p>
            <a:pPr marL="457200" indent="-457200">
              <a:buFontTx/>
              <a:buAutoNum type="alphaUcPeriod"/>
              <a:defRPr/>
            </a:pPr>
            <a:r>
              <a:rPr lang="en-US" sz="2400" dirty="0">
                <a:latin typeface="Arial" panose="020B0604020202020204" pitchFamily="34" charset="0"/>
                <a:cs typeface="Arial" panose="020B0604020202020204" pitchFamily="34" charset="0"/>
              </a:rPr>
              <a:t>acid hydrolysis</a:t>
            </a:r>
          </a:p>
          <a:p>
            <a:pPr marL="457200" indent="-457200">
              <a:buFontTx/>
              <a:buAutoNum type="alphaUcPeriod"/>
              <a:defRPr/>
            </a:pPr>
            <a:r>
              <a:rPr lang="en-US" sz="2400" dirty="0">
                <a:latin typeface="Arial" panose="020B0604020202020204" pitchFamily="34" charset="0"/>
                <a:cs typeface="Arial" panose="020B0604020202020204" pitchFamily="34" charset="0"/>
              </a:rPr>
              <a:t>phospholipases</a:t>
            </a:r>
          </a:p>
          <a:p>
            <a:pPr marL="457200" indent="-457200">
              <a:buFontTx/>
              <a:buAutoNum type="alphaUcPeriod"/>
              <a:defRPr/>
            </a:pPr>
            <a:r>
              <a:rPr lang="en-US" altLang="en-US" sz="2400" dirty="0">
                <a:latin typeface="Arial" panose="020B0604020202020204" pitchFamily="34" charset="0"/>
                <a:cs typeface="Arial" panose="020B0604020202020204" pitchFamily="34" charset="0"/>
                <a:sym typeface="Calibri" panose="020F0502020204030204" pitchFamily="34" charset="0"/>
              </a:rPr>
              <a:t>strong oxidation</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46972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D9FA-71A3-404E-AB3A-8D8CA566F11D}"/>
              </a:ext>
            </a:extLst>
          </p:cNvPr>
          <p:cNvSpPr>
            <a:spLocks noGrp="1"/>
          </p:cNvSpPr>
          <p:nvPr>
            <p:ph type="title"/>
          </p:nvPr>
        </p:nvSpPr>
        <p:spPr/>
        <p:txBody>
          <a:bodyPr/>
          <a:lstStyle/>
          <a:p>
            <a:r>
              <a:rPr lang="en-AU" dirty="0">
                <a:solidFill>
                  <a:srgbClr val="145C76"/>
                </a:solidFill>
              </a:rPr>
              <a:t>Clicker Question 27, Response</a:t>
            </a:r>
          </a:p>
        </p:txBody>
      </p:sp>
      <p:sp>
        <p:nvSpPr>
          <p:cNvPr id="7" name="Google Shape;433;g847cf01710_0_113">
            <a:extLst>
              <a:ext uri="{FF2B5EF4-FFF2-40B4-BE49-F238E27FC236}">
                <a16:creationId xmlns:a16="http://schemas.microsoft.com/office/drawing/2014/main" id="{5021C885-83B2-BE43-8823-25535B162E1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method </a:t>
            </a:r>
            <a:r>
              <a:rPr lang="en-US" sz="2400">
                <a:latin typeface="Arial" panose="020B0604020202020204" pitchFamily="34" charset="0"/>
                <a:cs typeface="Arial" panose="020B0604020202020204" pitchFamily="34" charset="0"/>
              </a:rPr>
              <a:t>is NOT </a:t>
            </a:r>
            <a:r>
              <a:rPr lang="en-US" sz="2400" dirty="0">
                <a:latin typeface="Arial" panose="020B0604020202020204" pitchFamily="34" charset="0"/>
                <a:cs typeface="Arial" panose="020B0604020202020204" pitchFamily="34" charset="0"/>
              </a:rPr>
              <a:t>typically used to break down lipids into their components? </a:t>
            </a: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b="1" dirty="0">
                <a:latin typeface="Arial" panose="020B0604020202020204" pitchFamily="34" charset="0"/>
                <a:cs typeface="Arial" panose="020B0604020202020204" pitchFamily="34" charset="0"/>
                <a:sym typeface="Calibri" panose="020F0502020204030204" pitchFamily="34" charset="0"/>
              </a:rPr>
              <a:t>D.  strong oxidation</a:t>
            </a:r>
          </a:p>
          <a:p>
            <a:pPr>
              <a:lnSpc>
                <a:spcPct val="115000"/>
              </a:lnSpc>
              <a:spcBef>
                <a:spcPct val="0"/>
              </a:spcBef>
              <a:buClr>
                <a:srgbClr val="000000"/>
              </a:buClr>
              <a:buSzPts val="1100"/>
              <a:buFontTx/>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Lipids that contain ester- or amide- linked fatty acids can be hydrolyzed by treatment with acid or alkali or with specific hydrolytic enzymes (phospholipases, glycosidases) to yield their components for analysis. However, strong oxidation is not typically used to break down lipids.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31903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6EDF-BABA-4F73-AB68-C46630D59AC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E97AE75-7392-46CF-96BD-00B9D7ABD76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391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264E-B272-4A03-BF9E-40D7CB9DF06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Mass Spectrometry Reveals Complete Lipid Structure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0" y="1593850"/>
            <a:ext cx="8497159"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allows the analysis of crude mixtures of lipids without prefractionation</a:t>
            </a:r>
          </a:p>
          <a:p>
            <a:r>
              <a:rPr lang="en-US" sz="2400" dirty="0">
                <a:latin typeface="Arial" panose="020B0604020202020204" pitchFamily="34" charset="0"/>
                <a:cs typeface="Arial" panose="020B0604020202020204" pitchFamily="34" charset="0"/>
              </a:rPr>
              <a:t>can determine the length of a hydrocarbon chain or positions of double bonds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graph plots abundance open parenthesis percentage close parenthesis on the vertical axis, ranging from 0 to 100 and labeled in increments of 10, against italicized m slash z end italics on the horizontal axis, ranging from below 60 to 380 and labeled in increments of 20. A molecule is shown above that has a red highlighted six-membered ring with double bonds on the upper left, lower left, and right sides, N substituted for C at the bottom vertex, and the upper right vertex bonded to red highlighted C H 2 connected by a bond to red highlighted O. A vertical dashed line labeled 92 runs through the bond between red highlighted C and red highlighted O. Red highlighted O is bonded to C double bonded to O with a dashed vertical line labeled 108 intersecting the bond. This C is bonded to a zigzag chain of 17 additional carbons. Beginning numbering with C double bonded to O, there are double bonds between C 9 and C 10 and C 12 and C 13. There are dashed vertical lines intercepting bonds and labeled as follows: 164 between C 3 and C 4; 178 between C 4 and C 5; 206 between C 6 and C 7; 220 between C 7 and C 8; 234 between C 8 and C 9; 260 between C 10 and C 11; 274 between C 11 and C 12; 300 between C 13 and C 14; 314 between C 14 and C 15; 328 between C 15 and C 16; 342 between C 16 and C 17; 356 between C 17 and C 18. The major peaks are as follows, with each peak having smaller peaks on either side. (55, 18); (67, 28), (80, 20), (92, 73), (108, 50), (123, 4), (132, 4), (151, 20), (164, 48), (178, 10), (206, 8), (220, 24), (234, 4), (260, 25), (274, 18), (300, 12), (314, 24), (328, 22), (342, 8), (356, 3), (371, 100). M plus is shown next to the peak labeled 371. All data are approximate.">
            <a:extLst>
              <a:ext uri="{FF2B5EF4-FFF2-40B4-BE49-F238E27FC236}">
                <a16:creationId xmlns:a16="http://schemas.microsoft.com/office/drawing/2014/main" id="{54E130D8-AF41-8441-AF5C-32420942E28D}"/>
              </a:ext>
            </a:extLst>
          </p:cNvPr>
          <p:cNvPicPr>
            <a:picLocks noChangeAspect="1"/>
          </p:cNvPicPr>
          <p:nvPr/>
        </p:nvPicPr>
        <p:blipFill>
          <a:blip r:embed="rId3"/>
          <a:stretch>
            <a:fillRect/>
          </a:stretch>
        </p:blipFill>
        <p:spPr>
          <a:xfrm>
            <a:off x="1558155" y="3429000"/>
            <a:ext cx="6279470" cy="3244850"/>
          </a:xfrm>
          <a:prstGeom prst="rect">
            <a:avLst/>
          </a:prstGeom>
        </p:spPr>
      </p:pic>
    </p:spTree>
    <p:extLst>
      <p:ext uri="{BB962C8B-B14F-4D97-AF65-F5344CB8AC3E}">
        <p14:creationId xmlns:p14="http://schemas.microsoft.com/office/powerpoint/2010/main" val="74288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609-7071-4F75-9C12-7E31F94EB3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Polyunsaturated Fatty Acids (PUFAs)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1"/>
            <a:ext cx="817883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polyunsaturated fatty acids (PUFAs) </a:t>
            </a:r>
            <a:r>
              <a:rPr lang="en-US" sz="2400" dirty="0">
                <a:latin typeface="Arial" panose="020B0604020202020204" pitchFamily="34" charset="0"/>
                <a:cs typeface="Arial" panose="020B0604020202020204" pitchFamily="34" charset="0"/>
              </a:rPr>
              <a:t>= contain more than one double bond in their backbone</a:t>
            </a:r>
          </a:p>
          <a:p>
            <a:pPr lvl="1"/>
            <a:r>
              <a:rPr lang="en-US" sz="2400" b="1" dirty="0">
                <a:latin typeface="Arial" panose="020B0604020202020204" pitchFamily="34" charset="0"/>
                <a:cs typeface="Arial" panose="020B0604020202020204" pitchFamily="34" charset="0"/>
              </a:rPr>
              <a:t>omega-3 (</a:t>
            </a:r>
            <a:r>
              <a:rPr lang="el-GR" sz="2400" b="1" i="1" dirty="0">
                <a:latin typeface="Arial" panose="020B0604020202020204" pitchFamily="34" charset="0"/>
                <a:cs typeface="Arial" panose="020B0604020202020204" pitchFamily="34" charset="0"/>
              </a:rPr>
              <a:t>ω</a:t>
            </a:r>
            <a:r>
              <a:rPr lang="el-GR" sz="2400" b="1" dirty="0">
                <a:latin typeface="Arial" panose="020B0604020202020204" pitchFamily="34" charset="0"/>
                <a:cs typeface="Arial" panose="020B0604020202020204" pitchFamily="34" charset="0"/>
              </a:rPr>
              <a:t>-3) </a:t>
            </a:r>
            <a:r>
              <a:rPr lang="en-US" sz="2400" b="1" dirty="0">
                <a:latin typeface="Arial" panose="020B0604020202020204" pitchFamily="34" charset="0"/>
                <a:cs typeface="Arial" panose="020B0604020202020204" pitchFamily="34" charset="0"/>
              </a:rPr>
              <a:t>fatty acids </a:t>
            </a:r>
            <a:r>
              <a:rPr lang="en-US" sz="2400" dirty="0">
                <a:latin typeface="Arial" panose="020B0604020202020204" pitchFamily="34" charset="0"/>
                <a:cs typeface="Arial" panose="020B0604020202020204" pitchFamily="34" charset="0"/>
              </a:rPr>
              <a:t>= double bond between C-3 and C-4 relative to the most distant carbon (</a:t>
            </a:r>
            <a:r>
              <a:rPr lang="el-GR" sz="2400" i="1" dirty="0">
                <a:latin typeface="Arial" panose="020B0604020202020204" pitchFamily="34" charset="0"/>
                <a:cs typeface="Arial" panose="020B0604020202020204" pitchFamily="34" charset="0"/>
              </a:rPr>
              <a:t>ω</a:t>
            </a:r>
            <a:r>
              <a:rPr lang="en-US" sz="2400" dirty="0">
                <a:latin typeface="Arial" panose="020B0604020202020204" pitchFamily="34" charset="0"/>
                <a:cs typeface="Arial" panose="020B0604020202020204" pitchFamily="34" charset="0"/>
              </a:rPr>
              <a:t>)</a:t>
            </a:r>
          </a:p>
          <a:p>
            <a:pPr lvl="1"/>
            <a:r>
              <a:rPr lang="en-US" sz="2400" b="1" dirty="0">
                <a:latin typeface="Arial" panose="020B0604020202020204" pitchFamily="34" charset="0"/>
                <a:cs typeface="Arial" panose="020B0604020202020204" pitchFamily="34" charset="0"/>
              </a:rPr>
              <a:t>omega-6 (</a:t>
            </a:r>
            <a:r>
              <a:rPr lang="el-GR" sz="2400" b="1" i="1" dirty="0">
                <a:latin typeface="Arial" panose="020B0604020202020204" pitchFamily="34" charset="0"/>
                <a:cs typeface="Arial" panose="020B0604020202020204" pitchFamily="34" charset="0"/>
              </a:rPr>
              <a:t>ω</a:t>
            </a:r>
            <a:r>
              <a:rPr lang="el-GR" sz="2400" b="1" dirty="0">
                <a:latin typeface="Arial" panose="020B0604020202020204" pitchFamily="34" charset="0"/>
                <a:cs typeface="Arial" panose="020B0604020202020204" pitchFamily="34" charset="0"/>
              </a:rPr>
              <a:t>-6) </a:t>
            </a:r>
            <a:r>
              <a:rPr lang="en-US" sz="2400" b="1" dirty="0">
                <a:latin typeface="Arial" panose="020B0604020202020204" pitchFamily="34" charset="0"/>
                <a:cs typeface="Arial" panose="020B0604020202020204" pitchFamily="34" charset="0"/>
              </a:rPr>
              <a:t>fatty acids </a:t>
            </a:r>
            <a:r>
              <a:rPr lang="en-US" sz="2400" dirty="0">
                <a:latin typeface="Arial" panose="020B0604020202020204" pitchFamily="34" charset="0"/>
                <a:cs typeface="Arial" panose="020B0604020202020204" pitchFamily="34" charset="0"/>
              </a:rPr>
              <a:t>= double bond between C-6 and C-7 relative to </a:t>
            </a:r>
            <a:r>
              <a:rPr lang="el-GR" sz="2400" i="1" dirty="0">
                <a:latin typeface="Arial" panose="020B0604020202020204" pitchFamily="34" charset="0"/>
                <a:cs typeface="Arial" panose="020B0604020202020204" pitchFamily="34" charset="0"/>
              </a:rPr>
              <a:t>ω</a:t>
            </a:r>
            <a:endParaRPr lang="en-US" sz="2400" i="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olecule has a 20-carbon chain. All of the carbon atoms are numbered from left to right. C 1 is double bonded to O to the upper left and O minus to the lower left. C 2 is labeled Greek letter alpha. There are double bonds between C 5 and C 6, C 8 and C 9, C 11 and C 12, C 14 and C 15, and C 17 and C 18. The molecule is numbered from 1 to 7 in red from right to left. C 18 is numbered red 1 above Greek letter omega.">
            <a:extLst>
              <a:ext uri="{FF2B5EF4-FFF2-40B4-BE49-F238E27FC236}">
                <a16:creationId xmlns:a16="http://schemas.microsoft.com/office/drawing/2014/main" id="{EF574FD4-77AC-F444-8CED-03E0917209E4}"/>
              </a:ext>
            </a:extLst>
          </p:cNvPr>
          <p:cNvPicPr>
            <a:picLocks noChangeAspect="1"/>
          </p:cNvPicPr>
          <p:nvPr/>
        </p:nvPicPr>
        <p:blipFill>
          <a:blip r:embed="rId3"/>
          <a:stretch>
            <a:fillRect/>
          </a:stretch>
        </p:blipFill>
        <p:spPr>
          <a:xfrm>
            <a:off x="482583" y="4714875"/>
            <a:ext cx="6400800" cy="1244600"/>
          </a:xfrm>
          <a:prstGeom prst="rect">
            <a:avLst/>
          </a:prstGeom>
        </p:spPr>
      </p:pic>
      <p:sp>
        <p:nvSpPr>
          <p:cNvPr id="5" name="TextBox 4">
            <a:extLst>
              <a:ext uri="{FF2B5EF4-FFF2-40B4-BE49-F238E27FC236}">
                <a16:creationId xmlns:a16="http://schemas.microsoft.com/office/drawing/2014/main" id="{42E01386-D108-E245-992B-D3FE95F0F933}"/>
              </a:ext>
            </a:extLst>
          </p:cNvPr>
          <p:cNvSpPr txBox="1"/>
          <p:nvPr/>
        </p:nvSpPr>
        <p:spPr>
          <a:xfrm>
            <a:off x="7312228" y="4724400"/>
            <a:ext cx="1402976"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omega-3 (</a:t>
            </a:r>
            <a:r>
              <a:rPr lang="el-GR" dirty="0">
                <a:latin typeface="Arial" panose="020B0604020202020204" pitchFamily="34" charset="0"/>
                <a:cs typeface="Arial" panose="020B0604020202020204" pitchFamily="34" charset="0"/>
              </a:rPr>
              <a:t>ω-3) </a:t>
            </a:r>
            <a:r>
              <a:rPr lang="en-US" dirty="0">
                <a:latin typeface="Arial" panose="020B0604020202020204" pitchFamily="34" charset="0"/>
                <a:cs typeface="Arial" panose="020B0604020202020204" pitchFamily="34" charset="0"/>
              </a:rPr>
              <a:t>fatty acid</a:t>
            </a:r>
            <a:endParaRPr lang="en-US" dirty="0"/>
          </a:p>
        </p:txBody>
      </p:sp>
    </p:spTree>
    <p:extLst>
      <p:ext uri="{BB962C8B-B14F-4D97-AF65-F5344CB8AC3E}">
        <p14:creationId xmlns:p14="http://schemas.microsoft.com/office/powerpoint/2010/main" val="29873892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7BFBEA5D-8CBE-4D76-9938-47F0963094B5}"/>
              </a:ext>
            </a:extLst>
          </p:cNvPr>
          <p:cNvPicPr>
            <a:picLocks noChangeAspect="1"/>
          </p:cNvPicPr>
          <p:nvPr/>
        </p:nvPicPr>
        <p:blipFill>
          <a:blip r:embed="rId3"/>
          <a:stretch>
            <a:fillRect/>
          </a:stretch>
        </p:blipFill>
        <p:spPr>
          <a:xfrm>
            <a:off x="762000" y="375720"/>
            <a:ext cx="1133954" cy="816935"/>
          </a:xfrm>
          <a:prstGeom prst="rect">
            <a:avLst/>
          </a:prstGeom>
        </p:spPr>
      </p:pic>
      <p:sp>
        <p:nvSpPr>
          <p:cNvPr id="2" name="Title 1">
            <a:extLst>
              <a:ext uri="{FF2B5EF4-FFF2-40B4-BE49-F238E27FC236}">
                <a16:creationId xmlns:a16="http://schemas.microsoft.com/office/drawing/2014/main" id="{7FCFC5CF-D5A0-46F0-ADCE-D5FDAB7563D8}"/>
              </a:ext>
            </a:extLst>
          </p:cNvPr>
          <p:cNvSpPr>
            <a:spLocks noGrp="1"/>
          </p:cNvSpPr>
          <p:nvPr>
            <p:ph type="title"/>
          </p:nvPr>
        </p:nvSpPr>
        <p:spPr/>
        <p:txBody>
          <a:bodyPr/>
          <a:lstStyle/>
          <a:p>
            <a:r>
              <a:rPr lang="en-AU" dirty="0">
                <a:solidFill>
                  <a:srgbClr val="145C76"/>
                </a:solidFill>
              </a:rPr>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Mass spectrometry: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cannot be used with lipids other than fatty acids. </a:t>
            </a:r>
          </a:p>
          <a:p>
            <a:pPr marL="457200" indent="-457200">
              <a:buFontTx/>
              <a:buAutoNum type="alphaUcPeriod"/>
              <a:defRPr/>
            </a:pPr>
            <a:r>
              <a:rPr lang="en-US" sz="2400" dirty="0">
                <a:latin typeface="Arial" panose="020B0604020202020204" pitchFamily="34" charset="0"/>
                <a:cs typeface="Arial" panose="020B0604020202020204" pitchFamily="34" charset="0"/>
              </a:rPr>
              <a:t>can determine the mass but not the identify of a lipid. </a:t>
            </a:r>
          </a:p>
          <a:p>
            <a:pPr marL="457200" indent="-457200">
              <a:buFontTx/>
              <a:buAutoNum type="alphaUcPeriod"/>
              <a:defRPr/>
            </a:pPr>
            <a:r>
              <a:rPr lang="en-US" sz="2400" dirty="0">
                <a:latin typeface="Arial" panose="020B0604020202020204" pitchFamily="34" charset="0"/>
                <a:cs typeface="Arial" panose="020B0604020202020204" pitchFamily="34" charset="0"/>
              </a:rPr>
              <a:t>can be used to identify individual lipids in complex mixtures. </a:t>
            </a:r>
          </a:p>
          <a:p>
            <a:pPr marL="457200" indent="-457200">
              <a:buFontTx/>
              <a:buAutoNum type="alphaUcPeriod"/>
              <a:defRPr/>
            </a:pPr>
            <a:r>
              <a:rPr lang="en-US" altLang="en-US" sz="2400" dirty="0">
                <a:latin typeface="Arial" panose="020B0604020202020204" pitchFamily="34" charset="0"/>
                <a:cs typeface="Arial" panose="020B0604020202020204" pitchFamily="34" charset="0"/>
                <a:sym typeface="Calibri" panose="020F0502020204030204" pitchFamily="34" charset="0"/>
              </a:rPr>
              <a:t>cannot determine the locations of double bonds in a fatty acid.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2976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621E-BCAE-4F5D-AA32-B999B2723F65}"/>
              </a:ext>
            </a:extLst>
          </p:cNvPr>
          <p:cNvSpPr>
            <a:spLocks noGrp="1"/>
          </p:cNvSpPr>
          <p:nvPr>
            <p:ph type="title"/>
          </p:nvPr>
        </p:nvSpPr>
        <p:spPr/>
        <p:txBody>
          <a:bodyPr/>
          <a:lstStyle/>
          <a:p>
            <a:r>
              <a:rPr lang="en-AU" dirty="0">
                <a:solidFill>
                  <a:srgbClr val="145C76"/>
                </a:solidFill>
              </a:rPr>
              <a:t>Clicker Question 28, Response</a:t>
            </a:r>
          </a:p>
        </p:txBody>
      </p:sp>
      <p:sp>
        <p:nvSpPr>
          <p:cNvPr id="6" name="Google Shape;433;g847cf01710_0_113">
            <a:extLst>
              <a:ext uri="{FF2B5EF4-FFF2-40B4-BE49-F238E27FC236}">
                <a16:creationId xmlns:a16="http://schemas.microsoft.com/office/drawing/2014/main" id="{419ECE60-A794-1F40-80A5-A6B4578F3D5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Mass spectrometry: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can be used to identify individual lipids in complex mixtures. </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With the increased resolution of mass spectrometry, it is possible to identify individual lipids in very complex mixtures without first fractionating the lipids in a crude extract — the “shotgun” approach. </a:t>
            </a:r>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88293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B503-47B7-40B2-B797-2B225DB6719A}"/>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Lipidomics</a:t>
            </a:r>
            <a:r>
              <a:rPr lang="en-US" altLang="en-US" dirty="0">
                <a:solidFill>
                  <a:srgbClr val="4E4CB4"/>
                </a:solidFill>
                <a:latin typeface="Arial" panose="020B0604020202020204" pitchFamily="34" charset="0"/>
                <a:cs typeface="Arial" panose="020B0604020202020204" pitchFamily="34" charset="0"/>
              </a:rPr>
              <a:t> Seeks to Catalog All Lipids and Their Functions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0" y="1593850"/>
            <a:ext cx="8497159" cy="157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 MAPS </a:t>
            </a:r>
            <a:r>
              <a:rPr lang="en-US" sz="2400" dirty="0" err="1">
                <a:latin typeface="Arial" panose="020B0604020202020204" pitchFamily="34" charset="0"/>
                <a:cs typeface="Arial" panose="020B0604020202020204" pitchFamily="34" charset="0"/>
              </a:rPr>
              <a:t>Lipidomics</a:t>
            </a:r>
            <a:r>
              <a:rPr lang="en-US" sz="2400" dirty="0">
                <a:latin typeface="Arial" panose="020B0604020202020204" pitchFamily="34" charset="0"/>
                <a:cs typeface="Arial" panose="020B0604020202020204" pitchFamily="34" charset="0"/>
              </a:rPr>
              <a:t> Gateway = database analogous to the Protein Data Bank</a:t>
            </a:r>
          </a:p>
          <a:p>
            <a:pPr lvl="1"/>
            <a:r>
              <a:rPr lang="en-US" sz="2400" dirty="0">
                <a:latin typeface="Arial" panose="020B0604020202020204" pitchFamily="34" charset="0"/>
                <a:cs typeface="Arial" panose="020B0604020202020204" pitchFamily="34" charset="0"/>
              </a:rPr>
              <a:t>has its own classification system of eight chemical categories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F7EA3581-E59E-47F7-8250-88F54351E468}"/>
              </a:ext>
            </a:extLst>
          </p:cNvPr>
          <p:cNvSpPr txBox="1"/>
          <p:nvPr/>
        </p:nvSpPr>
        <p:spPr>
          <a:xfrm>
            <a:off x="290111" y="3328006"/>
            <a:ext cx="8656358" cy="338554"/>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10-2 Eight Major Categories of Biological Lipids</a:t>
            </a:r>
          </a:p>
        </p:txBody>
      </p:sp>
      <p:graphicFrame>
        <p:nvGraphicFramePr>
          <p:cNvPr id="3" name="Table 2">
            <a:extLst>
              <a:ext uri="{FF2B5EF4-FFF2-40B4-BE49-F238E27FC236}">
                <a16:creationId xmlns:a16="http://schemas.microsoft.com/office/drawing/2014/main" id="{6C24E856-39C9-4033-90D2-42854CC31110}"/>
              </a:ext>
            </a:extLst>
          </p:cNvPr>
          <p:cNvGraphicFramePr>
            <a:graphicFrameLocks noGrp="1"/>
          </p:cNvGraphicFramePr>
          <p:nvPr>
            <p:extLst>
              <p:ext uri="{D42A27DB-BD31-4B8C-83A1-F6EECF244321}">
                <p14:modId xmlns:p14="http://schemas.microsoft.com/office/powerpoint/2010/main" val="71989903"/>
              </p:ext>
            </p:extLst>
          </p:nvPr>
        </p:nvGraphicFramePr>
        <p:xfrm>
          <a:off x="290111" y="3666560"/>
          <a:ext cx="8656358" cy="2962840"/>
        </p:xfrm>
        <a:graphic>
          <a:graphicData uri="http://schemas.openxmlformats.org/drawingml/2006/table">
            <a:tbl>
              <a:tblPr firstRow="1" bandRow="1">
                <a:tableStyleId>{5C22544A-7EE6-4342-B048-85BDC9FD1C3A}</a:tableStyleId>
              </a:tblPr>
              <a:tblGrid>
                <a:gridCol w="2259330">
                  <a:extLst>
                    <a:ext uri="{9D8B030D-6E8A-4147-A177-3AD203B41FA5}">
                      <a16:colId xmlns:a16="http://schemas.microsoft.com/office/drawing/2014/main" val="43247349"/>
                    </a:ext>
                  </a:extLst>
                </a:gridCol>
                <a:gridCol w="1643380">
                  <a:extLst>
                    <a:ext uri="{9D8B030D-6E8A-4147-A177-3AD203B41FA5}">
                      <a16:colId xmlns:a16="http://schemas.microsoft.com/office/drawing/2014/main" val="121258223"/>
                    </a:ext>
                  </a:extLst>
                </a:gridCol>
                <a:gridCol w="4753648">
                  <a:extLst>
                    <a:ext uri="{9D8B030D-6E8A-4147-A177-3AD203B41FA5}">
                      <a16:colId xmlns:a16="http://schemas.microsoft.com/office/drawing/2014/main" val="1395781399"/>
                    </a:ext>
                  </a:extLst>
                </a:gridCol>
              </a:tblGrid>
              <a:tr h="370840">
                <a:tc>
                  <a:txBody>
                    <a:bodyPr/>
                    <a:lstStyle/>
                    <a:p>
                      <a:r>
                        <a:rPr lang="en-US" sz="1200" dirty="0">
                          <a:solidFill>
                            <a:schemeClr val="tx1"/>
                          </a:solidFill>
                        </a:rPr>
                        <a:t>Category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Category code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Examples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564238511"/>
                  </a:ext>
                </a:extLst>
              </a:tr>
              <a:tr h="324000">
                <a:tc>
                  <a:txBody>
                    <a:bodyPr/>
                    <a:lstStyle/>
                    <a:p>
                      <a:r>
                        <a:rPr lang="en-US" sz="1200" dirty="0"/>
                        <a:t>Fatty acids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FA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Oleate, stearoyl-CoA, </a:t>
                      </a:r>
                      <a:r>
                        <a:rPr lang="en-US" sz="1200" dirty="0" err="1"/>
                        <a:t>palmitoylcarnitine</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636444"/>
                  </a:ext>
                </a:extLst>
              </a:tr>
              <a:tr h="324000">
                <a:tc>
                  <a:txBody>
                    <a:bodyPr/>
                    <a:lstStyle/>
                    <a:p>
                      <a:r>
                        <a:rPr lang="en-US" sz="1200" dirty="0" err="1"/>
                        <a:t>Glycerolipids</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GL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Di- and </a:t>
                      </a:r>
                      <a:r>
                        <a:rPr lang="en-US" sz="1200" dirty="0" err="1"/>
                        <a:t>triaclyglycerols</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666686"/>
                  </a:ext>
                </a:extLst>
              </a:tr>
              <a:tr h="324000">
                <a:tc>
                  <a:txBody>
                    <a:bodyPr/>
                    <a:lstStyle/>
                    <a:p>
                      <a:r>
                        <a:rPr lang="en-US" sz="1200" dirty="0"/>
                        <a:t>Glycerophospholipids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GP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Phosphatidylcholine, phosphatidylserine, </a:t>
                      </a:r>
                      <a:r>
                        <a:rPr lang="en-US" sz="1200" dirty="0" err="1"/>
                        <a:t>phosphatidyethanoloamine</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63599"/>
                  </a:ext>
                </a:extLst>
              </a:tr>
              <a:tr h="324000">
                <a:tc>
                  <a:txBody>
                    <a:bodyPr/>
                    <a:lstStyle/>
                    <a:p>
                      <a:r>
                        <a:rPr lang="en-US" sz="1200" dirty="0"/>
                        <a:t>Sphingolipids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Sphingomyelin, ganglioside, GM2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23176"/>
                  </a:ext>
                </a:extLst>
              </a:tr>
              <a:tr h="324000">
                <a:tc>
                  <a:txBody>
                    <a:bodyPr/>
                    <a:lstStyle/>
                    <a:p>
                      <a:r>
                        <a:rPr lang="en-US" sz="1200" dirty="0"/>
                        <a:t>Sterol 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Cholesterol, progesterone, bile acids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7590107"/>
                  </a:ext>
                </a:extLst>
              </a:tr>
              <a:tr h="324000">
                <a:tc>
                  <a:txBody>
                    <a:bodyPr/>
                    <a:lstStyle/>
                    <a:p>
                      <a:r>
                        <a:rPr lang="en-US" sz="1200" dirty="0" err="1"/>
                        <a:t>Prenol</a:t>
                      </a:r>
                      <a:r>
                        <a:rPr lang="en-US" sz="1200" dirty="0"/>
                        <a:t> 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a:t>Farnesol</a:t>
                      </a:r>
                      <a:r>
                        <a:rPr lang="en-US" sz="1200" dirty="0"/>
                        <a:t>, geraniol, retinol, ubiquinone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037033"/>
                  </a:ext>
                </a:extLst>
              </a:tr>
              <a:tr h="324000">
                <a:tc>
                  <a:txBody>
                    <a:bodyPr/>
                    <a:lstStyle/>
                    <a:p>
                      <a:r>
                        <a:rPr lang="en-US" sz="1200" dirty="0" err="1"/>
                        <a:t>Saccharolipids</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Lipopolysaccharide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544939"/>
                  </a:ext>
                </a:extLst>
              </a:tr>
              <a:tr h="324000">
                <a:tc>
                  <a:txBody>
                    <a:bodyPr/>
                    <a:lstStyle/>
                    <a:p>
                      <a:r>
                        <a:rPr lang="en-US" sz="1200" dirty="0"/>
                        <a:t>Polyketides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Tetracycline, erythromycin, aflatoxin B</a:t>
                      </a:r>
                      <a:r>
                        <a:rPr lang="en-US" sz="1200" baseline="-250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9922219"/>
                  </a:ext>
                </a:extLst>
              </a:tr>
            </a:tbl>
          </a:graphicData>
        </a:graphic>
      </p:graphicFrame>
    </p:spTree>
    <p:extLst>
      <p:ext uri="{BB962C8B-B14F-4D97-AF65-F5344CB8AC3E}">
        <p14:creationId xmlns:p14="http://schemas.microsoft.com/office/powerpoint/2010/main" val="18999729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EB5F-1804-451E-A25F-04AEEE4114E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Lipidome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6" y="159385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lipidome</a:t>
            </a:r>
            <a:r>
              <a:rPr lang="en-US" sz="2400" dirty="0">
                <a:latin typeface="Arial" panose="020B0604020202020204" pitchFamily="34" charset="0"/>
                <a:cs typeface="Arial" panose="020B0604020202020204" pitchFamily="34" charset="0"/>
              </a:rPr>
              <a:t> = the full complement of lipids present in a specific cell type under particular conditions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03257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468FD627-1677-4DFB-9EF4-48F5EF9A4FB0}"/>
              </a:ext>
            </a:extLst>
          </p:cNvPr>
          <p:cNvPicPr>
            <a:picLocks noChangeAspect="1"/>
          </p:cNvPicPr>
          <p:nvPr/>
        </p:nvPicPr>
        <p:blipFill>
          <a:blip r:embed="rId3"/>
          <a:stretch>
            <a:fillRect/>
          </a:stretch>
        </p:blipFill>
        <p:spPr>
          <a:xfrm>
            <a:off x="762000" y="375720"/>
            <a:ext cx="1133954" cy="816935"/>
          </a:xfrm>
          <a:prstGeom prst="rect">
            <a:avLst/>
          </a:prstGeom>
        </p:spPr>
      </p:pic>
      <p:sp>
        <p:nvSpPr>
          <p:cNvPr id="2" name="Title 1">
            <a:extLst>
              <a:ext uri="{FF2B5EF4-FFF2-40B4-BE49-F238E27FC236}">
                <a16:creationId xmlns:a16="http://schemas.microsoft.com/office/drawing/2014/main" id="{C42F4140-E0E2-47AD-A985-635D3178BEB0}"/>
              </a:ext>
            </a:extLst>
          </p:cNvPr>
          <p:cNvSpPr>
            <a:spLocks noGrp="1"/>
          </p:cNvSpPr>
          <p:nvPr>
            <p:ph type="title"/>
          </p:nvPr>
        </p:nvSpPr>
        <p:spPr/>
        <p:txBody>
          <a:bodyPr/>
          <a:lstStyle/>
          <a:p>
            <a:r>
              <a:rPr lang="en-AU" dirty="0">
                <a:solidFill>
                  <a:srgbClr val="145C76"/>
                </a:solidFill>
              </a:rPr>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LIPID MAPS </a:t>
            </a:r>
            <a:r>
              <a:rPr lang="en-US" sz="2400" dirty="0" err="1">
                <a:latin typeface="Arial" panose="020B0604020202020204" pitchFamily="34" charset="0"/>
                <a:cs typeface="Arial" panose="020B0604020202020204" pitchFamily="34" charset="0"/>
              </a:rPr>
              <a:t>Lipidomics</a:t>
            </a:r>
            <a:r>
              <a:rPr lang="en-US" sz="2400" dirty="0">
                <a:latin typeface="Arial" panose="020B0604020202020204" pitchFamily="34" charset="0"/>
                <a:cs typeface="Arial" panose="020B0604020202020204" pitchFamily="34" charset="0"/>
              </a:rPr>
              <a:t> Gateway is analogous to the Protein Data Bank.</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eight </a:t>
            </a:r>
            <a:r>
              <a:rPr lang="en-US" sz="2400" dirty="0">
                <a:latin typeface="Arial" panose="020B0604020202020204" pitchFamily="34" charset="0"/>
                <a:cs typeface="Arial" panose="020B0604020202020204" pitchFamily="34" charset="0"/>
              </a:rPr>
              <a:t>major categories of biological lipids perfectly coincide with the less formal characterization by biological function.</a:t>
            </a:r>
          </a:p>
          <a:p>
            <a:pPr marL="457200" indent="-457200">
              <a:buFontTx/>
              <a:buAutoNum type="alphaUcPeriod"/>
              <a:defRPr/>
            </a:pPr>
            <a:r>
              <a:rPr lang="en-US" sz="2400" dirty="0">
                <a:latin typeface="Arial" panose="020B0604020202020204" pitchFamily="34" charset="0"/>
                <a:cs typeface="Arial" panose="020B0604020202020204" pitchFamily="34" charset="0"/>
              </a:rPr>
              <a:t>Mass spectrometric techniques with high throughput and high resolution can be used to determine the lipidome.</a:t>
            </a:r>
          </a:p>
          <a:p>
            <a:pPr marL="457200" indent="-457200">
              <a:buFontTx/>
              <a:buAutoNum type="alphaUcPeriod"/>
              <a:defRPr/>
            </a:pPr>
            <a:r>
              <a:rPr lang="en-US" sz="2400" dirty="0">
                <a:latin typeface="Arial" panose="020B0604020202020204" pitchFamily="34" charset="0"/>
                <a:cs typeface="Arial" panose="020B0604020202020204" pitchFamily="34" charset="0"/>
              </a:rPr>
              <a:t>Lipid biochemists can study the ways in which the lipidome changes with differentiation, a disease such as cancer, or drug treatment. </a:t>
            </a:r>
          </a:p>
          <a:p>
            <a:pPr>
              <a:lnSpc>
                <a:spcPct val="115000"/>
              </a:lnSpc>
              <a:spcBef>
                <a:spcPct val="0"/>
              </a:spcBef>
              <a:buClr>
                <a:srgbClr val="000000"/>
              </a:buClr>
              <a:buSzPts val="1100"/>
              <a:buNone/>
              <a:defRPr/>
            </a:pPr>
            <a:endParaRPr lang="en-US" b="1"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25999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622A-94E5-4655-B70F-259A441E61E8}"/>
              </a:ext>
            </a:extLst>
          </p:cNvPr>
          <p:cNvSpPr>
            <a:spLocks noGrp="1"/>
          </p:cNvSpPr>
          <p:nvPr>
            <p:ph type="title"/>
          </p:nvPr>
        </p:nvSpPr>
        <p:spPr/>
        <p:txBody>
          <a:bodyPr/>
          <a:lstStyle/>
          <a:p>
            <a:r>
              <a:rPr lang="en-AU" dirty="0">
                <a:solidFill>
                  <a:srgbClr val="145C76"/>
                </a:solidFill>
              </a:rPr>
              <a:t>Clicker Question 29, Response</a:t>
            </a:r>
          </a:p>
        </p:txBody>
      </p:sp>
      <p:sp>
        <p:nvSpPr>
          <p:cNvPr id="7" name="Google Shape;433;g847cf01710_0_113">
            <a:extLst>
              <a:ext uri="{FF2B5EF4-FFF2-40B4-BE49-F238E27FC236}">
                <a16:creationId xmlns:a16="http://schemas.microsoft.com/office/drawing/2014/main" id="{DB91B3E2-8150-F348-BC88-B98992982CE3}"/>
              </a:ext>
            </a:extLst>
          </p:cNvPr>
          <p:cNvSpPr txBox="1">
            <a:spLocks noChangeArrowheads="1"/>
          </p:cNvSpPr>
          <p:nvPr/>
        </p:nvSpPr>
        <p:spPr bwMode="auto">
          <a:xfrm>
            <a:off x="288925" y="1412874"/>
            <a:ext cx="8702675" cy="51403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The eight </a:t>
            </a:r>
            <a:r>
              <a:rPr lang="en-US" sz="2400" b="1" dirty="0">
                <a:latin typeface="Arial" panose="020B0604020202020204" pitchFamily="34" charset="0"/>
                <a:cs typeface="Arial" panose="020B0604020202020204" pitchFamily="34" charset="0"/>
              </a:rPr>
              <a:t>major categories of biological lipids perfectly coincide with the less formal characterization by biological function.</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eight major categories of biological lipids (as listed in Table 10-2) do not coincide perfectly with the less formal categorization according to biological function. For example, the structural lipids of membranes include both glycerophospholipids and sphingolipids, which are separate categories. </a:t>
            </a:r>
            <a:endParaRPr lang="en-US" b="1"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77957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8" name="Picture 7" descr="Icon P 4&#10;">
            <a:extLst>
              <a:ext uri="{FF2B5EF4-FFF2-40B4-BE49-F238E27FC236}">
                <a16:creationId xmlns:a16="http://schemas.microsoft.com/office/drawing/2014/main" id="{34DAA200-A922-4670-9B3E-3E876CE9CC45}"/>
              </a:ext>
            </a:extLst>
          </p:cNvPr>
          <p:cNvPicPr>
            <a:picLocks noChangeAspect="1"/>
          </p:cNvPicPr>
          <p:nvPr/>
        </p:nvPicPr>
        <p:blipFill>
          <a:blip r:embed="rId3"/>
          <a:stretch>
            <a:fillRect/>
          </a:stretch>
        </p:blipFill>
        <p:spPr>
          <a:xfrm>
            <a:off x="1563796" y="172496"/>
            <a:ext cx="1133954" cy="816935"/>
          </a:xfrm>
          <a:prstGeom prst="rect">
            <a:avLst/>
          </a:prstGeom>
        </p:spPr>
      </p:pic>
      <p:sp>
        <p:nvSpPr>
          <p:cNvPr id="2" name="Title 1">
            <a:extLst>
              <a:ext uri="{FF2B5EF4-FFF2-40B4-BE49-F238E27FC236}">
                <a16:creationId xmlns:a16="http://schemas.microsoft.com/office/drawing/2014/main" id="{72A59C7D-4B78-4079-B999-9165FF713237}"/>
              </a:ext>
            </a:extLst>
          </p:cNvPr>
          <p:cNvSpPr>
            <a:spLocks noGrp="1"/>
          </p:cNvSpPr>
          <p:nvPr>
            <p:ph type="title"/>
          </p:nvPr>
        </p:nvSpPr>
        <p:spPr>
          <a:xfrm>
            <a:off x="4763" y="152400"/>
            <a:ext cx="9139237" cy="1371600"/>
          </a:xfrm>
        </p:spPr>
        <p:txBody>
          <a:bodyPr/>
          <a:lstStyle/>
          <a:p>
            <a:r>
              <a:rPr lang="en-AU" dirty="0"/>
              <a:t> Activity: Mass </a:t>
            </a:r>
            <a:br>
              <a:rPr lang="en-AU" dirty="0"/>
            </a:br>
            <a:r>
              <a:rPr lang="en-AU" dirty="0"/>
              <a:t>Spectrometry</a:t>
            </a: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1905000"/>
            <a:ext cx="8001000" cy="507999"/>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a:t>
            </a:r>
            <a:r>
              <a:rPr lang="en-US" dirty="0"/>
              <a:t>MALDI-</a:t>
            </a:r>
            <a:r>
              <a:rPr lang="en-US" dirty="0" err="1"/>
              <a:t>tof</a:t>
            </a:r>
            <a:r>
              <a:rPr lang="en-US" dirty="0"/>
              <a:t> and Tandem Mass Spectrometry.”</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68;p30" descr="A screen capture of a video on mass spectrometry shows a diagram of a mass spectrometer.">
            <a:extLst>
              <a:ext uri="{FF2B5EF4-FFF2-40B4-BE49-F238E27FC236}">
                <a16:creationId xmlns:a16="http://schemas.microsoft.com/office/drawing/2014/main" id="{B5640FB9-E25D-A94F-BCE7-2B4C1C039E7E}"/>
              </a:ext>
            </a:extLst>
          </p:cNvPr>
          <p:cNvPicPr preferRelativeResize="0"/>
          <p:nvPr/>
        </p:nvPicPr>
        <p:blipFill>
          <a:blip r:embed="rId4">
            <a:alphaModFix/>
          </a:blip>
          <a:stretch>
            <a:fillRect/>
          </a:stretch>
        </p:blipFill>
        <p:spPr>
          <a:xfrm>
            <a:off x="2686864" y="3065575"/>
            <a:ext cx="3770275" cy="2674850"/>
          </a:xfrm>
          <a:prstGeom prst="rect">
            <a:avLst/>
          </a:prstGeom>
          <a:noFill/>
          <a:ln>
            <a:noFill/>
          </a:ln>
        </p:spPr>
      </p:pic>
    </p:spTree>
    <p:extLst>
      <p:ext uri="{BB962C8B-B14F-4D97-AF65-F5344CB8AC3E}">
        <p14:creationId xmlns:p14="http://schemas.microsoft.com/office/powerpoint/2010/main" val="27054482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E0120-8365-4A4D-BFE3-E410CBDA7E21}"/>
              </a:ext>
            </a:extLst>
          </p:cNvPr>
          <p:cNvSpPr>
            <a:spLocks noGrp="1"/>
          </p:cNvSpPr>
          <p:nvPr>
            <p:ph type="title"/>
          </p:nvPr>
        </p:nvSpPr>
        <p:spPr/>
        <p:txBody>
          <a:bodyPr/>
          <a:lstStyle/>
          <a:p>
            <a:r>
              <a:rPr lang="en-AU" dirty="0"/>
              <a:t>Activity Instructions</a:t>
            </a:r>
            <a:r>
              <a:rPr lang="en-US" sz="2000" b="0" dirty="0">
                <a:latin typeface="Arial" panose="020B0604020202020204" pitchFamily="34" charset="0"/>
                <a:cs typeface="Arial" panose="020B0604020202020204" pitchFamily="34" charset="0"/>
              </a:rPr>
              <a:t> (3 of 3)</a:t>
            </a:r>
            <a:endParaRPr lang="en-AU" sz="2000" dirty="0"/>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4294967295"/>
          </p:nvPr>
        </p:nvSpPr>
        <p:spPr>
          <a:xfrm>
            <a:off x="533400" y="1295400"/>
            <a:ext cx="7783513" cy="5562600"/>
          </a:xfrm>
        </p:spPr>
        <p:txBody>
          <a:bodyPr spcFirstLastPara="1" lIns="91425" tIns="45700" rIns="91425" bIns="45700">
            <a:noAutofit/>
          </a:bodyPr>
          <a:lstStyle/>
          <a:p>
            <a:pPr>
              <a:lnSpc>
                <a:spcPct val="115000"/>
              </a:lnSpc>
              <a:spcBef>
                <a:spcPts val="0"/>
              </a:spcBef>
              <a:spcAft>
                <a:spcPts val="0"/>
              </a:spcAft>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 dirty="0">
                <a:latin typeface="Arial"/>
                <a:ea typeface="Arial"/>
                <a:cs typeface="Arial"/>
                <a:sym typeface="Arial"/>
              </a:rPr>
              <a:t>Consider MALDI-TOF mass spectrometry can be used to detect analytes of interest. What information could you acquire from MALDI-TOF about the lipid composition of a fat cell? </a:t>
            </a:r>
          </a:p>
          <a:p>
            <a:pPr marL="914400" lvl="1" indent="-355600">
              <a:lnSpc>
                <a:spcPct val="115000"/>
              </a:lnSpc>
              <a:spcBef>
                <a:spcPts val="0"/>
              </a:spcBef>
              <a:spcAft>
                <a:spcPts val="0"/>
              </a:spcAft>
              <a:buSzPts val="2000"/>
              <a:buFont typeface="Arial"/>
              <a:buChar char="–"/>
              <a:defRPr/>
            </a:pPr>
            <a:r>
              <a:rPr lang="en" dirty="0">
                <a:latin typeface="Arial"/>
                <a:ea typeface="Arial"/>
                <a:cs typeface="Arial"/>
                <a:sym typeface="Arial"/>
              </a:rPr>
              <a:t>Would the flight time of cholesterol, a lipid, be shorter or longer than that of alanine, an amino acid? </a:t>
            </a:r>
            <a:r>
              <a:rPr lang="en-GB" sz="2400" dirty="0">
                <a:latin typeface="Arial"/>
                <a:ea typeface="Arial"/>
                <a:cs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1843186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ED75-1383-4C48-91E2-E99479721249}"/>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3)</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144462" y="1219200"/>
            <a:ext cx="8839200" cy="5562600"/>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What information could you acquire from MALDI-TOF about the lipid composition of a fat cell? </a:t>
            </a:r>
            <a:r>
              <a:rPr lang="en-US" sz="2400" b="1" dirty="0">
                <a:latin typeface="Arial"/>
                <a:ea typeface="Arial"/>
                <a:cs typeface="Arial"/>
                <a:sym typeface="Arial"/>
              </a:rPr>
              <a:t>MALDI-TOF mass spectrometry can tell you the mass-to-charge ratio of each lipid species in the fat cell. However, it cannot tell you the absolute differences in the levels of the lipid species present. </a:t>
            </a:r>
          </a:p>
          <a:p>
            <a:pPr lvl="1" indent="-355600">
              <a:lnSpc>
                <a:spcPct val="115000"/>
              </a:lnSpc>
              <a:spcBef>
                <a:spcPts val="0"/>
              </a:spcBef>
              <a:spcAft>
                <a:spcPts val="0"/>
              </a:spcAft>
              <a:buSzPts val="2000"/>
              <a:buFont typeface="Arial"/>
              <a:buChar char="–"/>
              <a:defRPr/>
            </a:pPr>
            <a:endParaRPr lang="en"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Would the flight time of cholesterol, a lipid, be shorter or longer than that of alanine, an amino acid?</a:t>
            </a:r>
            <a:r>
              <a:rPr lang="en-US" sz="2400" dirty="0">
                <a:latin typeface="Arial"/>
                <a:ea typeface="Arial"/>
                <a:cs typeface="Arial"/>
                <a:sym typeface="Arial"/>
              </a:rPr>
              <a:t> </a:t>
            </a:r>
            <a:r>
              <a:rPr lang="en-US" sz="2400" b="1" dirty="0">
                <a:latin typeface="Arial"/>
                <a:ea typeface="Arial"/>
                <a:cs typeface="Arial"/>
                <a:sym typeface="Arial"/>
              </a:rPr>
              <a:t>The flight time of cholesterol would be longer than that of alanine because cholesterol has a higher mass which causes it to travel more slowly through the flight tube. </a:t>
            </a:r>
            <a:endParaRPr lang="en-US"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37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7A2B-C615-43E9-AAF7-16D03DA24CA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PUFAs and Human Nutrition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must obtain the omega-3 PUFA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linolenic acid (ALA; 18:3(∆</a:t>
            </a:r>
            <a:r>
              <a:rPr lang="en-US" sz="2400" baseline="30000" dirty="0">
                <a:latin typeface="Arial" panose="020B0604020202020204" pitchFamily="34" charset="0"/>
                <a:cs typeface="Arial" panose="020B0604020202020204" pitchFamily="34" charset="0"/>
              </a:rPr>
              <a:t>9,12,15</a:t>
            </a:r>
            <a:r>
              <a:rPr lang="en-US" sz="2400" dirty="0">
                <a:latin typeface="Arial" panose="020B0604020202020204" pitchFamily="34" charset="0"/>
                <a:cs typeface="Arial" panose="020B0604020202020204" pitchFamily="34" charset="0"/>
              </a:rPr>
              <a:t>)) from their diet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humans use ALA to synthesize:</a:t>
            </a:r>
          </a:p>
          <a:p>
            <a:pPr lvl="1"/>
            <a:r>
              <a:rPr lang="en-US" sz="2400" dirty="0" err="1">
                <a:latin typeface="Arial" panose="020B0604020202020204" pitchFamily="34" charset="0"/>
                <a:cs typeface="Arial" panose="020B0604020202020204" pitchFamily="34" charset="0"/>
              </a:rPr>
              <a:t>eicosapentaenoic</a:t>
            </a:r>
            <a:r>
              <a:rPr lang="en-US" sz="2400" dirty="0">
                <a:latin typeface="Arial" panose="020B0604020202020204" pitchFamily="34" charset="0"/>
                <a:cs typeface="Arial" panose="020B0604020202020204" pitchFamily="34" charset="0"/>
              </a:rPr>
              <a:t> acid (EPA; 20:5(∆</a:t>
            </a:r>
            <a:r>
              <a:rPr lang="en-US" sz="2400" baseline="30000" dirty="0">
                <a:latin typeface="Arial" panose="020B0604020202020204" pitchFamily="34" charset="0"/>
                <a:cs typeface="Arial" panose="020B0604020202020204" pitchFamily="34" charset="0"/>
              </a:rPr>
              <a:t>5,8,11,14,17</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docosahexaenoic acid (DHA; 22:6(∆</a:t>
            </a:r>
            <a:r>
              <a:rPr lang="en-US" sz="2400" baseline="30000" dirty="0">
                <a:latin typeface="Arial" panose="020B0604020202020204" pitchFamily="34" charset="0"/>
                <a:cs typeface="Arial" panose="020B0604020202020204" pitchFamily="34" charset="0"/>
              </a:rPr>
              <a:t>4,7,10,13,16,19</a:t>
            </a:r>
            <a:r>
              <a:rPr lang="en-US" sz="2400" dirty="0">
                <a:latin typeface="Arial" panose="020B0604020202020204" pitchFamily="34" charset="0"/>
                <a:cs typeface="Arial" panose="020B0604020202020204" pitchFamily="34" charset="0"/>
              </a:rPr>
              <a:t>)) </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optimal dietary ratio of omega-6 to omega-3 PUFAs is between 1:1 and 4:1 </a:t>
            </a:r>
          </a:p>
          <a:p>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526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A4EB-4283-4012-A0B7-3CA908423AC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Triacylglycerols Are Fatty Acid Esters of Glycerol</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5613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triacylglycerols </a:t>
            </a:r>
            <a:r>
              <a:rPr lang="en-US" sz="2400" dirty="0">
                <a:latin typeface="Arial" panose="020B0604020202020204" pitchFamily="34" charset="0"/>
                <a:cs typeface="Arial" panose="020B0604020202020204" pitchFamily="34" charset="0"/>
              </a:rPr>
              <a:t>= simplest lipids constructed from fatty acids </a:t>
            </a:r>
          </a:p>
          <a:p>
            <a:pPr lvl="1"/>
            <a:r>
              <a:rPr lang="en-US" sz="2400" dirty="0">
                <a:latin typeface="Arial" panose="020B0604020202020204" pitchFamily="34" charset="0"/>
                <a:cs typeface="Arial" panose="020B0604020202020204" pitchFamily="34" charset="0"/>
              </a:rPr>
              <a:t>composed of three fatty acids, each in ester linkage with a single glycerol</a:t>
            </a:r>
          </a:p>
          <a:p>
            <a:pPr lvl="1"/>
            <a:r>
              <a:rPr lang="en-US" sz="2400" dirty="0">
                <a:latin typeface="Arial" panose="020B0604020202020204" pitchFamily="34" charset="0"/>
                <a:cs typeface="Arial" panose="020B0604020202020204" pitchFamily="34" charset="0"/>
              </a:rPr>
              <a:t>can be simple (one kind of fatty acid) or mixed (two or three different fatty acids) </a:t>
            </a:r>
          </a:p>
          <a:p>
            <a:pPr lvl="1"/>
            <a:r>
              <a:rPr lang="en-US" sz="2400" dirty="0">
                <a:latin typeface="Arial" panose="020B0604020202020204" pitchFamily="34" charset="0"/>
                <a:cs typeface="Arial" panose="020B0604020202020204" pitchFamily="34" charset="0"/>
              </a:rPr>
              <a:t>non-polar, hydrophobic </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Glycerol is a three-carbon chain with C 1 bonded to O H to its lower left, C 2 bonded to O H below, and C 3 bonded to O H to its lower right. 1-stearoyl, 2-linoleoyl, 3-palmitoyl glycerol is shown as a space-filling model and as a skeletal structure. The space-filling model has a central region with three visible O atoms. Three chains extends to the lower left, slightly to the left that kinks to the right just over halfway down, and to the right, respectively. The skeletal structure has glycerol in the center in a shaded box with C 2 highlighted in red. C 1 is bonded to O to the lower left that is further bonded to C double bonded to O to the upper left and to a 17-carbon straight, vertical zigzag chain below. C 2 is bonded to O below that is further bonded to C double bonded to O to the upper left and to a 17-carbon zigzag chain below that is vertical until it has a double bond between the eighth and ninth carbons, when it starts to bend to the right. It bends further to the right at a double bond between the eleventh and twelfth carbons. C 3 is bonded to O to the lower right that is further bonded to C double bonded to O to the upper right and to a 15-carbon straight, vertical zigzag chain below.">
            <a:extLst>
              <a:ext uri="{FF2B5EF4-FFF2-40B4-BE49-F238E27FC236}">
                <a16:creationId xmlns:a16="http://schemas.microsoft.com/office/drawing/2014/main" id="{BEFFF5A8-4655-AD4E-9898-492ABF2FD95E}"/>
              </a:ext>
            </a:extLst>
          </p:cNvPr>
          <p:cNvPicPr>
            <a:picLocks noChangeAspect="1"/>
          </p:cNvPicPr>
          <p:nvPr/>
        </p:nvPicPr>
        <p:blipFill>
          <a:blip r:embed="rId3"/>
          <a:stretch>
            <a:fillRect/>
          </a:stretch>
        </p:blipFill>
        <p:spPr>
          <a:xfrm>
            <a:off x="6477000" y="1640541"/>
            <a:ext cx="2403554" cy="5181600"/>
          </a:xfrm>
          <a:prstGeom prst="rect">
            <a:avLst/>
          </a:prstGeom>
        </p:spPr>
      </p:pic>
    </p:spTree>
    <p:extLst>
      <p:ext uri="{BB962C8B-B14F-4D97-AF65-F5344CB8AC3E}">
        <p14:creationId xmlns:p14="http://schemas.microsoft.com/office/powerpoint/2010/main" val="66523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4C87C9-1C8F-4474-A730-A18E0B1213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8" name="Picture 7" descr="Icon P 1&#10;">
            <a:extLst>
              <a:ext uri="{FF2B5EF4-FFF2-40B4-BE49-F238E27FC236}">
                <a16:creationId xmlns:a16="http://schemas.microsoft.com/office/drawing/2014/main" id="{2C729702-D336-4EE4-A012-35B6704554CD}"/>
              </a:ext>
            </a:extLst>
          </p:cNvPr>
          <p:cNvPicPr>
            <a:picLocks noChangeAspect="1"/>
          </p:cNvPicPr>
          <p:nvPr/>
        </p:nvPicPr>
        <p:blipFill>
          <a:blip r:embed="rId3"/>
          <a:stretch>
            <a:fillRect/>
          </a:stretch>
        </p:blipFill>
        <p:spPr>
          <a:xfrm>
            <a:off x="990600" y="345576"/>
            <a:ext cx="1133954" cy="816935"/>
          </a:xfrm>
          <a:prstGeom prst="rect">
            <a:avLst/>
          </a:prstGeom>
        </p:spPr>
      </p:pic>
      <p:sp>
        <p:nvSpPr>
          <p:cNvPr id="2" name="Title 1">
            <a:extLst>
              <a:ext uri="{FF2B5EF4-FFF2-40B4-BE49-F238E27FC236}">
                <a16:creationId xmlns:a16="http://schemas.microsoft.com/office/drawing/2014/main" id="{8805FC3B-892C-4B68-A842-6CCFB0662EA3}"/>
              </a:ext>
            </a:extLst>
          </p:cNvPr>
          <p:cNvSpPr>
            <a:spLocks noGrp="1"/>
          </p:cNvSpPr>
          <p:nvPr>
            <p:ph type="title"/>
          </p:nvPr>
        </p:nvSpPr>
        <p:spPr/>
        <p:txBody>
          <a:bodyPr/>
          <a:lstStyle/>
          <a:p>
            <a:r>
              <a:rPr lang="en-AU" dirty="0">
                <a:solidFill>
                  <a:srgbClr val="145C76"/>
                </a:solidFill>
              </a:rPr>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Triacylglycerols: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always have at least one fatty acid with a </a:t>
            </a:r>
            <a:r>
              <a:rPr lang="en-US" sz="2400" i="1" dirty="0">
                <a:latin typeface="Arial" panose="020B0604020202020204" pitchFamily="34" charset="0"/>
                <a:cs typeface="Arial" panose="020B0604020202020204" pitchFamily="34" charset="0"/>
              </a:rPr>
              <a:t>trans </a:t>
            </a:r>
            <a:r>
              <a:rPr lang="en-US" sz="2400" dirty="0">
                <a:latin typeface="Arial" panose="020B0604020202020204" pitchFamily="34" charset="0"/>
                <a:cs typeface="Arial" panose="020B0604020202020204" pitchFamily="34" charset="0"/>
              </a:rPr>
              <a:t>double bond.</a:t>
            </a:r>
          </a:p>
          <a:p>
            <a:pPr marL="457200" indent="-457200">
              <a:buFontTx/>
              <a:buAutoNum type="alphaUcPeriod"/>
              <a:defRPr/>
            </a:pPr>
            <a:r>
              <a:rPr lang="en-US" sz="2400" dirty="0">
                <a:latin typeface="Arial" panose="020B0604020202020204" pitchFamily="34" charset="0"/>
                <a:cs typeface="Arial" panose="020B0604020202020204" pitchFamily="34" charset="0"/>
              </a:rPr>
              <a:t>consist of glycerol and three different fatty acids.</a:t>
            </a:r>
          </a:p>
          <a:p>
            <a:pPr marL="457200" indent="-457200">
              <a:buFontTx/>
              <a:buAutoNum type="alphaUcPeriod"/>
              <a:defRPr/>
            </a:pPr>
            <a:r>
              <a:rPr lang="en-US" sz="2400" dirty="0">
                <a:latin typeface="Arial" panose="020B0604020202020204" pitchFamily="34" charset="0"/>
                <a:cs typeface="Arial" panose="020B0604020202020204" pitchFamily="34" charset="0"/>
              </a:rPr>
              <a:t>consist of glycerol and three identical fatty acids.</a:t>
            </a:r>
          </a:p>
          <a:p>
            <a:pPr marL="457200" indent="-457200">
              <a:buFontTx/>
              <a:buAutoNum type="alphaUcPeriod"/>
              <a:defRPr/>
            </a:pPr>
            <a:r>
              <a:rPr lang="en-US" sz="2400" dirty="0">
                <a:latin typeface="Arial" panose="020B0604020202020204" pitchFamily="34" charset="0"/>
                <a:cs typeface="Arial" panose="020B0604020202020204" pitchFamily="34" charset="0"/>
              </a:rPr>
              <a:t>are a major energy storage form.</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550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311D-8ACF-4730-BC73-E5268DAA5278}"/>
              </a:ext>
            </a:extLst>
          </p:cNvPr>
          <p:cNvSpPr>
            <a:spLocks noGrp="1"/>
          </p:cNvSpPr>
          <p:nvPr>
            <p:ph type="title"/>
          </p:nvPr>
        </p:nvSpPr>
        <p:spPr/>
        <p:txBody>
          <a:bodyPr/>
          <a:lstStyle/>
          <a:p>
            <a:r>
              <a:rPr lang="en-AU" dirty="0">
                <a:solidFill>
                  <a:srgbClr val="145C76"/>
                </a:solidFill>
              </a:rPr>
              <a:t>Clicker Question 3, Response</a:t>
            </a:r>
          </a:p>
        </p:txBody>
      </p:sp>
      <p:sp>
        <p:nvSpPr>
          <p:cNvPr id="6" name="Google Shape;433;g847cf01710_0_113">
            <a:extLst>
              <a:ext uri="{FF2B5EF4-FFF2-40B4-BE49-F238E27FC236}">
                <a16:creationId xmlns:a16="http://schemas.microsoft.com/office/drawing/2014/main" id="{1B34CFC8-1AE6-F241-8411-90EC68B5094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Triacylglycerols: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are a major energy storage form.</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Triacylglycerols </a:t>
            </a:r>
            <a:r>
              <a:rPr lang="en-US" sz="2400" b="1" dirty="0">
                <a:latin typeface="Arial" panose="020B0604020202020204" pitchFamily="34" charset="0"/>
                <a:cs typeface="Arial" panose="020B0604020202020204" pitchFamily="34" charset="0"/>
              </a:rPr>
              <a:t>are primarily used for storing energy and providing insulation in animals.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608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CBD7-BD85-474C-A27D-94842FDED47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E121A003-C9DA-4D51-BB9D-914C739DAFC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57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9F92-A30F-4746-A892-FE2910B4F5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Solubility of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poor solubility in water due to the nonpolar hydrocarbon chain</a:t>
            </a:r>
          </a:p>
          <a:p>
            <a:pPr lvl="1"/>
            <a:r>
              <a:rPr lang="en-US" sz="2400" dirty="0">
                <a:latin typeface="Arial" panose="020B0604020202020204" pitchFamily="34" charset="0"/>
                <a:cs typeface="Arial" panose="020B0604020202020204" pitchFamily="34" charset="0"/>
              </a:rPr>
              <a:t>increased chain length decreases solubility </a:t>
            </a:r>
          </a:p>
          <a:p>
            <a:pPr lvl="1"/>
            <a:r>
              <a:rPr lang="en-US" sz="2400" dirty="0">
                <a:latin typeface="Arial" panose="020B0604020202020204" pitchFamily="34" charset="0"/>
                <a:cs typeface="Arial" panose="020B0604020202020204" pitchFamily="34" charset="0"/>
              </a:rPr>
              <a:t>decreased double bond number decreases solubility</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carboxylic acid group is polar and ionized at neutral pH</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211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9DD8-9F92-4076-AEC8-7BA4277D177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Melting Points of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2083" y="1446565"/>
            <a:ext cx="3581400" cy="45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room temperature:</a:t>
            </a:r>
          </a:p>
          <a:p>
            <a:pPr lvl="1"/>
            <a:r>
              <a:rPr lang="en-US" sz="2400" dirty="0">
                <a:latin typeface="Arial" panose="020B0604020202020204" pitchFamily="34" charset="0"/>
                <a:cs typeface="Arial" panose="020B0604020202020204" pitchFamily="34" charset="0"/>
              </a:rPr>
              <a:t>saturated fatty acids have a waxy consistency </a:t>
            </a:r>
          </a:p>
          <a:p>
            <a:pPr lvl="1"/>
            <a:r>
              <a:rPr lang="en-US" sz="2400" dirty="0">
                <a:latin typeface="Arial" panose="020B0604020202020204" pitchFamily="34" charset="0"/>
                <a:cs typeface="Arial" panose="020B0604020202020204" pitchFamily="34" charset="0"/>
              </a:rPr>
              <a:t>unsaturated fatty acids are oily liquids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extent of packing depends on degree of saturation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vertical 18-carbon chain with C 1 at the top double bonded to O, bonded to O minus, and labeled carboxyl group. The chain extending vertically below is labeled, hydrocarbon chain. A space-filling model is also shown, which is a straight vertical line with a slight bend at the top where there are two O atoms. Part b shows a similar 18-carbon chain, but it has a double bond between C 9 and C 10. A space-filling model has a kink to the left halfway down at the position of the double bond. Part c, saturated fatty acids, shows five spheres. Each sphere has a vertical zigzag chain extending down. 17 bends are visible in the chain. The vertical chains line up parallel to each other. Part d, mixture of saturated and unsaturated fatty acids, has 12 spheres. Each sphere has a vertical zigzag chain extending down. From the left, spheres 1, 5, 8, and 12 have straight chains like those in part c. The other spheres have chains that extend down from the left, right, or center and that have a red kink approximately halfway down in the shape of a double bond on a skeletal model. This causes the chains to extend in a range of directions and to overlap with other chains beyond the kinks.">
            <a:extLst>
              <a:ext uri="{FF2B5EF4-FFF2-40B4-BE49-F238E27FC236}">
                <a16:creationId xmlns:a16="http://schemas.microsoft.com/office/drawing/2014/main" id="{BDE7F0AC-79B2-BD42-AA9B-A3C4866F930B}"/>
              </a:ext>
            </a:extLst>
          </p:cNvPr>
          <p:cNvPicPr>
            <a:picLocks noChangeAspect="1"/>
          </p:cNvPicPr>
          <p:nvPr/>
        </p:nvPicPr>
        <p:blipFill>
          <a:blip r:embed="rId3"/>
          <a:stretch>
            <a:fillRect/>
          </a:stretch>
        </p:blipFill>
        <p:spPr>
          <a:xfrm>
            <a:off x="4038600" y="1446565"/>
            <a:ext cx="4883317" cy="5070776"/>
          </a:xfrm>
          <a:prstGeom prst="rect">
            <a:avLst/>
          </a:prstGeom>
        </p:spPr>
      </p:pic>
    </p:spTree>
    <p:extLst>
      <p:ext uri="{BB962C8B-B14F-4D97-AF65-F5344CB8AC3E}">
        <p14:creationId xmlns:p14="http://schemas.microsoft.com/office/powerpoint/2010/main" val="3785190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5C57-AB8E-49C2-B953-A550BA2EFE2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Triacylglycerols Provide Stored Energy and Insulation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63533" y="1905000"/>
            <a:ext cx="50800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vertebrates store triacylglycerols as lipid droplets in adipocytes (fat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plants store triacylglycerols in the seeds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micrograph of many white irregular ovals with red spots around some of them and blue tissue in between. These ovals range in size from approximately 50 to 100 micrometers. The micrograph is depicted on the scale of 125 micrometers. Part b shows a cell with a thick cell wall surrounded by other cells except on the left side, where there is a white line. The cell contains many small white oval to cuboidal structures and eight large, dark structures that each contain white spots to circles. The cell is approximately 10 micrometers in length, the white structures are approximately 0.5 micrometers in diameter, and the large dark structures range from 3 to 6 micrometers in length. The micrograph is depicted on the scale of 3 micrometers. All data are approximate.">
            <a:extLst>
              <a:ext uri="{FF2B5EF4-FFF2-40B4-BE49-F238E27FC236}">
                <a16:creationId xmlns:a16="http://schemas.microsoft.com/office/drawing/2014/main" id="{2FC444D7-BB4B-ED44-9321-A59256AB5954}"/>
              </a:ext>
            </a:extLst>
          </p:cNvPr>
          <p:cNvPicPr>
            <a:picLocks noChangeAspect="1"/>
          </p:cNvPicPr>
          <p:nvPr/>
        </p:nvPicPr>
        <p:blipFill>
          <a:blip r:embed="rId3"/>
          <a:stretch>
            <a:fillRect/>
          </a:stretch>
        </p:blipFill>
        <p:spPr>
          <a:xfrm>
            <a:off x="5896027" y="1676400"/>
            <a:ext cx="2765390" cy="5045074"/>
          </a:xfrm>
          <a:prstGeom prst="rect">
            <a:avLst/>
          </a:prstGeom>
        </p:spPr>
      </p:pic>
    </p:spTree>
    <p:extLst>
      <p:ext uri="{BB962C8B-B14F-4D97-AF65-F5344CB8AC3E}">
        <p14:creationId xmlns:p14="http://schemas.microsoft.com/office/powerpoint/2010/main" val="1639744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C63-9F73-4109-A366-0542E22655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91" y="1752600"/>
            <a:ext cx="8280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lipases </a:t>
            </a:r>
            <a:r>
              <a:rPr lang="en-US" sz="2400" dirty="0">
                <a:latin typeface="Arial" panose="020B0604020202020204" pitchFamily="34" charset="0"/>
                <a:cs typeface="Arial" panose="020B0604020202020204" pitchFamily="34" charset="0"/>
              </a:rPr>
              <a:t>= enzymes that catalyze the hydrolysis of stored triacylglycerols, releasing fatty acids for export to sites where they are required as fuel</a:t>
            </a:r>
          </a:p>
          <a:p>
            <a:pPr lvl="1"/>
            <a:r>
              <a:rPr lang="en-US" sz="2400" dirty="0">
                <a:latin typeface="Arial" panose="020B0604020202020204" pitchFamily="34" charset="0"/>
                <a:cs typeface="Arial" panose="020B0604020202020204" pitchFamily="34" charset="0"/>
              </a:rPr>
              <a:t>adipocytes and germinating seeds contain lipases</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07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71214EF4-601C-4260-AB48-B02990C9D7CC}"/>
              </a:ext>
            </a:extLst>
          </p:cNvPr>
          <p:cNvPicPr>
            <a:picLocks noChangeAspect="1"/>
          </p:cNvPicPr>
          <p:nvPr/>
        </p:nvPicPr>
        <p:blipFill>
          <a:blip r:embed="rId3"/>
          <a:stretch>
            <a:fillRect/>
          </a:stretch>
        </p:blipFill>
        <p:spPr>
          <a:xfrm>
            <a:off x="990600" y="345576"/>
            <a:ext cx="1133954" cy="816935"/>
          </a:xfrm>
          <a:prstGeom prst="rect">
            <a:avLst/>
          </a:prstGeom>
        </p:spPr>
      </p:pic>
      <p:sp>
        <p:nvSpPr>
          <p:cNvPr id="2" name="Title 1">
            <a:extLst>
              <a:ext uri="{FF2B5EF4-FFF2-40B4-BE49-F238E27FC236}">
                <a16:creationId xmlns:a16="http://schemas.microsoft.com/office/drawing/2014/main" id="{961B25A3-582F-4614-AACE-9010EAB4F946}"/>
              </a:ext>
            </a:extLst>
          </p:cNvPr>
          <p:cNvSpPr>
            <a:spLocks noGrp="1"/>
          </p:cNvSpPr>
          <p:nvPr>
            <p:ph type="title"/>
          </p:nvPr>
        </p:nvSpPr>
        <p:spPr/>
        <p:txBody>
          <a:bodyPr/>
          <a:lstStyle/>
          <a:p>
            <a:r>
              <a:rPr lang="en-AU" dirty="0">
                <a:solidFill>
                  <a:srgbClr val="145C76"/>
                </a:solidFill>
              </a:rPr>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Where do we store triacylglycerol (triglyceride)?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in</a:t>
            </a:r>
            <a:r>
              <a:rPr lang="en-US" sz="2400" dirty="0">
                <a:latin typeface="Arial" panose="020B0604020202020204" pitchFamily="34" charset="0"/>
                <a:cs typeface="Arial" panose="020B0604020202020204" pitchFamily="34" charset="0"/>
                <a:sym typeface="Calibri" panose="020F0502020204030204" pitchFamily="34" charset="0"/>
              </a:rPr>
              <a:t> </a:t>
            </a:r>
            <a:r>
              <a:rPr lang="en-US" sz="2400" dirty="0">
                <a:latin typeface="Arial" panose="020B0604020202020204" pitchFamily="34" charset="0"/>
                <a:cs typeface="Arial" panose="020B0604020202020204" pitchFamily="34" charset="0"/>
              </a:rPr>
              <a:t>the lumen of the ER</a:t>
            </a:r>
          </a:p>
          <a:p>
            <a:pPr marL="457200" indent="-457200">
              <a:buFontTx/>
              <a:buAutoNum type="alphaUcPeriod"/>
              <a:defRPr/>
            </a:pPr>
            <a:r>
              <a:rPr lang="en-US" sz="2400" dirty="0">
                <a:latin typeface="Arial" panose="020B0604020202020204" pitchFamily="34" charset="0"/>
                <a:cs typeface="Arial" panose="020B0604020202020204" pitchFamily="34" charset="0"/>
              </a:rPr>
              <a:t>in the mitochondria</a:t>
            </a:r>
          </a:p>
          <a:p>
            <a:pPr marL="457200" indent="-457200">
              <a:buFontTx/>
              <a:buAutoNum type="alphaUcPeriod"/>
              <a:defRPr/>
            </a:pPr>
            <a:r>
              <a:rPr lang="en-US" sz="2400" dirty="0">
                <a:latin typeface="Arial" panose="020B0604020202020204" pitchFamily="34" charset="0"/>
                <a:cs typeface="Arial" panose="020B0604020202020204" pitchFamily="34" charset="0"/>
              </a:rPr>
              <a:t>in the lipid droplet</a:t>
            </a:r>
          </a:p>
          <a:p>
            <a:pPr marL="457200" indent="-457200">
              <a:buFontTx/>
              <a:buAutoNum type="alphaUcPeriod"/>
              <a:defRPr/>
            </a:pPr>
            <a:r>
              <a:rPr lang="en-US" sz="2400" dirty="0">
                <a:latin typeface="Arial" panose="020B0604020202020204" pitchFamily="34" charset="0"/>
                <a:cs typeface="Arial" panose="020B0604020202020204" pitchFamily="34" charset="0"/>
              </a:rPr>
              <a:t>in the nucleus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38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61A0-2398-4CC8-BF4B-1737024A9FD3}"/>
              </a:ext>
            </a:extLst>
          </p:cNvPr>
          <p:cNvSpPr>
            <a:spLocks noGrp="1"/>
          </p:cNvSpPr>
          <p:nvPr>
            <p:ph type="title"/>
          </p:nvPr>
        </p:nvSpPr>
        <p:spPr/>
        <p:txBody>
          <a:bodyPr/>
          <a:lstStyle/>
          <a:p>
            <a:r>
              <a:rPr lang="en-AU" dirty="0">
                <a:solidFill>
                  <a:srgbClr val="145C76"/>
                </a:solidFill>
              </a:rPr>
              <a:t>Clicker Question 4, Response</a:t>
            </a:r>
          </a:p>
        </p:txBody>
      </p:sp>
      <p:sp>
        <p:nvSpPr>
          <p:cNvPr id="6" name="Google Shape;433;g847cf01710_0_113">
            <a:extLst>
              <a:ext uri="{FF2B5EF4-FFF2-40B4-BE49-F238E27FC236}">
                <a16:creationId xmlns:a16="http://schemas.microsoft.com/office/drawing/2014/main" id="{74F926D2-202E-E543-A8E3-299B21FD5CF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Where do we store triacylglycerol (triglyceride)?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in the lipid droplet</a:t>
            </a:r>
          </a:p>
          <a:p>
            <a:pPr>
              <a:lnSpc>
                <a:spcPct val="115000"/>
              </a:lnSpc>
              <a:spcBef>
                <a:spcPct val="0"/>
              </a:spcBef>
              <a:buClr>
                <a:srgbClr val="000000"/>
              </a:buClr>
              <a:buSzPts val="1100"/>
              <a:buFontTx/>
              <a:buNone/>
              <a:defRPr/>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In vertebrates, specialized cells called adipocytes, or fat cells, store large amounts of triacylglycerols as fat droplets (lipid droplets) that nearly fill the cell.</a:t>
            </a:r>
          </a:p>
          <a:p>
            <a:pPr>
              <a:lnSpc>
                <a:spcPct val="115000"/>
              </a:lnSpc>
              <a:spcBef>
                <a:spcPct val="0"/>
              </a:spcBef>
              <a:buClr>
                <a:srgbClr val="000000"/>
              </a:buClr>
              <a:buSzPts val="1100"/>
              <a:buFontTx/>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1950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A8A-9281-4224-AF5F-E86636B263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906D2F2E-77C0-4A24-A198-93B8808E800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83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C5407F-9B67-44A4-AC0E-DF0246A038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5194-9FBB-402B-A349-F2179245C65B}"/>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Advantages to Using Triacylglycerols as Stored Fuels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significant advantages:</a:t>
            </a:r>
          </a:p>
          <a:p>
            <a:pPr lvl="1"/>
            <a:r>
              <a:rPr lang="en-US" sz="2400" dirty="0">
                <a:latin typeface="Arial" panose="020B0604020202020204" pitchFamily="34" charset="0"/>
                <a:cs typeface="Arial" panose="020B0604020202020204" pitchFamily="34" charset="0"/>
              </a:rPr>
              <a:t>because carbon atoms of fatty acids are more reduced than those of sugars, oxidation of fatty acids yields more energy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because triacylglycerols are hydrophobic and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unhydrated</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organism does not have to carry the extra weight of water hydration that is associated with stored polysaccharides</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42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799F-0576-45E0-A1CF-7FA8FEA114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Triacylglycerols Provide Insulation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seals, walruses, penguins, and other warm-blooded polar animals are amply padded with triacylglycerols </a:t>
            </a:r>
          </a:p>
          <a:p>
            <a:pPr lvl="1"/>
            <a:r>
              <a:rPr lang="en-US" sz="2400" dirty="0">
                <a:latin typeface="Arial" panose="020B0604020202020204" pitchFamily="34" charset="0"/>
                <a:cs typeface="Arial" panose="020B0604020202020204" pitchFamily="34" charset="0"/>
              </a:rPr>
              <a:t>provides insulation against low temperatures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hibernating animals (e.g. bears) accumulate huge fat reserves before hibernation</a:t>
            </a:r>
          </a:p>
          <a:p>
            <a:pPr lvl="1"/>
            <a:r>
              <a:rPr lang="en-US" sz="2400" dirty="0">
                <a:latin typeface="Arial" panose="020B0604020202020204" pitchFamily="34" charset="0"/>
                <a:cs typeface="Arial" panose="020B0604020202020204" pitchFamily="34" charset="0"/>
              </a:rPr>
              <a:t>provides insulation and energy storage </a:t>
            </a:r>
          </a:p>
        </p:txBody>
      </p:sp>
    </p:spTree>
    <p:extLst>
      <p:ext uri="{BB962C8B-B14F-4D97-AF65-F5344CB8AC3E}">
        <p14:creationId xmlns:p14="http://schemas.microsoft.com/office/powerpoint/2010/main" val="2655803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C999DA58-7268-4826-89D3-B2CF84EFFCC2}"/>
              </a:ext>
            </a:extLst>
          </p:cNvPr>
          <p:cNvPicPr>
            <a:picLocks noChangeAspect="1"/>
          </p:cNvPicPr>
          <p:nvPr/>
        </p:nvPicPr>
        <p:blipFill>
          <a:blip r:embed="rId3"/>
          <a:stretch>
            <a:fillRect/>
          </a:stretch>
        </p:blipFill>
        <p:spPr>
          <a:xfrm>
            <a:off x="990600" y="345576"/>
            <a:ext cx="1133954" cy="816935"/>
          </a:xfrm>
          <a:prstGeom prst="rect">
            <a:avLst/>
          </a:prstGeom>
        </p:spPr>
      </p:pic>
      <p:sp>
        <p:nvSpPr>
          <p:cNvPr id="2" name="Title 1">
            <a:extLst>
              <a:ext uri="{FF2B5EF4-FFF2-40B4-BE49-F238E27FC236}">
                <a16:creationId xmlns:a16="http://schemas.microsoft.com/office/drawing/2014/main" id="{4AF763B1-879F-4A1A-892D-4F3EB932BDA4}"/>
              </a:ext>
            </a:extLst>
          </p:cNvPr>
          <p:cNvSpPr>
            <a:spLocks noGrp="1"/>
          </p:cNvSpPr>
          <p:nvPr>
            <p:ph type="title"/>
          </p:nvPr>
        </p:nvSpPr>
        <p:spPr/>
        <p:txBody>
          <a:bodyPr/>
          <a:lstStyle/>
          <a:p>
            <a:r>
              <a:rPr lang="en-AU" dirty="0">
                <a:solidFill>
                  <a:srgbClr val="145C76"/>
                </a:solidFill>
              </a:rPr>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is the advantage of storing energy in the form of triacylglycerol over glycogen?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Triacylglycerol has a lower melting temperature.</a:t>
            </a:r>
          </a:p>
          <a:p>
            <a:pPr marL="457200" indent="-457200">
              <a:buFontTx/>
              <a:buAutoNum type="alphaUcPeriod"/>
              <a:defRPr/>
            </a:pPr>
            <a:r>
              <a:rPr lang="en-US" sz="2400" dirty="0">
                <a:latin typeface="Arial" panose="020B0604020202020204" pitchFamily="34" charset="0"/>
                <a:cs typeface="Arial" panose="020B0604020202020204" pitchFamily="34" charset="0"/>
              </a:rPr>
              <a:t>Glycogen hydrolysis is poorly regulated.</a:t>
            </a:r>
          </a:p>
          <a:p>
            <a:pPr marL="457200" indent="-457200">
              <a:buFontTx/>
              <a:buAutoNum type="alphaUcPeriod"/>
              <a:defRPr/>
            </a:pPr>
            <a:r>
              <a:rPr lang="en-US" sz="2400" dirty="0">
                <a:latin typeface="Arial" panose="020B0604020202020204" pitchFamily="34" charset="0"/>
                <a:cs typeface="Arial" panose="020B0604020202020204" pitchFamily="34" charset="0"/>
              </a:rPr>
              <a:t>Because triacylglycerol is bigger, it takes up more space inside the cell.</a:t>
            </a:r>
          </a:p>
          <a:p>
            <a:pPr marL="457200" indent="-457200">
              <a:buFontTx/>
              <a:buAutoNum type="alphaUcPeriod"/>
              <a:defRPr/>
            </a:pPr>
            <a:r>
              <a:rPr lang="en-US" sz="2400" dirty="0">
                <a:latin typeface="Arial" panose="020B0604020202020204" pitchFamily="34" charset="0"/>
                <a:cs typeface="Arial" panose="020B0604020202020204" pitchFamily="34" charset="0"/>
              </a:rPr>
              <a:t>Because triacylglycerol is hydrophobic and excludes water, it takes up less space.</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1968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B9A1-E78D-471F-937B-5527D584FA0F}"/>
              </a:ext>
            </a:extLst>
          </p:cNvPr>
          <p:cNvSpPr>
            <a:spLocks noGrp="1"/>
          </p:cNvSpPr>
          <p:nvPr>
            <p:ph type="title"/>
          </p:nvPr>
        </p:nvSpPr>
        <p:spPr/>
        <p:txBody>
          <a:bodyPr/>
          <a:lstStyle/>
          <a:p>
            <a:r>
              <a:rPr lang="en-AU" dirty="0">
                <a:solidFill>
                  <a:srgbClr val="145C76"/>
                </a:solidFill>
              </a:rPr>
              <a:t>Clicker Question 5, Response</a:t>
            </a:r>
          </a:p>
        </p:txBody>
      </p:sp>
      <p:sp>
        <p:nvSpPr>
          <p:cNvPr id="7" name="Google Shape;433;g847cf01710_0_113">
            <a:extLst>
              <a:ext uri="{FF2B5EF4-FFF2-40B4-BE49-F238E27FC236}">
                <a16:creationId xmlns:a16="http://schemas.microsoft.com/office/drawing/2014/main" id="{4144FDF9-B0D9-054C-9751-3C6DED3875C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is the advantage of storing energy in the form of triacylglycerol over glycogen?  </a:t>
            </a: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Because triacylglycerol is hydrophobic and excludes water, it takes up less space.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One significant advantage to using triacylglycerols as stored fuels rather than glycogen is triacylglycerols are hydrophobic and therefore </a:t>
            </a:r>
            <a:r>
              <a:rPr lang="en-US" sz="2400" b="1" dirty="0" err="1">
                <a:latin typeface="Arial" panose="020B0604020202020204" pitchFamily="34" charset="0"/>
                <a:cs typeface="Arial" panose="020B0604020202020204" pitchFamily="34" charset="0"/>
              </a:rPr>
              <a:t>unhydrated</a:t>
            </a:r>
            <a:r>
              <a:rPr lang="en-US" sz="2400" b="1" dirty="0">
                <a:latin typeface="Arial" panose="020B0604020202020204" pitchFamily="34" charset="0"/>
                <a:cs typeface="Arial" panose="020B0604020202020204" pitchFamily="34" charset="0"/>
              </a:rPr>
              <a:t>. Because of this, the organism that carries stored fuel in the form of fat does not have to carry the extra weight of water of hydration that is associated with stored polysaccharides (2 g per gram of polysaccharide). </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7638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9AEF-D0E4-48AB-982F-8F47449988F7}"/>
              </a:ext>
            </a:extLst>
          </p:cNvPr>
          <p:cNvSpPr>
            <a:spLocks noGrp="1"/>
          </p:cNvSpPr>
          <p:nvPr>
            <p:ph type="title"/>
          </p:nvPr>
        </p:nvSpPr>
        <p:spPr>
          <a:xfrm>
            <a:off x="0" y="152400"/>
            <a:ext cx="9144000" cy="1219200"/>
          </a:xfrm>
        </p:spPr>
        <p:txBody>
          <a:bodyPr/>
          <a:lstStyle/>
          <a:p>
            <a:r>
              <a:rPr lang="en-US" altLang="en-US" sz="2800" dirty="0">
                <a:solidFill>
                  <a:srgbClr val="4E4CB4"/>
                </a:solidFill>
                <a:latin typeface="Arial" panose="020B0604020202020204" pitchFamily="34" charset="0"/>
                <a:cs typeface="Arial" panose="020B0604020202020204" pitchFamily="34" charset="0"/>
              </a:rPr>
              <a:t>Partial Hydrogenation of Cooking Oils Improves Their Stability but Creates Fatty Acids with Harmful Health Effects</a:t>
            </a:r>
            <a:endParaRPr lang="en-AU" sz="2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1400" y="2971800"/>
            <a:ext cx="287021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natural fats are complex mixtures of simple and mixed triacylglycerols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vertical axis ranges from 0 to 100, labeled in increments of 20. There are three categories of natural fats. Each bar representing a category of natural fat is separated into three components: C 16 and C 18 saturated, C 16 and C 18 unsaturated, and C 4 to C 14 saturated. The data in the bars are as follows. Olive oil, liquid: 5 percent C 4 to C 14 saturated, 78 percent C 16 to C 18 unsaturated, and 17 percent C 16 to 18 saturated. Butter, soft solid: 20 percent C 4 to C 14 saturated, 40 percent C 16 to C 18 unsaturated, and 40 percent C 16 to 18 saturated. Beef fat, hard solid: 5 percent C 4 to C 14 saturated, 45 percent C 16 to C 18 unsaturated, and 50 percent C 16 to 18 saturated. All data are approximate.">
            <a:extLst>
              <a:ext uri="{FF2B5EF4-FFF2-40B4-BE49-F238E27FC236}">
                <a16:creationId xmlns:a16="http://schemas.microsoft.com/office/drawing/2014/main" id="{A3CB1AD2-E1D2-3646-9E9D-E955DB0B6AA7}"/>
              </a:ext>
            </a:extLst>
          </p:cNvPr>
          <p:cNvPicPr>
            <a:picLocks noChangeAspect="1"/>
          </p:cNvPicPr>
          <p:nvPr/>
        </p:nvPicPr>
        <p:blipFill>
          <a:blip r:embed="rId3"/>
          <a:stretch>
            <a:fillRect/>
          </a:stretch>
        </p:blipFill>
        <p:spPr>
          <a:xfrm>
            <a:off x="3354093" y="2819400"/>
            <a:ext cx="5336583" cy="3496028"/>
          </a:xfrm>
          <a:prstGeom prst="rect">
            <a:avLst/>
          </a:prstGeom>
        </p:spPr>
      </p:pic>
    </p:spTree>
    <p:extLst>
      <p:ext uri="{BB962C8B-B14F-4D97-AF65-F5344CB8AC3E}">
        <p14:creationId xmlns:p14="http://schemas.microsoft.com/office/powerpoint/2010/main" val="3388599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5D56-8475-49BD-A630-8D5E90454ED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Partial Hydrogenation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oxidative cleavage of double bonds in unsaturated fatty acids to aldehydes and carboxylic acids causes lipid-rich food to become rancid</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partial hydrogenation = process that converts many of the cis double bonds in the fatty acids to single bonds</a:t>
            </a:r>
          </a:p>
          <a:p>
            <a:pPr lvl="1"/>
            <a:r>
              <a:rPr lang="en-US" sz="2400" dirty="0">
                <a:latin typeface="Arial" panose="020B0604020202020204" pitchFamily="34" charset="0"/>
                <a:cs typeface="Arial" panose="020B0604020202020204" pitchFamily="34" charset="0"/>
              </a:rPr>
              <a:t>improves shelf life and increases stability </a:t>
            </a:r>
          </a:p>
          <a:p>
            <a:pPr lvl="1"/>
            <a:r>
              <a:rPr lang="en-US" sz="2400" dirty="0">
                <a:latin typeface="Arial" panose="020B0604020202020204" pitchFamily="34" charset="0"/>
                <a:cs typeface="Arial" panose="020B0604020202020204" pitchFamily="34" charset="0"/>
              </a:rPr>
              <a:t>increases the melting temperature </a:t>
            </a:r>
          </a:p>
          <a:p>
            <a:pPr lvl="1"/>
            <a:r>
              <a:rPr lang="en-US" sz="2400" dirty="0">
                <a:latin typeface="Arial" panose="020B0604020202020204" pitchFamily="34" charset="0"/>
                <a:cs typeface="Arial" panose="020B0604020202020204" pitchFamily="34" charset="0"/>
              </a:rPr>
              <a:t>converts some cis double bonds to trans double bonds</a:t>
            </a:r>
          </a:p>
        </p:txBody>
      </p:sp>
    </p:spTree>
    <p:extLst>
      <p:ext uri="{BB962C8B-B14F-4D97-AF65-F5344CB8AC3E}">
        <p14:creationId xmlns:p14="http://schemas.microsoft.com/office/powerpoint/2010/main" val="996440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7C10-5253-424F-8895-D8C0B30877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 Fatty Acids (“Trans Fats”)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dietary intake of trans fatty acids is linked to a higher incidence of cardiovascular disease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 fatty acids:</a:t>
            </a:r>
          </a:p>
          <a:p>
            <a:pPr lvl="1"/>
            <a:r>
              <a:rPr lang="en-US" sz="2400" dirty="0">
                <a:latin typeface="Arial" panose="020B0604020202020204" pitchFamily="34" charset="0"/>
                <a:cs typeface="Arial" panose="020B0604020202020204" pitchFamily="34" charset="0"/>
              </a:rPr>
              <a:t>raise the level of triacylglycerols in the blood</a:t>
            </a:r>
          </a:p>
          <a:p>
            <a:pPr lvl="1"/>
            <a:r>
              <a:rPr lang="en-US" sz="2400" dirty="0">
                <a:latin typeface="Arial" panose="020B0604020202020204" pitchFamily="34" charset="0"/>
                <a:cs typeface="Arial" panose="020B0604020202020204" pitchFamily="34" charset="0"/>
              </a:rPr>
              <a:t>raise the level of LDL (“bad”) cholesterol in the blood</a:t>
            </a:r>
          </a:p>
          <a:p>
            <a:pPr lvl="1"/>
            <a:r>
              <a:rPr lang="en-US" sz="2400" dirty="0">
                <a:latin typeface="Arial" panose="020B0604020202020204" pitchFamily="34" charset="0"/>
                <a:cs typeface="Arial" panose="020B0604020202020204" pitchFamily="34" charset="0"/>
              </a:rPr>
              <a:t>lower the level of HDL (“good”) cholesterol</a:t>
            </a:r>
          </a:p>
          <a:p>
            <a:pPr lvl="1"/>
            <a:r>
              <a:rPr lang="en-US" sz="2400" dirty="0">
                <a:latin typeface="Arial" panose="020B0604020202020204" pitchFamily="34" charset="0"/>
                <a:cs typeface="Arial" panose="020B0604020202020204" pitchFamily="34" charset="0"/>
              </a:rPr>
              <a:t>increase the body’s inflammatory response</a:t>
            </a:r>
          </a:p>
        </p:txBody>
      </p:sp>
    </p:spTree>
    <p:extLst>
      <p:ext uri="{BB962C8B-B14F-4D97-AF65-F5344CB8AC3E}">
        <p14:creationId xmlns:p14="http://schemas.microsoft.com/office/powerpoint/2010/main" val="2916668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B67F-3BC9-4E05-8E86-0762BDC8ABB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Waxes Serve as Energy Stores and Water Repellents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363221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biological waxes = esters of long-chain (C</a:t>
            </a:r>
            <a:r>
              <a:rPr lang="en-US" sz="2400" baseline="-25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 saturated and unsaturated fatty acids with long-chain (C</a:t>
            </a:r>
            <a:r>
              <a:rPr lang="en-US" sz="2400" baseline="-25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30</a:t>
            </a:r>
            <a:r>
              <a:rPr lang="en-US" sz="2400" dirty="0">
                <a:latin typeface="Arial" panose="020B0604020202020204" pitchFamily="34" charset="0"/>
                <a:cs typeface="Arial" panose="020B0604020202020204" pitchFamily="34" charset="0"/>
              </a:rPr>
              <a:t>) alcohols </a:t>
            </a:r>
          </a:p>
          <a:p>
            <a:pPr lvl="1"/>
            <a:r>
              <a:rPr lang="en-US" sz="2400" dirty="0">
                <a:latin typeface="Arial" panose="020B0604020202020204" pitchFamily="34" charset="0"/>
                <a:cs typeface="Arial" panose="020B0604020202020204" pitchFamily="34" charset="0"/>
              </a:rPr>
              <a:t>higher melting point than triacylglycerols</a:t>
            </a:r>
          </a:p>
          <a:p>
            <a:pPr lvl="1"/>
            <a:r>
              <a:rPr lang="en-US" sz="2400" dirty="0">
                <a:latin typeface="Arial" panose="020B0604020202020204" pitchFamily="34" charset="0"/>
                <a:cs typeface="Arial" panose="020B0604020202020204" pitchFamily="34" charset="0"/>
              </a:rPr>
              <a:t>water-repellant properties</a:t>
            </a:r>
          </a:p>
          <a:p>
            <a:pPr lvl="1"/>
            <a:r>
              <a:rPr lang="en-US" sz="2400" dirty="0">
                <a:latin typeface="Arial" panose="020B0604020202020204" pitchFamily="34" charset="0"/>
                <a:cs typeface="Arial" panose="020B0604020202020204" pitchFamily="34" charset="0"/>
              </a:rPr>
              <a:t>firm consistency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molecule that has palmitic acid on its left side and 1-triacontanol on its right side, joined by an O atom. Palmitic acid has C H 3 open parenthesis C H 2 close parenthesis 14 bonded to C double bonded to O above and bonded to O on the right. 1-traicontanol begins with the same O, which is bonded to C H 2 bonded to open parenthesis C H 2 close parenthesis 28 bonded to C H 3. Part b shows two European honeybees on a honeycomb.">
            <a:extLst>
              <a:ext uri="{FF2B5EF4-FFF2-40B4-BE49-F238E27FC236}">
                <a16:creationId xmlns:a16="http://schemas.microsoft.com/office/drawing/2014/main" id="{F4E5ECAE-510C-D84A-B6EF-696F3198582C}"/>
              </a:ext>
            </a:extLst>
          </p:cNvPr>
          <p:cNvPicPr>
            <a:picLocks noChangeAspect="1"/>
          </p:cNvPicPr>
          <p:nvPr/>
        </p:nvPicPr>
        <p:blipFill>
          <a:blip r:embed="rId3"/>
          <a:stretch>
            <a:fillRect/>
          </a:stretch>
        </p:blipFill>
        <p:spPr>
          <a:xfrm>
            <a:off x="4343400" y="1600200"/>
            <a:ext cx="4514946" cy="5047609"/>
          </a:xfrm>
          <a:prstGeom prst="rect">
            <a:avLst/>
          </a:prstGeom>
        </p:spPr>
      </p:pic>
    </p:spTree>
    <p:extLst>
      <p:ext uri="{BB962C8B-B14F-4D97-AF65-F5344CB8AC3E}">
        <p14:creationId xmlns:p14="http://schemas.microsoft.com/office/powerpoint/2010/main" val="1549058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8" name="Picture 7" descr="Icon P 1&#10;">
            <a:extLst>
              <a:ext uri="{FF2B5EF4-FFF2-40B4-BE49-F238E27FC236}">
                <a16:creationId xmlns:a16="http://schemas.microsoft.com/office/drawing/2014/main" id="{7475E7F6-7022-4F92-8CE4-A51F9377A9EE}"/>
              </a:ext>
            </a:extLst>
          </p:cNvPr>
          <p:cNvPicPr>
            <a:picLocks noChangeAspect="1"/>
          </p:cNvPicPr>
          <p:nvPr/>
        </p:nvPicPr>
        <p:blipFill>
          <a:blip r:embed="rId3"/>
          <a:stretch>
            <a:fillRect/>
          </a:stretch>
        </p:blipFill>
        <p:spPr>
          <a:xfrm>
            <a:off x="990600" y="345576"/>
            <a:ext cx="1133954" cy="816935"/>
          </a:xfrm>
          <a:prstGeom prst="rect">
            <a:avLst/>
          </a:prstGeom>
        </p:spPr>
      </p:pic>
      <p:sp>
        <p:nvSpPr>
          <p:cNvPr id="3" name="Title 2">
            <a:extLst>
              <a:ext uri="{FF2B5EF4-FFF2-40B4-BE49-F238E27FC236}">
                <a16:creationId xmlns:a16="http://schemas.microsoft.com/office/drawing/2014/main" id="{7BF1BB3D-4940-45D9-8C20-82540C273F3B}"/>
              </a:ext>
            </a:extLst>
          </p:cNvPr>
          <p:cNvSpPr>
            <a:spLocks noGrp="1"/>
          </p:cNvSpPr>
          <p:nvPr>
            <p:ph type="title"/>
          </p:nvPr>
        </p:nvSpPr>
        <p:spPr/>
        <p:txBody>
          <a:bodyPr/>
          <a:lstStyle/>
          <a:p>
            <a:r>
              <a:rPr lang="en-AU" dirty="0">
                <a:solidFill>
                  <a:srgbClr val="145C76"/>
                </a:solidFill>
              </a:rPr>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Naturally occurring fatty acids usually have an even number of carbons.</a:t>
            </a:r>
          </a:p>
          <a:p>
            <a:pPr marL="457200" indent="-457200">
              <a:buFontTx/>
              <a:buAutoNum type="alphaUcPeriod"/>
              <a:defRPr/>
            </a:pPr>
            <a:r>
              <a:rPr lang="en-US" sz="2400" dirty="0">
                <a:latin typeface="Arial" panose="020B0604020202020204" pitchFamily="34" charset="0"/>
                <a:cs typeface="Arial" panose="020B0604020202020204" pitchFamily="34" charset="0"/>
              </a:rPr>
              <a:t>Wax esters contain long chain fatty acids and long chain alcohols.</a:t>
            </a:r>
          </a:p>
          <a:p>
            <a:pPr marL="457200" indent="-457200">
              <a:buFontTx/>
              <a:buAutoNum type="alphaUcPeriod"/>
              <a:defRPr/>
            </a:pPr>
            <a:r>
              <a:rPr lang="en-US" sz="2400" dirty="0">
                <a:latin typeface="Arial" panose="020B0604020202020204" pitchFamily="34" charset="0"/>
                <a:cs typeface="Arial" panose="020B0604020202020204" pitchFamily="34" charset="0"/>
              </a:rPr>
              <a:t>Triacylglycerols are polar due to their ester functional groups.</a:t>
            </a:r>
          </a:p>
          <a:p>
            <a:pPr marL="457200" indent="-457200">
              <a:buFontTx/>
              <a:buAutoNum type="alphaUcPeriod"/>
              <a:defRPr/>
            </a:pPr>
            <a:r>
              <a:rPr lang="en-US" sz="2400" dirty="0">
                <a:latin typeface="Arial" panose="020B0604020202020204" pitchFamily="34" charset="0"/>
                <a:cs typeface="Arial" panose="020B0604020202020204" pitchFamily="34" charset="0"/>
              </a:rPr>
              <a:t>The number of C–C double bonds in a fatty acid affects its melting point.</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7840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D9E8-FA11-4903-A1CF-458BD0D43E97}"/>
              </a:ext>
            </a:extLst>
          </p:cNvPr>
          <p:cNvSpPr>
            <a:spLocks noGrp="1"/>
          </p:cNvSpPr>
          <p:nvPr>
            <p:ph type="title"/>
          </p:nvPr>
        </p:nvSpPr>
        <p:spPr/>
        <p:txBody>
          <a:bodyPr/>
          <a:lstStyle/>
          <a:p>
            <a:r>
              <a:rPr lang="en-AU" dirty="0">
                <a:solidFill>
                  <a:srgbClr val="145C76"/>
                </a:solidFill>
              </a:rPr>
              <a:t>Clicker Question 6, Response</a:t>
            </a:r>
          </a:p>
        </p:txBody>
      </p:sp>
      <p:sp>
        <p:nvSpPr>
          <p:cNvPr id="7" name="Google Shape;433;g847cf01710_0_113">
            <a:extLst>
              <a:ext uri="{FF2B5EF4-FFF2-40B4-BE49-F238E27FC236}">
                <a16:creationId xmlns:a16="http://schemas.microsoft.com/office/drawing/2014/main" id="{DEAD2B2A-FBA9-9A4E-8DF6-1C5C1AE9C28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Triacylglycerols are polar due to their ester functional groups.</a:t>
            </a:r>
          </a:p>
          <a:p>
            <a:pPr marL="457200" indent="-457200">
              <a:buAutoNum type="alphaUcPeriod" startAt="3"/>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Because the polar hydroxyls of glycerol and the polar carboxylates of the fatty acids are bound in ester linkages, triacylglycerols are nonpolar, hydrophobic molecules, essentially insoluble in water.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450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1EBF50-9AD9-4A0E-BA25-092C3D9529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CBE8BDC3-A902-487B-B9F5-033B4F071411}"/>
              </a:ext>
            </a:extLst>
          </p:cNvPr>
          <p:cNvPicPr>
            <a:picLocks noChangeAspect="1"/>
          </p:cNvPicPr>
          <p:nvPr/>
        </p:nvPicPr>
        <p:blipFill>
          <a:blip r:embed="rId3"/>
          <a:stretch>
            <a:fillRect/>
          </a:stretch>
        </p:blipFill>
        <p:spPr>
          <a:xfrm>
            <a:off x="685800" y="75306"/>
            <a:ext cx="1133954" cy="816935"/>
          </a:xfrm>
          <a:prstGeom prst="rect">
            <a:avLst/>
          </a:prstGeom>
        </p:spPr>
      </p:pic>
      <p:sp>
        <p:nvSpPr>
          <p:cNvPr id="4" name="Title 3">
            <a:extLst>
              <a:ext uri="{FF2B5EF4-FFF2-40B4-BE49-F238E27FC236}">
                <a16:creationId xmlns:a16="http://schemas.microsoft.com/office/drawing/2014/main" id="{D4D17ABC-EBDF-4692-9E36-9D27819DEE28}"/>
              </a:ext>
            </a:extLst>
          </p:cNvPr>
          <p:cNvSpPr>
            <a:spLocks noGrp="1"/>
          </p:cNvSpPr>
          <p:nvPr>
            <p:ph type="title"/>
          </p:nvPr>
        </p:nvSpPr>
        <p:spPr/>
        <p:txBody>
          <a:bodyPr/>
          <a:lstStyle/>
          <a:p>
            <a:r>
              <a:rPr lang="en-US" dirty="0"/>
              <a:t> Activity: Properties of </a:t>
            </a:r>
            <a:br>
              <a:rPr lang="en-US" dirty="0"/>
            </a:br>
            <a:r>
              <a:rPr lang="en-US" dirty="0"/>
              <a:t>Fatty Acids</a:t>
            </a:r>
            <a:endParaRPr lang="en-AU" dirty="0"/>
          </a:p>
        </p:txBody>
      </p:sp>
      <p:sp>
        <p:nvSpPr>
          <p:cNvPr id="166" name="Google Shape;166;p30"/>
          <p:cNvSpPr txBox="1">
            <a:spLocks noGrp="1"/>
          </p:cNvSpPr>
          <p:nvPr>
            <p:ph type="body" idx="4294967295"/>
          </p:nvPr>
        </p:nvSpPr>
        <p:spPr>
          <a:xfrm>
            <a:off x="0" y="1871663"/>
            <a:ext cx="9013825" cy="9477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spcAft>
                <a:spcPts val="0"/>
              </a:spcAft>
              <a:buNone/>
            </a:pPr>
            <a:r>
              <a:rPr lang="en-GB" dirty="0">
                <a:latin typeface="Arial"/>
                <a:ea typeface="Arial"/>
                <a:cs typeface="Arial"/>
                <a:sym typeface="Arial"/>
              </a:rPr>
              <a:t>Observe the structure of palmitoleic acid (16:1) </a:t>
            </a:r>
          </a:p>
          <a:p>
            <a:pPr marL="0" indent="0" algn="ctr">
              <a:lnSpc>
                <a:spcPct val="115000"/>
              </a:lnSpc>
              <a:spcBef>
                <a:spcPts val="0"/>
              </a:spcBef>
              <a:spcAft>
                <a:spcPts val="0"/>
              </a:spcAft>
              <a:buNone/>
            </a:pPr>
            <a:r>
              <a:rPr lang="en-GB" dirty="0">
                <a:latin typeface="Arial"/>
                <a:ea typeface="Arial"/>
                <a:cs typeface="Arial"/>
                <a:sym typeface="Arial"/>
              </a:rPr>
              <a:t>in Mol3D viewer in your Achieve course.</a:t>
            </a:r>
          </a:p>
        </p:txBody>
      </p:sp>
      <p:pic>
        <p:nvPicPr>
          <p:cNvPr id="11" name="Google Shape;168;p30" descr="A screen capture of an interactive ball and stick model of palmitoleic acid.">
            <a:extLst>
              <a:ext uri="{FF2B5EF4-FFF2-40B4-BE49-F238E27FC236}">
                <a16:creationId xmlns:a16="http://schemas.microsoft.com/office/drawing/2014/main" id="{54221667-9D74-1F4E-ABC6-86D686E24B6D}"/>
              </a:ext>
            </a:extLst>
          </p:cNvPr>
          <p:cNvPicPr preferRelativeResize="0"/>
          <p:nvPr/>
        </p:nvPicPr>
        <p:blipFill>
          <a:blip r:embed="rId4">
            <a:alphaModFix/>
          </a:blip>
          <a:stretch>
            <a:fillRect/>
          </a:stretch>
        </p:blipFill>
        <p:spPr>
          <a:xfrm>
            <a:off x="3312614" y="3124200"/>
            <a:ext cx="2518775" cy="2076750"/>
          </a:xfrm>
          <a:prstGeom prst="rect">
            <a:avLst/>
          </a:prstGeom>
          <a:noFill/>
          <a:ln>
            <a:noFill/>
          </a:ln>
        </p:spPr>
      </p:pic>
    </p:spTree>
    <p:extLst>
      <p:ext uri="{BB962C8B-B14F-4D97-AF65-F5344CB8AC3E}">
        <p14:creationId xmlns:p14="http://schemas.microsoft.com/office/powerpoint/2010/main" val="2339745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032817AC-47BF-420E-B9D0-99A257574A8D}"/>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3)</a:t>
            </a:r>
            <a:endParaRPr lang="en-AU" sz="2000" b="0" dirty="0">
              <a:solidFill>
                <a:srgbClr val="144652"/>
              </a:solidFill>
            </a:endParaRPr>
          </a:p>
        </p:txBody>
      </p:sp>
      <p:sp>
        <p:nvSpPr>
          <p:cNvPr id="376" name="Google Shape;376;g847cf01710_0_48"/>
          <p:cNvSpPr txBox="1">
            <a:spLocks noGrp="1"/>
          </p:cNvSpPr>
          <p:nvPr>
            <p:ph type="body" idx="1"/>
          </p:nvPr>
        </p:nvSpPr>
        <p:spPr>
          <a:xfrm>
            <a:off x="685800" y="1295400"/>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Is palmitoleic acid more or less reduced than palmitic acid (16:0)?</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Which atom in palmitoleic acid binds to the glycerol backbone in a triacylglycerol? Select the atom and upload a screenshot to your course.</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61653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916D6EAC-A306-4445-80E5-8FC30A60E430}"/>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3)</a:t>
            </a:r>
            <a:endParaRPr lang="en-AU" sz="2000" b="0" dirty="0">
              <a:solidFill>
                <a:srgbClr val="144652"/>
              </a:solidFill>
            </a:endParaRPr>
          </a:p>
        </p:txBody>
      </p:sp>
      <p:sp>
        <p:nvSpPr>
          <p:cNvPr id="376" name="Google Shape;376;g847cf01710_0_48"/>
          <p:cNvSpPr txBox="1">
            <a:spLocks noGrp="1"/>
          </p:cNvSpPr>
          <p:nvPr>
            <p:ph type="body" idx="1"/>
          </p:nvPr>
        </p:nvSpPr>
        <p:spPr>
          <a:xfrm>
            <a:off x="609600" y="1284345"/>
            <a:ext cx="7848600" cy="5116455"/>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I</a:t>
            </a:r>
            <a:r>
              <a:rPr lang="en-GB" dirty="0">
                <a:latin typeface="Arial"/>
                <a:ea typeface="Arial"/>
                <a:cs typeface="Arial"/>
                <a:sym typeface="Arial"/>
              </a:rPr>
              <a:t>s palmitoleic acid more or less reduced than palmitic acid (16:0)? </a:t>
            </a:r>
            <a:r>
              <a:rPr lang="en-GB" b="1" dirty="0">
                <a:latin typeface="Arial"/>
                <a:ea typeface="Arial"/>
                <a:cs typeface="Arial"/>
                <a:sym typeface="Arial"/>
              </a:rPr>
              <a:t>The double bond in palmitoleic acid makes it less reduced than palmitic acid.</a:t>
            </a:r>
          </a:p>
          <a:p>
            <a:pPr marL="914400" lvl="1" indent="-355600">
              <a:lnSpc>
                <a:spcPct val="115000"/>
              </a:lnSpc>
              <a:spcBef>
                <a:spcPts val="0"/>
              </a:spcBef>
              <a:spcAft>
                <a:spcPts val="0"/>
              </a:spcAft>
              <a:buSzPts val="2000"/>
              <a:buFont typeface="Arial"/>
              <a:buChar char="–"/>
            </a:pPr>
            <a:endParaRPr lang="en-GB"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Which atom in palmitoleic acid binds to the glycerol backbone in a triacylglycerol? </a:t>
            </a:r>
            <a:r>
              <a:rPr lang="en-GB" b="1" dirty="0">
                <a:latin typeface="Arial"/>
                <a:ea typeface="Arial"/>
                <a:cs typeface="Arial"/>
                <a:sym typeface="Arial"/>
              </a:rPr>
              <a:t>During triacylglycerol synthesis, the carbonyl carbon of the carboxylic acid group of palmitoleic acid binds to one of glycerol’s oxygen (displacing palmitoleic acid’s -OH group).</a:t>
            </a:r>
          </a:p>
          <a:p>
            <a:pPr marL="914400" lvl="1" indent="-355600">
              <a:lnSpc>
                <a:spcPct val="115000"/>
              </a:lnSpc>
              <a:spcBef>
                <a:spcPts val="0"/>
              </a:spcBef>
              <a:spcAft>
                <a:spcPts val="0"/>
              </a:spcAft>
              <a:buSzPts val="2000"/>
              <a:buFont typeface="Arial"/>
              <a:buChar char="–"/>
            </a:pPr>
            <a:endParaRPr lang="en-GB" dirty="0">
              <a:latin typeface="Arial"/>
              <a:ea typeface="Arial"/>
              <a:cs typeface="Arial"/>
              <a:sym typeface="Arial"/>
            </a:endParaRPr>
          </a:p>
        </p:txBody>
      </p:sp>
    </p:spTree>
    <p:extLst>
      <p:ext uri="{BB962C8B-B14F-4D97-AF65-F5344CB8AC3E}">
        <p14:creationId xmlns:p14="http://schemas.microsoft.com/office/powerpoint/2010/main" val="2260728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5339-0D81-4A4E-BE23-E686E562CE8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Structural Lipids in Membranes</a:t>
            </a:r>
            <a:endParaRPr lang="en-AU" dirty="0"/>
          </a:p>
        </p:txBody>
      </p:sp>
    </p:spTree>
    <p:extLst>
      <p:ext uri="{BB962C8B-B14F-4D97-AF65-F5344CB8AC3E}">
        <p14:creationId xmlns:p14="http://schemas.microsoft.com/office/powerpoint/2010/main" val="1183890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3C98-2B96-4F54-B610-58354AF075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D8AC2571-C47D-4F80-B17C-FEDF866F45D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437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1F6D-AD5B-4C74-B00D-7CBBDFFD0C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Biological Membranes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biological membranes = double layer of lipids that acts as a barrier to polar molecules and ions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lipids:</a:t>
            </a:r>
          </a:p>
          <a:p>
            <a:pPr lvl="1"/>
            <a:r>
              <a:rPr lang="en-US" sz="2400" dirty="0">
                <a:latin typeface="Arial" panose="020B0604020202020204" pitchFamily="34" charset="0"/>
                <a:cs typeface="Arial" panose="020B0604020202020204" pitchFamily="34" charset="0"/>
              </a:rPr>
              <a:t>amphipathic = one end of the molecule is hydrophobic, the other hydrophilic</a:t>
            </a:r>
          </a:p>
          <a:p>
            <a:pPr lvl="1"/>
            <a:r>
              <a:rPr lang="en-US" sz="2400" dirty="0">
                <a:latin typeface="Arial" panose="020B0604020202020204" pitchFamily="34" charset="0"/>
                <a:cs typeface="Arial" panose="020B0604020202020204" pitchFamily="34" charset="0"/>
              </a:rPr>
              <a:t>hydrophobic regions associate with each other </a:t>
            </a:r>
          </a:p>
          <a:p>
            <a:pPr lvl="1"/>
            <a:r>
              <a:rPr lang="en-US" sz="2400" dirty="0">
                <a:latin typeface="Arial" panose="020B0604020202020204" pitchFamily="34" charset="0"/>
                <a:cs typeface="Arial" panose="020B0604020202020204" pitchFamily="34" charset="0"/>
              </a:rPr>
              <a:t>hydrophilic regions associate with water</a:t>
            </a:r>
          </a:p>
        </p:txBody>
      </p:sp>
    </p:spTree>
    <p:extLst>
      <p:ext uri="{BB962C8B-B14F-4D97-AF65-F5344CB8AC3E}">
        <p14:creationId xmlns:p14="http://schemas.microsoft.com/office/powerpoint/2010/main" val="159098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F480-8633-4D5E-A9F3-CFE442FCD87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General Types of Membrane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6764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phospholipids </a:t>
            </a:r>
            <a:r>
              <a:rPr lang="en-US" sz="2400" dirty="0">
                <a:latin typeface="Arial" panose="020B0604020202020204" pitchFamily="34" charset="0"/>
                <a:cs typeface="Arial" panose="020B0604020202020204" pitchFamily="34" charset="0"/>
              </a:rPr>
              <a:t>= have hydrophobic regions composed of two fatty acids joined to glycerol or sphingosine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glycolipids</a:t>
            </a:r>
            <a:r>
              <a:rPr lang="en-US" sz="2400" dirty="0">
                <a:latin typeface="Arial" panose="020B0604020202020204" pitchFamily="34" charset="0"/>
                <a:cs typeface="Arial" panose="020B0604020202020204" pitchFamily="34" charset="0"/>
              </a:rPr>
              <a:t> = contain a simple sugar or a complex oligosaccharide at the polar ends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archaeal tetraether lipids </a:t>
            </a:r>
            <a:r>
              <a:rPr lang="en-US" sz="2400" dirty="0">
                <a:latin typeface="Arial" panose="020B0604020202020204" pitchFamily="34" charset="0"/>
                <a:cs typeface="Arial" panose="020B0604020202020204" pitchFamily="34" charset="0"/>
              </a:rPr>
              <a:t>= have two very long alkyl chains ether-linked to glycerol at both ends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sterols</a:t>
            </a:r>
            <a:r>
              <a:rPr lang="en-US" sz="2400" dirty="0">
                <a:latin typeface="Arial" panose="020B0604020202020204" pitchFamily="34" charset="0"/>
                <a:cs typeface="Arial" panose="020B0604020202020204" pitchFamily="34" charset="0"/>
              </a:rPr>
              <a:t> = compounds characterized by a rigid system of four fused hydrocarbon rings</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04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4CC7-7BE6-4BD5-AE10-0364AC2D2C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Common Types of Storage and Membrane Lipids</a:t>
            </a:r>
            <a:endParaRPr lang="en-AU" dirty="0"/>
          </a:p>
        </p:txBody>
      </p:sp>
      <p:pic>
        <p:nvPicPr>
          <p:cNvPr id="3" name="Picture 2" descr="A figure shows the structures of triacylglycerols, which are storage lipids, and the following types of membrane lipids: two types of phospholipids open parenthesis glycerophospholipids and sphingolipids close parenthesis, two types of glycolipids open parenthesis sphingolipids and galactolipids close parenthesis, archaeal ether lipids, and sterols.">
            <a:extLst>
              <a:ext uri="{FF2B5EF4-FFF2-40B4-BE49-F238E27FC236}">
                <a16:creationId xmlns:a16="http://schemas.microsoft.com/office/drawing/2014/main" id="{54C1608C-A2A9-5E49-B8B1-B6F68C33E8B2}"/>
              </a:ext>
            </a:extLst>
          </p:cNvPr>
          <p:cNvPicPr>
            <a:picLocks noChangeAspect="1"/>
          </p:cNvPicPr>
          <p:nvPr/>
        </p:nvPicPr>
        <p:blipFill>
          <a:blip r:embed="rId3"/>
          <a:stretch>
            <a:fillRect/>
          </a:stretch>
        </p:blipFill>
        <p:spPr>
          <a:xfrm>
            <a:off x="505715" y="1905000"/>
            <a:ext cx="8132570" cy="3352800"/>
          </a:xfrm>
          <a:prstGeom prst="rect">
            <a:avLst/>
          </a:prstGeom>
        </p:spPr>
      </p:pic>
    </p:spTree>
    <p:extLst>
      <p:ext uri="{BB962C8B-B14F-4D97-AF65-F5344CB8AC3E}">
        <p14:creationId xmlns:p14="http://schemas.microsoft.com/office/powerpoint/2010/main" val="487049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8176F-E077-454E-9F4C-534AF5D261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59849FA3-07EF-4FA4-8107-B7E85B7B0C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30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88E8-BD54-4B69-B2F8-D8126791E12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Glycerophospholipids Are Derivatives of Phosphatidic Acid</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91" y="1905001"/>
            <a:ext cx="828041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glycerophospholipids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phosphoglycerides</a:t>
            </a:r>
            <a:r>
              <a:rPr lang="en-US" sz="2400" dirty="0">
                <a:latin typeface="Arial" panose="020B0604020202020204" pitchFamily="34" charset="0"/>
                <a:cs typeface="Arial" panose="020B0604020202020204" pitchFamily="34" charset="0"/>
              </a:rPr>
              <a:t>) = membrane lipids in which two fatty acids are attached in ester linkage to the first and second carbons of glycerol, and a highly polar or charged group is attached through a phosphodiester linkage to the third carbon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A molecule is shown. It has glycerol in a light red box with a three-carbon zigzag chain. The left-hand C of glycerol is bonded the central C of glycerol to its lower right and to O to its lower left that is further bonded to C double bonded to O in a yellow box that is further bonded to a zigzag chain of 15 additional carbons labeled, saturated fatty acid open parenthesis e.g., palmitic acid close parenthesis. The central C of glycerol is further bonded to the right-hand C of glycerol to its upper right, solid wedge bonded to H to its lower right, and hashed wedge bonded to O to its lower left further bonded to C double bonded to O in a yellow box that is further bonded to a zigzag chain of 17 additional carbons with double bonds between the eighth and ninth, and eleventh and twelfth carbons and labeled, unsaturated fatty acid open parenthesis e.g., linoleic acid close parenthesis. The right-hand C of glycerol is bonded to O to its lower right that is further bonded to P outside of the light red bond that is double bonded to O above, bonded to O to its lower right further bonded to X in a blue box labeled, head-group substituent, and bonded to O minus below. ">
            <a:extLst>
              <a:ext uri="{FF2B5EF4-FFF2-40B4-BE49-F238E27FC236}">
                <a16:creationId xmlns:a16="http://schemas.microsoft.com/office/drawing/2014/main" id="{0A035729-896D-3649-8CD8-940C1F17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8" y="4114800"/>
            <a:ext cx="7315200" cy="1676400"/>
          </a:xfrm>
          <a:prstGeom prst="rect">
            <a:avLst/>
          </a:prstGeom>
        </p:spPr>
      </p:pic>
    </p:spTree>
    <p:extLst>
      <p:ext uri="{BB962C8B-B14F-4D97-AF65-F5344CB8AC3E}">
        <p14:creationId xmlns:p14="http://schemas.microsoft.com/office/powerpoint/2010/main" val="1197285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CD6F38-D1B4-4EBF-B75A-FD9BD316090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spTree>
    <p:extLst>
      <p:ext uri="{BB962C8B-B14F-4D97-AF65-F5344CB8AC3E}">
        <p14:creationId xmlns:p14="http://schemas.microsoft.com/office/powerpoint/2010/main" val="4199548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B33C-4EFE-432E-A065-52848F75CE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Glycerol is Prochiral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531937"/>
            <a:ext cx="8461459"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attachment of phosphate at one end of glycerol converts it to a chiral compound</a:t>
            </a:r>
          </a:p>
          <a:p>
            <a:pPr lvl="1"/>
            <a:r>
              <a:rPr lang="en-US" sz="2400" dirty="0">
                <a:latin typeface="Arial" panose="020B0604020202020204" pitchFamily="34" charset="0"/>
                <a:cs typeface="Arial" panose="020B0604020202020204" pitchFamily="34" charset="0"/>
              </a:rPr>
              <a:t>named using the </a:t>
            </a:r>
            <a:r>
              <a:rPr lang="en-US" sz="1800" dirty="0">
                <a:latin typeface="Arial" panose="020B0604020202020204" pitchFamily="34" charset="0"/>
                <a:cs typeface="Arial" panose="020B0604020202020204" pitchFamily="34" charset="0"/>
              </a:rPr>
              <a:t>D, L </a:t>
            </a:r>
            <a:r>
              <a:rPr lang="en-US" sz="2400" dirty="0">
                <a:latin typeface="Arial" panose="020B0604020202020204" pitchFamily="34" charset="0"/>
                <a:cs typeface="Arial" panose="020B0604020202020204" pitchFamily="34" charset="0"/>
              </a:rPr>
              <a:t>system </a:t>
            </a: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Central C 2 is solid wedge bonded to O H to the left, hashed wedge bonded to C 1 bonded to 2 H and O H above, solid wedge bonded to H to the right, and hashed wedge bonded to C 3 below bonded to 2 H and to O further bonded to P double bonded to O above and bonded to O minus to the right and below. The second perspective shows a zigzag chain with C 1 bonded to O H to the left, C 2 hashed wedge bonded to O H and solid wedge bonded to H below, and C 3 bonded to O to the lower right that is bonded to P to the upper right that is double bonded to O above, bonded to O minus to the lower right, and bonded to O minus to the lower left.">
            <a:extLst>
              <a:ext uri="{FF2B5EF4-FFF2-40B4-BE49-F238E27FC236}">
                <a16:creationId xmlns:a16="http://schemas.microsoft.com/office/drawing/2014/main" id="{960CF1EF-47D7-3B43-8C98-FB2E90EBB94A}"/>
              </a:ext>
            </a:extLst>
          </p:cNvPr>
          <p:cNvPicPr>
            <a:picLocks noChangeAspect="1"/>
          </p:cNvPicPr>
          <p:nvPr/>
        </p:nvPicPr>
        <p:blipFill>
          <a:blip r:embed="rId3"/>
          <a:stretch>
            <a:fillRect/>
          </a:stretch>
        </p:blipFill>
        <p:spPr>
          <a:xfrm>
            <a:off x="1206499" y="3200400"/>
            <a:ext cx="6731000" cy="2362200"/>
          </a:xfrm>
          <a:prstGeom prst="rect">
            <a:avLst/>
          </a:prstGeom>
        </p:spPr>
      </p:pic>
    </p:spTree>
    <p:extLst>
      <p:ext uri="{BB962C8B-B14F-4D97-AF65-F5344CB8AC3E}">
        <p14:creationId xmlns:p14="http://schemas.microsoft.com/office/powerpoint/2010/main" val="3738625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68732D8-FC44-40F7-A471-2E795CB8A2D5}"/>
              </a:ext>
            </a:extLst>
          </p:cNvPr>
          <p:cNvPicPr>
            <a:picLocks noChangeAspect="1"/>
          </p:cNvPicPr>
          <p:nvPr/>
        </p:nvPicPr>
        <p:blipFill>
          <a:blip r:embed="rId3"/>
          <a:stretch>
            <a:fillRect/>
          </a:stretch>
        </p:blipFill>
        <p:spPr>
          <a:xfrm>
            <a:off x="838200" y="385911"/>
            <a:ext cx="1133954" cy="816935"/>
          </a:xfrm>
          <a:prstGeom prst="rect">
            <a:avLst/>
          </a:prstGeom>
        </p:spPr>
      </p:pic>
      <p:sp>
        <p:nvSpPr>
          <p:cNvPr id="2" name="Title 1">
            <a:extLst>
              <a:ext uri="{FF2B5EF4-FFF2-40B4-BE49-F238E27FC236}">
                <a16:creationId xmlns:a16="http://schemas.microsoft.com/office/drawing/2014/main" id="{8630602F-D9E3-4B39-9020-35D27DBE1F2E}"/>
              </a:ext>
            </a:extLst>
          </p:cNvPr>
          <p:cNvSpPr>
            <a:spLocks noGrp="1"/>
          </p:cNvSpPr>
          <p:nvPr>
            <p:ph type="title"/>
          </p:nvPr>
        </p:nvSpPr>
        <p:spPr/>
        <p:txBody>
          <a:bodyPr/>
          <a:lstStyle/>
          <a:p>
            <a:r>
              <a:rPr lang="en-AU" dirty="0">
                <a:solidFill>
                  <a:srgbClr val="145C76"/>
                </a:solidFill>
              </a:rPr>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a:latin typeface="Arial" panose="020B0604020202020204" pitchFamily="34" charset="0"/>
                <a:cs typeface="Arial" panose="020B0604020202020204" pitchFamily="34" charset="0"/>
              </a:rPr>
              <a:t>Glycerophospholipids do NOT contain: </a:t>
            </a:r>
          </a:p>
          <a:p>
            <a:pPr>
              <a:lnSpc>
                <a:spcPct val="115000"/>
              </a:lnSpc>
              <a:spcBef>
                <a:spcPts val="800"/>
              </a:spcBef>
              <a:buClr>
                <a:srgbClr val="000000"/>
              </a:buClr>
              <a:buSzPts val="1100"/>
              <a:buFont typeface="Calibri" panose="020F0502020204030204" pitchFamily="34" charset="0"/>
              <a:buNone/>
              <a:defRPr/>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a:latin typeface="Arial" panose="020B0604020202020204" pitchFamily="34" charset="0"/>
                <a:cs typeface="Arial" panose="020B0604020202020204" pitchFamily="34" charset="0"/>
              </a:rPr>
              <a:t>fatty acids </a:t>
            </a:r>
          </a:p>
          <a:p>
            <a:pPr marL="457200" indent="-457200">
              <a:buFontTx/>
              <a:buAutoNum type="alphaUcPeriod"/>
              <a:defRPr/>
            </a:pPr>
            <a:r>
              <a:rPr lang="en-US" sz="2400">
                <a:latin typeface="Arial" panose="020B0604020202020204" pitchFamily="34" charset="0"/>
                <a:cs typeface="Arial" panose="020B0604020202020204" pitchFamily="34" charset="0"/>
              </a:rPr>
              <a:t>ester linkages</a:t>
            </a:r>
          </a:p>
          <a:p>
            <a:pPr marL="457200" indent="-457200">
              <a:buFontTx/>
              <a:buAutoNum type="alphaUcPeriod"/>
              <a:defRPr/>
            </a:pPr>
            <a:r>
              <a:rPr lang="en-US" sz="2400">
                <a:latin typeface="Arial" panose="020B0604020202020204" pitchFamily="34" charset="0"/>
                <a:cs typeface="Arial" panose="020B0604020202020204" pitchFamily="34" charset="0"/>
              </a:rPr>
              <a:t>glycerol</a:t>
            </a:r>
          </a:p>
          <a:p>
            <a:pPr marL="457200" indent="-457200">
              <a:buFontTx/>
              <a:buAutoNum type="alphaUcPeriod"/>
              <a:defRPr/>
            </a:pPr>
            <a:r>
              <a:rPr lang="en-US" sz="2400">
                <a:latin typeface="Arial" panose="020B0604020202020204" pitchFamily="34" charset="0"/>
                <a:cs typeface="Arial" panose="020B0604020202020204" pitchFamily="34" charset="0"/>
              </a:rPr>
              <a:t>a mono- or disaccharide</a:t>
            </a:r>
          </a:p>
          <a:p>
            <a:pPr>
              <a:lnSpc>
                <a:spcPct val="115000"/>
              </a:lnSpc>
              <a:spcBef>
                <a:spcPct val="0"/>
              </a:spcBef>
              <a:buClr>
                <a:srgbClr val="000000"/>
              </a:buClr>
              <a:buSzPts val="1100"/>
              <a:buFontTx/>
              <a:buNone/>
              <a:defRPr/>
            </a:pPr>
            <a:endParaRPr lang="en-US" altLang="en-US" sz="240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0849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A11C-413F-4FA1-882F-021BA5C09D7A}"/>
              </a:ext>
            </a:extLst>
          </p:cNvPr>
          <p:cNvSpPr>
            <a:spLocks noGrp="1"/>
          </p:cNvSpPr>
          <p:nvPr>
            <p:ph type="title"/>
          </p:nvPr>
        </p:nvSpPr>
        <p:spPr/>
        <p:txBody>
          <a:bodyPr/>
          <a:lstStyle/>
          <a:p>
            <a:r>
              <a:rPr lang="en-AU" dirty="0">
                <a:solidFill>
                  <a:srgbClr val="145C76"/>
                </a:solidFill>
              </a:rPr>
              <a:t>Clicker Question 7, Response</a:t>
            </a:r>
          </a:p>
        </p:txBody>
      </p:sp>
      <p:sp>
        <p:nvSpPr>
          <p:cNvPr id="8" name="Google Shape;433;g847cf01710_0_113">
            <a:extLst>
              <a:ext uri="{FF2B5EF4-FFF2-40B4-BE49-F238E27FC236}">
                <a16:creationId xmlns:a16="http://schemas.microsoft.com/office/drawing/2014/main" id="{61FA0EC8-6034-4042-957F-4F631DBF539A}"/>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Glycerophospholipids do NOT contain: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a mono- or disaccharide</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Glycerophospholipids are membrane lipids in which two fatty acids are attached in ester linkage to the first and second carbons of glycerol, and a highly polar or charged group is attached through a phosphodiester linkage to the third carbon. They do not contain monosaccharides or disaccharides.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8568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7CEF-CA8A-4EC1-915A-478E5C82B3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Glycerophospholipids Are Named as Derivatives of Phosphatidic Acid</a:t>
            </a:r>
            <a:endParaRPr lang="en-AU" dirty="0"/>
          </a:p>
        </p:txBody>
      </p:sp>
      <p:sp>
        <p:nvSpPr>
          <p:cNvPr id="7" name="Google Shape;390;g847cf01710_0_68">
            <a:extLst>
              <a:ext uri="{FF2B5EF4-FFF2-40B4-BE49-F238E27FC236}">
                <a16:creationId xmlns:a16="http://schemas.microsoft.com/office/drawing/2014/main" id="{EE9053CA-9BAF-4840-9C5E-5CF77E368195}"/>
              </a:ext>
            </a:extLst>
          </p:cNvPr>
          <p:cNvSpPr txBox="1">
            <a:spLocks noChangeArrowheads="1"/>
          </p:cNvSpPr>
          <p:nvPr/>
        </p:nvSpPr>
        <p:spPr bwMode="auto">
          <a:xfrm>
            <a:off x="152400" y="1600340"/>
            <a:ext cx="301152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phosphodiester bond joins the head group to glycerol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phosphate group can bear a negative, neutral, or positive charge</a:t>
            </a:r>
          </a:p>
          <a:p>
            <a:pPr marL="50800" indent="0">
              <a:buNone/>
            </a:pPr>
            <a:endParaRPr lang="en-US" sz="2400" b="1" dirty="0">
              <a:latin typeface="Arial" panose="020B0604020202020204" pitchFamily="34" charset="0"/>
              <a:cs typeface="Arial" panose="020B0604020202020204" pitchFamily="34" charset="0"/>
            </a:endParaRPr>
          </a:p>
        </p:txBody>
      </p:sp>
      <p:pic>
        <p:nvPicPr>
          <p:cNvPr id="3" name="Picture 2" descr="A molecule is shown at the top of the table. It has glycerol in a light red box with a three-carbon zigzag chain. The left-hand C of glycerol is bonded the central C of glycerol to its lower right and to O to its lower left that is further bonded to C double bonded to O in a yellow box that is further bonded to a zigzag chain of 15 additional carbons labeled, saturated fatty acid open parenthesis e.g., palmitic acid close parenthesis. The central C of glycerol is further bonded to the right-hand C of glycerol to its upper right, solid wedge bonded to H to its lower right, and hashed wedge bonded to O to its lower left further bonded to C double bonded to O in a yellow box that is further bonded to a zigzag chain of 17 additional carbons with double bonds between the eighth and ninth, and eleventh and twelfth carbons and labeled, unsaturated fatty acid open parenthesis e.g., linoleic acid close parenthesis. The right-hand C of glycerol is bonded to O to its lower right that is further bonded to P outside of the light red bond that is double bonded to O above, bonded to O to its lower right further bonded to X in a blue box labeled, head-group substituent, and bonded to O minus below. In the table, all of the atoms represented as X are shown in blue boxes. The table has four columns and seven rows. The columns are labeled name of glycerophospholipid, head group, formula of bond joined to X, and net charge open parenthesis at p H 7 close parenthesis. Data in the rows is as follows. Row 1: name phosphatidic acid; head group blank; formula of bond to X is bond to H; net charge equals negative 2 asterisk. Row 2: name phosphatidylethanolamine; head group ethanolamine; formula of bond to X is bond to two-carbon chain bonded to N H 3 with a positive charge on N; net charge equals 0. Row 3: name phosphatidylcholine; head group choline; formula of bond to X is bond to two-carbon chain bonded to N bonded to 3 C H 3 with a positive charge on N; net charge equals 0. Row 4: name phosphatidylserine; head group serine; formula of bond to X is bond to three-carbon chain with the middle carbon hashed wedge bonded to H to the upper left, solid wedge bonded to C to the upper right further double bonded to O and bonded to O minus, and bonded to N H 3 to the lower right with a positive charge on N; net charge equals negative 1. Row 5: name phosphatidylglycerol; head group glycerol; formula of bond to X is bond to three-carbon chain with the middle carbon hashed wedge bonded to H to the upper right, solid wedge bonded to O H to the upper left, and bonded to C at the lower right further bonded to O H; net charge equals negative 1. Row 6: name phosphatidylinositol 4,5-bisphosphate; head group italicized myo end italics -inositol 4,5-bisphosphate; formula of bond to X is bond to the lower left vertex of the chair conformation of a six-carbon ring with the upper left vertex down-equatorial bonded to O H, the center top vertex up-equatorial bonded to O P O 3 2 minus, the upper right vertex down-equatorial bonded to O P O 3 2 minus, the lower right vertex up-equatorial bonded to O H, and the center bottom vertex up-axial bonded to O H; net charge equals negative 4 asterisk. Row 7: name cardiolipin; head group phosphatidylglycerol; formula of bond to X is bond to three-carbon vertical chain with the middle C solid wedge bonded to O H on the left and to H on the right, and the bottom C bonded to O to its lower left bonded to P to its upper left that is double bonded to O above, bonded to O minus below and slightly to the left, and bonded to O to the left that is further bonded to a three-carbon zigzag chain to the left with the middle carbon solid wedge bonded to H below and hashed wedge bonded to O below further bonded to C double bonded to O and bonded to R superscript 1 in a yellow square and the left-hand C bonded to O further bonded to C double bonded to O above and bonded to R superscript 2 in a yellow square on the left; net charge equals negative 2.">
            <a:extLst>
              <a:ext uri="{FF2B5EF4-FFF2-40B4-BE49-F238E27FC236}">
                <a16:creationId xmlns:a16="http://schemas.microsoft.com/office/drawing/2014/main" id="{0C1229CB-E630-DB4E-8D56-C051875C6A91}"/>
              </a:ext>
            </a:extLst>
          </p:cNvPr>
          <p:cNvPicPr>
            <a:picLocks noChangeAspect="1"/>
          </p:cNvPicPr>
          <p:nvPr/>
        </p:nvPicPr>
        <p:blipFill>
          <a:blip r:embed="rId3"/>
          <a:stretch>
            <a:fillRect/>
          </a:stretch>
        </p:blipFill>
        <p:spPr>
          <a:xfrm>
            <a:off x="3505200" y="1559587"/>
            <a:ext cx="5264455" cy="5073437"/>
          </a:xfrm>
          <a:prstGeom prst="rect">
            <a:avLst/>
          </a:prstGeom>
        </p:spPr>
      </p:pic>
    </p:spTree>
    <p:extLst>
      <p:ext uri="{BB962C8B-B14F-4D97-AF65-F5344CB8AC3E}">
        <p14:creationId xmlns:p14="http://schemas.microsoft.com/office/powerpoint/2010/main" val="424909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2077-3160-4E10-B571-F00ACAC7D154}"/>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The Fatty Acids in Glycerophospholipids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be any of a wide variety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glycerophospholipids contain:</a:t>
            </a:r>
          </a:p>
          <a:p>
            <a:pPr lvl="1"/>
            <a:r>
              <a:rPr lang="en-US" sz="2400" dirty="0">
                <a:latin typeface="Arial" panose="020B0604020202020204" pitchFamily="34" charset="0"/>
                <a:cs typeface="Arial" panose="020B0604020202020204" pitchFamily="34" charset="0"/>
              </a:rPr>
              <a:t>a C</a:t>
            </a:r>
            <a:r>
              <a:rPr lang="en-US" sz="2400" baseline="-25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or C</a:t>
            </a:r>
            <a:r>
              <a:rPr lang="en-US" sz="2400" baseline="-25000" dirty="0">
                <a:latin typeface="Arial" panose="020B0604020202020204" pitchFamily="34" charset="0"/>
                <a:cs typeface="Arial" panose="020B0604020202020204" pitchFamily="34" charset="0"/>
              </a:rPr>
              <a:t>18</a:t>
            </a:r>
            <a:r>
              <a:rPr lang="en-US" sz="2400" dirty="0">
                <a:latin typeface="Arial" panose="020B0604020202020204" pitchFamily="34" charset="0"/>
                <a:cs typeface="Arial" panose="020B0604020202020204" pitchFamily="34" charset="0"/>
              </a:rPr>
              <a:t> saturated fatty acid at C-1 </a:t>
            </a:r>
          </a:p>
          <a:p>
            <a:pPr lvl="1"/>
            <a:r>
              <a:rPr lang="en-US" sz="2400" dirty="0">
                <a:latin typeface="Arial" panose="020B0604020202020204" pitchFamily="34" charset="0"/>
                <a:cs typeface="Arial" panose="020B0604020202020204" pitchFamily="34" charset="0"/>
              </a:rPr>
              <a:t>a C</a:t>
            </a:r>
            <a:r>
              <a:rPr lang="en-US" sz="2400" baseline="-25000" dirty="0">
                <a:latin typeface="Arial" panose="020B0604020202020204" pitchFamily="34" charset="0"/>
                <a:cs typeface="Arial" panose="020B0604020202020204" pitchFamily="34" charset="0"/>
              </a:rPr>
              <a:t>18</a:t>
            </a:r>
            <a:r>
              <a:rPr lang="en-US" sz="2400" dirty="0">
                <a:latin typeface="Arial" panose="020B0604020202020204" pitchFamily="34" charset="0"/>
                <a:cs typeface="Arial" panose="020B0604020202020204" pitchFamily="34" charset="0"/>
              </a:rPr>
              <a:t> or C</a:t>
            </a:r>
            <a:r>
              <a:rPr lang="en-US" sz="2400" baseline="-25000" dirty="0">
                <a:latin typeface="Arial" panose="020B0604020202020204" pitchFamily="34" charset="0"/>
                <a:cs typeface="Arial" panose="020B0604020202020204" pitchFamily="34" charset="0"/>
              </a:rPr>
              <a:t>20</a:t>
            </a:r>
            <a:r>
              <a:rPr lang="en-US" sz="2400" dirty="0">
                <a:latin typeface="Arial" panose="020B0604020202020204" pitchFamily="34" charset="0"/>
                <a:cs typeface="Arial" panose="020B0604020202020204" pitchFamily="34" charset="0"/>
              </a:rPr>
              <a:t> unsaturated fatty acid at C-2 </a:t>
            </a:r>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978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C0DE-D682-4583-AF7C-CEDD2D34EA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Glycerophospholipids Have Ether-Linked Fatty Acids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673225"/>
            <a:ext cx="366874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ether lipids</a:t>
            </a:r>
            <a:r>
              <a:rPr lang="en-US" sz="2400" dirty="0">
                <a:latin typeface="Arial" panose="020B0604020202020204" pitchFamily="34" charset="0"/>
                <a:cs typeface="Arial" panose="020B0604020202020204" pitchFamily="34" charset="0"/>
              </a:rPr>
              <a:t> = one of the two acyl chains is attached to glycerol in ether, rather than ester, linkage </a:t>
            </a:r>
          </a:p>
          <a:p>
            <a:pPr lvl="1"/>
            <a:r>
              <a:rPr lang="en-US" sz="2400" dirty="0">
                <a:latin typeface="Arial" panose="020B0604020202020204" pitchFamily="34" charset="0"/>
                <a:cs typeface="Arial" panose="020B0604020202020204" pitchFamily="34" charset="0"/>
              </a:rPr>
              <a:t>chain may be saturated </a:t>
            </a:r>
          </a:p>
          <a:p>
            <a:pPr lvl="1"/>
            <a:r>
              <a:rPr lang="en-US" sz="2400" dirty="0">
                <a:latin typeface="Arial" panose="020B0604020202020204" pitchFamily="34" charset="0"/>
                <a:cs typeface="Arial" panose="020B0604020202020204" pitchFamily="34" charset="0"/>
              </a:rPr>
              <a:t>chain may contain a double bond between C-1 and C-2 as in </a:t>
            </a:r>
            <a:r>
              <a:rPr lang="en-US" sz="2400" b="1" dirty="0">
                <a:latin typeface="Arial" panose="020B0604020202020204" pitchFamily="34" charset="0"/>
                <a:cs typeface="Arial" panose="020B0604020202020204" pitchFamily="34" charset="0"/>
              </a:rPr>
              <a:t>plasmalogens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lasmalogen: Ethanolamine on the right is shown as a two-carbon chain with the right-hand C bonded to N H 3 with a positive charge on N and the left-hand C bonded to O further bonded to P that is double bonded above, bonded to O minus below and slightly to the left, and bonded to O to the lower left that is further bonded to C H 2 that is bonded to C with three substituents. The substituents are an ether-linked alkene in a light red rectangle that has C H 2 bonded to O bonded to C H double bonded to C H further bonded to a zigzag chain of 14 additional carbons to the left outside of the rectangle, C H 3 connected by a solid wedge bond, and O connected by a hashed wedge bond and further bonded to C double bonded to O and to a zigzag chain of 15 additional carbons. Platelet-activating factor: Choline on the right is shown as a two-carbon chain on the right with its right-hand carbon bonded to 3 C H 3 with a positive charge on N and with its left-hand carbon bonded to O further bonded to P double bonded to O above, bonded to O minus below and slightly to the left, and bonded to O to the lower left that is further bonded to C H 2 bonded to C that has three substituents. The substituents are C H 2 in a light red rectangle labeled ether-linked alkane and further bonded to a zigzag chain of 16 additional carbons of which the first two are within the rectangle, H connected by a solid wedge bond, and O connected by a hashed wedge bond in a blue box and further bonded to C double bonded to O and bonded to C H 3 within the box, labeled acetyl ester.">
            <a:extLst>
              <a:ext uri="{FF2B5EF4-FFF2-40B4-BE49-F238E27FC236}">
                <a16:creationId xmlns:a16="http://schemas.microsoft.com/office/drawing/2014/main" id="{B25BE797-B863-7D45-8789-DEF3CC3C39D7}"/>
              </a:ext>
            </a:extLst>
          </p:cNvPr>
          <p:cNvPicPr>
            <a:picLocks noChangeAspect="1"/>
          </p:cNvPicPr>
          <p:nvPr/>
        </p:nvPicPr>
        <p:blipFill>
          <a:blip r:embed="rId3"/>
          <a:stretch>
            <a:fillRect/>
          </a:stretch>
        </p:blipFill>
        <p:spPr>
          <a:xfrm>
            <a:off x="4079031" y="2362200"/>
            <a:ext cx="4815705" cy="3124200"/>
          </a:xfrm>
          <a:prstGeom prst="rect">
            <a:avLst/>
          </a:prstGeom>
        </p:spPr>
      </p:pic>
    </p:spTree>
    <p:extLst>
      <p:ext uri="{BB962C8B-B14F-4D97-AF65-F5344CB8AC3E}">
        <p14:creationId xmlns:p14="http://schemas.microsoft.com/office/powerpoint/2010/main" val="1256261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8F39-77B4-4D49-A84D-A549478C22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Platelet-Activating Factor</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platelet-activating factor </a:t>
            </a:r>
            <a:r>
              <a:rPr lang="en-US" sz="2400" dirty="0">
                <a:latin typeface="Arial" panose="020B0604020202020204" pitchFamily="34" charset="0"/>
                <a:cs typeface="Arial" panose="020B0604020202020204" pitchFamily="34" charset="0"/>
              </a:rPr>
              <a:t>= an ether lipid that serves as a potent molecular signal</a:t>
            </a:r>
          </a:p>
          <a:p>
            <a:pPr lvl="1"/>
            <a:r>
              <a:rPr lang="en-US" sz="2400" dirty="0">
                <a:latin typeface="Arial" panose="020B0604020202020204" pitchFamily="34" charset="0"/>
                <a:cs typeface="Arial" panose="020B0604020202020204" pitchFamily="34" charset="0"/>
              </a:rPr>
              <a:t>releases from leukocytes called basophils</a:t>
            </a:r>
          </a:p>
          <a:p>
            <a:pPr lvl="1"/>
            <a:r>
              <a:rPr lang="en-US" sz="2400" dirty="0">
                <a:latin typeface="Arial" panose="020B0604020202020204" pitchFamily="34" charset="0"/>
                <a:cs typeface="Arial" panose="020B0604020202020204" pitchFamily="34" charset="0"/>
              </a:rPr>
              <a:t>stimulates platelet aggregation and serotonin release </a:t>
            </a:r>
          </a:p>
          <a:p>
            <a:pPr lvl="1"/>
            <a:r>
              <a:rPr lang="en-US" sz="2400" dirty="0">
                <a:latin typeface="Arial" panose="020B0604020202020204" pitchFamily="34" charset="0"/>
                <a:cs typeface="Arial" panose="020B0604020202020204" pitchFamily="34" charset="0"/>
              </a:rPr>
              <a:t>plays a role in inflammation and the allergic response</a:t>
            </a:r>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059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A234-BC54-4B35-BACB-71769D7EDDC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Galactolipids of Plants and Ether-Linked Lipids of Archaea Are Environmental Adaptations</a:t>
            </a:r>
            <a:endParaRPr lang="en-AU" sz="30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057400"/>
            <a:ext cx="853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galactolipids </a:t>
            </a:r>
            <a:r>
              <a:rPr lang="en-US" sz="2400" dirty="0">
                <a:latin typeface="Arial" panose="020B0604020202020204" pitchFamily="34" charset="0"/>
                <a:cs typeface="Arial" panose="020B0604020202020204" pitchFamily="34" charset="0"/>
              </a:rPr>
              <a:t>= member of the </a:t>
            </a:r>
            <a:r>
              <a:rPr lang="en-US" sz="2400" b="1" dirty="0">
                <a:latin typeface="Arial" panose="020B0604020202020204" pitchFamily="34" charset="0"/>
                <a:cs typeface="Arial" panose="020B0604020202020204" pitchFamily="34" charset="0"/>
              </a:rPr>
              <a:t>glycolipids </a:t>
            </a:r>
            <a:r>
              <a:rPr lang="en-US" sz="2400" dirty="0">
                <a:latin typeface="Arial" panose="020B0604020202020204" pitchFamily="34" charset="0"/>
                <a:cs typeface="Arial" panose="020B0604020202020204" pitchFamily="34" charset="0"/>
              </a:rPr>
              <a:t>group that predominate in plant cells</a:t>
            </a:r>
          </a:p>
          <a:p>
            <a:pPr lvl="1"/>
            <a:r>
              <a:rPr lang="en-US" sz="2400" dirty="0">
                <a:latin typeface="Arial" panose="020B0604020202020204" pitchFamily="34" charset="0"/>
                <a:cs typeface="Arial" panose="020B0604020202020204" pitchFamily="34" charset="0"/>
              </a:rPr>
              <a:t>one or two galactose residues are connected by a glycosidic linkage to C-3 of a 1,2-diacylglycerol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Monogalactosyldiacylglycerol open parenthesis M G D G close parenthesis: Glycerol is shown in a light red box as a three-carbon zigzag chain with the right-hand C bonded to O bonded to the lower left vertex of a galactose molecule in a blue box to the right. Galactose is shown as the chair conformation of a six-membered ring with O substituted for C at the bottom center vertex, an up-equatorial bond to O of glycerol from the lower left vertex, a down-equatorial bond to O H from the upper left vertex, an up-equatorial bond to O H from the top center vertex, an up-axial bond to O H from the upper right vertex, and an up-equatorial bond to C H 2 O H from the bottom right vertex. The center C of glycerol has a solid wedge bond to H to the lower right, a hashed wedge bond to O to the lower left that is further bonded to C double-bonded to O within a yellow box that is further bonded to a zigzag chain of 17 additional carbons with double bonds between the eighth and ninth carbons and the eleventh and twelfth carbons, and a bond to C H 2 to the upper left further bonded to O to the lower left further bonded to C double bonded to O within a yellow ox that is further bonded to a zigzag chain of 17 additional carbons with double bonds between the eighth and ninth carbons as well as the eleventh and twelfth carbons. Digalactosyldiacylglyerol (D G D G) has a similar structure to M G D G except that the lower right vertex of the six-membered ring is bonded to the lower left vertex of a similar six-membered ring to its right that has the lower right vertex up-equatorial bonded to C H 2 O H. The two rings are in a blue box labeled galactobiose.">
            <a:extLst>
              <a:ext uri="{FF2B5EF4-FFF2-40B4-BE49-F238E27FC236}">
                <a16:creationId xmlns:a16="http://schemas.microsoft.com/office/drawing/2014/main" id="{4167A340-E16B-FA47-9CD4-400824B99D24}"/>
              </a:ext>
            </a:extLst>
          </p:cNvPr>
          <p:cNvPicPr>
            <a:picLocks noChangeAspect="1"/>
          </p:cNvPicPr>
          <p:nvPr/>
        </p:nvPicPr>
        <p:blipFill>
          <a:blip r:embed="rId3"/>
          <a:stretch>
            <a:fillRect/>
          </a:stretch>
        </p:blipFill>
        <p:spPr>
          <a:xfrm>
            <a:off x="1752600" y="3886200"/>
            <a:ext cx="5638800" cy="2713407"/>
          </a:xfrm>
          <a:prstGeom prst="rect">
            <a:avLst/>
          </a:prstGeom>
        </p:spPr>
      </p:pic>
    </p:spTree>
    <p:extLst>
      <p:ext uri="{BB962C8B-B14F-4D97-AF65-F5344CB8AC3E}">
        <p14:creationId xmlns:p14="http://schemas.microsoft.com/office/powerpoint/2010/main" val="10508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ADDDEBA-AAB7-4F07-A7AA-55EE9C8DFC98}"/>
              </a:ext>
            </a:extLst>
          </p:cNvPr>
          <p:cNvPicPr>
            <a:picLocks noChangeAspect="1"/>
          </p:cNvPicPr>
          <p:nvPr/>
        </p:nvPicPr>
        <p:blipFill>
          <a:blip r:embed="rId3"/>
          <a:stretch>
            <a:fillRect/>
          </a:stretch>
        </p:blipFill>
        <p:spPr>
          <a:xfrm>
            <a:off x="838200" y="385911"/>
            <a:ext cx="1133954" cy="816935"/>
          </a:xfrm>
          <a:prstGeom prst="rect">
            <a:avLst/>
          </a:prstGeom>
        </p:spPr>
      </p:pic>
      <p:sp>
        <p:nvSpPr>
          <p:cNvPr id="2" name="Title 1">
            <a:extLst>
              <a:ext uri="{FF2B5EF4-FFF2-40B4-BE49-F238E27FC236}">
                <a16:creationId xmlns:a16="http://schemas.microsoft.com/office/drawing/2014/main" id="{7B63AEA5-C257-4CEC-9C0E-23DB2231DFED}"/>
              </a:ext>
            </a:extLst>
          </p:cNvPr>
          <p:cNvSpPr>
            <a:spLocks noGrp="1"/>
          </p:cNvSpPr>
          <p:nvPr>
            <p:ph type="title"/>
          </p:nvPr>
        </p:nvSpPr>
        <p:spPr/>
        <p:txBody>
          <a:bodyPr/>
          <a:lstStyle/>
          <a:p>
            <a:r>
              <a:rPr lang="en-AU" dirty="0">
                <a:solidFill>
                  <a:srgbClr val="145C76"/>
                </a:solidFill>
              </a:rPr>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Glycerophospholipids are named as derivatives of the parent compound, phosphatidic acid.</a:t>
            </a:r>
          </a:p>
          <a:p>
            <a:pPr marL="457200" indent="-457200">
              <a:buFontTx/>
              <a:buAutoNum type="alphaUcPeriod"/>
              <a:defRPr/>
            </a:pPr>
            <a:r>
              <a:rPr lang="en-US" sz="2400" dirty="0">
                <a:latin typeface="Arial" panose="020B0604020202020204" pitchFamily="34" charset="0"/>
                <a:cs typeface="Arial" panose="020B0604020202020204" pitchFamily="34" charset="0"/>
              </a:rPr>
              <a:t>Ether lipids may be saturated or contain a double bond. </a:t>
            </a:r>
          </a:p>
          <a:p>
            <a:pPr marL="457200" indent="-457200">
              <a:buFontTx/>
              <a:buAutoNum type="alphaUcPeriod"/>
              <a:defRPr/>
            </a:pPr>
            <a:r>
              <a:rPr lang="en-US" sz="2400" dirty="0">
                <a:latin typeface="Arial" panose="020B0604020202020204" pitchFamily="34" charset="0"/>
                <a:cs typeface="Arial" panose="020B0604020202020204" pitchFamily="34" charset="0"/>
              </a:rPr>
              <a:t>Platelet-activating factor is a glycerophospholipid.</a:t>
            </a:r>
          </a:p>
          <a:p>
            <a:pPr marL="457200" indent="-457200">
              <a:buFontTx/>
              <a:buAutoNum type="alphaUcPeriod"/>
              <a:defRPr/>
            </a:pPr>
            <a:r>
              <a:rPr lang="en-US" sz="2400" dirty="0">
                <a:latin typeface="Arial" panose="020B0604020202020204" pitchFamily="34" charset="0"/>
                <a:cs typeface="Arial" panose="020B0604020202020204" pitchFamily="34" charset="0"/>
              </a:rPr>
              <a:t>The stroma of the chloroplast is rich in galactolipids, composed of a diacylglycerol with one or two linked galactose residues.</a:t>
            </a:r>
          </a:p>
          <a:p>
            <a:pPr>
              <a:buNone/>
              <a:defRPr/>
            </a:pPr>
            <a:r>
              <a:rPr lang="en-US" dirty="0"/>
              <a:t> </a:t>
            </a:r>
            <a:endParaRPr lang="en-US" sz="2400" dirty="0"/>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5162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AF10-6316-4D18-BE84-194F455FC29D}"/>
              </a:ext>
            </a:extLst>
          </p:cNvPr>
          <p:cNvSpPr>
            <a:spLocks noGrp="1"/>
          </p:cNvSpPr>
          <p:nvPr>
            <p:ph type="title"/>
          </p:nvPr>
        </p:nvSpPr>
        <p:spPr/>
        <p:txBody>
          <a:bodyPr/>
          <a:lstStyle/>
          <a:p>
            <a:r>
              <a:rPr lang="en-AU" dirty="0">
                <a:solidFill>
                  <a:srgbClr val="145C76"/>
                </a:solidFill>
              </a:rPr>
              <a:t>Clicker Question 8, Response</a:t>
            </a:r>
          </a:p>
        </p:txBody>
      </p:sp>
      <p:sp>
        <p:nvSpPr>
          <p:cNvPr id="6" name="Google Shape;433;g847cf01710_0_113">
            <a:extLst>
              <a:ext uri="{FF2B5EF4-FFF2-40B4-BE49-F238E27FC236}">
                <a16:creationId xmlns:a16="http://schemas.microsoft.com/office/drawing/2014/main" id="{9A159A77-0EC4-604E-84F6-8960A7EE0AA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The stroma of the chloroplast is rich in galactolipids, composed of a diacylglycerol with one or two linked galactose residues.</a:t>
            </a:r>
          </a:p>
          <a:p>
            <a:pPr marL="457200" indent="-457200">
              <a:buAutoNum type="alphaUcPeriod" startAt="4"/>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Galactolipids are localized in the thylakoid membranes (internal membranes) of chloroplasts. </a:t>
            </a:r>
          </a:p>
          <a:p>
            <a:pPr>
              <a:buNone/>
              <a:defRPr/>
            </a:pPr>
            <a:endParaRPr lang="en-US" sz="2400" dirty="0"/>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880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DE0E-131E-49F8-ACF2-AB147105B8C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Storage Lipids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EEB5-A77D-42BD-9924-C07C80D6396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CC916104-D4FB-4D72-B170-18DF907F7F9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906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D4EF-ED36-45D4-8B20-65EDC6E6B13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Sphingolipids Are Derivatives of Sphingosine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587500"/>
            <a:ext cx="4283374"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sphingolipids </a:t>
            </a:r>
            <a:r>
              <a:rPr lang="en-US" sz="2400" dirty="0">
                <a:latin typeface="Arial" panose="020B0604020202020204" pitchFamily="34" charset="0"/>
                <a:cs typeface="Arial" panose="020B0604020202020204" pitchFamily="34" charset="0"/>
              </a:rPr>
              <a:t>= large class of membrane phospholipids and glycolipids </a:t>
            </a:r>
          </a:p>
          <a:p>
            <a:pPr lvl="1"/>
            <a:r>
              <a:rPr lang="en-US" sz="2400" dirty="0">
                <a:latin typeface="Arial" panose="020B0604020202020204" pitchFamily="34" charset="0"/>
                <a:cs typeface="Arial" panose="020B0604020202020204" pitchFamily="34" charset="0"/>
              </a:rPr>
              <a:t>have a polar head group and two nonpolar tails </a:t>
            </a:r>
          </a:p>
          <a:p>
            <a:pPr lvl="1"/>
            <a:r>
              <a:rPr lang="en-US" sz="2400" dirty="0">
                <a:latin typeface="Arial" panose="020B0604020202020204" pitchFamily="34" charset="0"/>
                <a:cs typeface="Arial" panose="020B0604020202020204" pitchFamily="34" charset="0"/>
              </a:rPr>
              <a:t>contain no glycerol </a:t>
            </a:r>
          </a:p>
          <a:p>
            <a:pPr lvl="1"/>
            <a:r>
              <a:rPr lang="en-US" sz="2400" dirty="0">
                <a:latin typeface="Arial" panose="020B0604020202020204" pitchFamily="34" charset="0"/>
                <a:cs typeface="Arial" panose="020B0604020202020204" pitchFamily="34" charset="0"/>
              </a:rPr>
              <a:t>contain one molecule of the long-chain amino alcohol sphingosine or one of its derivatives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olecule is shown at the top of the table. It has sphingosine in a light red box as an 18-carbon zigzag chain with the first three carbons numbered, C 1 bonded to O further bonded to X in a blue box labeled head-group substituent, C 3 bonded to O H above, a double bond between C 4 and C 5, and C 2 bonded to N H below further bonded to C in a yellow box labeled fatty acid that is double bonded to O and further bonded to a zigzag chain of 25 additional carbons. In the table, all of the atoms representing X are shown in blue boxes. The table has three columns and five rows. The columns are labeled name of sphingolipid, head group, and formula of bond joined to X. Data in the rows are as follows. Row 1: name ceramide: head group blank; formula of bond to X is bond to H. Row 2: name sphingomyelin: head group phosphocholine; formula of bond to X is bond to P double bonded to O above, bonded to O minus below, and bonded to O on the right further bonded to C H 2 C H 2 N with a positive charge open parenthesis C H 3 close parenthesis 3. The bottom three rows show neutral glycolipids. Row 3: glucosylceramide; head group glucose; formula of bond to X is bond to C 1 of a six-membered ring with O substituted for C at the upper right vertex in position 6 and the following substituents: C 1 has a down-axial bond to H; C 2 and C 4 each have up-axial bonds to H and down-axial bonds to O H; C 4 has an up-axial bond to O H and a down-axial bond to H; and C 5 has an up-axial bond to C 6 bonded to 2 H and O H and a down-axial bond to H. Row 4: name lactosylceramide open parenthesis a globoside close parenthesis; head group di-, tri-, or tetrasaccharide; formula of bond to X is bond to a blue circle bonded to a yellow circle. Row 5: name ganglioside G M 2; head group complex oligosaccharide; formula of bond to X is bond to a blue circle bonded to a yellow circle bonded to purple diamond above and yellow square to the right.">
            <a:extLst>
              <a:ext uri="{FF2B5EF4-FFF2-40B4-BE49-F238E27FC236}">
                <a16:creationId xmlns:a16="http://schemas.microsoft.com/office/drawing/2014/main" id="{09C065F7-9940-3149-85DB-B4639CE1ACFC}"/>
              </a:ext>
            </a:extLst>
          </p:cNvPr>
          <p:cNvPicPr>
            <a:picLocks noChangeAspect="1"/>
          </p:cNvPicPr>
          <p:nvPr/>
        </p:nvPicPr>
        <p:blipFill>
          <a:blip r:embed="rId3"/>
          <a:stretch>
            <a:fillRect/>
          </a:stretch>
        </p:blipFill>
        <p:spPr>
          <a:xfrm>
            <a:off x="4538458" y="1828801"/>
            <a:ext cx="4316916" cy="4267200"/>
          </a:xfrm>
          <a:prstGeom prst="rect">
            <a:avLst/>
          </a:prstGeom>
        </p:spPr>
      </p:pic>
    </p:spTree>
    <p:extLst>
      <p:ext uri="{BB962C8B-B14F-4D97-AF65-F5344CB8AC3E}">
        <p14:creationId xmlns:p14="http://schemas.microsoft.com/office/powerpoint/2010/main" val="3663225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22B5-DB02-4AD1-BAC9-602AF4C78238}"/>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Ceramides Are The Structural Parent of All Sphingolipids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C-1, C-2, and C-3 of sphingosine are structurally analogous of the three carbons of glycerol in glycerophospholipids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ceramide </a:t>
            </a:r>
            <a:r>
              <a:rPr lang="en-US" sz="2400" dirty="0">
                <a:latin typeface="Arial" panose="020B0604020202020204" pitchFamily="34" charset="0"/>
                <a:cs typeface="Arial" panose="020B0604020202020204" pitchFamily="34" charset="0"/>
              </a:rPr>
              <a:t>= compound resulting when a fatty acid is attached in amide linkage to the –NH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on C-2</a:t>
            </a:r>
          </a:p>
          <a:p>
            <a:pPr lvl="1"/>
            <a:r>
              <a:rPr lang="en-US" sz="2400" dirty="0">
                <a:latin typeface="Arial" panose="020B0604020202020204" pitchFamily="34" charset="0"/>
                <a:cs typeface="Arial" panose="020B0604020202020204" pitchFamily="34" charset="0"/>
              </a:rPr>
              <a:t>structurally similar to a diacylglycerol </a:t>
            </a: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139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F75ABCD-67FC-4C26-B264-7C460E8B611E}"/>
              </a:ext>
            </a:extLst>
          </p:cNvPr>
          <p:cNvPicPr>
            <a:picLocks noChangeAspect="1"/>
          </p:cNvPicPr>
          <p:nvPr/>
        </p:nvPicPr>
        <p:blipFill>
          <a:blip r:embed="rId3"/>
          <a:stretch>
            <a:fillRect/>
          </a:stretch>
        </p:blipFill>
        <p:spPr>
          <a:xfrm>
            <a:off x="838200" y="385911"/>
            <a:ext cx="1133954" cy="816935"/>
          </a:xfrm>
          <a:prstGeom prst="rect">
            <a:avLst/>
          </a:prstGeom>
        </p:spPr>
      </p:pic>
      <p:sp>
        <p:nvSpPr>
          <p:cNvPr id="2" name="Title 1">
            <a:extLst>
              <a:ext uri="{FF2B5EF4-FFF2-40B4-BE49-F238E27FC236}">
                <a16:creationId xmlns:a16="http://schemas.microsoft.com/office/drawing/2014/main" id="{2FFCE789-8276-418B-A00F-323C3013B43A}"/>
              </a:ext>
            </a:extLst>
          </p:cNvPr>
          <p:cNvSpPr>
            <a:spLocks noGrp="1"/>
          </p:cNvSpPr>
          <p:nvPr>
            <p:ph type="title"/>
          </p:nvPr>
        </p:nvSpPr>
        <p:spPr/>
        <p:txBody>
          <a:bodyPr/>
          <a:lstStyle/>
          <a:p>
            <a:r>
              <a:rPr lang="en-AU" dirty="0">
                <a:solidFill>
                  <a:srgbClr val="145C76"/>
                </a:solidFill>
              </a:rPr>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__________________ a parent compound or compounds of sphingolipids.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Phospholipases are</a:t>
            </a:r>
          </a:p>
          <a:p>
            <a:pPr marL="457200" indent="-457200">
              <a:buFontTx/>
              <a:buAutoNum type="alphaUcPeriod"/>
              <a:defRPr/>
            </a:pPr>
            <a:r>
              <a:rPr lang="en-US" sz="2400" dirty="0">
                <a:latin typeface="Arial" panose="020B0604020202020204" pitchFamily="34" charset="0"/>
                <a:cs typeface="Arial" panose="020B0604020202020204" pitchFamily="34" charset="0"/>
              </a:rPr>
              <a:t>Glycerol-3-phosphate is</a:t>
            </a:r>
          </a:p>
          <a:p>
            <a:pPr marL="457200" indent="-457200">
              <a:buFontTx/>
              <a:buAutoNum type="alphaUcPeriod"/>
              <a:defRPr/>
            </a:pPr>
            <a:r>
              <a:rPr lang="en-US" sz="2400" dirty="0">
                <a:latin typeface="Arial" panose="020B0604020202020204" pitchFamily="34" charset="0"/>
                <a:cs typeface="Arial" panose="020B0604020202020204" pitchFamily="34" charset="0"/>
              </a:rPr>
              <a:t>Sphingomyelins are</a:t>
            </a:r>
          </a:p>
          <a:p>
            <a:pPr marL="457200" indent="-457200">
              <a:buFontTx/>
              <a:buAutoNum type="alphaUcPeriod"/>
              <a:defRPr/>
            </a:pPr>
            <a:r>
              <a:rPr lang="en-US" sz="2400" dirty="0">
                <a:latin typeface="Arial" panose="020B0604020202020204" pitchFamily="34" charset="0"/>
                <a:cs typeface="Arial" panose="020B0604020202020204" pitchFamily="34" charset="0"/>
              </a:rPr>
              <a:t>Ceramides are</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388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8D87-B1DF-43BB-8301-95D14420BD4E}"/>
              </a:ext>
            </a:extLst>
          </p:cNvPr>
          <p:cNvSpPr>
            <a:spLocks noGrp="1"/>
          </p:cNvSpPr>
          <p:nvPr>
            <p:ph type="title"/>
          </p:nvPr>
        </p:nvSpPr>
        <p:spPr/>
        <p:txBody>
          <a:bodyPr/>
          <a:lstStyle/>
          <a:p>
            <a:r>
              <a:rPr lang="en-AU" dirty="0">
                <a:solidFill>
                  <a:srgbClr val="145C76"/>
                </a:solidFill>
              </a:rPr>
              <a:t>Clicker Question 9, Response</a:t>
            </a:r>
          </a:p>
        </p:txBody>
      </p:sp>
      <p:sp>
        <p:nvSpPr>
          <p:cNvPr id="7" name="Google Shape;433;g847cf01710_0_113">
            <a:extLst>
              <a:ext uri="{FF2B5EF4-FFF2-40B4-BE49-F238E27FC236}">
                <a16:creationId xmlns:a16="http://schemas.microsoft.com/office/drawing/2014/main" id="{6CC87729-0D72-404E-BA09-B5743A3B92B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__________________ a parent compound or compounds of sphingolipids.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Ceramides are</a:t>
            </a:r>
          </a:p>
          <a:p>
            <a:pPr>
              <a:lnSpc>
                <a:spcPct val="115000"/>
              </a:lnSpc>
              <a:spcBef>
                <a:spcPct val="0"/>
              </a:spcBef>
              <a:buClr>
                <a:srgbClr val="000000"/>
              </a:buClr>
              <a:buSzPts val="1100"/>
              <a:buFontTx/>
              <a:buNone/>
              <a:defRPr/>
            </a:pPr>
            <a:endParaRPr lang="en-US" altLang="en-US" sz="2400" b="1"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When a fatty acid is attached in amide linkage to the –NH2 on C-2, the resulting compound is a ceramide, which is structurally similar to a diacylglycerol. Ceramides are the structural parents of all sphingolipids.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3215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87FF-05C6-42D0-A310-76B88A37B6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Sphingomyelins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52400" y="1363663"/>
            <a:ext cx="865453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sphingomyelins</a:t>
            </a:r>
            <a:r>
              <a:rPr lang="en-US" sz="2400" dirty="0">
                <a:latin typeface="Arial" panose="020B0604020202020204" pitchFamily="34" charset="0"/>
                <a:cs typeface="Arial" panose="020B0604020202020204" pitchFamily="34" charset="0"/>
              </a:rPr>
              <a:t> = subclass of sphingolipids that contains phosphocholine or </a:t>
            </a:r>
            <a:r>
              <a:rPr lang="en-US" sz="2400" dirty="0" err="1">
                <a:latin typeface="Arial" panose="020B0604020202020204" pitchFamily="34" charset="0"/>
                <a:cs typeface="Arial" panose="020B0604020202020204" pitchFamily="34" charset="0"/>
              </a:rPr>
              <a:t>phosphoethanolamine</a:t>
            </a:r>
            <a:r>
              <a:rPr lang="en-US" sz="2400" dirty="0">
                <a:latin typeface="Arial" panose="020B0604020202020204" pitchFamily="34" charset="0"/>
                <a:cs typeface="Arial" panose="020B0604020202020204" pitchFamily="34" charset="0"/>
              </a:rPr>
              <a:t> as their polar head group</a:t>
            </a:r>
          </a:p>
          <a:p>
            <a:pPr marL="50800" indent="0">
              <a:buNone/>
            </a:pPr>
            <a:endParaRPr lang="en-US" sz="2400" b="1" dirty="0">
              <a:latin typeface="Arial" panose="020B0604020202020204" pitchFamily="34" charset="0"/>
              <a:cs typeface="Arial" panose="020B0604020202020204" pitchFamily="34" charset="0"/>
            </a:endParaRPr>
          </a:p>
        </p:txBody>
      </p:sp>
      <p:pic>
        <p:nvPicPr>
          <p:cNvPr id="3" name="Picture 2" descr="Phosphatidylcholine: A blue box labeled phosphocholine has N plus on the right bonded to 3 C H 3 and to a two-carbon chain on the left that bonds to O further bonded to P double bonded to O above, bonded to O minus below and slightly to the left, and bonded to O outside of the blue box to the lower left that is further bonded to C with three substituents. The substituents are as follows: a solid wedge bond to H to the lower right, a hashed wedge bond to O to the lower left that is further bonded to C double bonded to O and bonded to a zigzag chain of 17 additional carbons with double bonds between the eighth and ninth as well as eleventh and twelfth carbons; a bond to C H 2 to the left further bonded to O bonded to C double bonded to O above and bonded to a zigzag chain of 17 additional carbons to the left. Sphingomyelin: A blue box labeled phosphocholine has N plus on the right bonded to 3 C H 3 and to a two-carbon chain on the left that bonds to O further bonded to P double bonded to O above, bonded to O minus below and slightly to the left, and bonded to O outside of the blue box to the lower left that is further bonded to C with three substituents. The substituents are as follows: a solid wedge bond to H to the lower right, a hashed wedge bond to N H to the lower left that is further bonded to C double bonded to O and bonded to a zigzag chain of 15 additional carbons; a bond to C to the left solid wedge bonded to O H to the upper right, hashed wedge bonded to H to the upper left, and further bonded to a zigzag chain of 15 additional carbons to the left with a double bond between the first and second carbons.">
            <a:extLst>
              <a:ext uri="{FF2B5EF4-FFF2-40B4-BE49-F238E27FC236}">
                <a16:creationId xmlns:a16="http://schemas.microsoft.com/office/drawing/2014/main" id="{401C6285-AC75-F24E-8164-D1B35F315CB8}"/>
              </a:ext>
            </a:extLst>
          </p:cNvPr>
          <p:cNvPicPr>
            <a:picLocks noChangeAspect="1"/>
          </p:cNvPicPr>
          <p:nvPr/>
        </p:nvPicPr>
        <p:blipFill>
          <a:blip r:embed="rId3"/>
          <a:stretch>
            <a:fillRect/>
          </a:stretch>
        </p:blipFill>
        <p:spPr>
          <a:xfrm>
            <a:off x="1410333" y="2743200"/>
            <a:ext cx="6323334" cy="3458817"/>
          </a:xfrm>
          <a:prstGeom prst="rect">
            <a:avLst/>
          </a:prstGeom>
        </p:spPr>
      </p:pic>
    </p:spTree>
    <p:extLst>
      <p:ext uri="{BB962C8B-B14F-4D97-AF65-F5344CB8AC3E}">
        <p14:creationId xmlns:p14="http://schemas.microsoft.com/office/powerpoint/2010/main" val="869672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A3B9-C59C-438E-8E93-95C70155EC5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Glycosphingolipids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1662068"/>
            <a:ext cx="865453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glycosphingolipids</a:t>
            </a:r>
            <a:r>
              <a:rPr lang="en-US" sz="2400" dirty="0">
                <a:latin typeface="Arial" panose="020B0604020202020204" pitchFamily="34" charset="0"/>
                <a:cs typeface="Arial" panose="020B0604020202020204" pitchFamily="34" charset="0"/>
              </a:rPr>
              <a:t> = have head groups with 1+ sugars connected directly to the –OH at C-1 of the ceramide moiety</a:t>
            </a:r>
          </a:p>
          <a:p>
            <a:pPr lvl="1"/>
            <a:r>
              <a:rPr lang="en-US" sz="2400" dirty="0">
                <a:latin typeface="Arial" panose="020B0604020202020204" pitchFamily="34" charset="0"/>
                <a:cs typeface="Arial" panose="020B0604020202020204" pitchFamily="34" charset="0"/>
              </a:rPr>
              <a:t>do not contain phosphate</a:t>
            </a:r>
          </a:p>
          <a:p>
            <a:pPr lvl="1"/>
            <a:r>
              <a:rPr lang="en-US" sz="2400" dirty="0">
                <a:latin typeface="Arial" panose="020B0604020202020204" pitchFamily="34" charset="0"/>
                <a:cs typeface="Arial" panose="020B0604020202020204" pitchFamily="34" charset="0"/>
              </a:rPr>
              <a:t>occur largely in the outer face of plasma membranes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851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14F35F-DE8C-41F2-A017-93FEEC2780E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Cerebrosides and </a:t>
            </a:r>
            <a:r>
              <a:rPr lang="en-US" altLang="en-US" dirty="0" err="1">
                <a:solidFill>
                  <a:schemeClr val="tx1"/>
                </a:solidFill>
                <a:latin typeface="Arial" panose="020B0604020202020204" pitchFamily="34" charset="0"/>
                <a:cs typeface="Arial" panose="020B0604020202020204" pitchFamily="34" charset="0"/>
              </a:rPr>
              <a:t>Globosides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1662068"/>
            <a:ext cx="8654537" cy="458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cerebrosides </a:t>
            </a:r>
            <a:r>
              <a:rPr lang="en-US" sz="2400" dirty="0">
                <a:latin typeface="Arial" panose="020B0604020202020204" pitchFamily="34" charset="0"/>
                <a:cs typeface="Arial" panose="020B0604020202020204" pitchFamily="34" charset="0"/>
              </a:rPr>
              <a:t>= have a single sugar linked to ceramide</a:t>
            </a:r>
          </a:p>
          <a:p>
            <a:pPr lvl="1"/>
            <a:r>
              <a:rPr lang="en-US" sz="2400" dirty="0">
                <a:latin typeface="Arial" panose="020B0604020202020204" pitchFamily="34" charset="0"/>
                <a:cs typeface="Arial" panose="020B0604020202020204" pitchFamily="34" charset="0"/>
              </a:rPr>
              <a:t>those with galactose are found in the plasma membranes of cells in neural tissue</a:t>
            </a:r>
          </a:p>
          <a:p>
            <a:pPr lvl="1"/>
            <a:r>
              <a:rPr lang="en-US" sz="2400" dirty="0">
                <a:latin typeface="Arial" panose="020B0604020202020204" pitchFamily="34" charset="0"/>
                <a:cs typeface="Arial" panose="020B0604020202020204" pitchFamily="34" charset="0"/>
              </a:rPr>
              <a:t>those with glucose are found in the plasma membranes of cells in nonneural tissues</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globosides</a:t>
            </a:r>
            <a:r>
              <a:rPr lang="en-US" sz="2400" dirty="0">
                <a:latin typeface="Arial" panose="020B0604020202020204" pitchFamily="34" charset="0"/>
                <a:cs typeface="Arial" panose="020B0604020202020204" pitchFamily="34" charset="0"/>
              </a:rPr>
              <a:t> = glycosphingolipids with 2+ sugars, usually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-galactose, or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-galactosamine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sometimes called </a:t>
            </a:r>
            <a:r>
              <a:rPr lang="en-US" sz="2400" b="1" dirty="0">
                <a:latin typeface="Arial" panose="020B0604020202020204" pitchFamily="34" charset="0"/>
                <a:cs typeface="Arial" panose="020B0604020202020204" pitchFamily="34" charset="0"/>
              </a:rPr>
              <a:t>neutral glycolipids</a:t>
            </a:r>
            <a:r>
              <a:rPr lang="en-US" sz="2400" dirty="0">
                <a:latin typeface="Arial" panose="020B0604020202020204" pitchFamily="34" charset="0"/>
                <a:cs typeface="Arial" panose="020B0604020202020204" pitchFamily="34" charset="0"/>
              </a:rPr>
              <a:t>, as they have no charge at pH 7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724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2549F9-1C70-408A-89BF-0FDA6D8B58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Gangliosides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0" y="1363663"/>
            <a:ext cx="86545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gangliosides</a:t>
            </a:r>
            <a:r>
              <a:rPr lang="en-US" sz="2400" dirty="0">
                <a:latin typeface="Arial" panose="020B0604020202020204" pitchFamily="34" charset="0"/>
                <a:cs typeface="Arial" panose="020B0604020202020204" pitchFamily="34" charset="0"/>
              </a:rPr>
              <a:t> = have oligosaccharides as their polar head groups and 1+ residues of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-acetylneuraminic acid (Neu5Ac), a sialic acid, at the termini </a:t>
            </a:r>
          </a:p>
          <a:p>
            <a:pPr lvl="1"/>
            <a:r>
              <a:rPr lang="en-US" sz="2400" dirty="0">
                <a:latin typeface="Arial" panose="020B0604020202020204" pitchFamily="34" charset="0"/>
                <a:cs typeface="Arial" panose="020B0604020202020204" pitchFamily="34" charset="0"/>
              </a:rPr>
              <a:t>1 sialic acid residue = GM (</a:t>
            </a:r>
            <a:r>
              <a:rPr lang="en-US" sz="2400" i="1" dirty="0">
                <a:latin typeface="Arial" panose="020B0604020202020204" pitchFamily="34" charset="0"/>
                <a:cs typeface="Arial" panose="020B0604020202020204" pitchFamily="34" charset="0"/>
              </a:rPr>
              <a:t>M </a:t>
            </a:r>
            <a:r>
              <a:rPr lang="en-US" sz="2400" dirty="0">
                <a:latin typeface="Arial" panose="020B0604020202020204" pitchFamily="34" charset="0"/>
                <a:cs typeface="Arial" panose="020B0604020202020204" pitchFamily="34" charset="0"/>
              </a:rPr>
              <a:t>for mono-) series</a:t>
            </a:r>
          </a:p>
          <a:p>
            <a:pPr lvl="1"/>
            <a:r>
              <a:rPr lang="en-US" sz="2400" dirty="0">
                <a:latin typeface="Arial" panose="020B0604020202020204" pitchFamily="34" charset="0"/>
                <a:cs typeface="Arial" panose="020B0604020202020204" pitchFamily="34" charset="0"/>
              </a:rPr>
              <a:t>2 sialic acid residues = GD (</a:t>
            </a:r>
            <a:r>
              <a:rPr lang="en-US" sz="2400" i="1" dirty="0">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for di-) series</a:t>
            </a:r>
          </a:p>
          <a:p>
            <a:pPr lvl="1"/>
            <a:r>
              <a:rPr lang="en-US" sz="2400" dirty="0">
                <a:latin typeface="Arial" panose="020B0604020202020204" pitchFamily="34" charset="0"/>
                <a:cs typeface="Arial" panose="020B0604020202020204" pitchFamily="34" charset="0"/>
              </a:rPr>
              <a:t>3 sialic acid residues = GT (</a:t>
            </a:r>
            <a:r>
              <a:rPr lang="en-US" sz="2400" i="1"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for tri-) series (and so on)</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The molecule is shown as a chair conformation of a six-membered ring with O substituted for C at the top center vertex, the upper right vertex up-axial bonded to C O O H and down-equatorial bonded to O H, the bottom center vertex down-equatorial bonded to O H, the lower left vertex bonded to N H further bonded to C double bonded to O below and bonded to C H 3 on the left, and the upper left vertex bonded to a three-carbon zigzag chain with the right-hand C hashed wedge bonded to O H, the middle C solid wedge bonded to O H, and the left-hand C bonded to O H.">
            <a:extLst>
              <a:ext uri="{FF2B5EF4-FFF2-40B4-BE49-F238E27FC236}">
                <a16:creationId xmlns:a16="http://schemas.microsoft.com/office/drawing/2014/main" id="{483EC1BD-8A18-504C-91D7-2C7E996944C8}"/>
              </a:ext>
            </a:extLst>
          </p:cNvPr>
          <p:cNvPicPr>
            <a:picLocks noChangeAspect="1"/>
          </p:cNvPicPr>
          <p:nvPr/>
        </p:nvPicPr>
        <p:blipFill>
          <a:blip r:embed="rId3"/>
          <a:stretch>
            <a:fillRect/>
          </a:stretch>
        </p:blipFill>
        <p:spPr>
          <a:xfrm>
            <a:off x="2709620" y="4343400"/>
            <a:ext cx="3724759" cy="2115839"/>
          </a:xfrm>
          <a:prstGeom prst="rect">
            <a:avLst/>
          </a:prstGeom>
        </p:spPr>
      </p:pic>
    </p:spTree>
    <p:extLst>
      <p:ext uri="{BB962C8B-B14F-4D97-AF65-F5344CB8AC3E}">
        <p14:creationId xmlns:p14="http://schemas.microsoft.com/office/powerpoint/2010/main" val="156656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06748367-41FD-4C42-B54D-17CE3772DCBA}"/>
              </a:ext>
            </a:extLst>
          </p:cNvPr>
          <p:cNvPicPr>
            <a:picLocks noChangeAspect="1"/>
          </p:cNvPicPr>
          <p:nvPr/>
        </p:nvPicPr>
        <p:blipFill>
          <a:blip r:embed="rId3"/>
          <a:stretch>
            <a:fillRect/>
          </a:stretch>
        </p:blipFill>
        <p:spPr>
          <a:xfrm>
            <a:off x="838200" y="385911"/>
            <a:ext cx="1133954" cy="816935"/>
          </a:xfrm>
          <a:prstGeom prst="rect">
            <a:avLst/>
          </a:prstGeom>
        </p:spPr>
      </p:pic>
      <p:sp>
        <p:nvSpPr>
          <p:cNvPr id="3" name="Title 2">
            <a:extLst>
              <a:ext uri="{FF2B5EF4-FFF2-40B4-BE49-F238E27FC236}">
                <a16:creationId xmlns:a16="http://schemas.microsoft.com/office/drawing/2014/main" id="{73E09803-37DF-4082-BAEF-20F38ECD5A44}"/>
              </a:ext>
            </a:extLst>
          </p:cNvPr>
          <p:cNvSpPr>
            <a:spLocks noGrp="1"/>
          </p:cNvSpPr>
          <p:nvPr>
            <p:ph type="title"/>
          </p:nvPr>
        </p:nvSpPr>
        <p:spPr/>
        <p:txBody>
          <a:bodyPr/>
          <a:lstStyle/>
          <a:p>
            <a:r>
              <a:rPr lang="en-AU" dirty="0">
                <a:solidFill>
                  <a:srgbClr val="145C76"/>
                </a:solidFill>
              </a:rPr>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sphingolipids have a single monosaccharide as a component?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cerebrosides</a:t>
            </a:r>
          </a:p>
          <a:p>
            <a:pPr marL="457200" indent="-457200">
              <a:buFontTx/>
              <a:buAutoNum type="alphaUcPeriod"/>
              <a:defRPr/>
            </a:pPr>
            <a:r>
              <a:rPr lang="en-US" sz="2400" dirty="0">
                <a:latin typeface="Arial" panose="020B0604020202020204" pitchFamily="34" charset="0"/>
                <a:cs typeface="Arial" panose="020B0604020202020204" pitchFamily="34" charset="0"/>
              </a:rPr>
              <a:t>gangliosides</a:t>
            </a:r>
          </a:p>
          <a:p>
            <a:pPr marL="457200" indent="-457200">
              <a:buFontTx/>
              <a:buAutoNum type="alphaUcPeriod"/>
              <a:defRPr/>
            </a:pPr>
            <a:r>
              <a:rPr lang="en-US" sz="2400" dirty="0" err="1">
                <a:latin typeface="Arial" panose="020B0604020202020204" pitchFamily="34" charset="0"/>
                <a:cs typeface="Arial" panose="020B0604020202020204" pitchFamily="34" charset="0"/>
              </a:rPr>
              <a:t>globosides</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plasmalogens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947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8BEA-0884-4C60-B7CD-E341BDE3CF2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45E928C1-1801-4928-AD76-20443CB8DF2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788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5C1D-8BEA-44E0-B91A-F4308BFCA766}"/>
              </a:ext>
            </a:extLst>
          </p:cNvPr>
          <p:cNvSpPr>
            <a:spLocks noGrp="1"/>
          </p:cNvSpPr>
          <p:nvPr>
            <p:ph type="title"/>
          </p:nvPr>
        </p:nvSpPr>
        <p:spPr/>
        <p:txBody>
          <a:bodyPr/>
          <a:lstStyle/>
          <a:p>
            <a:r>
              <a:rPr lang="en-AU" dirty="0">
                <a:solidFill>
                  <a:srgbClr val="145C76"/>
                </a:solidFill>
              </a:rPr>
              <a:t>Clicker Question 10, Response</a:t>
            </a:r>
          </a:p>
        </p:txBody>
      </p:sp>
      <p:sp>
        <p:nvSpPr>
          <p:cNvPr id="6" name="Google Shape;433;g847cf01710_0_113">
            <a:extLst>
              <a:ext uri="{FF2B5EF4-FFF2-40B4-BE49-F238E27FC236}">
                <a16:creationId xmlns:a16="http://schemas.microsoft.com/office/drawing/2014/main" id="{FC09D56E-1DA6-E743-B7CD-9464029B3F5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sphingolipids have a single monosaccharide as a component?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cerebrosides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Cerebrosides have a single sugar linked to ceramide.</a:t>
            </a:r>
            <a:endParaRPr lang="en-US" sz="2400" dirty="0"/>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4244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E315-9D32-4537-892C-1E607AF34C0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B519E822-1D18-44E9-949E-176BD5DED2F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844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9A28-11E4-4339-8A87-EF6B0073A63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Sphingolipids at Cell Surfaces Are Sites of Biological Recognition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20915" y="1743559"/>
            <a:ext cx="458817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prominent in the plasma membranes of neurons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blood groups (O, A, B) are determined in part by the oligosaccharide head groups of these glycosphingolipids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three structures are the same on the left. There is a light red sphingosine with a horizontal rectangle joined on its left side to a vertical rectangle extending down. A yellow rectangle labeled fatty acid extends from the center. This part is labeled ceramide. A vertical line down from the sphingosine bends to the right to reach a blue circle joined to a yellow circle joined to a blue rectangle joined to yellow circle that has a bond to the vertex of a red triangle below. O antigen has no addition. A antigen has a yellow square joined to the yellow circle above the red triangle. B antigen has a yellow circle joined to the yellow circle above the red triangle.">
            <a:extLst>
              <a:ext uri="{FF2B5EF4-FFF2-40B4-BE49-F238E27FC236}">
                <a16:creationId xmlns:a16="http://schemas.microsoft.com/office/drawing/2014/main" id="{519CE2DC-E9FF-2A43-82F3-95C92C2C1ED4}"/>
              </a:ext>
            </a:extLst>
          </p:cNvPr>
          <p:cNvPicPr>
            <a:picLocks noChangeAspect="1"/>
          </p:cNvPicPr>
          <p:nvPr/>
        </p:nvPicPr>
        <p:blipFill>
          <a:blip r:embed="rId3"/>
          <a:stretch>
            <a:fillRect/>
          </a:stretch>
        </p:blipFill>
        <p:spPr>
          <a:xfrm>
            <a:off x="5140085" y="1752600"/>
            <a:ext cx="3683000" cy="4708381"/>
          </a:xfrm>
          <a:prstGeom prst="rect">
            <a:avLst/>
          </a:prstGeom>
        </p:spPr>
      </p:pic>
    </p:spTree>
    <p:extLst>
      <p:ext uri="{BB962C8B-B14F-4D97-AF65-F5344CB8AC3E}">
        <p14:creationId xmlns:p14="http://schemas.microsoft.com/office/powerpoint/2010/main" val="306601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F124-8CD3-432E-A91E-5DE204106CC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Phospholipids and Sphingolipids Are Degraded in Lysosomes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20916" y="1743559"/>
            <a:ext cx="3641484"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phospholipases of the A type remove one of the two fatty acids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lysophospholipases</a:t>
            </a:r>
            <a:r>
              <a:rPr lang="en-US" sz="2400" dirty="0">
                <a:latin typeface="Arial" panose="020B0604020202020204" pitchFamily="34" charset="0"/>
                <a:cs typeface="Arial" panose="020B0604020202020204" pitchFamily="34" charset="0"/>
              </a:rPr>
              <a:t> remove the remaining fatty acid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lysosomal enzymes catalyze the stepwise removal of sugar units of gangliosides</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three-carbon chain is numbered from top to bottom. C 1 is bonded to 2 H, to O further bonded to C double bonded to O, and bonded to a zigzag chain of 15 additional carbons. An arrow labeled phospholipase A subscript 1 points to the bond between O and C double bonded to O. C 2 is bonded to H and to O further bonded to C double bonded to O and bonded to a zigzag chain of 15 additional carbons with a double bond between the eight and ninth carbons. An arrow labeled phospholipase A subscript 2 points to the bond between O and C double bonded to O. C 3 is bonded to 2 H and to O below further bonded to P. An arrow pointing to the bond between O and P is labeled phospholipase C. P is double bonded to O to the left, bonded to O minus below, and bonded to O on the right further bonded to the left side vertex of a six-carbon ring. An arrow pointing to the bond between P and the O further bonded to the ring is labeled phospholipase D. The ring has the right side vertex bonded to H above and to O bonded to P below, the lower right and left vertices bonded to O H above and to H below, the left side vertex bonded to O further bonded to the rest of the molecule and bonded to H below, and upper left vertex bonded to H above and O H below, and the upper right vertex bonded to O bonded to P above and to H below.">
            <a:extLst>
              <a:ext uri="{FF2B5EF4-FFF2-40B4-BE49-F238E27FC236}">
                <a16:creationId xmlns:a16="http://schemas.microsoft.com/office/drawing/2014/main" id="{D9BE1CA2-FF79-B242-90F4-8979327C0877}"/>
              </a:ext>
            </a:extLst>
          </p:cNvPr>
          <p:cNvPicPr>
            <a:picLocks noChangeAspect="1"/>
          </p:cNvPicPr>
          <p:nvPr/>
        </p:nvPicPr>
        <p:blipFill>
          <a:blip r:embed="rId3"/>
          <a:stretch>
            <a:fillRect/>
          </a:stretch>
        </p:blipFill>
        <p:spPr>
          <a:xfrm>
            <a:off x="4328492" y="1752600"/>
            <a:ext cx="4494592" cy="4451375"/>
          </a:xfrm>
          <a:prstGeom prst="rect">
            <a:avLst/>
          </a:prstGeom>
        </p:spPr>
      </p:pic>
    </p:spTree>
    <p:extLst>
      <p:ext uri="{BB962C8B-B14F-4D97-AF65-F5344CB8AC3E}">
        <p14:creationId xmlns:p14="http://schemas.microsoft.com/office/powerpoint/2010/main" val="1354313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5DE2-F13E-4452-8128-2FBCF748609A}"/>
              </a:ext>
            </a:extLst>
          </p:cNvPr>
          <p:cNvSpPr>
            <a:spLocks noGrp="1"/>
          </p:cNvSpPr>
          <p:nvPr>
            <p:ph type="title"/>
          </p:nvPr>
        </p:nvSpPr>
        <p:spPr/>
        <p:txBody>
          <a:bodyPr/>
          <a:lstStyle/>
          <a:p>
            <a:r>
              <a:rPr lang="en-AU" dirty="0">
                <a:solidFill>
                  <a:srgbClr val="145C76"/>
                </a:solidFill>
              </a:rPr>
              <a:t>Clicker Question 11</a:t>
            </a:r>
          </a:p>
        </p:txBody>
      </p:sp>
      <p:pic>
        <p:nvPicPr>
          <p:cNvPr id="6" name="Picture 5" descr="Icon P 2&#10;">
            <a:extLst>
              <a:ext uri="{FF2B5EF4-FFF2-40B4-BE49-F238E27FC236}">
                <a16:creationId xmlns:a16="http://schemas.microsoft.com/office/drawing/2014/main" id="{DFA6D8D8-95F0-435E-A466-8FDD6E144AD8}"/>
              </a:ext>
            </a:extLst>
          </p:cNvPr>
          <p:cNvPicPr>
            <a:picLocks noChangeAspect="1"/>
          </p:cNvPicPr>
          <p:nvPr/>
        </p:nvPicPr>
        <p:blipFill>
          <a:blip r:embed="rId3"/>
          <a:stretch>
            <a:fillRect/>
          </a:stretch>
        </p:blipFill>
        <p:spPr>
          <a:xfrm>
            <a:off x="838200" y="385911"/>
            <a:ext cx="1133954" cy="816935"/>
          </a:xfrm>
          <a:prstGeom prst="rect">
            <a:avLst/>
          </a:prstGeom>
        </p:spPr>
      </p:pic>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What are the products of phospholipase D degradation of phosphatidylethanolamine?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diacylglycerol and phosphocholine</a:t>
            </a:r>
          </a:p>
          <a:p>
            <a:pPr marL="457200" indent="-457200">
              <a:buFontTx/>
              <a:buAutoNum type="alphaUcPeriod"/>
              <a:defRPr/>
            </a:pPr>
            <a:r>
              <a:rPr lang="en-US" sz="2400" dirty="0">
                <a:latin typeface="Arial" panose="020B0604020202020204" pitchFamily="34" charset="0"/>
                <a:cs typeface="Arial" panose="020B0604020202020204" pitchFamily="34" charset="0"/>
              </a:rPr>
              <a:t>diacylglycerol and </a:t>
            </a:r>
            <a:r>
              <a:rPr lang="en-US" sz="2400" dirty="0" err="1">
                <a:latin typeface="Arial" panose="020B0604020202020204" pitchFamily="34" charset="0"/>
                <a:cs typeface="Arial" panose="020B0604020202020204" pitchFamily="34" charset="0"/>
              </a:rPr>
              <a:t>phosphoethanolamine</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phosphatidate</a:t>
            </a:r>
            <a:r>
              <a:rPr lang="en-US" sz="2400" dirty="0">
                <a:latin typeface="Arial" panose="020B0604020202020204" pitchFamily="34" charset="0"/>
                <a:cs typeface="Arial" panose="020B0604020202020204" pitchFamily="34" charset="0"/>
              </a:rPr>
              <a:t> and ethanolamine</a:t>
            </a:r>
          </a:p>
          <a:p>
            <a:pPr marL="457200" indent="-457200">
              <a:buFontTx/>
              <a:buAutoNum type="alphaUcPeriod"/>
              <a:defRPr/>
            </a:pPr>
            <a:r>
              <a:rPr lang="en-US" sz="2400" dirty="0" err="1">
                <a:latin typeface="Arial" panose="020B0604020202020204" pitchFamily="34" charset="0"/>
                <a:cs typeface="Arial" panose="020B0604020202020204" pitchFamily="34" charset="0"/>
              </a:rPr>
              <a:t>phosphatidate</a:t>
            </a:r>
            <a:r>
              <a:rPr lang="en-US" sz="2400" dirty="0">
                <a:latin typeface="Arial" panose="020B0604020202020204" pitchFamily="34" charset="0"/>
                <a:cs typeface="Arial" panose="020B0604020202020204" pitchFamily="34" charset="0"/>
              </a:rPr>
              <a:t> and choline</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1909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14B8-DC77-497A-8D9F-DD35D34470C2}"/>
              </a:ext>
            </a:extLst>
          </p:cNvPr>
          <p:cNvSpPr>
            <a:spLocks noGrp="1"/>
          </p:cNvSpPr>
          <p:nvPr>
            <p:ph type="title"/>
          </p:nvPr>
        </p:nvSpPr>
        <p:spPr/>
        <p:txBody>
          <a:bodyPr/>
          <a:lstStyle/>
          <a:p>
            <a:r>
              <a:rPr lang="en-AU" dirty="0">
                <a:solidFill>
                  <a:srgbClr val="145C76"/>
                </a:solidFill>
              </a:rPr>
              <a:t>Clicker Question 11, Response</a:t>
            </a:r>
          </a:p>
        </p:txBody>
      </p:sp>
      <p:sp>
        <p:nvSpPr>
          <p:cNvPr id="4" name="Google Shape;433;g847cf01710_0_113">
            <a:extLst>
              <a:ext uri="{FF2B5EF4-FFF2-40B4-BE49-F238E27FC236}">
                <a16:creationId xmlns:a16="http://schemas.microsoft.com/office/drawing/2014/main" id="{9F275BC3-10A1-624D-87FF-8E7F7D09244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What are the products of phospholipase D degradation of phosphatidylethanolamine?</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phosphatidate</a:t>
            </a:r>
            <a:r>
              <a:rPr lang="en-US" sz="2400" b="1" dirty="0">
                <a:latin typeface="Arial" panose="020B0604020202020204" pitchFamily="34" charset="0"/>
                <a:cs typeface="Arial" panose="020B0604020202020204" pitchFamily="34" charset="0"/>
              </a:rPr>
              <a:t> and ethanolamine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Phospholipase D splits one of the phosphodiester bonds in the head group. Thus, phospholipase D degradation of phosphatidylethanolamine would form </a:t>
            </a:r>
            <a:r>
              <a:rPr lang="en-US" sz="2400" b="1" dirty="0" err="1">
                <a:latin typeface="Arial" panose="020B0604020202020204" pitchFamily="34" charset="0"/>
                <a:cs typeface="Arial" panose="020B0604020202020204" pitchFamily="34" charset="0"/>
              </a:rPr>
              <a:t>phosphatidate</a:t>
            </a:r>
            <a:r>
              <a:rPr lang="en-US" sz="2400" b="1" dirty="0">
                <a:latin typeface="Arial" panose="020B0604020202020204" pitchFamily="34" charset="0"/>
                <a:cs typeface="Arial" panose="020B0604020202020204" pitchFamily="34" charset="0"/>
              </a:rPr>
              <a:t> and ethanolamine.</a:t>
            </a:r>
          </a:p>
          <a:p>
            <a:pPr>
              <a:buNone/>
              <a:defRPr/>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488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E6E45-949A-4F71-865C-EBCA53133F0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Abnormal Accumulations of Membrane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17644" y="1546547"/>
            <a:ext cx="3715245" cy="203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genetic defects in any of these hydrolytic enzymes leads to the accumulation of gangliosides in the cell</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8" name="Picture 7" descr="A figure shows a micrograph with a roughly rounded structure containing many concentric circles inside. The innermost circles form the outline of a half-circle. The micrograph is depicted on the scale of 1 micrometer.">
            <a:extLst>
              <a:ext uri="{FF2B5EF4-FFF2-40B4-BE49-F238E27FC236}">
                <a16:creationId xmlns:a16="http://schemas.microsoft.com/office/drawing/2014/main" id="{BF3FB901-BF7A-B949-8430-465CCBD44FC8}"/>
              </a:ext>
            </a:extLst>
          </p:cNvPr>
          <p:cNvPicPr>
            <a:picLocks noChangeAspect="1"/>
          </p:cNvPicPr>
          <p:nvPr/>
        </p:nvPicPr>
        <p:blipFill>
          <a:blip r:embed="rId3"/>
          <a:stretch>
            <a:fillRect/>
          </a:stretch>
        </p:blipFill>
        <p:spPr>
          <a:xfrm>
            <a:off x="1021971" y="4114800"/>
            <a:ext cx="2160765" cy="2358320"/>
          </a:xfrm>
          <a:prstGeom prst="rect">
            <a:avLst/>
          </a:prstGeom>
        </p:spPr>
      </p:pic>
      <p:pic>
        <p:nvPicPr>
          <p:cNvPr id="6" name="Picture 5" descr="The figure legend shows that a blue circle represents G l c, a yellow circle represents G a l, a yellow square represents G a l N A c, and a purple diamond represents N e u 5 A c. At the upper left, a box labeled ceramide is bonded to a blue circle bonded to a yellow circle bonded to a purple diamond above and to a yellow square to the right that is bonded to a yellow square to its right. This is labeled G M 1. An arrow pointing down is labeled Greek letter beta-galactosidase. Next to the top of the downward arrow, a red circle with an X across it points to a light red box labeled generalized gangliosidosis. An arrow pointing to the right below the red circle shows a yellow circle leaving. The product, G M 2, is similar except that the yellow circle on the right side is gone. An arrow pointing down is labeled hexosaminidase A. Next to the top of the downward arrow, a red circle with an X across it points to a light red box labeled Tay-Sachs disease. An arrow pointing to the right below the red circle shows a yellow square leaving. The product, G M 3, is similar to G M 2 except that the yellow square on the right side is gone. An arrow pointing down is labeled ganglioside neuraminidase. An arrow pointing to the right from the downward arrow shows a purple diamond leaving. The product is similar except that the purple diamond is gone. An arrow pointing down is labeled Greek letter beta-galactosidase. An arrow pointing to the right from the downward arrow shows a yellow circle leaving. The product is similar except that the yellow circle is gone. An arrow pointing down is labeled glucocerebrosidase. Next to the top of the downward arrow, a red circle with an X across it points to a light red box labeled Gaucher disease. An arrow pointing to the right below the red circle shows a blue circle leaving. The product is ceramide. At the right center of the figure, a globoside is shown as a box, labeled ceramide, bonded to a blue circle bonded to a yellow circle bonded to a yellow circle bonded to a yellow square. An arrow pointing down is labeled hexosaminidase A and B. Next to the top of the downward arrow, a red circle with an X across it points to a light red box labeled Sandhoff disease. An arrow pointing to the right below the red circle shows a yellow square leaving. The product is similar, but the right-hand yellow square is gone. An arrow pointing down is labeled Greek letter alpha-galactosidase a. Next to the top of the downward arrow, a red circle with an X across it points to a light red box labeled Fabry disease. An arrow pointing to the right below the red circle shows a yellow circle leaving. The product is shared with the pathway for the breakdown of G M 1 and has ceramide bonded to a blue circle bonded to a yellow circle, so the remaining steps to produce ceramide are the same as for that pathway. Sphingomyelin is shown as a box labeled ceramide bonded to a box labeled phosphocholine. An arrow pointing down is labeled sphingomyelinase. Next to the top of the downward arrow, a red circle with an X across it points to a light red box labeled Niemann-Pick disease. An arrow pointing to the right below the red circle shows phosphocholine leaving. The product is ceramide.">
            <a:extLst>
              <a:ext uri="{FF2B5EF4-FFF2-40B4-BE49-F238E27FC236}">
                <a16:creationId xmlns:a16="http://schemas.microsoft.com/office/drawing/2014/main" id="{79D60F64-198E-FA4B-AB7D-0CD82107321D}"/>
              </a:ext>
            </a:extLst>
          </p:cNvPr>
          <p:cNvPicPr>
            <a:picLocks noChangeAspect="1"/>
          </p:cNvPicPr>
          <p:nvPr/>
        </p:nvPicPr>
        <p:blipFill>
          <a:blip r:embed="rId4"/>
          <a:stretch>
            <a:fillRect/>
          </a:stretch>
        </p:blipFill>
        <p:spPr>
          <a:xfrm>
            <a:off x="3959976" y="1546546"/>
            <a:ext cx="4599902" cy="4926574"/>
          </a:xfrm>
          <a:prstGeom prst="rect">
            <a:avLst/>
          </a:prstGeom>
        </p:spPr>
      </p:pic>
    </p:spTree>
    <p:extLst>
      <p:ext uri="{BB962C8B-B14F-4D97-AF65-F5344CB8AC3E}">
        <p14:creationId xmlns:p14="http://schemas.microsoft.com/office/powerpoint/2010/main" val="38098893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9DA2-B7A9-41AF-A8D6-9861FB3ECD9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189D5E9E-77F3-4FE4-9916-ADAAD926D0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168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058A-7ED5-449A-97B2-A24430CA5995}"/>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Sterols Have Four Fused Carbon Rings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38997" y="1628721"/>
            <a:ext cx="847824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sterols </a:t>
            </a:r>
            <a:r>
              <a:rPr lang="en-US" sz="2400" dirty="0">
                <a:latin typeface="Arial" panose="020B0604020202020204" pitchFamily="34" charset="0"/>
                <a:cs typeface="Arial" panose="020B0604020202020204" pitchFamily="34" charset="0"/>
              </a:rPr>
              <a:t>= structural lipids present in the membranes of most eukaryotic cells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steroid nucleus:</a:t>
            </a:r>
          </a:p>
          <a:p>
            <a:pPr lvl="1"/>
            <a:r>
              <a:rPr lang="en-US" sz="2400" dirty="0">
                <a:latin typeface="Arial" panose="020B0604020202020204" pitchFamily="34" charset="0"/>
                <a:cs typeface="Arial" panose="020B0604020202020204" pitchFamily="34" charset="0"/>
              </a:rPr>
              <a:t>consists of four fused rings</a:t>
            </a:r>
          </a:p>
          <a:p>
            <a:pPr lvl="1"/>
            <a:r>
              <a:rPr lang="en-US" sz="2400" dirty="0">
                <a:latin typeface="Arial" panose="020B0604020202020204" pitchFamily="34" charset="0"/>
                <a:cs typeface="Arial" panose="020B0604020202020204" pitchFamily="34" charset="0"/>
              </a:rPr>
              <a:t>almost planar</a:t>
            </a:r>
          </a:p>
          <a:p>
            <a:pPr lvl="1"/>
            <a:r>
              <a:rPr lang="en-US" sz="2400" dirty="0">
                <a:latin typeface="Arial" panose="020B0604020202020204" pitchFamily="34" charset="0"/>
                <a:cs typeface="Arial" panose="020B0604020202020204" pitchFamily="34" charset="0"/>
              </a:rPr>
              <a:t>relatively rigid</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223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CCF04-CD81-40A1-8D6A-A7C5D48ADD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Cholesterol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29" y="1273344"/>
            <a:ext cx="3761540" cy="497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cholesterol</a:t>
            </a:r>
            <a:r>
              <a:rPr lang="en-US" sz="2400" dirty="0">
                <a:latin typeface="Arial" panose="020B0604020202020204" pitchFamily="34" charset="0"/>
                <a:cs typeface="Arial" panose="020B0604020202020204" pitchFamily="34" charset="0"/>
              </a:rPr>
              <a:t> = major sterol in animal tissues</a:t>
            </a:r>
          </a:p>
          <a:p>
            <a:pPr lvl="1"/>
            <a:r>
              <a:rPr lang="en-US" sz="2400" dirty="0">
                <a:latin typeface="Arial" panose="020B0604020202020204" pitchFamily="34" charset="0"/>
                <a:cs typeface="Arial" panose="020B0604020202020204" pitchFamily="34" charset="0"/>
              </a:rPr>
              <a:t>amphipathic</a:t>
            </a:r>
          </a:p>
          <a:p>
            <a:pPr lvl="1"/>
            <a:r>
              <a:rPr lang="en-US" sz="2400" dirty="0">
                <a:latin typeface="Arial" panose="020B0604020202020204" pitchFamily="34" charset="0"/>
                <a:cs typeface="Arial" panose="020B0604020202020204" pitchFamily="34" charset="0"/>
              </a:rPr>
              <a:t>polar head group </a:t>
            </a:r>
          </a:p>
          <a:p>
            <a:pPr lvl="1"/>
            <a:r>
              <a:rPr lang="en-US" sz="2400" dirty="0">
                <a:latin typeface="Arial" panose="020B0604020202020204" pitchFamily="34" charset="0"/>
                <a:cs typeface="Arial" panose="020B0604020202020204" pitchFamily="34" charset="0"/>
              </a:rPr>
              <a:t>nonpolar hydrocarbon body</a:t>
            </a:r>
          </a:p>
          <a:p>
            <a:pPr lvl="1"/>
            <a:r>
              <a:rPr lang="en-US" sz="2400" dirty="0">
                <a:latin typeface="Arial" panose="020B0604020202020204" pitchFamily="34" charset="0"/>
                <a:cs typeface="Arial" panose="020B0604020202020204" pitchFamily="34" charset="0"/>
              </a:rPr>
              <a:t>membrane constituents</a:t>
            </a:r>
          </a:p>
          <a:p>
            <a:pPr lvl="1"/>
            <a:r>
              <a:rPr lang="en-US" sz="2400" dirty="0">
                <a:latin typeface="Arial" panose="020B0604020202020204" pitchFamily="34" charset="0"/>
                <a:cs typeface="Arial" panose="020B0604020202020204" pitchFamily="34" charset="0"/>
              </a:rPr>
              <a:t>similar to stigmasterol in plants and ergosterol in fungi </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8" name="Picture 7" descr="The molecule has a six-carbon ring labeled A on the left that has C 1 at the top vertex, C 2 at the upper left vertex, C 3 at the lower left vertex that is further solid wedge bonded to O H in a blue box and labeled polar head group, C 4 at the bottom vertex, C 5 at the lower right vertex, and C 10 at the upper right vertex and solid wedge bonded to C 19. The bond between C 5 and C 10 on its right side is shared with a six-membered ring to the right labeled B that has a double bond at its lower left side, C 6 at its bottom vertex, C 7 at its lower right vertex, C 8 at its upper right vertex and solid wedge bonded to H, and C 9 at its top vertex and hashed wedge bonded to H below. The bond between C 8 and C 9 is shared with a ring, labeled C, above and to the right. The shared bond forms the lower left side of ring C. Ring C has C at the lower right vertex hashed wedge bonded to H, C 13 at the upper right vertex solid wedge bonded to 18, C 12 at the top vertex, and C 11 at the upper left vertex. The bond between C 14 and C 13 is shared with a five-membered ring to the right labeled D. Ring D has C 15 at the lower right vertex, C 16 at the upper right vertex, and C 17 at the top vertex hashed wedge bonded to H and bonded to C 20 above that is hashed wedge bonded to C 21 to its upper left, solid wedge bonded to H above, and bonded to a five-carbon zigzag chain to the right that runs from C 22 to C 26 with a substituent, C 27, bonded to C 25. The rings are labeled steroid nucleus.">
            <a:extLst>
              <a:ext uri="{FF2B5EF4-FFF2-40B4-BE49-F238E27FC236}">
                <a16:creationId xmlns:a16="http://schemas.microsoft.com/office/drawing/2014/main" id="{610E587A-B93B-F445-A512-EC8966294486}"/>
              </a:ext>
            </a:extLst>
          </p:cNvPr>
          <p:cNvPicPr>
            <a:picLocks noChangeAspect="1"/>
          </p:cNvPicPr>
          <p:nvPr/>
        </p:nvPicPr>
        <p:blipFill>
          <a:blip r:embed="rId3"/>
          <a:stretch>
            <a:fillRect/>
          </a:stretch>
        </p:blipFill>
        <p:spPr>
          <a:xfrm>
            <a:off x="4357173" y="2147661"/>
            <a:ext cx="4542098" cy="2382040"/>
          </a:xfrm>
          <a:prstGeom prst="rect">
            <a:avLst/>
          </a:prstGeom>
        </p:spPr>
      </p:pic>
    </p:spTree>
    <p:extLst>
      <p:ext uri="{BB962C8B-B14F-4D97-AF65-F5344CB8AC3E}">
        <p14:creationId xmlns:p14="http://schemas.microsoft.com/office/powerpoint/2010/main" val="1957789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A33-AC2E-4AE8-86EA-786749EA9D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Fats and Oils Used as Stored Energy Are Derivatives of Fatty Acids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22659" y="1905000"/>
            <a:ext cx="8498681" cy="4114800"/>
          </a:xfrm>
        </p:spPr>
        <p:txBody>
          <a:bodyPr/>
          <a:lstStyle/>
          <a:p>
            <a:pPr indent="-406400">
              <a:lnSpc>
                <a:spcPct val="110000"/>
              </a:lnSpc>
              <a:spcBef>
                <a:spcPct val="0"/>
              </a:spcBef>
              <a:spcAft>
                <a:spcPct val="0"/>
              </a:spcAft>
              <a:buClr>
                <a:srgbClr val="000000"/>
              </a:buClr>
              <a:buSzPts val="2800"/>
              <a:defRPr/>
            </a:pPr>
            <a:r>
              <a:rPr lang="en-US" altLang="en-US" b="1" dirty="0"/>
              <a:t>fatty acids </a:t>
            </a:r>
            <a:r>
              <a:rPr lang="en-US" altLang="en-US" dirty="0"/>
              <a:t>= hydrocarbon derivatives </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dirty="0"/>
              <a:t>oxidation of fatty acids (to CO</a:t>
            </a:r>
            <a:r>
              <a:rPr lang="en-US" baseline="-25000" dirty="0"/>
              <a:t>2</a:t>
            </a:r>
            <a:r>
              <a:rPr lang="en-US" dirty="0"/>
              <a:t> and H</a:t>
            </a:r>
            <a:r>
              <a:rPr lang="en-US" baseline="-25000" dirty="0"/>
              <a:t>2</a:t>
            </a:r>
            <a:r>
              <a:rPr lang="en-US" dirty="0"/>
              <a:t>O) is highly exergonic</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486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3408F6-6681-43AB-95A1-1AC61C89A49B}"/>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Sterols Serve as Precursors for Products with Specific Biological Activities</a:t>
            </a:r>
            <a:endParaRPr lang="en-AU" sz="3600"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2229173"/>
            <a:ext cx="41748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steroid hormones regulate gene expression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bile acids </a:t>
            </a:r>
            <a:r>
              <a:rPr lang="en-US" sz="2400" dirty="0">
                <a:latin typeface="Arial" panose="020B0604020202020204" pitchFamily="34" charset="0"/>
                <a:cs typeface="Arial" panose="020B0604020202020204" pitchFamily="34" charset="0"/>
              </a:rPr>
              <a:t>= polar derivatives of cholesterol that emulsify dietary fats in the intestine to make them more readily accessible to digestive lipases</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The molecule has the standard four-ring structure of cholesterol with no double bonds, C 3 bonded to O H, C 10 bonded to C H 3, C 7 bonded to O H, C 12 bonded to O H, C 13 bonded to C H 3, and C 17, which is numbered, bonded to C H bonded to C H 3 to the left and bonded to the right to C H 2 bonded to C H 2 bonded to C double bonded to O below and bonded to N H of taurine to the right. Taurine has N H bonded to C H 2 C H 2 S O 3 minus.">
            <a:extLst>
              <a:ext uri="{FF2B5EF4-FFF2-40B4-BE49-F238E27FC236}">
                <a16:creationId xmlns:a16="http://schemas.microsoft.com/office/drawing/2014/main" id="{34B98B91-9B8B-0E42-9530-FF425E744B6D}"/>
              </a:ext>
            </a:extLst>
          </p:cNvPr>
          <p:cNvPicPr>
            <a:picLocks noChangeAspect="1"/>
          </p:cNvPicPr>
          <p:nvPr/>
        </p:nvPicPr>
        <p:blipFill>
          <a:blip r:embed="rId3"/>
          <a:stretch>
            <a:fillRect/>
          </a:stretch>
        </p:blipFill>
        <p:spPr>
          <a:xfrm>
            <a:off x="4419600" y="3124200"/>
            <a:ext cx="4365881" cy="1997067"/>
          </a:xfrm>
          <a:prstGeom prst="rect">
            <a:avLst/>
          </a:prstGeom>
        </p:spPr>
      </p:pic>
    </p:spTree>
    <p:extLst>
      <p:ext uri="{BB962C8B-B14F-4D97-AF65-F5344CB8AC3E}">
        <p14:creationId xmlns:p14="http://schemas.microsoft.com/office/powerpoint/2010/main" val="549138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99B5874-D138-465D-9DE4-49BDDFFCD6F2}"/>
              </a:ext>
            </a:extLst>
          </p:cNvPr>
          <p:cNvPicPr>
            <a:picLocks noChangeAspect="1"/>
          </p:cNvPicPr>
          <p:nvPr/>
        </p:nvPicPr>
        <p:blipFill>
          <a:blip r:embed="rId3"/>
          <a:stretch>
            <a:fillRect/>
          </a:stretch>
        </p:blipFill>
        <p:spPr>
          <a:xfrm>
            <a:off x="838200" y="385911"/>
            <a:ext cx="1133954" cy="816935"/>
          </a:xfrm>
          <a:prstGeom prst="rect">
            <a:avLst/>
          </a:prstGeom>
        </p:spPr>
      </p:pic>
      <p:sp>
        <p:nvSpPr>
          <p:cNvPr id="2" name="Title 1">
            <a:extLst>
              <a:ext uri="{FF2B5EF4-FFF2-40B4-BE49-F238E27FC236}">
                <a16:creationId xmlns:a16="http://schemas.microsoft.com/office/drawing/2014/main" id="{7DB5C9C0-E797-49D9-8CF7-2FD01CC54889}"/>
              </a:ext>
            </a:extLst>
          </p:cNvPr>
          <p:cNvSpPr>
            <a:spLocks noGrp="1"/>
          </p:cNvSpPr>
          <p:nvPr>
            <p:ph type="title"/>
          </p:nvPr>
        </p:nvSpPr>
        <p:spPr/>
        <p:txBody>
          <a:bodyPr/>
          <a:lstStyle/>
          <a:p>
            <a:r>
              <a:rPr lang="en-AU" dirty="0">
                <a:solidFill>
                  <a:srgbClr val="145C76"/>
                </a:solidFill>
              </a:rPr>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cholesterol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It is the precursor for steroid hormones.</a:t>
            </a:r>
          </a:p>
          <a:p>
            <a:pPr marL="457200" indent="-457200">
              <a:buFontTx/>
              <a:buAutoNum type="alphaUcPeriod"/>
              <a:defRPr/>
            </a:pPr>
            <a:r>
              <a:rPr lang="en-US" sz="2400" dirty="0">
                <a:latin typeface="Arial" panose="020B0604020202020204" pitchFamily="34" charset="0"/>
                <a:cs typeface="Arial" panose="020B0604020202020204" pitchFamily="34" charset="0"/>
              </a:rPr>
              <a:t>It is the precursor for bile acids.</a:t>
            </a:r>
          </a:p>
          <a:p>
            <a:pPr marL="457200" indent="-457200">
              <a:buFontTx/>
              <a:buAutoNum type="alphaUcPeriod"/>
              <a:defRPr/>
            </a:pPr>
            <a:r>
              <a:rPr lang="en-US" sz="2400" dirty="0">
                <a:latin typeface="Arial" panose="020B0604020202020204" pitchFamily="34" charset="0"/>
                <a:cs typeface="Arial" panose="020B0604020202020204" pitchFamily="34" charset="0"/>
              </a:rPr>
              <a:t>It is not usually a component of eukaryotic membranes.</a:t>
            </a:r>
          </a:p>
          <a:p>
            <a:pPr marL="457200" indent="-457200">
              <a:buFontTx/>
              <a:buAutoNum type="alphaUcPeriod"/>
              <a:defRPr/>
            </a:pPr>
            <a:r>
              <a:rPr lang="en-US" sz="2400" dirty="0">
                <a:latin typeface="Arial" panose="020B0604020202020204" pitchFamily="34" charset="0"/>
                <a:cs typeface="Arial" panose="020B0604020202020204" pitchFamily="34" charset="0"/>
              </a:rPr>
              <a:t>It has a hydrophilic functional group.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9769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1094-08CD-46CC-B8DD-86B941BE7290}"/>
              </a:ext>
            </a:extLst>
          </p:cNvPr>
          <p:cNvSpPr>
            <a:spLocks noGrp="1"/>
          </p:cNvSpPr>
          <p:nvPr>
            <p:ph type="title"/>
          </p:nvPr>
        </p:nvSpPr>
        <p:spPr/>
        <p:txBody>
          <a:bodyPr/>
          <a:lstStyle/>
          <a:p>
            <a:r>
              <a:rPr lang="en-AU" dirty="0">
                <a:solidFill>
                  <a:srgbClr val="145C76"/>
                </a:solidFill>
              </a:rPr>
              <a:t>Clicker Question 12, Response</a:t>
            </a:r>
          </a:p>
        </p:txBody>
      </p:sp>
      <p:sp>
        <p:nvSpPr>
          <p:cNvPr id="7" name="Google Shape;433;g847cf01710_0_113">
            <a:extLst>
              <a:ext uri="{FF2B5EF4-FFF2-40B4-BE49-F238E27FC236}">
                <a16:creationId xmlns:a16="http://schemas.microsoft.com/office/drawing/2014/main" id="{D9CB626D-1D92-F64C-8A60-7B4DECC0435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cholesterol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It is not usually a component of eukaryotic membranes.</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Cholesterol, the major sterol in animal tissues, is amphipathic, with a polar head group and a nonpolar hydrocarbon body. In addition to their roles as membrane constituents, the sterols serve as precursors for a variety of products with specific biological activities. </a:t>
            </a:r>
          </a:p>
          <a:p>
            <a:pPr>
              <a:lnSpc>
                <a:spcPct val="115000"/>
              </a:lnSpc>
              <a:spcBef>
                <a:spcPct val="0"/>
              </a:spcBef>
              <a:buClr>
                <a:srgbClr val="000000"/>
              </a:buClr>
              <a:buSzPts val="1100"/>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0061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33A3FD11-89C2-4288-85DC-FC4FE3827465}"/>
              </a:ext>
            </a:extLst>
          </p:cNvPr>
          <p:cNvPicPr>
            <a:picLocks noChangeAspect="1"/>
          </p:cNvPicPr>
          <p:nvPr/>
        </p:nvPicPr>
        <p:blipFill>
          <a:blip r:embed="rId3"/>
          <a:stretch>
            <a:fillRect/>
          </a:stretch>
        </p:blipFill>
        <p:spPr>
          <a:xfrm>
            <a:off x="838200" y="385911"/>
            <a:ext cx="1133954" cy="816935"/>
          </a:xfrm>
          <a:prstGeom prst="rect">
            <a:avLst/>
          </a:prstGeom>
        </p:spPr>
      </p:pic>
      <p:sp>
        <p:nvSpPr>
          <p:cNvPr id="2" name="Title 1">
            <a:extLst>
              <a:ext uri="{FF2B5EF4-FFF2-40B4-BE49-F238E27FC236}">
                <a16:creationId xmlns:a16="http://schemas.microsoft.com/office/drawing/2014/main" id="{8F555113-7F0B-41C3-B9B4-07271C6DC0A7}"/>
              </a:ext>
            </a:extLst>
          </p:cNvPr>
          <p:cNvSpPr>
            <a:spLocks noGrp="1"/>
          </p:cNvSpPr>
          <p:nvPr>
            <p:ph type="title"/>
          </p:nvPr>
        </p:nvSpPr>
        <p:spPr/>
        <p:txBody>
          <a:bodyPr/>
          <a:lstStyle/>
          <a:p>
            <a:r>
              <a:rPr lang="en-AU" dirty="0">
                <a:solidFill>
                  <a:srgbClr val="145C76"/>
                </a:solidFill>
              </a:rPr>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Membrane lipids do NOT include: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glycerophospholipids.</a:t>
            </a:r>
          </a:p>
          <a:p>
            <a:pPr marL="457200" indent="-457200">
              <a:buFontTx/>
              <a:buAutoNum type="alphaUcPeriod"/>
              <a:defRPr/>
            </a:pPr>
            <a:r>
              <a:rPr lang="en-US" sz="2400" dirty="0">
                <a:latin typeface="Arial" panose="020B0604020202020204" pitchFamily="34" charset="0"/>
                <a:cs typeface="Arial" panose="020B0604020202020204" pitchFamily="34" charset="0"/>
              </a:rPr>
              <a:t>triacylglycerols.</a:t>
            </a:r>
          </a:p>
          <a:p>
            <a:pPr marL="457200" indent="-457200">
              <a:buFontTx/>
              <a:buAutoNum type="alphaUcPeriod"/>
              <a:defRPr/>
            </a:pPr>
            <a:r>
              <a:rPr lang="en-US" sz="2400" dirty="0">
                <a:latin typeface="Arial" panose="020B0604020202020204" pitchFamily="34" charset="0"/>
                <a:cs typeface="Arial" panose="020B0604020202020204" pitchFamily="34" charset="0"/>
              </a:rPr>
              <a:t>sphingolipids.</a:t>
            </a:r>
          </a:p>
          <a:p>
            <a:pPr marL="457200" indent="-457200">
              <a:buFontTx/>
              <a:buAutoNum type="alphaUcPeriod"/>
              <a:defRPr/>
            </a:pPr>
            <a:r>
              <a:rPr lang="en-US" sz="2400" dirty="0">
                <a:latin typeface="Arial" panose="020B0604020202020204" pitchFamily="34" charset="0"/>
                <a:cs typeface="Arial" panose="020B0604020202020204" pitchFamily="34" charset="0"/>
              </a:rPr>
              <a:t>glycolipids.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2144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24E5-AA9E-4B51-B677-E5F29A0C457F}"/>
              </a:ext>
            </a:extLst>
          </p:cNvPr>
          <p:cNvSpPr>
            <a:spLocks noGrp="1"/>
          </p:cNvSpPr>
          <p:nvPr>
            <p:ph type="title"/>
          </p:nvPr>
        </p:nvSpPr>
        <p:spPr/>
        <p:txBody>
          <a:bodyPr/>
          <a:lstStyle/>
          <a:p>
            <a:r>
              <a:rPr lang="en-AU" dirty="0">
                <a:solidFill>
                  <a:srgbClr val="145C76"/>
                </a:solidFill>
              </a:rPr>
              <a:t>Clicker Question 13, Response</a:t>
            </a:r>
          </a:p>
        </p:txBody>
      </p:sp>
      <p:sp>
        <p:nvSpPr>
          <p:cNvPr id="6" name="Google Shape;433;g847cf01710_0_113">
            <a:extLst>
              <a:ext uri="{FF2B5EF4-FFF2-40B4-BE49-F238E27FC236}">
                <a16:creationId xmlns:a16="http://schemas.microsoft.com/office/drawing/2014/main" id="{13DCB255-5741-3D4B-B3D3-49AAD3439CE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Membrane lipids do NOT include: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triacylglycerols.</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Triacylglycerols are primarily used for storing energy and providing insulation in animals. They are not structural lipids in membranes.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1381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26" name="Picture 25" descr="Icon P 2&#10;">
            <a:extLst>
              <a:ext uri="{FF2B5EF4-FFF2-40B4-BE49-F238E27FC236}">
                <a16:creationId xmlns:a16="http://schemas.microsoft.com/office/drawing/2014/main" id="{9892D22C-FD2F-44DB-A736-E80F632E4E2A}"/>
              </a:ext>
            </a:extLst>
          </p:cNvPr>
          <p:cNvPicPr>
            <a:picLocks noChangeAspect="1"/>
          </p:cNvPicPr>
          <p:nvPr/>
        </p:nvPicPr>
        <p:blipFill>
          <a:blip r:embed="rId3"/>
          <a:stretch>
            <a:fillRect/>
          </a:stretch>
        </p:blipFill>
        <p:spPr>
          <a:xfrm>
            <a:off x="1210759" y="46046"/>
            <a:ext cx="1133954" cy="816935"/>
          </a:xfrm>
          <a:prstGeom prst="rect">
            <a:avLst/>
          </a:prstGeom>
        </p:spPr>
      </p:pic>
      <p:sp>
        <p:nvSpPr>
          <p:cNvPr id="2" name="Title 1">
            <a:extLst>
              <a:ext uri="{FF2B5EF4-FFF2-40B4-BE49-F238E27FC236}">
                <a16:creationId xmlns:a16="http://schemas.microsoft.com/office/drawing/2014/main" id="{4937F3B4-D25C-4E5E-9AE7-00AB18B618DD}"/>
              </a:ext>
            </a:extLst>
          </p:cNvPr>
          <p:cNvSpPr>
            <a:spLocks noGrp="1"/>
          </p:cNvSpPr>
          <p:nvPr>
            <p:ph type="title"/>
          </p:nvPr>
        </p:nvSpPr>
        <p:spPr/>
        <p:txBody>
          <a:bodyPr/>
          <a:lstStyle/>
          <a:p>
            <a:pPr lvl="0">
              <a:spcBef>
                <a:spcPts val="0"/>
              </a:spcBef>
              <a:spcAft>
                <a:spcPts val="0"/>
              </a:spcAft>
              <a:defRPr/>
            </a:pPr>
            <a:r>
              <a:rPr lang="en-US" dirty="0">
                <a:solidFill>
                  <a:srgbClr val="000000"/>
                </a:solidFill>
                <a:latin typeface="Arial" panose="020B0604020202020204" pitchFamily="34" charset="0"/>
                <a:ea typeface="ＭＳ Ｐゴシック" charset="-128"/>
                <a:cs typeface="Arial" panose="020B0604020202020204" pitchFamily="34" charset="0"/>
              </a:rPr>
              <a:t> </a:t>
            </a:r>
            <a:r>
              <a:rPr lang="en-US" dirty="0">
                <a:latin typeface="Arial" panose="020B0604020202020204" pitchFamily="34" charset="0"/>
                <a:ea typeface="ＭＳ Ｐゴシック" charset="-128"/>
                <a:cs typeface="Arial" panose="020B0604020202020204" pitchFamily="34" charset="0"/>
              </a:rPr>
              <a:t>Activity: Relating </a:t>
            </a:r>
            <a:br>
              <a:rPr lang="en-US" dirty="0">
                <a:latin typeface="Arial" panose="020B0604020202020204" pitchFamily="34" charset="0"/>
                <a:ea typeface="ＭＳ Ｐゴシック" charset="-128"/>
                <a:cs typeface="Arial" panose="020B0604020202020204" pitchFamily="34" charset="0"/>
              </a:rPr>
            </a:br>
            <a:r>
              <a:rPr lang="en-US" dirty="0">
                <a:latin typeface="Arial" panose="020B0604020202020204" pitchFamily="34" charset="0"/>
                <a:ea typeface="ＭＳ Ｐゴシック" charset="-128"/>
                <a:cs typeface="Arial" panose="020B0604020202020204" pitchFamily="34" charset="0"/>
              </a:rPr>
              <a:t>Terms within the Chapter</a:t>
            </a:r>
            <a:endParaRPr lang="en-AU" dirty="0"/>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5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FD9D4CF-F91F-44EB-8B0E-7F8BCC9F2482}"/>
              </a:ext>
            </a:extLst>
          </p:cNvPr>
          <p:cNvPicPr>
            <a:picLocks noChangeAspect="1"/>
          </p:cNvPicPr>
          <p:nvPr/>
        </p:nvPicPr>
        <p:blipFill>
          <a:blip r:embed="rId4"/>
          <a:stretch>
            <a:fillRect/>
          </a:stretch>
        </p:blipFill>
        <p:spPr>
          <a:xfrm>
            <a:off x="685800" y="3581400"/>
            <a:ext cx="7734300" cy="2143125"/>
          </a:xfrm>
          <a:prstGeom prst="rect">
            <a:avLst/>
          </a:prstGeom>
        </p:spPr>
      </p:pic>
    </p:spTree>
    <p:extLst>
      <p:ext uri="{BB962C8B-B14F-4D97-AF65-F5344CB8AC3E}">
        <p14:creationId xmlns:p14="http://schemas.microsoft.com/office/powerpoint/2010/main" val="1221063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0CD2-5FC3-4225-A104-DE7799ED8CE1}"/>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453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31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cellular membrane</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variety of membrane lipids </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hydrophobic tails attached to polar heads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sterols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glycerophospholipids</a:t>
            </a:r>
            <a:endParaRPr lang="en-GB" sz="240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26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structure membranes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display molecules on cell surface</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signaling and molecular recognition</a:t>
            </a:r>
            <a:endParaRPr lang="en-GB" sz="2400" dirty="0"/>
          </a:p>
        </p:txBody>
      </p:sp>
    </p:spTree>
    <p:extLst>
      <p:ext uri="{BB962C8B-B14F-4D97-AF65-F5344CB8AC3E}">
        <p14:creationId xmlns:p14="http://schemas.microsoft.com/office/powerpoint/2010/main" val="312770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4" name="Title 3">
            <a:extLst>
              <a:ext uri="{FF2B5EF4-FFF2-40B4-BE49-F238E27FC236}">
                <a16:creationId xmlns:a16="http://schemas.microsoft.com/office/drawing/2014/main" id="{E327B5C7-F5F3-43DD-B3D0-4E0BDB3DFC7A}"/>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2" name="Picture 1" descr="The map starts with box, cellular membrane. Arrow, composed of, leads to box, variety of membrane lipids. Arrows, such as, branch from variety of membrane lipids to boxes, sterols, and, glycerophospholipids. Arrows, used to, branch from variety of membrane proteins to boxes, structure membranes, and, display molecules on cell surface. Arrow, for, leads from display molecules to box, signaling and molecular recognition. Arrow, composed of, leads from variety of membrane lipids to box, hydrophobic tails attached to polar head groups.">
            <a:extLst>
              <a:ext uri="{FF2B5EF4-FFF2-40B4-BE49-F238E27FC236}">
                <a16:creationId xmlns:a16="http://schemas.microsoft.com/office/drawing/2014/main" id="{0AE3AE4D-7B03-41C0-8F51-15C24A247B77}"/>
              </a:ext>
            </a:extLst>
          </p:cNvPr>
          <p:cNvPicPr>
            <a:picLocks noChangeAspect="1"/>
          </p:cNvPicPr>
          <p:nvPr/>
        </p:nvPicPr>
        <p:blipFill>
          <a:blip r:embed="rId3"/>
          <a:stretch>
            <a:fillRect/>
          </a:stretch>
        </p:blipFill>
        <p:spPr>
          <a:xfrm>
            <a:off x="990600" y="2743200"/>
            <a:ext cx="7162800" cy="3362325"/>
          </a:xfrm>
          <a:prstGeom prst="rect">
            <a:avLst/>
          </a:prstGeom>
        </p:spPr>
      </p:pic>
    </p:spTree>
    <p:extLst>
      <p:ext uri="{BB962C8B-B14F-4D97-AF65-F5344CB8AC3E}">
        <p14:creationId xmlns:p14="http://schemas.microsoft.com/office/powerpoint/2010/main" val="17224171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ECDE-5F7A-48AB-A614-E7A996B0728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Lipids as Signals, Cofactors, and Pigments</a:t>
            </a:r>
            <a:endParaRPr lang="en-AU" dirty="0"/>
          </a:p>
        </p:txBody>
      </p:sp>
    </p:spTree>
    <p:extLst>
      <p:ext uri="{BB962C8B-B14F-4D97-AF65-F5344CB8AC3E}">
        <p14:creationId xmlns:p14="http://schemas.microsoft.com/office/powerpoint/2010/main" val="918585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FFDA-EDA9-4E00-9B40-6A4BBB986E5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6119E1C8-128B-4522-9C13-94A1D0E9C78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49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47AF-BE1F-466B-81EE-B5D1B58A7D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Acids Are Hydrocarbon Derivatives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acids = carboxylic acids with hydrocarbon tails ranging from 4 to 36 carbons long (C</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can be saturated or unsaturated</a:t>
            </a:r>
          </a:p>
          <a:p>
            <a:pPr lvl="1"/>
            <a:r>
              <a:rPr lang="en-US" sz="2400" dirty="0">
                <a:latin typeface="Arial" panose="020B0604020202020204" pitchFamily="34" charset="0"/>
                <a:cs typeface="Arial" panose="020B0604020202020204" pitchFamily="34" charset="0"/>
              </a:rPr>
              <a:t>can be branched or unbranched</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D713-1773-4D38-BD17-48C3430EC388}"/>
              </a:ext>
            </a:extLst>
          </p:cNvPr>
          <p:cNvSpPr>
            <a:spLocks noGrp="1"/>
          </p:cNvSpPr>
          <p:nvPr>
            <p:ph type="title"/>
          </p:nvPr>
        </p:nvSpPr>
        <p:spPr/>
        <p:txBody>
          <a:bodyPr/>
          <a:lstStyle/>
          <a:p>
            <a:r>
              <a:rPr lang="en-US" altLang="en-US" sz="3400" dirty="0" err="1">
                <a:solidFill>
                  <a:srgbClr val="4E4CB4"/>
                </a:solidFill>
                <a:latin typeface="Arial" panose="020B0604020202020204" pitchFamily="34" charset="0"/>
                <a:cs typeface="Arial" panose="020B0604020202020204" pitchFamily="34" charset="0"/>
              </a:rPr>
              <a:t>Phosphatidylinositols</a:t>
            </a:r>
            <a:r>
              <a:rPr lang="en-US" altLang="en-US" sz="3400" dirty="0">
                <a:solidFill>
                  <a:srgbClr val="4E4CB4"/>
                </a:solidFill>
                <a:latin typeface="Arial" panose="020B0604020202020204" pitchFamily="34" charset="0"/>
                <a:cs typeface="Arial" panose="020B0604020202020204" pitchFamily="34" charset="0"/>
              </a:rPr>
              <a:t> and Sphingosine Derivatives Act as Intracellular Signals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32877" y="2209800"/>
            <a:ext cx="4010524"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phosphatidylinositol (PI) and its phosphorylated derivatives regulate cell structure and metabolism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he structure of phosphatidylinositol. It has a six-carbon ring with C 6 at the upper right vertex with an up-axial bond to H and a down-equatorial bond to O H, C 5 at the lower right vertex with O H to its lower right and a down-axial bond to O H, C 4 at the bottom vertex with an up-axial bond to H and a down-equatorial bond to O H, C 3 at the lower left vertex with O H to its lower left and a down-axial bond to H, C 2 with an up-axial bond to O H and a down-equatorial bond to H, and C 1 with an up-axial bond to C H 2 O that is further bonded and a down-axial bond to H. The O is bonded to P above that is double bonded to O above, bonded to O minus to the right, and bonded to O to the left bonded to C H 2 bonded to C H above that is bonded to O to its right further bonded to C double bonded to O and bonded to R superscript 2 and to C H 2 above further bonded to O bonded to C double bonded to O above and bonded to R superscript 1 to the right. Part b shows a turtle facing toward the left with its tail extended to the right. Its upper left leg is numbered 1, its upper rear leg is labeled 6, its tail is labeled 5, its lower rear leg is labeled 4, its lower front leg is labeled 3, and its head is labeled 2.">
            <a:extLst>
              <a:ext uri="{FF2B5EF4-FFF2-40B4-BE49-F238E27FC236}">
                <a16:creationId xmlns:a16="http://schemas.microsoft.com/office/drawing/2014/main" id="{4D96087A-629E-5542-A512-E93EC844823D}"/>
              </a:ext>
            </a:extLst>
          </p:cNvPr>
          <p:cNvPicPr>
            <a:picLocks noChangeAspect="1"/>
          </p:cNvPicPr>
          <p:nvPr/>
        </p:nvPicPr>
        <p:blipFill>
          <a:blip r:embed="rId3"/>
          <a:stretch>
            <a:fillRect/>
          </a:stretch>
        </p:blipFill>
        <p:spPr>
          <a:xfrm>
            <a:off x="4572000" y="2449444"/>
            <a:ext cx="4157984" cy="3191011"/>
          </a:xfrm>
          <a:prstGeom prst="rect">
            <a:avLst/>
          </a:prstGeom>
        </p:spPr>
      </p:pic>
    </p:spTree>
    <p:extLst>
      <p:ext uri="{BB962C8B-B14F-4D97-AF65-F5344CB8AC3E}">
        <p14:creationId xmlns:p14="http://schemas.microsoft.com/office/powerpoint/2010/main" val="3356069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BEFC0-4303-4E9A-92CF-F1D0AF1962DF}"/>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Phosphatidylinositol 4,5-Bisphosphate (PIP</a:t>
            </a:r>
            <a:r>
              <a:rPr lang="en-US" altLang="en-US" baseline="-25000" dirty="0">
                <a:solidFill>
                  <a:schemeClr val="tx1"/>
                </a:solidFill>
                <a:latin typeface="Arial" panose="020B0604020202020204" pitchFamily="34" charset="0"/>
                <a:cs typeface="Arial" panose="020B0604020202020204" pitchFamily="34" charset="0"/>
              </a:rPr>
              <a:t>2</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93702" y="1752600"/>
            <a:ext cx="470960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cytoplasmic face of plasma membranes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serves as a reservoir of messenger molecules that are released in response to extracellular signals</a:t>
            </a:r>
          </a:p>
          <a:p>
            <a:pPr lvl="1"/>
            <a:r>
              <a:rPr lang="en-US" sz="2400" dirty="0">
                <a:latin typeface="Arial" panose="020B0604020202020204" pitchFamily="34" charset="0"/>
                <a:cs typeface="Arial" panose="020B0604020202020204" pitchFamily="34" charset="0"/>
              </a:rPr>
              <a:t>phospholipase C hydrolyzes PIP</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and diacylglycerol (intracellular messengers) </a:t>
            </a: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A vertical three-carbon chain is numbered from top to bottom. C 1 is bonded to 2 H, to O further bonded to C double bonded to O, and bonded to a zigzag chain of 15 additional carbons. An arrow labeled phospholipase A subscript 1 points to the bond between O and C double bonded to O. C 2 is bonded to H and to O further bonded to C double bonded to O and bonded to a zigzag chain of 15 additional carbons with a double bond between the eight and ninth carbons. An arrow labeled phospholipase A subscript 2 points to the bond between O and C double bonded to O. C 3 is bonded to 2 H and to O below further bonded to P. An arrow pointing to the bond between O and P is labeled phospholipase C. P is double bonded to O to the left, bonded to O minus below, and bonded to O on the right further bonded to the left side vertex of a six-carbon ring. An arrow pointing to the bond between P and the O further bonded to the ring is labeled phospholipase D. The ring has the right side vertex bonded to H above and to O bonded to P below, the lower right and left vertices bonded to O H above and to H below, the left side vertex bonded to O further bonded to the rest of the molecule and bonded to H below, and upper left vertex bonded to H above and O H below, and the upper right vertex bonded to O bonded to P above and to H below.">
            <a:extLst>
              <a:ext uri="{FF2B5EF4-FFF2-40B4-BE49-F238E27FC236}">
                <a16:creationId xmlns:a16="http://schemas.microsoft.com/office/drawing/2014/main" id="{46B75DB1-61E0-8D48-8EB2-3ABD82B06D35}"/>
              </a:ext>
            </a:extLst>
          </p:cNvPr>
          <p:cNvPicPr>
            <a:picLocks noChangeAspect="1"/>
          </p:cNvPicPr>
          <p:nvPr/>
        </p:nvPicPr>
        <p:blipFill>
          <a:blip r:embed="rId3"/>
          <a:stretch>
            <a:fillRect/>
          </a:stretch>
        </p:blipFill>
        <p:spPr>
          <a:xfrm>
            <a:off x="5003308" y="1963119"/>
            <a:ext cx="3846990" cy="3810000"/>
          </a:xfrm>
          <a:prstGeom prst="rect">
            <a:avLst/>
          </a:prstGeom>
        </p:spPr>
      </p:pic>
    </p:spTree>
    <p:extLst>
      <p:ext uri="{BB962C8B-B14F-4D97-AF65-F5344CB8AC3E}">
        <p14:creationId xmlns:p14="http://schemas.microsoft.com/office/powerpoint/2010/main" val="19335260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FE59-631C-47FD-90A4-958718D9DA7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EDEE3B82-483A-4251-9F20-C4302415B7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1459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0B1A1-519A-48EF-BE88-30E9FB3AEE5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Inositol Phospholipids Serve As Points of Nucleation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7158" y="1828800"/>
            <a:ext cx="82896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signaling proteins bind specifically to phosphatidylinositol 3,4,5-trisphosphate (PIP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in the plasma membrane</a:t>
            </a:r>
          </a:p>
          <a:p>
            <a:pPr lvl="1"/>
            <a:r>
              <a:rPr lang="en-US" sz="2400" dirty="0">
                <a:latin typeface="Arial" panose="020B0604020202020204" pitchFamily="34" charset="0"/>
                <a:cs typeface="Arial" panose="020B0604020202020204" pitchFamily="34" charset="0"/>
              </a:rPr>
              <a:t>initiates formation of multienzyme complexes at the membrane’s cytosolic surface </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29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4AC59E-FAAF-4737-96EB-BD98BE82BBF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Membrane Sphingolipids Serve As Sources of Intracellular Messengers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7158" y="1828800"/>
            <a:ext cx="82896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ceramide and sphingomyelin are potent regulators of protein kinases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ceramide or its derivatives are involved in the regulation of: </a:t>
            </a:r>
          </a:p>
          <a:p>
            <a:pPr lvl="1"/>
            <a:r>
              <a:rPr lang="en-US" sz="2400" dirty="0">
                <a:latin typeface="Arial" panose="020B0604020202020204" pitchFamily="34" charset="0"/>
                <a:cs typeface="Arial" panose="020B0604020202020204" pitchFamily="34" charset="0"/>
              </a:rPr>
              <a:t>cell division</a:t>
            </a:r>
          </a:p>
          <a:p>
            <a:pPr lvl="1"/>
            <a:r>
              <a:rPr lang="en-US" sz="2400" dirty="0">
                <a:latin typeface="Arial" panose="020B0604020202020204" pitchFamily="34" charset="0"/>
                <a:cs typeface="Arial" panose="020B0604020202020204" pitchFamily="34" charset="0"/>
              </a:rPr>
              <a:t>differentiation</a:t>
            </a:r>
          </a:p>
          <a:p>
            <a:pPr lvl="1"/>
            <a:r>
              <a:rPr lang="en-US" sz="2400" dirty="0">
                <a:latin typeface="Arial" panose="020B0604020202020204" pitchFamily="34" charset="0"/>
                <a:cs typeface="Arial" panose="020B0604020202020204" pitchFamily="34" charset="0"/>
              </a:rPr>
              <a:t>migration</a:t>
            </a:r>
          </a:p>
          <a:p>
            <a:pPr lvl="1"/>
            <a:r>
              <a:rPr lang="en-US" sz="2400" dirty="0">
                <a:latin typeface="Arial" panose="020B0604020202020204" pitchFamily="34" charset="0"/>
                <a:cs typeface="Arial" panose="020B0604020202020204" pitchFamily="34" charset="0"/>
              </a:rPr>
              <a:t>programmed cell death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3751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4ACC38B-C1EE-4BE9-A905-4363F3BF167E}"/>
              </a:ext>
            </a:extLst>
          </p:cNvPr>
          <p:cNvPicPr>
            <a:picLocks noChangeAspect="1"/>
          </p:cNvPicPr>
          <p:nvPr/>
        </p:nvPicPr>
        <p:blipFill>
          <a:blip r:embed="rId3"/>
          <a:stretch>
            <a:fillRect/>
          </a:stretch>
        </p:blipFill>
        <p:spPr>
          <a:xfrm>
            <a:off x="708025" y="385406"/>
            <a:ext cx="1133954" cy="816935"/>
          </a:xfrm>
          <a:prstGeom prst="rect">
            <a:avLst/>
          </a:prstGeom>
        </p:spPr>
      </p:pic>
      <p:sp>
        <p:nvSpPr>
          <p:cNvPr id="2" name="Title 1">
            <a:extLst>
              <a:ext uri="{FF2B5EF4-FFF2-40B4-BE49-F238E27FC236}">
                <a16:creationId xmlns:a16="http://schemas.microsoft.com/office/drawing/2014/main" id="{2686744F-91F4-4B3D-9599-0F72D365CAA6}"/>
              </a:ext>
            </a:extLst>
          </p:cNvPr>
          <p:cNvSpPr>
            <a:spLocks noGrp="1"/>
          </p:cNvSpPr>
          <p:nvPr>
            <p:ph type="title"/>
          </p:nvPr>
        </p:nvSpPr>
        <p:spPr/>
        <p:txBody>
          <a:bodyPr/>
          <a:lstStyle/>
          <a:p>
            <a:r>
              <a:rPr lang="en-AU" dirty="0">
                <a:solidFill>
                  <a:srgbClr val="145C76"/>
                </a:solidFill>
              </a:rPr>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Phosphorylated derivatives of phosphatidylinositol regulate cell structure and metabolism.</a:t>
            </a:r>
          </a:p>
          <a:p>
            <a:pPr marL="457200" indent="-457200">
              <a:buFontTx/>
              <a:buAutoNum type="alphaUcPeriod"/>
              <a:defRPr/>
            </a:pPr>
            <a:r>
              <a:rPr lang="en-US" sz="2400" dirty="0">
                <a:latin typeface="Arial" panose="020B0604020202020204" pitchFamily="34" charset="0"/>
                <a:cs typeface="Arial" panose="020B0604020202020204" pitchFamily="34" charset="0"/>
              </a:rPr>
              <a:t>Extracellular signals activate a specific phospholipase C in the membrane, which hydrolyzes PIP</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release two products that act as intracellular messengers. </a:t>
            </a:r>
          </a:p>
          <a:p>
            <a:pPr marL="457200" indent="-457200">
              <a:buFontTx/>
              <a:buAutoNum type="alphaUcPeriod"/>
              <a:defRPr/>
            </a:pPr>
            <a:r>
              <a:rPr lang="en-US" sz="2400" dirty="0">
                <a:latin typeface="Arial" panose="020B0604020202020204" pitchFamily="34" charset="0"/>
                <a:cs typeface="Arial" panose="020B0604020202020204" pitchFamily="34" charset="0"/>
              </a:rPr>
              <a:t>Formation of 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in response to extracellular signals brings the proteins together in signaling complexes at the surface of the plasma membrane.</a:t>
            </a:r>
          </a:p>
          <a:p>
            <a:pPr marL="457200" indent="-457200">
              <a:buFontTx/>
              <a:buAutoNum type="alphaUcPeriod"/>
              <a:defRPr/>
            </a:pPr>
            <a:r>
              <a:rPr lang="en-US" sz="2400" dirty="0">
                <a:latin typeface="Arial" panose="020B0604020202020204" pitchFamily="34" charset="0"/>
                <a:cs typeface="Arial" panose="020B0604020202020204" pitchFamily="34" charset="0"/>
              </a:rPr>
              <a:t>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a potent regulator of protein kinases.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17311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3C3A-0B61-486C-A022-B0634E0CBF07}"/>
              </a:ext>
            </a:extLst>
          </p:cNvPr>
          <p:cNvSpPr>
            <a:spLocks noGrp="1"/>
          </p:cNvSpPr>
          <p:nvPr>
            <p:ph type="title"/>
          </p:nvPr>
        </p:nvSpPr>
        <p:spPr/>
        <p:txBody>
          <a:bodyPr/>
          <a:lstStyle/>
          <a:p>
            <a:r>
              <a:rPr lang="en-AU" dirty="0">
                <a:solidFill>
                  <a:srgbClr val="145C76"/>
                </a:solidFill>
              </a:rPr>
              <a:t>Clicker Question 14, Response</a:t>
            </a:r>
          </a:p>
        </p:txBody>
      </p:sp>
      <p:sp>
        <p:nvSpPr>
          <p:cNvPr id="8" name="Google Shape;433;g847cf01710_0_113">
            <a:extLst>
              <a:ext uri="{FF2B5EF4-FFF2-40B4-BE49-F238E27FC236}">
                <a16:creationId xmlns:a16="http://schemas.microsoft.com/office/drawing/2014/main" id="{CA24997F-BA18-CF4D-BADA-F5E13616679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PIP</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is a potent regulator of protein kinases.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Membrane sphingolipids also can serve as sources of intracellular messengers. Both ceramide and sphingomyelin are potent regulators of protein kinases.</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80531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5713-9F98-4845-B233-81B46460710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DE91FCC9-E194-45D1-8AF1-584ACE6F005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973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C267-CE34-4E68-833B-4B5D4828B37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Eicosanoids Carry Messages to Nearby Cells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eicosanoids </a:t>
            </a:r>
            <a:r>
              <a:rPr lang="en-US" sz="2400" dirty="0">
                <a:latin typeface="Arial" panose="020B0604020202020204" pitchFamily="34" charset="0"/>
                <a:cs typeface="Arial" panose="020B0604020202020204" pitchFamily="34" charset="0"/>
              </a:rPr>
              <a:t>= paracrine hormones, substances that act only on cells near the point of hormone synthesis instead of being transported in the blood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involved in: </a:t>
            </a:r>
          </a:p>
          <a:p>
            <a:pPr lvl="1"/>
            <a:r>
              <a:rPr lang="en-US" sz="2400" dirty="0">
                <a:latin typeface="Arial" panose="020B0604020202020204" pitchFamily="34" charset="0"/>
                <a:cs typeface="Arial" panose="020B0604020202020204" pitchFamily="34" charset="0"/>
              </a:rPr>
              <a:t>reproductive function</a:t>
            </a:r>
          </a:p>
          <a:p>
            <a:pPr lvl="1"/>
            <a:r>
              <a:rPr lang="en-US" sz="2400" dirty="0">
                <a:latin typeface="Arial" panose="020B0604020202020204" pitchFamily="34" charset="0"/>
                <a:cs typeface="Arial" panose="020B0604020202020204" pitchFamily="34" charset="0"/>
              </a:rPr>
              <a:t>inflammation, fever, and pain associated with injury or disease</a:t>
            </a:r>
          </a:p>
          <a:p>
            <a:pPr lvl="1"/>
            <a:r>
              <a:rPr lang="en-US" sz="2400" dirty="0">
                <a:latin typeface="Arial" panose="020B0604020202020204" pitchFamily="34" charset="0"/>
                <a:cs typeface="Arial" panose="020B0604020202020204" pitchFamily="34" charset="0"/>
              </a:rPr>
              <a:t>formation of blood clots </a:t>
            </a:r>
          </a:p>
          <a:p>
            <a:pPr lvl="1"/>
            <a:r>
              <a:rPr lang="en-US" sz="2400" dirty="0">
                <a:latin typeface="Arial" panose="020B0604020202020204" pitchFamily="34" charset="0"/>
                <a:cs typeface="Arial" panose="020B0604020202020204" pitchFamily="34" charset="0"/>
              </a:rPr>
              <a:t>regulation of blood pressure</a:t>
            </a:r>
          </a:p>
          <a:p>
            <a:pPr lvl="1"/>
            <a:r>
              <a:rPr lang="en-US" sz="2400" dirty="0">
                <a:latin typeface="Arial" panose="020B0604020202020204" pitchFamily="34" charset="0"/>
                <a:cs typeface="Arial" panose="020B0604020202020204" pitchFamily="34" charset="0"/>
              </a:rPr>
              <a:t>gastric acid secretion</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5083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CE3F8B-5433-45EC-AF10-4C161A7F410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Eicosanoids Are Derived From Arachidonic Acid</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70"/>
            <a:ext cx="8259642" cy="83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major classes of eicosanoids = prostaglandins, </a:t>
            </a:r>
            <a:r>
              <a:rPr lang="en-US" sz="2400" dirty="0" err="1">
                <a:latin typeface="Arial" panose="020B0604020202020204" pitchFamily="34" charset="0"/>
                <a:cs typeface="Arial" panose="020B0604020202020204" pitchFamily="34" charset="0"/>
              </a:rPr>
              <a:t>thromboxanes</a:t>
            </a:r>
            <a:r>
              <a:rPr lang="en-US" sz="2400" dirty="0">
                <a:latin typeface="Arial" panose="020B0604020202020204" pitchFamily="34" charset="0"/>
                <a:cs typeface="Arial" panose="020B0604020202020204" pitchFamily="34" charset="0"/>
              </a:rPr>
              <a:t>, leukotrienes, and lipoxins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A figure shows the structure of arachidonate and four eicosanoid derivatives: prostaglandin E subscript 2 open parenthesis P G E subscript 2 close parenthesis, thromboxane A subscript 2 open parenthesis T X A subscript 2 close parenthesis, leukotriene A subscript 4 open parenthesis L T A subscript 4, and lipoxin A subscript 4 open parenthesis L X A subscript 4 close parenthesis.">
            <a:extLst>
              <a:ext uri="{FF2B5EF4-FFF2-40B4-BE49-F238E27FC236}">
                <a16:creationId xmlns:a16="http://schemas.microsoft.com/office/drawing/2014/main" id="{1ECB5C2B-7913-A147-AE09-1F164BBF5240}"/>
              </a:ext>
            </a:extLst>
          </p:cNvPr>
          <p:cNvPicPr>
            <a:picLocks noChangeAspect="1"/>
          </p:cNvPicPr>
          <p:nvPr/>
        </p:nvPicPr>
        <p:blipFill>
          <a:blip r:embed="rId3"/>
          <a:stretch>
            <a:fillRect/>
          </a:stretch>
        </p:blipFill>
        <p:spPr>
          <a:xfrm>
            <a:off x="357091" y="2878310"/>
            <a:ext cx="8531158" cy="2933349"/>
          </a:xfrm>
          <a:prstGeom prst="rect">
            <a:avLst/>
          </a:prstGeom>
        </p:spPr>
      </p:pic>
    </p:spTree>
    <p:extLst>
      <p:ext uri="{BB962C8B-B14F-4D97-AF65-F5344CB8AC3E}">
        <p14:creationId xmlns:p14="http://schemas.microsoft.com/office/powerpoint/2010/main" val="8079484"/>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37122</TotalTime>
  <Words>9465</Words>
  <Application>Microsoft Office PowerPoint</Application>
  <PresentationFormat>On-screen Show (4:3)</PresentationFormat>
  <Paragraphs>1667</Paragraphs>
  <Slides>178</Slides>
  <Notes>178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178</vt:i4>
      </vt:variant>
    </vt:vector>
  </HeadingPairs>
  <TitlesOfParts>
    <vt:vector size="184" baseType="lpstr">
      <vt:lpstr>ＭＳ Ｐゴシック</vt:lpstr>
      <vt:lpstr>ＭＳ Ｐゴシック</vt:lpstr>
      <vt:lpstr>Arial</vt:lpstr>
      <vt:lpstr>Calibri</vt:lpstr>
      <vt:lpstr>Times</vt:lpstr>
      <vt:lpstr>Blank</vt:lpstr>
      <vt:lpstr>10 Lipids</vt:lpstr>
      <vt:lpstr>Principle 1 (1 of 4)</vt:lpstr>
      <vt:lpstr>Principle 2 (1 of 6)</vt:lpstr>
      <vt:lpstr>Principle 3 (1 of 7)</vt:lpstr>
      <vt:lpstr>Principle 4 (1 of 6)</vt:lpstr>
      <vt:lpstr>10.1    Storage Lipids</vt:lpstr>
      <vt:lpstr>Principle 1 (2 of 4)</vt:lpstr>
      <vt:lpstr>Fats and Oils Used as Stored Energy Are Derivatives of Fatty Acids</vt:lpstr>
      <vt:lpstr>Fatty Acids Are Hydrocarbon Derivatives</vt:lpstr>
      <vt:lpstr>Naturally Occurring Fatty Acids</vt:lpstr>
      <vt:lpstr>Clicker Question 1</vt:lpstr>
      <vt:lpstr>Clicker Question 1, Response</vt:lpstr>
      <vt:lpstr>Nomenclature for Unbranched Fatty Acids</vt:lpstr>
      <vt:lpstr>Common Patterns in Fatty Acids</vt:lpstr>
      <vt:lpstr>Clicker Question 2</vt:lpstr>
      <vt:lpstr>Clicker Question 2, Response</vt:lpstr>
      <vt:lpstr>Polyunsaturated Fatty Acids (PUFAs)</vt:lpstr>
      <vt:lpstr>PUFAs and Human Nutrition</vt:lpstr>
      <vt:lpstr>Triacylglycerols Are Fatty Acid Esters of Glycerol</vt:lpstr>
      <vt:lpstr>Clicker Question 3</vt:lpstr>
      <vt:lpstr>Clicker Question 3, Response</vt:lpstr>
      <vt:lpstr>Principle 1 (3 of 4)</vt:lpstr>
      <vt:lpstr>Solubility of Fatty Acids</vt:lpstr>
      <vt:lpstr>Melting Points of Fatty Acids</vt:lpstr>
      <vt:lpstr>Triacylglycerols Provide Stored Energy and Insulation</vt:lpstr>
      <vt:lpstr>Lipases</vt:lpstr>
      <vt:lpstr>Clicker Question 4</vt:lpstr>
      <vt:lpstr>Clicker Question 4, Response</vt:lpstr>
      <vt:lpstr>Principle 1 (4 of 4)</vt:lpstr>
      <vt:lpstr>Advantages to Using Triacylglycerols as Stored Fuels</vt:lpstr>
      <vt:lpstr>Triacylglycerols Provide Insulation</vt:lpstr>
      <vt:lpstr>Clicker Question 5</vt:lpstr>
      <vt:lpstr>Clicker Question 5, Response</vt:lpstr>
      <vt:lpstr>Partial Hydrogenation of Cooking Oils Improves Their Stability but Creates Fatty Acids with Harmful Health Effects</vt:lpstr>
      <vt:lpstr>Partial Hydrogenation</vt:lpstr>
      <vt:lpstr>Trans Fatty Acids (“Trans Fats”)</vt:lpstr>
      <vt:lpstr>Waxes Serve as Energy Stores and Water Repellents</vt:lpstr>
      <vt:lpstr>Clicker Question 6</vt:lpstr>
      <vt:lpstr>Clicker Question 6, Response</vt:lpstr>
      <vt:lpstr> Activity: Properties of  Fatty Acids</vt:lpstr>
      <vt:lpstr>Activity Instructions (1 of 3)</vt:lpstr>
      <vt:lpstr>Activity Solution (1 of 3)</vt:lpstr>
      <vt:lpstr>10.2    Structural Lipids in Membranes</vt:lpstr>
      <vt:lpstr>Principle 2 (2 of 6)</vt:lpstr>
      <vt:lpstr>Biological Membranes</vt:lpstr>
      <vt:lpstr>Four General Types of Membrane Lipids</vt:lpstr>
      <vt:lpstr>Some Common Types of Storage and Membrane Lipids</vt:lpstr>
      <vt:lpstr>Principle 2 (3 of 6)</vt:lpstr>
      <vt:lpstr>Glycerophospholipids Are Derivatives of Phosphatidic Acid</vt:lpstr>
      <vt:lpstr>Glycerol is Prochiral</vt:lpstr>
      <vt:lpstr>Clicker Question 7</vt:lpstr>
      <vt:lpstr>Clicker Question 7, Response</vt:lpstr>
      <vt:lpstr>Glycerophospholipids Are Named as Derivatives of Phosphatidic Acid</vt:lpstr>
      <vt:lpstr>The Fatty Acids in Glycerophospholipids</vt:lpstr>
      <vt:lpstr>Some Glycerophospholipids Have Ether-Linked Fatty Acids</vt:lpstr>
      <vt:lpstr>Platelet-Activating Factor</vt:lpstr>
      <vt:lpstr>Galactolipids of Plants and Ether-Linked Lipids of Archaea Are Environmental Adaptations</vt:lpstr>
      <vt:lpstr>Clicker Question 8</vt:lpstr>
      <vt:lpstr>Clicker Question 8, Response</vt:lpstr>
      <vt:lpstr>Principle 2 (4 of 6)</vt:lpstr>
      <vt:lpstr>Sphingolipids Are Derivatives of Sphingosine</vt:lpstr>
      <vt:lpstr>Ceramides Are The Structural Parent of All Sphingolipids</vt:lpstr>
      <vt:lpstr>Clicker Question 9</vt:lpstr>
      <vt:lpstr>Clicker Question 9, Response</vt:lpstr>
      <vt:lpstr>Sphingomyelins</vt:lpstr>
      <vt:lpstr>Glycosphingolipids</vt:lpstr>
      <vt:lpstr>Cerebrosides and Globosides</vt:lpstr>
      <vt:lpstr>Gangliosides</vt:lpstr>
      <vt:lpstr>Clicker Question 10</vt:lpstr>
      <vt:lpstr>Clicker Question 10, Response</vt:lpstr>
      <vt:lpstr>Principle 2 (5 of 6)</vt:lpstr>
      <vt:lpstr>Sphingolipids at Cell Surfaces Are Sites of Biological Recognition</vt:lpstr>
      <vt:lpstr>Phospholipids and Sphingolipids Are Degraded in Lysosomes</vt:lpstr>
      <vt:lpstr>Clicker Question 11</vt:lpstr>
      <vt:lpstr>Clicker Question 11, Response</vt:lpstr>
      <vt:lpstr>Abnormal Accumulations of Membrane Lipids</vt:lpstr>
      <vt:lpstr>Principle 2 (6 of 6)</vt:lpstr>
      <vt:lpstr>Sterols Have Four Fused Carbon Rings</vt:lpstr>
      <vt:lpstr>Cholesterol</vt:lpstr>
      <vt:lpstr>Sterols Serve as Precursors for Products with Specific Biological Activities</vt:lpstr>
      <vt:lpstr>Clicker Question 12</vt:lpstr>
      <vt:lpstr>Clicker Question 12, Response</vt:lpstr>
      <vt:lpstr>Clicker Question 13</vt:lpstr>
      <vt:lpstr>Clicker Question 13, Response</vt:lpstr>
      <vt:lpstr> Activity: Relating  Terms within the Chapter</vt:lpstr>
      <vt:lpstr>Activity Instructions (2 of 3)</vt:lpstr>
      <vt:lpstr>Activity Solution (2 of 3)</vt:lpstr>
      <vt:lpstr>10.3    Lipids as Signals, Cofactors, and Pigments</vt:lpstr>
      <vt:lpstr>Principle 3 (2 of 7)</vt:lpstr>
      <vt:lpstr>Phosphatidylinositols and Sphingosine Derivatives Act as Intracellular Signals</vt:lpstr>
      <vt:lpstr>Phosphatidylinositol 4,5-Bisphosphate (PIP2)</vt:lpstr>
      <vt:lpstr>Principle 3 (3 of 7)</vt:lpstr>
      <vt:lpstr>Inositol Phospholipids Serve As Points of Nucleation</vt:lpstr>
      <vt:lpstr>Membrane Sphingolipids Serve As Sources of Intracellular Messengers</vt:lpstr>
      <vt:lpstr>Clicker Question 14</vt:lpstr>
      <vt:lpstr>Clicker Question 14, Response</vt:lpstr>
      <vt:lpstr>Principle 3 (4 of 7)</vt:lpstr>
      <vt:lpstr>Eicosanoids Carry Messages to Nearby Cells</vt:lpstr>
      <vt:lpstr>Eicosanoids Are Derived From Arachidonic Acid</vt:lpstr>
      <vt:lpstr>Clicker Question 15</vt:lpstr>
      <vt:lpstr>Clicker Question 15, Response</vt:lpstr>
      <vt:lpstr>Prostaglandins (PG)</vt:lpstr>
      <vt:lpstr>Thromboxanes (TX)</vt:lpstr>
      <vt:lpstr>Leukotrienes (LT)</vt:lpstr>
      <vt:lpstr>Lipoxins (LX)</vt:lpstr>
      <vt:lpstr>Clicker Question 16</vt:lpstr>
      <vt:lpstr>Clicker Question 16, Response</vt:lpstr>
      <vt:lpstr>Principle 3 (5 of 7)</vt:lpstr>
      <vt:lpstr>Steroid Hormones Carry Messages between Tissues</vt:lpstr>
      <vt:lpstr>Steroids Derived From Cholesterol</vt:lpstr>
      <vt:lpstr>Clicker Question 17</vt:lpstr>
      <vt:lpstr>Clicker Question 17, Response</vt:lpstr>
      <vt:lpstr>Principle 3 (6 of 7)</vt:lpstr>
      <vt:lpstr>Vascular Plants Produce Thousands of Volatile Signals</vt:lpstr>
      <vt:lpstr>Principle 3 (7 of 7)</vt:lpstr>
      <vt:lpstr>Vitamins A and D Are Hormone Precursors</vt:lpstr>
      <vt:lpstr>Vitamin D3 and Calcitrol</vt:lpstr>
      <vt:lpstr>Vitamin D Deficiencies</vt:lpstr>
      <vt:lpstr>Vitamin D3 Production and Metabolism</vt:lpstr>
      <vt:lpstr>Clicker Question 18</vt:lpstr>
      <vt:lpstr>Clicker Question 18, Response</vt:lpstr>
      <vt:lpstr>Vitamin A1</vt:lpstr>
      <vt:lpstr>All-Trans-Retinoic Acid</vt:lpstr>
      <vt:lpstr>Carotenoids</vt:lpstr>
      <vt:lpstr>Dietary β-Carotene and Vitamin A1 as Precursors of the Retinoids</vt:lpstr>
      <vt:lpstr>Vitamin A Deficiencies</vt:lpstr>
      <vt:lpstr>Clicker Question 19</vt:lpstr>
      <vt:lpstr>Clicker Question 19, Response</vt:lpstr>
      <vt:lpstr>Vitamins E and K and the Lipid Quinones Are Oxidation-Reduction Cofactors</vt:lpstr>
      <vt:lpstr>Vitamin E Deficiencies</vt:lpstr>
      <vt:lpstr>Clicker Question 20</vt:lpstr>
      <vt:lpstr>Clicker Question 20, Response</vt:lpstr>
      <vt:lpstr>Vitamin K</vt:lpstr>
      <vt:lpstr>Vitamin K Deficiencies</vt:lpstr>
      <vt:lpstr>Clicker Question 21</vt:lpstr>
      <vt:lpstr>Clicker Question 21, Response</vt:lpstr>
      <vt:lpstr>Warfarin</vt:lpstr>
      <vt:lpstr>Ubiquinone and Plastoquinone</vt:lpstr>
      <vt:lpstr>Dolichols Activate Sugar Precursors for Biosynthesis</vt:lpstr>
      <vt:lpstr>Many Natural Pigments Are Lipidic Conjugated Dienes</vt:lpstr>
      <vt:lpstr>Clicker Question 22</vt:lpstr>
      <vt:lpstr>Clicker Question 22, Response</vt:lpstr>
      <vt:lpstr>Polyketides Are Natural Products with Potent Biological Activities</vt:lpstr>
      <vt:lpstr>Polyketide Natural Products Used in Human Medicine</vt:lpstr>
      <vt:lpstr>Clicker Question 23</vt:lpstr>
      <vt:lpstr>Clicker Question 23, Response</vt:lpstr>
      <vt:lpstr> Activity: Lipids as Signal Molecules Muddiest Point (1 of 2)</vt:lpstr>
      <vt:lpstr> Activity: Lipids as Signal Molecules Muddiest Point (2 of 2)</vt:lpstr>
      <vt:lpstr>10.4    Working with Lipids</vt:lpstr>
      <vt:lpstr>Principle 4 (2 of 6)</vt:lpstr>
      <vt:lpstr>Separation of Lipids</vt:lpstr>
      <vt:lpstr>Lipid Extraction Requires Organic Solvents</vt:lpstr>
      <vt:lpstr>A Commonly Used Extractant is a Mixture of Chloroform, Methanol, and Water</vt:lpstr>
      <vt:lpstr>Clicker Question 24</vt:lpstr>
      <vt:lpstr>Clicker Question 24, Response</vt:lpstr>
      <vt:lpstr>Principle 4 (3 of 6)</vt:lpstr>
      <vt:lpstr>Adsorption Chromatography Separates Lipids of Different Polarity</vt:lpstr>
      <vt:lpstr>Principle 4 (4 of 6)</vt:lpstr>
      <vt:lpstr>Gas Chromatography Resolves Mixtures of Volatile Lipid Derivatives</vt:lpstr>
      <vt:lpstr>Clicker Question 25</vt:lpstr>
      <vt:lpstr>Clicker Question 25, Response</vt:lpstr>
      <vt:lpstr>Clicker Question 26</vt:lpstr>
      <vt:lpstr>Clicker Question 26, Response</vt:lpstr>
      <vt:lpstr>Principle 4 (5 of 6)</vt:lpstr>
      <vt:lpstr>Specific Hydrolysis Aids in Determination of Lipid Structure</vt:lpstr>
      <vt:lpstr>Clicker Question 27</vt:lpstr>
      <vt:lpstr>Clicker Question 27, Response</vt:lpstr>
      <vt:lpstr>Principle 4 (6 of 6)</vt:lpstr>
      <vt:lpstr>Mass Spectrometry Reveals Complete Lipid Structure</vt:lpstr>
      <vt:lpstr>Clicker Question 28</vt:lpstr>
      <vt:lpstr>Clicker Question 28, Response</vt:lpstr>
      <vt:lpstr>Lipidomics Seeks to Catalog All Lipids and Their Functions</vt:lpstr>
      <vt:lpstr>The Lipidome</vt:lpstr>
      <vt:lpstr>Clicker Question 29</vt:lpstr>
      <vt:lpstr>Clicker Question 29, Response</vt:lpstr>
      <vt:lpstr> Activity: Mass  Spectrometry</vt:lpstr>
      <vt:lpstr>Activity Instructions (3 of 3)</vt:lpstr>
      <vt:lpstr>Activity Solution (3 of 3)</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617</cp:revision>
  <cp:lastPrinted>2020-09-26T21:29:29Z</cp:lastPrinted>
  <dcterms:created xsi:type="dcterms:W3CDTF">2003-08-27T01:54:28Z</dcterms:created>
  <dcterms:modified xsi:type="dcterms:W3CDTF">2021-03-15T14:01:41Z</dcterms:modified>
</cp:coreProperties>
</file>