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168"/>
  </p:notesMasterIdLst>
  <p:handoutMasterIdLst>
    <p:handoutMasterId r:id="rId169"/>
  </p:handoutMasterIdLst>
  <p:sldIdLst>
    <p:sldId id="2727" r:id="rId2"/>
    <p:sldId id="792" r:id="rId3"/>
    <p:sldId id="412" r:id="rId4"/>
    <p:sldId id="420" r:id="rId5"/>
    <p:sldId id="421" r:id="rId6"/>
    <p:sldId id="422" r:id="rId7"/>
    <p:sldId id="425" r:id="rId8"/>
    <p:sldId id="424" r:id="rId9"/>
    <p:sldId id="964" r:id="rId10"/>
    <p:sldId id="383" r:id="rId11"/>
    <p:sldId id="965" r:id="rId12"/>
    <p:sldId id="432" r:id="rId13"/>
    <p:sldId id="1056" r:id="rId14"/>
    <p:sldId id="1057" r:id="rId15"/>
    <p:sldId id="966" r:id="rId16"/>
    <p:sldId id="967" r:id="rId17"/>
    <p:sldId id="1076" r:id="rId18"/>
    <p:sldId id="1077" r:id="rId19"/>
    <p:sldId id="968" r:id="rId20"/>
    <p:sldId id="969" r:id="rId21"/>
    <p:sldId id="1074" r:id="rId22"/>
    <p:sldId id="1075" r:id="rId23"/>
    <p:sldId id="970" r:id="rId24"/>
    <p:sldId id="971" r:id="rId25"/>
    <p:sldId id="1060" r:id="rId26"/>
    <p:sldId id="1061" r:id="rId27"/>
    <p:sldId id="972" r:id="rId28"/>
    <p:sldId id="973" r:id="rId29"/>
    <p:sldId id="974" r:id="rId30"/>
    <p:sldId id="975" r:id="rId31"/>
    <p:sldId id="1070" r:id="rId32"/>
    <p:sldId id="1071" r:id="rId33"/>
    <p:sldId id="976" r:id="rId34"/>
    <p:sldId id="977" r:id="rId35"/>
    <p:sldId id="978" r:id="rId36"/>
    <p:sldId id="1078" r:id="rId37"/>
    <p:sldId id="1079" r:id="rId38"/>
    <p:sldId id="979" r:id="rId39"/>
    <p:sldId id="980" r:id="rId40"/>
    <p:sldId id="981" r:id="rId41"/>
    <p:sldId id="982" r:id="rId42"/>
    <p:sldId id="1100" r:id="rId43"/>
    <p:sldId id="1101" r:id="rId44"/>
    <p:sldId id="984" r:id="rId45"/>
    <p:sldId id="985" r:id="rId46"/>
    <p:sldId id="983" r:id="rId47"/>
    <p:sldId id="1102" r:id="rId48"/>
    <p:sldId id="1103" r:id="rId49"/>
    <p:sldId id="986" r:id="rId50"/>
    <p:sldId id="987" r:id="rId51"/>
    <p:sldId id="988" r:id="rId52"/>
    <p:sldId id="989" r:id="rId53"/>
    <p:sldId id="990" r:id="rId54"/>
    <p:sldId id="1062" r:id="rId55"/>
    <p:sldId id="1063" r:id="rId56"/>
    <p:sldId id="991" r:id="rId57"/>
    <p:sldId id="992" r:id="rId58"/>
    <p:sldId id="993" r:id="rId59"/>
    <p:sldId id="1080" r:id="rId60"/>
    <p:sldId id="1081" r:id="rId61"/>
    <p:sldId id="995" r:id="rId62"/>
    <p:sldId id="996" r:id="rId63"/>
    <p:sldId id="994" r:id="rId64"/>
    <p:sldId id="997" r:id="rId65"/>
    <p:sldId id="998" r:id="rId66"/>
    <p:sldId id="999" r:id="rId67"/>
    <p:sldId id="1058" r:id="rId68"/>
    <p:sldId id="1059" r:id="rId69"/>
    <p:sldId id="1000" r:id="rId70"/>
    <p:sldId id="1001" r:id="rId71"/>
    <p:sldId id="1003" r:id="rId72"/>
    <p:sldId id="1002" r:id="rId73"/>
    <p:sldId id="1072" r:id="rId74"/>
    <p:sldId id="1073" r:id="rId75"/>
    <p:sldId id="1082" r:id="rId76"/>
    <p:sldId id="1083" r:id="rId77"/>
    <p:sldId id="1005" r:id="rId78"/>
    <p:sldId id="1006" r:id="rId79"/>
    <p:sldId id="1004" r:id="rId80"/>
    <p:sldId id="1007" r:id="rId81"/>
    <p:sldId id="1084" r:id="rId82"/>
    <p:sldId id="1085" r:id="rId83"/>
    <p:sldId id="1008" r:id="rId84"/>
    <p:sldId id="1009" r:id="rId85"/>
    <p:sldId id="1010" r:id="rId86"/>
    <p:sldId id="1011" r:id="rId87"/>
    <p:sldId id="1064" r:id="rId88"/>
    <p:sldId id="1065" r:id="rId89"/>
    <p:sldId id="2173" r:id="rId90"/>
    <p:sldId id="2174" r:id="rId91"/>
    <p:sldId id="2724" r:id="rId92"/>
    <p:sldId id="2175" r:id="rId93"/>
    <p:sldId id="2723" r:id="rId94"/>
    <p:sldId id="1012" r:id="rId95"/>
    <p:sldId id="1013" r:id="rId96"/>
    <p:sldId id="1014" r:id="rId97"/>
    <p:sldId id="1015" r:id="rId98"/>
    <p:sldId id="682" r:id="rId99"/>
    <p:sldId id="685" r:id="rId100"/>
    <p:sldId id="2172" r:id="rId101"/>
    <p:sldId id="1016" r:id="rId102"/>
    <p:sldId id="962" r:id="rId103"/>
    <p:sldId id="963" r:id="rId104"/>
    <p:sldId id="1086" r:id="rId105"/>
    <p:sldId id="1087" r:id="rId106"/>
    <p:sldId id="1017" r:id="rId107"/>
    <p:sldId id="1018" r:id="rId108"/>
    <p:sldId id="1019" r:id="rId109"/>
    <p:sldId id="1021" r:id="rId110"/>
    <p:sldId id="1066" r:id="rId111"/>
    <p:sldId id="1067" r:id="rId112"/>
    <p:sldId id="1022" r:id="rId113"/>
    <p:sldId id="1024" r:id="rId114"/>
    <p:sldId id="1027" r:id="rId115"/>
    <p:sldId id="1026" r:id="rId116"/>
    <p:sldId id="1028" r:id="rId117"/>
    <p:sldId id="1029" r:id="rId118"/>
    <p:sldId id="1104" r:id="rId119"/>
    <p:sldId id="1105" r:id="rId120"/>
    <p:sldId id="1030" r:id="rId121"/>
    <p:sldId id="1031" r:id="rId122"/>
    <p:sldId id="1033" r:id="rId123"/>
    <p:sldId id="1032" r:id="rId124"/>
    <p:sldId id="356" r:id="rId125"/>
    <p:sldId id="2178" r:id="rId126"/>
    <p:sldId id="1034" r:id="rId127"/>
    <p:sldId id="1088" r:id="rId128"/>
    <p:sldId id="1089" r:id="rId129"/>
    <p:sldId id="1035" r:id="rId130"/>
    <p:sldId id="1036" r:id="rId131"/>
    <p:sldId id="1037" r:id="rId132"/>
    <p:sldId id="1039" r:id="rId133"/>
    <p:sldId id="1038" r:id="rId134"/>
    <p:sldId id="1090" r:id="rId135"/>
    <p:sldId id="1091" r:id="rId136"/>
    <p:sldId id="1041" r:id="rId137"/>
    <p:sldId id="1040" r:id="rId138"/>
    <p:sldId id="1042" r:id="rId139"/>
    <p:sldId id="1068" r:id="rId140"/>
    <p:sldId id="1069" r:id="rId141"/>
    <p:sldId id="1044" r:id="rId142"/>
    <p:sldId id="1043" r:id="rId143"/>
    <p:sldId id="1045" r:id="rId144"/>
    <p:sldId id="1046" r:id="rId145"/>
    <p:sldId id="1047" r:id="rId146"/>
    <p:sldId id="1092" r:id="rId147"/>
    <p:sldId id="1093" r:id="rId148"/>
    <p:sldId id="843" r:id="rId149"/>
    <p:sldId id="844" r:id="rId150"/>
    <p:sldId id="845" r:id="rId151"/>
    <p:sldId id="1048" r:id="rId152"/>
    <p:sldId id="1050" r:id="rId153"/>
    <p:sldId id="1049" r:id="rId154"/>
    <p:sldId id="1052" r:id="rId155"/>
    <p:sldId id="1051" r:id="rId156"/>
    <p:sldId id="1094" r:id="rId157"/>
    <p:sldId id="1095" r:id="rId158"/>
    <p:sldId id="1053" r:id="rId159"/>
    <p:sldId id="1096" r:id="rId160"/>
    <p:sldId id="1097" r:id="rId161"/>
    <p:sldId id="1054" r:id="rId162"/>
    <p:sldId id="1055" r:id="rId163"/>
    <p:sldId id="1098" r:id="rId164"/>
    <p:sldId id="1099" r:id="rId165"/>
    <p:sldId id="2725" r:id="rId166"/>
    <p:sldId id="2726" r:id="rId167"/>
  </p:sldIdLst>
  <p:sldSz cx="9144000" cy="6858000" type="screen4x3"/>
  <p:notesSz cx="7315200" cy="9601200"/>
  <p:defaultTextStyle>
    <a:defPPr>
      <a:defRPr lang="en-US"/>
    </a:defPPr>
    <a:lvl1pPr algn="l" rtl="0" eaLnBrk="0" fontAlgn="base" hangingPunct="0">
      <a:spcBef>
        <a:spcPct val="0"/>
      </a:spcBef>
      <a:spcAft>
        <a:spcPct val="0"/>
      </a:spcAft>
      <a:defRPr sz="2400" kern="1200">
        <a:solidFill>
          <a:schemeClr val="tx1"/>
        </a:solidFill>
        <a:latin typeface="Times" pitchFamily="2" charset="0"/>
        <a:ea typeface="MS PGothic"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Times" pitchFamily="2" charset="0"/>
        <a:ea typeface="MS PGothic"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Times" pitchFamily="2" charset="0"/>
        <a:ea typeface="MS PGothic"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Times" pitchFamily="2" charset="0"/>
        <a:ea typeface="MS PGothic"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Times" pitchFamily="2" charset="0"/>
        <a:ea typeface="MS PGothic" panose="020B0600070205080204" pitchFamily="34" charset="-128"/>
        <a:cs typeface="+mn-cs"/>
      </a:defRPr>
    </a:lvl5pPr>
    <a:lvl6pPr marL="2286000" algn="l" defTabSz="914400" rtl="0" eaLnBrk="1" latinLnBrk="0" hangingPunct="1">
      <a:defRPr sz="2400" kern="1200">
        <a:solidFill>
          <a:schemeClr val="tx1"/>
        </a:solidFill>
        <a:latin typeface="Times" pitchFamily="2" charset="0"/>
        <a:ea typeface="MS PGothic" panose="020B0600070205080204" pitchFamily="34" charset="-128"/>
        <a:cs typeface="+mn-cs"/>
      </a:defRPr>
    </a:lvl6pPr>
    <a:lvl7pPr marL="2743200" algn="l" defTabSz="914400" rtl="0" eaLnBrk="1" latinLnBrk="0" hangingPunct="1">
      <a:defRPr sz="2400" kern="1200">
        <a:solidFill>
          <a:schemeClr val="tx1"/>
        </a:solidFill>
        <a:latin typeface="Times" pitchFamily="2" charset="0"/>
        <a:ea typeface="MS PGothic" panose="020B0600070205080204" pitchFamily="34" charset="-128"/>
        <a:cs typeface="+mn-cs"/>
      </a:defRPr>
    </a:lvl7pPr>
    <a:lvl8pPr marL="3200400" algn="l" defTabSz="914400" rtl="0" eaLnBrk="1" latinLnBrk="0" hangingPunct="1">
      <a:defRPr sz="2400" kern="1200">
        <a:solidFill>
          <a:schemeClr val="tx1"/>
        </a:solidFill>
        <a:latin typeface="Times" pitchFamily="2" charset="0"/>
        <a:ea typeface="MS PGothic" panose="020B0600070205080204" pitchFamily="34" charset="-128"/>
        <a:cs typeface="+mn-cs"/>
      </a:defRPr>
    </a:lvl8pPr>
    <a:lvl9pPr marL="3657600" algn="l" defTabSz="914400" rtl="0" eaLnBrk="1" latinLnBrk="0" hangingPunct="1">
      <a:defRPr sz="2400" kern="1200">
        <a:solidFill>
          <a:schemeClr val="tx1"/>
        </a:solidFill>
        <a:latin typeface="Times" pitchFamily="2"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ory Doolin" initials="TD" lastIdx="335" clrIdx="0"/>
  <p:cmAuthor id="2" name="Jack Threadgill" initials="JT" lastIdx="33" clrIdx="1">
    <p:extLst>
      <p:ext uri="{19B8F6BF-5375-455C-9EA6-DF929625EA0E}">
        <p15:presenceInfo xmlns:p15="http://schemas.microsoft.com/office/powerpoint/2012/main" userId="41d0380ed4e74980" providerId="Windows Live"/>
      </p:ext>
    </p:extLst>
  </p:cmAuthor>
  <p:cmAuthor id="3" name="Newton, Andy" initials="NA" lastIdx="3" clrIdx="2">
    <p:extLst>
      <p:ext uri="{19B8F6BF-5375-455C-9EA6-DF929625EA0E}">
        <p15:presenceInfo xmlns:p15="http://schemas.microsoft.com/office/powerpoint/2012/main" userId="S-1-5-21-4250845945-3731851581-3800177176-49714" providerId="AD"/>
      </p:ext>
    </p:extLst>
  </p:cmAuthor>
  <p:cmAuthor id="4" name="Justin Lee" initials="JL" lastIdx="5" clrIdx="3">
    <p:extLst>
      <p:ext uri="{19B8F6BF-5375-455C-9EA6-DF929625EA0E}">
        <p15:presenceInfo xmlns:p15="http://schemas.microsoft.com/office/powerpoint/2012/main" userId="Justin Lee"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E4CB4"/>
    <a:srgbClr val="144652"/>
    <a:srgbClr val="1D6E7D"/>
    <a:srgbClr val="145C76"/>
    <a:srgbClr val="005F6A"/>
    <a:srgbClr val="39469E"/>
    <a:srgbClr val="C6E1C9"/>
    <a:srgbClr val="BBE0E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048" autoAdjust="0"/>
    <p:restoredTop sz="82021" autoAdjust="0"/>
  </p:normalViewPr>
  <p:slideViewPr>
    <p:cSldViewPr>
      <p:cViewPr varScale="1">
        <p:scale>
          <a:sx n="55" d="100"/>
          <a:sy n="55" d="100"/>
        </p:scale>
        <p:origin x="1352" y="4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commentAuthors" Target="commentAuthors.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presProps" Target="presProps.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2" Type="http://schemas.openxmlformats.org/officeDocument/2006/relationships/viewProps" Target="viewProp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tableStyles" Target="tableStyle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5538" name="Rectangle 2">
            <a:extLst>
              <a:ext uri="{FF2B5EF4-FFF2-40B4-BE49-F238E27FC236}">
                <a16:creationId xmlns:a16="http://schemas.microsoft.com/office/drawing/2014/main" id="{738BF81D-2FA2-8549-B87B-7FD386D1E644}"/>
              </a:ext>
            </a:extLst>
          </p:cNvPr>
          <p:cNvSpPr>
            <a:spLocks noGrp="1" noChangeArrowheads="1"/>
          </p:cNvSpPr>
          <p:nvPr>
            <p:ph type="hdr" sz="quarter"/>
          </p:nvPr>
        </p:nvSpPr>
        <p:spPr bwMode="auto">
          <a:xfrm>
            <a:off x="0" y="0"/>
            <a:ext cx="3170238" cy="481013"/>
          </a:xfrm>
          <a:prstGeom prst="rect">
            <a:avLst/>
          </a:prstGeom>
          <a:noFill/>
          <a:ln w="9525">
            <a:noFill/>
            <a:miter lim="800000"/>
            <a:headEnd/>
            <a:tailEnd/>
          </a:ln>
          <a:effectLst/>
        </p:spPr>
        <p:txBody>
          <a:bodyPr vert="horz" wrap="square" lIns="95747" tIns="47873" rIns="95747" bIns="47873" numCol="1" anchor="t" anchorCtr="0" compatLnSpc="1">
            <a:prstTxWarp prst="textNoShape">
              <a:avLst/>
            </a:prstTxWarp>
          </a:bodyPr>
          <a:lstStyle>
            <a:lvl1pPr defTabSz="957263">
              <a:defRPr sz="1300">
                <a:latin typeface="Times" charset="0"/>
                <a:ea typeface="ＭＳ Ｐゴシック" charset="-128"/>
                <a:cs typeface="+mn-cs"/>
              </a:defRPr>
            </a:lvl1pPr>
          </a:lstStyle>
          <a:p>
            <a:pPr>
              <a:defRPr/>
            </a:pPr>
            <a:endParaRPr lang="en-US"/>
          </a:p>
        </p:txBody>
      </p:sp>
      <p:sp>
        <p:nvSpPr>
          <p:cNvPr id="65539" name="Rectangle 3">
            <a:extLst>
              <a:ext uri="{FF2B5EF4-FFF2-40B4-BE49-F238E27FC236}">
                <a16:creationId xmlns:a16="http://schemas.microsoft.com/office/drawing/2014/main" id="{B4F352C1-379F-504F-B111-34F8A845852B}"/>
              </a:ext>
            </a:extLst>
          </p:cNvPr>
          <p:cNvSpPr>
            <a:spLocks noGrp="1" noChangeArrowheads="1"/>
          </p:cNvSpPr>
          <p:nvPr>
            <p:ph type="dt" sz="quarter" idx="1"/>
          </p:nvPr>
        </p:nvSpPr>
        <p:spPr bwMode="auto">
          <a:xfrm>
            <a:off x="4144963" y="0"/>
            <a:ext cx="3170237" cy="481013"/>
          </a:xfrm>
          <a:prstGeom prst="rect">
            <a:avLst/>
          </a:prstGeom>
          <a:noFill/>
          <a:ln w="9525">
            <a:noFill/>
            <a:miter lim="800000"/>
            <a:headEnd/>
            <a:tailEnd/>
          </a:ln>
          <a:effectLst/>
        </p:spPr>
        <p:txBody>
          <a:bodyPr vert="horz" wrap="square" lIns="95747" tIns="47873" rIns="95747" bIns="47873" numCol="1" anchor="t" anchorCtr="0" compatLnSpc="1">
            <a:prstTxWarp prst="textNoShape">
              <a:avLst/>
            </a:prstTxWarp>
          </a:bodyPr>
          <a:lstStyle>
            <a:lvl1pPr algn="r" defTabSz="957263">
              <a:defRPr sz="1300">
                <a:latin typeface="Times" charset="0"/>
                <a:ea typeface="ＭＳ Ｐゴシック" charset="-128"/>
                <a:cs typeface="+mn-cs"/>
              </a:defRPr>
            </a:lvl1pPr>
          </a:lstStyle>
          <a:p>
            <a:pPr>
              <a:defRPr/>
            </a:pPr>
            <a:endParaRPr lang="en-US"/>
          </a:p>
        </p:txBody>
      </p:sp>
      <p:sp>
        <p:nvSpPr>
          <p:cNvPr id="65540" name="Rectangle 4">
            <a:extLst>
              <a:ext uri="{FF2B5EF4-FFF2-40B4-BE49-F238E27FC236}">
                <a16:creationId xmlns:a16="http://schemas.microsoft.com/office/drawing/2014/main" id="{2CBC297F-FA43-6B45-8009-1CB6DC7779E2}"/>
              </a:ext>
            </a:extLst>
          </p:cNvPr>
          <p:cNvSpPr>
            <a:spLocks noGrp="1" noChangeArrowheads="1"/>
          </p:cNvSpPr>
          <p:nvPr>
            <p:ph type="ftr" sz="quarter" idx="2"/>
          </p:nvPr>
        </p:nvSpPr>
        <p:spPr bwMode="auto">
          <a:xfrm>
            <a:off x="0" y="9120188"/>
            <a:ext cx="3170238" cy="481012"/>
          </a:xfrm>
          <a:prstGeom prst="rect">
            <a:avLst/>
          </a:prstGeom>
          <a:noFill/>
          <a:ln w="9525">
            <a:noFill/>
            <a:miter lim="800000"/>
            <a:headEnd/>
            <a:tailEnd/>
          </a:ln>
          <a:effectLst/>
        </p:spPr>
        <p:txBody>
          <a:bodyPr vert="horz" wrap="square" lIns="95747" tIns="47873" rIns="95747" bIns="47873" numCol="1" anchor="b" anchorCtr="0" compatLnSpc="1">
            <a:prstTxWarp prst="textNoShape">
              <a:avLst/>
            </a:prstTxWarp>
          </a:bodyPr>
          <a:lstStyle>
            <a:lvl1pPr defTabSz="957263">
              <a:defRPr sz="1300">
                <a:latin typeface="Times" charset="0"/>
                <a:ea typeface="ＭＳ Ｐゴシック" charset="-128"/>
                <a:cs typeface="+mn-cs"/>
              </a:defRPr>
            </a:lvl1pPr>
          </a:lstStyle>
          <a:p>
            <a:pPr>
              <a:defRPr/>
            </a:pPr>
            <a:endParaRPr lang="en-US"/>
          </a:p>
        </p:txBody>
      </p:sp>
      <p:sp>
        <p:nvSpPr>
          <p:cNvPr id="65541" name="Rectangle 5">
            <a:extLst>
              <a:ext uri="{FF2B5EF4-FFF2-40B4-BE49-F238E27FC236}">
                <a16:creationId xmlns:a16="http://schemas.microsoft.com/office/drawing/2014/main" id="{D2717F75-F0FF-AD46-8DD4-3B4D56302146}"/>
              </a:ext>
            </a:extLst>
          </p:cNvPr>
          <p:cNvSpPr>
            <a:spLocks noGrp="1" noChangeArrowheads="1"/>
          </p:cNvSpPr>
          <p:nvPr>
            <p:ph type="sldNum" sz="quarter" idx="3"/>
          </p:nvPr>
        </p:nvSpPr>
        <p:spPr bwMode="auto">
          <a:xfrm>
            <a:off x="4144963" y="9120188"/>
            <a:ext cx="3170237" cy="481012"/>
          </a:xfrm>
          <a:prstGeom prst="rect">
            <a:avLst/>
          </a:prstGeom>
          <a:noFill/>
          <a:ln w="9525">
            <a:noFill/>
            <a:miter lim="800000"/>
            <a:headEnd/>
            <a:tailEnd/>
          </a:ln>
          <a:effectLst/>
        </p:spPr>
        <p:txBody>
          <a:bodyPr vert="horz" wrap="square" lIns="95747" tIns="47873" rIns="95747" bIns="47873" numCol="1" anchor="b" anchorCtr="0" compatLnSpc="1">
            <a:prstTxWarp prst="textNoShape">
              <a:avLst/>
            </a:prstTxWarp>
          </a:bodyPr>
          <a:lstStyle>
            <a:lvl1pPr algn="r" defTabSz="957263">
              <a:defRPr sz="1300"/>
            </a:lvl1pPr>
          </a:lstStyle>
          <a:p>
            <a:pPr>
              <a:defRPr/>
            </a:pPr>
            <a:fld id="{A54D081D-049F-FB4C-A36C-006009BCCC82}" type="slidenum">
              <a:rPr lang="en-US" altLang="en-US"/>
              <a:pPr>
                <a:defRPr/>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0834" name="Rectangle 2">
            <a:extLst>
              <a:ext uri="{FF2B5EF4-FFF2-40B4-BE49-F238E27FC236}">
                <a16:creationId xmlns:a16="http://schemas.microsoft.com/office/drawing/2014/main" id="{6607CF18-7593-D448-84E6-8B8A1D8ECD53}"/>
              </a:ext>
            </a:extLst>
          </p:cNvPr>
          <p:cNvSpPr>
            <a:spLocks noGrp="1" noChangeArrowheads="1"/>
          </p:cNvSpPr>
          <p:nvPr>
            <p:ph type="hdr" sz="quarter"/>
          </p:nvPr>
        </p:nvSpPr>
        <p:spPr bwMode="auto">
          <a:xfrm>
            <a:off x="0" y="0"/>
            <a:ext cx="3170238" cy="4794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charset="0"/>
                <a:ea typeface="ＭＳ Ｐゴシック" charset="-128"/>
                <a:cs typeface="+mn-cs"/>
              </a:defRPr>
            </a:lvl1pPr>
          </a:lstStyle>
          <a:p>
            <a:pPr>
              <a:defRPr/>
            </a:pPr>
            <a:endParaRPr lang="en-US"/>
          </a:p>
        </p:txBody>
      </p:sp>
      <p:sp>
        <p:nvSpPr>
          <p:cNvPr id="120835" name="Rectangle 3">
            <a:extLst>
              <a:ext uri="{FF2B5EF4-FFF2-40B4-BE49-F238E27FC236}">
                <a16:creationId xmlns:a16="http://schemas.microsoft.com/office/drawing/2014/main" id="{BC9C3BA6-329A-8C40-A388-5EA5A60878E4}"/>
              </a:ext>
            </a:extLst>
          </p:cNvPr>
          <p:cNvSpPr>
            <a:spLocks noGrp="1" noChangeArrowheads="1"/>
          </p:cNvSpPr>
          <p:nvPr>
            <p:ph type="dt" idx="1"/>
          </p:nvPr>
        </p:nvSpPr>
        <p:spPr bwMode="auto">
          <a:xfrm>
            <a:off x="4143375" y="0"/>
            <a:ext cx="3170238" cy="4794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charset="0"/>
                <a:ea typeface="ＭＳ Ｐゴシック" charset="-128"/>
                <a:cs typeface="+mn-cs"/>
              </a:defRPr>
            </a:lvl1pPr>
          </a:lstStyle>
          <a:p>
            <a:pPr>
              <a:defRPr/>
            </a:pPr>
            <a:endParaRPr lang="en-US"/>
          </a:p>
        </p:txBody>
      </p:sp>
      <p:sp>
        <p:nvSpPr>
          <p:cNvPr id="15364" name="Rectangle 4">
            <a:extLst>
              <a:ext uri="{FF2B5EF4-FFF2-40B4-BE49-F238E27FC236}">
                <a16:creationId xmlns:a16="http://schemas.microsoft.com/office/drawing/2014/main" id="{1C63DD96-B755-C946-BB9C-304BCE51B61E}"/>
              </a:ext>
            </a:extLst>
          </p:cNvPr>
          <p:cNvSpPr>
            <a:spLocks noGrp="1" noRot="1" noChangeAspect="1" noChangeArrowheads="1" noTextEdit="1"/>
          </p:cNvSpPr>
          <p:nvPr>
            <p:ph type="sldImg" idx="2"/>
          </p:nvPr>
        </p:nvSpPr>
        <p:spPr bwMode="auto">
          <a:xfrm>
            <a:off x="1257300" y="720725"/>
            <a:ext cx="4800600" cy="36004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0837" name="Rectangle 5">
            <a:extLst>
              <a:ext uri="{FF2B5EF4-FFF2-40B4-BE49-F238E27FC236}">
                <a16:creationId xmlns:a16="http://schemas.microsoft.com/office/drawing/2014/main" id="{2A3DB789-F3E9-7A4E-B941-2DA5AAEB4AF8}"/>
              </a:ext>
            </a:extLst>
          </p:cNvPr>
          <p:cNvSpPr>
            <a:spLocks noGrp="1" noChangeArrowheads="1"/>
          </p:cNvSpPr>
          <p:nvPr>
            <p:ph type="body" sz="quarter" idx="3"/>
          </p:nvPr>
        </p:nvSpPr>
        <p:spPr bwMode="auto">
          <a:xfrm>
            <a:off x="731838" y="4560888"/>
            <a:ext cx="5851525" cy="43195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0838" name="Rectangle 6">
            <a:extLst>
              <a:ext uri="{FF2B5EF4-FFF2-40B4-BE49-F238E27FC236}">
                <a16:creationId xmlns:a16="http://schemas.microsoft.com/office/drawing/2014/main" id="{40762B99-C9F7-5740-91C6-6ECA98647351}"/>
              </a:ext>
            </a:extLst>
          </p:cNvPr>
          <p:cNvSpPr>
            <a:spLocks noGrp="1" noChangeArrowheads="1"/>
          </p:cNvSpPr>
          <p:nvPr>
            <p:ph type="ftr" sz="quarter" idx="4"/>
          </p:nvPr>
        </p:nvSpPr>
        <p:spPr bwMode="auto">
          <a:xfrm>
            <a:off x="0" y="9120188"/>
            <a:ext cx="3170238" cy="47942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charset="0"/>
                <a:ea typeface="ＭＳ Ｐゴシック" charset="-128"/>
                <a:cs typeface="+mn-cs"/>
              </a:defRPr>
            </a:lvl1pPr>
          </a:lstStyle>
          <a:p>
            <a:pPr>
              <a:defRPr/>
            </a:pPr>
            <a:endParaRPr lang="en-US"/>
          </a:p>
        </p:txBody>
      </p:sp>
      <p:sp>
        <p:nvSpPr>
          <p:cNvPr id="120839" name="Rectangle 7">
            <a:extLst>
              <a:ext uri="{FF2B5EF4-FFF2-40B4-BE49-F238E27FC236}">
                <a16:creationId xmlns:a16="http://schemas.microsoft.com/office/drawing/2014/main" id="{3C755F2D-99B3-7B4B-B2D5-079E9676E116}"/>
              </a:ext>
            </a:extLst>
          </p:cNvPr>
          <p:cNvSpPr>
            <a:spLocks noGrp="1" noChangeArrowheads="1"/>
          </p:cNvSpPr>
          <p:nvPr>
            <p:ph type="sldNum" sz="quarter" idx="5"/>
          </p:nvPr>
        </p:nvSpPr>
        <p:spPr bwMode="auto">
          <a:xfrm>
            <a:off x="4143375" y="9120188"/>
            <a:ext cx="3170238" cy="47942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CDBACB36-0955-CA45-ADAD-192CA336DEAB}" type="slidenum">
              <a:rPr lang="en-US" altLang="en-US"/>
              <a:pPr>
                <a:defRPr/>
              </a:pPr>
              <a:t>‹#›</a:t>
            </a:fld>
            <a:endParaRPr lang="en-US" altLang="en-US"/>
          </a:p>
        </p:txBody>
      </p:sp>
    </p:spTree>
    <p:extLst>
      <p:ext uri="{BB962C8B-B14F-4D97-AF65-F5344CB8AC3E}">
        <p14:creationId xmlns:p14="http://schemas.microsoft.com/office/powerpoint/2010/main" val="170771453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charset="0"/>
        <a:ea typeface="MS PGothic" pitchFamily="34" charset="-128"/>
        <a:cs typeface="MS PGothic" charset="0"/>
      </a:defRPr>
    </a:lvl1pPr>
    <a:lvl2pPr marL="457200" algn="l" rtl="0" eaLnBrk="0" fontAlgn="base" hangingPunct="0">
      <a:spcBef>
        <a:spcPct val="30000"/>
      </a:spcBef>
      <a:spcAft>
        <a:spcPct val="0"/>
      </a:spcAft>
      <a:defRPr sz="1200" kern="1200">
        <a:solidFill>
          <a:schemeClr val="tx1"/>
        </a:solidFill>
        <a:latin typeface="Times" charset="0"/>
        <a:ea typeface="MS PGothic" pitchFamily="34" charset="-128"/>
        <a:cs typeface="MS PGothic" charset="0"/>
      </a:defRPr>
    </a:lvl2pPr>
    <a:lvl3pPr marL="914400" algn="l" rtl="0" eaLnBrk="0" fontAlgn="base" hangingPunct="0">
      <a:spcBef>
        <a:spcPct val="30000"/>
      </a:spcBef>
      <a:spcAft>
        <a:spcPct val="0"/>
      </a:spcAft>
      <a:defRPr sz="1200" kern="1200">
        <a:solidFill>
          <a:schemeClr val="tx1"/>
        </a:solidFill>
        <a:latin typeface="Times" charset="0"/>
        <a:ea typeface="MS PGothic" pitchFamily="34" charset="-128"/>
        <a:cs typeface="MS PGothic" charset="0"/>
      </a:defRPr>
    </a:lvl3pPr>
    <a:lvl4pPr marL="1371600" algn="l" rtl="0" eaLnBrk="0" fontAlgn="base" hangingPunct="0">
      <a:spcBef>
        <a:spcPct val="30000"/>
      </a:spcBef>
      <a:spcAft>
        <a:spcPct val="0"/>
      </a:spcAft>
      <a:defRPr sz="1200" kern="1200">
        <a:solidFill>
          <a:schemeClr val="tx1"/>
        </a:solidFill>
        <a:latin typeface="Times" charset="0"/>
        <a:ea typeface="MS PGothic" pitchFamily="34" charset="-128"/>
        <a:cs typeface="MS PGothic" charset="0"/>
      </a:defRPr>
    </a:lvl4pPr>
    <a:lvl5pPr marL="1828800" algn="l" rtl="0" eaLnBrk="0" fontAlgn="base" hangingPunct="0">
      <a:spcBef>
        <a:spcPct val="30000"/>
      </a:spcBef>
      <a:spcAft>
        <a:spcPct val="0"/>
      </a:spcAft>
      <a:defRPr sz="1200" kern="1200">
        <a:solidFill>
          <a:schemeClr val="tx1"/>
        </a:solidFill>
        <a:latin typeface="Times" charset="0"/>
        <a:ea typeface="MS PGothic" pitchFamily="34" charset="-128"/>
        <a:cs typeface="MS PGothic"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8433" name="Google Shape;156;p1:notes">
            <a:extLst>
              <a:ext uri="{FF2B5EF4-FFF2-40B4-BE49-F238E27FC236}">
                <a16:creationId xmlns:a16="http://schemas.microsoft.com/office/drawing/2014/main" id="{D96DE23D-D382-D348-8F3A-66FBA487F44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18434" name="Google Shape;157;p1:notes">
            <a:extLst>
              <a:ext uri="{FF2B5EF4-FFF2-40B4-BE49-F238E27FC236}">
                <a16:creationId xmlns:a16="http://schemas.microsoft.com/office/drawing/2014/main" id="{EF9FE5BF-35D7-A24D-8E2C-3B6DC3D638E2}"/>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21783474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769" name="Google Shape;227;g7fe2cbe272_0_58:notes">
            <a:extLst>
              <a:ext uri="{FF2B5EF4-FFF2-40B4-BE49-F238E27FC236}">
                <a16:creationId xmlns:a16="http://schemas.microsoft.com/office/drawing/2014/main" id="{7A455F29-CA3F-0647-8829-AEF1135EB59D}"/>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2770" name="Google Shape;228;g7fe2cbe272_0_58:notes">
            <a:extLst>
              <a:ext uri="{FF2B5EF4-FFF2-40B4-BE49-F238E27FC236}">
                <a16:creationId xmlns:a16="http://schemas.microsoft.com/office/drawing/2014/main" id="{6CD43F3C-9630-A842-9DE9-F813C0CCECE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32771" name="Google Shape;229;g7fe2cbe272_0_58:notes">
            <a:extLst>
              <a:ext uri="{FF2B5EF4-FFF2-40B4-BE49-F238E27FC236}">
                <a16:creationId xmlns:a16="http://schemas.microsoft.com/office/drawing/2014/main" id="{F4F6F330-78FF-6144-8419-EC431B3D9A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A116C313-5DBF-514B-97E7-04CF177C635B}" type="slidenum">
              <a:rPr lang="en-US" altLang="en-US" sz="1200" smtClean="0"/>
              <a:pPr>
                <a:buClr>
                  <a:srgbClr val="000000"/>
                </a:buClr>
                <a:buSzPts val="1200"/>
                <a:buFont typeface="Times" pitchFamily="2" charset="0"/>
                <a:buNone/>
              </a:pPr>
              <a:t>10</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749233415"/>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g892db28934_0_447:notes"/>
          <p:cNvSpPr>
            <a:spLocks noGrp="1" noRot="1" noChangeAspect="1"/>
          </p:cNvSpPr>
          <p:nvPr>
            <p:ph type="sldImg" idx="2"/>
          </p:nvPr>
        </p:nvSpPr>
        <p:spPr>
          <a:xfrm>
            <a:off x="1106488" y="652463"/>
            <a:ext cx="4645025" cy="348456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2" name="Google Shape;202;g892db28934_0_447:notes"/>
          <p:cNvSpPr txBox="1">
            <a:spLocks noGrp="1"/>
          </p:cNvSpPr>
          <p:nvPr>
            <p:ph type="body" idx="1"/>
          </p:nvPr>
        </p:nvSpPr>
        <p:spPr>
          <a:xfrm>
            <a:off x="928688" y="4354286"/>
            <a:ext cx="5000700" cy="4136700"/>
          </a:xfrm>
          <a:prstGeom prst="rect">
            <a:avLst/>
          </a:prstGeom>
        </p:spPr>
        <p:txBody>
          <a:bodyPr spcFirstLastPara="1" wrap="square" lIns="91425" tIns="91425" rIns="91425" bIns="91425" anchor="t"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r>
              <a:rPr lang="en-US" sz="1200" kern="1200" dirty="0">
                <a:solidFill>
                  <a:schemeClr val="tx1"/>
                </a:solidFill>
                <a:effectLst/>
                <a:latin typeface="Times" charset="0"/>
                <a:ea typeface="MS PGothic" pitchFamily="34" charset="-128"/>
                <a:cs typeface="MS PGothic" charset="0"/>
              </a:rPr>
              <a:t>Instructor: For additional information, see the Instructor Activity Guide located in Achieve. It can be found within Chapter 8, in the folder titled “Ch8 In-Class Activities, Videos, and Resources.”</a:t>
            </a:r>
          </a:p>
        </p:txBody>
      </p:sp>
      <p:sp>
        <p:nvSpPr>
          <p:cNvPr id="203" name="Google Shape;203;g892db28934_0_447:notes"/>
          <p:cNvSpPr txBox="1">
            <a:spLocks noGrp="1"/>
          </p:cNvSpPr>
          <p:nvPr>
            <p:ph type="sldNum" idx="12"/>
          </p:nvPr>
        </p:nvSpPr>
        <p:spPr>
          <a:xfrm>
            <a:off x="3857625" y="8708571"/>
            <a:ext cx="3000300" cy="435300"/>
          </a:xfrm>
          <a:prstGeom prst="rect">
            <a:avLst/>
          </a:prstGeom>
          <a:noFill/>
          <a:ln>
            <a:noFill/>
          </a:ln>
        </p:spPr>
        <p:txBody>
          <a:bodyPr spcFirstLastPara="1" wrap="square" lIns="86175" tIns="86175" rIns="86175" bIns="86175"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fld id="{00000000-1234-1234-1234-123412341234}" type="slidenum">
              <a:rPr kumimoji="0" lang="en-GB" sz="1300" b="0" i="0" u="none" strike="noStrike" kern="1200" cap="none" spc="0" normalizeH="0" baseline="0" noProof="0">
                <a:ln>
                  <a:noFill/>
                </a:ln>
                <a:solidFill>
                  <a:srgbClr val="000000"/>
                </a:solidFill>
                <a:effectLst/>
                <a:uLnTx/>
                <a:uFillTx/>
                <a:latin typeface="Times" pitchFamily="2" charset="0"/>
                <a:ea typeface="MS PGothic" panose="020B0600070205080204" pitchFamily="34" charset="-128"/>
                <a:cs typeface="Arial" panose="020B0604020202020204" pitchFamily="34" charset="0"/>
              </a:rPr>
              <a:pPr marL="0" marR="0" lvl="0" indent="0" algn="l" defTabSz="914400" rtl="0" eaLnBrk="0" fontAlgn="base" latinLnBrk="0" hangingPunct="0">
                <a:lnSpc>
                  <a:spcPct val="100000"/>
                </a:lnSpc>
                <a:spcBef>
                  <a:spcPts val="0"/>
                </a:spcBef>
                <a:spcAft>
                  <a:spcPts val="0"/>
                </a:spcAft>
                <a:buClrTx/>
                <a:buSzTx/>
                <a:buFontTx/>
                <a:buNone/>
                <a:tabLst/>
                <a:defRPr/>
              </a:pPr>
              <a:t>100</a:t>
            </a:fld>
            <a:endParaRPr kumimoji="0" sz="1300" b="0" i="0" u="none" strike="noStrike" kern="120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2518306025"/>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101</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550495220"/>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6097" name="Google Shape;462;g847cf01710_0_101:notes">
            <a:extLst>
              <a:ext uri="{FF2B5EF4-FFF2-40B4-BE49-F238E27FC236}">
                <a16:creationId xmlns:a16="http://schemas.microsoft.com/office/drawing/2014/main" id="{B305FFFE-5BBE-0E40-AA65-26E4BBCD4F3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6098" name="Google Shape;463;g847cf01710_0_101:notes">
            <a:extLst>
              <a:ext uri="{FF2B5EF4-FFF2-40B4-BE49-F238E27FC236}">
                <a16:creationId xmlns:a16="http://schemas.microsoft.com/office/drawing/2014/main" id="{5B02A259-2740-1644-9F42-C2A4E192C3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C</a:t>
            </a:r>
          </a:p>
          <a:p>
            <a:pPr eaLnBrk="1" hangingPunct="1">
              <a:spcBef>
                <a:spcPct val="0"/>
              </a:spcBef>
              <a:buClr>
                <a:srgbClr val="000000"/>
              </a:buClr>
              <a:buSzPts val="1400"/>
            </a:pPr>
            <a:r>
              <a:rPr lang="en-US" altLang="en-US" dirty="0">
                <a:latin typeface="Times" pitchFamily="2" charset="0"/>
              </a:rPr>
              <a:t>Principle: 8.1</a:t>
            </a:r>
          </a:p>
          <a:p>
            <a:pPr eaLnBrk="1" hangingPunct="1">
              <a:spcBef>
                <a:spcPct val="0"/>
              </a:spcBef>
              <a:buClr>
                <a:srgbClr val="000000"/>
              </a:buClr>
              <a:buSzPts val="1400"/>
            </a:pPr>
            <a:r>
              <a:rPr lang="en-US" altLang="en-US" dirty="0">
                <a:latin typeface="Times" pitchFamily="2" charset="0"/>
              </a:rPr>
              <a:t>Learning Objective(s): </a:t>
            </a:r>
            <a:r>
              <a:rPr lang="en-US" sz="1200" b="0" i="0" u="none" strike="noStrike" kern="1200" dirty="0">
                <a:solidFill>
                  <a:schemeClr val="tx1"/>
                </a:solidFill>
                <a:effectLst/>
                <a:latin typeface="Times" charset="0"/>
                <a:ea typeface="MS PGothic" pitchFamily="34" charset="-128"/>
                <a:cs typeface="MS PGothic" charset="0"/>
              </a:rPr>
              <a:t>Relate the structure of a nucleic acid to its properties.</a:t>
            </a:r>
          </a:p>
          <a:p>
            <a:pPr eaLnBrk="1" hangingPunct="1">
              <a:spcBef>
                <a:spcPct val="0"/>
              </a:spcBef>
              <a:buClr>
                <a:srgbClr val="000000"/>
              </a:buClr>
              <a:buSzPts val="1400"/>
            </a:pPr>
            <a:r>
              <a:rPr lang="en-US" altLang="en-US" dirty="0">
                <a:latin typeface="Times" pitchFamily="2" charset="0"/>
              </a:rPr>
              <a:t>Bloom’s: 2:2</a:t>
            </a:r>
          </a:p>
        </p:txBody>
      </p:sp>
      <p:sp>
        <p:nvSpPr>
          <p:cNvPr id="516099" name="Google Shape;464;g847cf01710_0_101:notes">
            <a:extLst>
              <a:ext uri="{FF2B5EF4-FFF2-40B4-BE49-F238E27FC236}">
                <a16:creationId xmlns:a16="http://schemas.microsoft.com/office/drawing/2014/main" id="{3C05137E-4B4F-5A48-B716-800098A796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1EC1B924-34EB-C743-93C5-1266320FA088}" type="slidenum">
              <a:rPr lang="en-US" altLang="en-US" sz="1200" smtClean="0"/>
              <a:pPr>
                <a:buClr>
                  <a:srgbClr val="000000"/>
                </a:buClr>
                <a:buSzPts val="1200"/>
                <a:buFont typeface="Times" pitchFamily="2" charset="0"/>
                <a:buNone/>
              </a:pPr>
              <a:t>102</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806285228"/>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8145" name="Google Shape;462;g847cf01710_0_101:notes">
            <a:extLst>
              <a:ext uri="{FF2B5EF4-FFF2-40B4-BE49-F238E27FC236}">
                <a16:creationId xmlns:a16="http://schemas.microsoft.com/office/drawing/2014/main" id="{EE568238-3A96-7A49-B2B1-E572C5AF440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8146" name="Google Shape;463;g847cf01710_0_101:notes">
            <a:extLst>
              <a:ext uri="{FF2B5EF4-FFF2-40B4-BE49-F238E27FC236}">
                <a16:creationId xmlns:a16="http://schemas.microsoft.com/office/drawing/2014/main" id="{C9C29925-67B9-1A46-9453-4E3EABD31A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518147" name="Google Shape;464;g847cf01710_0_101:notes">
            <a:extLst>
              <a:ext uri="{FF2B5EF4-FFF2-40B4-BE49-F238E27FC236}">
                <a16:creationId xmlns:a16="http://schemas.microsoft.com/office/drawing/2014/main" id="{815F7487-322E-F74A-88C6-7F2EB54F07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1A6A9375-4E0F-FE41-B08C-1FC6D277A8F3}" type="slidenum">
              <a:rPr lang="en-US" altLang="en-US" sz="1200" smtClean="0"/>
              <a:pPr>
                <a:buClr>
                  <a:srgbClr val="000000"/>
                </a:buClr>
                <a:buSzPts val="1200"/>
                <a:buFont typeface="Times" pitchFamily="2" charset="0"/>
                <a:buNone/>
              </a:pPr>
              <a:t>103</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618895545"/>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6097" name="Google Shape;462;g847cf01710_0_101:notes">
            <a:extLst>
              <a:ext uri="{FF2B5EF4-FFF2-40B4-BE49-F238E27FC236}">
                <a16:creationId xmlns:a16="http://schemas.microsoft.com/office/drawing/2014/main" id="{B305FFFE-5BBE-0E40-AA65-26E4BBCD4F3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6098" name="Google Shape;463;g847cf01710_0_101:notes">
            <a:extLst>
              <a:ext uri="{FF2B5EF4-FFF2-40B4-BE49-F238E27FC236}">
                <a16:creationId xmlns:a16="http://schemas.microsoft.com/office/drawing/2014/main" id="{5B02A259-2740-1644-9F42-C2A4E192C3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B</a:t>
            </a:r>
          </a:p>
          <a:p>
            <a:pPr eaLnBrk="1" hangingPunct="1">
              <a:spcBef>
                <a:spcPct val="0"/>
              </a:spcBef>
              <a:buClr>
                <a:srgbClr val="000000"/>
              </a:buClr>
              <a:buSzPts val="1400"/>
            </a:pPr>
            <a:r>
              <a:rPr lang="en-US" altLang="en-US" dirty="0">
                <a:latin typeface="Times" pitchFamily="2" charset="0"/>
              </a:rPr>
              <a:t>Principle: 8.1</a:t>
            </a:r>
          </a:p>
          <a:p>
            <a:pPr eaLnBrk="1" hangingPunct="1">
              <a:spcBef>
                <a:spcPct val="0"/>
              </a:spcBef>
              <a:buClr>
                <a:srgbClr val="000000"/>
              </a:buClr>
              <a:buSzPts val="1400"/>
            </a:pPr>
            <a:r>
              <a:rPr lang="en-US" altLang="en-US" dirty="0">
                <a:latin typeface="Times" pitchFamily="2" charset="0"/>
              </a:rPr>
              <a:t>Learning Objective(s): </a:t>
            </a:r>
          </a:p>
          <a:p>
            <a:pPr eaLnBrk="1" hangingPunct="1">
              <a:spcBef>
                <a:spcPct val="0"/>
              </a:spcBef>
              <a:buClr>
                <a:srgbClr val="000000"/>
              </a:buClr>
              <a:buSzPts val="1400"/>
            </a:pPr>
            <a:r>
              <a:rPr lang="en-US" altLang="en-US" dirty="0">
                <a:latin typeface="Times" pitchFamily="2" charset="0"/>
              </a:rPr>
              <a:t>Bloom’s: 1:1</a:t>
            </a:r>
          </a:p>
        </p:txBody>
      </p:sp>
      <p:sp>
        <p:nvSpPr>
          <p:cNvPr id="516099" name="Google Shape;464;g847cf01710_0_101:notes">
            <a:extLst>
              <a:ext uri="{FF2B5EF4-FFF2-40B4-BE49-F238E27FC236}">
                <a16:creationId xmlns:a16="http://schemas.microsoft.com/office/drawing/2014/main" id="{3C05137E-4B4F-5A48-B716-800098A796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1EC1B924-34EB-C743-93C5-1266320FA088}" type="slidenum">
              <a:rPr lang="en-US" altLang="en-US" sz="1200" smtClean="0"/>
              <a:pPr>
                <a:buClr>
                  <a:srgbClr val="000000"/>
                </a:buClr>
                <a:buSzPts val="1200"/>
                <a:buFont typeface="Times" pitchFamily="2" charset="0"/>
                <a:buNone/>
              </a:pPr>
              <a:t>104</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168437504"/>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8145" name="Google Shape;462;g847cf01710_0_101:notes">
            <a:extLst>
              <a:ext uri="{FF2B5EF4-FFF2-40B4-BE49-F238E27FC236}">
                <a16:creationId xmlns:a16="http://schemas.microsoft.com/office/drawing/2014/main" id="{EE568238-3A96-7A49-B2B1-E572C5AF440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8146" name="Google Shape;463;g847cf01710_0_101:notes">
            <a:extLst>
              <a:ext uri="{FF2B5EF4-FFF2-40B4-BE49-F238E27FC236}">
                <a16:creationId xmlns:a16="http://schemas.microsoft.com/office/drawing/2014/main" id="{C9C29925-67B9-1A46-9453-4E3EABD31A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518147" name="Google Shape;464;g847cf01710_0_101:notes">
            <a:extLst>
              <a:ext uri="{FF2B5EF4-FFF2-40B4-BE49-F238E27FC236}">
                <a16:creationId xmlns:a16="http://schemas.microsoft.com/office/drawing/2014/main" id="{815F7487-322E-F74A-88C6-7F2EB54F07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1A6A9375-4E0F-FE41-B08C-1FC6D277A8F3}" type="slidenum">
              <a:rPr lang="en-US" altLang="en-US" sz="1200" smtClean="0"/>
              <a:pPr>
                <a:buClr>
                  <a:srgbClr val="000000"/>
                </a:buClr>
                <a:buSzPts val="1200"/>
                <a:buFont typeface="Times" pitchFamily="2" charset="0"/>
                <a:buNone/>
              </a:pPr>
              <a:t>105</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850910281"/>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106</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960322546"/>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107</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032197852"/>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108</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184997079"/>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109</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4377332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769" name="Google Shape;227;g7fe2cbe272_0_58:notes">
            <a:extLst>
              <a:ext uri="{FF2B5EF4-FFF2-40B4-BE49-F238E27FC236}">
                <a16:creationId xmlns:a16="http://schemas.microsoft.com/office/drawing/2014/main" id="{7A455F29-CA3F-0647-8829-AEF1135EB59D}"/>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2770" name="Google Shape;228;g7fe2cbe272_0_58:notes">
            <a:extLst>
              <a:ext uri="{FF2B5EF4-FFF2-40B4-BE49-F238E27FC236}">
                <a16:creationId xmlns:a16="http://schemas.microsoft.com/office/drawing/2014/main" id="{6CD43F3C-9630-A842-9DE9-F813C0CCECE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32771" name="Google Shape;229;g7fe2cbe272_0_58:notes">
            <a:extLst>
              <a:ext uri="{FF2B5EF4-FFF2-40B4-BE49-F238E27FC236}">
                <a16:creationId xmlns:a16="http://schemas.microsoft.com/office/drawing/2014/main" id="{F4F6F330-78FF-6144-8419-EC431B3D9A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A116C313-5DBF-514B-97E7-04CF177C635B}" type="slidenum">
              <a:rPr lang="en-US" altLang="en-US" sz="1200" smtClean="0"/>
              <a:pPr>
                <a:buClr>
                  <a:srgbClr val="000000"/>
                </a:buClr>
                <a:buSzPts val="1200"/>
                <a:buFont typeface="Times" pitchFamily="2" charset="0"/>
                <a:buNone/>
              </a:pPr>
              <a:t>11</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757586046"/>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6097" name="Google Shape;462;g847cf01710_0_101:notes">
            <a:extLst>
              <a:ext uri="{FF2B5EF4-FFF2-40B4-BE49-F238E27FC236}">
                <a16:creationId xmlns:a16="http://schemas.microsoft.com/office/drawing/2014/main" id="{B305FFFE-5BBE-0E40-AA65-26E4BBCD4F3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6098" name="Google Shape;463;g847cf01710_0_101:notes">
            <a:extLst>
              <a:ext uri="{FF2B5EF4-FFF2-40B4-BE49-F238E27FC236}">
                <a16:creationId xmlns:a16="http://schemas.microsoft.com/office/drawing/2014/main" id="{5B02A259-2740-1644-9F42-C2A4E192C3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C</a:t>
            </a:r>
          </a:p>
          <a:p>
            <a:pPr eaLnBrk="1" hangingPunct="1">
              <a:spcBef>
                <a:spcPct val="0"/>
              </a:spcBef>
              <a:buClr>
                <a:srgbClr val="000000"/>
              </a:buClr>
              <a:buSzPts val="1400"/>
            </a:pPr>
            <a:r>
              <a:rPr lang="en-US" altLang="en-US" dirty="0">
                <a:latin typeface="Times" pitchFamily="2" charset="0"/>
              </a:rPr>
              <a:t>Principle: 8.1</a:t>
            </a:r>
          </a:p>
          <a:p>
            <a:pPr eaLnBrk="1" hangingPunct="1">
              <a:spcBef>
                <a:spcPct val="0"/>
              </a:spcBef>
              <a:buClr>
                <a:srgbClr val="000000"/>
              </a:buClr>
              <a:buSzPts val="1400"/>
            </a:pPr>
            <a:r>
              <a:rPr lang="en-US" altLang="en-US" dirty="0">
                <a:latin typeface="Times" pitchFamily="2" charset="0"/>
              </a:rPr>
              <a:t>Learning Objective(s): </a:t>
            </a:r>
            <a:r>
              <a:rPr lang="en-US" sz="1200" b="0" i="0" u="none" strike="noStrike" kern="1200" dirty="0">
                <a:solidFill>
                  <a:schemeClr val="tx1"/>
                </a:solidFill>
                <a:effectLst/>
                <a:latin typeface="Times" charset="0"/>
                <a:ea typeface="MS PGothic" pitchFamily="34" charset="-128"/>
                <a:cs typeface="MS PGothic" charset="0"/>
              </a:rPr>
              <a:t>Relate GC content to thermal stability.</a:t>
            </a:r>
          </a:p>
          <a:p>
            <a:pPr eaLnBrk="1" hangingPunct="1">
              <a:spcBef>
                <a:spcPct val="0"/>
              </a:spcBef>
              <a:buClr>
                <a:srgbClr val="000000"/>
              </a:buClr>
              <a:buSzPts val="1400"/>
            </a:pPr>
            <a:r>
              <a:rPr lang="en-US" altLang="en-US" dirty="0">
                <a:latin typeface="Times" pitchFamily="2" charset="0"/>
              </a:rPr>
              <a:t>Bloom’s: 2:2</a:t>
            </a:r>
          </a:p>
        </p:txBody>
      </p:sp>
      <p:sp>
        <p:nvSpPr>
          <p:cNvPr id="516099" name="Google Shape;464;g847cf01710_0_101:notes">
            <a:extLst>
              <a:ext uri="{FF2B5EF4-FFF2-40B4-BE49-F238E27FC236}">
                <a16:creationId xmlns:a16="http://schemas.microsoft.com/office/drawing/2014/main" id="{3C05137E-4B4F-5A48-B716-800098A796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1EC1B924-34EB-C743-93C5-1266320FA088}" type="slidenum">
              <a:rPr lang="en-US" altLang="en-US" sz="1200" smtClean="0"/>
              <a:pPr>
                <a:buClr>
                  <a:srgbClr val="000000"/>
                </a:buClr>
                <a:buSzPts val="1200"/>
                <a:buFont typeface="Times" pitchFamily="2" charset="0"/>
                <a:buNone/>
              </a:pPr>
              <a:t>110</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970132247"/>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8145" name="Google Shape;462;g847cf01710_0_101:notes">
            <a:extLst>
              <a:ext uri="{FF2B5EF4-FFF2-40B4-BE49-F238E27FC236}">
                <a16:creationId xmlns:a16="http://schemas.microsoft.com/office/drawing/2014/main" id="{EE568238-3A96-7A49-B2B1-E572C5AF440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8146" name="Google Shape;463;g847cf01710_0_101:notes">
            <a:extLst>
              <a:ext uri="{FF2B5EF4-FFF2-40B4-BE49-F238E27FC236}">
                <a16:creationId xmlns:a16="http://schemas.microsoft.com/office/drawing/2014/main" id="{C9C29925-67B9-1A46-9453-4E3EABD31A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518147" name="Google Shape;464;g847cf01710_0_101:notes">
            <a:extLst>
              <a:ext uri="{FF2B5EF4-FFF2-40B4-BE49-F238E27FC236}">
                <a16:creationId xmlns:a16="http://schemas.microsoft.com/office/drawing/2014/main" id="{815F7487-322E-F74A-88C6-7F2EB54F07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1A6A9375-4E0F-FE41-B08C-1FC6D277A8F3}" type="slidenum">
              <a:rPr lang="en-US" altLang="en-US" sz="1200" smtClean="0"/>
              <a:pPr>
                <a:buClr>
                  <a:srgbClr val="000000"/>
                </a:buClr>
                <a:buSzPts val="1200"/>
                <a:buFont typeface="Times" pitchFamily="2" charset="0"/>
                <a:buNone/>
              </a:pPr>
              <a:t>111</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853909407"/>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112</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289799290"/>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113</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865512812"/>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7" name="Google Shape;165;p2:notes">
            <a:extLst>
              <a:ext uri="{FF2B5EF4-FFF2-40B4-BE49-F238E27FC236}">
                <a16:creationId xmlns:a16="http://schemas.microsoft.com/office/drawing/2014/main" id="{A7013554-8CFB-F641-9946-BC9AACCF5EB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4578" name="Google Shape;166;p2:notes">
            <a:extLst>
              <a:ext uri="{FF2B5EF4-FFF2-40B4-BE49-F238E27FC236}">
                <a16:creationId xmlns:a16="http://schemas.microsoft.com/office/drawing/2014/main" id="{34389B00-6C0F-AD49-B69E-4EB90922E66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1823408583"/>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115</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617731621"/>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116</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372364917"/>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117</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453296820"/>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6097" name="Google Shape;462;g847cf01710_0_101:notes">
            <a:extLst>
              <a:ext uri="{FF2B5EF4-FFF2-40B4-BE49-F238E27FC236}">
                <a16:creationId xmlns:a16="http://schemas.microsoft.com/office/drawing/2014/main" id="{B305FFFE-5BBE-0E40-AA65-26E4BBCD4F3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6098" name="Google Shape;463;g847cf01710_0_101:notes">
            <a:extLst>
              <a:ext uri="{FF2B5EF4-FFF2-40B4-BE49-F238E27FC236}">
                <a16:creationId xmlns:a16="http://schemas.microsoft.com/office/drawing/2014/main" id="{5B02A259-2740-1644-9F42-C2A4E192C3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C</a:t>
            </a:r>
          </a:p>
          <a:p>
            <a:pPr eaLnBrk="1" hangingPunct="1">
              <a:spcBef>
                <a:spcPct val="0"/>
              </a:spcBef>
              <a:buClr>
                <a:srgbClr val="000000"/>
              </a:buClr>
              <a:buSzPts val="1400"/>
            </a:pPr>
            <a:r>
              <a:rPr lang="en-US" altLang="en-US" dirty="0">
                <a:latin typeface="Times" pitchFamily="2" charset="0"/>
              </a:rPr>
              <a:t>Principle: 8.3</a:t>
            </a:r>
          </a:p>
          <a:p>
            <a:pPr eaLnBrk="1" hangingPunct="1">
              <a:spcBef>
                <a:spcPct val="0"/>
              </a:spcBef>
              <a:buClr>
                <a:srgbClr val="000000"/>
              </a:buClr>
              <a:buSzPts val="1400"/>
            </a:pPr>
            <a:r>
              <a:rPr lang="en-US" altLang="en-US" dirty="0">
                <a:latin typeface="Times" pitchFamily="2" charset="0"/>
              </a:rPr>
              <a:t>Learning Objective(s): </a:t>
            </a:r>
            <a:r>
              <a:rPr lang="en-US" sz="1200" b="0" i="0" u="none" strike="noStrike" kern="1200" dirty="0">
                <a:solidFill>
                  <a:schemeClr val="tx1"/>
                </a:solidFill>
                <a:effectLst/>
                <a:latin typeface="Times" charset="0"/>
                <a:ea typeface="MS PGothic" pitchFamily="34" charset="-128"/>
                <a:cs typeface="MS PGothic" charset="0"/>
              </a:rPr>
              <a:t>Describe deamination of nucleotides.; Describe depurination of nucleotides; Describe UV-induced dimerization of pyrimidines.</a:t>
            </a:r>
          </a:p>
          <a:p>
            <a:pPr eaLnBrk="1" hangingPunct="1">
              <a:spcBef>
                <a:spcPct val="0"/>
              </a:spcBef>
              <a:buClr>
                <a:srgbClr val="000000"/>
              </a:buClr>
              <a:buSzPts val="1400"/>
            </a:pPr>
            <a:r>
              <a:rPr lang="en-US" altLang="en-US" dirty="0">
                <a:latin typeface="Times" pitchFamily="2" charset="0"/>
              </a:rPr>
              <a:t>Bloom’s: 2:2</a:t>
            </a:r>
          </a:p>
        </p:txBody>
      </p:sp>
      <p:sp>
        <p:nvSpPr>
          <p:cNvPr id="516099" name="Google Shape;464;g847cf01710_0_101:notes">
            <a:extLst>
              <a:ext uri="{FF2B5EF4-FFF2-40B4-BE49-F238E27FC236}">
                <a16:creationId xmlns:a16="http://schemas.microsoft.com/office/drawing/2014/main" id="{3C05137E-4B4F-5A48-B716-800098A796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1EC1B924-34EB-C743-93C5-1266320FA088}" type="slidenum">
              <a:rPr lang="en-US" altLang="en-US" sz="1200" smtClean="0"/>
              <a:pPr>
                <a:buClr>
                  <a:srgbClr val="000000"/>
                </a:buClr>
                <a:buSzPts val="1200"/>
                <a:buFont typeface="Times" pitchFamily="2" charset="0"/>
                <a:buNone/>
              </a:pPr>
              <a:t>118</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661877100"/>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8145" name="Google Shape;462;g847cf01710_0_101:notes">
            <a:extLst>
              <a:ext uri="{FF2B5EF4-FFF2-40B4-BE49-F238E27FC236}">
                <a16:creationId xmlns:a16="http://schemas.microsoft.com/office/drawing/2014/main" id="{EE568238-3A96-7A49-B2B1-E572C5AF440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8146" name="Google Shape;463;g847cf01710_0_101:notes">
            <a:extLst>
              <a:ext uri="{FF2B5EF4-FFF2-40B4-BE49-F238E27FC236}">
                <a16:creationId xmlns:a16="http://schemas.microsoft.com/office/drawing/2014/main" id="{C9C29925-67B9-1A46-9453-4E3EABD31A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518147" name="Google Shape;464;g847cf01710_0_101:notes">
            <a:extLst>
              <a:ext uri="{FF2B5EF4-FFF2-40B4-BE49-F238E27FC236}">
                <a16:creationId xmlns:a16="http://schemas.microsoft.com/office/drawing/2014/main" id="{815F7487-322E-F74A-88C6-7F2EB54F07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1A6A9375-4E0F-FE41-B08C-1FC6D277A8F3}" type="slidenum">
              <a:rPr lang="en-US" altLang="en-US" sz="1200" smtClean="0"/>
              <a:pPr>
                <a:buClr>
                  <a:srgbClr val="000000"/>
                </a:buClr>
                <a:buSzPts val="1200"/>
                <a:buFont typeface="Times" pitchFamily="2" charset="0"/>
                <a:buNone/>
              </a:pPr>
              <a:t>119</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2509626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12</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122286502"/>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120</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042629467"/>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121</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76070956"/>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122</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422692393"/>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123</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91326009"/>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g847cf01710_0_29:notes"/>
          <p:cNvSpPr>
            <a:spLocks noGrp="1" noRot="1" noChangeAspect="1"/>
          </p:cNvSpPr>
          <p:nvPr>
            <p:ph type="sldImg" idx="2"/>
          </p:nvPr>
        </p:nvSpPr>
        <p:spPr>
          <a:xfrm>
            <a:off x="1219200" y="685800"/>
            <a:ext cx="4876800" cy="36576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3" name="Google Shape;363;g847cf01710_0_29:notes"/>
          <p:cNvSpPr txBox="1">
            <a:spLocks noGrp="1"/>
          </p:cNvSpPr>
          <p:nvPr>
            <p:ph type="body" idx="1"/>
          </p:nvPr>
        </p:nvSpPr>
        <p:spPr>
          <a:xfrm>
            <a:off x="990600" y="4572000"/>
            <a:ext cx="5334000" cy="4343400"/>
          </a:xfrm>
          <a:prstGeom prst="rect">
            <a:avLst/>
          </a:prstGeom>
        </p:spPr>
        <p:txBody>
          <a:bodyPr spcFirstLastPara="1" wrap="square" lIns="91425" tIns="45700" rIns="91425" bIns="45700" anchor="t" anchorCtr="0">
            <a:noAutofit/>
          </a:bodyPr>
          <a:lstStyle/>
          <a:p>
            <a:pPr marL="0" marR="0" lvl="0" indent="0" algn="l" defTabSz="914400" rtl="0" eaLnBrk="0" fontAlgn="base" latinLnBrk="0" hangingPunct="0">
              <a:lnSpc>
                <a:spcPct val="100000"/>
              </a:lnSpc>
              <a:spcBef>
                <a:spcPts val="0"/>
              </a:spcBef>
              <a:spcAft>
                <a:spcPts val="0"/>
              </a:spcAft>
              <a:buClr>
                <a:schemeClr val="dk1"/>
              </a:buClr>
              <a:buSzPts val="1100"/>
              <a:buFont typeface="Arial"/>
              <a:buNone/>
              <a:tabLst/>
              <a:defRPr/>
            </a:pPr>
            <a:r>
              <a:rPr lang="en-US" sz="1200" kern="1200" dirty="0">
                <a:solidFill>
                  <a:schemeClr val="tx1"/>
                </a:solidFill>
                <a:effectLst/>
                <a:latin typeface="Times" charset="0"/>
                <a:ea typeface="MS PGothic" pitchFamily="34" charset="-128"/>
                <a:cs typeface="MS PGothic" charset="0"/>
              </a:rPr>
              <a:t>Instructor: This muddiest point activity can be found in Achieve in the Chapter 8 folder titled “Ch8 In-Class Activities, Videos, and Resources.”  See the Instructor Activity Guide in the same folder for more information.</a:t>
            </a:r>
          </a:p>
        </p:txBody>
      </p:sp>
      <p:sp>
        <p:nvSpPr>
          <p:cNvPr id="364" name="Google Shape;364;g847cf01710_0_29:notes"/>
          <p:cNvSpPr txBox="1">
            <a:spLocks noGrp="1"/>
          </p:cNvSpPr>
          <p:nvPr>
            <p:ph type="sldNum" idx="12"/>
          </p:nvPr>
        </p:nvSpPr>
        <p:spPr>
          <a:xfrm>
            <a:off x="4114800" y="9144000"/>
            <a:ext cx="3200400" cy="457200"/>
          </a:xfrm>
          <a:prstGeom prst="rect">
            <a:avLst/>
          </a:prstGeom>
        </p:spPr>
        <p:txBody>
          <a:bodyPr spcFirstLastPara="1" wrap="square" lIns="91425" tIns="45700" rIns="91425" bIns="45700" anchor="b" anchorCtr="0">
            <a:noAutofit/>
          </a:bodyPr>
          <a:lstStyle/>
          <a:p>
            <a:pPr marL="0" marR="0" lvl="0" indent="0" algn="r" defTabSz="914400" rtl="0" eaLnBrk="0" fontAlgn="base" latinLnBrk="0" hangingPunct="0">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ts val="0"/>
                </a:spcBef>
                <a:spcAft>
                  <a:spcPts val="0"/>
                </a:spcAft>
                <a:buClrTx/>
                <a:buSzTx/>
                <a:buFontTx/>
                <a:buNone/>
                <a:tabLst/>
                <a:defRPr/>
              </a:pPr>
              <a:t>124</a:t>
            </a:fld>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3972837522"/>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g847cf01710_0_29:notes"/>
          <p:cNvSpPr>
            <a:spLocks noGrp="1" noRot="1" noChangeAspect="1"/>
          </p:cNvSpPr>
          <p:nvPr>
            <p:ph type="sldImg" idx="2"/>
          </p:nvPr>
        </p:nvSpPr>
        <p:spPr>
          <a:xfrm>
            <a:off x="1219200" y="685800"/>
            <a:ext cx="4876800" cy="36576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3" name="Google Shape;363;g847cf01710_0_29:notes"/>
          <p:cNvSpPr txBox="1">
            <a:spLocks noGrp="1"/>
          </p:cNvSpPr>
          <p:nvPr>
            <p:ph type="body" idx="1"/>
          </p:nvPr>
        </p:nvSpPr>
        <p:spPr>
          <a:xfrm>
            <a:off x="990600" y="4572000"/>
            <a:ext cx="5334000" cy="4343400"/>
          </a:xfrm>
          <a:prstGeom prst="rect">
            <a:avLst/>
          </a:prstGeom>
        </p:spPr>
        <p:txBody>
          <a:bodyPr spcFirstLastPara="1" wrap="square" lIns="91425" tIns="45700" rIns="91425" bIns="45700" anchor="t" anchorCtr="0">
            <a:noAutofit/>
          </a:bodyPr>
          <a:lstStyle/>
          <a:p>
            <a:pPr marL="0" marR="0" lvl="0" indent="0" algn="l" defTabSz="914400" rtl="0" eaLnBrk="0" fontAlgn="base" latinLnBrk="0" hangingPunct="0">
              <a:lnSpc>
                <a:spcPct val="100000"/>
              </a:lnSpc>
              <a:spcBef>
                <a:spcPts val="0"/>
              </a:spcBef>
              <a:spcAft>
                <a:spcPts val="0"/>
              </a:spcAft>
              <a:buClr>
                <a:schemeClr val="dk1"/>
              </a:buClr>
              <a:buSzPts val="1100"/>
              <a:buFont typeface="Arial"/>
              <a:buNone/>
              <a:tabLst/>
              <a:defRPr/>
            </a:pPr>
            <a:r>
              <a:rPr lang="en-US" sz="1200" kern="1200" dirty="0">
                <a:solidFill>
                  <a:schemeClr val="tx1"/>
                </a:solidFill>
                <a:effectLst/>
                <a:latin typeface="Times" charset="0"/>
                <a:ea typeface="MS PGothic" pitchFamily="34" charset="-128"/>
                <a:cs typeface="MS PGothic" charset="0"/>
              </a:rPr>
              <a:t>Instructor: This muddiest point activity can be found in Achieve in the Chapter 8 folder titled “Ch8 In-Class Activities, Videos, and Resources.”  See the Instructor Activity Guide in the same folder for more information.</a:t>
            </a:r>
          </a:p>
        </p:txBody>
      </p:sp>
      <p:sp>
        <p:nvSpPr>
          <p:cNvPr id="364" name="Google Shape;364;g847cf01710_0_29:notes"/>
          <p:cNvSpPr txBox="1">
            <a:spLocks noGrp="1"/>
          </p:cNvSpPr>
          <p:nvPr>
            <p:ph type="sldNum" idx="12"/>
          </p:nvPr>
        </p:nvSpPr>
        <p:spPr>
          <a:xfrm>
            <a:off x="4114800" y="9144000"/>
            <a:ext cx="3200400" cy="457200"/>
          </a:xfrm>
          <a:prstGeom prst="rect">
            <a:avLst/>
          </a:prstGeom>
        </p:spPr>
        <p:txBody>
          <a:bodyPr spcFirstLastPara="1" wrap="square" lIns="91425" tIns="45700" rIns="91425" bIns="45700" anchor="b" anchorCtr="0">
            <a:noAutofit/>
          </a:bodyPr>
          <a:lstStyle/>
          <a:p>
            <a:pPr marL="0" marR="0" lvl="0" indent="0" algn="r" defTabSz="914400" rtl="0" eaLnBrk="0" fontAlgn="base" latinLnBrk="0" hangingPunct="0">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ts val="0"/>
                </a:spcBef>
                <a:spcAft>
                  <a:spcPts val="0"/>
                </a:spcAft>
                <a:buClrTx/>
                <a:buSzTx/>
                <a:buFontTx/>
                <a:buNone/>
                <a:tabLst/>
                <a:defRPr/>
              </a:pPr>
              <a:t>125</a:t>
            </a:fld>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117482635"/>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126</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866275279"/>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6097" name="Google Shape;462;g847cf01710_0_101:notes">
            <a:extLst>
              <a:ext uri="{FF2B5EF4-FFF2-40B4-BE49-F238E27FC236}">
                <a16:creationId xmlns:a16="http://schemas.microsoft.com/office/drawing/2014/main" id="{B305FFFE-5BBE-0E40-AA65-26E4BBCD4F3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6098" name="Google Shape;463;g847cf01710_0_101:notes">
            <a:extLst>
              <a:ext uri="{FF2B5EF4-FFF2-40B4-BE49-F238E27FC236}">
                <a16:creationId xmlns:a16="http://schemas.microsoft.com/office/drawing/2014/main" id="{5B02A259-2740-1644-9F42-C2A4E192C3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D</a:t>
            </a:r>
          </a:p>
          <a:p>
            <a:pPr eaLnBrk="1" hangingPunct="1">
              <a:spcBef>
                <a:spcPct val="0"/>
              </a:spcBef>
              <a:buClr>
                <a:srgbClr val="000000"/>
              </a:buClr>
              <a:buSzPts val="1400"/>
            </a:pPr>
            <a:r>
              <a:rPr lang="en-US" altLang="en-US" dirty="0">
                <a:latin typeface="Times" pitchFamily="2" charset="0"/>
              </a:rPr>
              <a:t>Principle: 8.3</a:t>
            </a:r>
          </a:p>
          <a:p>
            <a:pPr eaLnBrk="1" hangingPunct="1">
              <a:spcBef>
                <a:spcPct val="0"/>
              </a:spcBef>
              <a:buClr>
                <a:srgbClr val="000000"/>
              </a:buClr>
              <a:buSzPts val="1400"/>
            </a:pPr>
            <a:r>
              <a:rPr lang="en-US" altLang="en-US" dirty="0">
                <a:latin typeface="Times" pitchFamily="2" charset="0"/>
              </a:rPr>
              <a:t>Learning Objective(s):</a:t>
            </a:r>
          </a:p>
          <a:p>
            <a:pPr eaLnBrk="1" hangingPunct="1">
              <a:spcBef>
                <a:spcPct val="0"/>
              </a:spcBef>
              <a:buClr>
                <a:srgbClr val="000000"/>
              </a:buClr>
              <a:buSzPts val="1400"/>
            </a:pPr>
            <a:r>
              <a:rPr lang="en-US" altLang="en-US" dirty="0">
                <a:latin typeface="Times" pitchFamily="2" charset="0"/>
              </a:rPr>
              <a:t>Bloom’s: 2:2</a:t>
            </a:r>
          </a:p>
        </p:txBody>
      </p:sp>
      <p:sp>
        <p:nvSpPr>
          <p:cNvPr id="516099" name="Google Shape;464;g847cf01710_0_101:notes">
            <a:extLst>
              <a:ext uri="{FF2B5EF4-FFF2-40B4-BE49-F238E27FC236}">
                <a16:creationId xmlns:a16="http://schemas.microsoft.com/office/drawing/2014/main" id="{3C05137E-4B4F-5A48-B716-800098A796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1EC1B924-34EB-C743-93C5-1266320FA088}" type="slidenum">
              <a:rPr lang="en-US" altLang="en-US" sz="1200" smtClean="0"/>
              <a:pPr>
                <a:buClr>
                  <a:srgbClr val="000000"/>
                </a:buClr>
                <a:buSzPts val="1200"/>
                <a:buFont typeface="Times" pitchFamily="2" charset="0"/>
                <a:buNone/>
              </a:pPr>
              <a:t>127</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239761414"/>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8145" name="Google Shape;462;g847cf01710_0_101:notes">
            <a:extLst>
              <a:ext uri="{FF2B5EF4-FFF2-40B4-BE49-F238E27FC236}">
                <a16:creationId xmlns:a16="http://schemas.microsoft.com/office/drawing/2014/main" id="{EE568238-3A96-7A49-B2B1-E572C5AF440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8146" name="Google Shape;463;g847cf01710_0_101:notes">
            <a:extLst>
              <a:ext uri="{FF2B5EF4-FFF2-40B4-BE49-F238E27FC236}">
                <a16:creationId xmlns:a16="http://schemas.microsoft.com/office/drawing/2014/main" id="{C9C29925-67B9-1A46-9453-4E3EABD31A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518147" name="Google Shape;464;g847cf01710_0_101:notes">
            <a:extLst>
              <a:ext uri="{FF2B5EF4-FFF2-40B4-BE49-F238E27FC236}">
                <a16:creationId xmlns:a16="http://schemas.microsoft.com/office/drawing/2014/main" id="{815F7487-322E-F74A-88C6-7F2EB54F07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1A6A9375-4E0F-FE41-B08C-1FC6D277A8F3}" type="slidenum">
              <a:rPr lang="en-US" altLang="en-US" sz="1200" smtClean="0"/>
              <a:pPr>
                <a:buClr>
                  <a:srgbClr val="000000"/>
                </a:buClr>
                <a:buSzPts val="1200"/>
                <a:buFont typeface="Times" pitchFamily="2" charset="0"/>
                <a:buNone/>
              </a:pPr>
              <a:t>128</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167519390"/>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129</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4739490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6097" name="Google Shape;462;g847cf01710_0_101:notes">
            <a:extLst>
              <a:ext uri="{FF2B5EF4-FFF2-40B4-BE49-F238E27FC236}">
                <a16:creationId xmlns:a16="http://schemas.microsoft.com/office/drawing/2014/main" id="{B305FFFE-5BBE-0E40-AA65-26E4BBCD4F3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6098" name="Google Shape;463;g847cf01710_0_101:notes">
            <a:extLst>
              <a:ext uri="{FF2B5EF4-FFF2-40B4-BE49-F238E27FC236}">
                <a16:creationId xmlns:a16="http://schemas.microsoft.com/office/drawing/2014/main" id="{5B02A259-2740-1644-9F42-C2A4E192C3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D</a:t>
            </a:r>
          </a:p>
          <a:p>
            <a:pPr eaLnBrk="1" hangingPunct="1">
              <a:spcBef>
                <a:spcPct val="0"/>
              </a:spcBef>
              <a:buClr>
                <a:srgbClr val="000000"/>
              </a:buClr>
              <a:buSzPts val="1400"/>
            </a:pPr>
            <a:r>
              <a:rPr lang="en-US" altLang="en-US" dirty="0">
                <a:latin typeface="Times" pitchFamily="2" charset="0"/>
              </a:rPr>
              <a:t>Principle: 8.1</a:t>
            </a:r>
          </a:p>
          <a:p>
            <a:pPr eaLnBrk="1" hangingPunct="1">
              <a:spcBef>
                <a:spcPct val="0"/>
              </a:spcBef>
              <a:buClr>
                <a:srgbClr val="000000"/>
              </a:buClr>
              <a:buSzPts val="1400"/>
            </a:pPr>
            <a:r>
              <a:rPr lang="en-US" altLang="en-US" dirty="0">
                <a:latin typeface="Times" pitchFamily="2" charset="0"/>
              </a:rPr>
              <a:t>Learning Objective(s): </a:t>
            </a:r>
            <a:r>
              <a:rPr lang="en-US" sz="1200" b="0" i="0" u="none" strike="noStrike" kern="1200" dirty="0">
                <a:solidFill>
                  <a:schemeClr val="tx1"/>
                </a:solidFill>
                <a:effectLst/>
                <a:latin typeface="Times" charset="0"/>
                <a:ea typeface="MS PGothic" pitchFamily="34" charset="-128"/>
                <a:cs typeface="MS PGothic" charset="0"/>
              </a:rPr>
              <a:t>Differentiate between bases, nucleosides, nucleotides, and nucleic acids.</a:t>
            </a:r>
            <a:endParaRPr lang="en-US" altLang="en-US" dirty="0">
              <a:latin typeface="Times" pitchFamily="2" charset="0"/>
            </a:endParaRPr>
          </a:p>
          <a:p>
            <a:pPr eaLnBrk="1" hangingPunct="1">
              <a:spcBef>
                <a:spcPct val="0"/>
              </a:spcBef>
              <a:buClr>
                <a:srgbClr val="000000"/>
              </a:buClr>
              <a:buSzPts val="1400"/>
            </a:pPr>
            <a:r>
              <a:rPr lang="en-US" altLang="en-US" dirty="0">
                <a:latin typeface="Times" pitchFamily="2" charset="0"/>
              </a:rPr>
              <a:t>Bloom’s: 2:2</a:t>
            </a:r>
          </a:p>
        </p:txBody>
      </p:sp>
      <p:sp>
        <p:nvSpPr>
          <p:cNvPr id="516099" name="Google Shape;464;g847cf01710_0_101:notes">
            <a:extLst>
              <a:ext uri="{FF2B5EF4-FFF2-40B4-BE49-F238E27FC236}">
                <a16:creationId xmlns:a16="http://schemas.microsoft.com/office/drawing/2014/main" id="{3C05137E-4B4F-5A48-B716-800098A796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1EC1B924-34EB-C743-93C5-1266320FA088}" type="slidenum">
              <a:rPr lang="en-US" altLang="en-US" sz="1200" smtClean="0"/>
              <a:pPr>
                <a:buClr>
                  <a:srgbClr val="000000"/>
                </a:buClr>
                <a:buSzPts val="1200"/>
                <a:buFont typeface="Times" pitchFamily="2" charset="0"/>
                <a:buNone/>
              </a:pPr>
              <a:t>13</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115426479"/>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130</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202657495"/>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131</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057159171"/>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6625" name="Google Shape;165;p2:notes">
            <a:extLst>
              <a:ext uri="{FF2B5EF4-FFF2-40B4-BE49-F238E27FC236}">
                <a16:creationId xmlns:a16="http://schemas.microsoft.com/office/drawing/2014/main" id="{0241E35F-4184-AC42-AE94-BDF2B2A03B6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6626" name="Google Shape;166;p2:notes">
            <a:extLst>
              <a:ext uri="{FF2B5EF4-FFF2-40B4-BE49-F238E27FC236}">
                <a16:creationId xmlns:a16="http://schemas.microsoft.com/office/drawing/2014/main" id="{1D72897B-4581-6E4C-9848-9D1C33326966}"/>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1512602409"/>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133</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866750837"/>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6097" name="Google Shape;462;g847cf01710_0_101:notes">
            <a:extLst>
              <a:ext uri="{FF2B5EF4-FFF2-40B4-BE49-F238E27FC236}">
                <a16:creationId xmlns:a16="http://schemas.microsoft.com/office/drawing/2014/main" id="{B305FFFE-5BBE-0E40-AA65-26E4BBCD4F3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6098" name="Google Shape;463;g847cf01710_0_101:notes">
            <a:extLst>
              <a:ext uri="{FF2B5EF4-FFF2-40B4-BE49-F238E27FC236}">
                <a16:creationId xmlns:a16="http://schemas.microsoft.com/office/drawing/2014/main" id="{5B02A259-2740-1644-9F42-C2A4E192C3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C</a:t>
            </a:r>
          </a:p>
          <a:p>
            <a:pPr eaLnBrk="1" hangingPunct="1">
              <a:spcBef>
                <a:spcPct val="0"/>
              </a:spcBef>
              <a:buClr>
                <a:srgbClr val="000000"/>
              </a:buClr>
              <a:buSzPts val="1400"/>
            </a:pPr>
            <a:r>
              <a:rPr lang="en-US" altLang="en-US" dirty="0">
                <a:latin typeface="Times" pitchFamily="2" charset="0"/>
              </a:rPr>
              <a:t>Principle: 8.4</a:t>
            </a:r>
          </a:p>
          <a:p>
            <a:pPr eaLnBrk="1" hangingPunct="1">
              <a:spcBef>
                <a:spcPct val="0"/>
              </a:spcBef>
              <a:buClr>
                <a:srgbClr val="000000"/>
              </a:buClr>
              <a:buSzPts val="1400"/>
            </a:pPr>
            <a:r>
              <a:rPr lang="en-US" altLang="en-US" dirty="0">
                <a:latin typeface="Times" pitchFamily="2" charset="0"/>
              </a:rPr>
              <a:t>Learning Objective(s): </a:t>
            </a:r>
            <a:r>
              <a:rPr lang="en-US" sz="1200" b="0" i="0" u="none" strike="noStrike" kern="1200" dirty="0">
                <a:solidFill>
                  <a:schemeClr val="tx1"/>
                </a:solidFill>
                <a:effectLst/>
                <a:latin typeface="Times" charset="0"/>
                <a:ea typeface="MS PGothic" pitchFamily="34" charset="-128"/>
                <a:cs typeface="MS PGothic" charset="0"/>
              </a:rPr>
              <a:t>Identify the necessary components of a PCR reaction.</a:t>
            </a:r>
          </a:p>
          <a:p>
            <a:pPr eaLnBrk="1" hangingPunct="1">
              <a:spcBef>
                <a:spcPct val="0"/>
              </a:spcBef>
              <a:buClr>
                <a:srgbClr val="000000"/>
              </a:buClr>
              <a:buSzPts val="1400"/>
            </a:pPr>
            <a:r>
              <a:rPr lang="en-US" altLang="en-US" dirty="0">
                <a:latin typeface="Times" pitchFamily="2" charset="0"/>
              </a:rPr>
              <a:t>Bloom’s: 2:2</a:t>
            </a:r>
          </a:p>
        </p:txBody>
      </p:sp>
      <p:sp>
        <p:nvSpPr>
          <p:cNvPr id="516099" name="Google Shape;464;g847cf01710_0_101:notes">
            <a:extLst>
              <a:ext uri="{FF2B5EF4-FFF2-40B4-BE49-F238E27FC236}">
                <a16:creationId xmlns:a16="http://schemas.microsoft.com/office/drawing/2014/main" id="{3C05137E-4B4F-5A48-B716-800098A796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1EC1B924-34EB-C743-93C5-1266320FA088}" type="slidenum">
              <a:rPr lang="en-US" altLang="en-US" sz="1200" smtClean="0"/>
              <a:pPr>
                <a:buClr>
                  <a:srgbClr val="000000"/>
                </a:buClr>
                <a:buSzPts val="1200"/>
                <a:buFont typeface="Times" pitchFamily="2" charset="0"/>
                <a:buNone/>
              </a:pPr>
              <a:t>134</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283812030"/>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8145" name="Google Shape;462;g847cf01710_0_101:notes">
            <a:extLst>
              <a:ext uri="{FF2B5EF4-FFF2-40B4-BE49-F238E27FC236}">
                <a16:creationId xmlns:a16="http://schemas.microsoft.com/office/drawing/2014/main" id="{EE568238-3A96-7A49-B2B1-E572C5AF440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8146" name="Google Shape;463;g847cf01710_0_101:notes">
            <a:extLst>
              <a:ext uri="{FF2B5EF4-FFF2-40B4-BE49-F238E27FC236}">
                <a16:creationId xmlns:a16="http://schemas.microsoft.com/office/drawing/2014/main" id="{C9C29925-67B9-1A46-9453-4E3EABD31A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518147" name="Google Shape;464;g847cf01710_0_101:notes">
            <a:extLst>
              <a:ext uri="{FF2B5EF4-FFF2-40B4-BE49-F238E27FC236}">
                <a16:creationId xmlns:a16="http://schemas.microsoft.com/office/drawing/2014/main" id="{815F7487-322E-F74A-88C6-7F2EB54F07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1A6A9375-4E0F-FE41-B08C-1FC6D277A8F3}" type="slidenum">
              <a:rPr lang="en-US" altLang="en-US" sz="1200" smtClean="0"/>
              <a:pPr>
                <a:buClr>
                  <a:srgbClr val="000000"/>
                </a:buClr>
                <a:buSzPts val="1200"/>
                <a:buFont typeface="Times" pitchFamily="2" charset="0"/>
                <a:buNone/>
              </a:pPr>
              <a:t>135</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074443367"/>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6625" name="Google Shape;165;p2:notes">
            <a:extLst>
              <a:ext uri="{FF2B5EF4-FFF2-40B4-BE49-F238E27FC236}">
                <a16:creationId xmlns:a16="http://schemas.microsoft.com/office/drawing/2014/main" id="{0241E35F-4184-AC42-AE94-BDF2B2A03B6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6626" name="Google Shape;166;p2:notes">
            <a:extLst>
              <a:ext uri="{FF2B5EF4-FFF2-40B4-BE49-F238E27FC236}">
                <a16:creationId xmlns:a16="http://schemas.microsoft.com/office/drawing/2014/main" id="{1D72897B-4581-6E4C-9848-9D1C33326966}"/>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3818511475"/>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137</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970473071"/>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138</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640189138"/>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6097" name="Google Shape;462;g847cf01710_0_101:notes">
            <a:extLst>
              <a:ext uri="{FF2B5EF4-FFF2-40B4-BE49-F238E27FC236}">
                <a16:creationId xmlns:a16="http://schemas.microsoft.com/office/drawing/2014/main" id="{B305FFFE-5BBE-0E40-AA65-26E4BBCD4F3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6098" name="Google Shape;463;g847cf01710_0_101:notes">
            <a:extLst>
              <a:ext uri="{FF2B5EF4-FFF2-40B4-BE49-F238E27FC236}">
                <a16:creationId xmlns:a16="http://schemas.microsoft.com/office/drawing/2014/main" id="{5B02A259-2740-1644-9F42-C2A4E192C3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A</a:t>
            </a:r>
          </a:p>
          <a:p>
            <a:pPr eaLnBrk="1" hangingPunct="1">
              <a:spcBef>
                <a:spcPct val="0"/>
              </a:spcBef>
              <a:buClr>
                <a:srgbClr val="000000"/>
              </a:buClr>
              <a:buSzPts val="1400"/>
            </a:pPr>
            <a:r>
              <a:rPr lang="en-US" altLang="en-US" dirty="0">
                <a:latin typeface="Times" pitchFamily="2" charset="0"/>
              </a:rPr>
              <a:t>Principle: 8.4</a:t>
            </a:r>
          </a:p>
          <a:p>
            <a:pPr eaLnBrk="1" hangingPunct="1">
              <a:spcBef>
                <a:spcPct val="0"/>
              </a:spcBef>
              <a:buClr>
                <a:srgbClr val="000000"/>
              </a:buClr>
              <a:buSzPts val="1400"/>
            </a:pPr>
            <a:r>
              <a:rPr lang="en-US" altLang="en-US" dirty="0">
                <a:latin typeface="Times" pitchFamily="2" charset="0"/>
              </a:rPr>
              <a:t>Learning Objective(s): </a:t>
            </a:r>
            <a:r>
              <a:rPr lang="en-US" sz="1200" b="0" i="0" u="none" strike="noStrike" kern="1200" dirty="0">
                <a:solidFill>
                  <a:schemeClr val="tx1"/>
                </a:solidFill>
                <a:effectLst/>
                <a:latin typeface="Times" charset="0"/>
                <a:ea typeface="MS PGothic" pitchFamily="34" charset="-128"/>
                <a:cs typeface="MS PGothic" charset="0"/>
              </a:rPr>
              <a:t>Describe the Sanger sequencing method.</a:t>
            </a:r>
            <a:endParaRPr lang="en-US" altLang="en-US" dirty="0">
              <a:latin typeface="Times" pitchFamily="2" charset="0"/>
            </a:endParaRPr>
          </a:p>
          <a:p>
            <a:pPr eaLnBrk="1" hangingPunct="1">
              <a:spcBef>
                <a:spcPct val="0"/>
              </a:spcBef>
              <a:buClr>
                <a:srgbClr val="000000"/>
              </a:buClr>
              <a:buSzPts val="1400"/>
            </a:pPr>
            <a:r>
              <a:rPr lang="en-US" altLang="en-US" dirty="0">
                <a:latin typeface="Times" pitchFamily="2" charset="0"/>
              </a:rPr>
              <a:t>Bloom’s: 3:2</a:t>
            </a:r>
          </a:p>
        </p:txBody>
      </p:sp>
      <p:sp>
        <p:nvSpPr>
          <p:cNvPr id="516099" name="Google Shape;464;g847cf01710_0_101:notes">
            <a:extLst>
              <a:ext uri="{FF2B5EF4-FFF2-40B4-BE49-F238E27FC236}">
                <a16:creationId xmlns:a16="http://schemas.microsoft.com/office/drawing/2014/main" id="{3C05137E-4B4F-5A48-B716-800098A796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1EC1B924-34EB-C743-93C5-1266320FA088}" type="slidenum">
              <a:rPr lang="en-US" altLang="en-US" sz="1200" smtClean="0"/>
              <a:pPr>
                <a:buClr>
                  <a:srgbClr val="000000"/>
                </a:buClr>
                <a:buSzPts val="1200"/>
                <a:buFont typeface="Times" pitchFamily="2" charset="0"/>
                <a:buNone/>
              </a:pPr>
              <a:t>139</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8475129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8145" name="Google Shape;462;g847cf01710_0_101:notes">
            <a:extLst>
              <a:ext uri="{FF2B5EF4-FFF2-40B4-BE49-F238E27FC236}">
                <a16:creationId xmlns:a16="http://schemas.microsoft.com/office/drawing/2014/main" id="{EE568238-3A96-7A49-B2B1-E572C5AF440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8146" name="Google Shape;463;g847cf01710_0_101:notes">
            <a:extLst>
              <a:ext uri="{FF2B5EF4-FFF2-40B4-BE49-F238E27FC236}">
                <a16:creationId xmlns:a16="http://schemas.microsoft.com/office/drawing/2014/main" id="{C9C29925-67B9-1A46-9453-4E3EABD31A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518147" name="Google Shape;464;g847cf01710_0_101:notes">
            <a:extLst>
              <a:ext uri="{FF2B5EF4-FFF2-40B4-BE49-F238E27FC236}">
                <a16:creationId xmlns:a16="http://schemas.microsoft.com/office/drawing/2014/main" id="{815F7487-322E-F74A-88C6-7F2EB54F07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1A6A9375-4E0F-FE41-B08C-1FC6D277A8F3}" type="slidenum">
              <a:rPr lang="en-US" altLang="en-US" sz="1200" smtClean="0"/>
              <a:pPr>
                <a:buClr>
                  <a:srgbClr val="000000"/>
                </a:buClr>
                <a:buSzPts val="1200"/>
                <a:buFont typeface="Times" pitchFamily="2" charset="0"/>
                <a:buNone/>
              </a:pPr>
              <a:t>14</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119159023"/>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8145" name="Google Shape;462;g847cf01710_0_101:notes">
            <a:extLst>
              <a:ext uri="{FF2B5EF4-FFF2-40B4-BE49-F238E27FC236}">
                <a16:creationId xmlns:a16="http://schemas.microsoft.com/office/drawing/2014/main" id="{EE568238-3A96-7A49-B2B1-E572C5AF440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8146" name="Google Shape;463;g847cf01710_0_101:notes">
            <a:extLst>
              <a:ext uri="{FF2B5EF4-FFF2-40B4-BE49-F238E27FC236}">
                <a16:creationId xmlns:a16="http://schemas.microsoft.com/office/drawing/2014/main" id="{C9C29925-67B9-1A46-9453-4E3EABD31A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518147" name="Google Shape;464;g847cf01710_0_101:notes">
            <a:extLst>
              <a:ext uri="{FF2B5EF4-FFF2-40B4-BE49-F238E27FC236}">
                <a16:creationId xmlns:a16="http://schemas.microsoft.com/office/drawing/2014/main" id="{815F7487-322E-F74A-88C6-7F2EB54F07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1A6A9375-4E0F-FE41-B08C-1FC6D277A8F3}" type="slidenum">
              <a:rPr lang="en-US" altLang="en-US" sz="1200" smtClean="0"/>
              <a:pPr>
                <a:buClr>
                  <a:srgbClr val="000000"/>
                </a:buClr>
                <a:buSzPts val="1200"/>
                <a:buFont typeface="Times" pitchFamily="2" charset="0"/>
                <a:buNone/>
              </a:pPr>
              <a:t>140</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485123076"/>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6625" name="Google Shape;165;p2:notes">
            <a:extLst>
              <a:ext uri="{FF2B5EF4-FFF2-40B4-BE49-F238E27FC236}">
                <a16:creationId xmlns:a16="http://schemas.microsoft.com/office/drawing/2014/main" id="{0241E35F-4184-AC42-AE94-BDF2B2A03B6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6626" name="Google Shape;166;p2:notes">
            <a:extLst>
              <a:ext uri="{FF2B5EF4-FFF2-40B4-BE49-F238E27FC236}">
                <a16:creationId xmlns:a16="http://schemas.microsoft.com/office/drawing/2014/main" id="{1D72897B-4581-6E4C-9848-9D1C33326966}"/>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2997262821"/>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142</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483861343"/>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143</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702635458"/>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144</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337148637"/>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145</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244412374"/>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6097" name="Google Shape;462;g847cf01710_0_101:notes">
            <a:extLst>
              <a:ext uri="{FF2B5EF4-FFF2-40B4-BE49-F238E27FC236}">
                <a16:creationId xmlns:a16="http://schemas.microsoft.com/office/drawing/2014/main" id="{B305FFFE-5BBE-0E40-AA65-26E4BBCD4F3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6098" name="Google Shape;463;g847cf01710_0_101:notes">
            <a:extLst>
              <a:ext uri="{FF2B5EF4-FFF2-40B4-BE49-F238E27FC236}">
                <a16:creationId xmlns:a16="http://schemas.microsoft.com/office/drawing/2014/main" id="{5B02A259-2740-1644-9F42-C2A4E192C3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D</a:t>
            </a:r>
          </a:p>
          <a:p>
            <a:pPr eaLnBrk="1" hangingPunct="1">
              <a:spcBef>
                <a:spcPct val="0"/>
              </a:spcBef>
              <a:buClr>
                <a:srgbClr val="000000"/>
              </a:buClr>
              <a:buSzPts val="1400"/>
            </a:pPr>
            <a:r>
              <a:rPr lang="en-US" altLang="en-US" dirty="0">
                <a:latin typeface="Times" pitchFamily="2" charset="0"/>
              </a:rPr>
              <a:t>Principle: 8.4</a:t>
            </a:r>
          </a:p>
          <a:p>
            <a:pPr eaLnBrk="1" hangingPunct="1">
              <a:spcBef>
                <a:spcPct val="0"/>
              </a:spcBef>
              <a:buClr>
                <a:srgbClr val="000000"/>
              </a:buClr>
              <a:buSzPts val="1400"/>
            </a:pPr>
            <a:r>
              <a:rPr lang="en-US" altLang="en-US" dirty="0">
                <a:latin typeface="Times" pitchFamily="2" charset="0"/>
              </a:rPr>
              <a:t>Learning Objective(s): </a:t>
            </a:r>
            <a:r>
              <a:rPr lang="en-US" sz="1200" b="0" i="0" u="none" strike="noStrike" kern="1200" dirty="0">
                <a:solidFill>
                  <a:schemeClr val="tx1"/>
                </a:solidFill>
                <a:effectLst/>
                <a:latin typeface="Times" charset="0"/>
                <a:ea typeface="MS PGothic" pitchFamily="34" charset="-128"/>
                <a:cs typeface="MS PGothic" charset="0"/>
              </a:rPr>
              <a:t>Describe the Sanger sequencing method.; Describe reversible terminator sequencing; Describe single molecule real time (SMRT) sequencing.</a:t>
            </a:r>
          </a:p>
          <a:p>
            <a:pPr eaLnBrk="1" hangingPunct="1">
              <a:spcBef>
                <a:spcPct val="0"/>
              </a:spcBef>
              <a:buClr>
                <a:srgbClr val="000000"/>
              </a:buClr>
              <a:buSzPts val="1400"/>
            </a:pPr>
            <a:r>
              <a:rPr lang="en-US" altLang="en-US" dirty="0">
                <a:latin typeface="Times" pitchFamily="2" charset="0"/>
              </a:rPr>
              <a:t>Bloom’s: 2:2</a:t>
            </a:r>
          </a:p>
        </p:txBody>
      </p:sp>
      <p:sp>
        <p:nvSpPr>
          <p:cNvPr id="516099" name="Google Shape;464;g847cf01710_0_101:notes">
            <a:extLst>
              <a:ext uri="{FF2B5EF4-FFF2-40B4-BE49-F238E27FC236}">
                <a16:creationId xmlns:a16="http://schemas.microsoft.com/office/drawing/2014/main" id="{3C05137E-4B4F-5A48-B716-800098A796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1EC1B924-34EB-C743-93C5-1266320FA088}" type="slidenum">
              <a:rPr lang="en-US" altLang="en-US" sz="1200" smtClean="0"/>
              <a:pPr>
                <a:buClr>
                  <a:srgbClr val="000000"/>
                </a:buClr>
                <a:buSzPts val="1200"/>
                <a:buFont typeface="Times" pitchFamily="2" charset="0"/>
                <a:buNone/>
              </a:pPr>
              <a:t>146</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252434863"/>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8145" name="Google Shape;462;g847cf01710_0_101:notes">
            <a:extLst>
              <a:ext uri="{FF2B5EF4-FFF2-40B4-BE49-F238E27FC236}">
                <a16:creationId xmlns:a16="http://schemas.microsoft.com/office/drawing/2014/main" id="{EE568238-3A96-7A49-B2B1-E572C5AF440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8146" name="Google Shape;463;g847cf01710_0_101:notes">
            <a:extLst>
              <a:ext uri="{FF2B5EF4-FFF2-40B4-BE49-F238E27FC236}">
                <a16:creationId xmlns:a16="http://schemas.microsoft.com/office/drawing/2014/main" id="{C9C29925-67B9-1A46-9453-4E3EABD31A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518147" name="Google Shape;464;g847cf01710_0_101:notes">
            <a:extLst>
              <a:ext uri="{FF2B5EF4-FFF2-40B4-BE49-F238E27FC236}">
                <a16:creationId xmlns:a16="http://schemas.microsoft.com/office/drawing/2014/main" id="{815F7487-322E-F74A-88C6-7F2EB54F07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1A6A9375-4E0F-FE41-B08C-1FC6D277A8F3}" type="slidenum">
              <a:rPr lang="en-US" altLang="en-US" sz="1200" smtClean="0"/>
              <a:pPr>
                <a:buClr>
                  <a:srgbClr val="000000"/>
                </a:buClr>
                <a:buSzPts val="1200"/>
                <a:buFont typeface="Times" pitchFamily="2" charset="0"/>
                <a:buNone/>
              </a:pPr>
              <a:t>147</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098895078"/>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91841" name="Google Shape;161;g924bc13e47_0_124:notes">
            <a:extLst>
              <a:ext uri="{FF2B5EF4-FFF2-40B4-BE49-F238E27FC236}">
                <a16:creationId xmlns:a16="http://schemas.microsoft.com/office/drawing/2014/main" id="{21C7AA1F-2C7C-ED42-A710-69772A840885}"/>
              </a:ext>
            </a:extLst>
          </p:cNvPr>
          <p:cNvSpPr>
            <a:spLocks noGrp="1" noRot="1" noChangeAspect="1" noTextEdit="1"/>
          </p:cNvSpPr>
          <p:nvPr>
            <p:ph type="sldImg" idx="2"/>
          </p:nvPr>
        </p:nvSpPr>
        <p:spPr>
          <a:xfrm>
            <a:off x="1106488" y="652463"/>
            <a:ext cx="4645025" cy="3484562"/>
          </a:xfrm>
          <a:custGeom>
            <a:avLst/>
            <a:gdLst>
              <a:gd name="T0" fmla="*/ 0 w 120000"/>
              <a:gd name="T1" fmla="*/ 0 h 120000"/>
              <a:gd name="T2" fmla="*/ 120000 w 120000"/>
              <a:gd name="T3" fmla="*/ 0 h 120000"/>
              <a:gd name="T4" fmla="*/ 120000 w 120000"/>
              <a:gd name="T5" fmla="*/ 120000 h 120000"/>
              <a:gd name="T6" fmla="*/ 0 w 120000"/>
              <a:gd name="T7" fmla="*/ 120000 h 120000"/>
              <a:gd name="T8" fmla="*/ 0 w 120000"/>
              <a:gd name="T9" fmla="*/ 0 h 120000"/>
            </a:gdLst>
            <a:ahLst/>
            <a:cxnLst>
              <a:cxn ang="0">
                <a:pos x="T0" y="T1"/>
              </a:cxn>
              <a:cxn ang="0">
                <a:pos x="T2" y="T3"/>
              </a:cxn>
              <a:cxn ang="0">
                <a:pos x="T4" y="T5"/>
              </a:cxn>
              <a:cxn ang="0">
                <a:pos x="T6" y="T7"/>
              </a:cxn>
              <a:cxn ang="0">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291842" name="Google Shape;162;g924bc13e47_0_124:notes">
            <a:extLst>
              <a:ext uri="{FF2B5EF4-FFF2-40B4-BE49-F238E27FC236}">
                <a16:creationId xmlns:a16="http://schemas.microsoft.com/office/drawing/2014/main" id="{D0571BAE-84AF-BD47-8228-6E006FD9FF22}"/>
              </a:ext>
            </a:extLst>
          </p:cNvPr>
          <p:cNvSpPr txBox="1">
            <a:spLocks noGrp="1" noChangeArrowheads="1"/>
          </p:cNvSpPr>
          <p:nvPr>
            <p:ph type="body" idx="1"/>
          </p:nvPr>
        </p:nvSpPr>
        <p:spPr>
          <a:xfrm>
            <a:off x="928688" y="4354513"/>
            <a:ext cx="5000625" cy="41370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p>
            <a:pPr marL="0" marR="0" lvl="0" indent="0" algn="l" defTabSz="914400" rtl="0" eaLnBrk="0" fontAlgn="base" latinLnBrk="0" hangingPunct="0">
              <a:lnSpc>
                <a:spcPct val="100000"/>
              </a:lnSpc>
              <a:spcBef>
                <a:spcPts val="0"/>
              </a:spcBef>
              <a:spcAft>
                <a:spcPts val="0"/>
              </a:spcAft>
              <a:buClr>
                <a:schemeClr val="dk1"/>
              </a:buClr>
              <a:buSzPts val="1100"/>
              <a:buFont typeface="Arial"/>
              <a:buNone/>
              <a:tabLst/>
              <a:defRPr/>
            </a:pPr>
            <a:r>
              <a:rPr lang="en-GB" sz="1200" kern="1200" dirty="0">
                <a:solidFill>
                  <a:schemeClr val="tx1"/>
                </a:solidFill>
                <a:effectLst/>
                <a:latin typeface="Times" charset="0"/>
                <a:ea typeface="MS PGothic" pitchFamily="34" charset="-128"/>
                <a:cs typeface="MS PGothic" charset="0"/>
              </a:rPr>
              <a:t>Instructor: This Animated Technique video is found within Chapter 9 of Achieve.  It is in the folder titled “Ch9 In-Class Activities, Videos, and Resources.”</a:t>
            </a:r>
            <a:endParaRPr lang="en-US" sz="1200" kern="1200" dirty="0">
              <a:solidFill>
                <a:schemeClr val="tx1"/>
              </a:solidFill>
              <a:effectLst/>
              <a:latin typeface="Times" charset="0"/>
              <a:ea typeface="MS PGothic" pitchFamily="34" charset="-128"/>
              <a:cs typeface="MS PGothic" charset="0"/>
            </a:endParaRPr>
          </a:p>
        </p:txBody>
      </p:sp>
      <p:sp>
        <p:nvSpPr>
          <p:cNvPr id="291843" name="Google Shape;163;g924bc13e47_0_124:notes">
            <a:extLst>
              <a:ext uri="{FF2B5EF4-FFF2-40B4-BE49-F238E27FC236}">
                <a16:creationId xmlns:a16="http://schemas.microsoft.com/office/drawing/2014/main" id="{26D17610-D441-114C-9255-6B9CB82F6B79}"/>
              </a:ext>
            </a:extLst>
          </p:cNvPr>
          <p:cNvSpPr>
            <a:spLocks noGrp="1" noChangeArrowheads="1"/>
          </p:cNvSpPr>
          <p:nvPr>
            <p:ph type="sldNum" sz="quarter" idx="5"/>
          </p:nvPr>
        </p:nvSpPr>
        <p:spPr>
          <a:xfrm>
            <a:off x="3857625" y="8709025"/>
            <a:ext cx="3000375" cy="4349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175" tIns="86175" rIns="86175" bIns="86175" anchor="ctr"/>
          <a:lstStyle>
            <a:lvl1pPr>
              <a:defRPr b="1">
                <a:solidFill>
                  <a:schemeClr val="tx1"/>
                </a:solidFill>
                <a:latin typeface="Arial" panose="020B0604020202020204" pitchFamily="34" charset="0"/>
                <a:ea typeface="ＭＳ Ｐゴシック" panose="020B0600070205080204" pitchFamily="34" charset="-128"/>
              </a:defRPr>
            </a:lvl1pPr>
            <a:lvl2pPr marL="742950" indent="-285750">
              <a:defRPr b="1">
                <a:solidFill>
                  <a:schemeClr val="tx1"/>
                </a:solidFill>
                <a:latin typeface="Arial" panose="020B0604020202020204" pitchFamily="34" charset="0"/>
                <a:ea typeface="ＭＳ Ｐゴシック" panose="020B0600070205080204" pitchFamily="34" charset="-128"/>
              </a:defRPr>
            </a:lvl2pPr>
            <a:lvl3pPr marL="1143000" indent="-228600">
              <a:defRPr b="1">
                <a:solidFill>
                  <a:schemeClr val="tx1"/>
                </a:solidFill>
                <a:latin typeface="Arial" panose="020B0604020202020204" pitchFamily="34" charset="0"/>
                <a:ea typeface="ＭＳ Ｐゴシック" panose="020B0600070205080204" pitchFamily="34" charset="-128"/>
              </a:defRPr>
            </a:lvl3pPr>
            <a:lvl4pPr marL="1600200" indent="-228600">
              <a:defRPr b="1">
                <a:solidFill>
                  <a:schemeClr val="tx1"/>
                </a:solidFill>
                <a:latin typeface="Arial" panose="020B0604020202020204" pitchFamily="34" charset="0"/>
                <a:ea typeface="ＭＳ Ｐゴシック" panose="020B0600070205080204" pitchFamily="34" charset="-128"/>
              </a:defRPr>
            </a:lvl4pPr>
            <a:lvl5pPr marL="2057400" indent="-228600">
              <a:defRPr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algn="l"/>
            <a:fld id="{1AFE2AB1-C3B3-C34D-9D57-677FBFDE0EF0}" type="slidenum">
              <a:rPr lang="en-GB" altLang="en-US" sz="1300" b="0" smtClean="0"/>
              <a:pPr algn="l"/>
              <a:t>148</a:t>
            </a:fld>
            <a:endParaRPr lang="en-US" altLang="en-US" sz="1300" b="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846606777"/>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93889" name="Google Shape;170;g924bc13e47_0_242:notes">
            <a:extLst>
              <a:ext uri="{FF2B5EF4-FFF2-40B4-BE49-F238E27FC236}">
                <a16:creationId xmlns:a16="http://schemas.microsoft.com/office/drawing/2014/main" id="{1496A3B7-D51E-9A4F-887F-E7DA9632892D}"/>
              </a:ext>
            </a:extLst>
          </p:cNvPr>
          <p:cNvSpPr>
            <a:spLocks noGrp="1" noRot="1" noChangeAspect="1" noTextEdit="1"/>
          </p:cNvSpPr>
          <p:nvPr>
            <p:ph type="sldImg" idx="2"/>
          </p:nvPr>
        </p:nvSpPr>
        <p:spPr>
          <a:xfrm>
            <a:off x="1106488" y="652463"/>
            <a:ext cx="4645025" cy="3484562"/>
          </a:xfrm>
          <a:custGeom>
            <a:avLst/>
            <a:gdLst>
              <a:gd name="T0" fmla="*/ 0 w 120000"/>
              <a:gd name="T1" fmla="*/ 0 h 120000"/>
              <a:gd name="T2" fmla="*/ 120000 w 120000"/>
              <a:gd name="T3" fmla="*/ 0 h 120000"/>
              <a:gd name="T4" fmla="*/ 120000 w 120000"/>
              <a:gd name="T5" fmla="*/ 120000 h 120000"/>
              <a:gd name="T6" fmla="*/ 0 w 120000"/>
              <a:gd name="T7" fmla="*/ 120000 h 120000"/>
              <a:gd name="T8" fmla="*/ 0 w 120000"/>
              <a:gd name="T9" fmla="*/ 0 h 120000"/>
            </a:gdLst>
            <a:ahLst/>
            <a:cxnLst>
              <a:cxn ang="0">
                <a:pos x="T0" y="T1"/>
              </a:cxn>
              <a:cxn ang="0">
                <a:pos x="T2" y="T3"/>
              </a:cxn>
              <a:cxn ang="0">
                <a:pos x="T4" y="T5"/>
              </a:cxn>
              <a:cxn ang="0">
                <a:pos x="T6" y="T7"/>
              </a:cxn>
              <a:cxn ang="0">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293890" name="Google Shape;171;g924bc13e47_0_242:notes">
            <a:extLst>
              <a:ext uri="{FF2B5EF4-FFF2-40B4-BE49-F238E27FC236}">
                <a16:creationId xmlns:a16="http://schemas.microsoft.com/office/drawing/2014/main" id="{C0480F41-17DA-D642-A5C2-D6BF5C17E07A}"/>
              </a:ext>
            </a:extLst>
          </p:cNvPr>
          <p:cNvSpPr txBox="1">
            <a:spLocks noGrp="1" noChangeArrowheads="1"/>
          </p:cNvSpPr>
          <p:nvPr>
            <p:ph type="body" idx="1"/>
          </p:nvPr>
        </p:nvSpPr>
        <p:spPr>
          <a:xfrm>
            <a:off x="928688" y="4354513"/>
            <a:ext cx="5000625" cy="41370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p>
            <a:pPr marL="0" marR="0" lvl="0" indent="0" algn="l" defTabSz="914400" rtl="0" eaLnBrk="0" fontAlgn="base" latinLnBrk="0" hangingPunct="0">
              <a:lnSpc>
                <a:spcPct val="100000"/>
              </a:lnSpc>
              <a:spcBef>
                <a:spcPct val="0"/>
              </a:spcBef>
              <a:spcAft>
                <a:spcPct val="0"/>
              </a:spcAft>
              <a:buClrTx/>
              <a:buSzTx/>
              <a:buFontTx/>
              <a:buNone/>
              <a:tabLst/>
              <a:defRPr/>
            </a:pPr>
            <a:r>
              <a:rPr lang="en-GB" sz="1200" kern="1200" dirty="0">
                <a:solidFill>
                  <a:schemeClr val="tx1"/>
                </a:solidFill>
                <a:effectLst/>
                <a:latin typeface="Times" charset="0"/>
                <a:ea typeface="MS PGothic" pitchFamily="34" charset="-128"/>
                <a:cs typeface="MS PGothic" charset="0"/>
              </a:rPr>
              <a:t>Instructor: This Animated Technique video is found within Chapter 9 of Achieve.  It is in the folder titled “Ch9 In-Class Activities, Videos, and Resources.”</a:t>
            </a:r>
            <a:endParaRPr lang="en-US" sz="1200" kern="1200" dirty="0">
              <a:solidFill>
                <a:schemeClr val="tx1"/>
              </a:solidFill>
              <a:effectLst/>
              <a:latin typeface="Times" charset="0"/>
              <a:ea typeface="MS PGothic" pitchFamily="34" charset="-128"/>
              <a:cs typeface="MS PGothic" charset="0"/>
            </a:endParaRPr>
          </a:p>
        </p:txBody>
      </p:sp>
      <p:sp>
        <p:nvSpPr>
          <p:cNvPr id="293891" name="Google Shape;172;g924bc13e47_0_242:notes">
            <a:extLst>
              <a:ext uri="{FF2B5EF4-FFF2-40B4-BE49-F238E27FC236}">
                <a16:creationId xmlns:a16="http://schemas.microsoft.com/office/drawing/2014/main" id="{E882919E-56A6-0348-8817-C28D363D828C}"/>
              </a:ext>
            </a:extLst>
          </p:cNvPr>
          <p:cNvSpPr>
            <a:spLocks noGrp="1" noChangeArrowheads="1"/>
          </p:cNvSpPr>
          <p:nvPr>
            <p:ph type="sldNum" sz="quarter" idx="5"/>
          </p:nvPr>
        </p:nvSpPr>
        <p:spPr>
          <a:xfrm>
            <a:off x="3857625" y="8709025"/>
            <a:ext cx="3000375" cy="4349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175" tIns="86175" rIns="86175" bIns="86175" anchor="ctr"/>
          <a:lstStyle>
            <a:lvl1pPr>
              <a:defRPr b="1">
                <a:solidFill>
                  <a:schemeClr val="tx1"/>
                </a:solidFill>
                <a:latin typeface="Arial" panose="020B0604020202020204" pitchFamily="34" charset="0"/>
                <a:ea typeface="ＭＳ Ｐゴシック" panose="020B0600070205080204" pitchFamily="34" charset="-128"/>
              </a:defRPr>
            </a:lvl1pPr>
            <a:lvl2pPr marL="742950" indent="-285750">
              <a:defRPr b="1">
                <a:solidFill>
                  <a:schemeClr val="tx1"/>
                </a:solidFill>
                <a:latin typeface="Arial" panose="020B0604020202020204" pitchFamily="34" charset="0"/>
                <a:ea typeface="ＭＳ Ｐゴシック" panose="020B0600070205080204" pitchFamily="34" charset="-128"/>
              </a:defRPr>
            </a:lvl2pPr>
            <a:lvl3pPr marL="1143000" indent="-228600">
              <a:defRPr b="1">
                <a:solidFill>
                  <a:schemeClr val="tx1"/>
                </a:solidFill>
                <a:latin typeface="Arial" panose="020B0604020202020204" pitchFamily="34" charset="0"/>
                <a:ea typeface="ＭＳ Ｐゴシック" panose="020B0600070205080204" pitchFamily="34" charset="-128"/>
              </a:defRPr>
            </a:lvl3pPr>
            <a:lvl4pPr marL="1600200" indent="-228600">
              <a:defRPr b="1">
                <a:solidFill>
                  <a:schemeClr val="tx1"/>
                </a:solidFill>
                <a:latin typeface="Arial" panose="020B0604020202020204" pitchFamily="34" charset="0"/>
                <a:ea typeface="ＭＳ Ｐゴシック" panose="020B0600070205080204" pitchFamily="34" charset="-128"/>
              </a:defRPr>
            </a:lvl4pPr>
            <a:lvl5pPr marL="2057400" indent="-228600">
              <a:defRPr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algn="l"/>
            <a:fld id="{9CA35298-E9A5-C24F-95D7-4FC7B10D1829}" type="slidenum">
              <a:rPr lang="en-GB" altLang="en-US" sz="1300" b="0" smtClean="0"/>
              <a:pPr algn="l"/>
              <a:t>149</a:t>
            </a:fld>
            <a:endParaRPr lang="en-US" altLang="en-US" sz="1300" b="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2344526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15</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258389893"/>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95937" name="Google Shape;177;g924bc13e47_0_358:notes">
            <a:extLst>
              <a:ext uri="{FF2B5EF4-FFF2-40B4-BE49-F238E27FC236}">
                <a16:creationId xmlns:a16="http://schemas.microsoft.com/office/drawing/2014/main" id="{F0F71DFB-9C65-0B46-9676-BADFD68E28CE}"/>
              </a:ext>
            </a:extLst>
          </p:cNvPr>
          <p:cNvSpPr>
            <a:spLocks noGrp="1" noRot="1" noChangeAspect="1" noTextEdit="1"/>
          </p:cNvSpPr>
          <p:nvPr>
            <p:ph type="sldImg" idx="2"/>
          </p:nvPr>
        </p:nvSpPr>
        <p:spPr>
          <a:xfrm>
            <a:off x="1106488" y="652463"/>
            <a:ext cx="4645025" cy="3484562"/>
          </a:xfrm>
          <a:custGeom>
            <a:avLst/>
            <a:gdLst>
              <a:gd name="T0" fmla="*/ 0 w 120000"/>
              <a:gd name="T1" fmla="*/ 0 h 120000"/>
              <a:gd name="T2" fmla="*/ 120000 w 120000"/>
              <a:gd name="T3" fmla="*/ 0 h 120000"/>
              <a:gd name="T4" fmla="*/ 120000 w 120000"/>
              <a:gd name="T5" fmla="*/ 120000 h 120000"/>
              <a:gd name="T6" fmla="*/ 0 w 120000"/>
              <a:gd name="T7" fmla="*/ 120000 h 120000"/>
              <a:gd name="T8" fmla="*/ 0 w 120000"/>
              <a:gd name="T9" fmla="*/ 0 h 120000"/>
            </a:gdLst>
            <a:ahLst/>
            <a:cxnLst>
              <a:cxn ang="0">
                <a:pos x="T0" y="T1"/>
              </a:cxn>
              <a:cxn ang="0">
                <a:pos x="T2" y="T3"/>
              </a:cxn>
              <a:cxn ang="0">
                <a:pos x="T4" y="T5"/>
              </a:cxn>
              <a:cxn ang="0">
                <a:pos x="T6" y="T7"/>
              </a:cxn>
              <a:cxn ang="0">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295938" name="Google Shape;178;g924bc13e47_0_358:notes">
            <a:extLst>
              <a:ext uri="{FF2B5EF4-FFF2-40B4-BE49-F238E27FC236}">
                <a16:creationId xmlns:a16="http://schemas.microsoft.com/office/drawing/2014/main" id="{072ADAF3-8E5A-B845-9EF4-82049E78DECE}"/>
              </a:ext>
            </a:extLst>
          </p:cNvPr>
          <p:cNvSpPr txBox="1">
            <a:spLocks noGrp="1" noChangeArrowheads="1"/>
          </p:cNvSpPr>
          <p:nvPr>
            <p:ph type="body" idx="1"/>
          </p:nvPr>
        </p:nvSpPr>
        <p:spPr>
          <a:xfrm>
            <a:off x="928688" y="4354513"/>
            <a:ext cx="5000625" cy="41370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p>
            <a:pPr marL="0" marR="0" lvl="0" indent="0" algn="l" defTabSz="914400" rtl="0" eaLnBrk="0" fontAlgn="base" latinLnBrk="0" hangingPunct="0">
              <a:lnSpc>
                <a:spcPct val="100000"/>
              </a:lnSpc>
              <a:spcBef>
                <a:spcPct val="0"/>
              </a:spcBef>
              <a:spcAft>
                <a:spcPct val="0"/>
              </a:spcAft>
              <a:buClrTx/>
              <a:buSzTx/>
              <a:buFontTx/>
              <a:buNone/>
              <a:tabLst/>
              <a:defRPr/>
            </a:pPr>
            <a:r>
              <a:rPr lang="en-GB" sz="1200" kern="1200" dirty="0">
                <a:solidFill>
                  <a:schemeClr val="tx1"/>
                </a:solidFill>
                <a:effectLst/>
                <a:latin typeface="Times" charset="0"/>
                <a:ea typeface="MS PGothic" pitchFamily="34" charset="-128"/>
                <a:cs typeface="MS PGothic" charset="0"/>
              </a:rPr>
              <a:t>Instructor: This Animated Technique video is found within Chapter 9 of Achieve.  It is in the folder titled “Ch9 In-Class Activities, Videos, and Resources.”</a:t>
            </a:r>
            <a:endParaRPr lang="en-US" sz="1200" kern="1200" dirty="0">
              <a:solidFill>
                <a:schemeClr val="tx1"/>
              </a:solidFill>
              <a:effectLst/>
              <a:latin typeface="Times" charset="0"/>
              <a:ea typeface="MS PGothic" pitchFamily="34" charset="-128"/>
              <a:cs typeface="MS PGothic" charset="0"/>
            </a:endParaRPr>
          </a:p>
        </p:txBody>
      </p:sp>
      <p:sp>
        <p:nvSpPr>
          <p:cNvPr id="295939" name="Google Shape;179;g924bc13e47_0_358:notes">
            <a:extLst>
              <a:ext uri="{FF2B5EF4-FFF2-40B4-BE49-F238E27FC236}">
                <a16:creationId xmlns:a16="http://schemas.microsoft.com/office/drawing/2014/main" id="{8FAB4A4B-C4E1-C342-92BD-7BB8F94FD5A6}"/>
              </a:ext>
            </a:extLst>
          </p:cNvPr>
          <p:cNvSpPr>
            <a:spLocks noGrp="1" noChangeArrowheads="1"/>
          </p:cNvSpPr>
          <p:nvPr>
            <p:ph type="sldNum" sz="quarter" idx="5"/>
          </p:nvPr>
        </p:nvSpPr>
        <p:spPr>
          <a:xfrm>
            <a:off x="3857625" y="8709025"/>
            <a:ext cx="3000375" cy="4349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175" tIns="86175" rIns="86175" bIns="86175" anchor="ctr"/>
          <a:lstStyle>
            <a:lvl1pPr>
              <a:defRPr b="1">
                <a:solidFill>
                  <a:schemeClr val="tx1"/>
                </a:solidFill>
                <a:latin typeface="Arial" panose="020B0604020202020204" pitchFamily="34" charset="0"/>
                <a:ea typeface="ＭＳ Ｐゴシック" panose="020B0600070205080204" pitchFamily="34" charset="-128"/>
              </a:defRPr>
            </a:lvl1pPr>
            <a:lvl2pPr marL="742950" indent="-285750">
              <a:defRPr b="1">
                <a:solidFill>
                  <a:schemeClr val="tx1"/>
                </a:solidFill>
                <a:latin typeface="Arial" panose="020B0604020202020204" pitchFamily="34" charset="0"/>
                <a:ea typeface="ＭＳ Ｐゴシック" panose="020B0600070205080204" pitchFamily="34" charset="-128"/>
              </a:defRPr>
            </a:lvl2pPr>
            <a:lvl3pPr marL="1143000" indent="-228600">
              <a:defRPr b="1">
                <a:solidFill>
                  <a:schemeClr val="tx1"/>
                </a:solidFill>
                <a:latin typeface="Arial" panose="020B0604020202020204" pitchFamily="34" charset="0"/>
                <a:ea typeface="ＭＳ Ｐゴシック" panose="020B0600070205080204" pitchFamily="34" charset="-128"/>
              </a:defRPr>
            </a:lvl3pPr>
            <a:lvl4pPr marL="1600200" indent="-228600">
              <a:defRPr b="1">
                <a:solidFill>
                  <a:schemeClr val="tx1"/>
                </a:solidFill>
                <a:latin typeface="Arial" panose="020B0604020202020204" pitchFamily="34" charset="0"/>
                <a:ea typeface="ＭＳ Ｐゴシック" panose="020B0600070205080204" pitchFamily="34" charset="-128"/>
              </a:defRPr>
            </a:lvl4pPr>
            <a:lvl5pPr marL="2057400" indent="-228600">
              <a:defRPr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algn="l"/>
            <a:fld id="{844AE30D-3163-084A-8B64-22DF0940A50B}" type="slidenum">
              <a:rPr lang="en-GB" altLang="en-US" sz="1300" b="0" smtClean="0"/>
              <a:pPr algn="l"/>
              <a:t>150</a:t>
            </a:fld>
            <a:endParaRPr lang="en-US" altLang="en-US" sz="1300" b="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262913585"/>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0721" name="Google Shape;193;g847cf01710_0_132:notes">
            <a:extLst>
              <a:ext uri="{FF2B5EF4-FFF2-40B4-BE49-F238E27FC236}">
                <a16:creationId xmlns:a16="http://schemas.microsoft.com/office/drawing/2014/main" id="{468939BA-A007-EE4A-9766-D63F79BA35F0}"/>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0722" name="Google Shape;194;g847cf01710_0_132:notes">
            <a:extLst>
              <a:ext uri="{FF2B5EF4-FFF2-40B4-BE49-F238E27FC236}">
                <a16:creationId xmlns:a16="http://schemas.microsoft.com/office/drawing/2014/main" id="{A501B44F-AB63-AB42-B1CD-A05BCDB3B21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30723" name="Google Shape;195;g847cf01710_0_132:notes">
            <a:extLst>
              <a:ext uri="{FF2B5EF4-FFF2-40B4-BE49-F238E27FC236}">
                <a16:creationId xmlns:a16="http://schemas.microsoft.com/office/drawing/2014/main" id="{721A403F-3EB8-1E43-84CB-CD07CD79433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667EEEE-95A9-C840-8682-706940865989}" type="slidenum">
              <a:rPr lang="en-US" altLang="en-US" sz="1200" smtClean="0"/>
              <a:pPr>
                <a:buClr>
                  <a:srgbClr val="000000"/>
                </a:buClr>
                <a:buSzPts val="1200"/>
                <a:buFont typeface="Times" pitchFamily="2" charset="0"/>
                <a:buNone/>
              </a:pPr>
              <a:t>151</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213453187"/>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8673" name="Google Shape;165;p2:notes">
            <a:extLst>
              <a:ext uri="{FF2B5EF4-FFF2-40B4-BE49-F238E27FC236}">
                <a16:creationId xmlns:a16="http://schemas.microsoft.com/office/drawing/2014/main" id="{B070BE88-FACB-044A-A908-8F38394DBF4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8674" name="Google Shape;166;p2:notes">
            <a:extLst>
              <a:ext uri="{FF2B5EF4-FFF2-40B4-BE49-F238E27FC236}">
                <a16:creationId xmlns:a16="http://schemas.microsoft.com/office/drawing/2014/main" id="{1C7760D7-B8E1-E246-87B1-8AA62A7AC6FE}"/>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667704812"/>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153</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003684397"/>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8673" name="Google Shape;165;p2:notes">
            <a:extLst>
              <a:ext uri="{FF2B5EF4-FFF2-40B4-BE49-F238E27FC236}">
                <a16:creationId xmlns:a16="http://schemas.microsoft.com/office/drawing/2014/main" id="{B070BE88-FACB-044A-A908-8F38394DBF4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8674" name="Google Shape;166;p2:notes">
            <a:extLst>
              <a:ext uri="{FF2B5EF4-FFF2-40B4-BE49-F238E27FC236}">
                <a16:creationId xmlns:a16="http://schemas.microsoft.com/office/drawing/2014/main" id="{1C7760D7-B8E1-E246-87B1-8AA62A7AC6FE}"/>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1401995325"/>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155</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549615975"/>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6097" name="Google Shape;462;g847cf01710_0_101:notes">
            <a:extLst>
              <a:ext uri="{FF2B5EF4-FFF2-40B4-BE49-F238E27FC236}">
                <a16:creationId xmlns:a16="http://schemas.microsoft.com/office/drawing/2014/main" id="{B305FFFE-5BBE-0E40-AA65-26E4BBCD4F3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6098" name="Google Shape;463;g847cf01710_0_101:notes">
            <a:extLst>
              <a:ext uri="{FF2B5EF4-FFF2-40B4-BE49-F238E27FC236}">
                <a16:creationId xmlns:a16="http://schemas.microsoft.com/office/drawing/2014/main" id="{5B02A259-2740-1644-9F42-C2A4E192C3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C</a:t>
            </a:r>
          </a:p>
          <a:p>
            <a:pPr eaLnBrk="1" hangingPunct="1">
              <a:spcBef>
                <a:spcPct val="0"/>
              </a:spcBef>
              <a:buClr>
                <a:srgbClr val="000000"/>
              </a:buClr>
              <a:buSzPts val="1400"/>
            </a:pPr>
            <a:r>
              <a:rPr lang="en-US" altLang="en-US" dirty="0">
                <a:latin typeface="Times" pitchFamily="2" charset="0"/>
              </a:rPr>
              <a:t>Principle: 8.5</a:t>
            </a:r>
          </a:p>
          <a:p>
            <a:pPr eaLnBrk="1" hangingPunct="1">
              <a:spcBef>
                <a:spcPct val="0"/>
              </a:spcBef>
              <a:buClr>
                <a:srgbClr val="000000"/>
              </a:buClr>
              <a:buSzPts val="1400"/>
            </a:pPr>
            <a:r>
              <a:rPr lang="en-US" altLang="en-US" dirty="0">
                <a:latin typeface="Times" pitchFamily="2" charset="0"/>
              </a:rPr>
              <a:t>Learning Objective(s): </a:t>
            </a:r>
            <a:r>
              <a:rPr lang="en-US" sz="1200" b="0" i="0" u="none" strike="noStrike" kern="1200" dirty="0">
                <a:solidFill>
                  <a:schemeClr val="tx1"/>
                </a:solidFill>
                <a:effectLst/>
                <a:latin typeface="Times" charset="0"/>
                <a:ea typeface="MS PGothic" pitchFamily="34" charset="-128"/>
                <a:cs typeface="MS PGothic" charset="0"/>
              </a:rPr>
              <a:t>Identify mono-, di-, and tri nucleotide phosphates.; Identify alpha, beta, and gamma </a:t>
            </a:r>
            <a:r>
              <a:rPr lang="en-US" sz="1200" b="0" i="0" u="none" strike="noStrike" kern="1200" dirty="0" err="1">
                <a:solidFill>
                  <a:schemeClr val="tx1"/>
                </a:solidFill>
                <a:effectLst/>
                <a:latin typeface="Times" charset="0"/>
                <a:ea typeface="MS PGothic" pitchFamily="34" charset="-128"/>
                <a:cs typeface="MS PGothic" charset="0"/>
              </a:rPr>
              <a:t>phophoanhydride</a:t>
            </a:r>
            <a:r>
              <a:rPr lang="en-US" sz="1200" b="0" i="0" u="none" strike="noStrike" kern="1200" dirty="0">
                <a:solidFill>
                  <a:schemeClr val="tx1"/>
                </a:solidFill>
                <a:effectLst/>
                <a:latin typeface="Times" charset="0"/>
                <a:ea typeface="MS PGothic" pitchFamily="34" charset="-128"/>
                <a:cs typeface="MS PGothic" charset="0"/>
              </a:rPr>
              <a:t> linkages.</a:t>
            </a:r>
            <a:endParaRPr lang="en-US" altLang="en-US" dirty="0">
              <a:latin typeface="Times" pitchFamily="2" charset="0"/>
            </a:endParaRPr>
          </a:p>
          <a:p>
            <a:pPr eaLnBrk="1" hangingPunct="1">
              <a:spcBef>
                <a:spcPct val="0"/>
              </a:spcBef>
              <a:buClr>
                <a:srgbClr val="000000"/>
              </a:buClr>
              <a:buSzPts val="1400"/>
            </a:pPr>
            <a:r>
              <a:rPr lang="en-US" altLang="en-US" dirty="0">
                <a:latin typeface="Times" pitchFamily="2" charset="0"/>
              </a:rPr>
              <a:t>Bloom’s: 2:2</a:t>
            </a:r>
          </a:p>
        </p:txBody>
      </p:sp>
      <p:sp>
        <p:nvSpPr>
          <p:cNvPr id="516099" name="Google Shape;464;g847cf01710_0_101:notes">
            <a:extLst>
              <a:ext uri="{FF2B5EF4-FFF2-40B4-BE49-F238E27FC236}">
                <a16:creationId xmlns:a16="http://schemas.microsoft.com/office/drawing/2014/main" id="{3C05137E-4B4F-5A48-B716-800098A796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1EC1B924-34EB-C743-93C5-1266320FA088}" type="slidenum">
              <a:rPr lang="en-US" altLang="en-US" sz="1200" smtClean="0"/>
              <a:pPr>
                <a:buClr>
                  <a:srgbClr val="000000"/>
                </a:buClr>
                <a:buSzPts val="1200"/>
                <a:buFont typeface="Times" pitchFamily="2" charset="0"/>
                <a:buNone/>
              </a:pPr>
              <a:t>156</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685134239"/>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8145" name="Google Shape;462;g847cf01710_0_101:notes">
            <a:extLst>
              <a:ext uri="{FF2B5EF4-FFF2-40B4-BE49-F238E27FC236}">
                <a16:creationId xmlns:a16="http://schemas.microsoft.com/office/drawing/2014/main" id="{EE568238-3A96-7A49-B2B1-E572C5AF440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8146" name="Google Shape;463;g847cf01710_0_101:notes">
            <a:extLst>
              <a:ext uri="{FF2B5EF4-FFF2-40B4-BE49-F238E27FC236}">
                <a16:creationId xmlns:a16="http://schemas.microsoft.com/office/drawing/2014/main" id="{C9C29925-67B9-1A46-9453-4E3EABD31A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518147" name="Google Shape;464;g847cf01710_0_101:notes">
            <a:extLst>
              <a:ext uri="{FF2B5EF4-FFF2-40B4-BE49-F238E27FC236}">
                <a16:creationId xmlns:a16="http://schemas.microsoft.com/office/drawing/2014/main" id="{815F7487-322E-F74A-88C6-7F2EB54F07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1A6A9375-4E0F-FE41-B08C-1FC6D277A8F3}" type="slidenum">
              <a:rPr lang="en-US" altLang="en-US" sz="1200" smtClean="0"/>
              <a:pPr>
                <a:buClr>
                  <a:srgbClr val="000000"/>
                </a:buClr>
                <a:buSzPts val="1200"/>
                <a:buFont typeface="Times" pitchFamily="2" charset="0"/>
                <a:buNone/>
              </a:pPr>
              <a:t>157</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705942065"/>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158</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019815548"/>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6097" name="Google Shape;462;g847cf01710_0_101:notes">
            <a:extLst>
              <a:ext uri="{FF2B5EF4-FFF2-40B4-BE49-F238E27FC236}">
                <a16:creationId xmlns:a16="http://schemas.microsoft.com/office/drawing/2014/main" id="{B305FFFE-5BBE-0E40-AA65-26E4BBCD4F3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6098" name="Google Shape;463;g847cf01710_0_101:notes">
            <a:extLst>
              <a:ext uri="{FF2B5EF4-FFF2-40B4-BE49-F238E27FC236}">
                <a16:creationId xmlns:a16="http://schemas.microsoft.com/office/drawing/2014/main" id="{5B02A259-2740-1644-9F42-C2A4E192C3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A</a:t>
            </a:r>
          </a:p>
          <a:p>
            <a:pPr eaLnBrk="1" hangingPunct="1">
              <a:spcBef>
                <a:spcPct val="0"/>
              </a:spcBef>
              <a:buClr>
                <a:srgbClr val="000000"/>
              </a:buClr>
              <a:buSzPts val="1400"/>
            </a:pPr>
            <a:r>
              <a:rPr lang="en-US" altLang="en-US" dirty="0">
                <a:latin typeface="Times" pitchFamily="2" charset="0"/>
              </a:rPr>
              <a:t>Principle: 8.5</a:t>
            </a:r>
          </a:p>
          <a:p>
            <a:pPr eaLnBrk="1" hangingPunct="1">
              <a:spcBef>
                <a:spcPct val="0"/>
              </a:spcBef>
              <a:buClr>
                <a:srgbClr val="000000"/>
              </a:buClr>
              <a:buSzPts val="1400"/>
            </a:pPr>
            <a:r>
              <a:rPr lang="en-US" altLang="en-US" dirty="0">
                <a:latin typeface="Times" pitchFamily="2" charset="0"/>
              </a:rPr>
              <a:t>Learning Objective(s): </a:t>
            </a:r>
            <a:r>
              <a:rPr lang="en-US" sz="1200" b="0" i="0" u="none" strike="noStrike" kern="1200" dirty="0">
                <a:solidFill>
                  <a:schemeClr val="tx1"/>
                </a:solidFill>
                <a:effectLst/>
                <a:latin typeface="Times" charset="0"/>
                <a:ea typeface="MS PGothic" pitchFamily="34" charset="-128"/>
                <a:cs typeface="MS PGothic" charset="0"/>
              </a:rPr>
              <a:t>Recognize adenosine in common cofactors.</a:t>
            </a:r>
            <a:endParaRPr lang="en-US" altLang="en-US" dirty="0">
              <a:latin typeface="Times" pitchFamily="2" charset="0"/>
            </a:endParaRPr>
          </a:p>
          <a:p>
            <a:pPr eaLnBrk="1" hangingPunct="1">
              <a:spcBef>
                <a:spcPct val="0"/>
              </a:spcBef>
              <a:buClr>
                <a:srgbClr val="000000"/>
              </a:buClr>
              <a:buSzPts val="1400"/>
            </a:pPr>
            <a:r>
              <a:rPr lang="en-US" altLang="en-US" dirty="0">
                <a:latin typeface="Times" pitchFamily="2" charset="0"/>
              </a:rPr>
              <a:t>Bloom’s: 2:2</a:t>
            </a:r>
          </a:p>
        </p:txBody>
      </p:sp>
      <p:sp>
        <p:nvSpPr>
          <p:cNvPr id="516099" name="Google Shape;464;g847cf01710_0_101:notes">
            <a:extLst>
              <a:ext uri="{FF2B5EF4-FFF2-40B4-BE49-F238E27FC236}">
                <a16:creationId xmlns:a16="http://schemas.microsoft.com/office/drawing/2014/main" id="{3C05137E-4B4F-5A48-B716-800098A796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1EC1B924-34EB-C743-93C5-1266320FA088}" type="slidenum">
              <a:rPr lang="en-US" altLang="en-US" sz="1200" smtClean="0"/>
              <a:pPr>
                <a:buClr>
                  <a:srgbClr val="000000"/>
                </a:buClr>
                <a:buSzPts val="1200"/>
                <a:buFont typeface="Times" pitchFamily="2" charset="0"/>
                <a:buNone/>
              </a:pPr>
              <a:t>159</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2524191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16</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785075603"/>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8145" name="Google Shape;462;g847cf01710_0_101:notes">
            <a:extLst>
              <a:ext uri="{FF2B5EF4-FFF2-40B4-BE49-F238E27FC236}">
                <a16:creationId xmlns:a16="http://schemas.microsoft.com/office/drawing/2014/main" id="{EE568238-3A96-7A49-B2B1-E572C5AF440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8146" name="Google Shape;463;g847cf01710_0_101:notes">
            <a:extLst>
              <a:ext uri="{FF2B5EF4-FFF2-40B4-BE49-F238E27FC236}">
                <a16:creationId xmlns:a16="http://schemas.microsoft.com/office/drawing/2014/main" id="{C9C29925-67B9-1A46-9453-4E3EABD31A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518147" name="Google Shape;464;g847cf01710_0_101:notes">
            <a:extLst>
              <a:ext uri="{FF2B5EF4-FFF2-40B4-BE49-F238E27FC236}">
                <a16:creationId xmlns:a16="http://schemas.microsoft.com/office/drawing/2014/main" id="{815F7487-322E-F74A-88C6-7F2EB54F07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1A6A9375-4E0F-FE41-B08C-1FC6D277A8F3}" type="slidenum">
              <a:rPr lang="en-US" altLang="en-US" sz="1200" smtClean="0"/>
              <a:pPr>
                <a:buClr>
                  <a:srgbClr val="000000"/>
                </a:buClr>
                <a:buSzPts val="1200"/>
                <a:buFont typeface="Times" pitchFamily="2" charset="0"/>
                <a:buNone/>
              </a:pPr>
              <a:t>160</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038265153"/>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161</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445410705"/>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162</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650725351"/>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6097" name="Google Shape;462;g847cf01710_0_101:notes">
            <a:extLst>
              <a:ext uri="{FF2B5EF4-FFF2-40B4-BE49-F238E27FC236}">
                <a16:creationId xmlns:a16="http://schemas.microsoft.com/office/drawing/2014/main" id="{B305FFFE-5BBE-0E40-AA65-26E4BBCD4F3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6098" name="Google Shape;463;g847cf01710_0_101:notes">
            <a:extLst>
              <a:ext uri="{FF2B5EF4-FFF2-40B4-BE49-F238E27FC236}">
                <a16:creationId xmlns:a16="http://schemas.microsoft.com/office/drawing/2014/main" id="{5B02A259-2740-1644-9F42-C2A4E192C3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A</a:t>
            </a:r>
          </a:p>
          <a:p>
            <a:pPr eaLnBrk="1" hangingPunct="1">
              <a:spcBef>
                <a:spcPct val="0"/>
              </a:spcBef>
              <a:buClr>
                <a:srgbClr val="000000"/>
              </a:buClr>
              <a:buSzPts val="1400"/>
            </a:pPr>
            <a:r>
              <a:rPr lang="en-US" altLang="en-US" dirty="0">
                <a:latin typeface="Times" pitchFamily="2" charset="0"/>
              </a:rPr>
              <a:t>Principle: 8.5</a:t>
            </a:r>
          </a:p>
          <a:p>
            <a:pPr eaLnBrk="1" hangingPunct="1">
              <a:spcBef>
                <a:spcPct val="0"/>
              </a:spcBef>
              <a:buClr>
                <a:srgbClr val="000000"/>
              </a:buClr>
              <a:buSzPts val="1400"/>
            </a:pPr>
            <a:r>
              <a:rPr lang="en-US" altLang="en-US" dirty="0">
                <a:latin typeface="Times" pitchFamily="2" charset="0"/>
              </a:rPr>
              <a:t>Learning Objective(s): </a:t>
            </a:r>
            <a:r>
              <a:rPr lang="en-US" sz="1200" b="0" i="0" u="none" strike="noStrike" kern="1200" dirty="0">
                <a:solidFill>
                  <a:schemeClr val="tx1"/>
                </a:solidFill>
                <a:effectLst/>
                <a:latin typeface="Times" charset="0"/>
                <a:ea typeface="MS PGothic" pitchFamily="34" charset="-128"/>
                <a:cs typeface="MS PGothic" charset="0"/>
              </a:rPr>
              <a:t>Recognize the role of nucleotides in metabolism and </a:t>
            </a:r>
            <a:r>
              <a:rPr lang="en-US" sz="1200" b="0" i="0" u="none" strike="noStrike" kern="1200">
                <a:solidFill>
                  <a:schemeClr val="tx1"/>
                </a:solidFill>
                <a:effectLst/>
                <a:latin typeface="Times" charset="0"/>
                <a:ea typeface="MS PGothic" pitchFamily="34" charset="-128"/>
                <a:cs typeface="MS PGothic" charset="0"/>
              </a:rPr>
              <a:t>regulation.</a:t>
            </a:r>
          </a:p>
          <a:p>
            <a:pPr eaLnBrk="1" hangingPunct="1">
              <a:spcBef>
                <a:spcPct val="0"/>
              </a:spcBef>
              <a:buClr>
                <a:srgbClr val="000000"/>
              </a:buClr>
              <a:buSzPts val="1400"/>
            </a:pPr>
            <a:r>
              <a:rPr lang="en-US" altLang="en-US">
                <a:latin typeface="Times" pitchFamily="2" charset="0"/>
              </a:rPr>
              <a:t>Bloom’s</a:t>
            </a:r>
            <a:r>
              <a:rPr lang="en-US" altLang="en-US" dirty="0">
                <a:latin typeface="Times" pitchFamily="2" charset="0"/>
              </a:rPr>
              <a:t>: 2:2</a:t>
            </a:r>
          </a:p>
        </p:txBody>
      </p:sp>
      <p:sp>
        <p:nvSpPr>
          <p:cNvPr id="516099" name="Google Shape;464;g847cf01710_0_101:notes">
            <a:extLst>
              <a:ext uri="{FF2B5EF4-FFF2-40B4-BE49-F238E27FC236}">
                <a16:creationId xmlns:a16="http://schemas.microsoft.com/office/drawing/2014/main" id="{3C05137E-4B4F-5A48-B716-800098A796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1EC1B924-34EB-C743-93C5-1266320FA088}" type="slidenum">
              <a:rPr lang="en-US" altLang="en-US" sz="1200" smtClean="0"/>
              <a:pPr>
                <a:buClr>
                  <a:srgbClr val="000000"/>
                </a:buClr>
                <a:buSzPts val="1200"/>
                <a:buFont typeface="Times" pitchFamily="2" charset="0"/>
                <a:buNone/>
              </a:pPr>
              <a:t>163</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614431415"/>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8145" name="Google Shape;462;g847cf01710_0_101:notes">
            <a:extLst>
              <a:ext uri="{FF2B5EF4-FFF2-40B4-BE49-F238E27FC236}">
                <a16:creationId xmlns:a16="http://schemas.microsoft.com/office/drawing/2014/main" id="{EE568238-3A96-7A49-B2B1-E572C5AF440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8146" name="Google Shape;463;g847cf01710_0_101:notes">
            <a:extLst>
              <a:ext uri="{FF2B5EF4-FFF2-40B4-BE49-F238E27FC236}">
                <a16:creationId xmlns:a16="http://schemas.microsoft.com/office/drawing/2014/main" id="{C9C29925-67B9-1A46-9453-4E3EABD31A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518147" name="Google Shape;464;g847cf01710_0_101:notes">
            <a:extLst>
              <a:ext uri="{FF2B5EF4-FFF2-40B4-BE49-F238E27FC236}">
                <a16:creationId xmlns:a16="http://schemas.microsoft.com/office/drawing/2014/main" id="{815F7487-322E-F74A-88C6-7F2EB54F07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1A6A9375-4E0F-FE41-B08C-1FC6D277A8F3}" type="slidenum">
              <a:rPr lang="en-US" altLang="en-US" sz="1200" smtClean="0"/>
              <a:pPr>
                <a:buClr>
                  <a:srgbClr val="000000"/>
                </a:buClr>
                <a:buSzPts val="1200"/>
                <a:buFont typeface="Times" pitchFamily="2" charset="0"/>
                <a:buNone/>
              </a:pPr>
              <a:t>164</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737601378"/>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g847cf01710_0_29:notes"/>
          <p:cNvSpPr>
            <a:spLocks noGrp="1" noRot="1" noChangeAspect="1"/>
          </p:cNvSpPr>
          <p:nvPr>
            <p:ph type="sldImg" idx="2"/>
          </p:nvPr>
        </p:nvSpPr>
        <p:spPr>
          <a:xfrm>
            <a:off x="1219200" y="685800"/>
            <a:ext cx="4876800" cy="36576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3" name="Google Shape;363;g847cf01710_0_29:notes"/>
          <p:cNvSpPr txBox="1">
            <a:spLocks noGrp="1"/>
          </p:cNvSpPr>
          <p:nvPr>
            <p:ph type="body" idx="1"/>
          </p:nvPr>
        </p:nvSpPr>
        <p:spPr>
          <a:xfrm>
            <a:off x="990600" y="4572000"/>
            <a:ext cx="5334000" cy="4343400"/>
          </a:xfrm>
          <a:prstGeom prst="rect">
            <a:avLst/>
          </a:prstGeom>
        </p:spPr>
        <p:txBody>
          <a:bodyPr spcFirstLastPara="1" wrap="square" lIns="91425" tIns="45700" rIns="91425" bIns="45700" anchor="t" anchorCtr="0">
            <a:noAutofit/>
          </a:bodyPr>
          <a:lstStyle/>
          <a:p>
            <a:pPr marL="0" marR="0" lvl="0" indent="0" algn="l" defTabSz="914400" rtl="0" eaLnBrk="0" fontAlgn="base" latinLnBrk="0" hangingPunct="0">
              <a:lnSpc>
                <a:spcPct val="100000"/>
              </a:lnSpc>
              <a:spcBef>
                <a:spcPts val="0"/>
              </a:spcBef>
              <a:spcAft>
                <a:spcPts val="0"/>
              </a:spcAft>
              <a:buClr>
                <a:schemeClr val="dk1"/>
              </a:buClr>
              <a:buSzPts val="1100"/>
              <a:buFont typeface="Arial"/>
              <a:buNone/>
              <a:tabLst/>
              <a:defRPr/>
            </a:pPr>
            <a:r>
              <a:rPr lang="en-US" sz="1200" kern="1200" dirty="0">
                <a:solidFill>
                  <a:schemeClr val="tx1"/>
                </a:solidFill>
                <a:effectLst/>
                <a:latin typeface="Times" charset="0"/>
                <a:ea typeface="MS PGothic" pitchFamily="34" charset="-128"/>
                <a:cs typeface="MS PGothic" charset="0"/>
              </a:rPr>
              <a:t>Instructor: This muddiest point activity can be found in Achieve in the Chapter 8 folder titled “Ch8 In-Class Activities, Videos, and Resources.”  See the Instructor Activity Guide in the same folder for more information.</a:t>
            </a:r>
          </a:p>
        </p:txBody>
      </p:sp>
      <p:sp>
        <p:nvSpPr>
          <p:cNvPr id="364" name="Google Shape;364;g847cf01710_0_29:notes"/>
          <p:cNvSpPr txBox="1">
            <a:spLocks noGrp="1"/>
          </p:cNvSpPr>
          <p:nvPr>
            <p:ph type="sldNum" idx="12"/>
          </p:nvPr>
        </p:nvSpPr>
        <p:spPr>
          <a:xfrm>
            <a:off x="4114800" y="9144000"/>
            <a:ext cx="3200400" cy="457200"/>
          </a:xfrm>
          <a:prstGeom prst="rect">
            <a:avLst/>
          </a:prstGeom>
        </p:spPr>
        <p:txBody>
          <a:bodyPr spcFirstLastPara="1" wrap="square" lIns="91425" tIns="45700" rIns="91425" bIns="45700" anchor="b" anchorCtr="0">
            <a:noAutofit/>
          </a:bodyPr>
          <a:lstStyle/>
          <a:p>
            <a:pPr marL="0" marR="0" lvl="0" indent="0" algn="r" defTabSz="914400" rtl="0" eaLnBrk="0" fontAlgn="base" latinLnBrk="0" hangingPunct="0">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ts val="0"/>
                </a:spcBef>
                <a:spcAft>
                  <a:spcPts val="0"/>
                </a:spcAft>
                <a:buClrTx/>
                <a:buSzTx/>
                <a:buFontTx/>
                <a:buNone/>
                <a:tabLst/>
                <a:defRPr/>
              </a:pPr>
              <a:t>165</a:t>
            </a:fld>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2548122702"/>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g847cf01710_0_29:notes"/>
          <p:cNvSpPr>
            <a:spLocks noGrp="1" noRot="1" noChangeAspect="1"/>
          </p:cNvSpPr>
          <p:nvPr>
            <p:ph type="sldImg" idx="2"/>
          </p:nvPr>
        </p:nvSpPr>
        <p:spPr>
          <a:xfrm>
            <a:off x="1219200" y="685800"/>
            <a:ext cx="4876800" cy="36576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3" name="Google Shape;363;g847cf01710_0_29:notes"/>
          <p:cNvSpPr txBox="1">
            <a:spLocks noGrp="1"/>
          </p:cNvSpPr>
          <p:nvPr>
            <p:ph type="body" idx="1"/>
          </p:nvPr>
        </p:nvSpPr>
        <p:spPr>
          <a:xfrm>
            <a:off x="990600" y="4572000"/>
            <a:ext cx="5334000" cy="4343400"/>
          </a:xfrm>
          <a:prstGeom prst="rect">
            <a:avLst/>
          </a:prstGeom>
        </p:spPr>
        <p:txBody>
          <a:bodyPr spcFirstLastPara="1" wrap="square" lIns="91425" tIns="45700" rIns="91425" bIns="45700" anchor="t" anchorCtr="0">
            <a:noAutofit/>
          </a:bodyPr>
          <a:lstStyle/>
          <a:p>
            <a:pPr marL="0" marR="0" lvl="0" indent="0" algn="l" defTabSz="914400" rtl="0" eaLnBrk="0" fontAlgn="base" latinLnBrk="0" hangingPunct="0">
              <a:lnSpc>
                <a:spcPct val="100000"/>
              </a:lnSpc>
              <a:spcBef>
                <a:spcPts val="0"/>
              </a:spcBef>
              <a:spcAft>
                <a:spcPts val="0"/>
              </a:spcAft>
              <a:buClr>
                <a:schemeClr val="dk1"/>
              </a:buClr>
              <a:buSzPts val="1100"/>
              <a:buFont typeface="Arial"/>
              <a:buNone/>
              <a:tabLst/>
              <a:defRPr/>
            </a:pPr>
            <a:r>
              <a:rPr lang="en-US" sz="1200" kern="1200" dirty="0">
                <a:solidFill>
                  <a:schemeClr val="tx1"/>
                </a:solidFill>
                <a:effectLst/>
                <a:latin typeface="Times" charset="0"/>
                <a:ea typeface="MS PGothic" pitchFamily="34" charset="-128"/>
                <a:cs typeface="MS PGothic" charset="0"/>
              </a:rPr>
              <a:t>Instructor: This muddiest point activity can be found in Achieve in the Chapter 8 folder titled “Ch8 In-Class Activities, Videos, and Resources.”  See the Instructor Activity Guide in the same folder for more information.</a:t>
            </a:r>
          </a:p>
        </p:txBody>
      </p:sp>
      <p:sp>
        <p:nvSpPr>
          <p:cNvPr id="364" name="Google Shape;364;g847cf01710_0_29:notes"/>
          <p:cNvSpPr txBox="1">
            <a:spLocks noGrp="1"/>
          </p:cNvSpPr>
          <p:nvPr>
            <p:ph type="sldNum" idx="12"/>
          </p:nvPr>
        </p:nvSpPr>
        <p:spPr>
          <a:xfrm>
            <a:off x="4114800" y="9144000"/>
            <a:ext cx="3200400" cy="457200"/>
          </a:xfrm>
          <a:prstGeom prst="rect">
            <a:avLst/>
          </a:prstGeom>
        </p:spPr>
        <p:txBody>
          <a:bodyPr spcFirstLastPara="1" wrap="square" lIns="91425" tIns="45700" rIns="91425" bIns="45700" anchor="b" anchorCtr="0">
            <a:noAutofit/>
          </a:bodyPr>
          <a:lstStyle/>
          <a:p>
            <a:pPr marL="0" marR="0" lvl="0" indent="0" algn="r" defTabSz="914400" rtl="0" eaLnBrk="0" fontAlgn="base" latinLnBrk="0" hangingPunct="0">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ts val="0"/>
                </a:spcBef>
                <a:spcAft>
                  <a:spcPts val="0"/>
                </a:spcAft>
                <a:buClrTx/>
                <a:buSzTx/>
                <a:buFontTx/>
                <a:buNone/>
                <a:tabLst/>
                <a:defRPr/>
              </a:pPr>
              <a:t>166</a:t>
            </a:fld>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100214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6097" name="Google Shape;462;g847cf01710_0_101:notes">
            <a:extLst>
              <a:ext uri="{FF2B5EF4-FFF2-40B4-BE49-F238E27FC236}">
                <a16:creationId xmlns:a16="http://schemas.microsoft.com/office/drawing/2014/main" id="{B305FFFE-5BBE-0E40-AA65-26E4BBCD4F3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6098" name="Google Shape;463;g847cf01710_0_101:notes">
            <a:extLst>
              <a:ext uri="{FF2B5EF4-FFF2-40B4-BE49-F238E27FC236}">
                <a16:creationId xmlns:a16="http://schemas.microsoft.com/office/drawing/2014/main" id="{5B02A259-2740-1644-9F42-C2A4E192C3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C</a:t>
            </a:r>
          </a:p>
          <a:p>
            <a:pPr eaLnBrk="1" hangingPunct="1">
              <a:spcBef>
                <a:spcPct val="0"/>
              </a:spcBef>
              <a:buClr>
                <a:srgbClr val="000000"/>
              </a:buClr>
              <a:buSzPts val="1400"/>
            </a:pPr>
            <a:r>
              <a:rPr lang="en-US" altLang="en-US" dirty="0">
                <a:latin typeface="Times" pitchFamily="2" charset="0"/>
              </a:rPr>
              <a:t>Principle: 8.1</a:t>
            </a:r>
          </a:p>
          <a:p>
            <a:pPr eaLnBrk="1" hangingPunct="1">
              <a:spcBef>
                <a:spcPct val="0"/>
              </a:spcBef>
              <a:buClr>
                <a:srgbClr val="000000"/>
              </a:buClr>
              <a:buSzPts val="1400"/>
            </a:pPr>
            <a:r>
              <a:rPr lang="en-US" altLang="en-US" dirty="0">
                <a:latin typeface="Times" pitchFamily="2" charset="0"/>
              </a:rPr>
              <a:t>Learning Objective(s): </a:t>
            </a:r>
            <a:r>
              <a:rPr lang="en-US" sz="1200" b="0" i="0" u="none" strike="noStrike" kern="1200" dirty="0">
                <a:solidFill>
                  <a:schemeClr val="tx1"/>
                </a:solidFill>
                <a:effectLst/>
                <a:latin typeface="Times" charset="0"/>
                <a:ea typeface="MS PGothic" pitchFamily="34" charset="-128"/>
                <a:cs typeface="MS PGothic" charset="0"/>
              </a:rPr>
              <a:t>Identify major and minor nucleobases.</a:t>
            </a:r>
          </a:p>
          <a:p>
            <a:pPr eaLnBrk="1" hangingPunct="1">
              <a:spcBef>
                <a:spcPct val="0"/>
              </a:spcBef>
              <a:buClr>
                <a:srgbClr val="000000"/>
              </a:buClr>
              <a:buSzPts val="1400"/>
            </a:pPr>
            <a:r>
              <a:rPr lang="en-US" altLang="en-US" dirty="0">
                <a:latin typeface="Times" pitchFamily="2" charset="0"/>
              </a:rPr>
              <a:t>Bloom’s: 1:1</a:t>
            </a:r>
          </a:p>
        </p:txBody>
      </p:sp>
      <p:sp>
        <p:nvSpPr>
          <p:cNvPr id="516099" name="Google Shape;464;g847cf01710_0_101:notes">
            <a:extLst>
              <a:ext uri="{FF2B5EF4-FFF2-40B4-BE49-F238E27FC236}">
                <a16:creationId xmlns:a16="http://schemas.microsoft.com/office/drawing/2014/main" id="{3C05137E-4B4F-5A48-B716-800098A796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1EC1B924-34EB-C743-93C5-1266320FA088}" type="slidenum">
              <a:rPr lang="en-US" altLang="en-US" sz="1200" smtClean="0"/>
              <a:pPr>
                <a:buClr>
                  <a:srgbClr val="000000"/>
                </a:buClr>
                <a:buSzPts val="1200"/>
                <a:buFont typeface="Times" pitchFamily="2" charset="0"/>
                <a:buNone/>
              </a:pPr>
              <a:t>17</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4484607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8145" name="Google Shape;462;g847cf01710_0_101:notes">
            <a:extLst>
              <a:ext uri="{FF2B5EF4-FFF2-40B4-BE49-F238E27FC236}">
                <a16:creationId xmlns:a16="http://schemas.microsoft.com/office/drawing/2014/main" id="{EE568238-3A96-7A49-B2B1-E572C5AF440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8146" name="Google Shape;463;g847cf01710_0_101:notes">
            <a:extLst>
              <a:ext uri="{FF2B5EF4-FFF2-40B4-BE49-F238E27FC236}">
                <a16:creationId xmlns:a16="http://schemas.microsoft.com/office/drawing/2014/main" id="{C9C29925-67B9-1A46-9453-4E3EABD31A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518147" name="Google Shape;464;g847cf01710_0_101:notes">
            <a:extLst>
              <a:ext uri="{FF2B5EF4-FFF2-40B4-BE49-F238E27FC236}">
                <a16:creationId xmlns:a16="http://schemas.microsoft.com/office/drawing/2014/main" id="{815F7487-322E-F74A-88C6-7F2EB54F07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1A6A9375-4E0F-FE41-B08C-1FC6D277A8F3}" type="slidenum">
              <a:rPr lang="en-US" altLang="en-US" sz="1200" smtClean="0"/>
              <a:pPr>
                <a:buClr>
                  <a:srgbClr val="000000"/>
                </a:buClr>
                <a:buSzPts val="1200"/>
                <a:buFont typeface="Times" pitchFamily="2" charset="0"/>
                <a:buNone/>
              </a:pPr>
              <a:t>18</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3308723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19</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6690487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769" name="Google Shape;227;g7fe2cbe272_0_58:notes">
            <a:extLst>
              <a:ext uri="{FF2B5EF4-FFF2-40B4-BE49-F238E27FC236}">
                <a16:creationId xmlns:a16="http://schemas.microsoft.com/office/drawing/2014/main" id="{7A455F29-CA3F-0647-8829-AEF1135EB59D}"/>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2770" name="Google Shape;228;g7fe2cbe272_0_58:notes">
            <a:extLst>
              <a:ext uri="{FF2B5EF4-FFF2-40B4-BE49-F238E27FC236}">
                <a16:creationId xmlns:a16="http://schemas.microsoft.com/office/drawing/2014/main" id="{6CD43F3C-9630-A842-9DE9-F813C0CCECE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32771" name="Google Shape;229;g7fe2cbe272_0_58:notes">
            <a:extLst>
              <a:ext uri="{FF2B5EF4-FFF2-40B4-BE49-F238E27FC236}">
                <a16:creationId xmlns:a16="http://schemas.microsoft.com/office/drawing/2014/main" id="{F4F6F330-78FF-6144-8419-EC431B3D9A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A116C313-5DBF-514B-97E7-04CF177C635B}" type="slidenum">
              <a:rPr lang="en-US" altLang="en-US" sz="1200" smtClean="0"/>
              <a:pPr>
                <a:buClr>
                  <a:srgbClr val="000000"/>
                </a:buClr>
                <a:buSzPts val="1200"/>
                <a:buFont typeface="Times" pitchFamily="2" charset="0"/>
                <a:buNone/>
              </a:pPr>
              <a:t>2</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89071742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20</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4389261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6097" name="Google Shape;462;g847cf01710_0_101:notes">
            <a:extLst>
              <a:ext uri="{FF2B5EF4-FFF2-40B4-BE49-F238E27FC236}">
                <a16:creationId xmlns:a16="http://schemas.microsoft.com/office/drawing/2014/main" id="{B305FFFE-5BBE-0E40-AA65-26E4BBCD4F3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6098" name="Google Shape;463;g847cf01710_0_101:notes">
            <a:extLst>
              <a:ext uri="{FF2B5EF4-FFF2-40B4-BE49-F238E27FC236}">
                <a16:creationId xmlns:a16="http://schemas.microsoft.com/office/drawing/2014/main" id="{5B02A259-2740-1644-9F42-C2A4E192C3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D</a:t>
            </a:r>
          </a:p>
          <a:p>
            <a:pPr eaLnBrk="1" hangingPunct="1">
              <a:spcBef>
                <a:spcPct val="0"/>
              </a:spcBef>
              <a:buClr>
                <a:srgbClr val="000000"/>
              </a:buClr>
              <a:buSzPts val="1400"/>
            </a:pPr>
            <a:r>
              <a:rPr lang="en-US" altLang="en-US" dirty="0">
                <a:latin typeface="Times" pitchFamily="2" charset="0"/>
              </a:rPr>
              <a:t>Principle: 8.1</a:t>
            </a:r>
          </a:p>
          <a:p>
            <a:pPr eaLnBrk="1" hangingPunct="1">
              <a:spcBef>
                <a:spcPct val="0"/>
              </a:spcBef>
              <a:buClr>
                <a:srgbClr val="000000"/>
              </a:buClr>
              <a:buSzPts val="1400"/>
            </a:pPr>
            <a:r>
              <a:rPr lang="en-US" altLang="en-US" dirty="0">
                <a:latin typeface="Times" pitchFamily="2" charset="0"/>
              </a:rPr>
              <a:t>Learning Objective(s): </a:t>
            </a:r>
            <a:r>
              <a:rPr lang="en-US" sz="1200" b="0" i="0" u="none" strike="noStrike" kern="1200" dirty="0">
                <a:solidFill>
                  <a:schemeClr val="tx1"/>
                </a:solidFill>
                <a:effectLst/>
                <a:latin typeface="Times" charset="0"/>
                <a:ea typeface="MS PGothic" pitchFamily="34" charset="-128"/>
                <a:cs typeface="MS PGothic" charset="0"/>
              </a:rPr>
              <a:t>Differentiate between bases, nucleosides, nucleotides, and nucleic acids; Compare DNA and RNA.</a:t>
            </a:r>
          </a:p>
          <a:p>
            <a:pPr eaLnBrk="1" hangingPunct="1">
              <a:spcBef>
                <a:spcPct val="0"/>
              </a:spcBef>
              <a:buClr>
                <a:srgbClr val="000000"/>
              </a:buClr>
              <a:buSzPts val="1400"/>
            </a:pPr>
            <a:r>
              <a:rPr lang="en-US" altLang="en-US" dirty="0">
                <a:latin typeface="Times" pitchFamily="2" charset="0"/>
              </a:rPr>
              <a:t>Bloom’s: 2:2</a:t>
            </a:r>
          </a:p>
        </p:txBody>
      </p:sp>
      <p:sp>
        <p:nvSpPr>
          <p:cNvPr id="516099" name="Google Shape;464;g847cf01710_0_101:notes">
            <a:extLst>
              <a:ext uri="{FF2B5EF4-FFF2-40B4-BE49-F238E27FC236}">
                <a16:creationId xmlns:a16="http://schemas.microsoft.com/office/drawing/2014/main" id="{3C05137E-4B4F-5A48-B716-800098A796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1EC1B924-34EB-C743-93C5-1266320FA088}" type="slidenum">
              <a:rPr lang="en-US" altLang="en-US" sz="1200" smtClean="0"/>
              <a:pPr>
                <a:buClr>
                  <a:srgbClr val="000000"/>
                </a:buClr>
                <a:buSzPts val="1200"/>
                <a:buFont typeface="Times" pitchFamily="2" charset="0"/>
                <a:buNone/>
              </a:pPr>
              <a:t>21</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43487464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8145" name="Google Shape;462;g847cf01710_0_101:notes">
            <a:extLst>
              <a:ext uri="{FF2B5EF4-FFF2-40B4-BE49-F238E27FC236}">
                <a16:creationId xmlns:a16="http://schemas.microsoft.com/office/drawing/2014/main" id="{EE568238-3A96-7A49-B2B1-E572C5AF440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8146" name="Google Shape;463;g847cf01710_0_101:notes">
            <a:extLst>
              <a:ext uri="{FF2B5EF4-FFF2-40B4-BE49-F238E27FC236}">
                <a16:creationId xmlns:a16="http://schemas.microsoft.com/office/drawing/2014/main" id="{C9C29925-67B9-1A46-9453-4E3EABD31A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518147" name="Google Shape;464;g847cf01710_0_101:notes">
            <a:extLst>
              <a:ext uri="{FF2B5EF4-FFF2-40B4-BE49-F238E27FC236}">
                <a16:creationId xmlns:a16="http://schemas.microsoft.com/office/drawing/2014/main" id="{815F7487-322E-F74A-88C6-7F2EB54F07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1A6A9375-4E0F-FE41-B08C-1FC6D277A8F3}" type="slidenum">
              <a:rPr lang="en-US" altLang="en-US" sz="1200" smtClean="0"/>
              <a:pPr>
                <a:buClr>
                  <a:srgbClr val="000000"/>
                </a:buClr>
                <a:buSzPts val="1200"/>
                <a:buFont typeface="Times" pitchFamily="2" charset="0"/>
                <a:buNone/>
              </a:pPr>
              <a:t>22</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55936066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23</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16817281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24</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65249244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6097" name="Google Shape;462;g847cf01710_0_101:notes">
            <a:extLst>
              <a:ext uri="{FF2B5EF4-FFF2-40B4-BE49-F238E27FC236}">
                <a16:creationId xmlns:a16="http://schemas.microsoft.com/office/drawing/2014/main" id="{B305FFFE-5BBE-0E40-AA65-26E4BBCD4F3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6098" name="Google Shape;463;g847cf01710_0_101:notes">
            <a:extLst>
              <a:ext uri="{FF2B5EF4-FFF2-40B4-BE49-F238E27FC236}">
                <a16:creationId xmlns:a16="http://schemas.microsoft.com/office/drawing/2014/main" id="{5B02A259-2740-1644-9F42-C2A4E192C3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D</a:t>
            </a:r>
          </a:p>
          <a:p>
            <a:pPr eaLnBrk="1" hangingPunct="1">
              <a:spcBef>
                <a:spcPct val="0"/>
              </a:spcBef>
              <a:buClr>
                <a:srgbClr val="000000"/>
              </a:buClr>
              <a:buSzPts val="1400"/>
            </a:pPr>
            <a:r>
              <a:rPr lang="en-US" altLang="en-US" dirty="0">
                <a:latin typeface="Times" pitchFamily="2" charset="0"/>
              </a:rPr>
              <a:t>Principle: 8.1</a:t>
            </a:r>
          </a:p>
          <a:p>
            <a:pPr marL="0" marR="0" lvl="0" indent="0" algn="l" defTabSz="914400" rtl="0" eaLnBrk="1" fontAlgn="base" latinLnBrk="0" hangingPunct="1">
              <a:lnSpc>
                <a:spcPct val="100000"/>
              </a:lnSpc>
              <a:spcBef>
                <a:spcPct val="0"/>
              </a:spcBef>
              <a:spcAft>
                <a:spcPct val="0"/>
              </a:spcAft>
              <a:buClr>
                <a:srgbClr val="000000"/>
              </a:buClr>
              <a:buSzPts val="1400"/>
              <a:buFontTx/>
              <a:buNone/>
              <a:tabLst/>
              <a:defRPr/>
            </a:pPr>
            <a:r>
              <a:rPr lang="en-US" altLang="en-US" dirty="0">
                <a:latin typeface="Times" pitchFamily="2" charset="0"/>
              </a:rPr>
              <a:t>Learning Objective(s): </a:t>
            </a:r>
            <a:r>
              <a:rPr lang="en-US" sz="1200" b="0" i="0" u="none" strike="noStrike" kern="1200" dirty="0">
                <a:solidFill>
                  <a:schemeClr val="tx1"/>
                </a:solidFill>
                <a:effectLst/>
                <a:latin typeface="Times" charset="0"/>
                <a:ea typeface="MS PGothic" pitchFamily="34" charset="-128"/>
                <a:cs typeface="MS PGothic" charset="0"/>
              </a:rPr>
              <a:t>Differentiate between bases, nucleosides, nucleotides, and nucleic acids; Compare DNA and RNA.</a:t>
            </a:r>
          </a:p>
          <a:p>
            <a:pPr eaLnBrk="1" hangingPunct="1">
              <a:spcBef>
                <a:spcPct val="0"/>
              </a:spcBef>
              <a:buClr>
                <a:srgbClr val="000000"/>
              </a:buClr>
              <a:buSzPts val="1400"/>
            </a:pPr>
            <a:r>
              <a:rPr lang="en-US" altLang="en-US" dirty="0">
                <a:latin typeface="Times" pitchFamily="2" charset="0"/>
              </a:rPr>
              <a:t>Bloom’s: 2:2</a:t>
            </a:r>
          </a:p>
        </p:txBody>
      </p:sp>
      <p:sp>
        <p:nvSpPr>
          <p:cNvPr id="516099" name="Google Shape;464;g847cf01710_0_101:notes">
            <a:extLst>
              <a:ext uri="{FF2B5EF4-FFF2-40B4-BE49-F238E27FC236}">
                <a16:creationId xmlns:a16="http://schemas.microsoft.com/office/drawing/2014/main" id="{3C05137E-4B4F-5A48-B716-800098A796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1EC1B924-34EB-C743-93C5-1266320FA088}" type="slidenum">
              <a:rPr lang="en-US" altLang="en-US" sz="1200" smtClean="0"/>
              <a:pPr>
                <a:buClr>
                  <a:srgbClr val="000000"/>
                </a:buClr>
                <a:buSzPts val="1200"/>
                <a:buFont typeface="Times" pitchFamily="2" charset="0"/>
                <a:buNone/>
              </a:pPr>
              <a:t>25</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58126500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8145" name="Google Shape;462;g847cf01710_0_101:notes">
            <a:extLst>
              <a:ext uri="{FF2B5EF4-FFF2-40B4-BE49-F238E27FC236}">
                <a16:creationId xmlns:a16="http://schemas.microsoft.com/office/drawing/2014/main" id="{EE568238-3A96-7A49-B2B1-E572C5AF440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8146" name="Google Shape;463;g847cf01710_0_101:notes">
            <a:extLst>
              <a:ext uri="{FF2B5EF4-FFF2-40B4-BE49-F238E27FC236}">
                <a16:creationId xmlns:a16="http://schemas.microsoft.com/office/drawing/2014/main" id="{C9C29925-67B9-1A46-9453-4E3EABD31A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518147" name="Google Shape;464;g847cf01710_0_101:notes">
            <a:extLst>
              <a:ext uri="{FF2B5EF4-FFF2-40B4-BE49-F238E27FC236}">
                <a16:creationId xmlns:a16="http://schemas.microsoft.com/office/drawing/2014/main" id="{815F7487-322E-F74A-88C6-7F2EB54F07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1A6A9375-4E0F-FE41-B08C-1FC6D277A8F3}" type="slidenum">
              <a:rPr lang="en-US" altLang="en-US" sz="1200" smtClean="0"/>
              <a:pPr>
                <a:buClr>
                  <a:srgbClr val="000000"/>
                </a:buClr>
                <a:buSzPts val="1200"/>
                <a:buFont typeface="Times" pitchFamily="2" charset="0"/>
                <a:buNone/>
              </a:pPr>
              <a:t>26</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6992763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27</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77743730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28</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81631399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29</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9329461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0481" name="Google Shape;165;p2:notes">
            <a:extLst>
              <a:ext uri="{FF2B5EF4-FFF2-40B4-BE49-F238E27FC236}">
                <a16:creationId xmlns:a16="http://schemas.microsoft.com/office/drawing/2014/main" id="{B86D1505-3C18-F54C-97EF-6504CC8B8AA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0482" name="Google Shape;166;p2:notes">
            <a:extLst>
              <a:ext uri="{FF2B5EF4-FFF2-40B4-BE49-F238E27FC236}">
                <a16:creationId xmlns:a16="http://schemas.microsoft.com/office/drawing/2014/main" id="{A4FAF4F4-1A02-9447-A433-8A6BD847FFB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20840979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30</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50054470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6097" name="Google Shape;462;g847cf01710_0_101:notes">
            <a:extLst>
              <a:ext uri="{FF2B5EF4-FFF2-40B4-BE49-F238E27FC236}">
                <a16:creationId xmlns:a16="http://schemas.microsoft.com/office/drawing/2014/main" id="{B305FFFE-5BBE-0E40-AA65-26E4BBCD4F3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6098" name="Google Shape;463;g847cf01710_0_101:notes">
            <a:extLst>
              <a:ext uri="{FF2B5EF4-FFF2-40B4-BE49-F238E27FC236}">
                <a16:creationId xmlns:a16="http://schemas.microsoft.com/office/drawing/2014/main" id="{5B02A259-2740-1644-9F42-C2A4E192C3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B</a:t>
            </a:r>
          </a:p>
          <a:p>
            <a:pPr eaLnBrk="1" hangingPunct="1">
              <a:spcBef>
                <a:spcPct val="0"/>
              </a:spcBef>
              <a:buClr>
                <a:srgbClr val="000000"/>
              </a:buClr>
              <a:buSzPts val="1400"/>
            </a:pPr>
            <a:r>
              <a:rPr lang="en-US" altLang="en-US" dirty="0">
                <a:latin typeface="Times" pitchFamily="2" charset="0"/>
              </a:rPr>
              <a:t>Principle: 8.1</a:t>
            </a:r>
          </a:p>
          <a:p>
            <a:pPr eaLnBrk="1" hangingPunct="1">
              <a:spcBef>
                <a:spcPct val="0"/>
              </a:spcBef>
              <a:buClr>
                <a:srgbClr val="000000"/>
              </a:buClr>
              <a:buSzPts val="1400"/>
            </a:pPr>
            <a:r>
              <a:rPr lang="en-US" altLang="en-US" dirty="0">
                <a:latin typeface="Times" pitchFamily="2" charset="0"/>
              </a:rPr>
              <a:t>Learning Objective(s): </a:t>
            </a:r>
            <a:r>
              <a:rPr lang="en-US" sz="1200" b="0" i="0" u="none" strike="noStrike" kern="1200" dirty="0">
                <a:solidFill>
                  <a:schemeClr val="tx1"/>
                </a:solidFill>
                <a:effectLst/>
                <a:latin typeface="Times" charset="0"/>
                <a:ea typeface="MS PGothic" pitchFamily="34" charset="-128"/>
                <a:cs typeface="MS PGothic" charset="0"/>
              </a:rPr>
              <a:t>Compare DNA and RNA.</a:t>
            </a:r>
          </a:p>
          <a:p>
            <a:pPr eaLnBrk="1" hangingPunct="1">
              <a:spcBef>
                <a:spcPct val="0"/>
              </a:spcBef>
              <a:buClr>
                <a:srgbClr val="000000"/>
              </a:buClr>
              <a:buSzPts val="1400"/>
            </a:pPr>
            <a:r>
              <a:rPr lang="en-US" altLang="en-US" dirty="0">
                <a:latin typeface="Times" pitchFamily="2" charset="0"/>
              </a:rPr>
              <a:t>Bloom’s: 2:2</a:t>
            </a:r>
          </a:p>
        </p:txBody>
      </p:sp>
      <p:sp>
        <p:nvSpPr>
          <p:cNvPr id="516099" name="Google Shape;464;g847cf01710_0_101:notes">
            <a:extLst>
              <a:ext uri="{FF2B5EF4-FFF2-40B4-BE49-F238E27FC236}">
                <a16:creationId xmlns:a16="http://schemas.microsoft.com/office/drawing/2014/main" id="{3C05137E-4B4F-5A48-B716-800098A796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1EC1B924-34EB-C743-93C5-1266320FA088}" type="slidenum">
              <a:rPr lang="en-US" altLang="en-US" sz="1200" smtClean="0"/>
              <a:pPr>
                <a:buClr>
                  <a:srgbClr val="000000"/>
                </a:buClr>
                <a:buSzPts val="1200"/>
                <a:buFont typeface="Times" pitchFamily="2" charset="0"/>
                <a:buNone/>
              </a:pPr>
              <a:t>31</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38832197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8145" name="Google Shape;462;g847cf01710_0_101:notes">
            <a:extLst>
              <a:ext uri="{FF2B5EF4-FFF2-40B4-BE49-F238E27FC236}">
                <a16:creationId xmlns:a16="http://schemas.microsoft.com/office/drawing/2014/main" id="{EE568238-3A96-7A49-B2B1-E572C5AF440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8146" name="Google Shape;463;g847cf01710_0_101:notes">
            <a:extLst>
              <a:ext uri="{FF2B5EF4-FFF2-40B4-BE49-F238E27FC236}">
                <a16:creationId xmlns:a16="http://schemas.microsoft.com/office/drawing/2014/main" id="{C9C29925-67B9-1A46-9453-4E3EABD31A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518147" name="Google Shape;464;g847cf01710_0_101:notes">
            <a:extLst>
              <a:ext uri="{FF2B5EF4-FFF2-40B4-BE49-F238E27FC236}">
                <a16:creationId xmlns:a16="http://schemas.microsoft.com/office/drawing/2014/main" id="{815F7487-322E-F74A-88C6-7F2EB54F07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1A6A9375-4E0F-FE41-B08C-1FC6D277A8F3}" type="slidenum">
              <a:rPr lang="en-US" altLang="en-US" sz="1200" smtClean="0"/>
              <a:pPr>
                <a:buClr>
                  <a:srgbClr val="000000"/>
                </a:buClr>
                <a:buSzPts val="1200"/>
                <a:buFont typeface="Times" pitchFamily="2" charset="0"/>
                <a:buNone/>
              </a:pPr>
              <a:t>32</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70402271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33</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19909179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34</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15575561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35</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4130494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6097" name="Google Shape;462;g847cf01710_0_101:notes">
            <a:extLst>
              <a:ext uri="{FF2B5EF4-FFF2-40B4-BE49-F238E27FC236}">
                <a16:creationId xmlns:a16="http://schemas.microsoft.com/office/drawing/2014/main" id="{B305FFFE-5BBE-0E40-AA65-26E4BBCD4F3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6098" name="Google Shape;463;g847cf01710_0_101:notes">
            <a:extLst>
              <a:ext uri="{FF2B5EF4-FFF2-40B4-BE49-F238E27FC236}">
                <a16:creationId xmlns:a16="http://schemas.microsoft.com/office/drawing/2014/main" id="{5B02A259-2740-1644-9F42-C2A4E192C3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B</a:t>
            </a:r>
          </a:p>
          <a:p>
            <a:pPr eaLnBrk="1" hangingPunct="1">
              <a:spcBef>
                <a:spcPct val="0"/>
              </a:spcBef>
              <a:buClr>
                <a:srgbClr val="000000"/>
              </a:buClr>
              <a:buSzPts val="1400"/>
            </a:pPr>
            <a:r>
              <a:rPr lang="en-US" altLang="en-US" dirty="0">
                <a:latin typeface="Times" pitchFamily="2" charset="0"/>
              </a:rPr>
              <a:t>Principle: 8.1</a:t>
            </a:r>
          </a:p>
          <a:p>
            <a:pPr eaLnBrk="1" hangingPunct="1">
              <a:spcBef>
                <a:spcPct val="0"/>
              </a:spcBef>
              <a:buClr>
                <a:srgbClr val="000000"/>
              </a:buClr>
              <a:buSzPts val="1400"/>
            </a:pPr>
            <a:r>
              <a:rPr lang="en-US" altLang="en-US" dirty="0">
                <a:latin typeface="Times" pitchFamily="2" charset="0"/>
              </a:rPr>
              <a:t>Learning Objective(s): </a:t>
            </a:r>
            <a:r>
              <a:rPr lang="en-US" sz="1200" b="0" i="0" u="none" strike="noStrike" kern="1200" dirty="0">
                <a:solidFill>
                  <a:schemeClr val="tx1"/>
                </a:solidFill>
                <a:effectLst/>
                <a:latin typeface="Times" charset="0"/>
                <a:ea typeface="MS PGothic" pitchFamily="34" charset="-128"/>
                <a:cs typeface="MS PGothic" charset="0"/>
              </a:rPr>
              <a:t>Compare DNA and RNA.</a:t>
            </a:r>
            <a:endParaRPr lang="en-US" altLang="en-US" dirty="0">
              <a:latin typeface="Times" pitchFamily="2" charset="0"/>
            </a:endParaRPr>
          </a:p>
          <a:p>
            <a:pPr eaLnBrk="1" hangingPunct="1">
              <a:spcBef>
                <a:spcPct val="0"/>
              </a:spcBef>
              <a:buClr>
                <a:srgbClr val="000000"/>
              </a:buClr>
              <a:buSzPts val="1400"/>
            </a:pPr>
            <a:r>
              <a:rPr lang="en-US" altLang="en-US" dirty="0">
                <a:latin typeface="Times" pitchFamily="2" charset="0"/>
              </a:rPr>
              <a:t>Bloom’s: 2:2</a:t>
            </a:r>
          </a:p>
        </p:txBody>
      </p:sp>
      <p:sp>
        <p:nvSpPr>
          <p:cNvPr id="516099" name="Google Shape;464;g847cf01710_0_101:notes">
            <a:extLst>
              <a:ext uri="{FF2B5EF4-FFF2-40B4-BE49-F238E27FC236}">
                <a16:creationId xmlns:a16="http://schemas.microsoft.com/office/drawing/2014/main" id="{3C05137E-4B4F-5A48-B716-800098A796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1EC1B924-34EB-C743-93C5-1266320FA088}" type="slidenum">
              <a:rPr lang="en-US" altLang="en-US" sz="1200" smtClean="0"/>
              <a:pPr>
                <a:buClr>
                  <a:srgbClr val="000000"/>
                </a:buClr>
                <a:buSzPts val="1200"/>
                <a:buFont typeface="Times" pitchFamily="2" charset="0"/>
                <a:buNone/>
              </a:pPr>
              <a:t>36</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08714855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8145" name="Google Shape;462;g847cf01710_0_101:notes">
            <a:extLst>
              <a:ext uri="{FF2B5EF4-FFF2-40B4-BE49-F238E27FC236}">
                <a16:creationId xmlns:a16="http://schemas.microsoft.com/office/drawing/2014/main" id="{EE568238-3A96-7A49-B2B1-E572C5AF440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8146" name="Google Shape;463;g847cf01710_0_101:notes">
            <a:extLst>
              <a:ext uri="{FF2B5EF4-FFF2-40B4-BE49-F238E27FC236}">
                <a16:creationId xmlns:a16="http://schemas.microsoft.com/office/drawing/2014/main" id="{C9C29925-67B9-1A46-9453-4E3EABD31A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518147" name="Google Shape;464;g847cf01710_0_101:notes">
            <a:extLst>
              <a:ext uri="{FF2B5EF4-FFF2-40B4-BE49-F238E27FC236}">
                <a16:creationId xmlns:a16="http://schemas.microsoft.com/office/drawing/2014/main" id="{815F7487-322E-F74A-88C6-7F2EB54F07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1A6A9375-4E0F-FE41-B08C-1FC6D277A8F3}" type="slidenum">
              <a:rPr lang="en-US" altLang="en-US" sz="1200" smtClean="0"/>
              <a:pPr>
                <a:buClr>
                  <a:srgbClr val="000000"/>
                </a:buClr>
                <a:buSzPts val="1200"/>
                <a:buFont typeface="Times" pitchFamily="2" charset="0"/>
                <a:buNone/>
              </a:pPr>
              <a:t>37</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55538580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38</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62797751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39</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14234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2529" name="Google Shape;165;p2:notes">
            <a:extLst>
              <a:ext uri="{FF2B5EF4-FFF2-40B4-BE49-F238E27FC236}">
                <a16:creationId xmlns:a16="http://schemas.microsoft.com/office/drawing/2014/main" id="{EDC8D964-432B-1E45-AE4F-89BDDFBC20B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2530" name="Google Shape;166;p2:notes">
            <a:extLst>
              <a:ext uri="{FF2B5EF4-FFF2-40B4-BE49-F238E27FC236}">
                <a16:creationId xmlns:a16="http://schemas.microsoft.com/office/drawing/2014/main" id="{443584CE-C3CC-DD4E-B19F-D1FD512FD691}"/>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94903097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40</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94305527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41</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7235206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6097" name="Google Shape;462;g847cf01710_0_101:notes">
            <a:extLst>
              <a:ext uri="{FF2B5EF4-FFF2-40B4-BE49-F238E27FC236}">
                <a16:creationId xmlns:a16="http://schemas.microsoft.com/office/drawing/2014/main" id="{B305FFFE-5BBE-0E40-AA65-26E4BBCD4F3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6098" name="Google Shape;463;g847cf01710_0_101:notes">
            <a:extLst>
              <a:ext uri="{FF2B5EF4-FFF2-40B4-BE49-F238E27FC236}">
                <a16:creationId xmlns:a16="http://schemas.microsoft.com/office/drawing/2014/main" id="{5B02A259-2740-1644-9F42-C2A4E192C3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D</a:t>
            </a:r>
          </a:p>
          <a:p>
            <a:pPr eaLnBrk="1" hangingPunct="1">
              <a:spcBef>
                <a:spcPct val="0"/>
              </a:spcBef>
              <a:buClr>
                <a:srgbClr val="000000"/>
              </a:buClr>
              <a:buSzPts val="1400"/>
            </a:pPr>
            <a:r>
              <a:rPr lang="en-US" altLang="en-US" dirty="0">
                <a:latin typeface="Times" pitchFamily="2" charset="0"/>
              </a:rPr>
              <a:t>Principle: 8.1</a:t>
            </a:r>
          </a:p>
          <a:p>
            <a:pPr eaLnBrk="1" hangingPunct="1">
              <a:spcBef>
                <a:spcPct val="0"/>
              </a:spcBef>
              <a:buClr>
                <a:srgbClr val="000000"/>
              </a:buClr>
              <a:buSzPts val="1400"/>
            </a:pPr>
            <a:r>
              <a:rPr lang="en-US" altLang="en-US" dirty="0">
                <a:latin typeface="Times" pitchFamily="2" charset="0"/>
              </a:rPr>
              <a:t>Learning Objective(s): </a:t>
            </a:r>
            <a:r>
              <a:rPr lang="en-US" sz="1200" b="0" i="0" u="none" strike="noStrike" kern="1200" dirty="0">
                <a:solidFill>
                  <a:schemeClr val="tx1"/>
                </a:solidFill>
                <a:effectLst/>
                <a:latin typeface="Times" charset="0"/>
                <a:ea typeface="MS PGothic" pitchFamily="34" charset="-128"/>
                <a:cs typeface="MS PGothic" charset="0"/>
              </a:rPr>
              <a:t>Relate the structure of a nucleic acid to its properties.</a:t>
            </a:r>
          </a:p>
          <a:p>
            <a:pPr eaLnBrk="1" hangingPunct="1">
              <a:spcBef>
                <a:spcPct val="0"/>
              </a:spcBef>
              <a:buClr>
                <a:srgbClr val="000000"/>
              </a:buClr>
              <a:buSzPts val="1400"/>
            </a:pPr>
            <a:r>
              <a:rPr lang="en-US" altLang="en-US" dirty="0">
                <a:latin typeface="Times" pitchFamily="2" charset="0"/>
              </a:rPr>
              <a:t>Bloom’s: 2:2</a:t>
            </a:r>
          </a:p>
        </p:txBody>
      </p:sp>
      <p:sp>
        <p:nvSpPr>
          <p:cNvPr id="516099" name="Google Shape;464;g847cf01710_0_101:notes">
            <a:extLst>
              <a:ext uri="{FF2B5EF4-FFF2-40B4-BE49-F238E27FC236}">
                <a16:creationId xmlns:a16="http://schemas.microsoft.com/office/drawing/2014/main" id="{3C05137E-4B4F-5A48-B716-800098A796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1EC1B924-34EB-C743-93C5-1266320FA088}" type="slidenum">
              <a:rPr lang="en-US" altLang="en-US" sz="1200" smtClean="0"/>
              <a:pPr>
                <a:buClr>
                  <a:srgbClr val="000000"/>
                </a:buClr>
                <a:buSzPts val="1200"/>
                <a:buFont typeface="Times" pitchFamily="2" charset="0"/>
                <a:buNone/>
              </a:pPr>
              <a:t>42</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76201097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8145" name="Google Shape;462;g847cf01710_0_101:notes">
            <a:extLst>
              <a:ext uri="{FF2B5EF4-FFF2-40B4-BE49-F238E27FC236}">
                <a16:creationId xmlns:a16="http://schemas.microsoft.com/office/drawing/2014/main" id="{EE568238-3A96-7A49-B2B1-E572C5AF440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8146" name="Google Shape;463;g847cf01710_0_101:notes">
            <a:extLst>
              <a:ext uri="{FF2B5EF4-FFF2-40B4-BE49-F238E27FC236}">
                <a16:creationId xmlns:a16="http://schemas.microsoft.com/office/drawing/2014/main" id="{C9C29925-67B9-1A46-9453-4E3EABD31A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518147" name="Google Shape;464;g847cf01710_0_101:notes">
            <a:extLst>
              <a:ext uri="{FF2B5EF4-FFF2-40B4-BE49-F238E27FC236}">
                <a16:creationId xmlns:a16="http://schemas.microsoft.com/office/drawing/2014/main" id="{815F7487-322E-F74A-88C6-7F2EB54F07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1A6A9375-4E0F-FE41-B08C-1FC6D277A8F3}" type="slidenum">
              <a:rPr lang="en-US" altLang="en-US" sz="1200" smtClean="0"/>
              <a:pPr>
                <a:buClr>
                  <a:srgbClr val="000000"/>
                </a:buClr>
                <a:buSzPts val="1200"/>
                <a:buFont typeface="Times" pitchFamily="2" charset="0"/>
                <a:buNone/>
              </a:pPr>
              <a:t>43</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51654582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0481" name="Google Shape;165;p2:notes">
            <a:extLst>
              <a:ext uri="{FF2B5EF4-FFF2-40B4-BE49-F238E27FC236}">
                <a16:creationId xmlns:a16="http://schemas.microsoft.com/office/drawing/2014/main" id="{B86D1505-3C18-F54C-97EF-6504CC8B8AA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0482" name="Google Shape;166;p2:notes">
            <a:extLst>
              <a:ext uri="{FF2B5EF4-FFF2-40B4-BE49-F238E27FC236}">
                <a16:creationId xmlns:a16="http://schemas.microsoft.com/office/drawing/2014/main" id="{A4FAF4F4-1A02-9447-A433-8A6BD847FFB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69871412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2529" name="Google Shape;165;p2:notes">
            <a:extLst>
              <a:ext uri="{FF2B5EF4-FFF2-40B4-BE49-F238E27FC236}">
                <a16:creationId xmlns:a16="http://schemas.microsoft.com/office/drawing/2014/main" id="{EDC8D964-432B-1E45-AE4F-89BDDFBC20B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2530" name="Google Shape;166;p2:notes">
            <a:extLst>
              <a:ext uri="{FF2B5EF4-FFF2-40B4-BE49-F238E27FC236}">
                <a16:creationId xmlns:a16="http://schemas.microsoft.com/office/drawing/2014/main" id="{443584CE-C3CC-DD4E-B19F-D1FD512FD691}"/>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399556816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46</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30330509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6097" name="Google Shape;462;g847cf01710_0_101:notes">
            <a:extLst>
              <a:ext uri="{FF2B5EF4-FFF2-40B4-BE49-F238E27FC236}">
                <a16:creationId xmlns:a16="http://schemas.microsoft.com/office/drawing/2014/main" id="{B305FFFE-5BBE-0E40-AA65-26E4BBCD4F3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6098" name="Google Shape;463;g847cf01710_0_101:notes">
            <a:extLst>
              <a:ext uri="{FF2B5EF4-FFF2-40B4-BE49-F238E27FC236}">
                <a16:creationId xmlns:a16="http://schemas.microsoft.com/office/drawing/2014/main" id="{5B02A259-2740-1644-9F42-C2A4E192C3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A</a:t>
            </a:r>
          </a:p>
          <a:p>
            <a:pPr eaLnBrk="1" hangingPunct="1">
              <a:spcBef>
                <a:spcPct val="0"/>
              </a:spcBef>
              <a:buClr>
                <a:srgbClr val="000000"/>
              </a:buClr>
              <a:buSzPts val="1400"/>
            </a:pPr>
            <a:r>
              <a:rPr lang="en-US" altLang="en-US" dirty="0">
                <a:latin typeface="Times" pitchFamily="2" charset="0"/>
              </a:rPr>
              <a:t>Principle: 8.2</a:t>
            </a:r>
          </a:p>
          <a:p>
            <a:pPr eaLnBrk="1" hangingPunct="1">
              <a:spcBef>
                <a:spcPct val="0"/>
              </a:spcBef>
              <a:buClr>
                <a:srgbClr val="000000"/>
              </a:buClr>
              <a:buSzPts val="1400"/>
            </a:pPr>
            <a:r>
              <a:rPr lang="en-US" altLang="en-US" dirty="0">
                <a:latin typeface="Times" pitchFamily="2" charset="0"/>
              </a:rPr>
              <a:t>Learning Objective(s): </a:t>
            </a:r>
            <a:r>
              <a:rPr lang="en-US" sz="1200" b="0" i="0" u="none" strike="noStrike" kern="1200" dirty="0">
                <a:solidFill>
                  <a:schemeClr val="tx1"/>
                </a:solidFill>
                <a:effectLst/>
                <a:latin typeface="Times" charset="0"/>
                <a:ea typeface="MS PGothic" pitchFamily="34" charset="-128"/>
                <a:cs typeface="MS PGothic" charset="0"/>
              </a:rPr>
              <a:t>Determine the sequence of a nucleic acid strand from its compliment.</a:t>
            </a:r>
          </a:p>
          <a:p>
            <a:pPr eaLnBrk="1" hangingPunct="1">
              <a:spcBef>
                <a:spcPct val="0"/>
              </a:spcBef>
              <a:buClr>
                <a:srgbClr val="000000"/>
              </a:buClr>
              <a:buSzPts val="1400"/>
            </a:pPr>
            <a:r>
              <a:rPr lang="en-US" altLang="en-US" dirty="0">
                <a:latin typeface="Times" pitchFamily="2" charset="0"/>
              </a:rPr>
              <a:t>Bloom’s: 3:2</a:t>
            </a:r>
          </a:p>
        </p:txBody>
      </p:sp>
      <p:sp>
        <p:nvSpPr>
          <p:cNvPr id="516099" name="Google Shape;464;g847cf01710_0_101:notes">
            <a:extLst>
              <a:ext uri="{FF2B5EF4-FFF2-40B4-BE49-F238E27FC236}">
                <a16:creationId xmlns:a16="http://schemas.microsoft.com/office/drawing/2014/main" id="{3C05137E-4B4F-5A48-B716-800098A796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1EC1B924-34EB-C743-93C5-1266320FA088}" type="slidenum">
              <a:rPr lang="en-US" altLang="en-US" sz="1200" smtClean="0"/>
              <a:pPr>
                <a:buClr>
                  <a:srgbClr val="000000"/>
                </a:buClr>
                <a:buSzPts val="1200"/>
                <a:buFont typeface="Times" pitchFamily="2" charset="0"/>
                <a:buNone/>
              </a:pPr>
              <a:t>47</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95038483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8145" name="Google Shape;462;g847cf01710_0_101:notes">
            <a:extLst>
              <a:ext uri="{FF2B5EF4-FFF2-40B4-BE49-F238E27FC236}">
                <a16:creationId xmlns:a16="http://schemas.microsoft.com/office/drawing/2014/main" id="{EE568238-3A96-7A49-B2B1-E572C5AF440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8146" name="Google Shape;463;g847cf01710_0_101:notes">
            <a:extLst>
              <a:ext uri="{FF2B5EF4-FFF2-40B4-BE49-F238E27FC236}">
                <a16:creationId xmlns:a16="http://schemas.microsoft.com/office/drawing/2014/main" id="{C9C29925-67B9-1A46-9453-4E3EABD31A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518147" name="Google Shape;464;g847cf01710_0_101:notes">
            <a:extLst>
              <a:ext uri="{FF2B5EF4-FFF2-40B4-BE49-F238E27FC236}">
                <a16:creationId xmlns:a16="http://schemas.microsoft.com/office/drawing/2014/main" id="{815F7487-322E-F74A-88C6-7F2EB54F07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1A6A9375-4E0F-FE41-B08C-1FC6D277A8F3}" type="slidenum">
              <a:rPr lang="en-US" altLang="en-US" sz="1200" smtClean="0"/>
              <a:pPr>
                <a:buClr>
                  <a:srgbClr val="000000"/>
                </a:buClr>
                <a:buSzPts val="1200"/>
                <a:buFont typeface="Times" pitchFamily="2" charset="0"/>
                <a:buNone/>
              </a:pPr>
              <a:t>48</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72072716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0721" name="Google Shape;193;g847cf01710_0_132:notes">
            <a:extLst>
              <a:ext uri="{FF2B5EF4-FFF2-40B4-BE49-F238E27FC236}">
                <a16:creationId xmlns:a16="http://schemas.microsoft.com/office/drawing/2014/main" id="{468939BA-A007-EE4A-9766-D63F79BA35F0}"/>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0722" name="Google Shape;194;g847cf01710_0_132:notes">
            <a:extLst>
              <a:ext uri="{FF2B5EF4-FFF2-40B4-BE49-F238E27FC236}">
                <a16:creationId xmlns:a16="http://schemas.microsoft.com/office/drawing/2014/main" id="{A501B44F-AB63-AB42-B1CD-A05BCDB3B21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30723" name="Google Shape;195;g847cf01710_0_132:notes">
            <a:extLst>
              <a:ext uri="{FF2B5EF4-FFF2-40B4-BE49-F238E27FC236}">
                <a16:creationId xmlns:a16="http://schemas.microsoft.com/office/drawing/2014/main" id="{721A403F-3EB8-1E43-84CB-CD07CD79433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667EEEE-95A9-C840-8682-706940865989}" type="slidenum">
              <a:rPr lang="en-US" altLang="en-US" sz="1200" smtClean="0"/>
              <a:pPr>
                <a:buClr>
                  <a:srgbClr val="000000"/>
                </a:buClr>
                <a:buSzPts val="1200"/>
                <a:buFont typeface="Times" pitchFamily="2" charset="0"/>
                <a:buNone/>
              </a:pPr>
              <a:t>49</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1311203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7" name="Google Shape;165;p2:notes">
            <a:extLst>
              <a:ext uri="{FF2B5EF4-FFF2-40B4-BE49-F238E27FC236}">
                <a16:creationId xmlns:a16="http://schemas.microsoft.com/office/drawing/2014/main" id="{A7013554-8CFB-F641-9946-BC9AACCF5EB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4578" name="Google Shape;166;p2:notes">
            <a:extLst>
              <a:ext uri="{FF2B5EF4-FFF2-40B4-BE49-F238E27FC236}">
                <a16:creationId xmlns:a16="http://schemas.microsoft.com/office/drawing/2014/main" id="{34389B00-6C0F-AD49-B69E-4EB90922E66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388237373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50</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4537444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51</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09791196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52</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8333153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53</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02582034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6097" name="Google Shape;462;g847cf01710_0_101:notes">
            <a:extLst>
              <a:ext uri="{FF2B5EF4-FFF2-40B4-BE49-F238E27FC236}">
                <a16:creationId xmlns:a16="http://schemas.microsoft.com/office/drawing/2014/main" id="{B305FFFE-5BBE-0E40-AA65-26E4BBCD4F3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6098" name="Google Shape;463;g847cf01710_0_101:notes">
            <a:extLst>
              <a:ext uri="{FF2B5EF4-FFF2-40B4-BE49-F238E27FC236}">
                <a16:creationId xmlns:a16="http://schemas.microsoft.com/office/drawing/2014/main" id="{5B02A259-2740-1644-9F42-C2A4E192C3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D</a:t>
            </a:r>
          </a:p>
          <a:p>
            <a:pPr eaLnBrk="1" hangingPunct="1">
              <a:spcBef>
                <a:spcPct val="0"/>
              </a:spcBef>
              <a:buClr>
                <a:srgbClr val="000000"/>
              </a:buClr>
              <a:buSzPts val="1400"/>
            </a:pPr>
            <a:r>
              <a:rPr lang="en-US" altLang="en-US" dirty="0">
                <a:latin typeface="Times" pitchFamily="2" charset="0"/>
              </a:rPr>
              <a:t>Principle: 8.2</a:t>
            </a:r>
          </a:p>
          <a:p>
            <a:pPr eaLnBrk="1" hangingPunct="1">
              <a:spcBef>
                <a:spcPct val="0"/>
              </a:spcBef>
              <a:buClr>
                <a:srgbClr val="000000"/>
              </a:buClr>
              <a:buSzPts val="1400"/>
            </a:pPr>
            <a:r>
              <a:rPr lang="en-US" altLang="en-US" dirty="0">
                <a:latin typeface="Times" pitchFamily="2" charset="0"/>
              </a:rPr>
              <a:t>Learning Objective(s): </a:t>
            </a:r>
            <a:r>
              <a:rPr lang="en-US" sz="1200" b="0" i="0" u="none" strike="noStrike" kern="1200" dirty="0">
                <a:solidFill>
                  <a:schemeClr val="tx1"/>
                </a:solidFill>
                <a:effectLst/>
                <a:latin typeface="Times" charset="0"/>
                <a:ea typeface="MS PGothic" pitchFamily="34" charset="-128"/>
                <a:cs typeface="MS PGothic" charset="0"/>
              </a:rPr>
              <a:t>Relate self-</a:t>
            </a:r>
            <a:r>
              <a:rPr lang="en-US" sz="1200" b="0" i="0" u="none" strike="noStrike" kern="1200" dirty="0" err="1">
                <a:solidFill>
                  <a:schemeClr val="tx1"/>
                </a:solidFill>
                <a:effectLst/>
                <a:latin typeface="Times" charset="0"/>
                <a:ea typeface="MS PGothic" pitchFamily="34" charset="-128"/>
                <a:cs typeface="MS PGothic" charset="0"/>
              </a:rPr>
              <a:t>complimentarity</a:t>
            </a:r>
            <a:r>
              <a:rPr lang="en-US" sz="1200" b="0" i="0" u="none" strike="noStrike" kern="1200" dirty="0">
                <a:solidFill>
                  <a:schemeClr val="tx1"/>
                </a:solidFill>
                <a:effectLst/>
                <a:latin typeface="Times" charset="0"/>
                <a:ea typeface="MS PGothic" pitchFamily="34" charset="-128"/>
                <a:cs typeface="MS PGothic" charset="0"/>
              </a:rPr>
              <a:t> of a DNA strand to its three dimensional structure; Identify the manor and minor grooves.</a:t>
            </a:r>
          </a:p>
          <a:p>
            <a:pPr eaLnBrk="1" hangingPunct="1">
              <a:spcBef>
                <a:spcPct val="0"/>
              </a:spcBef>
              <a:buClr>
                <a:srgbClr val="000000"/>
              </a:buClr>
              <a:buSzPts val="1400"/>
            </a:pPr>
            <a:r>
              <a:rPr lang="en-US" altLang="en-US" dirty="0">
                <a:latin typeface="Times" pitchFamily="2" charset="0"/>
              </a:rPr>
              <a:t>Bloom’s: 2:2</a:t>
            </a:r>
          </a:p>
        </p:txBody>
      </p:sp>
      <p:sp>
        <p:nvSpPr>
          <p:cNvPr id="516099" name="Google Shape;464;g847cf01710_0_101:notes">
            <a:extLst>
              <a:ext uri="{FF2B5EF4-FFF2-40B4-BE49-F238E27FC236}">
                <a16:creationId xmlns:a16="http://schemas.microsoft.com/office/drawing/2014/main" id="{3C05137E-4B4F-5A48-B716-800098A796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1EC1B924-34EB-C743-93C5-1266320FA088}" type="slidenum">
              <a:rPr lang="en-US" altLang="en-US" sz="1200" smtClean="0"/>
              <a:pPr>
                <a:buClr>
                  <a:srgbClr val="000000"/>
                </a:buClr>
                <a:buSzPts val="1200"/>
                <a:buFont typeface="Times" pitchFamily="2" charset="0"/>
                <a:buNone/>
              </a:pPr>
              <a:t>54</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97675199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8145" name="Google Shape;462;g847cf01710_0_101:notes">
            <a:extLst>
              <a:ext uri="{FF2B5EF4-FFF2-40B4-BE49-F238E27FC236}">
                <a16:creationId xmlns:a16="http://schemas.microsoft.com/office/drawing/2014/main" id="{EE568238-3A96-7A49-B2B1-E572C5AF440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8146" name="Google Shape;463;g847cf01710_0_101:notes">
            <a:extLst>
              <a:ext uri="{FF2B5EF4-FFF2-40B4-BE49-F238E27FC236}">
                <a16:creationId xmlns:a16="http://schemas.microsoft.com/office/drawing/2014/main" id="{C9C29925-67B9-1A46-9453-4E3EABD31A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518147" name="Google Shape;464;g847cf01710_0_101:notes">
            <a:extLst>
              <a:ext uri="{FF2B5EF4-FFF2-40B4-BE49-F238E27FC236}">
                <a16:creationId xmlns:a16="http://schemas.microsoft.com/office/drawing/2014/main" id="{815F7487-322E-F74A-88C6-7F2EB54F07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1A6A9375-4E0F-FE41-B08C-1FC6D277A8F3}" type="slidenum">
              <a:rPr lang="en-US" altLang="en-US" sz="1200" smtClean="0"/>
              <a:pPr>
                <a:buClr>
                  <a:srgbClr val="000000"/>
                </a:buClr>
                <a:buSzPts val="1200"/>
                <a:buFont typeface="Times" pitchFamily="2" charset="0"/>
                <a:buNone/>
              </a:pPr>
              <a:t>55</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63339904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56</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05889160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57</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73303410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58</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11716830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6097" name="Google Shape;462;g847cf01710_0_101:notes">
            <a:extLst>
              <a:ext uri="{FF2B5EF4-FFF2-40B4-BE49-F238E27FC236}">
                <a16:creationId xmlns:a16="http://schemas.microsoft.com/office/drawing/2014/main" id="{B305FFFE-5BBE-0E40-AA65-26E4BBCD4F3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6098" name="Google Shape;463;g847cf01710_0_101:notes">
            <a:extLst>
              <a:ext uri="{FF2B5EF4-FFF2-40B4-BE49-F238E27FC236}">
                <a16:creationId xmlns:a16="http://schemas.microsoft.com/office/drawing/2014/main" id="{5B02A259-2740-1644-9F42-C2A4E192C3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B</a:t>
            </a:r>
          </a:p>
          <a:p>
            <a:pPr eaLnBrk="1" hangingPunct="1">
              <a:spcBef>
                <a:spcPct val="0"/>
              </a:spcBef>
              <a:buClr>
                <a:srgbClr val="000000"/>
              </a:buClr>
              <a:buSzPts val="1400"/>
            </a:pPr>
            <a:r>
              <a:rPr lang="en-US" altLang="en-US" dirty="0">
                <a:latin typeface="Times" pitchFamily="2" charset="0"/>
              </a:rPr>
              <a:t>Principle: 8.2</a:t>
            </a:r>
          </a:p>
          <a:p>
            <a:pPr eaLnBrk="1" hangingPunct="1">
              <a:spcBef>
                <a:spcPct val="0"/>
              </a:spcBef>
              <a:buClr>
                <a:srgbClr val="000000"/>
              </a:buClr>
              <a:buSzPts val="1400"/>
            </a:pPr>
            <a:r>
              <a:rPr lang="en-US" altLang="en-US" dirty="0">
                <a:latin typeface="Times" pitchFamily="2" charset="0"/>
              </a:rPr>
              <a:t>Learning Objective(s): </a:t>
            </a:r>
            <a:r>
              <a:rPr lang="en-US" sz="1200" b="0" i="0" u="none" strike="noStrike" kern="1200" dirty="0">
                <a:solidFill>
                  <a:schemeClr val="tx1"/>
                </a:solidFill>
                <a:effectLst/>
                <a:latin typeface="Times" charset="0"/>
                <a:ea typeface="MS PGothic" pitchFamily="34" charset="-128"/>
                <a:cs typeface="MS PGothic" charset="0"/>
              </a:rPr>
              <a:t>Relate the structure of a nucleic acid to its properties.</a:t>
            </a:r>
            <a:endParaRPr lang="en-US" altLang="en-US" dirty="0">
              <a:latin typeface="Times" pitchFamily="2" charset="0"/>
            </a:endParaRPr>
          </a:p>
          <a:p>
            <a:pPr eaLnBrk="1" hangingPunct="1">
              <a:spcBef>
                <a:spcPct val="0"/>
              </a:spcBef>
              <a:buClr>
                <a:srgbClr val="000000"/>
              </a:buClr>
              <a:buSzPts val="1400"/>
            </a:pPr>
            <a:r>
              <a:rPr lang="en-US" altLang="en-US" dirty="0">
                <a:latin typeface="Times" pitchFamily="2" charset="0"/>
              </a:rPr>
              <a:t>Bloom’s: 2:2</a:t>
            </a:r>
          </a:p>
        </p:txBody>
      </p:sp>
      <p:sp>
        <p:nvSpPr>
          <p:cNvPr id="516099" name="Google Shape;464;g847cf01710_0_101:notes">
            <a:extLst>
              <a:ext uri="{FF2B5EF4-FFF2-40B4-BE49-F238E27FC236}">
                <a16:creationId xmlns:a16="http://schemas.microsoft.com/office/drawing/2014/main" id="{3C05137E-4B4F-5A48-B716-800098A796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1EC1B924-34EB-C743-93C5-1266320FA088}" type="slidenum">
              <a:rPr lang="en-US" altLang="en-US" sz="1200" smtClean="0"/>
              <a:pPr>
                <a:buClr>
                  <a:srgbClr val="000000"/>
                </a:buClr>
                <a:buSzPts val="1200"/>
                <a:buFont typeface="Times" pitchFamily="2" charset="0"/>
                <a:buNone/>
              </a:pPr>
              <a:t>59</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6896720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6625" name="Google Shape;165;p2:notes">
            <a:extLst>
              <a:ext uri="{FF2B5EF4-FFF2-40B4-BE49-F238E27FC236}">
                <a16:creationId xmlns:a16="http://schemas.microsoft.com/office/drawing/2014/main" id="{0241E35F-4184-AC42-AE94-BDF2B2A03B6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6626" name="Google Shape;166;p2:notes">
            <a:extLst>
              <a:ext uri="{FF2B5EF4-FFF2-40B4-BE49-F238E27FC236}">
                <a16:creationId xmlns:a16="http://schemas.microsoft.com/office/drawing/2014/main" id="{1D72897B-4581-6E4C-9848-9D1C33326966}"/>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387787388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8145" name="Google Shape;462;g847cf01710_0_101:notes">
            <a:extLst>
              <a:ext uri="{FF2B5EF4-FFF2-40B4-BE49-F238E27FC236}">
                <a16:creationId xmlns:a16="http://schemas.microsoft.com/office/drawing/2014/main" id="{EE568238-3A96-7A49-B2B1-E572C5AF440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8146" name="Google Shape;463;g847cf01710_0_101:notes">
            <a:extLst>
              <a:ext uri="{FF2B5EF4-FFF2-40B4-BE49-F238E27FC236}">
                <a16:creationId xmlns:a16="http://schemas.microsoft.com/office/drawing/2014/main" id="{C9C29925-67B9-1A46-9453-4E3EABD31A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518147" name="Google Shape;464;g847cf01710_0_101:notes">
            <a:extLst>
              <a:ext uri="{FF2B5EF4-FFF2-40B4-BE49-F238E27FC236}">
                <a16:creationId xmlns:a16="http://schemas.microsoft.com/office/drawing/2014/main" id="{815F7487-322E-F74A-88C6-7F2EB54F07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1A6A9375-4E0F-FE41-B08C-1FC6D277A8F3}" type="slidenum">
              <a:rPr lang="en-US" altLang="en-US" sz="1200" smtClean="0"/>
              <a:pPr>
                <a:buClr>
                  <a:srgbClr val="000000"/>
                </a:buClr>
                <a:buSzPts val="1200"/>
                <a:buFont typeface="Times" pitchFamily="2" charset="0"/>
                <a:buNone/>
              </a:pPr>
              <a:t>60</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63865417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0481" name="Google Shape;165;p2:notes">
            <a:extLst>
              <a:ext uri="{FF2B5EF4-FFF2-40B4-BE49-F238E27FC236}">
                <a16:creationId xmlns:a16="http://schemas.microsoft.com/office/drawing/2014/main" id="{B86D1505-3C18-F54C-97EF-6504CC8B8AA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0482" name="Google Shape;166;p2:notes">
            <a:extLst>
              <a:ext uri="{FF2B5EF4-FFF2-40B4-BE49-F238E27FC236}">
                <a16:creationId xmlns:a16="http://schemas.microsoft.com/office/drawing/2014/main" id="{A4FAF4F4-1A02-9447-A433-8A6BD847FFB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258470078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2529" name="Google Shape;165;p2:notes">
            <a:extLst>
              <a:ext uri="{FF2B5EF4-FFF2-40B4-BE49-F238E27FC236}">
                <a16:creationId xmlns:a16="http://schemas.microsoft.com/office/drawing/2014/main" id="{EDC8D964-432B-1E45-AE4F-89BDDFBC20B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2530" name="Google Shape;166;p2:notes">
            <a:extLst>
              <a:ext uri="{FF2B5EF4-FFF2-40B4-BE49-F238E27FC236}">
                <a16:creationId xmlns:a16="http://schemas.microsoft.com/office/drawing/2014/main" id="{443584CE-C3CC-DD4E-B19F-D1FD512FD691}"/>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119530509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63</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0464785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64</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28858825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65</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48347855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66</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06282326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6097" name="Google Shape;462;g847cf01710_0_101:notes">
            <a:extLst>
              <a:ext uri="{FF2B5EF4-FFF2-40B4-BE49-F238E27FC236}">
                <a16:creationId xmlns:a16="http://schemas.microsoft.com/office/drawing/2014/main" id="{B305FFFE-5BBE-0E40-AA65-26E4BBCD4F3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6098" name="Google Shape;463;g847cf01710_0_101:notes">
            <a:extLst>
              <a:ext uri="{FF2B5EF4-FFF2-40B4-BE49-F238E27FC236}">
                <a16:creationId xmlns:a16="http://schemas.microsoft.com/office/drawing/2014/main" id="{5B02A259-2740-1644-9F42-C2A4E192C3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A</a:t>
            </a:r>
          </a:p>
          <a:p>
            <a:pPr eaLnBrk="1" hangingPunct="1">
              <a:spcBef>
                <a:spcPct val="0"/>
              </a:spcBef>
              <a:buClr>
                <a:srgbClr val="000000"/>
              </a:buClr>
              <a:buSzPts val="1400"/>
            </a:pPr>
            <a:r>
              <a:rPr lang="en-US" altLang="en-US" dirty="0">
                <a:latin typeface="Times" pitchFamily="2" charset="0"/>
              </a:rPr>
              <a:t>Principle: 8.2</a:t>
            </a:r>
          </a:p>
          <a:p>
            <a:pPr eaLnBrk="1" hangingPunct="1">
              <a:spcBef>
                <a:spcPct val="0"/>
              </a:spcBef>
              <a:buClr>
                <a:srgbClr val="000000"/>
              </a:buClr>
              <a:buSzPts val="1400"/>
            </a:pPr>
            <a:r>
              <a:rPr lang="en-US" altLang="en-US" dirty="0">
                <a:latin typeface="Times" pitchFamily="2" charset="0"/>
              </a:rPr>
              <a:t>Learning Objective(s): </a:t>
            </a:r>
            <a:r>
              <a:rPr lang="en-US" sz="1200" b="0" i="0" u="none" strike="noStrike" kern="1200" dirty="0">
                <a:solidFill>
                  <a:schemeClr val="tx1"/>
                </a:solidFill>
                <a:effectLst/>
                <a:latin typeface="Times" charset="0"/>
                <a:ea typeface="MS PGothic" pitchFamily="34" charset="-128"/>
                <a:cs typeface="MS PGothic" charset="0"/>
              </a:rPr>
              <a:t>Describe the structures of A, B, and Z DNA.</a:t>
            </a:r>
          </a:p>
          <a:p>
            <a:pPr eaLnBrk="1" hangingPunct="1">
              <a:spcBef>
                <a:spcPct val="0"/>
              </a:spcBef>
              <a:buClr>
                <a:srgbClr val="000000"/>
              </a:buClr>
              <a:buSzPts val="1400"/>
            </a:pPr>
            <a:r>
              <a:rPr lang="en-US" altLang="en-US" dirty="0">
                <a:latin typeface="Times" pitchFamily="2" charset="0"/>
              </a:rPr>
              <a:t>Bloom’s: 2:2</a:t>
            </a:r>
          </a:p>
        </p:txBody>
      </p:sp>
      <p:sp>
        <p:nvSpPr>
          <p:cNvPr id="516099" name="Google Shape;464;g847cf01710_0_101:notes">
            <a:extLst>
              <a:ext uri="{FF2B5EF4-FFF2-40B4-BE49-F238E27FC236}">
                <a16:creationId xmlns:a16="http://schemas.microsoft.com/office/drawing/2014/main" id="{3C05137E-4B4F-5A48-B716-800098A796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1EC1B924-34EB-C743-93C5-1266320FA088}" type="slidenum">
              <a:rPr lang="en-US" altLang="en-US" sz="1200" smtClean="0"/>
              <a:pPr>
                <a:buClr>
                  <a:srgbClr val="000000"/>
                </a:buClr>
                <a:buSzPts val="1200"/>
                <a:buFont typeface="Times" pitchFamily="2" charset="0"/>
                <a:buNone/>
              </a:pPr>
              <a:t>67</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73359384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8145" name="Google Shape;462;g847cf01710_0_101:notes">
            <a:extLst>
              <a:ext uri="{FF2B5EF4-FFF2-40B4-BE49-F238E27FC236}">
                <a16:creationId xmlns:a16="http://schemas.microsoft.com/office/drawing/2014/main" id="{EE568238-3A96-7A49-B2B1-E572C5AF440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8146" name="Google Shape;463;g847cf01710_0_101:notes">
            <a:extLst>
              <a:ext uri="{FF2B5EF4-FFF2-40B4-BE49-F238E27FC236}">
                <a16:creationId xmlns:a16="http://schemas.microsoft.com/office/drawing/2014/main" id="{C9C29925-67B9-1A46-9453-4E3EABD31A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518147" name="Google Shape;464;g847cf01710_0_101:notes">
            <a:extLst>
              <a:ext uri="{FF2B5EF4-FFF2-40B4-BE49-F238E27FC236}">
                <a16:creationId xmlns:a16="http://schemas.microsoft.com/office/drawing/2014/main" id="{815F7487-322E-F74A-88C6-7F2EB54F07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1A6A9375-4E0F-FE41-B08C-1FC6D277A8F3}" type="slidenum">
              <a:rPr lang="en-US" altLang="en-US" sz="1200" smtClean="0"/>
              <a:pPr>
                <a:buClr>
                  <a:srgbClr val="000000"/>
                </a:buClr>
                <a:buSzPts val="1200"/>
                <a:buFont typeface="Times" pitchFamily="2" charset="0"/>
                <a:buNone/>
              </a:pPr>
              <a:t>68</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70363583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69</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1221884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8673" name="Google Shape;165;p2:notes">
            <a:extLst>
              <a:ext uri="{FF2B5EF4-FFF2-40B4-BE49-F238E27FC236}">
                <a16:creationId xmlns:a16="http://schemas.microsoft.com/office/drawing/2014/main" id="{B070BE88-FACB-044A-A908-8F38394DBF4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8674" name="Google Shape;166;p2:notes">
            <a:extLst>
              <a:ext uri="{FF2B5EF4-FFF2-40B4-BE49-F238E27FC236}">
                <a16:creationId xmlns:a16="http://schemas.microsoft.com/office/drawing/2014/main" id="{1C7760D7-B8E1-E246-87B1-8AA62A7AC6FE}"/>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110300195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70</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15605707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71</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13881088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72</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265070160"/>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6097" name="Google Shape;462;g847cf01710_0_101:notes">
            <a:extLst>
              <a:ext uri="{FF2B5EF4-FFF2-40B4-BE49-F238E27FC236}">
                <a16:creationId xmlns:a16="http://schemas.microsoft.com/office/drawing/2014/main" id="{B305FFFE-5BBE-0E40-AA65-26E4BBCD4F3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6098" name="Google Shape;463;g847cf01710_0_101:notes">
            <a:extLst>
              <a:ext uri="{FF2B5EF4-FFF2-40B4-BE49-F238E27FC236}">
                <a16:creationId xmlns:a16="http://schemas.microsoft.com/office/drawing/2014/main" id="{5B02A259-2740-1644-9F42-C2A4E192C3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C</a:t>
            </a:r>
          </a:p>
          <a:p>
            <a:pPr eaLnBrk="1" hangingPunct="1">
              <a:spcBef>
                <a:spcPct val="0"/>
              </a:spcBef>
              <a:buClr>
                <a:srgbClr val="000000"/>
              </a:buClr>
              <a:buSzPts val="1400"/>
            </a:pPr>
            <a:r>
              <a:rPr lang="en-US" altLang="en-US" dirty="0">
                <a:latin typeface="Times" pitchFamily="2" charset="0"/>
              </a:rPr>
              <a:t>Principle: 8.2</a:t>
            </a:r>
          </a:p>
          <a:p>
            <a:pPr eaLnBrk="1" hangingPunct="1">
              <a:spcBef>
                <a:spcPct val="0"/>
              </a:spcBef>
              <a:buClr>
                <a:srgbClr val="000000"/>
              </a:buClr>
              <a:buSzPts val="1400"/>
            </a:pPr>
            <a:r>
              <a:rPr lang="en-US" altLang="en-US" dirty="0">
                <a:latin typeface="Times" pitchFamily="2" charset="0"/>
              </a:rPr>
              <a:t>Learning Objective(s): </a:t>
            </a:r>
            <a:r>
              <a:rPr lang="en-US" sz="1200" b="0" i="0" u="none" strike="noStrike" kern="1200" dirty="0">
                <a:solidFill>
                  <a:schemeClr val="tx1"/>
                </a:solidFill>
                <a:effectLst/>
                <a:latin typeface="Times" charset="0"/>
                <a:ea typeface="MS PGothic" pitchFamily="34" charset="-128"/>
                <a:cs typeface="MS PGothic" charset="0"/>
              </a:rPr>
              <a:t>Relate the structure of a nucleic acid to its properties.</a:t>
            </a:r>
          </a:p>
          <a:p>
            <a:pPr eaLnBrk="1" hangingPunct="1">
              <a:spcBef>
                <a:spcPct val="0"/>
              </a:spcBef>
              <a:buClr>
                <a:srgbClr val="000000"/>
              </a:buClr>
              <a:buSzPts val="1400"/>
            </a:pPr>
            <a:r>
              <a:rPr lang="en-US" altLang="en-US" dirty="0">
                <a:latin typeface="Times" pitchFamily="2" charset="0"/>
              </a:rPr>
              <a:t>Bloom’s: 2:2</a:t>
            </a:r>
          </a:p>
        </p:txBody>
      </p:sp>
      <p:sp>
        <p:nvSpPr>
          <p:cNvPr id="516099" name="Google Shape;464;g847cf01710_0_101:notes">
            <a:extLst>
              <a:ext uri="{FF2B5EF4-FFF2-40B4-BE49-F238E27FC236}">
                <a16:creationId xmlns:a16="http://schemas.microsoft.com/office/drawing/2014/main" id="{3C05137E-4B4F-5A48-B716-800098A796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1EC1B924-34EB-C743-93C5-1266320FA088}" type="slidenum">
              <a:rPr lang="en-US" altLang="en-US" sz="1200" smtClean="0"/>
              <a:pPr>
                <a:buClr>
                  <a:srgbClr val="000000"/>
                </a:buClr>
                <a:buSzPts val="1200"/>
                <a:buFont typeface="Times" pitchFamily="2" charset="0"/>
                <a:buNone/>
              </a:pPr>
              <a:t>73</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84016328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8145" name="Google Shape;462;g847cf01710_0_101:notes">
            <a:extLst>
              <a:ext uri="{FF2B5EF4-FFF2-40B4-BE49-F238E27FC236}">
                <a16:creationId xmlns:a16="http://schemas.microsoft.com/office/drawing/2014/main" id="{EE568238-3A96-7A49-B2B1-E572C5AF440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8146" name="Google Shape;463;g847cf01710_0_101:notes">
            <a:extLst>
              <a:ext uri="{FF2B5EF4-FFF2-40B4-BE49-F238E27FC236}">
                <a16:creationId xmlns:a16="http://schemas.microsoft.com/office/drawing/2014/main" id="{C9C29925-67B9-1A46-9453-4E3EABD31A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518147" name="Google Shape;464;g847cf01710_0_101:notes">
            <a:extLst>
              <a:ext uri="{FF2B5EF4-FFF2-40B4-BE49-F238E27FC236}">
                <a16:creationId xmlns:a16="http://schemas.microsoft.com/office/drawing/2014/main" id="{815F7487-322E-F74A-88C6-7F2EB54F07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1A6A9375-4E0F-FE41-B08C-1FC6D277A8F3}" type="slidenum">
              <a:rPr lang="en-US" altLang="en-US" sz="1200" smtClean="0"/>
              <a:pPr>
                <a:buClr>
                  <a:srgbClr val="000000"/>
                </a:buClr>
                <a:buSzPts val="1200"/>
                <a:buFont typeface="Times" pitchFamily="2" charset="0"/>
                <a:buNone/>
              </a:pPr>
              <a:t>74</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71431359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6097" name="Google Shape;462;g847cf01710_0_101:notes">
            <a:extLst>
              <a:ext uri="{FF2B5EF4-FFF2-40B4-BE49-F238E27FC236}">
                <a16:creationId xmlns:a16="http://schemas.microsoft.com/office/drawing/2014/main" id="{B305FFFE-5BBE-0E40-AA65-26E4BBCD4F3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6098" name="Google Shape;463;g847cf01710_0_101:notes">
            <a:extLst>
              <a:ext uri="{FF2B5EF4-FFF2-40B4-BE49-F238E27FC236}">
                <a16:creationId xmlns:a16="http://schemas.microsoft.com/office/drawing/2014/main" id="{5B02A259-2740-1644-9F42-C2A4E192C3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C</a:t>
            </a:r>
          </a:p>
          <a:p>
            <a:pPr eaLnBrk="1" hangingPunct="1">
              <a:spcBef>
                <a:spcPct val="0"/>
              </a:spcBef>
              <a:buClr>
                <a:srgbClr val="000000"/>
              </a:buClr>
              <a:buSzPts val="1400"/>
            </a:pPr>
            <a:r>
              <a:rPr lang="en-US" altLang="en-US" dirty="0">
                <a:latin typeface="Times" pitchFamily="2" charset="0"/>
              </a:rPr>
              <a:t>Principle: 8.2</a:t>
            </a:r>
          </a:p>
          <a:p>
            <a:pPr eaLnBrk="1" hangingPunct="1">
              <a:spcBef>
                <a:spcPct val="0"/>
              </a:spcBef>
              <a:buClr>
                <a:srgbClr val="000000"/>
              </a:buClr>
              <a:buSzPts val="1400"/>
            </a:pPr>
            <a:r>
              <a:rPr lang="en-US" altLang="en-US" dirty="0">
                <a:latin typeface="Times" pitchFamily="2" charset="0"/>
              </a:rPr>
              <a:t>Learning Objective(s): </a:t>
            </a:r>
            <a:r>
              <a:rPr lang="en-US" sz="1200" b="0" i="0" u="none" strike="noStrike" kern="1200" dirty="0">
                <a:solidFill>
                  <a:schemeClr val="tx1"/>
                </a:solidFill>
                <a:effectLst/>
                <a:latin typeface="Times" charset="0"/>
                <a:ea typeface="MS PGothic" pitchFamily="34" charset="-128"/>
                <a:cs typeface="MS PGothic" charset="0"/>
              </a:rPr>
              <a:t>Relate the structure of a nucleic acid to its properties.</a:t>
            </a:r>
          </a:p>
          <a:p>
            <a:pPr eaLnBrk="1" hangingPunct="1">
              <a:spcBef>
                <a:spcPct val="0"/>
              </a:spcBef>
              <a:buClr>
                <a:srgbClr val="000000"/>
              </a:buClr>
              <a:buSzPts val="1400"/>
            </a:pPr>
            <a:r>
              <a:rPr lang="en-US" altLang="en-US" dirty="0">
                <a:latin typeface="Times" pitchFamily="2" charset="0"/>
              </a:rPr>
              <a:t>Bloom’s: 2:2</a:t>
            </a:r>
          </a:p>
        </p:txBody>
      </p:sp>
      <p:sp>
        <p:nvSpPr>
          <p:cNvPr id="516099" name="Google Shape;464;g847cf01710_0_101:notes">
            <a:extLst>
              <a:ext uri="{FF2B5EF4-FFF2-40B4-BE49-F238E27FC236}">
                <a16:creationId xmlns:a16="http://schemas.microsoft.com/office/drawing/2014/main" id="{3C05137E-4B4F-5A48-B716-800098A796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1EC1B924-34EB-C743-93C5-1266320FA088}" type="slidenum">
              <a:rPr lang="en-US" altLang="en-US" sz="1200" smtClean="0"/>
              <a:pPr>
                <a:buClr>
                  <a:srgbClr val="000000"/>
                </a:buClr>
                <a:buSzPts val="1200"/>
                <a:buFont typeface="Times" pitchFamily="2" charset="0"/>
                <a:buNone/>
              </a:pPr>
              <a:t>75</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768282710"/>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8145" name="Google Shape;462;g847cf01710_0_101:notes">
            <a:extLst>
              <a:ext uri="{FF2B5EF4-FFF2-40B4-BE49-F238E27FC236}">
                <a16:creationId xmlns:a16="http://schemas.microsoft.com/office/drawing/2014/main" id="{EE568238-3A96-7A49-B2B1-E572C5AF440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8146" name="Google Shape;463;g847cf01710_0_101:notes">
            <a:extLst>
              <a:ext uri="{FF2B5EF4-FFF2-40B4-BE49-F238E27FC236}">
                <a16:creationId xmlns:a16="http://schemas.microsoft.com/office/drawing/2014/main" id="{C9C29925-67B9-1A46-9453-4E3EABD31A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518147" name="Google Shape;464;g847cf01710_0_101:notes">
            <a:extLst>
              <a:ext uri="{FF2B5EF4-FFF2-40B4-BE49-F238E27FC236}">
                <a16:creationId xmlns:a16="http://schemas.microsoft.com/office/drawing/2014/main" id="{815F7487-322E-F74A-88C6-7F2EB54F07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1A6A9375-4E0F-FE41-B08C-1FC6D277A8F3}" type="slidenum">
              <a:rPr lang="en-US" altLang="en-US" sz="1200" smtClean="0"/>
              <a:pPr>
                <a:buClr>
                  <a:srgbClr val="000000"/>
                </a:buClr>
                <a:buSzPts val="1200"/>
                <a:buFont typeface="Times" pitchFamily="2" charset="0"/>
                <a:buNone/>
              </a:pPr>
              <a:t>76</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60152720"/>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0481" name="Google Shape;165;p2:notes">
            <a:extLst>
              <a:ext uri="{FF2B5EF4-FFF2-40B4-BE49-F238E27FC236}">
                <a16:creationId xmlns:a16="http://schemas.microsoft.com/office/drawing/2014/main" id="{B86D1505-3C18-F54C-97EF-6504CC8B8AA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0482" name="Google Shape;166;p2:notes">
            <a:extLst>
              <a:ext uri="{FF2B5EF4-FFF2-40B4-BE49-F238E27FC236}">
                <a16:creationId xmlns:a16="http://schemas.microsoft.com/office/drawing/2014/main" id="{A4FAF4F4-1A02-9447-A433-8A6BD847FFB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25282182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2529" name="Google Shape;165;p2:notes">
            <a:extLst>
              <a:ext uri="{FF2B5EF4-FFF2-40B4-BE49-F238E27FC236}">
                <a16:creationId xmlns:a16="http://schemas.microsoft.com/office/drawing/2014/main" id="{EDC8D964-432B-1E45-AE4F-89BDDFBC20B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2530" name="Google Shape;166;p2:notes">
            <a:extLst>
              <a:ext uri="{FF2B5EF4-FFF2-40B4-BE49-F238E27FC236}">
                <a16:creationId xmlns:a16="http://schemas.microsoft.com/office/drawing/2014/main" id="{443584CE-C3CC-DD4E-B19F-D1FD512FD691}"/>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206103615"/>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79</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2933633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0721" name="Google Shape;193;g847cf01710_0_132:notes">
            <a:extLst>
              <a:ext uri="{FF2B5EF4-FFF2-40B4-BE49-F238E27FC236}">
                <a16:creationId xmlns:a16="http://schemas.microsoft.com/office/drawing/2014/main" id="{468939BA-A007-EE4A-9766-D63F79BA35F0}"/>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0722" name="Google Shape;194;g847cf01710_0_132:notes">
            <a:extLst>
              <a:ext uri="{FF2B5EF4-FFF2-40B4-BE49-F238E27FC236}">
                <a16:creationId xmlns:a16="http://schemas.microsoft.com/office/drawing/2014/main" id="{A501B44F-AB63-AB42-B1CD-A05BCDB3B21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30723" name="Google Shape;195;g847cf01710_0_132:notes">
            <a:extLst>
              <a:ext uri="{FF2B5EF4-FFF2-40B4-BE49-F238E27FC236}">
                <a16:creationId xmlns:a16="http://schemas.microsoft.com/office/drawing/2014/main" id="{721A403F-3EB8-1E43-84CB-CD07CD79433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667EEEE-95A9-C840-8682-706940865989}" type="slidenum">
              <a:rPr lang="en-US" altLang="en-US" sz="1200" smtClean="0"/>
              <a:pPr>
                <a:buClr>
                  <a:srgbClr val="000000"/>
                </a:buClr>
                <a:buSzPts val="1200"/>
                <a:buFont typeface="Times" pitchFamily="2" charset="0"/>
                <a:buNone/>
              </a:pPr>
              <a:t>8</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2990064"/>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80</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164097288"/>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6097" name="Google Shape;462;g847cf01710_0_101:notes">
            <a:extLst>
              <a:ext uri="{FF2B5EF4-FFF2-40B4-BE49-F238E27FC236}">
                <a16:creationId xmlns:a16="http://schemas.microsoft.com/office/drawing/2014/main" id="{B305FFFE-5BBE-0E40-AA65-26E4BBCD4F3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6098" name="Google Shape;463;g847cf01710_0_101:notes">
            <a:extLst>
              <a:ext uri="{FF2B5EF4-FFF2-40B4-BE49-F238E27FC236}">
                <a16:creationId xmlns:a16="http://schemas.microsoft.com/office/drawing/2014/main" id="{5B02A259-2740-1644-9F42-C2A4E192C3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A</a:t>
            </a:r>
          </a:p>
          <a:p>
            <a:pPr eaLnBrk="1" hangingPunct="1">
              <a:spcBef>
                <a:spcPct val="0"/>
              </a:spcBef>
              <a:buClr>
                <a:srgbClr val="000000"/>
              </a:buClr>
              <a:buSzPts val="1400"/>
            </a:pPr>
            <a:r>
              <a:rPr lang="en-US" altLang="en-US" dirty="0">
                <a:latin typeface="Times" pitchFamily="2" charset="0"/>
              </a:rPr>
              <a:t>Principle: 8.2</a:t>
            </a:r>
          </a:p>
          <a:p>
            <a:pPr eaLnBrk="1" hangingPunct="1">
              <a:spcBef>
                <a:spcPct val="0"/>
              </a:spcBef>
              <a:buClr>
                <a:srgbClr val="000000"/>
              </a:buClr>
              <a:buSzPts val="1400"/>
            </a:pPr>
            <a:r>
              <a:rPr lang="en-US" altLang="en-US" dirty="0">
                <a:latin typeface="Times" pitchFamily="2" charset="0"/>
              </a:rPr>
              <a:t>Learning Objective(s): </a:t>
            </a:r>
            <a:r>
              <a:rPr lang="en-US" sz="1200" b="0" i="0" u="none" strike="noStrike" kern="1200" dirty="0">
                <a:solidFill>
                  <a:schemeClr val="tx1"/>
                </a:solidFill>
                <a:effectLst/>
                <a:latin typeface="Times" charset="0"/>
                <a:ea typeface="MS PGothic" pitchFamily="34" charset="-128"/>
                <a:cs typeface="MS PGothic" charset="0"/>
              </a:rPr>
              <a:t>Classify an mRNA as </a:t>
            </a:r>
            <a:r>
              <a:rPr lang="en-US" sz="1200" b="0" i="0" u="none" strike="noStrike" kern="1200" dirty="0" err="1">
                <a:solidFill>
                  <a:schemeClr val="tx1"/>
                </a:solidFill>
                <a:effectLst/>
                <a:latin typeface="Times" charset="0"/>
                <a:ea typeface="MS PGothic" pitchFamily="34" charset="-128"/>
                <a:cs typeface="MS PGothic" charset="0"/>
              </a:rPr>
              <a:t>monocistronic</a:t>
            </a:r>
            <a:r>
              <a:rPr lang="en-US" sz="1200" b="0" i="0" u="none" strike="noStrike" kern="1200" dirty="0">
                <a:solidFill>
                  <a:schemeClr val="tx1"/>
                </a:solidFill>
                <a:effectLst/>
                <a:latin typeface="Times" charset="0"/>
                <a:ea typeface="MS PGothic" pitchFamily="34" charset="-128"/>
                <a:cs typeface="MS PGothic" charset="0"/>
              </a:rPr>
              <a:t> or polycistronic.</a:t>
            </a:r>
          </a:p>
          <a:p>
            <a:pPr eaLnBrk="1" hangingPunct="1">
              <a:spcBef>
                <a:spcPct val="0"/>
              </a:spcBef>
              <a:buClr>
                <a:srgbClr val="000000"/>
              </a:buClr>
              <a:buSzPts val="1400"/>
            </a:pPr>
            <a:r>
              <a:rPr lang="en-US" altLang="en-US" dirty="0">
                <a:latin typeface="Times" pitchFamily="2" charset="0"/>
              </a:rPr>
              <a:t>Bloom’s: 2:2</a:t>
            </a:r>
          </a:p>
        </p:txBody>
      </p:sp>
      <p:sp>
        <p:nvSpPr>
          <p:cNvPr id="516099" name="Google Shape;464;g847cf01710_0_101:notes">
            <a:extLst>
              <a:ext uri="{FF2B5EF4-FFF2-40B4-BE49-F238E27FC236}">
                <a16:creationId xmlns:a16="http://schemas.microsoft.com/office/drawing/2014/main" id="{3C05137E-4B4F-5A48-B716-800098A796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1EC1B924-34EB-C743-93C5-1266320FA088}" type="slidenum">
              <a:rPr lang="en-US" altLang="en-US" sz="1200" smtClean="0"/>
              <a:pPr>
                <a:buClr>
                  <a:srgbClr val="000000"/>
                </a:buClr>
                <a:buSzPts val="1200"/>
                <a:buFont typeface="Times" pitchFamily="2" charset="0"/>
                <a:buNone/>
              </a:pPr>
              <a:t>81</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893880159"/>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8145" name="Google Shape;462;g847cf01710_0_101:notes">
            <a:extLst>
              <a:ext uri="{FF2B5EF4-FFF2-40B4-BE49-F238E27FC236}">
                <a16:creationId xmlns:a16="http://schemas.microsoft.com/office/drawing/2014/main" id="{EE568238-3A96-7A49-B2B1-E572C5AF440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8146" name="Google Shape;463;g847cf01710_0_101:notes">
            <a:extLst>
              <a:ext uri="{FF2B5EF4-FFF2-40B4-BE49-F238E27FC236}">
                <a16:creationId xmlns:a16="http://schemas.microsoft.com/office/drawing/2014/main" id="{C9C29925-67B9-1A46-9453-4E3EABD31A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518147" name="Google Shape;464;g847cf01710_0_101:notes">
            <a:extLst>
              <a:ext uri="{FF2B5EF4-FFF2-40B4-BE49-F238E27FC236}">
                <a16:creationId xmlns:a16="http://schemas.microsoft.com/office/drawing/2014/main" id="{815F7487-322E-F74A-88C6-7F2EB54F07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1A6A9375-4E0F-FE41-B08C-1FC6D277A8F3}" type="slidenum">
              <a:rPr lang="en-US" altLang="en-US" sz="1200" smtClean="0"/>
              <a:pPr>
                <a:buClr>
                  <a:srgbClr val="000000"/>
                </a:buClr>
                <a:buSzPts val="1200"/>
                <a:buFont typeface="Times" pitchFamily="2" charset="0"/>
                <a:buNone/>
              </a:pPr>
              <a:t>82</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168733695"/>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83</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279590403"/>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84</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008939522"/>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85</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468516546"/>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86</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704942914"/>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6097" name="Google Shape;462;g847cf01710_0_101:notes">
            <a:extLst>
              <a:ext uri="{FF2B5EF4-FFF2-40B4-BE49-F238E27FC236}">
                <a16:creationId xmlns:a16="http://schemas.microsoft.com/office/drawing/2014/main" id="{B305FFFE-5BBE-0E40-AA65-26E4BBCD4F3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6098" name="Google Shape;463;g847cf01710_0_101:notes">
            <a:extLst>
              <a:ext uri="{FF2B5EF4-FFF2-40B4-BE49-F238E27FC236}">
                <a16:creationId xmlns:a16="http://schemas.microsoft.com/office/drawing/2014/main" id="{5B02A259-2740-1644-9F42-C2A4E192C3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D</a:t>
            </a:r>
          </a:p>
          <a:p>
            <a:pPr eaLnBrk="1" hangingPunct="1">
              <a:spcBef>
                <a:spcPct val="0"/>
              </a:spcBef>
              <a:buClr>
                <a:srgbClr val="000000"/>
              </a:buClr>
              <a:buSzPts val="1400"/>
            </a:pPr>
            <a:r>
              <a:rPr lang="en-US" altLang="en-US" dirty="0">
                <a:latin typeface="Times" pitchFamily="2" charset="0"/>
              </a:rPr>
              <a:t>Principle: 8.2</a:t>
            </a:r>
          </a:p>
          <a:p>
            <a:pPr eaLnBrk="1" hangingPunct="1">
              <a:spcBef>
                <a:spcPct val="0"/>
              </a:spcBef>
              <a:buClr>
                <a:srgbClr val="000000"/>
              </a:buClr>
              <a:buSzPts val="1400"/>
            </a:pPr>
            <a:r>
              <a:rPr lang="en-US" altLang="en-US" dirty="0">
                <a:latin typeface="Times" pitchFamily="2" charset="0"/>
              </a:rPr>
              <a:t>Learning Objective(s): </a:t>
            </a:r>
            <a:r>
              <a:rPr lang="en-US" sz="1200" b="0" i="0" u="none" strike="noStrike" kern="1200" dirty="0">
                <a:solidFill>
                  <a:schemeClr val="tx1"/>
                </a:solidFill>
                <a:effectLst/>
                <a:latin typeface="Times" charset="0"/>
                <a:ea typeface="MS PGothic" pitchFamily="34" charset="-128"/>
                <a:cs typeface="MS PGothic" charset="0"/>
              </a:rPr>
              <a:t>Relate the structure of a nucleic acid to its properties.</a:t>
            </a:r>
            <a:endParaRPr lang="en-US" altLang="en-US" dirty="0">
              <a:latin typeface="Times" pitchFamily="2" charset="0"/>
            </a:endParaRPr>
          </a:p>
          <a:p>
            <a:pPr eaLnBrk="1" hangingPunct="1">
              <a:spcBef>
                <a:spcPct val="0"/>
              </a:spcBef>
              <a:buClr>
                <a:srgbClr val="000000"/>
              </a:buClr>
              <a:buSzPts val="1400"/>
            </a:pPr>
            <a:r>
              <a:rPr lang="en-US" altLang="en-US" dirty="0">
                <a:latin typeface="Times" pitchFamily="2" charset="0"/>
              </a:rPr>
              <a:t>Bloom’s: 2:2</a:t>
            </a:r>
          </a:p>
        </p:txBody>
      </p:sp>
      <p:sp>
        <p:nvSpPr>
          <p:cNvPr id="516099" name="Google Shape;464;g847cf01710_0_101:notes">
            <a:extLst>
              <a:ext uri="{FF2B5EF4-FFF2-40B4-BE49-F238E27FC236}">
                <a16:creationId xmlns:a16="http://schemas.microsoft.com/office/drawing/2014/main" id="{3C05137E-4B4F-5A48-B716-800098A796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1EC1B924-34EB-C743-93C5-1266320FA088}" type="slidenum">
              <a:rPr lang="en-US" altLang="en-US" sz="1200" smtClean="0"/>
              <a:pPr>
                <a:buClr>
                  <a:srgbClr val="000000"/>
                </a:buClr>
                <a:buSzPts val="1200"/>
                <a:buFont typeface="Times" pitchFamily="2" charset="0"/>
                <a:buNone/>
              </a:pPr>
              <a:t>87</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521219775"/>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8145" name="Google Shape;462;g847cf01710_0_101:notes">
            <a:extLst>
              <a:ext uri="{FF2B5EF4-FFF2-40B4-BE49-F238E27FC236}">
                <a16:creationId xmlns:a16="http://schemas.microsoft.com/office/drawing/2014/main" id="{EE568238-3A96-7A49-B2B1-E572C5AF440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8146" name="Google Shape;463;g847cf01710_0_101:notes">
            <a:extLst>
              <a:ext uri="{FF2B5EF4-FFF2-40B4-BE49-F238E27FC236}">
                <a16:creationId xmlns:a16="http://schemas.microsoft.com/office/drawing/2014/main" id="{C9C29925-67B9-1A46-9453-4E3EABD31A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518147" name="Google Shape;464;g847cf01710_0_101:notes">
            <a:extLst>
              <a:ext uri="{FF2B5EF4-FFF2-40B4-BE49-F238E27FC236}">
                <a16:creationId xmlns:a16="http://schemas.microsoft.com/office/drawing/2014/main" id="{815F7487-322E-F74A-88C6-7F2EB54F07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1A6A9375-4E0F-FE41-B08C-1FC6D277A8F3}" type="slidenum">
              <a:rPr lang="en-US" altLang="en-US" sz="1200" smtClean="0"/>
              <a:pPr>
                <a:buClr>
                  <a:srgbClr val="000000"/>
                </a:buClr>
                <a:buSzPts val="1200"/>
                <a:buFont typeface="Times" pitchFamily="2" charset="0"/>
                <a:buNone/>
              </a:pPr>
              <a:t>88</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622546005"/>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ga4a5cd746c_0_124:notes"/>
          <p:cNvSpPr>
            <a:spLocks noGrp="1" noRot="1" noChangeAspect="1"/>
          </p:cNvSpPr>
          <p:nvPr>
            <p:ph type="sldImg" idx="2"/>
          </p:nvPr>
        </p:nvSpPr>
        <p:spPr>
          <a:xfrm>
            <a:off x="1106488" y="652463"/>
            <a:ext cx="4645025" cy="348456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 name="Google Shape;162;ga4a5cd746c_0_124:notes"/>
          <p:cNvSpPr txBox="1">
            <a:spLocks noGrp="1"/>
          </p:cNvSpPr>
          <p:nvPr>
            <p:ph type="body" idx="1"/>
          </p:nvPr>
        </p:nvSpPr>
        <p:spPr>
          <a:xfrm>
            <a:off x="928688" y="4354286"/>
            <a:ext cx="5000700" cy="4136700"/>
          </a:xfrm>
          <a:prstGeom prst="rect">
            <a:avLst/>
          </a:prstGeom>
        </p:spPr>
        <p:txBody>
          <a:bodyPr spcFirstLastPara="1" wrap="square" lIns="91425" tIns="91425" rIns="91425" bIns="91425" anchor="t" anchorCtr="0">
            <a:noAutofit/>
          </a:bodyPr>
          <a:lstStyle/>
          <a:p>
            <a:r>
              <a:rPr lang="en-GB" sz="1000" dirty="0">
                <a:solidFill>
                  <a:schemeClr val="dk1"/>
                </a:solidFill>
              </a:rPr>
              <a:t>Instructor: </a:t>
            </a:r>
            <a:r>
              <a:rPr lang="en-US" sz="1200" kern="1200" dirty="0">
                <a:solidFill>
                  <a:schemeClr val="tx1"/>
                </a:solidFill>
                <a:effectLst/>
                <a:latin typeface="Times" charset="0"/>
                <a:ea typeface="MS PGothic" pitchFamily="34" charset="-128"/>
                <a:cs typeface="MS PGothic" charset="0"/>
              </a:rPr>
              <a:t>This Mol3D structure is located in the Achieve course. It can be found in the Chapter 8 content, in the folder titled “Ch8 In-Class Activities and Resources.” </a:t>
            </a:r>
          </a:p>
        </p:txBody>
      </p:sp>
      <p:sp>
        <p:nvSpPr>
          <p:cNvPr id="163" name="Google Shape;163;ga4a5cd746c_0_124:notes"/>
          <p:cNvSpPr txBox="1">
            <a:spLocks noGrp="1"/>
          </p:cNvSpPr>
          <p:nvPr>
            <p:ph type="sldNum" idx="12"/>
          </p:nvPr>
        </p:nvSpPr>
        <p:spPr>
          <a:xfrm>
            <a:off x="3857625" y="8708571"/>
            <a:ext cx="3000300" cy="435300"/>
          </a:xfrm>
          <a:prstGeom prst="rect">
            <a:avLst/>
          </a:prstGeom>
          <a:noFill/>
          <a:ln>
            <a:noFill/>
          </a:ln>
        </p:spPr>
        <p:txBody>
          <a:bodyPr spcFirstLastPara="1" wrap="square" lIns="86175" tIns="86175" rIns="86175" bIns="86175"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fld id="{00000000-1234-1234-1234-123412341234}" type="slidenum">
              <a:rPr kumimoji="0" lang="en-GB" sz="1300" b="0" i="0" u="none" strike="noStrike" kern="1200" cap="none" spc="0" normalizeH="0" baseline="0" noProof="0">
                <a:ln>
                  <a:noFill/>
                </a:ln>
                <a:solidFill>
                  <a:srgbClr val="000000"/>
                </a:solidFill>
                <a:effectLst/>
                <a:uLnTx/>
                <a:uFillTx/>
                <a:latin typeface="Times" pitchFamily="2" charset="0"/>
                <a:ea typeface="MS PGothic" panose="020B0600070205080204" pitchFamily="34" charset="-128"/>
                <a:cs typeface="Arial" panose="020B0604020202020204" pitchFamily="34" charset="0"/>
              </a:rPr>
              <a:pPr marL="0" marR="0" lvl="0" indent="0" algn="l" defTabSz="914400" rtl="0" eaLnBrk="0" fontAlgn="base" latinLnBrk="0" hangingPunct="0">
                <a:lnSpc>
                  <a:spcPct val="100000"/>
                </a:lnSpc>
                <a:spcBef>
                  <a:spcPts val="0"/>
                </a:spcBef>
                <a:spcAft>
                  <a:spcPts val="0"/>
                </a:spcAft>
                <a:buClrTx/>
                <a:buSzTx/>
                <a:buFontTx/>
                <a:buNone/>
                <a:tabLst/>
                <a:defRPr/>
              </a:pPr>
              <a:t>89</a:t>
            </a:fld>
            <a:endParaRPr kumimoji="0" sz="1300" b="0" i="0" u="none" strike="noStrike" kern="120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10586876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0481" name="Google Shape;165;p2:notes">
            <a:extLst>
              <a:ext uri="{FF2B5EF4-FFF2-40B4-BE49-F238E27FC236}">
                <a16:creationId xmlns:a16="http://schemas.microsoft.com/office/drawing/2014/main" id="{B86D1505-3C18-F54C-97EF-6504CC8B8AA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0482" name="Google Shape;166;p2:notes">
            <a:extLst>
              <a:ext uri="{FF2B5EF4-FFF2-40B4-BE49-F238E27FC236}">
                <a16:creationId xmlns:a16="http://schemas.microsoft.com/office/drawing/2014/main" id="{A4FAF4F4-1A02-9447-A433-8A6BD847FFB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2112773960"/>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Google Shape;371;g847cf01710_0_48:notes"/>
          <p:cNvSpPr>
            <a:spLocks noGrp="1" noRot="1" noChangeAspect="1"/>
          </p:cNvSpPr>
          <p:nvPr>
            <p:ph type="sldImg" idx="2"/>
          </p:nvPr>
        </p:nvSpPr>
        <p:spPr>
          <a:xfrm>
            <a:off x="1219200" y="685800"/>
            <a:ext cx="4876800" cy="36576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2" name="Google Shape;372;g847cf01710_0_48:notes"/>
          <p:cNvSpPr txBox="1">
            <a:spLocks noGrp="1"/>
          </p:cNvSpPr>
          <p:nvPr>
            <p:ph type="body" idx="1"/>
          </p:nvPr>
        </p:nvSpPr>
        <p:spPr>
          <a:xfrm>
            <a:off x="990600" y="4572000"/>
            <a:ext cx="5334000" cy="4343400"/>
          </a:xfrm>
          <a:prstGeom prst="rect">
            <a:avLst/>
          </a:prstGeom>
        </p:spPr>
        <p:txBody>
          <a:bodyPr spcFirstLastPara="1" wrap="square" lIns="91425" tIns="45700" rIns="91425" bIns="45700" anchor="t" anchorCtr="0">
            <a:noAutofit/>
          </a:bodyPr>
          <a:lstStyle/>
          <a:p>
            <a:r>
              <a:rPr lang="en-GB" sz="1000" dirty="0">
                <a:solidFill>
                  <a:schemeClr val="dk1"/>
                </a:solidFill>
              </a:rPr>
              <a:t>Instructor: </a:t>
            </a:r>
            <a:r>
              <a:rPr lang="en-US" sz="1200" kern="1200" dirty="0">
                <a:solidFill>
                  <a:schemeClr val="tx1"/>
                </a:solidFill>
                <a:effectLst/>
                <a:latin typeface="Times" charset="0"/>
                <a:ea typeface="MS PGothic" pitchFamily="34" charset="-128"/>
                <a:cs typeface="MS PGothic" charset="0"/>
              </a:rPr>
              <a:t>This Mol3D structure is located in the Achieve course. It can be found in the Chapter 8 content, in the folder titled “Ch8 In-Class Activities and Resources.” </a:t>
            </a:r>
          </a:p>
        </p:txBody>
      </p:sp>
      <p:sp>
        <p:nvSpPr>
          <p:cNvPr id="373" name="Google Shape;373;g847cf01710_0_48:notes"/>
          <p:cNvSpPr txBox="1">
            <a:spLocks noGrp="1"/>
          </p:cNvSpPr>
          <p:nvPr>
            <p:ph type="sldNum" idx="12"/>
          </p:nvPr>
        </p:nvSpPr>
        <p:spPr>
          <a:xfrm>
            <a:off x="4114800" y="9144000"/>
            <a:ext cx="3200400" cy="457200"/>
          </a:xfrm>
          <a:prstGeom prst="rect">
            <a:avLst/>
          </a:prstGeom>
        </p:spPr>
        <p:txBody>
          <a:bodyPr spcFirstLastPara="1" wrap="square" lIns="91425" tIns="45700" rIns="91425" bIns="45700" anchor="b" anchorCtr="0">
            <a:noAutofit/>
          </a:bodyPr>
          <a:lstStyle/>
          <a:p>
            <a:pPr marL="0" marR="0" lvl="0" indent="0" algn="r" defTabSz="914400" rtl="0" eaLnBrk="0" fontAlgn="base" latinLnBrk="0" hangingPunct="0">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srgbClr val="000000"/>
                </a:solidFill>
                <a:effectLst/>
                <a:uLnTx/>
                <a:uFillTx/>
                <a:latin typeface="Times" pitchFamily="2" charset="0"/>
                <a:ea typeface="MS PGothic" panose="020B0600070205080204" pitchFamily="34" charset="-128"/>
                <a:cs typeface="Arial" panose="020B0604020202020204" pitchFamily="34" charset="0"/>
              </a:rPr>
              <a:pPr marL="0" marR="0" lvl="0" indent="0" algn="r" defTabSz="914400" rtl="0" eaLnBrk="0" fontAlgn="base" latinLnBrk="0" hangingPunct="0">
                <a:lnSpc>
                  <a:spcPct val="100000"/>
                </a:lnSpc>
                <a:spcBef>
                  <a:spcPts val="0"/>
                </a:spcBef>
                <a:spcAft>
                  <a:spcPts val="0"/>
                </a:spcAft>
                <a:buClrTx/>
                <a:buSzTx/>
                <a:buFontTx/>
                <a:buNone/>
                <a:tabLst/>
                <a:defRPr/>
              </a:pPr>
              <a:t>90</a:t>
            </a:fld>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3265496610"/>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Google Shape;371;g847cf01710_0_48:notes"/>
          <p:cNvSpPr>
            <a:spLocks noGrp="1" noRot="1" noChangeAspect="1"/>
          </p:cNvSpPr>
          <p:nvPr>
            <p:ph type="sldImg" idx="2"/>
          </p:nvPr>
        </p:nvSpPr>
        <p:spPr>
          <a:xfrm>
            <a:off x="1219200" y="685800"/>
            <a:ext cx="4876800" cy="36576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2" name="Google Shape;372;g847cf01710_0_48:notes"/>
          <p:cNvSpPr txBox="1">
            <a:spLocks noGrp="1"/>
          </p:cNvSpPr>
          <p:nvPr>
            <p:ph type="body" idx="1"/>
          </p:nvPr>
        </p:nvSpPr>
        <p:spPr>
          <a:xfrm>
            <a:off x="990600" y="4572000"/>
            <a:ext cx="5334000" cy="4343400"/>
          </a:xfrm>
          <a:prstGeom prst="rect">
            <a:avLst/>
          </a:prstGeom>
        </p:spPr>
        <p:txBody>
          <a:bodyPr spcFirstLastPara="1" wrap="square" lIns="91425" tIns="45700" rIns="91425" bIns="45700" anchor="t" anchorCtr="0">
            <a:noAutofit/>
          </a:bodyPr>
          <a:lstStyle/>
          <a:p>
            <a:r>
              <a:rPr lang="en-GB" sz="1000" dirty="0">
                <a:solidFill>
                  <a:schemeClr val="dk1"/>
                </a:solidFill>
              </a:rPr>
              <a:t>Instructor: </a:t>
            </a:r>
            <a:r>
              <a:rPr lang="en-US" sz="1200" kern="1200" dirty="0">
                <a:solidFill>
                  <a:schemeClr val="tx1"/>
                </a:solidFill>
                <a:effectLst/>
                <a:latin typeface="Times" charset="0"/>
                <a:ea typeface="MS PGothic" pitchFamily="34" charset="-128"/>
                <a:cs typeface="MS PGothic" charset="0"/>
              </a:rPr>
              <a:t>This Mol3D structure is located in the Achieve course. It can be found in the Chapter 8 content, in the folder titled “Ch8 In-Class Activities and Resources.” </a:t>
            </a:r>
          </a:p>
        </p:txBody>
      </p:sp>
      <p:sp>
        <p:nvSpPr>
          <p:cNvPr id="373" name="Google Shape;373;g847cf01710_0_48:notes"/>
          <p:cNvSpPr txBox="1">
            <a:spLocks noGrp="1"/>
          </p:cNvSpPr>
          <p:nvPr>
            <p:ph type="sldNum" idx="12"/>
          </p:nvPr>
        </p:nvSpPr>
        <p:spPr>
          <a:xfrm>
            <a:off x="4114800" y="9144000"/>
            <a:ext cx="3200400" cy="457200"/>
          </a:xfrm>
          <a:prstGeom prst="rect">
            <a:avLst/>
          </a:prstGeom>
        </p:spPr>
        <p:txBody>
          <a:bodyPr spcFirstLastPara="1" wrap="square" lIns="91425" tIns="45700" rIns="91425" bIns="45700" anchor="b" anchorCtr="0">
            <a:noAutofit/>
          </a:bodyPr>
          <a:lstStyle/>
          <a:p>
            <a:pPr marL="0" marR="0" lvl="0" indent="0" algn="r" defTabSz="914400" rtl="0" eaLnBrk="0" fontAlgn="base" latinLnBrk="0" hangingPunct="0">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srgbClr val="000000"/>
                </a:solidFill>
                <a:effectLst/>
                <a:uLnTx/>
                <a:uFillTx/>
                <a:latin typeface="Times" pitchFamily="2" charset="0"/>
                <a:ea typeface="MS PGothic" panose="020B0600070205080204" pitchFamily="34" charset="-128"/>
                <a:cs typeface="Arial" panose="020B0604020202020204" pitchFamily="34" charset="0"/>
              </a:rPr>
              <a:pPr marL="0" marR="0" lvl="0" indent="0" algn="r" defTabSz="914400" rtl="0" eaLnBrk="0" fontAlgn="base" latinLnBrk="0" hangingPunct="0">
                <a:lnSpc>
                  <a:spcPct val="100000"/>
                </a:lnSpc>
                <a:spcBef>
                  <a:spcPts val="0"/>
                </a:spcBef>
                <a:spcAft>
                  <a:spcPts val="0"/>
                </a:spcAft>
                <a:buClrTx/>
                <a:buSzTx/>
                <a:buFontTx/>
                <a:buNone/>
                <a:tabLst/>
                <a:defRPr/>
              </a:pPr>
              <a:t>91</a:t>
            </a:fld>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2234912448"/>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Google Shape;371;g847cf01710_0_48:notes"/>
          <p:cNvSpPr>
            <a:spLocks noGrp="1" noRot="1" noChangeAspect="1"/>
          </p:cNvSpPr>
          <p:nvPr>
            <p:ph type="sldImg" idx="2"/>
          </p:nvPr>
        </p:nvSpPr>
        <p:spPr>
          <a:xfrm>
            <a:off x="1219200" y="685800"/>
            <a:ext cx="4876800" cy="36576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2" name="Google Shape;372;g847cf01710_0_48:notes"/>
          <p:cNvSpPr txBox="1">
            <a:spLocks noGrp="1"/>
          </p:cNvSpPr>
          <p:nvPr>
            <p:ph type="body" idx="1"/>
          </p:nvPr>
        </p:nvSpPr>
        <p:spPr>
          <a:xfrm>
            <a:off x="990600" y="4572000"/>
            <a:ext cx="5334000" cy="4343400"/>
          </a:xfrm>
          <a:prstGeom prst="rect">
            <a:avLst/>
          </a:prstGeom>
        </p:spPr>
        <p:txBody>
          <a:bodyPr spcFirstLastPara="1" wrap="square" lIns="91425" tIns="45700" rIns="91425" bIns="45700" anchor="t" anchorCtr="0">
            <a:noAutofit/>
          </a:bodyPr>
          <a:lstStyle/>
          <a:p>
            <a:r>
              <a:rPr lang="en-GB" sz="900" dirty="0">
                <a:solidFill>
                  <a:schemeClr val="dk1"/>
                </a:solidFill>
              </a:rPr>
              <a:t>Instructor: </a:t>
            </a:r>
            <a:r>
              <a:rPr lang="en-US" sz="1100" kern="1200" dirty="0">
                <a:solidFill>
                  <a:schemeClr val="tx1"/>
                </a:solidFill>
                <a:effectLst/>
                <a:latin typeface="Times" charset="0"/>
                <a:ea typeface="MS PGothic" pitchFamily="34" charset="-128"/>
                <a:cs typeface="MS PGothic" charset="0"/>
              </a:rPr>
              <a:t>This Mol3D structure is located in the Achieve course. It can be found in the Chapter 8 content, in the folder titled “Ch8 In-Class Activities and Resources.” </a:t>
            </a:r>
          </a:p>
        </p:txBody>
      </p:sp>
      <p:sp>
        <p:nvSpPr>
          <p:cNvPr id="373" name="Google Shape;373;g847cf01710_0_48:notes"/>
          <p:cNvSpPr txBox="1">
            <a:spLocks noGrp="1"/>
          </p:cNvSpPr>
          <p:nvPr>
            <p:ph type="sldNum" idx="12"/>
          </p:nvPr>
        </p:nvSpPr>
        <p:spPr>
          <a:xfrm>
            <a:off x="4114800" y="9144000"/>
            <a:ext cx="3200400" cy="457200"/>
          </a:xfrm>
          <a:prstGeom prst="rect">
            <a:avLst/>
          </a:prstGeom>
        </p:spPr>
        <p:txBody>
          <a:bodyPr spcFirstLastPara="1" wrap="square" lIns="91425" tIns="45700" rIns="91425" bIns="45700" anchor="b" anchorCtr="0">
            <a:noAutofit/>
          </a:bodyPr>
          <a:lstStyle/>
          <a:p>
            <a:pPr marL="0" marR="0" lvl="0" indent="0" algn="r" defTabSz="914400" rtl="0" eaLnBrk="0" fontAlgn="base" latinLnBrk="0" hangingPunct="0">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srgbClr val="000000"/>
                </a:solidFill>
                <a:effectLst/>
                <a:uLnTx/>
                <a:uFillTx/>
                <a:latin typeface="Times" pitchFamily="2" charset="0"/>
                <a:ea typeface="MS PGothic" panose="020B0600070205080204" pitchFamily="34" charset="-128"/>
                <a:cs typeface="Arial" panose="020B0604020202020204" pitchFamily="34" charset="0"/>
              </a:rPr>
              <a:pPr marL="0" marR="0" lvl="0" indent="0" algn="r" defTabSz="914400" rtl="0" eaLnBrk="0" fontAlgn="base" latinLnBrk="0" hangingPunct="0">
                <a:lnSpc>
                  <a:spcPct val="100000"/>
                </a:lnSpc>
                <a:spcBef>
                  <a:spcPts val="0"/>
                </a:spcBef>
                <a:spcAft>
                  <a:spcPts val="0"/>
                </a:spcAft>
                <a:buClrTx/>
                <a:buSzTx/>
                <a:buFontTx/>
                <a:buNone/>
                <a:tabLst/>
                <a:defRPr/>
              </a:pPr>
              <a:t>92</a:t>
            </a:fld>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314414007"/>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Google Shape;371;g847cf01710_0_48:notes"/>
          <p:cNvSpPr>
            <a:spLocks noGrp="1" noRot="1" noChangeAspect="1"/>
          </p:cNvSpPr>
          <p:nvPr>
            <p:ph type="sldImg" idx="2"/>
          </p:nvPr>
        </p:nvSpPr>
        <p:spPr>
          <a:xfrm>
            <a:off x="1219200" y="685800"/>
            <a:ext cx="4876800" cy="36576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2" name="Google Shape;372;g847cf01710_0_48:notes"/>
          <p:cNvSpPr txBox="1">
            <a:spLocks noGrp="1"/>
          </p:cNvSpPr>
          <p:nvPr>
            <p:ph type="body" idx="1"/>
          </p:nvPr>
        </p:nvSpPr>
        <p:spPr>
          <a:xfrm>
            <a:off x="990600" y="4572000"/>
            <a:ext cx="5334000" cy="4343400"/>
          </a:xfrm>
          <a:prstGeom prst="rect">
            <a:avLst/>
          </a:prstGeom>
        </p:spPr>
        <p:txBody>
          <a:bodyPr spcFirstLastPara="1" wrap="square" lIns="91425" tIns="45700" rIns="91425" bIns="45700" anchor="t" anchorCtr="0">
            <a:noAutofit/>
          </a:bodyPr>
          <a:lstStyle/>
          <a:p>
            <a:r>
              <a:rPr lang="en-GB" sz="900" dirty="0">
                <a:solidFill>
                  <a:schemeClr val="dk1"/>
                </a:solidFill>
              </a:rPr>
              <a:t>Instructor: </a:t>
            </a:r>
            <a:r>
              <a:rPr lang="en-US" sz="1100" kern="1200" dirty="0">
                <a:solidFill>
                  <a:schemeClr val="tx1"/>
                </a:solidFill>
                <a:effectLst/>
                <a:latin typeface="Times" charset="0"/>
                <a:ea typeface="MS PGothic" pitchFamily="34" charset="-128"/>
                <a:cs typeface="MS PGothic" charset="0"/>
              </a:rPr>
              <a:t>This Mol3D structure is located in the Achieve course. It can be found in the Chapter 8 content, in the folder titled “Ch8 In-Class Activities and Resources.” </a:t>
            </a:r>
          </a:p>
        </p:txBody>
      </p:sp>
      <p:sp>
        <p:nvSpPr>
          <p:cNvPr id="373" name="Google Shape;373;g847cf01710_0_48:notes"/>
          <p:cNvSpPr txBox="1">
            <a:spLocks noGrp="1"/>
          </p:cNvSpPr>
          <p:nvPr>
            <p:ph type="sldNum" idx="12"/>
          </p:nvPr>
        </p:nvSpPr>
        <p:spPr>
          <a:xfrm>
            <a:off x="4114800" y="9144000"/>
            <a:ext cx="3200400" cy="457200"/>
          </a:xfrm>
          <a:prstGeom prst="rect">
            <a:avLst/>
          </a:prstGeom>
        </p:spPr>
        <p:txBody>
          <a:bodyPr spcFirstLastPara="1" wrap="square" lIns="91425" tIns="45700" rIns="91425" bIns="45700" anchor="b" anchorCtr="0">
            <a:noAutofit/>
          </a:bodyPr>
          <a:lstStyle/>
          <a:p>
            <a:pPr marL="0" marR="0" lvl="0" indent="0" algn="r" defTabSz="914400" rtl="0" eaLnBrk="0" fontAlgn="base" latinLnBrk="0" hangingPunct="0">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srgbClr val="000000"/>
                </a:solidFill>
                <a:effectLst/>
                <a:uLnTx/>
                <a:uFillTx/>
                <a:latin typeface="Times" pitchFamily="2" charset="0"/>
                <a:ea typeface="MS PGothic" panose="020B0600070205080204" pitchFamily="34" charset="-128"/>
                <a:cs typeface="Arial" panose="020B0604020202020204" pitchFamily="34" charset="0"/>
              </a:rPr>
              <a:pPr marL="0" marR="0" lvl="0" indent="0" algn="r" defTabSz="914400" rtl="0" eaLnBrk="0" fontAlgn="base" latinLnBrk="0" hangingPunct="0">
                <a:lnSpc>
                  <a:spcPct val="100000"/>
                </a:lnSpc>
                <a:spcBef>
                  <a:spcPts val="0"/>
                </a:spcBef>
                <a:spcAft>
                  <a:spcPts val="0"/>
                </a:spcAft>
                <a:buClrTx/>
                <a:buSzTx/>
                <a:buFontTx/>
                <a:buNone/>
                <a:tabLst/>
                <a:defRPr/>
              </a:pPr>
              <a:t>93</a:t>
            </a:fld>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3178381782"/>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0721" name="Google Shape;193;g847cf01710_0_132:notes">
            <a:extLst>
              <a:ext uri="{FF2B5EF4-FFF2-40B4-BE49-F238E27FC236}">
                <a16:creationId xmlns:a16="http://schemas.microsoft.com/office/drawing/2014/main" id="{468939BA-A007-EE4A-9766-D63F79BA35F0}"/>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0722" name="Google Shape;194;g847cf01710_0_132:notes">
            <a:extLst>
              <a:ext uri="{FF2B5EF4-FFF2-40B4-BE49-F238E27FC236}">
                <a16:creationId xmlns:a16="http://schemas.microsoft.com/office/drawing/2014/main" id="{A501B44F-AB63-AB42-B1CD-A05BCDB3B21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30723" name="Google Shape;195;g847cf01710_0_132:notes">
            <a:extLst>
              <a:ext uri="{FF2B5EF4-FFF2-40B4-BE49-F238E27FC236}">
                <a16:creationId xmlns:a16="http://schemas.microsoft.com/office/drawing/2014/main" id="{721A403F-3EB8-1E43-84CB-CD07CD79433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667EEEE-95A9-C840-8682-706940865989}" type="slidenum">
              <a:rPr lang="en-US" altLang="en-US" sz="1200" smtClean="0"/>
              <a:pPr>
                <a:buClr>
                  <a:srgbClr val="000000"/>
                </a:buClr>
                <a:buSzPts val="1200"/>
                <a:buFont typeface="Times" pitchFamily="2" charset="0"/>
                <a:buNone/>
              </a:pPr>
              <a:t>94</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795350830"/>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0481" name="Google Shape;165;p2:notes">
            <a:extLst>
              <a:ext uri="{FF2B5EF4-FFF2-40B4-BE49-F238E27FC236}">
                <a16:creationId xmlns:a16="http://schemas.microsoft.com/office/drawing/2014/main" id="{B86D1505-3C18-F54C-97EF-6504CC8B8AA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0482" name="Google Shape;166;p2:notes">
            <a:extLst>
              <a:ext uri="{FF2B5EF4-FFF2-40B4-BE49-F238E27FC236}">
                <a16:creationId xmlns:a16="http://schemas.microsoft.com/office/drawing/2014/main" id="{A4FAF4F4-1A02-9447-A433-8A6BD847FFB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2403952832"/>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7" name="Google Shape;165;p2:notes">
            <a:extLst>
              <a:ext uri="{FF2B5EF4-FFF2-40B4-BE49-F238E27FC236}">
                <a16:creationId xmlns:a16="http://schemas.microsoft.com/office/drawing/2014/main" id="{A7013554-8CFB-F641-9946-BC9AACCF5EB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4578" name="Google Shape;166;p2:notes">
            <a:extLst>
              <a:ext uri="{FF2B5EF4-FFF2-40B4-BE49-F238E27FC236}">
                <a16:creationId xmlns:a16="http://schemas.microsoft.com/office/drawing/2014/main" id="{34389B00-6C0F-AD49-B69E-4EB90922E66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1521057269"/>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97</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81493203"/>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53281" name="Google Shape;161;g929a7def50_0_124:notes">
            <a:extLst>
              <a:ext uri="{FF2B5EF4-FFF2-40B4-BE49-F238E27FC236}">
                <a16:creationId xmlns:a16="http://schemas.microsoft.com/office/drawing/2014/main" id="{3F443D9B-8EA1-254E-AB6E-B04A42AC1BB0}"/>
              </a:ext>
            </a:extLst>
          </p:cNvPr>
          <p:cNvSpPr>
            <a:spLocks noGrp="1" noRot="1" noChangeAspect="1" noTextEdit="1"/>
          </p:cNvSpPr>
          <p:nvPr>
            <p:ph type="sldImg" idx="2"/>
          </p:nvPr>
        </p:nvSpPr>
        <p:spPr>
          <a:xfrm>
            <a:off x="1106488" y="652463"/>
            <a:ext cx="4645025" cy="3484562"/>
          </a:xfrm>
          <a:custGeom>
            <a:avLst/>
            <a:gdLst>
              <a:gd name="T0" fmla="*/ 0 w 120000"/>
              <a:gd name="T1" fmla="*/ 0 h 120000"/>
              <a:gd name="T2" fmla="*/ 120000 w 120000"/>
              <a:gd name="T3" fmla="*/ 0 h 120000"/>
              <a:gd name="T4" fmla="*/ 120000 w 120000"/>
              <a:gd name="T5" fmla="*/ 120000 h 120000"/>
              <a:gd name="T6" fmla="*/ 0 w 120000"/>
              <a:gd name="T7" fmla="*/ 120000 h 120000"/>
              <a:gd name="T8" fmla="*/ 0 w 120000"/>
              <a:gd name="T9" fmla="*/ 0 h 120000"/>
            </a:gdLst>
            <a:ahLst/>
            <a:cxnLst>
              <a:cxn ang="0">
                <a:pos x="T0" y="T1"/>
              </a:cxn>
              <a:cxn ang="0">
                <a:pos x="T2" y="T3"/>
              </a:cxn>
              <a:cxn ang="0">
                <a:pos x="T4" y="T5"/>
              </a:cxn>
              <a:cxn ang="0">
                <a:pos x="T6" y="T7"/>
              </a:cxn>
              <a:cxn ang="0">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53282" name="Google Shape;162;g929a7def50_0_124:notes">
            <a:extLst>
              <a:ext uri="{FF2B5EF4-FFF2-40B4-BE49-F238E27FC236}">
                <a16:creationId xmlns:a16="http://schemas.microsoft.com/office/drawing/2014/main" id="{5F7B60B9-21DA-6145-9E44-6836B5EB66DB}"/>
              </a:ext>
            </a:extLst>
          </p:cNvPr>
          <p:cNvSpPr txBox="1">
            <a:spLocks noGrp="1" noChangeArrowheads="1"/>
          </p:cNvSpPr>
          <p:nvPr>
            <p:ph type="body" idx="1"/>
          </p:nvPr>
        </p:nvSpPr>
        <p:spPr>
          <a:xfrm>
            <a:off x="928688" y="4354513"/>
            <a:ext cx="5000625" cy="41370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p>
            <a:pPr marL="0" marR="0" lvl="0" indent="0" algn="l" defTabSz="914400" rtl="0" eaLnBrk="0" fontAlgn="base" latinLnBrk="0" hangingPunct="0">
              <a:lnSpc>
                <a:spcPct val="100000"/>
              </a:lnSpc>
              <a:spcBef>
                <a:spcPct val="0"/>
              </a:spcBef>
              <a:spcAft>
                <a:spcPct val="0"/>
              </a:spcAft>
              <a:buClr>
                <a:srgbClr val="000000"/>
              </a:buClr>
              <a:buSzPts val="1000"/>
              <a:buFontTx/>
              <a:buNone/>
              <a:tabLst/>
              <a:defRPr/>
            </a:pPr>
            <a:r>
              <a:rPr lang="en-US" sz="1200" kern="1200" dirty="0">
                <a:solidFill>
                  <a:schemeClr val="tx1"/>
                </a:solidFill>
                <a:effectLst/>
                <a:latin typeface="Times" charset="0"/>
                <a:ea typeface="MS PGothic" pitchFamily="34" charset="-128"/>
                <a:cs typeface="MS PGothic" charset="0"/>
              </a:rPr>
              <a:t>Instructor: For additional information, see the Instructor Activity Guide located in Achieve. It can be found within Chapter 8, in the folder titled “Ch8 In-Class Activities, Videos, and Resources.”</a:t>
            </a:r>
          </a:p>
        </p:txBody>
      </p:sp>
      <p:sp>
        <p:nvSpPr>
          <p:cNvPr id="353283" name="Google Shape;163;g929a7def50_0_124:notes">
            <a:extLst>
              <a:ext uri="{FF2B5EF4-FFF2-40B4-BE49-F238E27FC236}">
                <a16:creationId xmlns:a16="http://schemas.microsoft.com/office/drawing/2014/main" id="{A4F57885-1F0C-974D-93E4-F4C59F5567F9}"/>
              </a:ext>
            </a:extLst>
          </p:cNvPr>
          <p:cNvSpPr>
            <a:spLocks noGrp="1" noChangeArrowheads="1"/>
          </p:cNvSpPr>
          <p:nvPr>
            <p:ph type="sldNum" sz="quarter" idx="5"/>
          </p:nvPr>
        </p:nvSpPr>
        <p:spPr>
          <a:xfrm>
            <a:off x="3857625" y="8709025"/>
            <a:ext cx="3000375" cy="4349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175" tIns="86175" rIns="86175" bIns="86175" anchor="ctr"/>
          <a:lstStyle>
            <a:lvl1pPr>
              <a:defRPr b="1">
                <a:solidFill>
                  <a:schemeClr val="tx1"/>
                </a:solidFill>
                <a:latin typeface="Arial" panose="020B0604020202020204" pitchFamily="34" charset="0"/>
                <a:ea typeface="ＭＳ Ｐゴシック" panose="020B0600070205080204" pitchFamily="34" charset="-128"/>
              </a:defRPr>
            </a:lvl1pPr>
            <a:lvl2pPr marL="742950" indent="-285750">
              <a:defRPr b="1">
                <a:solidFill>
                  <a:schemeClr val="tx1"/>
                </a:solidFill>
                <a:latin typeface="Arial" panose="020B0604020202020204" pitchFamily="34" charset="0"/>
                <a:ea typeface="ＭＳ Ｐゴシック" panose="020B0600070205080204" pitchFamily="34" charset="-128"/>
              </a:defRPr>
            </a:lvl2pPr>
            <a:lvl3pPr marL="1143000" indent="-228600">
              <a:defRPr b="1">
                <a:solidFill>
                  <a:schemeClr val="tx1"/>
                </a:solidFill>
                <a:latin typeface="Arial" panose="020B0604020202020204" pitchFamily="34" charset="0"/>
                <a:ea typeface="ＭＳ Ｐゴシック" panose="020B0600070205080204" pitchFamily="34" charset="-128"/>
              </a:defRPr>
            </a:lvl3pPr>
            <a:lvl4pPr marL="1600200" indent="-228600">
              <a:defRPr b="1">
                <a:solidFill>
                  <a:schemeClr val="tx1"/>
                </a:solidFill>
                <a:latin typeface="Arial" panose="020B0604020202020204" pitchFamily="34" charset="0"/>
                <a:ea typeface="ＭＳ Ｐゴシック" panose="020B0600070205080204" pitchFamily="34" charset="-128"/>
              </a:defRPr>
            </a:lvl4pPr>
            <a:lvl5pPr marL="2057400" indent="-228600">
              <a:defRPr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fld id="{1EDDDECD-7F1B-5F49-830D-72E8011EBD7A}" type="slidenum">
              <a:rPr kumimoji="0" lang="en-GB" altLang="en-US" sz="13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rPr>
              <a:pPr marL="0" marR="0" lvl="0" indent="0" algn="l" defTabSz="914400" rtl="0" eaLnBrk="0" fontAlgn="base" latinLnBrk="0" hangingPunct="0">
                <a:lnSpc>
                  <a:spcPct val="100000"/>
                </a:lnSpc>
                <a:spcBef>
                  <a:spcPct val="0"/>
                </a:spcBef>
                <a:spcAft>
                  <a:spcPct val="0"/>
                </a:spcAft>
                <a:buClrTx/>
                <a:buSzTx/>
                <a:buFontTx/>
                <a:buNone/>
                <a:tabLst/>
                <a:defRPr/>
              </a:pPr>
              <a:t>98</a:t>
            </a:fld>
            <a:endPar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93358037"/>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55329" name="Google Shape;170;g929a7def50_0_242:notes">
            <a:extLst>
              <a:ext uri="{FF2B5EF4-FFF2-40B4-BE49-F238E27FC236}">
                <a16:creationId xmlns:a16="http://schemas.microsoft.com/office/drawing/2014/main" id="{6410CABB-4BCA-4443-A035-87E7665CBDCC}"/>
              </a:ext>
            </a:extLst>
          </p:cNvPr>
          <p:cNvSpPr>
            <a:spLocks noGrp="1" noRot="1" noChangeAspect="1" noTextEdit="1"/>
          </p:cNvSpPr>
          <p:nvPr>
            <p:ph type="sldImg" idx="2"/>
          </p:nvPr>
        </p:nvSpPr>
        <p:spPr>
          <a:xfrm>
            <a:off x="1106488" y="652463"/>
            <a:ext cx="4645025" cy="3484562"/>
          </a:xfrm>
          <a:custGeom>
            <a:avLst/>
            <a:gdLst>
              <a:gd name="T0" fmla="*/ 0 w 120000"/>
              <a:gd name="T1" fmla="*/ 0 h 120000"/>
              <a:gd name="T2" fmla="*/ 120000 w 120000"/>
              <a:gd name="T3" fmla="*/ 0 h 120000"/>
              <a:gd name="T4" fmla="*/ 120000 w 120000"/>
              <a:gd name="T5" fmla="*/ 120000 h 120000"/>
              <a:gd name="T6" fmla="*/ 0 w 120000"/>
              <a:gd name="T7" fmla="*/ 120000 h 120000"/>
              <a:gd name="T8" fmla="*/ 0 w 120000"/>
              <a:gd name="T9" fmla="*/ 0 h 120000"/>
            </a:gdLst>
            <a:ahLst/>
            <a:cxnLst>
              <a:cxn ang="0">
                <a:pos x="T0" y="T1"/>
              </a:cxn>
              <a:cxn ang="0">
                <a:pos x="T2" y="T3"/>
              </a:cxn>
              <a:cxn ang="0">
                <a:pos x="T4" y="T5"/>
              </a:cxn>
              <a:cxn ang="0">
                <a:pos x="T6" y="T7"/>
              </a:cxn>
              <a:cxn ang="0">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55330" name="Google Shape;171;g929a7def50_0_242:notes">
            <a:extLst>
              <a:ext uri="{FF2B5EF4-FFF2-40B4-BE49-F238E27FC236}">
                <a16:creationId xmlns:a16="http://schemas.microsoft.com/office/drawing/2014/main" id="{727E96F9-4243-9B47-89A4-3251F2EBDEED}"/>
              </a:ext>
            </a:extLst>
          </p:cNvPr>
          <p:cNvSpPr txBox="1">
            <a:spLocks noGrp="1" noChangeArrowheads="1"/>
          </p:cNvSpPr>
          <p:nvPr>
            <p:ph type="body" idx="1"/>
          </p:nvPr>
        </p:nvSpPr>
        <p:spPr>
          <a:xfrm>
            <a:off x="928688" y="4354513"/>
            <a:ext cx="5000625" cy="41370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sz="1200" kern="1200" dirty="0">
                <a:solidFill>
                  <a:schemeClr val="tx1"/>
                </a:solidFill>
                <a:effectLst/>
                <a:latin typeface="Times" charset="0"/>
                <a:ea typeface="MS PGothic" pitchFamily="34" charset="-128"/>
                <a:cs typeface="MS PGothic" charset="0"/>
              </a:rPr>
              <a:t>Instructor: For additional information, see the Instructor Activity Guide located in Achieve. It can be found within Chapter 8, in the folder titled “Ch8 In-Class Activities, Videos, and Resources.”</a:t>
            </a:r>
          </a:p>
        </p:txBody>
      </p:sp>
      <p:sp>
        <p:nvSpPr>
          <p:cNvPr id="355331" name="Google Shape;172;g929a7def50_0_242:notes">
            <a:extLst>
              <a:ext uri="{FF2B5EF4-FFF2-40B4-BE49-F238E27FC236}">
                <a16:creationId xmlns:a16="http://schemas.microsoft.com/office/drawing/2014/main" id="{6D951FFD-865B-E44E-AFB2-49EC97DBEE7E}"/>
              </a:ext>
            </a:extLst>
          </p:cNvPr>
          <p:cNvSpPr>
            <a:spLocks noGrp="1" noChangeArrowheads="1"/>
          </p:cNvSpPr>
          <p:nvPr>
            <p:ph type="sldNum" sz="quarter" idx="5"/>
          </p:nvPr>
        </p:nvSpPr>
        <p:spPr>
          <a:xfrm>
            <a:off x="3857625" y="8709025"/>
            <a:ext cx="3000375" cy="4349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175" tIns="86175" rIns="86175" bIns="86175" anchor="ctr"/>
          <a:lstStyle>
            <a:lvl1pPr>
              <a:defRPr b="1">
                <a:solidFill>
                  <a:schemeClr val="tx1"/>
                </a:solidFill>
                <a:latin typeface="Arial" panose="020B0604020202020204" pitchFamily="34" charset="0"/>
                <a:ea typeface="ＭＳ Ｐゴシック" panose="020B0600070205080204" pitchFamily="34" charset="-128"/>
              </a:defRPr>
            </a:lvl1pPr>
            <a:lvl2pPr marL="742950" indent="-285750">
              <a:defRPr b="1">
                <a:solidFill>
                  <a:schemeClr val="tx1"/>
                </a:solidFill>
                <a:latin typeface="Arial" panose="020B0604020202020204" pitchFamily="34" charset="0"/>
                <a:ea typeface="ＭＳ Ｐゴシック" panose="020B0600070205080204" pitchFamily="34" charset="-128"/>
              </a:defRPr>
            </a:lvl2pPr>
            <a:lvl3pPr marL="1143000" indent="-228600">
              <a:defRPr b="1">
                <a:solidFill>
                  <a:schemeClr val="tx1"/>
                </a:solidFill>
                <a:latin typeface="Arial" panose="020B0604020202020204" pitchFamily="34" charset="0"/>
                <a:ea typeface="ＭＳ Ｐゴシック" panose="020B0600070205080204" pitchFamily="34" charset="-128"/>
              </a:defRPr>
            </a:lvl3pPr>
            <a:lvl4pPr marL="1600200" indent="-228600">
              <a:defRPr b="1">
                <a:solidFill>
                  <a:schemeClr val="tx1"/>
                </a:solidFill>
                <a:latin typeface="Arial" panose="020B0604020202020204" pitchFamily="34" charset="0"/>
                <a:ea typeface="ＭＳ Ｐゴシック" panose="020B0600070205080204" pitchFamily="34" charset="-128"/>
              </a:defRPr>
            </a:lvl4pPr>
            <a:lvl5pPr marL="2057400" indent="-228600">
              <a:defRPr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fld id="{E3A63130-9777-E04C-9945-E9AB2E9C18D4}" type="slidenum">
              <a:rPr kumimoji="0" lang="en-GB" altLang="en-US" sz="13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rPr>
              <a:pPr marL="0" marR="0" lvl="0" indent="0" algn="l" defTabSz="914400" rtl="0" eaLnBrk="0" fontAlgn="base" latinLnBrk="0" hangingPunct="0">
                <a:lnSpc>
                  <a:spcPct val="100000"/>
                </a:lnSpc>
                <a:spcBef>
                  <a:spcPct val="0"/>
                </a:spcBef>
                <a:spcAft>
                  <a:spcPct val="0"/>
                </a:spcAft>
                <a:buClrTx/>
                <a:buSzTx/>
                <a:buFontTx/>
                <a:buNone/>
                <a:tabLst/>
                <a:defRPr/>
              </a:pPr>
              <a:t>99</a:t>
            </a:fld>
            <a:endPar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775356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ga-IE"/>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ga-IE" dirty="0"/>
              <a:t>Click to edit Master subtitle style</a:t>
            </a:r>
            <a:endParaRPr lang="en-US" dirty="0"/>
          </a:p>
        </p:txBody>
      </p:sp>
      <p:sp>
        <p:nvSpPr>
          <p:cNvPr id="4" name="Rectangle 4">
            <a:extLst>
              <a:ext uri="{FF2B5EF4-FFF2-40B4-BE49-F238E27FC236}">
                <a16:creationId xmlns:a16="http://schemas.microsoft.com/office/drawing/2014/main" id="{E02D5D24-90C8-8A42-90E9-E4D602B360B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801D5DE-19A5-2C4E-94B5-A7A12FDB8A2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0366127-B00F-2B48-A3EA-D64FDE8E6D5E}"/>
              </a:ext>
            </a:extLst>
          </p:cNvPr>
          <p:cNvSpPr>
            <a:spLocks noGrp="1" noChangeArrowheads="1"/>
          </p:cNvSpPr>
          <p:nvPr>
            <p:ph type="sldNum" sz="quarter" idx="12"/>
          </p:nvPr>
        </p:nvSpPr>
        <p:spPr>
          <a:ln/>
        </p:spPr>
        <p:txBody>
          <a:bodyPr/>
          <a:lstStyle>
            <a:lvl1pPr>
              <a:defRPr/>
            </a:lvl1pPr>
          </a:lstStyle>
          <a:p>
            <a:pPr>
              <a:defRPr/>
            </a:pPr>
            <a:fld id="{10384566-19B5-3141-A5D0-9272B7F9DC81}" type="slidenum">
              <a:rPr lang="en-US" altLang="en-US"/>
              <a:pPr>
                <a:defRPr/>
              </a:pPr>
              <a:t>‹#›</a:t>
            </a:fld>
            <a:endParaRPr lang="en-US" altLang="en-US"/>
          </a:p>
        </p:txBody>
      </p:sp>
    </p:spTree>
    <p:extLst>
      <p:ext uri="{BB962C8B-B14F-4D97-AF65-F5344CB8AC3E}">
        <p14:creationId xmlns:p14="http://schemas.microsoft.com/office/powerpoint/2010/main" val="23789946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Rectangle 4">
            <a:extLst>
              <a:ext uri="{FF2B5EF4-FFF2-40B4-BE49-F238E27FC236}">
                <a16:creationId xmlns:a16="http://schemas.microsoft.com/office/drawing/2014/main" id="{CBA029B4-AF5E-3847-9D53-14FC7ECB4B7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BD41B3B-B697-A04A-B38B-A0771BDB569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F161514-9D80-394D-9CA0-314C1EDD2B57}"/>
              </a:ext>
            </a:extLst>
          </p:cNvPr>
          <p:cNvSpPr>
            <a:spLocks noGrp="1" noChangeArrowheads="1"/>
          </p:cNvSpPr>
          <p:nvPr>
            <p:ph type="sldNum" sz="quarter" idx="12"/>
          </p:nvPr>
        </p:nvSpPr>
        <p:spPr>
          <a:ln/>
        </p:spPr>
        <p:txBody>
          <a:bodyPr/>
          <a:lstStyle>
            <a:lvl1pPr>
              <a:defRPr/>
            </a:lvl1pPr>
          </a:lstStyle>
          <a:p>
            <a:pPr>
              <a:defRPr/>
            </a:pPr>
            <a:fld id="{4D06494D-0546-B04C-ABE0-2E4B135F8E1A}" type="slidenum">
              <a:rPr lang="en-US" altLang="en-US"/>
              <a:pPr>
                <a:defRPr/>
              </a:pPr>
              <a:t>‹#›</a:t>
            </a:fld>
            <a:endParaRPr lang="en-US" altLang="en-US"/>
          </a:p>
        </p:txBody>
      </p:sp>
    </p:spTree>
    <p:extLst>
      <p:ext uri="{BB962C8B-B14F-4D97-AF65-F5344CB8AC3E}">
        <p14:creationId xmlns:p14="http://schemas.microsoft.com/office/powerpoint/2010/main" val="28745890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ga-IE"/>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Rectangle 4">
            <a:extLst>
              <a:ext uri="{FF2B5EF4-FFF2-40B4-BE49-F238E27FC236}">
                <a16:creationId xmlns:a16="http://schemas.microsoft.com/office/drawing/2014/main" id="{0063F05F-12EB-D444-908F-E3618E08547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FAB5DD4-E38B-E541-9DF1-5544BB06C70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2BA9403-BB72-884F-98CB-4BC5372AD27E}"/>
              </a:ext>
            </a:extLst>
          </p:cNvPr>
          <p:cNvSpPr>
            <a:spLocks noGrp="1" noChangeArrowheads="1"/>
          </p:cNvSpPr>
          <p:nvPr>
            <p:ph type="sldNum" sz="quarter" idx="12"/>
          </p:nvPr>
        </p:nvSpPr>
        <p:spPr>
          <a:ln/>
        </p:spPr>
        <p:txBody>
          <a:bodyPr/>
          <a:lstStyle>
            <a:lvl1pPr>
              <a:defRPr/>
            </a:lvl1pPr>
          </a:lstStyle>
          <a:p>
            <a:pPr>
              <a:defRPr/>
            </a:pPr>
            <a:fld id="{678CA1A3-15D0-F246-96A5-2A0304C19C9B}" type="slidenum">
              <a:rPr lang="en-US" altLang="en-US"/>
              <a:pPr>
                <a:defRPr/>
              </a:pPr>
              <a:t>‹#›</a:t>
            </a:fld>
            <a:endParaRPr lang="en-US" altLang="en-US"/>
          </a:p>
        </p:txBody>
      </p:sp>
    </p:spTree>
    <p:extLst>
      <p:ext uri="{BB962C8B-B14F-4D97-AF65-F5344CB8AC3E}">
        <p14:creationId xmlns:p14="http://schemas.microsoft.com/office/powerpoint/2010/main" val="14473707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1143000"/>
          </a:xfrm>
        </p:spPr>
        <p:txBody>
          <a:bodyPr/>
          <a:lstStyle/>
          <a:p>
            <a:r>
              <a:rPr lang="ga-IE"/>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5" name="Rectangle 4">
            <a:extLst>
              <a:ext uri="{FF2B5EF4-FFF2-40B4-BE49-F238E27FC236}">
                <a16:creationId xmlns:a16="http://schemas.microsoft.com/office/drawing/2014/main" id="{DEDE0AA0-E100-C94E-91BB-7BD7C944C1F1}"/>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59D3D6A5-5B3E-4849-BC6C-62FE4C8BAEA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DAFFC7C3-7DD3-0046-AD1A-AB6A1981BB65}"/>
              </a:ext>
            </a:extLst>
          </p:cNvPr>
          <p:cNvSpPr>
            <a:spLocks noGrp="1" noChangeArrowheads="1"/>
          </p:cNvSpPr>
          <p:nvPr>
            <p:ph type="sldNum" sz="quarter" idx="12"/>
          </p:nvPr>
        </p:nvSpPr>
        <p:spPr>
          <a:ln/>
        </p:spPr>
        <p:txBody>
          <a:bodyPr/>
          <a:lstStyle>
            <a:lvl1pPr>
              <a:defRPr/>
            </a:lvl1pPr>
          </a:lstStyle>
          <a:p>
            <a:pPr>
              <a:defRPr/>
            </a:pPr>
            <a:fld id="{A1F9258E-2318-AF49-8EB1-B005D523A68C}" type="slidenum">
              <a:rPr lang="en-US" altLang="en-US"/>
              <a:pPr>
                <a:defRPr/>
              </a:pPr>
              <a:t>‹#›</a:t>
            </a:fld>
            <a:endParaRPr lang="en-US" altLang="en-US"/>
          </a:p>
        </p:txBody>
      </p:sp>
    </p:spTree>
    <p:extLst>
      <p:ext uri="{BB962C8B-B14F-4D97-AF65-F5344CB8AC3E}">
        <p14:creationId xmlns:p14="http://schemas.microsoft.com/office/powerpoint/2010/main" val="33530746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Content and Text" type="objAndTx">
  <p:cSld name="Title, Content and Text">
    <p:spTree>
      <p:nvGrpSpPr>
        <p:cNvPr id="1" name="Shape 31"/>
        <p:cNvGrpSpPr/>
        <p:nvPr/>
      </p:nvGrpSpPr>
      <p:grpSpPr>
        <a:xfrm>
          <a:off x="0" y="0"/>
          <a:ext cx="0" cy="0"/>
          <a:chOff x="0" y="0"/>
          <a:chExt cx="0" cy="0"/>
        </a:xfrm>
      </p:grpSpPr>
      <p:sp>
        <p:nvSpPr>
          <p:cNvPr id="32" name="Google Shape;32;p62"/>
          <p:cNvSpPr txBox="1">
            <a:spLocks noGrp="1"/>
          </p:cNvSpPr>
          <p:nvPr>
            <p:ph type="title"/>
          </p:nvPr>
        </p:nvSpPr>
        <p:spPr>
          <a:xfrm>
            <a:off x="0" y="152400"/>
            <a:ext cx="9144000" cy="1143000"/>
          </a:xfrm>
          <a:prstGeom prst="rect">
            <a:avLst/>
          </a:prstGeom>
          <a:noFill/>
          <a:ln>
            <a:noFill/>
          </a:ln>
        </p:spPr>
        <p:txBody>
          <a:bodyPr spcFirstLastPara="1" lIns="91425" tIns="45700" rIns="91425" bIns="45700">
            <a:noAutofit/>
          </a:bodyPr>
          <a:lstStyle>
            <a:lvl1pPr lvl="0" algn="ctr">
              <a:spcBef>
                <a:spcPts val="0"/>
              </a:spcBef>
              <a:spcAft>
                <a:spcPts val="0"/>
              </a:spcAft>
              <a:buSzPts val="1400"/>
              <a:buNone/>
              <a:defRPr>
                <a:solidFill>
                  <a:srgbClr val="4E4CB4"/>
                </a:solidFill>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33" name="Google Shape;33;p62"/>
          <p:cNvSpPr txBox="1">
            <a:spLocks noGrp="1"/>
          </p:cNvSpPr>
          <p:nvPr>
            <p:ph type="body" idx="1"/>
          </p:nvPr>
        </p:nvSpPr>
        <p:spPr>
          <a:xfrm>
            <a:off x="685800" y="1981200"/>
            <a:ext cx="3810000" cy="4114800"/>
          </a:xfrm>
          <a:prstGeom prst="rect">
            <a:avLst/>
          </a:prstGeom>
          <a:noFill/>
          <a:ln>
            <a:noFill/>
          </a:ln>
        </p:spPr>
        <p:txBody>
          <a:bodyPr spcFirstLastPara="1" lIns="91425" tIns="45700" rIns="91425" bIns="4570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4" name="Google Shape;34;p62"/>
          <p:cNvSpPr txBox="1">
            <a:spLocks noGrp="1"/>
          </p:cNvSpPr>
          <p:nvPr>
            <p:ph type="body" idx="2"/>
          </p:nvPr>
        </p:nvSpPr>
        <p:spPr>
          <a:xfrm>
            <a:off x="4648200" y="1981200"/>
            <a:ext cx="3810000" cy="4114800"/>
          </a:xfrm>
          <a:prstGeom prst="rect">
            <a:avLst/>
          </a:prstGeom>
          <a:noFill/>
          <a:ln>
            <a:noFill/>
          </a:ln>
        </p:spPr>
        <p:txBody>
          <a:bodyPr spcFirstLastPara="1" lIns="91425" tIns="45700" rIns="91425" bIns="4570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5" name="Google Shape;35;p62">
            <a:extLst>
              <a:ext uri="{FF2B5EF4-FFF2-40B4-BE49-F238E27FC236}">
                <a16:creationId xmlns:a16="http://schemas.microsoft.com/office/drawing/2014/main" id="{8638E226-D7E0-CC4C-8878-80CCB17FFF88}"/>
              </a:ext>
            </a:extLst>
          </p:cNvPr>
          <p:cNvSpPr txBox="1">
            <a:spLocks noGrp="1"/>
          </p:cNvSpPr>
          <p:nvPr>
            <p:ph type="dt" idx="10"/>
          </p:nvPr>
        </p:nvSpPr>
        <p:spPr/>
        <p:txBody>
          <a:bodyPr spcFirstLastPara="1" lIns="91425" tIns="45700" rIns="91425" b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a:defRPr/>
            </a:pPr>
            <a:endParaRPr/>
          </a:p>
        </p:txBody>
      </p:sp>
      <p:sp>
        <p:nvSpPr>
          <p:cNvPr id="6" name="Google Shape;36;p62">
            <a:extLst>
              <a:ext uri="{FF2B5EF4-FFF2-40B4-BE49-F238E27FC236}">
                <a16:creationId xmlns:a16="http://schemas.microsoft.com/office/drawing/2014/main" id="{EE3226DF-C8B1-2E4B-A036-BF49DD62BDC9}"/>
              </a:ext>
            </a:extLst>
          </p:cNvPr>
          <p:cNvSpPr txBox="1">
            <a:spLocks noGrp="1"/>
          </p:cNvSpPr>
          <p:nvPr>
            <p:ph type="ftr" idx="11"/>
          </p:nvPr>
        </p:nvSpPr>
        <p:spPr/>
        <p:txBody>
          <a:bodyPr spcFirstLastPara="1" lIns="91425" tIns="45700" rIns="91425" b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a:defRPr/>
            </a:pPr>
            <a:endParaRPr/>
          </a:p>
        </p:txBody>
      </p:sp>
      <p:sp>
        <p:nvSpPr>
          <p:cNvPr id="7" name="Google Shape;37;p62">
            <a:extLst>
              <a:ext uri="{FF2B5EF4-FFF2-40B4-BE49-F238E27FC236}">
                <a16:creationId xmlns:a16="http://schemas.microsoft.com/office/drawing/2014/main" id="{00795626-6D05-AB4E-A143-1CE72621F81E}"/>
              </a:ext>
            </a:extLst>
          </p:cNvPr>
          <p:cNvSpPr txBox="1">
            <a:spLocks noGrp="1"/>
          </p:cNvSpPr>
          <p:nvPr>
            <p:ph type="sldNum" idx="12"/>
          </p:nvPr>
        </p:nvSpPr>
        <p:spPr/>
        <p:txBody>
          <a:bodyPr spcFirstLastPara="1" lIns="91425" tIns="45700" rIns="91425" bIns="45700">
            <a:noAutofit/>
          </a:bodyPr>
          <a:lstStyle>
            <a:lvl1pPr marL="0" marR="0" lvl="0"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1pPr>
            <a:lvl2pPr marL="0" marR="0" lvl="1"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2pPr>
            <a:lvl3pPr marL="0" marR="0" lvl="2"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3pPr>
            <a:lvl4pPr marL="0" marR="0" lvl="3"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4pPr>
            <a:lvl5pPr marL="0" marR="0" lvl="4"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5pPr>
            <a:lvl6pPr marL="0" marR="0" lvl="5"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6pPr>
            <a:lvl7pPr marL="0" marR="0" lvl="6"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7pPr>
            <a:lvl8pPr marL="0" marR="0" lvl="7"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8pPr>
            <a:lvl9pPr marL="0" marR="0" lvl="8"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9pPr>
          </a:lstStyle>
          <a:p>
            <a:pPr>
              <a:defRPr/>
            </a:pPr>
            <a:fld id="{3717B66D-E01F-3C46-8288-46B89535F641}" type="slidenum">
              <a:rPr lang="en-US"/>
              <a:pPr>
                <a:defRPr/>
              </a:pPr>
              <a:t>‹#›</a:t>
            </a:fld>
            <a:endParaRPr/>
          </a:p>
        </p:txBody>
      </p:sp>
    </p:spTree>
    <p:extLst>
      <p:ext uri="{BB962C8B-B14F-4D97-AF65-F5344CB8AC3E}">
        <p14:creationId xmlns:p14="http://schemas.microsoft.com/office/powerpoint/2010/main" val="35317303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solidFill>
                  <a:srgbClr val="2FB0DC"/>
                </a:solidFill>
                <a:latin typeface="Calibri" pitchFamily="34" charset="0"/>
                <a:cs typeface="Calibri" pitchFamily="34" charset="0"/>
              </a:defRPr>
            </a:lvl1pPr>
          </a:lstStyle>
          <a:p>
            <a:r>
              <a:rPr lang="ga-IE"/>
              <a:t>Click to edit Master title style</a:t>
            </a:r>
            <a:endParaRPr lang="en-US"/>
          </a:p>
        </p:txBody>
      </p:sp>
      <p:sp>
        <p:nvSpPr>
          <p:cNvPr id="3" name="Content Placeholder 2"/>
          <p:cNvSpPr>
            <a:spLocks noGrp="1"/>
          </p:cNvSpPr>
          <p:nvPr>
            <p:ph idx="1"/>
          </p:nvPr>
        </p:nvSpPr>
        <p:spPr/>
        <p:txBody>
          <a:bodyPr/>
          <a:lstStyle>
            <a:lvl1pPr>
              <a:defRPr sz="2400">
                <a:latin typeface="Arial" panose="020B0604020202020204" pitchFamily="34" charset="0"/>
                <a:cs typeface="Arial" panose="020B0604020202020204" pitchFamily="34" charset="0"/>
              </a:defRPr>
            </a:lvl1pPr>
            <a:lvl2pPr>
              <a:defRPr sz="2400">
                <a:latin typeface="Arial" panose="020B0604020202020204" pitchFamily="34" charset="0"/>
                <a:cs typeface="Arial" panose="020B0604020202020204" pitchFamily="34" charset="0"/>
              </a:defRPr>
            </a:lvl2pPr>
            <a:lvl3pPr>
              <a:defRPr sz="2400">
                <a:latin typeface="Arial" panose="020B0604020202020204" pitchFamily="34" charset="0"/>
                <a:cs typeface="Arial" panose="020B0604020202020204" pitchFamily="34" charset="0"/>
              </a:defRPr>
            </a:lvl3pPr>
            <a:lvl4pPr>
              <a:defRPr sz="2400">
                <a:latin typeface="Arial" panose="020B0604020202020204" pitchFamily="34" charset="0"/>
                <a:cs typeface="Arial" panose="020B0604020202020204" pitchFamily="34" charset="0"/>
              </a:defRPr>
            </a:lvl4pPr>
            <a:lvl5pPr>
              <a:defRPr sz="2400">
                <a:latin typeface="Arial" panose="020B0604020202020204" pitchFamily="34" charset="0"/>
                <a:cs typeface="Arial" panose="020B0604020202020204" pitchFamily="34" charset="0"/>
              </a:defRPr>
            </a:lvl5pPr>
          </a:lstStyle>
          <a:p>
            <a:pPr lvl="0"/>
            <a:r>
              <a:rPr lang="ga-IE" dirty="0"/>
              <a:t>Click to edit Master text styles</a:t>
            </a:r>
          </a:p>
          <a:p>
            <a:pPr lvl="1"/>
            <a:r>
              <a:rPr lang="ga-IE" dirty="0"/>
              <a:t>Second level</a:t>
            </a:r>
          </a:p>
          <a:p>
            <a:pPr lvl="2"/>
            <a:r>
              <a:rPr lang="ga-IE" dirty="0"/>
              <a:t>Third level</a:t>
            </a:r>
          </a:p>
          <a:p>
            <a:pPr lvl="3"/>
            <a:r>
              <a:rPr lang="ga-IE" dirty="0"/>
              <a:t>Fourth level</a:t>
            </a:r>
          </a:p>
          <a:p>
            <a:pPr lvl="4"/>
            <a:r>
              <a:rPr lang="ga-IE" dirty="0"/>
              <a:t>Fifth level</a:t>
            </a:r>
            <a:endParaRPr lang="en-US" dirty="0"/>
          </a:p>
        </p:txBody>
      </p:sp>
      <p:sp>
        <p:nvSpPr>
          <p:cNvPr id="4" name="Rectangle 4">
            <a:extLst>
              <a:ext uri="{FF2B5EF4-FFF2-40B4-BE49-F238E27FC236}">
                <a16:creationId xmlns:a16="http://schemas.microsoft.com/office/drawing/2014/main" id="{B3C58898-77CF-0D4A-8D17-90FBCD65A2D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97F8719-3DFB-8C48-90E0-7BD1C7DBD96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E385290-5423-DE44-ACE5-17FC9A415C1F}"/>
              </a:ext>
            </a:extLst>
          </p:cNvPr>
          <p:cNvSpPr>
            <a:spLocks noGrp="1" noChangeArrowheads="1"/>
          </p:cNvSpPr>
          <p:nvPr>
            <p:ph type="sldNum" sz="quarter" idx="12"/>
          </p:nvPr>
        </p:nvSpPr>
        <p:spPr>
          <a:ln/>
        </p:spPr>
        <p:txBody>
          <a:bodyPr/>
          <a:lstStyle>
            <a:lvl1pPr>
              <a:defRPr/>
            </a:lvl1pPr>
          </a:lstStyle>
          <a:p>
            <a:pPr>
              <a:defRPr/>
            </a:pPr>
            <a:fld id="{897ECA01-961E-144C-A12E-981FF46E00CF}" type="slidenum">
              <a:rPr lang="en-US" altLang="en-US"/>
              <a:pPr>
                <a:defRPr/>
              </a:pPr>
              <a:t>‹#›</a:t>
            </a:fld>
            <a:endParaRPr lang="en-US" altLang="en-US"/>
          </a:p>
        </p:txBody>
      </p:sp>
    </p:spTree>
    <p:extLst>
      <p:ext uri="{BB962C8B-B14F-4D97-AF65-F5344CB8AC3E}">
        <p14:creationId xmlns:p14="http://schemas.microsoft.com/office/powerpoint/2010/main" val="34201384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ga-IE"/>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ga-IE"/>
              <a:t>Click to edit Master text styles</a:t>
            </a:r>
          </a:p>
        </p:txBody>
      </p:sp>
      <p:sp>
        <p:nvSpPr>
          <p:cNvPr id="4" name="Rectangle 4">
            <a:extLst>
              <a:ext uri="{FF2B5EF4-FFF2-40B4-BE49-F238E27FC236}">
                <a16:creationId xmlns:a16="http://schemas.microsoft.com/office/drawing/2014/main" id="{44667E09-2535-E644-BA15-EA0DE740D04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AC63102-AA98-884E-971B-083F8357151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8FB5448-47E8-764D-8CB4-F20428EB521B}"/>
              </a:ext>
            </a:extLst>
          </p:cNvPr>
          <p:cNvSpPr>
            <a:spLocks noGrp="1" noChangeArrowheads="1"/>
          </p:cNvSpPr>
          <p:nvPr>
            <p:ph type="sldNum" sz="quarter" idx="12"/>
          </p:nvPr>
        </p:nvSpPr>
        <p:spPr>
          <a:ln/>
        </p:spPr>
        <p:txBody>
          <a:bodyPr/>
          <a:lstStyle>
            <a:lvl1pPr>
              <a:defRPr/>
            </a:lvl1pPr>
          </a:lstStyle>
          <a:p>
            <a:pPr>
              <a:defRPr/>
            </a:pPr>
            <a:fld id="{8AD48D34-232A-2248-93C1-834AC27144C1}" type="slidenum">
              <a:rPr lang="en-US" altLang="en-US"/>
              <a:pPr>
                <a:defRPr/>
              </a:pPr>
              <a:t>‹#›</a:t>
            </a:fld>
            <a:endParaRPr lang="en-US" altLang="en-US"/>
          </a:p>
        </p:txBody>
      </p:sp>
    </p:spTree>
    <p:extLst>
      <p:ext uri="{BB962C8B-B14F-4D97-AF65-F5344CB8AC3E}">
        <p14:creationId xmlns:p14="http://schemas.microsoft.com/office/powerpoint/2010/main" val="38155047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5" name="Rectangle 4">
            <a:extLst>
              <a:ext uri="{FF2B5EF4-FFF2-40B4-BE49-F238E27FC236}">
                <a16:creationId xmlns:a16="http://schemas.microsoft.com/office/drawing/2014/main" id="{0B76A938-57F8-684B-B64B-107D44DB5BA5}"/>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D201679D-8E5D-7E48-9CD6-818045887B6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4BBD6120-2762-CA4C-94ED-3CCBFEAC3AC4}"/>
              </a:ext>
            </a:extLst>
          </p:cNvPr>
          <p:cNvSpPr>
            <a:spLocks noGrp="1" noChangeArrowheads="1"/>
          </p:cNvSpPr>
          <p:nvPr>
            <p:ph type="sldNum" sz="quarter" idx="12"/>
          </p:nvPr>
        </p:nvSpPr>
        <p:spPr>
          <a:ln/>
        </p:spPr>
        <p:txBody>
          <a:bodyPr/>
          <a:lstStyle>
            <a:lvl1pPr>
              <a:defRPr/>
            </a:lvl1pPr>
          </a:lstStyle>
          <a:p>
            <a:pPr>
              <a:defRPr/>
            </a:pPr>
            <a:fld id="{8F1F20AE-4862-A94A-B473-2F7E9C3D1A4F}" type="slidenum">
              <a:rPr lang="en-US" altLang="en-US"/>
              <a:pPr>
                <a:defRPr/>
              </a:pPr>
              <a:t>‹#›</a:t>
            </a:fld>
            <a:endParaRPr lang="en-US" altLang="en-US"/>
          </a:p>
        </p:txBody>
      </p:sp>
    </p:spTree>
    <p:extLst>
      <p:ext uri="{BB962C8B-B14F-4D97-AF65-F5344CB8AC3E}">
        <p14:creationId xmlns:p14="http://schemas.microsoft.com/office/powerpoint/2010/main" val="2788307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374" y="76200"/>
            <a:ext cx="9136626" cy="1143000"/>
          </a:xfrm>
        </p:spPr>
        <p:txBody>
          <a:bodyPr/>
          <a:lstStyle>
            <a:lvl1pPr>
              <a:defRPr/>
            </a:lvl1pPr>
          </a:lstStyle>
          <a:p>
            <a:r>
              <a:rPr lang="ga-IE"/>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ga-IE"/>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ga-IE"/>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7" name="Rectangle 4">
            <a:extLst>
              <a:ext uri="{FF2B5EF4-FFF2-40B4-BE49-F238E27FC236}">
                <a16:creationId xmlns:a16="http://schemas.microsoft.com/office/drawing/2014/main" id="{138F0379-F9B2-2142-B6F3-B768246DEB0C}"/>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79300324-2BD5-6E4F-889C-1555ACD6D37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30E9A275-1757-A647-875C-B28A015F2485}"/>
              </a:ext>
            </a:extLst>
          </p:cNvPr>
          <p:cNvSpPr>
            <a:spLocks noGrp="1" noChangeArrowheads="1"/>
          </p:cNvSpPr>
          <p:nvPr>
            <p:ph type="sldNum" sz="quarter" idx="12"/>
          </p:nvPr>
        </p:nvSpPr>
        <p:spPr>
          <a:ln/>
        </p:spPr>
        <p:txBody>
          <a:bodyPr/>
          <a:lstStyle>
            <a:lvl1pPr>
              <a:defRPr/>
            </a:lvl1pPr>
          </a:lstStyle>
          <a:p>
            <a:pPr>
              <a:defRPr/>
            </a:pPr>
            <a:fld id="{C9D4E7D5-0F02-FF44-BD46-8EB32B9D70A1}" type="slidenum">
              <a:rPr lang="en-US" altLang="en-US"/>
              <a:pPr>
                <a:defRPr/>
              </a:pPr>
              <a:t>‹#›</a:t>
            </a:fld>
            <a:endParaRPr lang="en-US" altLang="en-US"/>
          </a:p>
        </p:txBody>
      </p:sp>
    </p:spTree>
    <p:extLst>
      <p:ext uri="{BB962C8B-B14F-4D97-AF65-F5344CB8AC3E}">
        <p14:creationId xmlns:p14="http://schemas.microsoft.com/office/powerpoint/2010/main" val="16377722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a:t>Click to edit Master title style</a:t>
            </a:r>
            <a:endParaRPr lang="en-US"/>
          </a:p>
        </p:txBody>
      </p:sp>
      <p:sp>
        <p:nvSpPr>
          <p:cNvPr id="3" name="Rectangle 4">
            <a:extLst>
              <a:ext uri="{FF2B5EF4-FFF2-40B4-BE49-F238E27FC236}">
                <a16:creationId xmlns:a16="http://schemas.microsoft.com/office/drawing/2014/main" id="{ED22BB30-01BA-544F-9124-998CECD8C7F4}"/>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C2516EA0-69E1-464E-AA8E-57B393B92EA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6E41AFBC-647C-3445-A05C-8B22B88AF86A}"/>
              </a:ext>
            </a:extLst>
          </p:cNvPr>
          <p:cNvSpPr>
            <a:spLocks noGrp="1" noChangeArrowheads="1"/>
          </p:cNvSpPr>
          <p:nvPr>
            <p:ph type="sldNum" sz="quarter" idx="12"/>
          </p:nvPr>
        </p:nvSpPr>
        <p:spPr>
          <a:ln/>
        </p:spPr>
        <p:txBody>
          <a:bodyPr/>
          <a:lstStyle>
            <a:lvl1pPr>
              <a:defRPr/>
            </a:lvl1pPr>
          </a:lstStyle>
          <a:p>
            <a:pPr>
              <a:defRPr/>
            </a:pPr>
            <a:fld id="{DE8C05FB-C761-6D48-AA1B-726A47A2D01A}" type="slidenum">
              <a:rPr lang="en-US" altLang="en-US"/>
              <a:pPr>
                <a:defRPr/>
              </a:pPr>
              <a:t>‹#›</a:t>
            </a:fld>
            <a:endParaRPr lang="en-US" altLang="en-US"/>
          </a:p>
        </p:txBody>
      </p:sp>
    </p:spTree>
    <p:extLst>
      <p:ext uri="{BB962C8B-B14F-4D97-AF65-F5344CB8AC3E}">
        <p14:creationId xmlns:p14="http://schemas.microsoft.com/office/powerpoint/2010/main" val="41428158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A656BC79-DD60-8545-9936-B25ABFF10A71}"/>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B7A4B09E-8252-354E-9982-ACEA9893F74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5DD26FC0-6F9D-AE49-B14E-2D2F64E3602D}"/>
              </a:ext>
            </a:extLst>
          </p:cNvPr>
          <p:cNvSpPr>
            <a:spLocks noGrp="1" noChangeArrowheads="1"/>
          </p:cNvSpPr>
          <p:nvPr>
            <p:ph type="sldNum" sz="quarter" idx="12"/>
          </p:nvPr>
        </p:nvSpPr>
        <p:spPr>
          <a:ln/>
        </p:spPr>
        <p:txBody>
          <a:bodyPr/>
          <a:lstStyle>
            <a:lvl1pPr>
              <a:defRPr/>
            </a:lvl1pPr>
          </a:lstStyle>
          <a:p>
            <a:pPr>
              <a:defRPr/>
            </a:pPr>
            <a:fld id="{92F8010B-18D4-AD48-B221-2452B9BEC3E1}" type="slidenum">
              <a:rPr lang="en-US" altLang="en-US"/>
              <a:pPr>
                <a:defRPr/>
              </a:pPr>
              <a:t>‹#›</a:t>
            </a:fld>
            <a:endParaRPr lang="en-US" altLang="en-US"/>
          </a:p>
        </p:txBody>
      </p:sp>
    </p:spTree>
    <p:extLst>
      <p:ext uri="{BB962C8B-B14F-4D97-AF65-F5344CB8AC3E}">
        <p14:creationId xmlns:p14="http://schemas.microsoft.com/office/powerpoint/2010/main" val="2468858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ga-IE"/>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ga-IE"/>
              <a:t>Click to edit Master text styles</a:t>
            </a:r>
          </a:p>
        </p:txBody>
      </p:sp>
      <p:sp>
        <p:nvSpPr>
          <p:cNvPr id="5" name="Rectangle 4">
            <a:extLst>
              <a:ext uri="{FF2B5EF4-FFF2-40B4-BE49-F238E27FC236}">
                <a16:creationId xmlns:a16="http://schemas.microsoft.com/office/drawing/2014/main" id="{CD844333-FFBE-AA40-93DD-936F6B1C6632}"/>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3EA9E52C-EFA4-D349-8E99-D0733394DE9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D8F5C635-CA87-9742-9606-3CA4B698E1B0}"/>
              </a:ext>
            </a:extLst>
          </p:cNvPr>
          <p:cNvSpPr>
            <a:spLocks noGrp="1" noChangeArrowheads="1"/>
          </p:cNvSpPr>
          <p:nvPr>
            <p:ph type="sldNum" sz="quarter" idx="12"/>
          </p:nvPr>
        </p:nvSpPr>
        <p:spPr>
          <a:ln/>
        </p:spPr>
        <p:txBody>
          <a:bodyPr/>
          <a:lstStyle>
            <a:lvl1pPr>
              <a:defRPr/>
            </a:lvl1pPr>
          </a:lstStyle>
          <a:p>
            <a:pPr>
              <a:defRPr/>
            </a:pPr>
            <a:fld id="{37DA9E97-0065-264E-B49D-50C014EABA0F}" type="slidenum">
              <a:rPr lang="en-US" altLang="en-US"/>
              <a:pPr>
                <a:defRPr/>
              </a:pPr>
              <a:t>‹#›</a:t>
            </a:fld>
            <a:endParaRPr lang="en-US" altLang="en-US"/>
          </a:p>
        </p:txBody>
      </p:sp>
    </p:spTree>
    <p:extLst>
      <p:ext uri="{BB962C8B-B14F-4D97-AF65-F5344CB8AC3E}">
        <p14:creationId xmlns:p14="http://schemas.microsoft.com/office/powerpoint/2010/main" val="24791501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ga-IE"/>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ga-IE"/>
              <a:t>Click to edit Master text styles</a:t>
            </a:r>
          </a:p>
        </p:txBody>
      </p:sp>
      <p:sp>
        <p:nvSpPr>
          <p:cNvPr id="5" name="Rectangle 4">
            <a:extLst>
              <a:ext uri="{FF2B5EF4-FFF2-40B4-BE49-F238E27FC236}">
                <a16:creationId xmlns:a16="http://schemas.microsoft.com/office/drawing/2014/main" id="{803753DA-C4E0-C743-AC11-0ED7E0F8474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BB346959-3300-1746-9BEE-AA465E63A4B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F70A3DD9-E91B-274C-BB1A-2B0F440B4272}"/>
              </a:ext>
            </a:extLst>
          </p:cNvPr>
          <p:cNvSpPr>
            <a:spLocks noGrp="1" noChangeArrowheads="1"/>
          </p:cNvSpPr>
          <p:nvPr>
            <p:ph type="sldNum" sz="quarter" idx="12"/>
          </p:nvPr>
        </p:nvSpPr>
        <p:spPr>
          <a:ln/>
        </p:spPr>
        <p:txBody>
          <a:bodyPr/>
          <a:lstStyle>
            <a:lvl1pPr>
              <a:defRPr/>
            </a:lvl1pPr>
          </a:lstStyle>
          <a:p>
            <a:pPr>
              <a:defRPr/>
            </a:pPr>
            <a:fld id="{6AA547F4-57C6-C24C-AF8F-B4A16100D51F}" type="slidenum">
              <a:rPr lang="en-US" altLang="en-US"/>
              <a:pPr>
                <a:defRPr/>
              </a:pPr>
              <a:t>‹#›</a:t>
            </a:fld>
            <a:endParaRPr lang="en-US" altLang="en-US"/>
          </a:p>
        </p:txBody>
      </p:sp>
    </p:spTree>
    <p:extLst>
      <p:ext uri="{BB962C8B-B14F-4D97-AF65-F5344CB8AC3E}">
        <p14:creationId xmlns:p14="http://schemas.microsoft.com/office/powerpoint/2010/main" val="7763466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325A8FD4-78C4-9D43-8471-314980D8E215}"/>
              </a:ext>
            </a:extLst>
          </p:cNvPr>
          <p:cNvSpPr>
            <a:spLocks noGrp="1" noChangeArrowheads="1"/>
          </p:cNvSpPr>
          <p:nvPr>
            <p:ph type="title"/>
          </p:nvPr>
        </p:nvSpPr>
        <p:spPr bwMode="auto">
          <a:xfrm>
            <a:off x="4763" y="152400"/>
            <a:ext cx="9139237"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A6470C10-7BDC-7042-8E88-47A75D1FF79A}"/>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28" name="Rectangle 4">
            <a:extLst>
              <a:ext uri="{FF2B5EF4-FFF2-40B4-BE49-F238E27FC236}">
                <a16:creationId xmlns:a16="http://schemas.microsoft.com/office/drawing/2014/main" id="{2A0C111D-3E44-6846-AE6B-4318EBA1D82F}"/>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Calibri" pitchFamily="34" charset="0"/>
                <a:ea typeface="ＭＳ Ｐゴシック" charset="-128"/>
                <a:cs typeface="Calibri" pitchFamily="34" charset="0"/>
              </a:defRPr>
            </a:lvl1pPr>
          </a:lstStyle>
          <a:p>
            <a:pPr>
              <a:defRPr/>
            </a:pPr>
            <a:endParaRPr lang="en-US"/>
          </a:p>
        </p:txBody>
      </p:sp>
      <p:sp>
        <p:nvSpPr>
          <p:cNvPr id="1029" name="Rectangle 5">
            <a:extLst>
              <a:ext uri="{FF2B5EF4-FFF2-40B4-BE49-F238E27FC236}">
                <a16:creationId xmlns:a16="http://schemas.microsoft.com/office/drawing/2014/main" id="{1F433B0C-7A9D-C347-8BE1-E62051ECB289}"/>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Calibri" pitchFamily="34" charset="0"/>
                <a:ea typeface="ＭＳ Ｐゴシック" charset="-128"/>
                <a:cs typeface="Calibri" pitchFamily="34" charset="0"/>
              </a:defRPr>
            </a:lvl1pPr>
          </a:lstStyle>
          <a:p>
            <a:pPr>
              <a:defRPr/>
            </a:pPr>
            <a:endParaRPr lang="en-US"/>
          </a:p>
        </p:txBody>
      </p:sp>
      <p:sp>
        <p:nvSpPr>
          <p:cNvPr id="1030" name="Rectangle 6">
            <a:extLst>
              <a:ext uri="{FF2B5EF4-FFF2-40B4-BE49-F238E27FC236}">
                <a16:creationId xmlns:a16="http://schemas.microsoft.com/office/drawing/2014/main" id="{19B2D878-4364-A142-97A1-A670D7717C86}"/>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Calibri" panose="020F0502020204030204" pitchFamily="34" charset="0"/>
              </a:defRPr>
            </a:lvl1pPr>
          </a:lstStyle>
          <a:p>
            <a:pPr>
              <a:defRPr/>
            </a:pPr>
            <a:fld id="{699A7DD1-F897-2C49-BC24-B751FB236EEF}"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Lst>
  <p:txStyles>
    <p:titleStyle>
      <a:lvl1pPr algn="ctr" rtl="0" eaLnBrk="0" fontAlgn="base" hangingPunct="0">
        <a:spcBef>
          <a:spcPct val="0"/>
        </a:spcBef>
        <a:spcAft>
          <a:spcPct val="0"/>
        </a:spcAft>
        <a:defRPr sz="4000" b="1">
          <a:solidFill>
            <a:srgbClr val="2FB0DC"/>
          </a:solidFill>
          <a:latin typeface="Calibri" pitchFamily="34" charset="0"/>
          <a:ea typeface="MS PGothic" pitchFamily="34" charset="-128"/>
          <a:cs typeface="Calibri" pitchFamily="34" charset="0"/>
        </a:defRPr>
      </a:lvl1pPr>
      <a:lvl2pPr algn="ctr" rtl="0" eaLnBrk="0" fontAlgn="base" hangingPunct="0">
        <a:spcBef>
          <a:spcPct val="0"/>
        </a:spcBef>
        <a:spcAft>
          <a:spcPct val="0"/>
        </a:spcAft>
        <a:defRPr sz="4000" b="1">
          <a:solidFill>
            <a:srgbClr val="2FB0DC"/>
          </a:solidFill>
          <a:latin typeface="Calibri" pitchFamily="34" charset="0"/>
          <a:ea typeface="MS PGothic" pitchFamily="34" charset="-128"/>
          <a:cs typeface="Calibri" pitchFamily="34" charset="0"/>
        </a:defRPr>
      </a:lvl2pPr>
      <a:lvl3pPr algn="ctr" rtl="0" eaLnBrk="0" fontAlgn="base" hangingPunct="0">
        <a:spcBef>
          <a:spcPct val="0"/>
        </a:spcBef>
        <a:spcAft>
          <a:spcPct val="0"/>
        </a:spcAft>
        <a:defRPr sz="4000" b="1">
          <a:solidFill>
            <a:srgbClr val="2FB0DC"/>
          </a:solidFill>
          <a:latin typeface="Calibri" pitchFamily="34" charset="0"/>
          <a:ea typeface="MS PGothic" pitchFamily="34" charset="-128"/>
          <a:cs typeface="Calibri" pitchFamily="34" charset="0"/>
        </a:defRPr>
      </a:lvl3pPr>
      <a:lvl4pPr algn="ctr" rtl="0" eaLnBrk="0" fontAlgn="base" hangingPunct="0">
        <a:spcBef>
          <a:spcPct val="0"/>
        </a:spcBef>
        <a:spcAft>
          <a:spcPct val="0"/>
        </a:spcAft>
        <a:defRPr sz="4000" b="1">
          <a:solidFill>
            <a:srgbClr val="2FB0DC"/>
          </a:solidFill>
          <a:latin typeface="Calibri" pitchFamily="34" charset="0"/>
          <a:ea typeface="MS PGothic" pitchFamily="34" charset="-128"/>
          <a:cs typeface="Calibri" pitchFamily="34" charset="0"/>
        </a:defRPr>
      </a:lvl4pPr>
      <a:lvl5pPr algn="ctr" rtl="0" eaLnBrk="0" fontAlgn="base" hangingPunct="0">
        <a:spcBef>
          <a:spcPct val="0"/>
        </a:spcBef>
        <a:spcAft>
          <a:spcPct val="0"/>
        </a:spcAft>
        <a:defRPr sz="4000" b="1">
          <a:solidFill>
            <a:srgbClr val="2FB0DC"/>
          </a:solidFill>
          <a:latin typeface="Calibri" pitchFamily="34" charset="0"/>
          <a:ea typeface="MS PGothic" pitchFamily="34" charset="-128"/>
          <a:cs typeface="Calibri" pitchFamily="34" charset="0"/>
        </a:defRPr>
      </a:lvl5pPr>
      <a:lvl6pPr marL="457200" algn="ctr" rtl="0" fontAlgn="base">
        <a:spcBef>
          <a:spcPct val="0"/>
        </a:spcBef>
        <a:spcAft>
          <a:spcPct val="0"/>
        </a:spcAft>
        <a:defRPr sz="4000">
          <a:solidFill>
            <a:srgbClr val="0000FF"/>
          </a:solidFill>
          <a:latin typeface="Arial" charset="0"/>
        </a:defRPr>
      </a:lvl6pPr>
      <a:lvl7pPr marL="914400" algn="ctr" rtl="0" fontAlgn="base">
        <a:spcBef>
          <a:spcPct val="0"/>
        </a:spcBef>
        <a:spcAft>
          <a:spcPct val="0"/>
        </a:spcAft>
        <a:defRPr sz="4000">
          <a:solidFill>
            <a:srgbClr val="0000FF"/>
          </a:solidFill>
          <a:latin typeface="Arial" charset="0"/>
        </a:defRPr>
      </a:lvl7pPr>
      <a:lvl8pPr marL="1371600" algn="ctr" rtl="0" fontAlgn="base">
        <a:spcBef>
          <a:spcPct val="0"/>
        </a:spcBef>
        <a:spcAft>
          <a:spcPct val="0"/>
        </a:spcAft>
        <a:defRPr sz="4000">
          <a:solidFill>
            <a:srgbClr val="0000FF"/>
          </a:solidFill>
          <a:latin typeface="Arial" charset="0"/>
        </a:defRPr>
      </a:lvl8pPr>
      <a:lvl9pPr marL="1828800" algn="ctr" rtl="0" fontAlgn="base">
        <a:spcBef>
          <a:spcPct val="0"/>
        </a:spcBef>
        <a:spcAft>
          <a:spcPct val="0"/>
        </a:spcAft>
        <a:defRPr sz="4000">
          <a:solidFill>
            <a:srgbClr val="0000FF"/>
          </a:solidFill>
          <a:latin typeface="Arial" charset="0"/>
        </a:defRPr>
      </a:lvl9pPr>
    </p:titleStyle>
    <p:bodyStyle>
      <a:lvl1pPr marL="342900" indent="-342900" algn="l" rtl="0" eaLnBrk="0" fontAlgn="base" hangingPunct="0">
        <a:spcBef>
          <a:spcPct val="20000"/>
        </a:spcBef>
        <a:spcAft>
          <a:spcPct val="0"/>
        </a:spcAft>
        <a:buChar char="•"/>
        <a:defRPr sz="2400">
          <a:solidFill>
            <a:schemeClr val="tx1"/>
          </a:solidFill>
          <a:latin typeface="Arial" panose="020B0604020202020204" pitchFamily="34" charset="0"/>
          <a:ea typeface="MS PGothic" pitchFamily="34" charset="-128"/>
          <a:cs typeface="Arial" panose="020B0604020202020204" pitchFamily="34" charset="0"/>
        </a:defRPr>
      </a:lvl1pPr>
      <a:lvl2pPr marL="742950" indent="-285750" algn="l" rtl="0" eaLnBrk="0" fontAlgn="base" hangingPunct="0">
        <a:spcBef>
          <a:spcPct val="20000"/>
        </a:spcBef>
        <a:spcAft>
          <a:spcPct val="0"/>
        </a:spcAft>
        <a:buChar char="–"/>
        <a:defRPr sz="2400">
          <a:solidFill>
            <a:schemeClr val="tx1"/>
          </a:solidFill>
          <a:latin typeface="Arial" panose="020B0604020202020204" pitchFamily="34" charset="0"/>
          <a:ea typeface="MS PGothic" pitchFamily="34" charset="-128"/>
          <a:cs typeface="Arial" panose="020B0604020202020204" pitchFamily="34" charset="0"/>
        </a:defRPr>
      </a:lvl2pPr>
      <a:lvl3pPr marL="1143000" indent="-228600" algn="l" rtl="0" eaLnBrk="0" fontAlgn="base" hangingPunct="0">
        <a:spcBef>
          <a:spcPct val="20000"/>
        </a:spcBef>
        <a:spcAft>
          <a:spcPct val="0"/>
        </a:spcAft>
        <a:buChar char="•"/>
        <a:defRPr sz="2400">
          <a:solidFill>
            <a:schemeClr val="tx1"/>
          </a:solidFill>
          <a:latin typeface="Arial" panose="020B0604020202020204" pitchFamily="34" charset="0"/>
          <a:ea typeface="MS PGothic" pitchFamily="34" charset="-128"/>
          <a:cs typeface="Arial" panose="020B0604020202020204" pitchFamily="34" charset="0"/>
        </a:defRPr>
      </a:lvl3pPr>
      <a:lvl4pPr marL="1600200" indent="-228600" algn="l" rtl="0" eaLnBrk="0" fontAlgn="base" hangingPunct="0">
        <a:spcBef>
          <a:spcPct val="20000"/>
        </a:spcBef>
        <a:spcAft>
          <a:spcPct val="0"/>
        </a:spcAft>
        <a:buChar char="–"/>
        <a:defRPr sz="2400">
          <a:solidFill>
            <a:schemeClr val="tx1"/>
          </a:solidFill>
          <a:latin typeface="Arial" panose="020B0604020202020204" pitchFamily="34" charset="0"/>
          <a:ea typeface="MS PGothic" pitchFamily="34" charset="-128"/>
          <a:cs typeface="Arial" panose="020B0604020202020204" pitchFamily="34" charset="0"/>
        </a:defRPr>
      </a:lvl4pPr>
      <a:lvl5pPr marL="2057400" indent="-228600" algn="l" rtl="0" eaLnBrk="0" fontAlgn="base" hangingPunct="0">
        <a:spcBef>
          <a:spcPct val="20000"/>
        </a:spcBef>
        <a:spcAft>
          <a:spcPct val="0"/>
        </a:spcAft>
        <a:buChar char="»"/>
        <a:defRPr sz="2400">
          <a:solidFill>
            <a:schemeClr val="tx1"/>
          </a:solidFill>
          <a:latin typeface="Arial" panose="020B0604020202020204" pitchFamily="34" charset="0"/>
          <a:ea typeface="MS PGothic" pitchFamily="34"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0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00.xml"/><Relationship Id="rId1" Type="http://schemas.openxmlformats.org/officeDocument/2006/relationships/slideLayout" Target="../slideLayouts/slideLayout6.xml"/></Relationships>
</file>

<file path=ppt/slides/_rels/slide10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01.xml"/><Relationship Id="rId1" Type="http://schemas.openxmlformats.org/officeDocument/2006/relationships/slideLayout" Target="../slideLayouts/slideLayout13.xml"/></Relationships>
</file>

<file path=ppt/slides/_rels/slide10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2.xml"/><Relationship Id="rId1" Type="http://schemas.openxmlformats.org/officeDocument/2006/relationships/slideLayout" Target="../slideLayouts/slideLayout6.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6.xml"/></Relationships>
</file>

<file path=ppt/slides/_rels/slide10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4.xml"/><Relationship Id="rId1" Type="http://schemas.openxmlformats.org/officeDocument/2006/relationships/slideLayout" Target="../slideLayouts/slideLayout6.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6.xml"/></Relationships>
</file>

<file path=ppt/slides/_rels/slide10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06.xml"/><Relationship Id="rId1" Type="http://schemas.openxmlformats.org/officeDocument/2006/relationships/slideLayout" Target="../slideLayouts/slideLayout13.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13.xml"/></Relationships>
</file>

<file path=ppt/slides/_rels/slide10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08.xml"/><Relationship Id="rId1" Type="http://schemas.openxmlformats.org/officeDocument/2006/relationships/slideLayout" Target="../slideLayouts/slideLayout13.xml"/></Relationships>
</file>

<file path=ppt/slides/_rels/slide10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09.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0.xml"/><Relationship Id="rId1" Type="http://schemas.openxmlformats.org/officeDocument/2006/relationships/slideLayout" Target="../slideLayouts/slideLayout6.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6.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13.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13.xml"/></Relationships>
</file>

<file path=ppt/slides/_rels/slide1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4.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115.xml"/><Relationship Id="rId1" Type="http://schemas.openxmlformats.org/officeDocument/2006/relationships/slideLayout" Target="../slideLayouts/slideLayout13.xml"/></Relationships>
</file>

<file path=ppt/slides/_rels/slide116.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116.xml"/><Relationship Id="rId1" Type="http://schemas.openxmlformats.org/officeDocument/2006/relationships/slideLayout" Target="../slideLayouts/slideLayout13.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13.xml"/></Relationships>
</file>

<file path=ppt/slides/_rels/slide11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18.xml"/><Relationship Id="rId1" Type="http://schemas.openxmlformats.org/officeDocument/2006/relationships/slideLayout" Target="../slideLayouts/slideLayout6.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2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20.xml"/><Relationship Id="rId1" Type="http://schemas.openxmlformats.org/officeDocument/2006/relationships/slideLayout" Target="../slideLayouts/slideLayout13.xml"/></Relationships>
</file>

<file path=ppt/slides/_rels/slide12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21.xml"/><Relationship Id="rId1" Type="http://schemas.openxmlformats.org/officeDocument/2006/relationships/slideLayout" Target="../slideLayouts/slideLayout13.xml"/></Relationships>
</file>

<file path=ppt/slides/_rels/slide12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22.xml"/><Relationship Id="rId1" Type="http://schemas.openxmlformats.org/officeDocument/2006/relationships/slideLayout" Target="../slideLayouts/slideLayout13.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13.xml"/></Relationships>
</file>

<file path=ppt/slides/_rels/slide12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24.xml"/><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12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25.xml"/><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12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26.xml"/><Relationship Id="rId1" Type="http://schemas.openxmlformats.org/officeDocument/2006/relationships/slideLayout" Target="../slideLayouts/slideLayout13.xml"/></Relationships>
</file>

<file path=ppt/slides/_rels/slide12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27.xml"/><Relationship Id="rId1" Type="http://schemas.openxmlformats.org/officeDocument/2006/relationships/slideLayout" Target="../slideLayouts/slideLayout6.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6.xml"/></Relationships>
</file>

<file path=ppt/slides/_rels/slide12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29.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13.xml"/></Relationships>
</file>

<file path=ppt/slides/_rels/slide131.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131.xml"/><Relationship Id="rId1" Type="http://schemas.openxmlformats.org/officeDocument/2006/relationships/slideLayout" Target="../slideLayouts/slideLayout13.xml"/><Relationship Id="rId4" Type="http://schemas.openxmlformats.org/officeDocument/2006/relationships/image" Target="../media/image58.jpg"/></Relationships>
</file>

<file path=ppt/slides/_rels/slide1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2.xml"/><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133.xml"/><Relationship Id="rId1" Type="http://schemas.openxmlformats.org/officeDocument/2006/relationships/slideLayout" Target="../slideLayouts/slideLayout13.xml"/></Relationships>
</file>

<file path=ppt/slides/_rels/slide13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34.xml"/><Relationship Id="rId1" Type="http://schemas.openxmlformats.org/officeDocument/2006/relationships/slideLayout" Target="../slideLayouts/slideLayout6.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135.xml"/><Relationship Id="rId1" Type="http://schemas.openxmlformats.org/officeDocument/2006/relationships/slideLayout" Target="../slideLayouts/slideLayout6.xml"/></Relationships>
</file>

<file path=ppt/slides/_rels/slide13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6.xml"/><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37.xml"/><Relationship Id="rId1" Type="http://schemas.openxmlformats.org/officeDocument/2006/relationships/slideLayout" Target="../slideLayouts/slideLayout13.xml"/></Relationships>
</file>

<file path=ppt/slides/_rels/slide138.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138.xml"/><Relationship Id="rId1" Type="http://schemas.openxmlformats.org/officeDocument/2006/relationships/slideLayout" Target="../slideLayouts/slideLayout13.xml"/><Relationship Id="rId4" Type="http://schemas.openxmlformats.org/officeDocument/2006/relationships/image" Target="../media/image62.jpg"/></Relationships>
</file>

<file path=ppt/slides/_rels/slide13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39.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140.xml"/><Relationship Id="rId1" Type="http://schemas.openxmlformats.org/officeDocument/2006/relationships/slideLayout" Target="../slideLayouts/slideLayout6.xml"/></Relationships>
</file>

<file path=ppt/slides/_rels/slide14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1.xml"/><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142.xml"/><Relationship Id="rId1" Type="http://schemas.openxmlformats.org/officeDocument/2006/relationships/slideLayout" Target="../slideLayouts/slideLayout13.xml"/></Relationships>
</file>

<file path=ppt/slides/_rels/slide14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43.xml"/><Relationship Id="rId1" Type="http://schemas.openxmlformats.org/officeDocument/2006/relationships/slideLayout" Target="../slideLayouts/slideLayout13.xml"/></Relationships>
</file>

<file path=ppt/slides/_rels/slide14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44.xml"/><Relationship Id="rId1" Type="http://schemas.openxmlformats.org/officeDocument/2006/relationships/slideLayout" Target="../slideLayouts/slideLayout13.xml"/></Relationships>
</file>

<file path=ppt/slides/_rels/slide14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45.xml"/><Relationship Id="rId1" Type="http://schemas.openxmlformats.org/officeDocument/2006/relationships/slideLayout" Target="../slideLayouts/slideLayout13.xml"/></Relationships>
</file>

<file path=ppt/slides/_rels/slide14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46.xml"/><Relationship Id="rId1" Type="http://schemas.openxmlformats.org/officeDocument/2006/relationships/slideLayout" Target="../slideLayouts/slideLayout6.xml"/></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147.xml"/><Relationship Id="rId1" Type="http://schemas.openxmlformats.org/officeDocument/2006/relationships/slideLayout" Target="../slideLayouts/slideLayout6.xml"/></Relationships>
</file>

<file path=ppt/slides/_rels/slide14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48.xml"/><Relationship Id="rId1" Type="http://schemas.openxmlformats.org/officeDocument/2006/relationships/slideLayout" Target="../slideLayouts/slideLayout6.xml"/><Relationship Id="rId4" Type="http://schemas.openxmlformats.org/officeDocument/2006/relationships/image" Target="../media/image67.png"/></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14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150.xml"/><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2" Type="http://schemas.openxmlformats.org/officeDocument/2006/relationships/notesSlide" Target="../notesSlides/notesSlide151.xml"/><Relationship Id="rId1" Type="http://schemas.openxmlformats.org/officeDocument/2006/relationships/slideLayout" Target="../slideLayouts/slideLayout1.xml"/></Relationships>
</file>

<file path=ppt/slides/_rels/slide15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52.xml"/><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53.xml"/><Relationship Id="rId1" Type="http://schemas.openxmlformats.org/officeDocument/2006/relationships/slideLayout" Target="../slideLayouts/slideLayout13.xml"/></Relationships>
</file>

<file path=ppt/slides/_rels/slide15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54.xml"/><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55.xml"/><Relationship Id="rId1" Type="http://schemas.openxmlformats.org/officeDocument/2006/relationships/slideLayout" Target="../slideLayouts/slideLayout13.xml"/></Relationships>
</file>

<file path=ppt/slides/_rels/slide15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56.xml"/><Relationship Id="rId1" Type="http://schemas.openxmlformats.org/officeDocument/2006/relationships/slideLayout" Target="../slideLayouts/slideLayout6.xml"/></Relationships>
</file>

<file path=ppt/slides/_rels/slide157.xml.rels><?xml version="1.0" encoding="UTF-8" standalone="yes"?>
<Relationships xmlns="http://schemas.openxmlformats.org/package/2006/relationships"><Relationship Id="rId2" Type="http://schemas.openxmlformats.org/officeDocument/2006/relationships/notesSlide" Target="../notesSlides/notesSlide157.xml"/><Relationship Id="rId1" Type="http://schemas.openxmlformats.org/officeDocument/2006/relationships/slideLayout" Target="../slideLayouts/slideLayout6.xml"/></Relationships>
</file>

<file path=ppt/slides/_rels/slide15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58.xml"/><Relationship Id="rId1" Type="http://schemas.openxmlformats.org/officeDocument/2006/relationships/slideLayout" Target="../slideLayouts/slideLayout13.xml"/></Relationships>
</file>

<file path=ppt/slides/_rels/slide15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59.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60.xml.rels><?xml version="1.0" encoding="UTF-8" standalone="yes"?>
<Relationships xmlns="http://schemas.openxmlformats.org/package/2006/relationships"><Relationship Id="rId2" Type="http://schemas.openxmlformats.org/officeDocument/2006/relationships/notesSlide" Target="../notesSlides/notesSlide160.xml"/><Relationship Id="rId1" Type="http://schemas.openxmlformats.org/officeDocument/2006/relationships/slideLayout" Target="../slideLayouts/slideLayout6.xml"/></Relationships>
</file>

<file path=ppt/slides/_rels/slide16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61.xml"/><Relationship Id="rId1" Type="http://schemas.openxmlformats.org/officeDocument/2006/relationships/slideLayout" Target="../slideLayouts/slideLayout13.xml"/></Relationships>
</file>

<file path=ppt/slides/_rels/slide162.xml.rels><?xml version="1.0" encoding="UTF-8" standalone="yes"?>
<Relationships xmlns="http://schemas.openxmlformats.org/package/2006/relationships"><Relationship Id="rId2" Type="http://schemas.openxmlformats.org/officeDocument/2006/relationships/notesSlide" Target="../notesSlides/notesSlide162.xml"/><Relationship Id="rId1" Type="http://schemas.openxmlformats.org/officeDocument/2006/relationships/slideLayout" Target="../slideLayouts/slideLayout13.xml"/></Relationships>
</file>

<file path=ppt/slides/_rels/slide16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63.xml"/><Relationship Id="rId1" Type="http://schemas.openxmlformats.org/officeDocument/2006/relationships/slideLayout" Target="../slideLayouts/slideLayout6.xml"/></Relationships>
</file>

<file path=ppt/slides/_rels/slide164.xml.rels><?xml version="1.0" encoding="UTF-8" standalone="yes"?>
<Relationships xmlns="http://schemas.openxmlformats.org/package/2006/relationships"><Relationship Id="rId2" Type="http://schemas.openxmlformats.org/officeDocument/2006/relationships/notesSlide" Target="../notesSlides/notesSlide164.xml"/><Relationship Id="rId1" Type="http://schemas.openxmlformats.org/officeDocument/2006/relationships/slideLayout" Target="../slideLayouts/slideLayout6.xml"/></Relationships>
</file>

<file path=ppt/slides/_rels/slide16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65.xml"/><Relationship Id="rId1" Type="http://schemas.openxmlformats.org/officeDocument/2006/relationships/slideLayout" Target="../slideLayouts/slideLayout2.xml"/><Relationship Id="rId4" Type="http://schemas.openxmlformats.org/officeDocument/2006/relationships/image" Target="../media/image74.png"/></Relationships>
</file>

<file path=ppt/slides/_rels/slide16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66.xml"/><Relationship Id="rId1" Type="http://schemas.openxmlformats.org/officeDocument/2006/relationships/slideLayout" Target="../slideLayouts/slideLayout2.xml"/><Relationship Id="rId4" Type="http://schemas.openxmlformats.org/officeDocument/2006/relationships/image" Target="../media/image75.png"/></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8.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9.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0.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6.xml"/><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7.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1.xml"/><Relationship Id="rId1" Type="http://schemas.openxmlformats.org/officeDocument/2006/relationships/slideLayout" Target="../slideLayouts/slideLayout13.xml"/><Relationship Id="rId5" Type="http://schemas.openxmlformats.org/officeDocument/2006/relationships/image" Target="../media/image24.png"/><Relationship Id="rId4" Type="http://schemas.openxmlformats.org/officeDocument/2006/relationships/image" Target="../media/image23.png"/></Relationships>
</file>

<file path=ppt/slides/_rels/slide5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2.xml"/><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3.xml"/><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4.xm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6.xml"/><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7.xml"/><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9.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3.xml"/><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4.xml"/><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6.xml"/><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7.xml"/><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9.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70.xml"/><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71.xml"/><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72.xml"/><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3.xml"/><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5.xml"/><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80.xml"/><Relationship Id="rId1" Type="http://schemas.openxmlformats.org/officeDocument/2006/relationships/slideLayout" Target="../slideLayouts/slideLayout13.xml"/></Relationships>
</file>

<file path=ppt/slides/_rels/slide8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1.xml"/><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83.xml"/><Relationship Id="rId1" Type="http://schemas.openxmlformats.org/officeDocument/2006/relationships/slideLayout" Target="../slideLayouts/slideLayout13.xml"/></Relationships>
</file>

<file path=ppt/slides/_rels/slide8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84.xml"/><Relationship Id="rId1" Type="http://schemas.openxmlformats.org/officeDocument/2006/relationships/slideLayout" Target="../slideLayouts/slideLayout13.xml"/></Relationships>
</file>

<file path=ppt/slides/_rels/slide8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85.xml"/><Relationship Id="rId1" Type="http://schemas.openxmlformats.org/officeDocument/2006/relationships/slideLayout" Target="../slideLayouts/slideLayout13.xml"/></Relationships>
</file>

<file path=ppt/slides/_rels/slide8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86.xml"/><Relationship Id="rId1" Type="http://schemas.openxmlformats.org/officeDocument/2006/relationships/slideLayout" Target="../slideLayouts/slideLayout13.xml"/></Relationships>
</file>

<file path=ppt/slides/_rels/slide8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7.xml"/><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89.xml"/><Relationship Id="rId1" Type="http://schemas.openxmlformats.org/officeDocument/2006/relationships/slideLayout" Target="../slideLayouts/slideLayout6.xml"/><Relationship Id="rId4" Type="http://schemas.openxmlformats.org/officeDocument/2006/relationships/image" Target="../media/image40.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13.xml"/></Relationships>
</file>

<file path=ppt/slides/_rels/slide9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98.xml"/><Relationship Id="rId1" Type="http://schemas.openxmlformats.org/officeDocument/2006/relationships/slideLayout" Target="../slideLayouts/slideLayout6.xml"/><Relationship Id="rId4" Type="http://schemas.openxmlformats.org/officeDocument/2006/relationships/image" Target="../media/image42.png"/></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DA9713B-CC0C-4F29-B1EA-CFD0CC1A6959}"/>
              </a:ext>
            </a:extLst>
          </p:cNvPr>
          <p:cNvSpPr>
            <a:spLocks noGrp="1"/>
          </p:cNvSpPr>
          <p:nvPr>
            <p:ph type="title"/>
          </p:nvPr>
        </p:nvSpPr>
        <p:spPr>
          <a:xfrm>
            <a:off x="754063" y="2286000"/>
            <a:ext cx="3417787" cy="1647031"/>
          </a:xfrm>
        </p:spPr>
        <p:txBody>
          <a:bodyPr/>
          <a:lstStyle/>
          <a:p>
            <a:r>
              <a:rPr lang="en-US" altLang="en-US" sz="3400" dirty="0">
                <a:solidFill>
                  <a:srgbClr val="1D6E7D"/>
                </a:solidFill>
                <a:ea typeface="Calibri" panose="020F0502020204030204" pitchFamily="34" charset="0"/>
                <a:sym typeface="Calibri" panose="020F0502020204030204" pitchFamily="34" charset="0"/>
              </a:rPr>
              <a:t>8 </a:t>
            </a:r>
            <a:r>
              <a:rPr lang="en-US" altLang="en-US" sz="3400" dirty="0">
                <a:solidFill>
                  <a:srgbClr val="990000"/>
                </a:solidFill>
                <a:ea typeface="Calibri" panose="020F0502020204030204" pitchFamily="34" charset="0"/>
                <a:sym typeface="Calibri" panose="020F0502020204030204" pitchFamily="34" charset="0"/>
              </a:rPr>
              <a:t>Nucleotides and Nucleic Acids</a:t>
            </a:r>
            <a:endParaRPr lang="en-AU" sz="3400" dirty="0"/>
          </a:p>
        </p:txBody>
      </p:sp>
      <p:sp>
        <p:nvSpPr>
          <p:cNvPr id="17413" name="Google Shape;162;p1">
            <a:extLst>
              <a:ext uri="{FF2B5EF4-FFF2-40B4-BE49-F238E27FC236}">
                <a16:creationId xmlns:a16="http://schemas.microsoft.com/office/drawing/2014/main" id="{C922449A-277D-8F4D-9D4B-62A67FA15045}"/>
              </a:ext>
            </a:extLst>
          </p:cNvPr>
          <p:cNvSpPr txBox="1">
            <a:spLocks noChangeArrowheads="1"/>
          </p:cNvSpPr>
          <p:nvPr/>
        </p:nvSpPr>
        <p:spPr bwMode="auto">
          <a:xfrm>
            <a:off x="144437" y="5569729"/>
            <a:ext cx="4027413" cy="8310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spAutoFit/>
          </a:bodyPr>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lgn="ctr">
              <a:spcBef>
                <a:spcPct val="0"/>
              </a:spcBef>
              <a:buClr>
                <a:schemeClr val="accent2"/>
              </a:buClr>
              <a:buSzPts val="1400"/>
              <a:buFontTx/>
              <a:buNone/>
            </a:pPr>
            <a:r>
              <a:rPr lang="en-US" altLang="en-US" sz="2400" b="1" dirty="0">
                <a:solidFill>
                  <a:srgbClr val="1D6E7D"/>
                </a:solidFill>
                <a:latin typeface="Arial" panose="020B0604020202020204" pitchFamily="34" charset="0"/>
                <a:cs typeface="Arial" panose="020B0604020202020204" pitchFamily="34" charset="0"/>
                <a:sym typeface="Arial" panose="020B0604020202020204" pitchFamily="34" charset="0"/>
              </a:rPr>
              <a:t>© 20</a:t>
            </a:r>
            <a:r>
              <a:rPr lang="en-US" altLang="en-US" sz="2400" b="1" dirty="0">
                <a:solidFill>
                  <a:srgbClr val="1D6E7D"/>
                </a:solidFill>
                <a:latin typeface="Arial" panose="020B0604020202020204" pitchFamily="34" charset="0"/>
                <a:cs typeface="Arial" panose="020B0604020202020204" pitchFamily="34" charset="0"/>
              </a:rPr>
              <a:t>21</a:t>
            </a:r>
            <a:r>
              <a:rPr lang="en-US" altLang="en-US" sz="2400" b="1" dirty="0">
                <a:solidFill>
                  <a:srgbClr val="1D6E7D"/>
                </a:solidFill>
                <a:latin typeface="Arial" panose="020B0604020202020204" pitchFamily="34" charset="0"/>
                <a:cs typeface="Arial" panose="020B0604020202020204" pitchFamily="34" charset="0"/>
                <a:sym typeface="Arial" panose="020B0604020202020204" pitchFamily="34" charset="0"/>
              </a:rPr>
              <a:t> Macmillan Learning</a:t>
            </a:r>
            <a:endParaRPr lang="en-US" altLang="en-US" sz="2400" b="1" dirty="0">
              <a:solidFill>
                <a:srgbClr val="1D6E7D"/>
              </a:solidFill>
              <a:latin typeface="Times" pitchFamily="2" charset="0"/>
              <a:cs typeface="Arial" panose="020B0604020202020204" pitchFamily="34" charset="0"/>
            </a:endParaRPr>
          </a:p>
        </p:txBody>
      </p:sp>
      <p:pic>
        <p:nvPicPr>
          <p:cNvPr id="6" name="Picture" descr="Front Cover: Principles of Biochemistry, Eighth Edition by David L. Nelson, Michael M. Cox">
            <a:extLst>
              <a:ext uri="{FF2B5EF4-FFF2-40B4-BE49-F238E27FC236}">
                <a16:creationId xmlns:a16="http://schemas.microsoft.com/office/drawing/2014/main" id="{68E491EC-6241-4A9D-B7CB-93A885DF6D22}"/>
              </a:ext>
            </a:extLst>
          </p:cNvPr>
          <p:cNvPicPr preferRelativeResize="0"/>
          <p:nvPr/>
        </p:nvPicPr>
        <p:blipFill rotWithShape="1">
          <a:blip r:embed="rId3">
            <a:alphaModFix/>
          </a:blip>
          <a:srcRect/>
          <a:stretch/>
        </p:blipFill>
        <p:spPr>
          <a:xfrm>
            <a:off x="4529512" y="528638"/>
            <a:ext cx="4157288" cy="559752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3F9709-27D1-40E5-A7CD-F01C9B24E591}"/>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The Functions of DNA</a:t>
            </a:r>
            <a:endParaRPr lang="en-AU" dirty="0"/>
          </a:p>
        </p:txBody>
      </p:sp>
      <p:sp>
        <p:nvSpPr>
          <p:cNvPr id="39938" name="Google Shape;232;g7fe2cbe272_0_58">
            <a:extLst>
              <a:ext uri="{FF2B5EF4-FFF2-40B4-BE49-F238E27FC236}">
                <a16:creationId xmlns:a16="http://schemas.microsoft.com/office/drawing/2014/main" id="{28B04D73-4D41-1943-9321-F021E188FA72}"/>
              </a:ext>
            </a:extLst>
          </p:cNvPr>
          <p:cNvSpPr>
            <a:spLocks noGrp="1" noChangeArrowheads="1"/>
          </p:cNvSpPr>
          <p:nvPr>
            <p:ph type="body" idx="1"/>
          </p:nvPr>
        </p:nvSpPr>
        <p:spPr>
          <a:xfrm>
            <a:off x="757238" y="1828800"/>
            <a:ext cx="7629525" cy="4114800"/>
          </a:xfrm>
        </p:spPr>
        <p:txBody>
          <a:bodyPr/>
          <a:lstStyle/>
          <a:p>
            <a:pPr indent="-406400">
              <a:lnSpc>
                <a:spcPct val="110000"/>
              </a:lnSpc>
              <a:spcBef>
                <a:spcPct val="0"/>
              </a:spcBef>
              <a:spcAft>
                <a:spcPct val="0"/>
              </a:spcAft>
              <a:buClr>
                <a:srgbClr val="000000"/>
              </a:buClr>
              <a:buSzPts val="2800"/>
              <a:defRPr/>
            </a:pPr>
            <a:r>
              <a:rPr lang="en-US" altLang="en-US" b="1" dirty="0"/>
              <a:t>g</a:t>
            </a:r>
            <a:r>
              <a:rPr lang="en-US" altLang="en-US" sz="2400" b="1" dirty="0">
                <a:latin typeface="Arial" panose="020B0604020202020204" pitchFamily="34" charset="0"/>
                <a:cs typeface="Arial" panose="020B0604020202020204" pitchFamily="34" charset="0"/>
              </a:rPr>
              <a:t>ene </a:t>
            </a:r>
            <a:r>
              <a:rPr lang="en-US" altLang="en-US" b="1" dirty="0"/>
              <a:t>= </a:t>
            </a:r>
            <a:r>
              <a:rPr lang="en-US" altLang="en-US" dirty="0"/>
              <a:t>a segment of a DNA molecule that contains the information required for the synthesis of a functional biological product, whether protein or RNA </a:t>
            </a:r>
            <a:endParaRPr lang="en-US" sz="2400" b="1" dirty="0">
              <a:latin typeface="Arial" panose="020B0604020202020204" pitchFamily="34" charset="0"/>
              <a:cs typeface="Arial" panose="020B0604020202020204" pitchFamily="34" charset="0"/>
            </a:endParaRPr>
          </a:p>
          <a:p>
            <a:pPr marL="508000" lvl="1" indent="0">
              <a:lnSpc>
                <a:spcPct val="110000"/>
              </a:lnSpc>
              <a:spcBef>
                <a:spcPct val="0"/>
              </a:spcBef>
              <a:spcAft>
                <a:spcPct val="0"/>
              </a:spcAft>
              <a:buClr>
                <a:srgbClr val="000000"/>
              </a:buClr>
              <a:buSzPts val="2800"/>
              <a:buFontTx/>
              <a:buNone/>
              <a:defRPr/>
            </a:pPr>
            <a:endParaRPr lang="en-US" sz="2400" dirty="0">
              <a:latin typeface="Arial" panose="020B0604020202020204" pitchFamily="34" charset="0"/>
              <a:cs typeface="Arial" panose="020B0604020202020204" pitchFamily="34" charset="0"/>
            </a:endParaRPr>
          </a:p>
          <a:p>
            <a:pPr indent="-406400">
              <a:lnSpc>
                <a:spcPct val="110000"/>
              </a:lnSpc>
              <a:spcBef>
                <a:spcPct val="0"/>
              </a:spcBef>
              <a:spcAft>
                <a:spcPct val="0"/>
              </a:spcAft>
              <a:buClr>
                <a:srgbClr val="000000"/>
              </a:buClr>
              <a:buSzPts val="2800"/>
              <a:defRPr/>
            </a:pPr>
            <a:r>
              <a:rPr lang="en-US" dirty="0"/>
              <a:t>only known functions of DNA:</a:t>
            </a:r>
          </a:p>
          <a:p>
            <a:pPr lvl="1" indent="-406400">
              <a:lnSpc>
                <a:spcPct val="110000"/>
              </a:lnSpc>
              <a:spcBef>
                <a:spcPct val="0"/>
              </a:spcBef>
              <a:spcAft>
                <a:spcPct val="0"/>
              </a:spcAft>
              <a:buClr>
                <a:srgbClr val="000000"/>
              </a:buClr>
              <a:buSzPts val="2800"/>
              <a:defRPr/>
            </a:pPr>
            <a:r>
              <a:rPr lang="en-US" dirty="0"/>
              <a:t>storage of biological information </a:t>
            </a:r>
          </a:p>
          <a:p>
            <a:pPr lvl="1" indent="-406400">
              <a:lnSpc>
                <a:spcPct val="110000"/>
              </a:lnSpc>
              <a:spcBef>
                <a:spcPct val="0"/>
              </a:spcBef>
              <a:spcAft>
                <a:spcPct val="0"/>
              </a:spcAft>
              <a:buClr>
                <a:srgbClr val="000000"/>
              </a:buClr>
              <a:buSzPts val="2800"/>
              <a:defRPr/>
            </a:pPr>
            <a:r>
              <a:rPr lang="en-US" dirty="0"/>
              <a:t>transmission of that information to the next generation</a:t>
            </a:r>
            <a:endParaRPr lang="en-US" altLang="en-US" sz="2400" dirty="0">
              <a:latin typeface="Arial" panose="020B0604020202020204" pitchFamily="34" charset="0"/>
              <a:cs typeface="Arial" panose="020B0604020202020204" pitchFamily="34" charset="0"/>
            </a:endParaRPr>
          </a:p>
          <a:p>
            <a:pPr indent="-406400">
              <a:lnSpc>
                <a:spcPct val="110000"/>
              </a:lnSpc>
              <a:spcBef>
                <a:spcPct val="0"/>
              </a:spcBef>
              <a:spcAft>
                <a:spcPct val="0"/>
              </a:spcAft>
              <a:buClr>
                <a:srgbClr val="000000"/>
              </a:buClr>
              <a:buSzPts val="2800"/>
              <a:defRPr/>
            </a:pPr>
            <a:endParaRPr lang="en-US" altLang="en-US" sz="2400" b="1" dirty="0">
              <a:latin typeface="Arial" panose="020B0604020202020204" pitchFamily="34" charset="0"/>
              <a:cs typeface="Arial" panose="020B0604020202020204" pitchFamily="34" charset="0"/>
            </a:endParaRPr>
          </a:p>
          <a:p>
            <a:pPr indent="-406400">
              <a:lnSpc>
                <a:spcPct val="110000"/>
              </a:lnSpc>
              <a:spcBef>
                <a:spcPct val="0"/>
              </a:spcBef>
              <a:spcAft>
                <a:spcPct val="0"/>
              </a:spcAft>
              <a:buClr>
                <a:srgbClr val="000000"/>
              </a:buClr>
              <a:buSzPts val="2800"/>
              <a:defRPr/>
            </a:pPr>
            <a:endParaRPr lang="en-US" altLang="en-US" sz="2400" dirty="0">
              <a:latin typeface="Arial" panose="020B0604020202020204" pitchFamily="34" charset="0"/>
              <a:cs typeface="Arial" panose="020B0604020202020204" pitchFamily="34" charset="0"/>
            </a:endParaRP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bg>
      <p:bgPr>
        <a:solidFill>
          <a:srgbClr val="BBE0E3"/>
        </a:solidFill>
        <a:effectLst/>
      </p:bgPr>
    </p:bg>
    <p:spTree>
      <p:nvGrpSpPr>
        <p:cNvPr id="1" name="Shape 204"/>
        <p:cNvGrpSpPr/>
        <p:nvPr/>
      </p:nvGrpSpPr>
      <p:grpSpPr>
        <a:xfrm>
          <a:off x="0" y="0"/>
          <a:ext cx="0" cy="0"/>
          <a:chOff x="0" y="0"/>
          <a:chExt cx="0" cy="0"/>
        </a:xfrm>
      </p:grpSpPr>
      <p:sp>
        <p:nvSpPr>
          <p:cNvPr id="3" name="Title 2">
            <a:extLst>
              <a:ext uri="{FF2B5EF4-FFF2-40B4-BE49-F238E27FC236}">
                <a16:creationId xmlns:a16="http://schemas.microsoft.com/office/drawing/2014/main" id="{9E5BF1A5-2AA4-4B77-8DA5-87B2351F73A2}"/>
              </a:ext>
            </a:extLst>
          </p:cNvPr>
          <p:cNvSpPr>
            <a:spLocks noGrp="1"/>
          </p:cNvSpPr>
          <p:nvPr>
            <p:ph type="title"/>
          </p:nvPr>
        </p:nvSpPr>
        <p:spPr/>
        <p:txBody>
          <a:bodyPr/>
          <a:lstStyle/>
          <a:p>
            <a:r>
              <a:rPr lang="en-US" altLang="en-US" dirty="0">
                <a:solidFill>
                  <a:srgbClr val="144652"/>
                </a:solidFill>
                <a:latin typeface="Arial" panose="020B0604020202020204" pitchFamily="34" charset="0"/>
                <a:ea typeface="ＭＳ Ｐゴシック" panose="020B0600070205080204" pitchFamily="34" charset="-128"/>
                <a:cs typeface="Arial" panose="020B0604020202020204" pitchFamily="34" charset="0"/>
              </a:rPr>
              <a:t>Activity Solution</a:t>
            </a:r>
            <a:r>
              <a:rPr lang="en-US" sz="2000" b="0" dirty="0">
                <a:solidFill>
                  <a:srgbClr val="144652"/>
                </a:solidFill>
                <a:latin typeface="Arial" panose="020B0604020202020204" pitchFamily="34" charset="0"/>
                <a:cs typeface="Arial" panose="020B0604020202020204" pitchFamily="34" charset="0"/>
              </a:rPr>
              <a:t> (3 of 4)</a:t>
            </a:r>
            <a:endParaRPr lang="en-AU" sz="2000" dirty="0">
              <a:solidFill>
                <a:srgbClr val="144652"/>
              </a:solidFill>
            </a:endParaRPr>
          </a:p>
        </p:txBody>
      </p:sp>
      <p:sp>
        <p:nvSpPr>
          <p:cNvPr id="44" name="Google Shape;209;p33">
            <a:extLst>
              <a:ext uri="{FF2B5EF4-FFF2-40B4-BE49-F238E27FC236}">
                <a16:creationId xmlns:a16="http://schemas.microsoft.com/office/drawing/2014/main" id="{E1CB5E54-4A1E-B243-99CE-0EDC8A18ECA9}"/>
              </a:ext>
            </a:extLst>
          </p:cNvPr>
          <p:cNvSpPr txBox="1">
            <a:spLocks/>
          </p:cNvSpPr>
          <p:nvPr/>
        </p:nvSpPr>
        <p:spPr bwMode="auto">
          <a:xfrm>
            <a:off x="315462" y="1447800"/>
            <a:ext cx="8497200" cy="8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vert="horz" wrap="square" lIns="91425" tIns="45700" rIns="91425" bIns="45700" numCol="1" anchor="t" anchorCtr="0" compatLnSpc="1">
            <a:prstTxWarp prst="textNoShape">
              <a:avLst/>
            </a:prstTxWarp>
            <a:noAutofit/>
          </a:bodyPr>
          <a:lstStyle>
            <a:lvl1pPr marL="342900" indent="-342900" algn="l" rtl="0" eaLnBrk="0" fontAlgn="base" hangingPunct="0">
              <a:spcBef>
                <a:spcPct val="20000"/>
              </a:spcBef>
              <a:spcAft>
                <a:spcPct val="0"/>
              </a:spcAft>
              <a:buChar char="•"/>
              <a:defRPr sz="3200">
                <a:solidFill>
                  <a:schemeClr val="tx1"/>
                </a:solidFill>
                <a:latin typeface="Calibri" pitchFamily="34" charset="0"/>
                <a:ea typeface="ＭＳ Ｐゴシック" charset="-128"/>
                <a:cs typeface="Calibri" pitchFamily="34" charset="0"/>
              </a:defRPr>
            </a:lvl1pPr>
            <a:lvl2pPr marL="742950" indent="-285750" algn="l" rtl="0" eaLnBrk="0" fontAlgn="base" hangingPunct="0">
              <a:spcBef>
                <a:spcPct val="20000"/>
              </a:spcBef>
              <a:spcAft>
                <a:spcPct val="0"/>
              </a:spcAft>
              <a:buChar char="–"/>
              <a:defRPr sz="2800">
                <a:solidFill>
                  <a:schemeClr val="tx1"/>
                </a:solidFill>
                <a:latin typeface="Calibri" pitchFamily="34" charset="0"/>
                <a:ea typeface="ＭＳ Ｐゴシック" pitchFamily="-112" charset="-128"/>
                <a:cs typeface="Calibri" pitchFamily="34" charset="0"/>
              </a:defRPr>
            </a:lvl2pPr>
            <a:lvl3pPr marL="1143000" indent="-228600" algn="l" rtl="0" eaLnBrk="0" fontAlgn="base" hangingPunct="0">
              <a:spcBef>
                <a:spcPct val="20000"/>
              </a:spcBef>
              <a:spcAft>
                <a:spcPct val="0"/>
              </a:spcAft>
              <a:buChar char="•"/>
              <a:defRPr sz="2400">
                <a:solidFill>
                  <a:schemeClr val="tx1"/>
                </a:solidFill>
                <a:latin typeface="Calibri" pitchFamily="34" charset="0"/>
                <a:ea typeface="ＭＳ Ｐゴシック" pitchFamily="-112" charset="-128"/>
                <a:cs typeface="Calibri" pitchFamily="34" charset="0"/>
              </a:defRPr>
            </a:lvl3pPr>
            <a:lvl4pPr marL="1600200" indent="-228600" algn="l" rtl="0" eaLnBrk="0" fontAlgn="base" hangingPunct="0">
              <a:spcBef>
                <a:spcPct val="20000"/>
              </a:spcBef>
              <a:spcAft>
                <a:spcPct val="0"/>
              </a:spcAft>
              <a:buChar char="–"/>
              <a:defRPr sz="2000">
                <a:solidFill>
                  <a:schemeClr val="tx1"/>
                </a:solidFill>
                <a:latin typeface="Calibri" pitchFamily="34" charset="0"/>
                <a:ea typeface="ＭＳ Ｐゴシック" pitchFamily="-112" charset="-128"/>
                <a:cs typeface="Calibri" pitchFamily="34" charset="0"/>
              </a:defRPr>
            </a:lvl4pPr>
            <a:lvl5pPr marL="2057400" indent="-228600" algn="l" rtl="0" eaLnBrk="0" fontAlgn="base" hangingPunct="0">
              <a:spcBef>
                <a:spcPct val="20000"/>
              </a:spcBef>
              <a:spcAft>
                <a:spcPct val="0"/>
              </a:spcAft>
              <a:buChar char="»"/>
              <a:defRPr sz="2000">
                <a:solidFill>
                  <a:schemeClr val="tx1"/>
                </a:solidFill>
                <a:latin typeface="Calibri" pitchFamily="34" charset="0"/>
                <a:ea typeface="ＭＳ Ｐゴシック" pitchFamily="-112" charset="-128"/>
                <a:cs typeface="Calibri"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a:lstStyle>
          <a:p>
            <a:pPr marL="0" marR="0" lvl="0" indent="0" algn="l" defTabSz="914400" rtl="0" eaLnBrk="0" fontAlgn="base" latinLnBrk="0" hangingPunct="0">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0000FF"/>
                </a:solidFill>
                <a:effectLst/>
                <a:uLnTx/>
                <a:uFillTx/>
                <a:latin typeface="Arial"/>
                <a:ea typeface="Arial"/>
                <a:cs typeface="Arial"/>
                <a:sym typeface="Arial"/>
              </a:rPr>
              <a:t>Pair</a:t>
            </a:r>
            <a:r>
              <a:rPr kumimoji="0" lang="en-GB" sz="2400" b="0" i="0" u="none" strike="noStrike" kern="0" cap="none" spc="0" normalizeH="0" baseline="0" noProof="0" dirty="0">
                <a:ln>
                  <a:noFill/>
                </a:ln>
                <a:solidFill>
                  <a:srgbClr val="000000"/>
                </a:solidFill>
                <a:effectLst/>
                <a:uLnTx/>
                <a:uFillTx/>
                <a:latin typeface="Arial"/>
                <a:ea typeface="Arial"/>
                <a:cs typeface="Arial"/>
                <a:sym typeface="Arial"/>
              </a:rPr>
              <a:t> up and </a:t>
            </a:r>
            <a:r>
              <a:rPr kumimoji="0" lang="en-GB" sz="2400" b="0" i="0" u="none" strike="noStrike" kern="0" cap="none" spc="0" normalizeH="0" baseline="0" noProof="0" dirty="0">
                <a:ln>
                  <a:noFill/>
                </a:ln>
                <a:solidFill>
                  <a:srgbClr val="0000FF"/>
                </a:solidFill>
                <a:effectLst/>
                <a:uLnTx/>
                <a:uFillTx/>
                <a:latin typeface="Arial"/>
                <a:ea typeface="Arial"/>
                <a:cs typeface="Arial"/>
                <a:sym typeface="Arial"/>
              </a:rPr>
              <a:t>share</a:t>
            </a:r>
            <a:r>
              <a:rPr kumimoji="0" lang="en-GB" sz="2400" b="0" i="0" u="none" strike="noStrike" kern="0" cap="none" spc="0" normalizeH="0" baseline="0" noProof="0" dirty="0">
                <a:ln>
                  <a:noFill/>
                </a:ln>
                <a:solidFill>
                  <a:srgbClr val="000000"/>
                </a:solidFill>
                <a:effectLst/>
                <a:uLnTx/>
                <a:uFillTx/>
                <a:latin typeface="Arial"/>
                <a:ea typeface="Arial"/>
                <a:cs typeface="Arial"/>
                <a:sym typeface="Arial"/>
              </a:rPr>
              <a:t> how this possible concept map might differ from yours. (2 minutes)</a:t>
            </a:r>
            <a:endParaRPr kumimoji="0" lang="en-GB" sz="2400" b="0" i="0" u="none" strike="noStrike" kern="0" cap="none" spc="0" normalizeH="0" baseline="0" noProof="0" dirty="0">
              <a:ln>
                <a:noFill/>
              </a:ln>
              <a:solidFill>
                <a:srgbClr val="000000"/>
              </a:solidFill>
              <a:effectLst/>
              <a:uLnTx/>
              <a:uFillTx/>
              <a:latin typeface="Calibri" pitchFamily="34" charset="0"/>
              <a:ea typeface="ＭＳ Ｐゴシック" charset="-128"/>
              <a:cs typeface="Calibri" pitchFamily="34" charset="0"/>
            </a:endParaRPr>
          </a:p>
        </p:txBody>
      </p:sp>
      <p:pic>
        <p:nvPicPr>
          <p:cNvPr id="4" name="Picture 3" descr="The map starts with box, nucleic acids. Arrow, contain, leads to box, biological information. Arrows, is, branch to boxes, required condition for life, blueprint for each species, and transmitted from one generation to the next. Arrows, specifically as, branch from biological information to boxes, repositories of biological information, and, functional expressions of biological information. Arrow, such as, leads from functional expressions to box, R N A. Arrows, which, branch from R N A to boxes, can act as reaction catalyst, can act directly as signal, and, directs protein synthesis.">
            <a:extLst>
              <a:ext uri="{FF2B5EF4-FFF2-40B4-BE49-F238E27FC236}">
                <a16:creationId xmlns:a16="http://schemas.microsoft.com/office/drawing/2014/main" id="{E63D743C-F4AC-460C-94E7-371F0E92D5F0}"/>
              </a:ext>
            </a:extLst>
          </p:cNvPr>
          <p:cNvPicPr>
            <a:picLocks noChangeAspect="1"/>
          </p:cNvPicPr>
          <p:nvPr/>
        </p:nvPicPr>
        <p:blipFill>
          <a:blip r:embed="rId3"/>
          <a:stretch>
            <a:fillRect/>
          </a:stretch>
        </p:blipFill>
        <p:spPr>
          <a:xfrm>
            <a:off x="1143000" y="2971800"/>
            <a:ext cx="6858000" cy="2971800"/>
          </a:xfrm>
          <a:prstGeom prst="rect">
            <a:avLst/>
          </a:prstGeom>
        </p:spPr>
      </p:pic>
    </p:spTree>
    <p:extLst>
      <p:ext uri="{BB962C8B-B14F-4D97-AF65-F5344CB8AC3E}">
        <p14:creationId xmlns:p14="http://schemas.microsoft.com/office/powerpoint/2010/main" val="4181496467"/>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8F4DE1-E89D-4F54-9DDC-81343F177170}"/>
              </a:ext>
            </a:extLst>
          </p:cNvPr>
          <p:cNvSpPr>
            <a:spLocks noGrp="1"/>
          </p:cNvSpPr>
          <p:nvPr>
            <p:ph type="title"/>
          </p:nvPr>
        </p:nvSpPr>
        <p:spPr/>
        <p:txBody>
          <a:bodyPr/>
          <a:lstStyle/>
          <a:p>
            <a:r>
              <a:rPr lang="en-US" altLang="en-US" dirty="0">
                <a:latin typeface="Arial" panose="020B0604020202020204" pitchFamily="34" charset="0"/>
                <a:cs typeface="Arial" panose="020B0604020202020204" pitchFamily="34" charset="0"/>
              </a:rPr>
              <a:t>Double-Helical DNA and RNA Can Be Denatured</a:t>
            </a:r>
            <a:endParaRPr lang="en-AU" dirty="0"/>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228600" y="1524000"/>
            <a:ext cx="3871397"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denaturation, or melting, of the double helix: </a:t>
            </a:r>
          </a:p>
          <a:p>
            <a:pPr lvl="1"/>
            <a:r>
              <a:rPr lang="en-US" sz="2400" dirty="0">
                <a:latin typeface="Arial" panose="020B0604020202020204" pitchFamily="34" charset="0"/>
                <a:cs typeface="Arial" panose="020B0604020202020204" pitchFamily="34" charset="0"/>
              </a:rPr>
              <a:t>due to pH extremes or high temperatures </a:t>
            </a:r>
          </a:p>
          <a:p>
            <a:pPr lvl="1"/>
            <a:r>
              <a:rPr lang="en-US" sz="2400" dirty="0">
                <a:latin typeface="Arial" panose="020B0604020202020204" pitchFamily="34" charset="0"/>
                <a:cs typeface="Arial" panose="020B0604020202020204" pitchFamily="34" charset="0"/>
              </a:rPr>
              <a:t>disrupts hydrogen bonds and base-stacking interactions </a:t>
            </a:r>
          </a:p>
          <a:p>
            <a:pPr marL="533400" lvl="1" indent="0">
              <a:buNone/>
            </a:pPr>
            <a:endParaRPr lang="en-US" sz="2000" dirty="0">
              <a:latin typeface="Arial" panose="020B0604020202020204" pitchFamily="34" charset="0"/>
              <a:cs typeface="Arial" panose="020B0604020202020204" pitchFamily="34" charset="0"/>
            </a:endParaRPr>
          </a:p>
          <a:p>
            <a:pPr marL="533400" lvl="1" indent="0">
              <a:buNone/>
            </a:pPr>
            <a:endParaRPr lang="en-US" sz="2000" b="1" dirty="0">
              <a:latin typeface="Arial" panose="020B0604020202020204" pitchFamily="34" charset="0"/>
              <a:cs typeface="Arial" panose="020B0604020202020204" pitchFamily="34" charset="0"/>
            </a:endParaRPr>
          </a:p>
          <a:p>
            <a:pPr marL="533400" lvl="1" indent="0">
              <a:buNone/>
            </a:pPr>
            <a:endParaRPr lang="en-US" sz="2000" dirty="0"/>
          </a:p>
          <a:p>
            <a:pPr lvl="1"/>
            <a:endParaRPr lang="en-US" sz="20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4" name="Picture 3" descr="A horizontal double helix of D N A is shown and labeled double-helical D N A. A reversible process occurs in which D N A undergoes denaturation. In reverse, the process is called annealing. Partially denatured D N A is shown as the same molecule with the right half separated so that the top strand curves upward and the bottom strand curves downward. A reversible process occurs in which separation of strands occurs. In reveres, the process is called association of strands by base pairing. The two horizontal strands of D N A are shown completely separate. Text reads, separated strands of D N A in random coils.">
            <a:extLst>
              <a:ext uri="{FF2B5EF4-FFF2-40B4-BE49-F238E27FC236}">
                <a16:creationId xmlns:a16="http://schemas.microsoft.com/office/drawing/2014/main" id="{16A4799E-E420-0743-8EAF-9EBEC2C811E2}"/>
              </a:ext>
            </a:extLst>
          </p:cNvPr>
          <p:cNvPicPr>
            <a:picLocks noChangeAspect="1"/>
          </p:cNvPicPr>
          <p:nvPr/>
        </p:nvPicPr>
        <p:blipFill>
          <a:blip r:embed="rId3"/>
          <a:stretch>
            <a:fillRect/>
          </a:stretch>
        </p:blipFill>
        <p:spPr>
          <a:xfrm>
            <a:off x="4876800" y="1524000"/>
            <a:ext cx="3871396" cy="4953000"/>
          </a:xfrm>
          <a:prstGeom prst="rect">
            <a:avLst/>
          </a:prstGeom>
        </p:spPr>
      </p:pic>
    </p:spTree>
    <p:extLst>
      <p:ext uri="{BB962C8B-B14F-4D97-AF65-F5344CB8AC3E}">
        <p14:creationId xmlns:p14="http://schemas.microsoft.com/office/powerpoint/2010/main" val="3368648564"/>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pic>
        <p:nvPicPr>
          <p:cNvPr id="4" name="Picture 3" descr="Icon P 1&#10;">
            <a:extLst>
              <a:ext uri="{FF2B5EF4-FFF2-40B4-BE49-F238E27FC236}">
                <a16:creationId xmlns:a16="http://schemas.microsoft.com/office/drawing/2014/main" id="{9D7F7784-E364-44FA-B4F5-E29D7FE4B0DE}"/>
              </a:ext>
            </a:extLst>
          </p:cNvPr>
          <p:cNvPicPr>
            <a:picLocks noChangeAspect="1"/>
          </p:cNvPicPr>
          <p:nvPr/>
        </p:nvPicPr>
        <p:blipFill>
          <a:blip r:embed="rId3"/>
          <a:stretch>
            <a:fillRect/>
          </a:stretch>
        </p:blipFill>
        <p:spPr>
          <a:xfrm>
            <a:off x="771046" y="326065"/>
            <a:ext cx="1133954" cy="816935"/>
          </a:xfrm>
          <a:prstGeom prst="rect">
            <a:avLst/>
          </a:prstGeom>
        </p:spPr>
      </p:pic>
      <p:sp>
        <p:nvSpPr>
          <p:cNvPr id="2" name="Title 1">
            <a:extLst>
              <a:ext uri="{FF2B5EF4-FFF2-40B4-BE49-F238E27FC236}">
                <a16:creationId xmlns:a16="http://schemas.microsoft.com/office/drawing/2014/main" id="{F4569BF4-F31C-4A03-AC06-A784F522CD58}"/>
              </a:ext>
            </a:extLst>
          </p:cNvPr>
          <p:cNvSpPr>
            <a:spLocks noGrp="1"/>
          </p:cNvSpPr>
          <p:nvPr>
            <p:ph type="title"/>
          </p:nvPr>
        </p:nvSpPr>
        <p:spPr/>
        <p:txBody>
          <a:bodyPr/>
          <a:lstStyle/>
          <a:p>
            <a:r>
              <a:rPr lang="en-US" altLang="en-US" dirty="0">
                <a:solidFill>
                  <a:srgbClr val="145C76"/>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Clicker Question 16</a:t>
            </a:r>
            <a:endParaRPr lang="en-AU" dirty="0">
              <a:solidFill>
                <a:srgbClr val="145C76"/>
              </a:solidFill>
            </a:endParaRPr>
          </a:p>
        </p:txBody>
      </p:sp>
      <p:sp>
        <p:nvSpPr>
          <p:cNvPr id="84997" name="Google Shape;433;g847cf01710_0_113">
            <a:extLst>
              <a:ext uri="{FF2B5EF4-FFF2-40B4-BE49-F238E27FC236}">
                <a16:creationId xmlns:a16="http://schemas.microsoft.com/office/drawing/2014/main" id="{AF312896-191F-8146-8A34-8A81B443B973}"/>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FontTx/>
              <a:buNone/>
              <a:defRPr/>
            </a:pPr>
            <a:r>
              <a:rPr lang="en-US" sz="2400" dirty="0">
                <a:latin typeface="Arial" panose="020B0604020202020204" pitchFamily="34" charset="0"/>
                <a:cs typeface="Arial" panose="020B0604020202020204" pitchFamily="34" charset="0"/>
              </a:rPr>
              <a:t>Which statement is false regarding a solution of DNA subjected to extremes of pH?</a:t>
            </a:r>
          </a:p>
          <a:p>
            <a:pPr>
              <a:lnSpc>
                <a:spcPct val="115000"/>
              </a:lnSpc>
              <a:spcBef>
                <a:spcPts val="80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457200" indent="-457200">
              <a:buFontTx/>
              <a:buAutoNum type="alphaUcPeriod"/>
              <a:defRPr/>
            </a:pPr>
            <a:r>
              <a:rPr lang="en-US" sz="2400" dirty="0">
                <a:latin typeface="Arial" panose="020B0604020202020204" pitchFamily="34" charset="0"/>
                <a:cs typeface="Arial" panose="020B0604020202020204" pitchFamily="34" charset="0"/>
              </a:rPr>
              <a:t>The viscosity of the solution will decrease sharply. </a:t>
            </a:r>
          </a:p>
          <a:p>
            <a:pPr marL="457200" indent="-457200">
              <a:buFontTx/>
              <a:buAutoNum type="alphaUcPeriod"/>
              <a:defRPr/>
            </a:pPr>
            <a:r>
              <a:rPr lang="en-US" sz="2400" dirty="0">
                <a:latin typeface="Arial" panose="020B0604020202020204" pitchFamily="34" charset="0"/>
                <a:cs typeface="Arial" panose="020B0604020202020204" pitchFamily="34" charset="0"/>
              </a:rPr>
              <a:t>Hydrogen bonds between paired bases will be disrupted.</a:t>
            </a:r>
          </a:p>
          <a:p>
            <a:pPr marL="457200" indent="-457200">
              <a:buFontTx/>
              <a:buAutoNum type="alphaUcPeriod"/>
              <a:defRPr/>
            </a:pPr>
            <a:r>
              <a:rPr lang="en-US" sz="2400" dirty="0">
                <a:latin typeface="Arial" panose="020B0604020202020204" pitchFamily="34" charset="0"/>
                <a:cs typeface="Arial" panose="020B0604020202020204" pitchFamily="34" charset="0"/>
              </a:rPr>
              <a:t>Covalent bonds in the DNA will be broken. </a:t>
            </a:r>
          </a:p>
          <a:p>
            <a:pPr>
              <a:buNone/>
              <a:defRPr/>
            </a:pPr>
            <a:r>
              <a:rPr lang="en-US" sz="2400" dirty="0">
                <a:latin typeface="Arial" panose="020B0604020202020204" pitchFamily="34" charset="0"/>
                <a:cs typeface="Arial" panose="020B0604020202020204" pitchFamily="34" charset="0"/>
              </a:rPr>
              <a:t>D.  Base-stacking interactions will be disrupted. </a:t>
            </a:r>
          </a:p>
          <a:p>
            <a:pPr marL="457200" indent="-457200">
              <a:buFontTx/>
              <a:buAutoNum type="alphaUcPeriod"/>
              <a:defRPr/>
            </a:pPr>
            <a:endParaRPr lang="en-US" sz="2400" dirty="0">
              <a:latin typeface="Arial" panose="020B0604020202020204" pitchFamily="34" charset="0"/>
              <a:cs typeface="Arial" panose="020B0604020202020204" pitchFamily="34" charset="0"/>
            </a:endParaRPr>
          </a:p>
          <a:p>
            <a:pPr>
              <a:buFontTx/>
              <a:buNone/>
              <a:defRPr/>
            </a:pPr>
            <a:endParaRPr lang="en-US" sz="2400" dirty="0">
              <a:latin typeface="Arial" panose="020B0604020202020204" pitchFamily="34" charset="0"/>
              <a:cs typeface="Arial" panose="020B0604020202020204" pitchFamily="34" charset="0"/>
            </a:endParaRPr>
          </a:p>
          <a:p>
            <a:pPr>
              <a:buFontTx/>
              <a:buNone/>
              <a:defRPr/>
            </a:pPr>
            <a:endParaRPr lang="en-US" sz="2400" dirty="0">
              <a:latin typeface="Arial" panose="020B0604020202020204" pitchFamily="34" charset="0"/>
              <a:cs typeface="Arial" panose="020B0604020202020204" pitchFamily="34" charset="0"/>
            </a:endParaRPr>
          </a:p>
          <a:p>
            <a:pPr>
              <a:lnSpc>
                <a:spcPct val="115000"/>
              </a:lnSpc>
              <a:spcBef>
                <a:spcPct val="0"/>
              </a:spcBef>
              <a:buClr>
                <a:srgbClr val="000000"/>
              </a:buClr>
              <a:buSzPts val="1100"/>
              <a:buFontTx/>
              <a:buNone/>
              <a:defRPr/>
            </a:pPr>
            <a:endParaRPr lang="en-US" altLang="en-US" sz="2400" dirty="0">
              <a:latin typeface="Arial" panose="020B060402020202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Tx/>
              <a:buNone/>
              <a:defRPr/>
            </a:pPr>
            <a:endParaRPr lang="en-US" altLang="en-US" sz="2400" dirty="0">
              <a:latin typeface="Arial" panose="020B060402020202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Tx/>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203977175"/>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F53B7C-9F2A-4BAE-AB27-E3F87F853766}"/>
              </a:ext>
            </a:extLst>
          </p:cNvPr>
          <p:cNvSpPr>
            <a:spLocks noGrp="1"/>
          </p:cNvSpPr>
          <p:nvPr>
            <p:ph type="title"/>
          </p:nvPr>
        </p:nvSpPr>
        <p:spPr/>
        <p:txBody>
          <a:bodyPr/>
          <a:lstStyle/>
          <a:p>
            <a:r>
              <a:rPr lang="en-US" altLang="en-US" dirty="0">
                <a:solidFill>
                  <a:srgbClr val="145C76"/>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Clicker Question 16, Response</a:t>
            </a:r>
            <a:endParaRPr lang="en-AU" dirty="0">
              <a:solidFill>
                <a:srgbClr val="145C76"/>
              </a:solidFill>
            </a:endParaRPr>
          </a:p>
        </p:txBody>
      </p:sp>
      <p:sp>
        <p:nvSpPr>
          <p:cNvPr id="5" name="Google Shape;433;g847cf01710_0_113">
            <a:extLst>
              <a:ext uri="{FF2B5EF4-FFF2-40B4-BE49-F238E27FC236}">
                <a16:creationId xmlns:a16="http://schemas.microsoft.com/office/drawing/2014/main" id="{C43E3BBA-1B91-6640-AF7C-6AC66AE99E26}"/>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FontTx/>
              <a:buNone/>
              <a:defRPr/>
            </a:pPr>
            <a:r>
              <a:rPr lang="en-US" sz="2400" dirty="0">
                <a:latin typeface="Arial" panose="020B0604020202020204" pitchFamily="34" charset="0"/>
                <a:cs typeface="Arial" panose="020B0604020202020204" pitchFamily="34" charset="0"/>
              </a:rPr>
              <a:t>Which statement is false regarding a solution of DNA subjected to extremes of pH?</a:t>
            </a:r>
          </a:p>
          <a:p>
            <a:pPr>
              <a:lnSpc>
                <a:spcPct val="115000"/>
              </a:lnSpc>
              <a:spcBef>
                <a:spcPts val="80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buNone/>
              <a:defRPr/>
            </a:pPr>
            <a:endParaRPr lang="en-US" sz="2400" dirty="0">
              <a:latin typeface="Arial" panose="020B0604020202020204" pitchFamily="34" charset="0"/>
              <a:cs typeface="Arial" panose="020B0604020202020204" pitchFamily="34" charset="0"/>
            </a:endParaRPr>
          </a:p>
          <a:p>
            <a:pPr>
              <a:buNone/>
              <a:defRPr/>
            </a:pPr>
            <a:r>
              <a:rPr lang="en-US" sz="2400" b="1" dirty="0">
                <a:latin typeface="Arial" panose="020B0604020202020204" pitchFamily="34" charset="0"/>
                <a:cs typeface="Arial" panose="020B0604020202020204" pitchFamily="34" charset="0"/>
              </a:rPr>
              <a:t>C.  Covalent bonds in the DNA will be broken. </a:t>
            </a:r>
          </a:p>
          <a:p>
            <a:pPr marL="457200" indent="-457200">
              <a:buFontTx/>
              <a:buAutoNum type="alphaUcPeriod"/>
              <a:defRPr/>
            </a:pPr>
            <a:endParaRPr lang="en-US" sz="2400" dirty="0">
              <a:latin typeface="Arial" panose="020B0604020202020204" pitchFamily="34" charset="0"/>
              <a:cs typeface="Arial" panose="020B0604020202020204" pitchFamily="34" charset="0"/>
            </a:endParaRPr>
          </a:p>
          <a:p>
            <a:pPr>
              <a:buNone/>
              <a:defRPr/>
            </a:pPr>
            <a:r>
              <a:rPr lang="en-US" sz="2400" b="1" dirty="0">
                <a:latin typeface="Arial" panose="020B0604020202020204" pitchFamily="34" charset="0"/>
                <a:cs typeface="Arial" panose="020B0604020202020204" pitchFamily="34" charset="0"/>
              </a:rPr>
              <a:t>Extremes in pH denature, or melt, double helical DNA. The double helix unwinds to form two single strands, completely separate from each other along the entire length or part of the length (partial denaturation) of the molecule. No covalent bonds in the DNA are broken. </a:t>
            </a:r>
          </a:p>
          <a:p>
            <a:pPr>
              <a:buFontTx/>
              <a:buNone/>
              <a:defRPr/>
            </a:pPr>
            <a:endParaRPr lang="en-US" sz="2400" dirty="0">
              <a:latin typeface="Arial" panose="020B0604020202020204" pitchFamily="34" charset="0"/>
              <a:cs typeface="Arial" panose="020B0604020202020204" pitchFamily="34" charset="0"/>
            </a:endParaRPr>
          </a:p>
          <a:p>
            <a:pPr>
              <a:buFontTx/>
              <a:buNone/>
              <a:defRPr/>
            </a:pPr>
            <a:endParaRPr lang="en-US" sz="2400" dirty="0">
              <a:latin typeface="Arial" panose="020B0604020202020204" pitchFamily="34" charset="0"/>
              <a:cs typeface="Arial" panose="020B0604020202020204" pitchFamily="34" charset="0"/>
            </a:endParaRPr>
          </a:p>
          <a:p>
            <a:pPr>
              <a:lnSpc>
                <a:spcPct val="115000"/>
              </a:lnSpc>
              <a:spcBef>
                <a:spcPct val="0"/>
              </a:spcBef>
              <a:buClr>
                <a:srgbClr val="000000"/>
              </a:buClr>
              <a:buSzPts val="1100"/>
              <a:buFontTx/>
              <a:buNone/>
              <a:defRPr/>
            </a:pPr>
            <a:endParaRPr lang="en-US" altLang="en-US" sz="2400" dirty="0">
              <a:latin typeface="Arial" panose="020B060402020202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Tx/>
              <a:buNone/>
              <a:defRPr/>
            </a:pPr>
            <a:endParaRPr lang="en-US" altLang="en-US" sz="2400" dirty="0">
              <a:latin typeface="Arial" panose="020B060402020202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Tx/>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393919532"/>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A8EA6-0E8A-4A64-AB15-383E46051E4B}"/>
              </a:ext>
            </a:extLst>
          </p:cNvPr>
          <p:cNvSpPr>
            <a:spLocks noGrp="1"/>
          </p:cNvSpPr>
          <p:nvPr>
            <p:ph type="title"/>
          </p:nvPr>
        </p:nvSpPr>
        <p:spPr/>
        <p:txBody>
          <a:bodyPr/>
          <a:lstStyle/>
          <a:p>
            <a:r>
              <a:rPr lang="en-US" altLang="en-US" dirty="0">
                <a:solidFill>
                  <a:srgbClr val="145C76"/>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Clicker Question 17</a:t>
            </a:r>
            <a:endParaRPr lang="en-AU" dirty="0">
              <a:solidFill>
                <a:srgbClr val="145C76"/>
              </a:solidFill>
            </a:endParaRPr>
          </a:p>
        </p:txBody>
      </p:sp>
      <p:sp>
        <p:nvSpPr>
          <p:cNvPr id="84997" name="Google Shape;433;g847cf01710_0_113">
            <a:extLst>
              <a:ext uri="{FF2B5EF4-FFF2-40B4-BE49-F238E27FC236}">
                <a16:creationId xmlns:a16="http://schemas.microsoft.com/office/drawing/2014/main" id="{AF312896-191F-8146-8A34-8A81B443B973}"/>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FontTx/>
              <a:buNone/>
              <a:defRPr/>
            </a:pPr>
            <a:r>
              <a:rPr lang="en-US" sz="2400" dirty="0">
                <a:latin typeface="Arial" panose="020B0604020202020204" pitchFamily="34" charset="0"/>
                <a:cs typeface="Arial" panose="020B0604020202020204" pitchFamily="34" charset="0"/>
              </a:rPr>
              <a:t>The process of separating strands of a DNA double helix is known as: </a:t>
            </a:r>
          </a:p>
          <a:p>
            <a:pPr>
              <a:lnSpc>
                <a:spcPct val="115000"/>
              </a:lnSpc>
              <a:spcBef>
                <a:spcPts val="80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457200" indent="-457200">
              <a:buFontTx/>
              <a:buAutoNum type="alphaUcPeriod"/>
              <a:defRPr/>
            </a:pPr>
            <a:r>
              <a:rPr lang="en-US" sz="2400" dirty="0">
                <a:latin typeface="Arial" panose="020B0604020202020204" pitchFamily="34" charset="0"/>
                <a:cs typeface="Arial" panose="020B0604020202020204" pitchFamily="34" charset="0"/>
              </a:rPr>
              <a:t>separation.</a:t>
            </a:r>
          </a:p>
          <a:p>
            <a:pPr marL="457200" indent="-457200">
              <a:buFontTx/>
              <a:buAutoNum type="alphaUcPeriod"/>
              <a:defRPr/>
            </a:pPr>
            <a:r>
              <a:rPr lang="en-US" sz="2400" dirty="0">
                <a:latin typeface="Arial" panose="020B0604020202020204" pitchFamily="34" charset="0"/>
                <a:cs typeface="Arial" panose="020B0604020202020204" pitchFamily="34" charset="0"/>
              </a:rPr>
              <a:t>denaturation.</a:t>
            </a:r>
          </a:p>
          <a:p>
            <a:pPr marL="457200" indent="-457200">
              <a:buFontTx/>
              <a:buAutoNum type="alphaUcPeriod"/>
              <a:defRPr/>
            </a:pPr>
            <a:r>
              <a:rPr lang="en-US" sz="2400" dirty="0">
                <a:latin typeface="Arial" panose="020B0604020202020204" pitchFamily="34" charset="0"/>
                <a:cs typeface="Arial" panose="020B0604020202020204" pitchFamily="34" charset="0"/>
              </a:rPr>
              <a:t>annealing.</a:t>
            </a:r>
          </a:p>
          <a:p>
            <a:pPr>
              <a:buNone/>
              <a:defRPr/>
            </a:pPr>
            <a:r>
              <a:rPr lang="en-US" sz="2400" dirty="0">
                <a:latin typeface="Arial" panose="020B0604020202020204" pitchFamily="34" charset="0"/>
                <a:cs typeface="Arial" panose="020B0604020202020204" pitchFamily="34" charset="0"/>
              </a:rPr>
              <a:t>D.  replication.</a:t>
            </a:r>
          </a:p>
          <a:p>
            <a:pPr marL="457200" indent="-457200">
              <a:buFontTx/>
              <a:buAutoNum type="alphaUcPeriod"/>
              <a:defRPr/>
            </a:pPr>
            <a:endParaRPr lang="en-US" sz="2400" dirty="0">
              <a:latin typeface="Arial" panose="020B0604020202020204" pitchFamily="34" charset="0"/>
              <a:cs typeface="Arial" panose="020B0604020202020204" pitchFamily="34" charset="0"/>
            </a:endParaRPr>
          </a:p>
          <a:p>
            <a:pPr>
              <a:buFontTx/>
              <a:buNone/>
              <a:defRPr/>
            </a:pPr>
            <a:endParaRPr lang="en-US" sz="2400" dirty="0">
              <a:latin typeface="Arial" panose="020B0604020202020204" pitchFamily="34" charset="0"/>
              <a:cs typeface="Arial" panose="020B0604020202020204" pitchFamily="34" charset="0"/>
            </a:endParaRPr>
          </a:p>
          <a:p>
            <a:pPr>
              <a:buFontTx/>
              <a:buNone/>
              <a:defRPr/>
            </a:pPr>
            <a:endParaRPr lang="en-US" sz="2400" dirty="0">
              <a:latin typeface="Arial" panose="020B0604020202020204" pitchFamily="34" charset="0"/>
              <a:cs typeface="Arial" panose="020B0604020202020204" pitchFamily="34" charset="0"/>
            </a:endParaRPr>
          </a:p>
          <a:p>
            <a:pPr>
              <a:lnSpc>
                <a:spcPct val="115000"/>
              </a:lnSpc>
              <a:spcBef>
                <a:spcPct val="0"/>
              </a:spcBef>
              <a:buClr>
                <a:srgbClr val="000000"/>
              </a:buClr>
              <a:buSzPts val="1100"/>
              <a:buFontTx/>
              <a:buNone/>
              <a:defRPr/>
            </a:pPr>
            <a:endParaRPr lang="en-US" altLang="en-US" sz="2400" dirty="0">
              <a:latin typeface="Arial" panose="020B060402020202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Tx/>
              <a:buNone/>
              <a:defRPr/>
            </a:pPr>
            <a:endParaRPr lang="en-US" altLang="en-US" sz="2400" dirty="0">
              <a:latin typeface="Arial" panose="020B060402020202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Tx/>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9" name="Picture 8" descr="Icon P 1&#10;">
            <a:extLst>
              <a:ext uri="{FF2B5EF4-FFF2-40B4-BE49-F238E27FC236}">
                <a16:creationId xmlns:a16="http://schemas.microsoft.com/office/drawing/2014/main" id="{FB25839A-6C57-4DA2-9A1E-C746F314D03B}"/>
              </a:ext>
            </a:extLst>
          </p:cNvPr>
          <p:cNvPicPr>
            <a:picLocks noChangeAspect="1"/>
          </p:cNvPicPr>
          <p:nvPr/>
        </p:nvPicPr>
        <p:blipFill>
          <a:blip r:embed="rId3"/>
          <a:stretch>
            <a:fillRect/>
          </a:stretch>
        </p:blipFill>
        <p:spPr>
          <a:xfrm>
            <a:off x="771046" y="326065"/>
            <a:ext cx="1133954" cy="816935"/>
          </a:xfrm>
          <a:prstGeom prst="rect">
            <a:avLst/>
          </a:prstGeom>
        </p:spPr>
      </p:pic>
    </p:spTree>
    <p:extLst>
      <p:ext uri="{BB962C8B-B14F-4D97-AF65-F5344CB8AC3E}">
        <p14:creationId xmlns:p14="http://schemas.microsoft.com/office/powerpoint/2010/main" val="3274413035"/>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0F6265-8CE3-4746-97C9-34C45CB678AF}"/>
              </a:ext>
            </a:extLst>
          </p:cNvPr>
          <p:cNvSpPr>
            <a:spLocks noGrp="1"/>
          </p:cNvSpPr>
          <p:nvPr>
            <p:ph type="title"/>
          </p:nvPr>
        </p:nvSpPr>
        <p:spPr/>
        <p:txBody>
          <a:bodyPr/>
          <a:lstStyle/>
          <a:p>
            <a:r>
              <a:rPr lang="en-US" altLang="en-US" dirty="0">
                <a:solidFill>
                  <a:srgbClr val="145C76"/>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Clicker Question 17, Response</a:t>
            </a:r>
            <a:endParaRPr lang="en-AU" dirty="0">
              <a:solidFill>
                <a:srgbClr val="145C76"/>
              </a:solidFill>
            </a:endParaRPr>
          </a:p>
        </p:txBody>
      </p:sp>
      <p:sp>
        <p:nvSpPr>
          <p:cNvPr id="4" name="Google Shape;433;g847cf01710_0_113">
            <a:extLst>
              <a:ext uri="{FF2B5EF4-FFF2-40B4-BE49-F238E27FC236}">
                <a16:creationId xmlns:a16="http://schemas.microsoft.com/office/drawing/2014/main" id="{183ED596-1948-B14A-B97B-83EB6FDEC11C}"/>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FontTx/>
              <a:buNone/>
              <a:defRPr/>
            </a:pPr>
            <a:r>
              <a:rPr lang="en-US" sz="2400" dirty="0">
                <a:latin typeface="Arial" panose="020B0604020202020204" pitchFamily="34" charset="0"/>
                <a:cs typeface="Arial" panose="020B0604020202020204" pitchFamily="34" charset="0"/>
              </a:rPr>
              <a:t>The process of separating strands of a DNA double helix is known as: </a:t>
            </a:r>
          </a:p>
          <a:p>
            <a:pPr>
              <a:lnSpc>
                <a:spcPct val="115000"/>
              </a:lnSpc>
              <a:spcBef>
                <a:spcPts val="80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buNone/>
              <a:defRPr/>
            </a:pPr>
            <a:r>
              <a:rPr lang="en-US" sz="2400" b="1" dirty="0">
                <a:latin typeface="Arial" panose="020B0604020202020204" pitchFamily="34" charset="0"/>
                <a:cs typeface="Arial" panose="020B0604020202020204" pitchFamily="34" charset="0"/>
              </a:rPr>
              <a:t>B.  denaturation.</a:t>
            </a:r>
          </a:p>
          <a:p>
            <a:pPr>
              <a:buNone/>
              <a:defRPr/>
            </a:pPr>
            <a:endParaRPr lang="en-US" sz="2400" dirty="0">
              <a:latin typeface="Arial" panose="020B0604020202020204" pitchFamily="34" charset="0"/>
              <a:cs typeface="Arial" panose="020B0604020202020204" pitchFamily="34" charset="0"/>
            </a:endParaRPr>
          </a:p>
          <a:p>
            <a:pPr>
              <a:buNone/>
              <a:defRPr/>
            </a:pPr>
            <a:r>
              <a:rPr lang="en-US" sz="2400" b="1" dirty="0">
                <a:latin typeface="Arial" panose="020B0604020202020204" pitchFamily="34" charset="0"/>
                <a:cs typeface="Arial" panose="020B0604020202020204" pitchFamily="34" charset="0"/>
              </a:rPr>
              <a:t>Just as heat and extremes of pH denature globular proteins, they also cause denaturation, or melting, of double-helical DNA. </a:t>
            </a:r>
          </a:p>
          <a:p>
            <a:pPr>
              <a:buFontTx/>
              <a:buNone/>
              <a:defRPr/>
            </a:pPr>
            <a:endParaRPr lang="en-US" sz="2400" dirty="0">
              <a:latin typeface="Arial" panose="020B0604020202020204" pitchFamily="34" charset="0"/>
              <a:cs typeface="Arial" panose="020B0604020202020204" pitchFamily="34" charset="0"/>
            </a:endParaRPr>
          </a:p>
          <a:p>
            <a:pPr>
              <a:buFontTx/>
              <a:buNone/>
              <a:defRPr/>
            </a:pPr>
            <a:endParaRPr lang="en-US" sz="2400" dirty="0">
              <a:latin typeface="Arial" panose="020B0604020202020204" pitchFamily="34" charset="0"/>
              <a:cs typeface="Arial" panose="020B0604020202020204" pitchFamily="34" charset="0"/>
            </a:endParaRPr>
          </a:p>
          <a:p>
            <a:pPr>
              <a:lnSpc>
                <a:spcPct val="115000"/>
              </a:lnSpc>
              <a:spcBef>
                <a:spcPct val="0"/>
              </a:spcBef>
              <a:buClr>
                <a:srgbClr val="000000"/>
              </a:buClr>
              <a:buSzPts val="1100"/>
              <a:buFontTx/>
              <a:buNone/>
              <a:defRPr/>
            </a:pPr>
            <a:endParaRPr lang="en-US" altLang="en-US" sz="2400" dirty="0">
              <a:latin typeface="Arial" panose="020B060402020202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Tx/>
              <a:buNone/>
              <a:defRPr/>
            </a:pPr>
            <a:endParaRPr lang="en-US" altLang="en-US" sz="2400" dirty="0">
              <a:latin typeface="Arial" panose="020B060402020202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Tx/>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03587411"/>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07DE1F-C7D3-461F-A98B-774B183D849C}"/>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Double-Helical DNA and RNA Can Anneal</a:t>
            </a:r>
            <a:endParaRPr lang="en-AU" dirty="0"/>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228600" y="1524000"/>
            <a:ext cx="3871397"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anneal </a:t>
            </a:r>
            <a:r>
              <a:rPr lang="en-US" sz="2400" dirty="0">
                <a:latin typeface="Arial" panose="020B0604020202020204" pitchFamily="34" charset="0"/>
                <a:cs typeface="Arial" panose="020B0604020202020204" pitchFamily="34" charset="0"/>
              </a:rPr>
              <a:t>= process by which two strands spontaneously rewind when temperature or pH is returned to its normal range</a:t>
            </a:r>
          </a:p>
          <a:p>
            <a:pPr lvl="1"/>
            <a:r>
              <a:rPr lang="en-US" sz="2400" dirty="0">
                <a:latin typeface="Arial" panose="020B0604020202020204" pitchFamily="34" charset="0"/>
                <a:cs typeface="Arial" panose="020B0604020202020204" pitchFamily="34" charset="0"/>
              </a:rPr>
              <a:t>two-step process </a:t>
            </a:r>
          </a:p>
          <a:p>
            <a:pPr marL="533400" lvl="1" indent="0">
              <a:buNone/>
            </a:pPr>
            <a:endParaRPr lang="en-US" sz="2000" b="1" dirty="0">
              <a:latin typeface="Arial" panose="020B0604020202020204" pitchFamily="34" charset="0"/>
              <a:cs typeface="Arial" panose="020B0604020202020204" pitchFamily="34" charset="0"/>
            </a:endParaRPr>
          </a:p>
          <a:p>
            <a:pPr marL="533400" lvl="1" indent="0">
              <a:buNone/>
            </a:pPr>
            <a:endParaRPr lang="en-US" sz="2000" dirty="0"/>
          </a:p>
          <a:p>
            <a:pPr lvl="1"/>
            <a:endParaRPr lang="en-US" sz="20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4" name="Picture 3" descr="A horizontal double helix of D N A is shown and labeled double-helical D N A. A reversible process occurs in which D N A undergoes denaturation. In reverse, the process is called annealing. Partially denatured D N A is shown as the same molecule with the right half separated so that the top strand curves upward and the bottom strand curves downward. A reversible process occurs in which separation of strands occurs. In reveres, the process is called association of strands by base pairing. The two horizontal strands of D N A are shown completely separate. Text reads, separated strands of D N A in random coils.">
            <a:extLst>
              <a:ext uri="{FF2B5EF4-FFF2-40B4-BE49-F238E27FC236}">
                <a16:creationId xmlns:a16="http://schemas.microsoft.com/office/drawing/2014/main" id="{16A4799E-E420-0743-8EAF-9EBEC2C811E2}"/>
              </a:ext>
            </a:extLst>
          </p:cNvPr>
          <p:cNvPicPr>
            <a:picLocks noChangeAspect="1"/>
          </p:cNvPicPr>
          <p:nvPr/>
        </p:nvPicPr>
        <p:blipFill>
          <a:blip r:embed="rId3"/>
          <a:stretch>
            <a:fillRect/>
          </a:stretch>
        </p:blipFill>
        <p:spPr>
          <a:xfrm>
            <a:off x="4876800" y="1524000"/>
            <a:ext cx="3871396" cy="4953000"/>
          </a:xfrm>
          <a:prstGeom prst="rect">
            <a:avLst/>
          </a:prstGeom>
        </p:spPr>
      </p:pic>
    </p:spTree>
    <p:extLst>
      <p:ext uri="{BB962C8B-B14F-4D97-AF65-F5344CB8AC3E}">
        <p14:creationId xmlns:p14="http://schemas.microsoft.com/office/powerpoint/2010/main" val="2671173842"/>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369EC0-2DDF-48E9-94BA-71711FFE67DA}"/>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The Hypochromic and Hyperchromic Effects</a:t>
            </a:r>
            <a:endParaRPr lang="en-AU" dirty="0"/>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381000" y="1600200"/>
            <a:ext cx="83820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hypochromic effect </a:t>
            </a:r>
            <a:r>
              <a:rPr lang="en-US" sz="2400" dirty="0">
                <a:latin typeface="Arial" panose="020B0604020202020204" pitchFamily="34" charset="0"/>
                <a:cs typeface="Arial" panose="020B0604020202020204" pitchFamily="34" charset="0"/>
              </a:rPr>
              <a:t>= the observed decrease in the absorption of UV light when complementary strands are paired</a:t>
            </a:r>
          </a:p>
          <a:p>
            <a:endParaRPr lang="en-US" sz="2400" b="1"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hyperchromic effect </a:t>
            </a:r>
            <a:r>
              <a:rPr lang="en-US" sz="2400" dirty="0">
                <a:latin typeface="Arial" panose="020B0604020202020204" pitchFamily="34" charset="0"/>
                <a:cs typeface="Arial" panose="020B0604020202020204" pitchFamily="34" charset="0"/>
              </a:rPr>
              <a:t>=</a:t>
            </a:r>
            <a:r>
              <a:rPr lang="en-US" sz="2400" b="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the observed increase in the absorption of UV light when a double-stranded nucleic acid is denatured</a:t>
            </a:r>
          </a:p>
          <a:p>
            <a:endParaRPr lang="en-US" sz="2000" b="1"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monitoring UV absorption at 260 nm can detect the transition from double-stranded to single-stranded DNA</a:t>
            </a:r>
          </a:p>
          <a:p>
            <a:pPr marL="533400" lvl="1" indent="0">
              <a:buNone/>
            </a:pPr>
            <a:endParaRPr lang="en-US" sz="2000" dirty="0"/>
          </a:p>
          <a:p>
            <a:pPr lvl="1"/>
            <a:endParaRPr lang="en-US" sz="20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025954389"/>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250C6A-1DED-4D03-8025-5591AA57904D}"/>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Heat Denaturation of DNA</a:t>
            </a:r>
            <a:endParaRPr lang="en-AU" dirty="0"/>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304800" y="1363662"/>
            <a:ext cx="52578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denaturation temperature, </a:t>
            </a:r>
            <a:r>
              <a:rPr lang="en-US" sz="2400" i="1" dirty="0">
                <a:latin typeface="Arial" panose="020B0604020202020204" pitchFamily="34" charset="0"/>
                <a:cs typeface="Arial" panose="020B0604020202020204" pitchFamily="34" charset="0"/>
              </a:rPr>
              <a:t>t</a:t>
            </a:r>
            <a:r>
              <a:rPr lang="en-US" sz="2400" i="1" baseline="-25000" dirty="0">
                <a:latin typeface="Arial" panose="020B0604020202020204" pitchFamily="34" charset="0"/>
                <a:cs typeface="Arial" panose="020B0604020202020204" pitchFamily="34" charset="0"/>
              </a:rPr>
              <a:t>m </a:t>
            </a:r>
            <a:r>
              <a:rPr lang="en-US" sz="2400" i="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temperature at which ½ of DNA is present as separated single strands</a:t>
            </a:r>
          </a:p>
          <a:p>
            <a:pPr lvl="1"/>
            <a:r>
              <a:rPr lang="en-US" sz="2400" dirty="0">
                <a:latin typeface="Arial" panose="020B0604020202020204" pitchFamily="34" charset="0"/>
                <a:cs typeface="Arial" panose="020B0604020202020204" pitchFamily="34" charset="0"/>
              </a:rPr>
              <a:t>increases with content of G≡C base pairs </a:t>
            </a:r>
          </a:p>
          <a:p>
            <a:pPr marL="533400" lvl="1" indent="0">
              <a:buNone/>
            </a:pPr>
            <a:endParaRPr lang="en-US" sz="2000" dirty="0">
              <a:latin typeface="Arial" panose="020B0604020202020204" pitchFamily="34" charset="0"/>
              <a:cs typeface="Arial" panose="020B0604020202020204" pitchFamily="34" charset="0"/>
            </a:endParaRPr>
          </a:p>
          <a:p>
            <a:endParaRPr lang="en-US" sz="2400" b="1" dirty="0">
              <a:latin typeface="Arial" panose="020B0604020202020204" pitchFamily="34" charset="0"/>
              <a:cs typeface="Arial" panose="020B0604020202020204" pitchFamily="34" charset="0"/>
            </a:endParaRPr>
          </a:p>
          <a:p>
            <a:pPr marL="533400" lvl="1" indent="0">
              <a:buNone/>
            </a:pPr>
            <a:endParaRPr lang="en-US" sz="2000" dirty="0"/>
          </a:p>
          <a:p>
            <a:pPr lvl="1"/>
            <a:endParaRPr lang="en-US" sz="20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3" name="Picture 2" descr="Part a shows a graph with temperature in degrees Celsius on the horizontal axis, ranging from below 75 to above 85 and labeled in increments of 5, and with denaturation as a percentage on the vertical axis, ranging from 0 to 100 and labeled in increments of 50. Two curves are shown that both run horizontally along the horizontal axis at first. One strand begins to rise slowly above the horizontal axis at 78 degrees, then begins to increase very rapidly at (81, 5) before beginning to level off at (84, 90) and ending at (90, 99). A dotted vertical line extends up from the horizontal axis to meet the line at (83, 50), which is labeled lowercase t subscript m. The second curve begins to rise above the horizontal axis at 82.5 degrees, then begins to rise even more rapidly than the first curve starting at (84, 8). It begins to level off above the first curve at (86, 95) and ends at (90, 96). A vertical line extends up from the horizontal axis to meet the second curve at (85, 50) and is labeled lowercase t subscript m. Part b is a graph with lowercase t subscript m in degrees Celsius on the horizontal axis, ranging from 60 to 110 and labeled in increments of 10, and with G plus C (percentage of total nucleotides) on the vertical axis, ranging from 0 to 100 and labeled in increments of 20. There is a point at (65, 0). A diagonal line begins at the horizontal axis at (68, 0) and runs diagonally up to (108, 80). Many points are clustered on the line and just below the line between (80, 30) and (101, 70). All data are approximate.">
            <a:extLst>
              <a:ext uri="{FF2B5EF4-FFF2-40B4-BE49-F238E27FC236}">
                <a16:creationId xmlns:a16="http://schemas.microsoft.com/office/drawing/2014/main" id="{0EA9D54C-6EC8-7941-BEE4-280AAAB33885}"/>
              </a:ext>
            </a:extLst>
          </p:cNvPr>
          <p:cNvPicPr>
            <a:picLocks noChangeAspect="1"/>
          </p:cNvPicPr>
          <p:nvPr/>
        </p:nvPicPr>
        <p:blipFill>
          <a:blip r:embed="rId3"/>
          <a:stretch>
            <a:fillRect/>
          </a:stretch>
        </p:blipFill>
        <p:spPr>
          <a:xfrm>
            <a:off x="5943600" y="1363662"/>
            <a:ext cx="2517183" cy="5091903"/>
          </a:xfrm>
          <a:prstGeom prst="rect">
            <a:avLst/>
          </a:prstGeom>
        </p:spPr>
      </p:pic>
    </p:spTree>
    <p:extLst>
      <p:ext uri="{BB962C8B-B14F-4D97-AF65-F5344CB8AC3E}">
        <p14:creationId xmlns:p14="http://schemas.microsoft.com/office/powerpoint/2010/main" val="1589185586"/>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3ED1F0-4258-48E4-B44C-E8E72AE92DB8}"/>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Partially Denatured DNA</a:t>
            </a:r>
            <a:endParaRPr lang="en-AU" dirty="0"/>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282315" y="1676399"/>
            <a:ext cx="25908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denatured regions form bubbles </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often rich in A=T base pairs </a:t>
            </a:r>
          </a:p>
          <a:p>
            <a:pPr marL="533400" lvl="1" indent="0">
              <a:buNone/>
            </a:pPr>
            <a:endParaRPr lang="en-US" sz="2000" dirty="0">
              <a:latin typeface="Arial" panose="020B0604020202020204" pitchFamily="34" charset="0"/>
              <a:cs typeface="Arial" panose="020B0604020202020204" pitchFamily="34" charset="0"/>
            </a:endParaRPr>
          </a:p>
          <a:p>
            <a:endParaRPr lang="en-US" sz="2400" b="1" dirty="0">
              <a:latin typeface="Arial" panose="020B0604020202020204" pitchFamily="34" charset="0"/>
              <a:cs typeface="Arial" panose="020B0604020202020204" pitchFamily="34" charset="0"/>
            </a:endParaRPr>
          </a:p>
          <a:p>
            <a:pPr marL="533400" lvl="1" indent="0">
              <a:buNone/>
            </a:pPr>
            <a:endParaRPr lang="en-US" sz="2000" dirty="0"/>
          </a:p>
          <a:p>
            <a:pPr lvl="1"/>
            <a:endParaRPr lang="en-US" sz="20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4" name="Picture 3" descr="A micrograph shows a long, windy strand with several places marked with arrows where the strand opens to form a circular structure before becoming a single line again.">
            <a:extLst>
              <a:ext uri="{FF2B5EF4-FFF2-40B4-BE49-F238E27FC236}">
                <a16:creationId xmlns:a16="http://schemas.microsoft.com/office/drawing/2014/main" id="{5E288995-449C-8544-BE6A-3B70B09EC735}"/>
              </a:ext>
            </a:extLst>
          </p:cNvPr>
          <p:cNvPicPr>
            <a:picLocks noChangeAspect="1"/>
          </p:cNvPicPr>
          <p:nvPr/>
        </p:nvPicPr>
        <p:blipFill>
          <a:blip r:embed="rId3"/>
          <a:stretch>
            <a:fillRect/>
          </a:stretch>
        </p:blipFill>
        <p:spPr>
          <a:xfrm>
            <a:off x="3160035" y="1676400"/>
            <a:ext cx="5701650" cy="4130675"/>
          </a:xfrm>
          <a:prstGeom prst="rect">
            <a:avLst/>
          </a:prstGeom>
        </p:spPr>
      </p:pic>
    </p:spTree>
    <p:extLst>
      <p:ext uri="{BB962C8B-B14F-4D97-AF65-F5344CB8AC3E}">
        <p14:creationId xmlns:p14="http://schemas.microsoft.com/office/powerpoint/2010/main" val="30286626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919ED2-A3F2-4654-8E69-654031F749CE}"/>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The Functions of RNA</a:t>
            </a:r>
            <a:endParaRPr lang="en-AU" dirty="0"/>
          </a:p>
        </p:txBody>
      </p:sp>
      <p:sp>
        <p:nvSpPr>
          <p:cNvPr id="39938" name="Google Shape;232;g7fe2cbe272_0_58">
            <a:extLst>
              <a:ext uri="{FF2B5EF4-FFF2-40B4-BE49-F238E27FC236}">
                <a16:creationId xmlns:a16="http://schemas.microsoft.com/office/drawing/2014/main" id="{28B04D73-4D41-1943-9321-F021E188FA72}"/>
              </a:ext>
            </a:extLst>
          </p:cNvPr>
          <p:cNvSpPr>
            <a:spLocks noGrp="1" noChangeArrowheads="1"/>
          </p:cNvSpPr>
          <p:nvPr>
            <p:ph type="body" idx="1"/>
          </p:nvPr>
        </p:nvSpPr>
        <p:spPr>
          <a:xfrm>
            <a:off x="757238" y="1828800"/>
            <a:ext cx="7629525" cy="4114800"/>
          </a:xfrm>
        </p:spPr>
        <p:txBody>
          <a:bodyPr/>
          <a:lstStyle/>
          <a:p>
            <a:pPr indent="-406400">
              <a:lnSpc>
                <a:spcPct val="110000"/>
              </a:lnSpc>
              <a:spcBef>
                <a:spcPct val="0"/>
              </a:spcBef>
              <a:spcAft>
                <a:spcPct val="0"/>
              </a:spcAft>
              <a:buClr>
                <a:srgbClr val="000000"/>
              </a:buClr>
              <a:buSzPts val="2800"/>
              <a:defRPr/>
            </a:pPr>
            <a:r>
              <a:rPr lang="en-US" altLang="en-US" dirty="0"/>
              <a:t>several classes of RNA: </a:t>
            </a:r>
          </a:p>
          <a:p>
            <a:pPr lvl="1" indent="-406400">
              <a:lnSpc>
                <a:spcPct val="110000"/>
              </a:lnSpc>
              <a:spcBef>
                <a:spcPct val="0"/>
              </a:spcBef>
              <a:spcAft>
                <a:spcPct val="0"/>
              </a:spcAft>
              <a:buClr>
                <a:srgbClr val="000000"/>
              </a:buClr>
              <a:buSzPts val="2800"/>
              <a:defRPr/>
            </a:pPr>
            <a:r>
              <a:rPr lang="en-US" b="1" dirty="0"/>
              <a:t>r</a:t>
            </a:r>
            <a:r>
              <a:rPr lang="en-US" b="1" dirty="0">
                <a:latin typeface="Arial" panose="020B0604020202020204" pitchFamily="34" charset="0"/>
                <a:cs typeface="Arial" panose="020B0604020202020204" pitchFamily="34" charset="0"/>
              </a:rPr>
              <a:t>ibosomal RNA</a:t>
            </a:r>
            <a:r>
              <a:rPr lang="en-US" b="1" dirty="0"/>
              <a:t>s (rRNAs) </a:t>
            </a:r>
            <a:r>
              <a:rPr lang="en-US" dirty="0"/>
              <a:t>= components of ribosomes</a:t>
            </a:r>
            <a:endParaRPr lang="en-US" b="1" dirty="0"/>
          </a:p>
          <a:p>
            <a:pPr lvl="1" indent="-406400">
              <a:lnSpc>
                <a:spcPct val="110000"/>
              </a:lnSpc>
              <a:spcBef>
                <a:spcPct val="0"/>
              </a:spcBef>
              <a:spcAft>
                <a:spcPct val="0"/>
              </a:spcAft>
              <a:buClr>
                <a:srgbClr val="000000"/>
              </a:buClr>
              <a:buSzPts val="2800"/>
              <a:defRPr/>
            </a:pPr>
            <a:r>
              <a:rPr lang="en-US" b="1" dirty="0"/>
              <a:t>m</a:t>
            </a:r>
            <a:r>
              <a:rPr lang="en-US" b="1" dirty="0">
                <a:latin typeface="Arial" panose="020B0604020202020204" pitchFamily="34" charset="0"/>
                <a:cs typeface="Arial" panose="020B0604020202020204" pitchFamily="34" charset="0"/>
              </a:rPr>
              <a:t>essenger RNAs (mRN</a:t>
            </a:r>
            <a:r>
              <a:rPr lang="en-US" b="1" dirty="0"/>
              <a:t>As) </a:t>
            </a:r>
            <a:r>
              <a:rPr lang="en-US" dirty="0"/>
              <a:t>= intermediates in protein synthesis </a:t>
            </a:r>
            <a:endParaRPr lang="en-US" b="1" dirty="0"/>
          </a:p>
          <a:p>
            <a:pPr lvl="1" indent="-406400">
              <a:lnSpc>
                <a:spcPct val="110000"/>
              </a:lnSpc>
              <a:spcBef>
                <a:spcPct val="0"/>
              </a:spcBef>
              <a:spcAft>
                <a:spcPct val="0"/>
              </a:spcAft>
              <a:buClr>
                <a:srgbClr val="000000"/>
              </a:buClr>
              <a:buSzPts val="2800"/>
              <a:defRPr/>
            </a:pPr>
            <a:r>
              <a:rPr lang="en-US" b="1" dirty="0"/>
              <a:t>t</a:t>
            </a:r>
            <a:r>
              <a:rPr lang="en-US" b="1" dirty="0">
                <a:latin typeface="Arial" panose="020B0604020202020204" pitchFamily="34" charset="0"/>
                <a:cs typeface="Arial" panose="020B0604020202020204" pitchFamily="34" charset="0"/>
              </a:rPr>
              <a:t>ransfer RN</a:t>
            </a:r>
            <a:r>
              <a:rPr lang="en-US" b="1" dirty="0"/>
              <a:t>As (tRNAs) </a:t>
            </a:r>
            <a:r>
              <a:rPr lang="en-US" dirty="0"/>
              <a:t>= adapter molecules that translate the information in mRNA into a specific amino acid sequence </a:t>
            </a:r>
            <a:endParaRPr lang="en-US" b="1" dirty="0"/>
          </a:p>
          <a:p>
            <a:pPr lvl="1" indent="-406400">
              <a:lnSpc>
                <a:spcPct val="110000"/>
              </a:lnSpc>
              <a:spcBef>
                <a:spcPct val="0"/>
              </a:spcBef>
              <a:spcAft>
                <a:spcPct val="0"/>
              </a:spcAft>
              <a:buClr>
                <a:srgbClr val="000000"/>
              </a:buClr>
              <a:buSzPts val="2800"/>
              <a:defRPr/>
            </a:pPr>
            <a:r>
              <a:rPr lang="en-US" b="1" dirty="0"/>
              <a:t>n</a:t>
            </a:r>
            <a:r>
              <a:rPr lang="en-US" b="1" dirty="0">
                <a:latin typeface="Arial" panose="020B0604020202020204" pitchFamily="34" charset="0"/>
                <a:cs typeface="Arial" panose="020B0604020202020204" pitchFamily="34" charset="0"/>
              </a:rPr>
              <a:t>oncoding RNA</a:t>
            </a:r>
            <a:r>
              <a:rPr lang="en-US" b="1" dirty="0"/>
              <a:t>s (ncRNAs) </a:t>
            </a:r>
            <a:r>
              <a:rPr lang="en-US" dirty="0"/>
              <a:t>= wide variety of functions</a:t>
            </a:r>
            <a:endParaRPr lang="en-US" b="1" dirty="0">
              <a:latin typeface="Arial" panose="020B0604020202020204" pitchFamily="34" charset="0"/>
              <a:cs typeface="Arial" panose="020B0604020202020204" pitchFamily="34" charset="0"/>
            </a:endParaRPr>
          </a:p>
          <a:p>
            <a:pPr marL="508000" lvl="1" indent="0">
              <a:lnSpc>
                <a:spcPct val="110000"/>
              </a:lnSpc>
              <a:spcBef>
                <a:spcPct val="0"/>
              </a:spcBef>
              <a:spcAft>
                <a:spcPct val="0"/>
              </a:spcAft>
              <a:buClr>
                <a:srgbClr val="000000"/>
              </a:buClr>
              <a:buSzPts val="2800"/>
              <a:buFontTx/>
              <a:buNone/>
              <a:defRPr/>
            </a:pPr>
            <a:endParaRPr lang="en-US" sz="2400" dirty="0">
              <a:latin typeface="Arial" panose="020B0604020202020204" pitchFamily="34" charset="0"/>
              <a:cs typeface="Arial" panose="020B0604020202020204" pitchFamily="34" charset="0"/>
            </a:endParaRPr>
          </a:p>
          <a:p>
            <a:pPr indent="-406400">
              <a:lnSpc>
                <a:spcPct val="110000"/>
              </a:lnSpc>
              <a:spcBef>
                <a:spcPct val="0"/>
              </a:spcBef>
              <a:spcAft>
                <a:spcPct val="0"/>
              </a:spcAft>
              <a:buClr>
                <a:srgbClr val="000000"/>
              </a:buClr>
              <a:buSzPts val="2800"/>
              <a:defRPr/>
            </a:pPr>
            <a:endParaRPr lang="en-US" altLang="en-US" sz="2400" b="1" dirty="0">
              <a:latin typeface="Arial" panose="020B0604020202020204" pitchFamily="34" charset="0"/>
              <a:cs typeface="Arial" panose="020B0604020202020204" pitchFamily="34" charset="0"/>
            </a:endParaRPr>
          </a:p>
          <a:p>
            <a:pPr indent="-406400">
              <a:lnSpc>
                <a:spcPct val="110000"/>
              </a:lnSpc>
              <a:spcBef>
                <a:spcPct val="0"/>
              </a:spcBef>
              <a:spcAft>
                <a:spcPct val="0"/>
              </a:spcAft>
              <a:buClr>
                <a:srgbClr val="000000"/>
              </a:buClr>
              <a:buSzPts val="2800"/>
              <a:defRPr/>
            </a:pPr>
            <a:endParaRPr lang="en-US" alt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42967008"/>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2D3C72-EA72-4CF6-A05C-7A81C6ECEF9F}"/>
              </a:ext>
            </a:extLst>
          </p:cNvPr>
          <p:cNvSpPr>
            <a:spLocks noGrp="1"/>
          </p:cNvSpPr>
          <p:nvPr>
            <p:ph type="title"/>
          </p:nvPr>
        </p:nvSpPr>
        <p:spPr/>
        <p:txBody>
          <a:bodyPr/>
          <a:lstStyle/>
          <a:p>
            <a:r>
              <a:rPr lang="en-US" altLang="en-US" dirty="0">
                <a:solidFill>
                  <a:srgbClr val="145C76"/>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Clicker Question 18</a:t>
            </a:r>
            <a:endParaRPr lang="en-AU" dirty="0">
              <a:solidFill>
                <a:srgbClr val="145C76"/>
              </a:solidFill>
            </a:endParaRPr>
          </a:p>
        </p:txBody>
      </p:sp>
      <p:sp>
        <p:nvSpPr>
          <p:cNvPr id="84997" name="Google Shape;433;g847cf01710_0_113">
            <a:extLst>
              <a:ext uri="{FF2B5EF4-FFF2-40B4-BE49-F238E27FC236}">
                <a16:creationId xmlns:a16="http://schemas.microsoft.com/office/drawing/2014/main" id="{AF312896-191F-8146-8A34-8A81B443B973}"/>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defRPr/>
            </a:pPr>
            <a:r>
              <a:rPr lang="en-US" sz="2400" dirty="0">
                <a:latin typeface="Arial" panose="020B0604020202020204" pitchFamily="34" charset="0"/>
                <a:cs typeface="Arial" panose="020B0604020202020204" pitchFamily="34" charset="0"/>
              </a:rPr>
              <a:t>A graduate student carefully heated DNA to about </a:t>
            </a:r>
            <a:r>
              <a:rPr lang="en-US" sz="2400" dirty="0">
                <a:latin typeface="Arial" panose="020B0604020202020204" pitchFamily="34" charset="0"/>
                <a:ea typeface="Arial Unicode MS" panose="020B0604020202020204" pitchFamily="34" charset="-128"/>
                <a:cs typeface="Arial" panose="020B0604020202020204" pitchFamily="34" charset="0"/>
              </a:rPr>
              <a:t>80 °C </a:t>
            </a:r>
            <a:r>
              <a:rPr lang="en-US" sz="2400" dirty="0">
                <a:latin typeface="Arial" panose="020B0604020202020204" pitchFamily="34" charset="0"/>
                <a:cs typeface="Arial" panose="020B0604020202020204" pitchFamily="34" charset="0"/>
              </a:rPr>
              <a:t>and then prepared it for electron microscopy. She observed several small open loops of DNA. What conclusion did she CORRECTLY make from her observation?</a:t>
            </a:r>
          </a:p>
          <a:p>
            <a:pPr>
              <a:lnSpc>
                <a:spcPct val="115000"/>
              </a:lnSpc>
              <a:spcBef>
                <a:spcPts val="80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457200" indent="-457200">
              <a:buFontTx/>
              <a:buAutoNum type="alphaUcPeriod"/>
              <a:defRPr/>
            </a:pPr>
            <a:r>
              <a:rPr lang="en-US" sz="2400" dirty="0">
                <a:latin typeface="Arial" panose="020B0604020202020204" pitchFamily="34" charset="0"/>
                <a:cs typeface="Arial" panose="020B0604020202020204" pitchFamily="34" charset="0"/>
              </a:rPr>
              <a:t>The open loops contain DNA mutations, such as </a:t>
            </a:r>
            <a:r>
              <a:rPr lang="en-US" sz="2400" dirty="0" err="1">
                <a:latin typeface="Arial" panose="020B0604020202020204" pitchFamily="34" charset="0"/>
                <a:cs typeface="Arial" panose="020B0604020202020204" pitchFamily="34" charset="0"/>
              </a:rPr>
              <a:t>cyclobutane</a:t>
            </a:r>
            <a:r>
              <a:rPr lang="en-US" sz="2400" dirty="0">
                <a:latin typeface="Arial" panose="020B0604020202020204" pitchFamily="34" charset="0"/>
                <a:cs typeface="Arial" panose="020B0604020202020204" pitchFamily="34" charset="0"/>
              </a:rPr>
              <a:t> dimers and </a:t>
            </a:r>
            <a:r>
              <a:rPr lang="en-US" sz="2400" dirty="0" err="1">
                <a:latin typeface="Arial" panose="020B0604020202020204" pitchFamily="34" charset="0"/>
                <a:cs typeface="Arial" panose="020B0604020202020204" pitchFamily="34" charset="0"/>
              </a:rPr>
              <a:t>deaminations</a:t>
            </a:r>
            <a:r>
              <a:rPr lang="en-US" sz="2400" dirty="0">
                <a:latin typeface="Arial" panose="020B0604020202020204" pitchFamily="34" charset="0"/>
                <a:cs typeface="Arial" panose="020B0604020202020204" pitchFamily="34" charset="0"/>
              </a:rPr>
              <a:t>.</a:t>
            </a:r>
          </a:p>
          <a:p>
            <a:pPr marL="457200" indent="-457200">
              <a:buFontTx/>
              <a:buAutoNum type="alphaUcPeriod"/>
              <a:defRPr/>
            </a:pPr>
            <a:r>
              <a:rPr lang="en-US" sz="2400" dirty="0">
                <a:latin typeface="Arial" panose="020B0604020202020204" pitchFamily="34" charset="0"/>
                <a:cs typeface="Arial" panose="020B0604020202020204" pitchFamily="34" charset="0"/>
              </a:rPr>
              <a:t>The denatured DNA is the site of genes, and the annealed DNA is the site of noncoding DNA. </a:t>
            </a:r>
          </a:p>
          <a:p>
            <a:pPr marL="457200" indent="-457200">
              <a:buFontTx/>
              <a:buAutoNum type="alphaUcPeriod"/>
              <a:defRPr/>
            </a:pPr>
            <a:r>
              <a:rPr lang="en-US" sz="2400" dirty="0">
                <a:latin typeface="Arial" panose="020B0604020202020204" pitchFamily="34" charset="0"/>
                <a:cs typeface="Arial" panose="020B0604020202020204" pitchFamily="34" charset="0"/>
              </a:rPr>
              <a:t>The open loops contain DNA with a high A-T content. </a:t>
            </a:r>
          </a:p>
          <a:p>
            <a:pPr marL="457200" indent="-457200">
              <a:buAutoNum type="alphaUcPeriod" startAt="4"/>
              <a:defRPr/>
            </a:pPr>
            <a:r>
              <a:rPr lang="en-US" sz="2400" dirty="0">
                <a:latin typeface="Arial" panose="020B0604020202020204" pitchFamily="34" charset="0"/>
                <a:cs typeface="Arial" panose="020B0604020202020204" pitchFamily="34" charset="0"/>
              </a:rPr>
              <a:t>The open loops contain denatured DNA that is being transcribed. </a:t>
            </a:r>
          </a:p>
          <a:p>
            <a:pPr>
              <a:buNone/>
              <a:defRPr/>
            </a:pPr>
            <a:endParaRPr lang="en-US" sz="2400" dirty="0">
              <a:latin typeface="Arial" panose="020B0604020202020204" pitchFamily="34" charset="0"/>
              <a:cs typeface="Arial" panose="020B0604020202020204" pitchFamily="34" charset="0"/>
            </a:endParaRPr>
          </a:p>
          <a:p>
            <a:pPr marL="457200" indent="-457200">
              <a:buFontTx/>
              <a:buAutoNum type="alphaUcPeriod"/>
              <a:defRPr/>
            </a:pPr>
            <a:endParaRPr lang="en-US" sz="2400" dirty="0">
              <a:latin typeface="Arial" panose="020B0604020202020204" pitchFamily="34" charset="0"/>
              <a:cs typeface="Arial" panose="020B0604020202020204" pitchFamily="34" charset="0"/>
            </a:endParaRPr>
          </a:p>
          <a:p>
            <a:pPr>
              <a:buFontTx/>
              <a:buNone/>
              <a:defRPr/>
            </a:pPr>
            <a:endParaRPr lang="en-US" sz="2400" dirty="0">
              <a:latin typeface="Arial" panose="020B0604020202020204" pitchFamily="34" charset="0"/>
              <a:cs typeface="Arial" panose="020B0604020202020204" pitchFamily="34" charset="0"/>
            </a:endParaRPr>
          </a:p>
          <a:p>
            <a:pPr>
              <a:buFontTx/>
              <a:buNone/>
              <a:defRPr/>
            </a:pPr>
            <a:endParaRPr lang="en-US" sz="2400" dirty="0">
              <a:latin typeface="Arial" panose="020B0604020202020204" pitchFamily="34" charset="0"/>
              <a:cs typeface="Arial" panose="020B0604020202020204" pitchFamily="34" charset="0"/>
            </a:endParaRPr>
          </a:p>
          <a:p>
            <a:pPr>
              <a:lnSpc>
                <a:spcPct val="115000"/>
              </a:lnSpc>
              <a:spcBef>
                <a:spcPct val="0"/>
              </a:spcBef>
              <a:buClr>
                <a:srgbClr val="000000"/>
              </a:buClr>
              <a:buSzPts val="1100"/>
              <a:buFontTx/>
              <a:buNone/>
              <a:defRPr/>
            </a:pPr>
            <a:endParaRPr lang="en-US" altLang="en-US" sz="2400" dirty="0">
              <a:latin typeface="Arial" panose="020B060402020202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Tx/>
              <a:buNone/>
              <a:defRPr/>
            </a:pPr>
            <a:endParaRPr lang="en-US" altLang="en-US" sz="2400" dirty="0">
              <a:latin typeface="Arial" panose="020B060402020202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Tx/>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9" name="Picture 8" descr="Icon P 1&#10;">
            <a:extLst>
              <a:ext uri="{FF2B5EF4-FFF2-40B4-BE49-F238E27FC236}">
                <a16:creationId xmlns:a16="http://schemas.microsoft.com/office/drawing/2014/main" id="{47771F6A-3976-4FA8-9409-ECD6BB7C84DA}"/>
              </a:ext>
            </a:extLst>
          </p:cNvPr>
          <p:cNvPicPr>
            <a:picLocks noChangeAspect="1"/>
          </p:cNvPicPr>
          <p:nvPr/>
        </p:nvPicPr>
        <p:blipFill>
          <a:blip r:embed="rId3"/>
          <a:stretch>
            <a:fillRect/>
          </a:stretch>
        </p:blipFill>
        <p:spPr>
          <a:xfrm>
            <a:off x="771046" y="326065"/>
            <a:ext cx="1133954" cy="816935"/>
          </a:xfrm>
          <a:prstGeom prst="rect">
            <a:avLst/>
          </a:prstGeom>
        </p:spPr>
      </p:pic>
    </p:spTree>
    <p:extLst>
      <p:ext uri="{BB962C8B-B14F-4D97-AF65-F5344CB8AC3E}">
        <p14:creationId xmlns:p14="http://schemas.microsoft.com/office/powerpoint/2010/main" val="604657052"/>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AEF48B-B0AD-4B83-A755-EC8004FAD82A}"/>
              </a:ext>
            </a:extLst>
          </p:cNvPr>
          <p:cNvSpPr>
            <a:spLocks noGrp="1"/>
          </p:cNvSpPr>
          <p:nvPr>
            <p:ph type="title"/>
          </p:nvPr>
        </p:nvSpPr>
        <p:spPr/>
        <p:txBody>
          <a:bodyPr/>
          <a:lstStyle/>
          <a:p>
            <a:r>
              <a:rPr lang="en-US" altLang="en-US" dirty="0">
                <a:solidFill>
                  <a:srgbClr val="145C76"/>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Clicker Question 18, Response</a:t>
            </a:r>
            <a:endParaRPr lang="en-AU" dirty="0">
              <a:solidFill>
                <a:srgbClr val="145C76"/>
              </a:solidFill>
            </a:endParaRPr>
          </a:p>
        </p:txBody>
      </p:sp>
      <p:sp>
        <p:nvSpPr>
          <p:cNvPr id="5" name="Google Shape;433;g847cf01710_0_113">
            <a:extLst>
              <a:ext uri="{FF2B5EF4-FFF2-40B4-BE49-F238E27FC236}">
                <a16:creationId xmlns:a16="http://schemas.microsoft.com/office/drawing/2014/main" id="{DE040EBF-C1FE-FE43-8A56-38059C486621}"/>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defRPr/>
            </a:pPr>
            <a:r>
              <a:rPr lang="en-US" sz="2400" dirty="0">
                <a:latin typeface="Arial" panose="020B0604020202020204" pitchFamily="34" charset="0"/>
                <a:cs typeface="Arial" panose="020B0604020202020204" pitchFamily="34" charset="0"/>
              </a:rPr>
              <a:t>A graduate student carefully heated DNA to about </a:t>
            </a:r>
            <a:r>
              <a:rPr lang="en-US" sz="2400" dirty="0">
                <a:latin typeface="Arial" panose="020B0604020202020204" pitchFamily="34" charset="0"/>
                <a:ea typeface="Arial Unicode MS" panose="020B0604020202020204" pitchFamily="34" charset="-128"/>
                <a:cs typeface="Arial" panose="020B0604020202020204" pitchFamily="34" charset="0"/>
              </a:rPr>
              <a:t>80 °C </a:t>
            </a:r>
            <a:r>
              <a:rPr lang="en-US" sz="2400" dirty="0">
                <a:latin typeface="Arial" panose="020B0604020202020204" pitchFamily="34" charset="0"/>
                <a:cs typeface="Arial" panose="020B0604020202020204" pitchFamily="34" charset="0"/>
              </a:rPr>
              <a:t>and then prepared it for electron microscopy. She observed several small open loops of DNA. What conclusion did she CORRECTLY make from her observation?</a:t>
            </a:r>
          </a:p>
          <a:p>
            <a:pPr>
              <a:lnSpc>
                <a:spcPct val="115000"/>
              </a:lnSpc>
              <a:spcBef>
                <a:spcPts val="80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buNone/>
              <a:defRPr/>
            </a:pPr>
            <a:r>
              <a:rPr lang="en-US" sz="2400" b="1" dirty="0">
                <a:latin typeface="Arial" panose="020B0604020202020204" pitchFamily="34" charset="0"/>
                <a:cs typeface="Arial" panose="020B0604020202020204" pitchFamily="34" charset="0"/>
              </a:rPr>
              <a:t>C.  The open loops contain DNA with a high A-T content. </a:t>
            </a:r>
          </a:p>
          <a:p>
            <a:pPr>
              <a:buNone/>
              <a:defRPr/>
            </a:pPr>
            <a:endParaRPr lang="en-US" sz="2400" dirty="0">
              <a:latin typeface="Arial" panose="020B0604020202020204" pitchFamily="34" charset="0"/>
              <a:cs typeface="Arial" panose="020B0604020202020204" pitchFamily="34" charset="0"/>
            </a:endParaRPr>
          </a:p>
          <a:p>
            <a:pPr>
              <a:buNone/>
            </a:pPr>
            <a:r>
              <a:rPr lang="en-US" sz="2400" b="1" dirty="0">
                <a:latin typeface="Arial" panose="020B0604020202020204" pitchFamily="34" charset="0"/>
                <a:cs typeface="Arial" panose="020B0604020202020204" pitchFamily="34" charset="0"/>
              </a:rPr>
              <a:t>During heat denaturation, regions that are rich in A=T base pairs will denature while most of the DNA remains double-stranded, resulting in the formation of single-stranded bubbles. This is because G≡C base pairs make greater contributions to base stacking than do A=T base pairs.</a:t>
            </a:r>
          </a:p>
          <a:p>
            <a:pPr>
              <a:buNone/>
              <a:defRPr/>
            </a:pPr>
            <a:endParaRPr lang="en-US" sz="2400" dirty="0">
              <a:latin typeface="Arial" panose="020B0604020202020204" pitchFamily="34" charset="0"/>
              <a:cs typeface="Arial" panose="020B0604020202020204" pitchFamily="34" charset="0"/>
            </a:endParaRPr>
          </a:p>
          <a:p>
            <a:pPr>
              <a:buFontTx/>
              <a:buNone/>
              <a:defRPr/>
            </a:pPr>
            <a:endParaRPr lang="en-US" sz="2400" dirty="0">
              <a:latin typeface="Arial" panose="020B0604020202020204" pitchFamily="34" charset="0"/>
              <a:cs typeface="Arial" panose="020B0604020202020204" pitchFamily="34" charset="0"/>
            </a:endParaRPr>
          </a:p>
          <a:p>
            <a:pPr>
              <a:buFontTx/>
              <a:buNone/>
              <a:defRPr/>
            </a:pPr>
            <a:endParaRPr lang="en-US" sz="2400" dirty="0">
              <a:latin typeface="Arial" panose="020B0604020202020204" pitchFamily="34" charset="0"/>
              <a:cs typeface="Arial" panose="020B0604020202020204" pitchFamily="34" charset="0"/>
            </a:endParaRPr>
          </a:p>
          <a:p>
            <a:pPr>
              <a:lnSpc>
                <a:spcPct val="115000"/>
              </a:lnSpc>
              <a:spcBef>
                <a:spcPct val="0"/>
              </a:spcBef>
              <a:buClr>
                <a:srgbClr val="000000"/>
              </a:buClr>
              <a:buSzPts val="1100"/>
              <a:buFontTx/>
              <a:buNone/>
              <a:defRPr/>
            </a:pPr>
            <a:endParaRPr lang="en-US" altLang="en-US" sz="2400" dirty="0">
              <a:latin typeface="Arial" panose="020B060402020202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Tx/>
              <a:buNone/>
              <a:defRPr/>
            </a:pPr>
            <a:endParaRPr lang="en-US" altLang="en-US" sz="2400" dirty="0">
              <a:latin typeface="Arial" panose="020B060402020202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Tx/>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708354828"/>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4C5EC7-A44B-478B-8072-7829C7CF95DC}"/>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Denaturation of Double-Stranded RNA and RNA-DNA Hybrids</a:t>
            </a:r>
            <a:endParaRPr lang="en-AU" dirty="0"/>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445957" y="1676400"/>
            <a:ext cx="8252085"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RNA duplexes are more stable to heat denaturation than DNA duplexes</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RNA-DNA hybrid stability is generally intermediate </a:t>
            </a:r>
          </a:p>
          <a:p>
            <a:pPr marL="533400" lvl="1" indent="0">
              <a:buNone/>
            </a:pPr>
            <a:endParaRPr lang="en-US" sz="2000" dirty="0">
              <a:latin typeface="Arial" panose="020B0604020202020204" pitchFamily="34" charset="0"/>
              <a:cs typeface="Arial" panose="020B0604020202020204" pitchFamily="34" charset="0"/>
            </a:endParaRPr>
          </a:p>
          <a:p>
            <a:endParaRPr lang="en-US" sz="2400" b="1" dirty="0">
              <a:latin typeface="Arial" panose="020B0604020202020204" pitchFamily="34" charset="0"/>
              <a:cs typeface="Arial" panose="020B0604020202020204" pitchFamily="34" charset="0"/>
            </a:endParaRPr>
          </a:p>
          <a:p>
            <a:pPr marL="533400" lvl="1" indent="0">
              <a:buNone/>
            </a:pPr>
            <a:endParaRPr lang="en-US" sz="2000" dirty="0"/>
          </a:p>
          <a:p>
            <a:pPr lvl="1"/>
            <a:endParaRPr lang="en-US" sz="20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04971626"/>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20A937-E907-4F0B-AA32-A77C331D03D5}"/>
              </a:ext>
            </a:extLst>
          </p:cNvPr>
          <p:cNvSpPr>
            <a:spLocks noGrp="1"/>
          </p:cNvSpPr>
          <p:nvPr>
            <p:ph type="title"/>
          </p:nvPr>
        </p:nvSpPr>
        <p:spPr/>
        <p:txBody>
          <a:bodyPr/>
          <a:lstStyle/>
          <a:p>
            <a:r>
              <a:rPr lang="en-US" altLang="en-US" sz="3600" dirty="0">
                <a:latin typeface="Arial" panose="020B0604020202020204" pitchFamily="34" charset="0"/>
                <a:cs typeface="Arial" panose="020B0604020202020204" pitchFamily="34" charset="0"/>
              </a:rPr>
              <a:t>Nucleotides and Nucleic Acids Undergo Nonenzymatic Transformations</a:t>
            </a:r>
            <a:endParaRPr lang="en-AU" sz="3600" dirty="0"/>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341651" y="1752601"/>
            <a:ext cx="8458200" cy="4658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mutations </a:t>
            </a:r>
            <a:r>
              <a:rPr lang="en-US" sz="2400" dirty="0">
                <a:latin typeface="Arial" panose="020B0604020202020204" pitchFamily="34" charset="0"/>
                <a:cs typeface="Arial" panose="020B0604020202020204" pitchFamily="34" charset="0"/>
              </a:rPr>
              <a:t>= alterations in DNA structure that produce permanent changes in the genetic information encoded</a:t>
            </a:r>
          </a:p>
          <a:p>
            <a:pPr lvl="1"/>
            <a:r>
              <a:rPr lang="en-US" sz="2400" dirty="0">
                <a:latin typeface="Arial" panose="020B0604020202020204" pitchFamily="34" charset="0"/>
                <a:cs typeface="Arial" panose="020B0604020202020204" pitchFamily="34" charset="0"/>
              </a:rPr>
              <a:t>linked to aging and carcinogenesis </a:t>
            </a: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33400" lvl="1" indent="0">
              <a:buNone/>
            </a:pPr>
            <a:endParaRPr lang="en-US" sz="2000" dirty="0">
              <a:latin typeface="Arial" panose="020B0604020202020204" pitchFamily="34" charset="0"/>
              <a:cs typeface="Arial" panose="020B0604020202020204" pitchFamily="34" charset="0"/>
            </a:endParaRPr>
          </a:p>
          <a:p>
            <a:pPr marL="533400" lvl="1" indent="0">
              <a:buNone/>
            </a:pPr>
            <a:endParaRPr lang="en-US" sz="2000" b="1" dirty="0">
              <a:latin typeface="Arial" panose="020B0604020202020204" pitchFamily="34" charset="0"/>
              <a:cs typeface="Arial" panose="020B0604020202020204" pitchFamily="34" charset="0"/>
            </a:endParaRPr>
          </a:p>
          <a:p>
            <a:pPr marL="533400" lvl="1" indent="0">
              <a:buNone/>
            </a:pPr>
            <a:endParaRPr lang="en-US" sz="2000" dirty="0"/>
          </a:p>
          <a:p>
            <a:pPr lvl="1"/>
            <a:endParaRPr lang="en-US" sz="20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898378239"/>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4DB7EE-8B67-4F13-8889-8AC2D46B641A}"/>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3</a:t>
            </a:r>
            <a:r>
              <a:rPr lang="en-US" altLang="en-US" sz="2000" b="0" dirty="0">
                <a:solidFill>
                  <a:srgbClr val="1D6E7D"/>
                </a:solidFill>
                <a:latin typeface="Arial" panose="020B0604020202020204" pitchFamily="34" charset="0"/>
                <a:cs typeface="Arial" panose="020B0604020202020204" pitchFamily="34" charset="0"/>
              </a:rPr>
              <a:t> (3 of 3)</a:t>
            </a:r>
            <a:endParaRPr lang="en-AU" sz="2000" dirty="0"/>
          </a:p>
        </p:txBody>
      </p:sp>
      <p:sp>
        <p:nvSpPr>
          <p:cNvPr id="23555" name="Text Placeholder 2">
            <a:extLst>
              <a:ext uri="{FF2B5EF4-FFF2-40B4-BE49-F238E27FC236}">
                <a16:creationId xmlns:a16="http://schemas.microsoft.com/office/drawing/2014/main" id="{0E084D76-9356-AC41-9C8E-AB31AD60E3A4}"/>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Biological information is subject to natural damage and change. </a:t>
            </a:r>
            <a:r>
              <a:rPr lang="en-US" sz="2400" dirty="0">
                <a:latin typeface="Arial" panose="020B0604020202020204" pitchFamily="34" charset="0"/>
                <a:cs typeface="Arial" panose="020B0604020202020204" pitchFamily="34" charset="0"/>
              </a:rPr>
              <a:t>DNA damage is a constant, and it results in occasional mutation — the raw material for evolution. </a:t>
            </a:r>
          </a:p>
          <a:p>
            <a:endParaRPr lang="en-US" sz="2400" dirty="0"/>
          </a:p>
        </p:txBody>
      </p:sp>
      <p:pic>
        <p:nvPicPr>
          <p:cNvPr id="6" name="Google Shape;184;g7fe2cbe272_0_35" descr="Icon P 3&#10;">
            <a:extLst>
              <a:ext uri="{FF2B5EF4-FFF2-40B4-BE49-F238E27FC236}">
                <a16:creationId xmlns:a16="http://schemas.microsoft.com/office/drawing/2014/main" id="{FAE8D69F-E0E0-4C5E-A35A-6865E69EC7CB}"/>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8300" y="289878"/>
            <a:ext cx="1257300"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78626083"/>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38C070-340C-4B9F-9885-AF1DC1120EF5}"/>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Deamination Reactions</a:t>
            </a:r>
            <a:endParaRPr lang="en-AU" dirty="0"/>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341651" y="1582711"/>
            <a:ext cx="4230349" cy="46656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deamination = spontaneous loss of exocyclic amino groups</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deamination of cytosine to uracil = ~100 events/day</a:t>
            </a:r>
          </a:p>
          <a:p>
            <a:pPr lvl="1"/>
            <a:r>
              <a:rPr lang="en-US" sz="2400" dirty="0">
                <a:latin typeface="Arial" panose="020B0604020202020204" pitchFamily="34" charset="0"/>
                <a:cs typeface="Arial" panose="020B0604020202020204" pitchFamily="34" charset="0"/>
              </a:rPr>
              <a:t>recognized as foreign in DNA and removed </a:t>
            </a:r>
          </a:p>
          <a:p>
            <a:pPr lvl="1"/>
            <a:r>
              <a:rPr lang="en-US" sz="2400" dirty="0">
                <a:latin typeface="Arial" panose="020B0604020202020204" pitchFamily="34" charset="0"/>
                <a:cs typeface="Arial" panose="020B0604020202020204" pitchFamily="34" charset="0"/>
              </a:rPr>
              <a:t>almost certainly why DNA contains thymine rather than uracil </a:t>
            </a:r>
          </a:p>
          <a:p>
            <a:endParaRPr lang="en-US" sz="2400" dirty="0">
              <a:latin typeface="Arial" panose="020B0604020202020204" pitchFamily="34" charset="0"/>
              <a:cs typeface="Arial" panose="020B0604020202020204" pitchFamily="34" charset="0"/>
            </a:endParaRPr>
          </a:p>
          <a:p>
            <a:pPr marL="533400" lvl="1" indent="0">
              <a:buNone/>
            </a:pPr>
            <a:endParaRPr lang="en-US" sz="2000" dirty="0">
              <a:latin typeface="Arial" panose="020B0604020202020204" pitchFamily="34" charset="0"/>
              <a:cs typeface="Arial" panose="020B0604020202020204" pitchFamily="34" charset="0"/>
            </a:endParaRPr>
          </a:p>
          <a:p>
            <a:pPr marL="533400" lvl="1" indent="0">
              <a:buNone/>
            </a:pPr>
            <a:endParaRPr lang="en-US" sz="2000" b="1" dirty="0">
              <a:latin typeface="Arial" panose="020B0604020202020204" pitchFamily="34" charset="0"/>
              <a:cs typeface="Arial" panose="020B0604020202020204" pitchFamily="34" charset="0"/>
            </a:endParaRPr>
          </a:p>
          <a:p>
            <a:pPr marL="533400" lvl="1" indent="0">
              <a:buNone/>
            </a:pPr>
            <a:endParaRPr lang="en-US" sz="2000" dirty="0"/>
          </a:p>
          <a:p>
            <a:pPr lvl="1"/>
            <a:endParaRPr lang="en-US" sz="20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4" name="Picture 3" descr="Part a shows deamination of cytosine, 5-methylcytosine, adenine, and guanine.">
            <a:extLst>
              <a:ext uri="{FF2B5EF4-FFF2-40B4-BE49-F238E27FC236}">
                <a16:creationId xmlns:a16="http://schemas.microsoft.com/office/drawing/2014/main" id="{78922427-4F56-E548-8FFB-817F7EDBF8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10200" y="1297259"/>
            <a:ext cx="2522714" cy="5321300"/>
          </a:xfrm>
          <a:prstGeom prst="rect">
            <a:avLst/>
          </a:prstGeom>
        </p:spPr>
      </p:pic>
    </p:spTree>
    <p:extLst>
      <p:ext uri="{BB962C8B-B14F-4D97-AF65-F5344CB8AC3E}">
        <p14:creationId xmlns:p14="http://schemas.microsoft.com/office/powerpoint/2010/main" val="2117635972"/>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722228-5DF8-423E-880A-CF907E23F873}"/>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Depurination Reactions</a:t>
            </a:r>
            <a:endParaRPr lang="en-AU" dirty="0"/>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341651" y="1582711"/>
            <a:ext cx="4230349"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depurination = hydrolysis of the </a:t>
            </a:r>
            <a:r>
              <a:rPr lang="en-US" sz="2400" i="1" dirty="0">
                <a:latin typeface="Arial" panose="020B0604020202020204" pitchFamily="34" charset="0"/>
                <a:cs typeface="Arial" panose="020B0604020202020204" pitchFamily="34" charset="0"/>
              </a:rPr>
              <a:t>N</a:t>
            </a:r>
            <a:r>
              <a:rPr lang="en-US" sz="2400" dirty="0">
                <a:latin typeface="Arial" panose="020B0604020202020204" pitchFamily="34" charset="0"/>
                <a:cs typeface="Arial" panose="020B0604020202020204" pitchFamily="34" charset="0"/>
              </a:rPr>
              <a:t>-</a:t>
            </a:r>
            <a:r>
              <a:rPr lang="el-GR" sz="2400" i="1" dirty="0">
                <a:latin typeface="Arial" panose="020B0604020202020204" pitchFamily="34" charset="0"/>
                <a:cs typeface="Arial" panose="020B0604020202020204" pitchFamily="34" charset="0"/>
              </a:rPr>
              <a:t>β-</a:t>
            </a:r>
            <a:r>
              <a:rPr lang="en-US" sz="2400" dirty="0">
                <a:latin typeface="Arial" panose="020B0604020202020204" pitchFamily="34" charset="0"/>
                <a:cs typeface="Arial" panose="020B0604020202020204" pitchFamily="34" charset="0"/>
              </a:rPr>
              <a:t>glycosyl bond between the base and the pentose </a:t>
            </a:r>
          </a:p>
          <a:p>
            <a:pPr lvl="1"/>
            <a:r>
              <a:rPr lang="en-US" sz="2400" dirty="0">
                <a:latin typeface="Arial" panose="020B0604020202020204" pitchFamily="34" charset="0"/>
                <a:cs typeface="Arial" panose="020B0604020202020204" pitchFamily="34" charset="0"/>
              </a:rPr>
              <a:t>creates an AP (apurinic, apyrimidinic) site or </a:t>
            </a:r>
            <a:r>
              <a:rPr lang="en-US" sz="2400" dirty="0" err="1">
                <a:latin typeface="Arial" panose="020B0604020202020204" pitchFamily="34" charset="0"/>
                <a:cs typeface="Arial" panose="020B0604020202020204" pitchFamily="34" charset="0"/>
              </a:rPr>
              <a:t>abasic</a:t>
            </a:r>
            <a:r>
              <a:rPr lang="en-US" sz="2400" dirty="0">
                <a:latin typeface="Arial" panose="020B0604020202020204" pitchFamily="34" charset="0"/>
                <a:cs typeface="Arial" panose="020B0604020202020204" pitchFamily="34" charset="0"/>
              </a:rPr>
              <a:t> site</a:t>
            </a:r>
          </a:p>
          <a:p>
            <a:pPr lvl="1"/>
            <a:r>
              <a:rPr lang="en-US" sz="2400" dirty="0">
                <a:latin typeface="Arial" panose="020B0604020202020204" pitchFamily="34" charset="0"/>
                <a:cs typeface="Arial" panose="020B0604020202020204" pitchFamily="34" charset="0"/>
              </a:rPr>
              <a:t>more common with purines</a:t>
            </a:r>
          </a:p>
          <a:p>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pPr marL="533400" lvl="1" indent="0">
              <a:buNone/>
            </a:pPr>
            <a:endParaRPr lang="en-US" sz="2000" dirty="0">
              <a:latin typeface="Arial" panose="020B0604020202020204" pitchFamily="34" charset="0"/>
              <a:cs typeface="Arial" panose="020B0604020202020204" pitchFamily="34" charset="0"/>
            </a:endParaRPr>
          </a:p>
          <a:p>
            <a:pPr marL="533400" lvl="1" indent="0">
              <a:buNone/>
            </a:pPr>
            <a:endParaRPr lang="en-US" sz="2000" b="1" dirty="0">
              <a:latin typeface="Arial" panose="020B0604020202020204" pitchFamily="34" charset="0"/>
              <a:cs typeface="Arial" panose="020B0604020202020204" pitchFamily="34" charset="0"/>
            </a:endParaRPr>
          </a:p>
          <a:p>
            <a:pPr marL="533400" lvl="1" indent="0">
              <a:buNone/>
            </a:pPr>
            <a:endParaRPr lang="en-US" sz="2000" dirty="0"/>
          </a:p>
          <a:p>
            <a:pPr lvl="1"/>
            <a:endParaRPr lang="en-US" sz="20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4" name="Picture 3" descr="Part b shows depurination. A guanosine residue in D N A is shown. It has a five-membered sugar ring with O at the top vertex; C 1 prime bonded to N at position 9 of guanine above the ring and H below the ring; C 2 prime bonded to H above and below the ring; C 3 prime bonded to H above the ring and O H below the ring; C 4 prime bonded to C 5 prime above the ring and H below the ring, and C 5 prime bonded to 2 H and to an O outside of the shaded box that is further bonded to P that is bonded to O minus above, double bonded to O below, and bonded to O minus to the left. Guanine has a six-membered ring joined by its right side to a five-membered ring. The six-membered ring has N H at position 1, N at position 3, C at position 2 bonded to N H 2, C at position 6 double bonded to O, a double bond between positions 2 and 3, and a double bond between positions 4 and 5 that is shared with the five-membered ring. The five-membered ring has N at position 7, N at position 9 that is bonded to C 1 prime of the sugar below, and a double bond between position 1 and position 2. A reaction occurs in which H 2 O is added to produce guanine and an apurinic residue. Guanine has a similar structure as before except that N 6 is bonded to H instead of to C 1 prime of the sugar. The apurinic sugar contains the sugar and phosphate with C 1 prime now bonded to O H above instead of to N 9 of guanine.">
            <a:extLst>
              <a:ext uri="{FF2B5EF4-FFF2-40B4-BE49-F238E27FC236}">
                <a16:creationId xmlns:a16="http://schemas.microsoft.com/office/drawing/2014/main" id="{C8A14DA5-DBCA-CD4E-AB83-0E1CC7C3EB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50788" y="1582711"/>
            <a:ext cx="3257146" cy="3975231"/>
          </a:xfrm>
          <a:prstGeom prst="rect">
            <a:avLst/>
          </a:prstGeom>
        </p:spPr>
      </p:pic>
    </p:spTree>
    <p:extLst>
      <p:ext uri="{BB962C8B-B14F-4D97-AF65-F5344CB8AC3E}">
        <p14:creationId xmlns:p14="http://schemas.microsoft.com/office/powerpoint/2010/main" val="528424829"/>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A6C618-D96D-416C-8DB7-15FE3011FF9C}"/>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Reactions Promoted by Radiation</a:t>
            </a:r>
            <a:endParaRPr lang="en-AU" dirty="0"/>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398176" y="1600200"/>
            <a:ext cx="8345149"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UV light causes:</a:t>
            </a:r>
          </a:p>
          <a:p>
            <a:pPr lvl="1"/>
            <a:r>
              <a:rPr lang="en-US" sz="2400" dirty="0" err="1">
                <a:latin typeface="Arial" panose="020B0604020202020204" pitchFamily="34" charset="0"/>
                <a:cs typeface="Arial" panose="020B0604020202020204" pitchFamily="34" charset="0"/>
              </a:rPr>
              <a:t>cyclobutane</a:t>
            </a:r>
            <a:r>
              <a:rPr lang="en-US" sz="2400" dirty="0">
                <a:latin typeface="Arial" panose="020B0604020202020204" pitchFamily="34" charset="0"/>
                <a:cs typeface="Arial" panose="020B0604020202020204" pitchFamily="34" charset="0"/>
              </a:rPr>
              <a:t> pyrimidine dimers</a:t>
            </a:r>
          </a:p>
          <a:p>
            <a:pPr lvl="1"/>
            <a:r>
              <a:rPr lang="en-US" sz="2400" dirty="0">
                <a:latin typeface="Arial" panose="020B0604020202020204" pitchFamily="34" charset="0"/>
                <a:cs typeface="Arial" panose="020B0604020202020204" pitchFamily="34" charset="0"/>
              </a:rPr>
              <a:t>6-4 photoproduct </a:t>
            </a:r>
          </a:p>
          <a:p>
            <a:pPr marL="533400" lvl="1" indent="0">
              <a:buNone/>
            </a:pPr>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ionizing radiation (x-rays and gamma rays) causes: </a:t>
            </a:r>
          </a:p>
          <a:p>
            <a:pPr lvl="1"/>
            <a:r>
              <a:rPr lang="en-US" sz="2400" dirty="0">
                <a:latin typeface="Arial" panose="020B0604020202020204" pitchFamily="34" charset="0"/>
                <a:cs typeface="Arial" panose="020B0604020202020204" pitchFamily="34" charset="0"/>
              </a:rPr>
              <a:t>ring opening</a:t>
            </a:r>
          </a:p>
          <a:p>
            <a:pPr lvl="1"/>
            <a:r>
              <a:rPr lang="en-US" sz="2400" dirty="0">
                <a:latin typeface="Arial" panose="020B0604020202020204" pitchFamily="34" charset="0"/>
                <a:cs typeface="Arial" panose="020B0604020202020204" pitchFamily="34" charset="0"/>
              </a:rPr>
              <a:t>base fragmentation</a:t>
            </a:r>
          </a:p>
          <a:p>
            <a:pPr lvl="1"/>
            <a:r>
              <a:rPr lang="en-US" sz="2400" dirty="0">
                <a:latin typeface="Arial" panose="020B0604020202020204" pitchFamily="34" charset="0"/>
                <a:cs typeface="Arial" panose="020B0604020202020204" pitchFamily="34" charset="0"/>
              </a:rPr>
              <a:t>breaks in the covalent backbone of nucleic acids</a:t>
            </a:r>
          </a:p>
          <a:p>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pPr marL="533400" lvl="1" indent="0">
              <a:buNone/>
            </a:pPr>
            <a:endParaRPr lang="en-US" sz="2000" dirty="0">
              <a:latin typeface="Arial" panose="020B0604020202020204" pitchFamily="34" charset="0"/>
              <a:cs typeface="Arial" panose="020B0604020202020204" pitchFamily="34" charset="0"/>
            </a:endParaRPr>
          </a:p>
          <a:p>
            <a:pPr marL="533400" lvl="1" indent="0">
              <a:buNone/>
            </a:pPr>
            <a:endParaRPr lang="en-US" sz="2000" b="1" dirty="0">
              <a:latin typeface="Arial" panose="020B0604020202020204" pitchFamily="34" charset="0"/>
              <a:cs typeface="Arial" panose="020B0604020202020204" pitchFamily="34" charset="0"/>
            </a:endParaRPr>
          </a:p>
          <a:p>
            <a:pPr marL="533400" lvl="1" indent="0">
              <a:buNone/>
            </a:pPr>
            <a:endParaRPr lang="en-US" sz="2000" dirty="0"/>
          </a:p>
          <a:p>
            <a:pPr lvl="1"/>
            <a:endParaRPr lang="en-US" sz="20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168897647"/>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pic>
        <p:nvPicPr>
          <p:cNvPr id="4" name="Picture 3" descr="Icon P 3&#10;">
            <a:extLst>
              <a:ext uri="{FF2B5EF4-FFF2-40B4-BE49-F238E27FC236}">
                <a16:creationId xmlns:a16="http://schemas.microsoft.com/office/drawing/2014/main" id="{7258754F-D532-4310-B92F-CB70805FAC40}"/>
              </a:ext>
            </a:extLst>
          </p:cNvPr>
          <p:cNvPicPr>
            <a:picLocks noChangeAspect="1"/>
          </p:cNvPicPr>
          <p:nvPr/>
        </p:nvPicPr>
        <p:blipFill>
          <a:blip r:embed="rId3"/>
          <a:stretch>
            <a:fillRect/>
          </a:stretch>
        </p:blipFill>
        <p:spPr>
          <a:xfrm>
            <a:off x="758048" y="334313"/>
            <a:ext cx="1133954" cy="816935"/>
          </a:xfrm>
          <a:prstGeom prst="rect">
            <a:avLst/>
          </a:prstGeom>
        </p:spPr>
      </p:pic>
      <p:sp>
        <p:nvSpPr>
          <p:cNvPr id="2" name="Title 1">
            <a:extLst>
              <a:ext uri="{FF2B5EF4-FFF2-40B4-BE49-F238E27FC236}">
                <a16:creationId xmlns:a16="http://schemas.microsoft.com/office/drawing/2014/main" id="{98CAC0E2-8B2B-47FB-B2E7-B225CA65E909}"/>
              </a:ext>
            </a:extLst>
          </p:cNvPr>
          <p:cNvSpPr>
            <a:spLocks noGrp="1"/>
          </p:cNvSpPr>
          <p:nvPr>
            <p:ph type="title"/>
          </p:nvPr>
        </p:nvSpPr>
        <p:spPr/>
        <p:txBody>
          <a:bodyPr/>
          <a:lstStyle/>
          <a:p>
            <a:r>
              <a:rPr lang="en-US" altLang="en-US" dirty="0">
                <a:solidFill>
                  <a:srgbClr val="145C76"/>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Clicker Question 19</a:t>
            </a:r>
            <a:endParaRPr lang="en-AU" dirty="0">
              <a:solidFill>
                <a:srgbClr val="145C76"/>
              </a:solidFill>
            </a:endParaRPr>
          </a:p>
        </p:txBody>
      </p:sp>
      <p:sp>
        <p:nvSpPr>
          <p:cNvPr id="84997" name="Google Shape;433;g847cf01710_0_113">
            <a:extLst>
              <a:ext uri="{FF2B5EF4-FFF2-40B4-BE49-F238E27FC236}">
                <a16:creationId xmlns:a16="http://schemas.microsoft.com/office/drawing/2014/main" id="{AF312896-191F-8146-8A34-8A81B443B973}"/>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defRPr/>
            </a:pPr>
            <a:r>
              <a:rPr lang="en-US" sz="2400" dirty="0">
                <a:latin typeface="Arial" panose="020B0604020202020204" pitchFamily="34" charset="0"/>
                <a:cs typeface="Arial" panose="020B0604020202020204" pitchFamily="34" charset="0"/>
              </a:rPr>
              <a:t>Which statement is false about nucleotides and nucleic acids undergoing nonenzymatic transformations? </a:t>
            </a:r>
          </a:p>
          <a:p>
            <a:pPr>
              <a:lnSpc>
                <a:spcPct val="115000"/>
              </a:lnSpc>
              <a:spcBef>
                <a:spcPts val="80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457200" indent="-457200">
              <a:buFontTx/>
              <a:buAutoNum type="alphaUcPeriod"/>
              <a:defRPr/>
            </a:pPr>
            <a:r>
              <a:rPr lang="en-US" sz="2400" dirty="0">
                <a:latin typeface="Arial" panose="020B0604020202020204" pitchFamily="34" charset="0"/>
                <a:cs typeface="Arial" panose="020B0604020202020204" pitchFamily="34" charset="0"/>
              </a:rPr>
              <a:t>Several nucleotide bases undergo spontaneous loss of their exocyclic amino groups. </a:t>
            </a:r>
          </a:p>
          <a:p>
            <a:pPr marL="457200" indent="-457200">
              <a:buFontTx/>
              <a:buAutoNum type="alphaUcPeriod"/>
              <a:defRPr/>
            </a:pPr>
            <a:r>
              <a:rPr lang="en-US" sz="2400" dirty="0">
                <a:latin typeface="Arial" panose="020B0604020202020204" pitchFamily="34" charset="0"/>
                <a:cs typeface="Arial" panose="020B0604020202020204" pitchFamily="34" charset="0"/>
              </a:rPr>
              <a:t>Hydrolysis of the </a:t>
            </a:r>
            <a:r>
              <a:rPr lang="en-US" sz="2400" i="1" dirty="0">
                <a:latin typeface="Arial" panose="020B0604020202020204" pitchFamily="34" charset="0"/>
                <a:cs typeface="Arial" panose="020B0604020202020204" pitchFamily="34" charset="0"/>
              </a:rPr>
              <a:t>N</a:t>
            </a:r>
            <a:r>
              <a:rPr lang="en-US" sz="2400" dirty="0">
                <a:latin typeface="Arial" panose="020B0604020202020204" pitchFamily="34" charset="0"/>
                <a:cs typeface="Arial" panose="020B0604020202020204" pitchFamily="34" charset="0"/>
              </a:rPr>
              <a:t>-</a:t>
            </a:r>
            <a:r>
              <a:rPr lang="el-GR" sz="2400" dirty="0">
                <a:latin typeface="Arial" panose="020B0604020202020204" pitchFamily="34" charset="0"/>
                <a:cs typeface="Arial" panose="020B0604020202020204" pitchFamily="34" charset="0"/>
              </a:rPr>
              <a:t>β</a:t>
            </a:r>
            <a:r>
              <a:rPr lang="el-GR" sz="2400" i="1"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glycosyl bond between the base and the pentose creates a DNA lesion called an AP site.</a:t>
            </a:r>
          </a:p>
          <a:p>
            <a:pPr marL="457200" indent="-457200">
              <a:buFontTx/>
              <a:buAutoNum type="alphaUcPeriod"/>
              <a:defRPr/>
            </a:pPr>
            <a:r>
              <a:rPr lang="en-US" sz="2400" dirty="0">
                <a:latin typeface="Arial" panose="020B0604020202020204" pitchFamily="34" charset="0"/>
                <a:cs typeface="Arial" panose="020B0604020202020204" pitchFamily="34" charset="0"/>
              </a:rPr>
              <a:t>Ionizing radiation induces the condensation of two ethylene groups to form a cyclobutene ring. </a:t>
            </a:r>
          </a:p>
          <a:p>
            <a:pPr marL="457200" indent="-457200">
              <a:buAutoNum type="alphaUcPeriod" startAt="4"/>
              <a:defRPr/>
            </a:pPr>
            <a:r>
              <a:rPr lang="en-US" sz="2400" dirty="0">
                <a:latin typeface="Arial" panose="020B0604020202020204" pitchFamily="34" charset="0"/>
                <a:cs typeface="Arial" panose="020B0604020202020204" pitchFamily="34" charset="0"/>
              </a:rPr>
              <a:t>UV irradiation can result in a 6-4 photoproduct, a type of pyrimidine dimer.  </a:t>
            </a:r>
          </a:p>
          <a:p>
            <a:pPr>
              <a:buNone/>
              <a:defRPr/>
            </a:pPr>
            <a:endParaRPr lang="en-US" sz="2400" dirty="0">
              <a:latin typeface="Arial" panose="020B0604020202020204" pitchFamily="34" charset="0"/>
              <a:cs typeface="Arial" panose="020B0604020202020204" pitchFamily="34" charset="0"/>
            </a:endParaRPr>
          </a:p>
          <a:p>
            <a:pPr marL="457200" indent="-457200">
              <a:buFontTx/>
              <a:buAutoNum type="alphaUcPeriod"/>
              <a:defRPr/>
            </a:pPr>
            <a:endParaRPr lang="en-US" sz="2400" dirty="0">
              <a:latin typeface="Arial" panose="020B0604020202020204" pitchFamily="34" charset="0"/>
              <a:cs typeface="Arial" panose="020B0604020202020204" pitchFamily="34" charset="0"/>
            </a:endParaRPr>
          </a:p>
          <a:p>
            <a:pPr>
              <a:buFontTx/>
              <a:buNone/>
              <a:defRPr/>
            </a:pPr>
            <a:endParaRPr lang="en-US" sz="2400" dirty="0">
              <a:latin typeface="Arial" panose="020B0604020202020204" pitchFamily="34" charset="0"/>
              <a:cs typeface="Arial" panose="020B0604020202020204" pitchFamily="34" charset="0"/>
            </a:endParaRPr>
          </a:p>
          <a:p>
            <a:pPr>
              <a:buFontTx/>
              <a:buNone/>
              <a:defRPr/>
            </a:pPr>
            <a:endParaRPr lang="en-US" sz="2400" dirty="0">
              <a:latin typeface="Arial" panose="020B0604020202020204" pitchFamily="34" charset="0"/>
              <a:cs typeface="Arial" panose="020B0604020202020204" pitchFamily="34" charset="0"/>
            </a:endParaRPr>
          </a:p>
          <a:p>
            <a:pPr>
              <a:lnSpc>
                <a:spcPct val="115000"/>
              </a:lnSpc>
              <a:spcBef>
                <a:spcPct val="0"/>
              </a:spcBef>
              <a:buClr>
                <a:srgbClr val="000000"/>
              </a:buClr>
              <a:buSzPts val="1100"/>
              <a:buFontTx/>
              <a:buNone/>
              <a:defRPr/>
            </a:pPr>
            <a:endParaRPr lang="en-US" altLang="en-US" sz="2400" dirty="0">
              <a:latin typeface="Arial" panose="020B060402020202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Tx/>
              <a:buNone/>
              <a:defRPr/>
            </a:pPr>
            <a:endParaRPr lang="en-US" altLang="en-US" sz="2400" dirty="0">
              <a:latin typeface="Arial" panose="020B060402020202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Tx/>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830048479"/>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4FF99E-5CC4-4A41-BBBA-151CCF550611}"/>
              </a:ext>
            </a:extLst>
          </p:cNvPr>
          <p:cNvSpPr>
            <a:spLocks noGrp="1"/>
          </p:cNvSpPr>
          <p:nvPr>
            <p:ph type="title"/>
          </p:nvPr>
        </p:nvSpPr>
        <p:spPr/>
        <p:txBody>
          <a:bodyPr/>
          <a:lstStyle/>
          <a:p>
            <a:r>
              <a:rPr lang="en-US" altLang="en-US" dirty="0">
                <a:solidFill>
                  <a:srgbClr val="145C76"/>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Clicker Question 19, Response</a:t>
            </a:r>
            <a:endParaRPr lang="en-AU" dirty="0">
              <a:solidFill>
                <a:srgbClr val="145C76"/>
              </a:solidFill>
            </a:endParaRPr>
          </a:p>
        </p:txBody>
      </p:sp>
      <p:sp>
        <p:nvSpPr>
          <p:cNvPr id="4" name="Google Shape;433;g847cf01710_0_113">
            <a:extLst>
              <a:ext uri="{FF2B5EF4-FFF2-40B4-BE49-F238E27FC236}">
                <a16:creationId xmlns:a16="http://schemas.microsoft.com/office/drawing/2014/main" id="{29F286F3-8D14-814D-8C79-E7E63D44D05B}"/>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defRPr/>
            </a:pPr>
            <a:r>
              <a:rPr lang="en-US" sz="2400" dirty="0">
                <a:latin typeface="Arial" panose="020B0604020202020204" pitchFamily="34" charset="0"/>
                <a:cs typeface="Arial" panose="020B0604020202020204" pitchFamily="34" charset="0"/>
              </a:rPr>
              <a:t>Which statement is false about nucleotides and nucleic acids undergoing nonenzymatic transformations? </a:t>
            </a:r>
          </a:p>
          <a:p>
            <a:pPr>
              <a:lnSpc>
                <a:spcPct val="115000"/>
              </a:lnSpc>
              <a:spcBef>
                <a:spcPts val="80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457200" indent="-457200">
              <a:buAutoNum type="alphaUcPeriod" startAt="3"/>
              <a:defRPr/>
            </a:pPr>
            <a:r>
              <a:rPr lang="en-US" sz="2400" b="1" dirty="0">
                <a:latin typeface="Arial" panose="020B0604020202020204" pitchFamily="34" charset="0"/>
                <a:cs typeface="Arial" panose="020B0604020202020204" pitchFamily="34" charset="0"/>
              </a:rPr>
              <a:t>Ionizing radiation induces the condensation of two ethylene groups to form a cyclobutene ring. </a:t>
            </a:r>
          </a:p>
          <a:p>
            <a:pPr>
              <a:buNone/>
              <a:defRPr/>
            </a:pPr>
            <a:endParaRPr lang="en-US" sz="2400" b="1" dirty="0">
              <a:latin typeface="Arial" panose="020B0604020202020204" pitchFamily="34" charset="0"/>
              <a:cs typeface="Arial" panose="020B0604020202020204" pitchFamily="34" charset="0"/>
            </a:endParaRPr>
          </a:p>
          <a:p>
            <a:pPr>
              <a:buNone/>
              <a:defRPr/>
            </a:pPr>
            <a:r>
              <a:rPr lang="en-US" sz="2400" b="1" dirty="0">
                <a:latin typeface="Arial" panose="020B0604020202020204" pitchFamily="34" charset="0"/>
                <a:cs typeface="Arial" panose="020B0604020202020204" pitchFamily="34" charset="0"/>
              </a:rPr>
              <a:t>UV light induces the condensation of two ethylene groups to form a </a:t>
            </a:r>
            <a:r>
              <a:rPr lang="en-US" sz="2400" b="1" dirty="0" err="1">
                <a:latin typeface="Arial" panose="020B0604020202020204" pitchFamily="34" charset="0"/>
                <a:cs typeface="Arial" panose="020B0604020202020204" pitchFamily="34" charset="0"/>
              </a:rPr>
              <a:t>cyclobutane</a:t>
            </a:r>
            <a:r>
              <a:rPr lang="en-US" sz="2400" b="1" dirty="0">
                <a:latin typeface="Arial" panose="020B0604020202020204" pitchFamily="34" charset="0"/>
                <a:cs typeface="Arial" panose="020B0604020202020204" pitchFamily="34" charset="0"/>
              </a:rPr>
              <a:t> ring. Ionizing radiation (x-rays and gamma rays) can cause ring opening and fragmentation of bases as well as breaks in the covalent backbone of nucleic acids. </a:t>
            </a:r>
          </a:p>
          <a:p>
            <a:pPr>
              <a:buNone/>
              <a:defRPr/>
            </a:pPr>
            <a:endParaRPr lang="en-US" sz="2400" dirty="0"/>
          </a:p>
          <a:p>
            <a:pPr>
              <a:buNone/>
              <a:defRPr/>
            </a:pPr>
            <a:endParaRPr lang="en-US" sz="2400" dirty="0">
              <a:latin typeface="Arial" panose="020B0604020202020204" pitchFamily="34" charset="0"/>
              <a:cs typeface="Arial" panose="020B0604020202020204" pitchFamily="34" charset="0"/>
            </a:endParaRPr>
          </a:p>
          <a:p>
            <a:pPr marL="457200" indent="-457200">
              <a:buFontTx/>
              <a:buAutoNum type="alphaUcPeriod"/>
              <a:defRPr/>
            </a:pPr>
            <a:endParaRPr lang="en-US" sz="2400" dirty="0">
              <a:latin typeface="Arial" panose="020B0604020202020204" pitchFamily="34" charset="0"/>
              <a:cs typeface="Arial" panose="020B0604020202020204" pitchFamily="34" charset="0"/>
            </a:endParaRPr>
          </a:p>
          <a:p>
            <a:pPr>
              <a:buFontTx/>
              <a:buNone/>
              <a:defRPr/>
            </a:pPr>
            <a:endParaRPr lang="en-US" sz="2400" dirty="0">
              <a:latin typeface="Arial" panose="020B0604020202020204" pitchFamily="34" charset="0"/>
              <a:cs typeface="Arial" panose="020B0604020202020204" pitchFamily="34" charset="0"/>
            </a:endParaRPr>
          </a:p>
          <a:p>
            <a:pPr>
              <a:buFontTx/>
              <a:buNone/>
              <a:defRPr/>
            </a:pPr>
            <a:endParaRPr lang="en-US" sz="2400" dirty="0">
              <a:latin typeface="Arial" panose="020B0604020202020204" pitchFamily="34" charset="0"/>
              <a:cs typeface="Arial" panose="020B0604020202020204" pitchFamily="34" charset="0"/>
            </a:endParaRPr>
          </a:p>
          <a:p>
            <a:pPr>
              <a:lnSpc>
                <a:spcPct val="115000"/>
              </a:lnSpc>
              <a:spcBef>
                <a:spcPct val="0"/>
              </a:spcBef>
              <a:buClr>
                <a:srgbClr val="000000"/>
              </a:buClr>
              <a:buSzPts val="1100"/>
              <a:buFontTx/>
              <a:buNone/>
              <a:defRPr/>
            </a:pPr>
            <a:endParaRPr lang="en-US" altLang="en-US" sz="2400" dirty="0">
              <a:latin typeface="Arial" panose="020B060402020202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Tx/>
              <a:buNone/>
              <a:defRPr/>
            </a:pPr>
            <a:endParaRPr lang="en-US" altLang="en-US" sz="2400" dirty="0">
              <a:latin typeface="Arial" panose="020B060402020202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Tx/>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2032055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2F654D-D16E-46D9-AFF9-DB0D4907633F}"/>
              </a:ext>
            </a:extLst>
          </p:cNvPr>
          <p:cNvSpPr>
            <a:spLocks noGrp="1"/>
          </p:cNvSpPr>
          <p:nvPr>
            <p:ph type="title"/>
          </p:nvPr>
        </p:nvSpPr>
        <p:spPr/>
        <p:txBody>
          <a:bodyPr/>
          <a:lstStyle/>
          <a:p>
            <a:r>
              <a:rPr lang="en-US" altLang="en-US" dirty="0">
                <a:latin typeface="Arial" panose="020B0604020202020204" pitchFamily="34" charset="0"/>
                <a:cs typeface="Arial" panose="020B0604020202020204" pitchFamily="34" charset="0"/>
              </a:rPr>
              <a:t>Nucleotides and Nucleic Acids Have Characteristic Bases and Pentoses</a:t>
            </a:r>
            <a:endParaRPr lang="en-AU" dirty="0"/>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431767" y="1820862"/>
            <a:ext cx="4110357" cy="450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nucleotides </a:t>
            </a:r>
            <a:r>
              <a:rPr lang="en-US" sz="2400" dirty="0">
                <a:latin typeface="Arial" panose="020B0604020202020204" pitchFamily="34" charset="0"/>
                <a:cs typeface="Arial" panose="020B0604020202020204" pitchFamily="34" charset="0"/>
              </a:rPr>
              <a:t>have three components: </a:t>
            </a:r>
          </a:p>
          <a:p>
            <a:pPr lvl="1"/>
            <a:r>
              <a:rPr lang="en-US" sz="2400" dirty="0">
                <a:latin typeface="Arial" panose="020B0604020202020204" pitchFamily="34" charset="0"/>
                <a:cs typeface="Arial" panose="020B0604020202020204" pitchFamily="34" charset="0"/>
              </a:rPr>
              <a:t>a nitrogenous base (</a:t>
            </a:r>
            <a:r>
              <a:rPr lang="en-US" sz="2400" b="1" dirty="0">
                <a:latin typeface="Arial" panose="020B0604020202020204" pitchFamily="34" charset="0"/>
                <a:cs typeface="Arial" panose="020B0604020202020204" pitchFamily="34" charset="0"/>
              </a:rPr>
              <a:t>pyrimidine </a:t>
            </a:r>
            <a:r>
              <a:rPr lang="en-US" sz="2400" dirty="0">
                <a:latin typeface="Arial" panose="020B0604020202020204" pitchFamily="34" charset="0"/>
                <a:cs typeface="Arial" panose="020B0604020202020204" pitchFamily="34" charset="0"/>
              </a:rPr>
              <a:t>or </a:t>
            </a:r>
            <a:r>
              <a:rPr lang="en-US" sz="2400" b="1" dirty="0">
                <a:latin typeface="Arial" panose="020B0604020202020204" pitchFamily="34" charset="0"/>
                <a:cs typeface="Arial" panose="020B0604020202020204" pitchFamily="34" charset="0"/>
              </a:rPr>
              <a:t>purine</a:t>
            </a:r>
            <a:r>
              <a:rPr lang="en-US" sz="2400" dirty="0">
                <a:latin typeface="Arial" panose="020B0604020202020204" pitchFamily="34" charset="0"/>
                <a:cs typeface="Arial" panose="020B0604020202020204" pitchFamily="34" charset="0"/>
              </a:rPr>
              <a:t>)</a:t>
            </a:r>
          </a:p>
          <a:p>
            <a:pPr lvl="1"/>
            <a:r>
              <a:rPr lang="en-US" sz="2400" dirty="0">
                <a:latin typeface="Arial" panose="020B0604020202020204" pitchFamily="34" charset="0"/>
                <a:cs typeface="Arial" panose="020B0604020202020204" pitchFamily="34" charset="0"/>
              </a:rPr>
              <a:t>a pentose</a:t>
            </a:r>
          </a:p>
          <a:p>
            <a:pPr lvl="1"/>
            <a:r>
              <a:rPr lang="en-US" sz="2400" dirty="0">
                <a:latin typeface="Arial" panose="020B0604020202020204" pitchFamily="34" charset="0"/>
                <a:cs typeface="Arial" panose="020B0604020202020204" pitchFamily="34" charset="0"/>
              </a:rPr>
              <a:t>1+ phosphates</a:t>
            </a:r>
          </a:p>
          <a:p>
            <a:endParaRPr lang="en-US" sz="2400"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nucleoside </a:t>
            </a:r>
            <a:r>
              <a:rPr lang="en-US" sz="2400" dirty="0">
                <a:latin typeface="Arial" panose="020B0604020202020204" pitchFamily="34" charset="0"/>
                <a:cs typeface="Arial" panose="020B0604020202020204" pitchFamily="34" charset="0"/>
              </a:rPr>
              <a:t>= the molecule without a phosphate group</a:t>
            </a:r>
            <a:endParaRPr lang="en-US" sz="2400" b="1"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3" name="Picture 2" descr="A two-part figure, a and b, includes part a that shows the basic structure of a nucleotide and part b that shows the basic structure of a purine and a pyrimidine.">
            <a:extLst>
              <a:ext uri="{FF2B5EF4-FFF2-40B4-BE49-F238E27FC236}">
                <a16:creationId xmlns:a16="http://schemas.microsoft.com/office/drawing/2014/main" id="{78F1B7B7-0BEF-6442-97F2-D8AF8A8F38EE}"/>
              </a:ext>
            </a:extLst>
          </p:cNvPr>
          <p:cNvPicPr>
            <a:picLocks noChangeAspect="1"/>
          </p:cNvPicPr>
          <p:nvPr/>
        </p:nvPicPr>
        <p:blipFill>
          <a:blip r:embed="rId3"/>
          <a:stretch>
            <a:fillRect/>
          </a:stretch>
        </p:blipFill>
        <p:spPr>
          <a:xfrm>
            <a:off x="4419600" y="2163762"/>
            <a:ext cx="4477087" cy="3817937"/>
          </a:xfrm>
          <a:prstGeom prst="rect">
            <a:avLst/>
          </a:prstGeom>
        </p:spPr>
      </p:pic>
    </p:spTree>
    <p:extLst>
      <p:ext uri="{BB962C8B-B14F-4D97-AF65-F5344CB8AC3E}">
        <p14:creationId xmlns:p14="http://schemas.microsoft.com/office/powerpoint/2010/main" val="2102846052"/>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A985DD-AFCD-4F0D-B4D4-01C9406B5EDA}"/>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Formation of Pyrimidine Dimers by UV Light</a:t>
            </a:r>
            <a:endParaRPr lang="en-AU" dirty="0"/>
          </a:p>
        </p:txBody>
      </p:sp>
      <p:pic>
        <p:nvPicPr>
          <p:cNvPr id="3" name="Picture 2" descr="A two-part figure, a and b, shows two ways in which adjacent thymine residues can form a dimer when exposed to U V light and how the presence of thymine dimers affects the three-dimensional structure of the double helix.">
            <a:extLst>
              <a:ext uri="{FF2B5EF4-FFF2-40B4-BE49-F238E27FC236}">
                <a16:creationId xmlns:a16="http://schemas.microsoft.com/office/drawing/2014/main" id="{B2E19E6B-59EB-D04E-B7C4-96B88CD8B05D}"/>
              </a:ext>
            </a:extLst>
          </p:cNvPr>
          <p:cNvPicPr>
            <a:picLocks noChangeAspect="1"/>
          </p:cNvPicPr>
          <p:nvPr/>
        </p:nvPicPr>
        <p:blipFill>
          <a:blip r:embed="rId3"/>
          <a:stretch>
            <a:fillRect/>
          </a:stretch>
        </p:blipFill>
        <p:spPr>
          <a:xfrm>
            <a:off x="788950" y="1524000"/>
            <a:ext cx="7563601" cy="5060777"/>
          </a:xfrm>
          <a:prstGeom prst="rect">
            <a:avLst/>
          </a:prstGeom>
        </p:spPr>
      </p:pic>
    </p:spTree>
    <p:extLst>
      <p:ext uri="{BB962C8B-B14F-4D97-AF65-F5344CB8AC3E}">
        <p14:creationId xmlns:p14="http://schemas.microsoft.com/office/powerpoint/2010/main" val="1493747419"/>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D908A9-0565-40E8-8A05-2E3DBD1201B7}"/>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DNA Damage by Reactive Chemicals</a:t>
            </a:r>
            <a:endParaRPr lang="en-AU" dirty="0"/>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546100" y="1524001"/>
            <a:ext cx="8347648"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nitrous acid precursors = deaminating agents</a:t>
            </a:r>
          </a:p>
          <a:p>
            <a:pPr marL="533400" lvl="1" indent="0">
              <a:buNone/>
            </a:pPr>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alkylating agents = generate modified nucleotides nonenzymatically </a:t>
            </a:r>
          </a:p>
          <a:p>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pPr marL="533400" lvl="1" indent="0">
              <a:buNone/>
            </a:pPr>
            <a:endParaRPr lang="en-US" sz="2000" dirty="0">
              <a:latin typeface="Arial" panose="020B0604020202020204" pitchFamily="34" charset="0"/>
              <a:cs typeface="Arial" panose="020B0604020202020204" pitchFamily="34" charset="0"/>
            </a:endParaRPr>
          </a:p>
          <a:p>
            <a:pPr marL="533400" lvl="1" indent="0">
              <a:buNone/>
            </a:pPr>
            <a:endParaRPr lang="en-US" sz="2000" b="1" dirty="0">
              <a:latin typeface="Arial" panose="020B0604020202020204" pitchFamily="34" charset="0"/>
              <a:cs typeface="Arial" panose="020B0604020202020204" pitchFamily="34" charset="0"/>
            </a:endParaRPr>
          </a:p>
          <a:p>
            <a:pPr marL="533400" lvl="1" indent="0">
              <a:buNone/>
            </a:pPr>
            <a:endParaRPr lang="en-US" sz="2000" dirty="0"/>
          </a:p>
          <a:p>
            <a:pPr lvl="1"/>
            <a:endParaRPr lang="en-US" sz="20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3" name="Picture 2" descr="Part a shows three nitrous acid precursors. Sodium nitrite is N a N O 2. Sodium nitrate is N a N O 3. Nitrosamine is N bonded to R superscript 1 on the upper left, R superscript 2 on the lower left, and to N on the right that is further double bonded to O. Part b shows four alkylating agents. S-adenosylmethionine has a five-membered sugar ring with O at the top vertex between C 4 prime and C 1 prime. C 1 prime is bonded to N 9 of adenine above and H below, C 2 and C 3 are bonded to H above and O H below, C 4 prime is bonded to C 5 above and H below, and C 5 is bonded to 2 H and to S plus of methionine. Adenine has a six-membered ring adjacent to a five-membered ring. The six-membered ring has N at position 1, N at position 3, C 6 bonded to N H 2, double bonds between positions 2 and 3 and positions 1 and 6, and a double bond between positions 4 and 5 that is shared with the five-membered ring. The five-membered ring has N at position 7, N at position 9 that is bonded to C 1 prime of the sugar below, and a double bond between positions 7 and 8. The sugar and adenine are labeled as adenosine. Methionine has vertical six-membered chain with C O O minus at the top, C 2 bonded to N H 3 plus on the left and H on the right, C 3 and C 4 bonded to 2 H, S plus substituted for C in position 5 and bonded to C 5 prime of the ring, and C 6 bonded to 3 H. Dimethylnitrosamine has N bonded to C H 3 above on the left, C H 3 below on the left, and N on the right that is further double bonded to O. Dimethylsulfate has S that is double bonded to O at the upper right, double bonded to O at the lower right, bonded to O at the lower left that is further bonded to C H 3, and bonded to O at the upper left that is further bonded to C H 3. Nitrogen mustard has N that is bonded to C H 3 on the left, bonded to C H 2 on the upper right that is further bonded to C H 2 that is bonded to C l, and bonded to C H 2 on the lower right that is further bonded to C H 2 that is bonded to C l.">
            <a:extLst>
              <a:ext uri="{FF2B5EF4-FFF2-40B4-BE49-F238E27FC236}">
                <a16:creationId xmlns:a16="http://schemas.microsoft.com/office/drawing/2014/main" id="{1F1E6CC3-4691-BD4B-B0BC-66FF4516C0AC}"/>
              </a:ext>
            </a:extLst>
          </p:cNvPr>
          <p:cNvPicPr>
            <a:picLocks noChangeAspect="1"/>
          </p:cNvPicPr>
          <p:nvPr/>
        </p:nvPicPr>
        <p:blipFill>
          <a:blip r:embed="rId3"/>
          <a:stretch>
            <a:fillRect/>
          </a:stretch>
        </p:blipFill>
        <p:spPr>
          <a:xfrm>
            <a:off x="694024" y="3667671"/>
            <a:ext cx="8051800" cy="2676309"/>
          </a:xfrm>
          <a:prstGeom prst="rect">
            <a:avLst/>
          </a:prstGeom>
        </p:spPr>
      </p:pic>
    </p:spTree>
    <p:extLst>
      <p:ext uri="{BB962C8B-B14F-4D97-AF65-F5344CB8AC3E}">
        <p14:creationId xmlns:p14="http://schemas.microsoft.com/office/powerpoint/2010/main" val="3700516222"/>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EEFFAC-8BD4-43AC-8805-35C9B98752BB}"/>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Alkylating Agents Can Alter Certain Bases of DNA</a:t>
            </a:r>
            <a:endParaRPr lang="en-AU" dirty="0"/>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381000" y="1833849"/>
            <a:ext cx="25781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can methylate guanine to </a:t>
            </a:r>
            <a:r>
              <a:rPr lang="en-US" sz="2400" i="1" dirty="0">
                <a:latin typeface="Arial" panose="020B0604020202020204" pitchFamily="34" charset="0"/>
                <a:cs typeface="Arial" panose="020B0604020202020204" pitchFamily="34" charset="0"/>
              </a:rPr>
              <a:t>O</a:t>
            </a:r>
            <a:r>
              <a:rPr lang="en-US" sz="2400" baseline="30000" dirty="0">
                <a:latin typeface="Arial" panose="020B0604020202020204" pitchFamily="34" charset="0"/>
                <a:cs typeface="Arial" panose="020B0604020202020204" pitchFamily="34" charset="0"/>
              </a:rPr>
              <a:t>6</a:t>
            </a:r>
            <a:r>
              <a:rPr lang="en-US" sz="2400" dirty="0">
                <a:latin typeface="Arial" panose="020B0604020202020204" pitchFamily="34" charset="0"/>
                <a:cs typeface="Arial" panose="020B0604020202020204" pitchFamily="34" charset="0"/>
              </a:rPr>
              <a:t>-methyl-guanine, which cannot base-pair with cytosine</a:t>
            </a:r>
          </a:p>
          <a:p>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pPr marL="533400" lvl="1" indent="0">
              <a:buNone/>
            </a:pPr>
            <a:endParaRPr lang="en-US" sz="2000" dirty="0">
              <a:latin typeface="Arial" panose="020B0604020202020204" pitchFamily="34" charset="0"/>
              <a:cs typeface="Arial" panose="020B0604020202020204" pitchFamily="34" charset="0"/>
            </a:endParaRPr>
          </a:p>
          <a:p>
            <a:pPr marL="533400" lvl="1" indent="0">
              <a:buNone/>
            </a:pPr>
            <a:endParaRPr lang="en-US" sz="2000" b="1" dirty="0">
              <a:latin typeface="Arial" panose="020B0604020202020204" pitchFamily="34" charset="0"/>
              <a:cs typeface="Arial" panose="020B0604020202020204" pitchFamily="34" charset="0"/>
            </a:endParaRPr>
          </a:p>
          <a:p>
            <a:pPr marL="533400" lvl="1" indent="0">
              <a:buNone/>
            </a:pPr>
            <a:endParaRPr lang="en-US" sz="2000" dirty="0"/>
          </a:p>
          <a:p>
            <a:pPr lvl="1"/>
            <a:endParaRPr lang="en-US" sz="20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6" name="Picture 5" descr="The top guanine tautomer has a six-membered ring on the left and a five-membered ring on the right. The six-membered ring has N H in position 1, C 2 bonded to N H 2, N in position 3, C double bonded to O in position 6, a double bond between position 2 and position 3, and a double bond between position 4 and position 5 that is shared with the five-membered ring. C 6 is labeled with the number 6. The five-membered ring has N at position 7, N H at position 9, and a double bond between position 7 and position 8. This interconverts with another molecule, but the reverse reaction is represented by a longer arrow than the forward reaction. The second guanine tautomer is similar to the first except that N at position 1 is no longer bonded to H, C 6 is bonded to O H, and there is a double bond between position 1 and position 6. C 6 is labeled with the number 6. The second tautomer undergoes a reaction involving (C H subscript 3 end subscript) subscript 2 end subscript S O subscript 4 end subscript to produce O superscript 6 end superscript methylguanine. This molecule has a similar structure to the reactant except that C 6, labeled with the number 6, is bonded to O C H 3.">
            <a:extLst>
              <a:ext uri="{FF2B5EF4-FFF2-40B4-BE49-F238E27FC236}">
                <a16:creationId xmlns:a16="http://schemas.microsoft.com/office/drawing/2014/main" id="{0D371F8F-403F-1049-86B2-0BA2CC7D9108}"/>
              </a:ext>
            </a:extLst>
          </p:cNvPr>
          <p:cNvPicPr>
            <a:picLocks noChangeAspect="1"/>
          </p:cNvPicPr>
          <p:nvPr/>
        </p:nvPicPr>
        <p:blipFill>
          <a:blip r:embed="rId3"/>
          <a:stretch>
            <a:fillRect/>
          </a:stretch>
        </p:blipFill>
        <p:spPr>
          <a:xfrm>
            <a:off x="3163112" y="1833849"/>
            <a:ext cx="5599888" cy="3784600"/>
          </a:xfrm>
          <a:prstGeom prst="rect">
            <a:avLst/>
          </a:prstGeom>
        </p:spPr>
      </p:pic>
    </p:spTree>
    <p:extLst>
      <p:ext uri="{BB962C8B-B14F-4D97-AF65-F5344CB8AC3E}">
        <p14:creationId xmlns:p14="http://schemas.microsoft.com/office/powerpoint/2010/main" val="3409799712"/>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76A57-15D4-4DCF-9AC4-70E02C080861}"/>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DNA Damage by Oxidative Damage</a:t>
            </a:r>
            <a:endParaRPr lang="en-AU" dirty="0"/>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396927" y="1600200"/>
            <a:ext cx="8347648"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reactive oxygen species (hydrogen peroxide, hydroxyl radicals, superoxide radical) damage DNA</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hydroxyl radicals are responsible for most oxidative DNA damage</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cells have an elaborate defense system to destroy reactive oxygen species  </a:t>
            </a:r>
          </a:p>
          <a:p>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pPr marL="533400" lvl="1" indent="0">
              <a:buNone/>
            </a:pPr>
            <a:endParaRPr lang="en-US" sz="2000" dirty="0">
              <a:latin typeface="Arial" panose="020B0604020202020204" pitchFamily="34" charset="0"/>
              <a:cs typeface="Arial" panose="020B0604020202020204" pitchFamily="34" charset="0"/>
            </a:endParaRPr>
          </a:p>
          <a:p>
            <a:pPr marL="533400" lvl="1" indent="0">
              <a:buNone/>
            </a:pPr>
            <a:endParaRPr lang="en-US" sz="2000" b="1" dirty="0">
              <a:latin typeface="Arial" panose="020B0604020202020204" pitchFamily="34" charset="0"/>
              <a:cs typeface="Arial" panose="020B0604020202020204" pitchFamily="34" charset="0"/>
            </a:endParaRPr>
          </a:p>
          <a:p>
            <a:pPr marL="533400" lvl="1" indent="0">
              <a:buNone/>
            </a:pPr>
            <a:endParaRPr lang="en-US" sz="2000" dirty="0"/>
          </a:p>
          <a:p>
            <a:pPr lvl="1"/>
            <a:endParaRPr lang="en-US" sz="20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758842096"/>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bg>
      <p:bgPr>
        <a:solidFill>
          <a:srgbClr val="BBE0E3"/>
        </a:solidFill>
        <a:effectLst/>
      </p:bgPr>
    </p:bg>
    <p:spTree>
      <p:nvGrpSpPr>
        <p:cNvPr id="1" name="Shape 365"/>
        <p:cNvGrpSpPr/>
        <p:nvPr/>
      </p:nvGrpSpPr>
      <p:grpSpPr>
        <a:xfrm>
          <a:off x="0" y="0"/>
          <a:ext cx="0" cy="0"/>
          <a:chOff x="0" y="0"/>
          <a:chExt cx="0" cy="0"/>
        </a:xfrm>
      </p:grpSpPr>
      <p:pic>
        <p:nvPicPr>
          <p:cNvPr id="4" name="Picture 3" descr="Icon P 3&#10;">
            <a:extLst>
              <a:ext uri="{FF2B5EF4-FFF2-40B4-BE49-F238E27FC236}">
                <a16:creationId xmlns:a16="http://schemas.microsoft.com/office/drawing/2014/main" id="{137E6C2A-F598-4787-97B6-D0A8EEBFEF93}"/>
              </a:ext>
            </a:extLst>
          </p:cNvPr>
          <p:cNvPicPr>
            <a:picLocks noChangeAspect="1"/>
          </p:cNvPicPr>
          <p:nvPr/>
        </p:nvPicPr>
        <p:blipFill>
          <a:blip r:embed="rId3"/>
          <a:stretch>
            <a:fillRect/>
          </a:stretch>
        </p:blipFill>
        <p:spPr>
          <a:xfrm>
            <a:off x="660991" y="93363"/>
            <a:ext cx="1133954" cy="816935"/>
          </a:xfrm>
          <a:prstGeom prst="rect">
            <a:avLst/>
          </a:prstGeom>
        </p:spPr>
      </p:pic>
      <p:sp>
        <p:nvSpPr>
          <p:cNvPr id="2" name="Title 1">
            <a:extLst>
              <a:ext uri="{FF2B5EF4-FFF2-40B4-BE49-F238E27FC236}">
                <a16:creationId xmlns:a16="http://schemas.microsoft.com/office/drawing/2014/main" id="{25C7417D-65EB-4C03-8F9D-2D5515FE44E0}"/>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 </a:t>
            </a:r>
            <a:r>
              <a:rPr lang="en-US" dirty="0">
                <a:solidFill>
                  <a:srgbClr val="144652"/>
                </a:solidFill>
                <a:latin typeface="Arial" panose="020B0604020202020204" pitchFamily="34" charset="0"/>
                <a:cs typeface="Arial" panose="020B0604020202020204" pitchFamily="34" charset="0"/>
              </a:rPr>
              <a:t>Activity: Natural DNA </a:t>
            </a:r>
            <a:br>
              <a:rPr lang="en-US" dirty="0">
                <a:solidFill>
                  <a:srgbClr val="144652"/>
                </a:solidFill>
                <a:latin typeface="Arial" panose="020B0604020202020204" pitchFamily="34" charset="0"/>
                <a:cs typeface="Arial" panose="020B0604020202020204" pitchFamily="34" charset="0"/>
              </a:rPr>
            </a:br>
            <a:r>
              <a:rPr lang="en-US" dirty="0">
                <a:solidFill>
                  <a:srgbClr val="144652"/>
                </a:solidFill>
                <a:latin typeface="Arial" panose="020B0604020202020204" pitchFamily="34" charset="0"/>
                <a:cs typeface="Arial" panose="020B0604020202020204" pitchFamily="34" charset="0"/>
              </a:rPr>
              <a:t>Damage Muddiest Point</a:t>
            </a:r>
            <a:r>
              <a:rPr lang="en-US" sz="2000" b="0" dirty="0">
                <a:solidFill>
                  <a:srgbClr val="144652"/>
                </a:solidFill>
                <a:latin typeface="Arial" panose="020B0604020202020204" pitchFamily="34" charset="0"/>
                <a:cs typeface="Arial" panose="020B0604020202020204" pitchFamily="34" charset="0"/>
              </a:rPr>
              <a:t> (1 of 2)</a:t>
            </a:r>
            <a:endParaRPr lang="en-AU" sz="2000" b="0" dirty="0">
              <a:solidFill>
                <a:srgbClr val="144652"/>
              </a:solidFill>
            </a:endParaRPr>
          </a:p>
        </p:txBody>
      </p:sp>
      <p:sp>
        <p:nvSpPr>
          <p:cNvPr id="367" name="Google Shape;367;g847cf01710_0_29"/>
          <p:cNvSpPr txBox="1">
            <a:spLocks noGrp="1"/>
          </p:cNvSpPr>
          <p:nvPr>
            <p:ph type="body" idx="1"/>
          </p:nvPr>
        </p:nvSpPr>
        <p:spPr>
          <a:xfrm>
            <a:off x="660991" y="1752600"/>
            <a:ext cx="8034130" cy="1143000"/>
          </a:xfrm>
          <a:prstGeom prst="rect">
            <a:avLst/>
          </a:prstGeom>
        </p:spPr>
        <p:txBody>
          <a:bodyPr spcFirstLastPara="1" wrap="square" lIns="91425" tIns="45700" rIns="91425" bIns="45700" anchor="t" anchorCtr="0">
            <a:noAutofit/>
          </a:bodyPr>
          <a:lstStyle/>
          <a:p>
            <a:pPr marL="0" lvl="0" indent="0">
              <a:lnSpc>
                <a:spcPct val="115000"/>
              </a:lnSpc>
              <a:spcBef>
                <a:spcPts val="0"/>
              </a:spcBef>
              <a:buNone/>
            </a:pPr>
            <a:r>
              <a:rPr lang="en-US" dirty="0">
                <a:ea typeface="Arial"/>
                <a:sym typeface="Arial"/>
              </a:rPr>
              <a:t>Complete the Ch8 Student Activity, Day 1: </a:t>
            </a:r>
            <a:r>
              <a:rPr lang="en-US" dirty="0"/>
              <a:t>Natural DNA Damage (Muddiest Point) Achieve </a:t>
            </a:r>
            <a:r>
              <a:rPr lang="en-US" sz="2400" dirty="0">
                <a:latin typeface="Arial" panose="020B0604020202020204" pitchFamily="34" charset="0"/>
                <a:cs typeface="Arial" panose="020B0604020202020204" pitchFamily="34" charset="0"/>
              </a:rPr>
              <a:t>assessment.</a:t>
            </a:r>
          </a:p>
        </p:txBody>
      </p:sp>
      <p:pic>
        <p:nvPicPr>
          <p:cNvPr id="5" name="Picture 4" descr="A screenshot of the muddiest point question from the Achieve course.">
            <a:extLst>
              <a:ext uri="{FF2B5EF4-FFF2-40B4-BE49-F238E27FC236}">
                <a16:creationId xmlns:a16="http://schemas.microsoft.com/office/drawing/2014/main" id="{8DB933F1-8502-47C6-BFB7-4DC3C7FE6E2A}"/>
              </a:ext>
            </a:extLst>
          </p:cNvPr>
          <p:cNvPicPr>
            <a:picLocks noChangeAspect="1"/>
          </p:cNvPicPr>
          <p:nvPr/>
        </p:nvPicPr>
        <p:blipFill>
          <a:blip r:embed="rId4"/>
          <a:stretch>
            <a:fillRect/>
          </a:stretch>
        </p:blipFill>
        <p:spPr>
          <a:xfrm>
            <a:off x="209326" y="2911997"/>
            <a:ext cx="8725348" cy="3156112"/>
          </a:xfrm>
          <a:prstGeom prst="rect">
            <a:avLst/>
          </a:prstGeom>
        </p:spPr>
      </p:pic>
    </p:spTree>
    <p:extLst>
      <p:ext uri="{BB962C8B-B14F-4D97-AF65-F5344CB8AC3E}">
        <p14:creationId xmlns:p14="http://schemas.microsoft.com/office/powerpoint/2010/main" val="2283315090"/>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bg>
      <p:bgPr>
        <a:solidFill>
          <a:srgbClr val="BBE0E3"/>
        </a:solidFill>
        <a:effectLst/>
      </p:bgPr>
    </p:bg>
    <p:spTree>
      <p:nvGrpSpPr>
        <p:cNvPr id="1" name="Shape 365"/>
        <p:cNvGrpSpPr/>
        <p:nvPr/>
      </p:nvGrpSpPr>
      <p:grpSpPr>
        <a:xfrm>
          <a:off x="0" y="0"/>
          <a:ext cx="0" cy="0"/>
          <a:chOff x="0" y="0"/>
          <a:chExt cx="0" cy="0"/>
        </a:xfrm>
      </p:grpSpPr>
      <p:pic>
        <p:nvPicPr>
          <p:cNvPr id="8" name="Picture 7" descr="Icon P 3&#10;">
            <a:extLst>
              <a:ext uri="{FF2B5EF4-FFF2-40B4-BE49-F238E27FC236}">
                <a16:creationId xmlns:a16="http://schemas.microsoft.com/office/drawing/2014/main" id="{4675B313-55DA-4A2B-A4E5-23685F14E7F6}"/>
              </a:ext>
            </a:extLst>
          </p:cNvPr>
          <p:cNvPicPr>
            <a:picLocks noChangeAspect="1"/>
          </p:cNvPicPr>
          <p:nvPr/>
        </p:nvPicPr>
        <p:blipFill>
          <a:blip r:embed="rId3"/>
          <a:stretch>
            <a:fillRect/>
          </a:stretch>
        </p:blipFill>
        <p:spPr>
          <a:xfrm>
            <a:off x="660991" y="93363"/>
            <a:ext cx="1133954" cy="816935"/>
          </a:xfrm>
          <a:prstGeom prst="rect">
            <a:avLst/>
          </a:prstGeom>
        </p:spPr>
      </p:pic>
      <p:sp>
        <p:nvSpPr>
          <p:cNvPr id="9" name="Title 1">
            <a:extLst>
              <a:ext uri="{FF2B5EF4-FFF2-40B4-BE49-F238E27FC236}">
                <a16:creationId xmlns:a16="http://schemas.microsoft.com/office/drawing/2014/main" id="{6FC480F0-316E-4A3A-A985-A834EB297DF7}"/>
              </a:ext>
            </a:extLst>
          </p:cNvPr>
          <p:cNvSpPr>
            <a:spLocks noGrp="1"/>
          </p:cNvSpPr>
          <p:nvPr>
            <p:ph type="title"/>
          </p:nvPr>
        </p:nvSpPr>
        <p:spPr>
          <a:xfrm>
            <a:off x="4763" y="152400"/>
            <a:ext cx="9139237" cy="1143000"/>
          </a:xfrm>
        </p:spPr>
        <p:txBody>
          <a:bodyPr/>
          <a:lstStyle/>
          <a:p>
            <a:r>
              <a:rPr lang="en-US" dirty="0">
                <a:latin typeface="Arial" panose="020B0604020202020204" pitchFamily="34" charset="0"/>
                <a:cs typeface="Arial" panose="020B0604020202020204" pitchFamily="34" charset="0"/>
              </a:rPr>
              <a:t> </a:t>
            </a:r>
            <a:r>
              <a:rPr lang="en-US" dirty="0">
                <a:solidFill>
                  <a:srgbClr val="144652"/>
                </a:solidFill>
                <a:latin typeface="Arial" panose="020B0604020202020204" pitchFamily="34" charset="0"/>
                <a:cs typeface="Arial" panose="020B0604020202020204" pitchFamily="34" charset="0"/>
              </a:rPr>
              <a:t>Activity: Natural DNA </a:t>
            </a:r>
            <a:br>
              <a:rPr lang="en-US" dirty="0">
                <a:solidFill>
                  <a:srgbClr val="144652"/>
                </a:solidFill>
                <a:latin typeface="Arial" panose="020B0604020202020204" pitchFamily="34" charset="0"/>
                <a:cs typeface="Arial" panose="020B0604020202020204" pitchFamily="34" charset="0"/>
              </a:rPr>
            </a:br>
            <a:r>
              <a:rPr lang="en-US" dirty="0">
                <a:solidFill>
                  <a:srgbClr val="144652"/>
                </a:solidFill>
                <a:latin typeface="Arial" panose="020B0604020202020204" pitchFamily="34" charset="0"/>
                <a:cs typeface="Arial" panose="020B0604020202020204" pitchFamily="34" charset="0"/>
              </a:rPr>
              <a:t>Damage Muddiest Point</a:t>
            </a:r>
            <a:r>
              <a:rPr lang="en-US" sz="2000" b="0" dirty="0">
                <a:solidFill>
                  <a:srgbClr val="144652"/>
                </a:solidFill>
                <a:latin typeface="Arial" panose="020B0604020202020204" pitchFamily="34" charset="0"/>
                <a:cs typeface="Arial" panose="020B0604020202020204" pitchFamily="34" charset="0"/>
              </a:rPr>
              <a:t> (2 of 2)</a:t>
            </a:r>
            <a:endParaRPr lang="en-AU" sz="2000" dirty="0">
              <a:solidFill>
                <a:srgbClr val="144652"/>
              </a:solidFill>
            </a:endParaRPr>
          </a:p>
        </p:txBody>
      </p:sp>
      <p:sp>
        <p:nvSpPr>
          <p:cNvPr id="367" name="Google Shape;367;g847cf01710_0_29"/>
          <p:cNvSpPr txBox="1">
            <a:spLocks noGrp="1"/>
          </p:cNvSpPr>
          <p:nvPr>
            <p:ph type="body" idx="1"/>
          </p:nvPr>
        </p:nvSpPr>
        <p:spPr>
          <a:xfrm>
            <a:off x="554935" y="1676400"/>
            <a:ext cx="8034130" cy="1003028"/>
          </a:xfrm>
          <a:prstGeom prst="rect">
            <a:avLst/>
          </a:prstGeom>
        </p:spPr>
        <p:txBody>
          <a:bodyPr spcFirstLastPara="1" wrap="square" lIns="91425" tIns="45700" rIns="91425" bIns="45700" anchor="t" anchorCtr="0">
            <a:noAutofit/>
          </a:bodyPr>
          <a:lstStyle/>
          <a:p>
            <a:pPr marL="0" lvl="0" indent="0">
              <a:lnSpc>
                <a:spcPct val="115000"/>
              </a:lnSpc>
              <a:spcBef>
                <a:spcPts val="0"/>
              </a:spcBef>
              <a:buNone/>
            </a:pPr>
            <a:r>
              <a:rPr lang="en-US" sz="2400" dirty="0">
                <a:latin typeface="Arial" panose="020B0604020202020204" pitchFamily="34" charset="0"/>
                <a:ea typeface="Arial"/>
                <a:cs typeface="Arial" panose="020B0604020202020204" pitchFamily="34" charset="0"/>
                <a:sym typeface="Arial"/>
              </a:rPr>
              <a:t>Complete the Ch8 Student Activity, Day 2: </a:t>
            </a:r>
            <a:r>
              <a:rPr lang="en-US" sz="2400" dirty="0">
                <a:latin typeface="Arial" panose="020B0604020202020204" pitchFamily="34" charset="0"/>
                <a:cs typeface="Arial" panose="020B0604020202020204" pitchFamily="34" charset="0"/>
              </a:rPr>
              <a:t>Natural DNA Damage (Muddiest Point) Achieve assessment.</a:t>
            </a:r>
          </a:p>
        </p:txBody>
      </p:sp>
      <p:pic>
        <p:nvPicPr>
          <p:cNvPr id="3" name="Picture 2" descr="A screenshot of the muddiest point question from the Achieve course.">
            <a:extLst>
              <a:ext uri="{FF2B5EF4-FFF2-40B4-BE49-F238E27FC236}">
                <a16:creationId xmlns:a16="http://schemas.microsoft.com/office/drawing/2014/main" id="{D16E1B90-5FA9-42CB-9C9D-FBD1C9DDE7D5}"/>
              </a:ext>
            </a:extLst>
          </p:cNvPr>
          <p:cNvPicPr>
            <a:picLocks noChangeAspect="1"/>
          </p:cNvPicPr>
          <p:nvPr/>
        </p:nvPicPr>
        <p:blipFill>
          <a:blip r:embed="rId4"/>
          <a:stretch>
            <a:fillRect/>
          </a:stretch>
        </p:blipFill>
        <p:spPr>
          <a:xfrm>
            <a:off x="1349209" y="2895600"/>
            <a:ext cx="6445581" cy="3530781"/>
          </a:xfrm>
          <a:prstGeom prst="rect">
            <a:avLst/>
          </a:prstGeom>
        </p:spPr>
      </p:pic>
    </p:spTree>
    <p:extLst>
      <p:ext uri="{BB962C8B-B14F-4D97-AF65-F5344CB8AC3E}">
        <p14:creationId xmlns:p14="http://schemas.microsoft.com/office/powerpoint/2010/main" val="4134665067"/>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39E46D-CD2F-45EC-B5E2-0E4BD62A9CAE}"/>
              </a:ext>
            </a:extLst>
          </p:cNvPr>
          <p:cNvSpPr>
            <a:spLocks noGrp="1"/>
          </p:cNvSpPr>
          <p:nvPr>
            <p:ph type="title"/>
          </p:nvPr>
        </p:nvSpPr>
        <p:spPr/>
        <p:txBody>
          <a:bodyPr/>
          <a:lstStyle/>
          <a:p>
            <a:r>
              <a:rPr lang="en-US" altLang="en-US" dirty="0">
                <a:latin typeface="Arial" panose="020B0604020202020204" pitchFamily="34" charset="0"/>
                <a:cs typeface="Arial" panose="020B0604020202020204" pitchFamily="34" charset="0"/>
              </a:rPr>
              <a:t>Some Bases of DNA Are Methylated</a:t>
            </a:r>
            <a:endParaRPr lang="en-AU" dirty="0"/>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342900" y="1524000"/>
            <a:ext cx="461010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A and C are methylated more frequently than G and T</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all known DNA methylases use </a:t>
            </a:r>
            <a:r>
              <a:rPr lang="en-US" sz="2400" i="1" dirty="0">
                <a:latin typeface="Arial" panose="020B0604020202020204" pitchFamily="34" charset="0"/>
                <a:cs typeface="Arial" panose="020B0604020202020204" pitchFamily="34" charset="0"/>
              </a:rPr>
              <a:t>S</a:t>
            </a:r>
            <a:r>
              <a:rPr lang="en-US" sz="2400" dirty="0">
                <a:latin typeface="Arial" panose="020B0604020202020204" pitchFamily="34" charset="0"/>
                <a:cs typeface="Arial" panose="020B0604020202020204" pitchFamily="34" charset="0"/>
              </a:rPr>
              <a:t>-adenosylmethionine as a methyl group donor </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In eukaryotes, 5% of cytidine residues are methylated</a:t>
            </a:r>
          </a:p>
          <a:p>
            <a:pPr lvl="1"/>
            <a:r>
              <a:rPr lang="en-US" sz="2400" dirty="0">
                <a:latin typeface="Arial" panose="020B0604020202020204" pitchFamily="34" charset="0"/>
                <a:cs typeface="Arial" panose="020B0604020202020204" pitchFamily="34" charset="0"/>
              </a:rPr>
              <a:t>affects DNA metabolism and gene expression</a:t>
            </a:r>
          </a:p>
          <a:p>
            <a:pPr marL="50800" indent="0">
              <a:buNone/>
            </a:pPr>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33400" lvl="1" indent="0">
              <a:buNone/>
            </a:pPr>
            <a:endParaRPr lang="en-US" sz="2000" dirty="0">
              <a:latin typeface="Arial" panose="020B0604020202020204" pitchFamily="34" charset="0"/>
              <a:cs typeface="Arial" panose="020B0604020202020204" pitchFamily="34" charset="0"/>
            </a:endParaRPr>
          </a:p>
          <a:p>
            <a:pPr marL="533400" lvl="1" indent="0">
              <a:buNone/>
            </a:pPr>
            <a:endParaRPr lang="en-US" sz="2000" b="1" dirty="0">
              <a:latin typeface="Arial" panose="020B0604020202020204" pitchFamily="34" charset="0"/>
              <a:cs typeface="Arial" panose="020B0604020202020204" pitchFamily="34" charset="0"/>
            </a:endParaRPr>
          </a:p>
          <a:p>
            <a:pPr marL="533400" lvl="1" indent="0">
              <a:buNone/>
            </a:pPr>
            <a:endParaRPr lang="en-US" sz="2000" dirty="0"/>
          </a:p>
          <a:p>
            <a:pPr lvl="1"/>
            <a:endParaRPr lang="en-US" sz="20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4" name="Picture 3" descr="S-adenosylmethionine has a five-membered sugar ring with O at the top vertex between C 4 prime and C 1 prime. C 1 prime is bonded to N 9 of adenine above and H below, C 2 and C 3 are bonded to H above and O H below, C 4 prime is bonded to C 5 above and H below, and C 5 is bonded to 2 H and to S plus of methionine. ">
            <a:extLst>
              <a:ext uri="{FF2B5EF4-FFF2-40B4-BE49-F238E27FC236}">
                <a16:creationId xmlns:a16="http://schemas.microsoft.com/office/drawing/2014/main" id="{48D7ABA7-92B5-A846-AD13-0F4BDFDC456E}"/>
              </a:ext>
            </a:extLst>
          </p:cNvPr>
          <p:cNvPicPr>
            <a:picLocks noChangeAspect="1"/>
          </p:cNvPicPr>
          <p:nvPr/>
        </p:nvPicPr>
        <p:blipFill rotWithShape="1">
          <a:blip r:embed="rId3"/>
          <a:srcRect l="36806" t="2471" r="33857" b="12113"/>
          <a:stretch/>
        </p:blipFill>
        <p:spPr>
          <a:xfrm>
            <a:off x="4953000" y="1752599"/>
            <a:ext cx="3795924" cy="3673475"/>
          </a:xfrm>
          <a:prstGeom prst="rect">
            <a:avLst/>
          </a:prstGeom>
        </p:spPr>
      </p:pic>
    </p:spTree>
    <p:extLst>
      <p:ext uri="{BB962C8B-B14F-4D97-AF65-F5344CB8AC3E}">
        <p14:creationId xmlns:p14="http://schemas.microsoft.com/office/powerpoint/2010/main" val="1584424660"/>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F5C89F-A6D8-4F8A-95C7-C954D75F1BBC}"/>
              </a:ext>
            </a:extLst>
          </p:cNvPr>
          <p:cNvSpPr>
            <a:spLocks noGrp="1"/>
          </p:cNvSpPr>
          <p:nvPr>
            <p:ph type="title"/>
          </p:nvPr>
        </p:nvSpPr>
        <p:spPr/>
        <p:txBody>
          <a:bodyPr/>
          <a:lstStyle/>
          <a:p>
            <a:r>
              <a:rPr lang="en-US" altLang="en-US" dirty="0">
                <a:solidFill>
                  <a:srgbClr val="005F6A"/>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Clicker Question 20</a:t>
            </a:r>
            <a:endParaRPr lang="en-AU" dirty="0">
              <a:solidFill>
                <a:srgbClr val="005F6A"/>
              </a:solidFill>
            </a:endParaRPr>
          </a:p>
        </p:txBody>
      </p:sp>
      <p:sp>
        <p:nvSpPr>
          <p:cNvPr id="84997" name="Google Shape;433;g847cf01710_0_113">
            <a:extLst>
              <a:ext uri="{FF2B5EF4-FFF2-40B4-BE49-F238E27FC236}">
                <a16:creationId xmlns:a16="http://schemas.microsoft.com/office/drawing/2014/main" id="{AF312896-191F-8146-8A34-8A81B443B973}"/>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defRPr/>
            </a:pPr>
            <a:r>
              <a:rPr lang="en-US" sz="2400" dirty="0">
                <a:latin typeface="Arial" panose="020B0604020202020204" pitchFamily="34" charset="0"/>
                <a:cs typeface="Arial" panose="020B0604020202020204" pitchFamily="34" charset="0"/>
              </a:rPr>
              <a:t>Mutations in DNA can result from: </a:t>
            </a:r>
          </a:p>
          <a:p>
            <a:pPr>
              <a:lnSpc>
                <a:spcPct val="115000"/>
              </a:lnSpc>
              <a:spcBef>
                <a:spcPts val="80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457200" indent="-457200">
              <a:buFontTx/>
              <a:buAutoNum type="alphaUcPeriod"/>
              <a:defRPr/>
            </a:pPr>
            <a:r>
              <a:rPr lang="en-US" sz="2400" dirty="0">
                <a:latin typeface="Arial" panose="020B0604020202020204" pitchFamily="34" charset="0"/>
                <a:cs typeface="Arial" panose="020B0604020202020204" pitchFamily="34" charset="0"/>
              </a:rPr>
              <a:t>deamination of ribose. </a:t>
            </a:r>
          </a:p>
          <a:p>
            <a:pPr marL="457200" indent="-457200">
              <a:buFontTx/>
              <a:buAutoNum type="alphaUcPeriod"/>
              <a:defRPr/>
            </a:pPr>
            <a:r>
              <a:rPr lang="en-US" sz="2400" dirty="0">
                <a:latin typeface="Arial" panose="020B0604020202020204" pitchFamily="34" charset="0"/>
                <a:cs typeface="Arial" panose="020B0604020202020204" pitchFamily="34" charset="0"/>
              </a:rPr>
              <a:t>UV-induced purine dimers.</a:t>
            </a:r>
          </a:p>
          <a:p>
            <a:pPr marL="457200" indent="-457200">
              <a:buFontTx/>
              <a:buAutoNum type="alphaUcPeriod"/>
              <a:defRPr/>
            </a:pPr>
            <a:r>
              <a:rPr lang="en-US" sz="2400" dirty="0">
                <a:latin typeface="Arial" panose="020B0604020202020204" pitchFamily="34" charset="0"/>
                <a:cs typeface="Arial" panose="020B0604020202020204" pitchFamily="34" charset="0"/>
              </a:rPr>
              <a:t>alkylation of the phosphodiester bond.</a:t>
            </a:r>
          </a:p>
          <a:p>
            <a:pPr marL="457200" indent="-457200">
              <a:buAutoNum type="alphaUcPeriod" startAt="4"/>
              <a:defRPr/>
            </a:pPr>
            <a:r>
              <a:rPr lang="en-US" sz="2400" dirty="0">
                <a:latin typeface="Arial" panose="020B0604020202020204" pitchFamily="34" charset="0"/>
                <a:cs typeface="Arial" panose="020B0604020202020204" pitchFamily="34" charset="0"/>
              </a:rPr>
              <a:t>oxidation of deoxyribose.</a:t>
            </a:r>
          </a:p>
          <a:p>
            <a:pPr>
              <a:buNone/>
              <a:defRPr/>
            </a:pPr>
            <a:endParaRPr lang="en-US" sz="2400" dirty="0">
              <a:latin typeface="Arial" panose="020B0604020202020204" pitchFamily="34" charset="0"/>
              <a:cs typeface="Arial" panose="020B0604020202020204" pitchFamily="34" charset="0"/>
            </a:endParaRPr>
          </a:p>
          <a:p>
            <a:pPr marL="457200" indent="-457200">
              <a:buFontTx/>
              <a:buAutoNum type="alphaUcPeriod"/>
              <a:defRPr/>
            </a:pPr>
            <a:endParaRPr lang="en-US" sz="2400" dirty="0">
              <a:latin typeface="Arial" panose="020B0604020202020204" pitchFamily="34" charset="0"/>
              <a:cs typeface="Arial" panose="020B0604020202020204" pitchFamily="34" charset="0"/>
            </a:endParaRPr>
          </a:p>
          <a:p>
            <a:pPr>
              <a:buFontTx/>
              <a:buNone/>
              <a:defRPr/>
            </a:pPr>
            <a:endParaRPr lang="en-US" sz="2400" dirty="0">
              <a:latin typeface="Arial" panose="020B0604020202020204" pitchFamily="34" charset="0"/>
              <a:cs typeface="Arial" panose="020B0604020202020204" pitchFamily="34" charset="0"/>
            </a:endParaRPr>
          </a:p>
          <a:p>
            <a:pPr>
              <a:buFontTx/>
              <a:buNone/>
              <a:defRPr/>
            </a:pPr>
            <a:endParaRPr lang="en-US" sz="2400" dirty="0">
              <a:latin typeface="Arial" panose="020B0604020202020204" pitchFamily="34" charset="0"/>
              <a:cs typeface="Arial" panose="020B0604020202020204" pitchFamily="34" charset="0"/>
            </a:endParaRPr>
          </a:p>
          <a:p>
            <a:pPr>
              <a:lnSpc>
                <a:spcPct val="115000"/>
              </a:lnSpc>
              <a:spcBef>
                <a:spcPct val="0"/>
              </a:spcBef>
              <a:buClr>
                <a:srgbClr val="000000"/>
              </a:buClr>
              <a:buSzPts val="1100"/>
              <a:buFontTx/>
              <a:buNone/>
              <a:defRPr/>
            </a:pPr>
            <a:endParaRPr lang="en-US" altLang="en-US" sz="2400" dirty="0">
              <a:latin typeface="Arial" panose="020B060402020202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Tx/>
              <a:buNone/>
              <a:defRPr/>
            </a:pPr>
            <a:endParaRPr lang="en-US" altLang="en-US" sz="2400" dirty="0">
              <a:latin typeface="Arial" panose="020B060402020202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Tx/>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9" name="Picture 8" descr="Icon P 3&#10;">
            <a:extLst>
              <a:ext uri="{FF2B5EF4-FFF2-40B4-BE49-F238E27FC236}">
                <a16:creationId xmlns:a16="http://schemas.microsoft.com/office/drawing/2014/main" id="{17A09BD2-DDC3-488E-8811-1624E39EAFFD}"/>
              </a:ext>
            </a:extLst>
          </p:cNvPr>
          <p:cNvPicPr>
            <a:picLocks noChangeAspect="1"/>
          </p:cNvPicPr>
          <p:nvPr/>
        </p:nvPicPr>
        <p:blipFill>
          <a:blip r:embed="rId3"/>
          <a:stretch>
            <a:fillRect/>
          </a:stretch>
        </p:blipFill>
        <p:spPr>
          <a:xfrm>
            <a:off x="758048" y="334313"/>
            <a:ext cx="1133954" cy="816935"/>
          </a:xfrm>
          <a:prstGeom prst="rect">
            <a:avLst/>
          </a:prstGeom>
        </p:spPr>
      </p:pic>
    </p:spTree>
    <p:extLst>
      <p:ext uri="{BB962C8B-B14F-4D97-AF65-F5344CB8AC3E}">
        <p14:creationId xmlns:p14="http://schemas.microsoft.com/office/powerpoint/2010/main" val="4209116796"/>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7163A2-E016-4735-B314-945DE3B33411}"/>
              </a:ext>
            </a:extLst>
          </p:cNvPr>
          <p:cNvSpPr>
            <a:spLocks noGrp="1"/>
          </p:cNvSpPr>
          <p:nvPr>
            <p:ph type="title"/>
          </p:nvPr>
        </p:nvSpPr>
        <p:spPr/>
        <p:txBody>
          <a:bodyPr/>
          <a:lstStyle/>
          <a:p>
            <a:r>
              <a:rPr lang="en-US" altLang="en-US" dirty="0">
                <a:solidFill>
                  <a:srgbClr val="005F6A"/>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Clicker Question 20, Response</a:t>
            </a:r>
            <a:endParaRPr lang="en-AU" dirty="0">
              <a:solidFill>
                <a:srgbClr val="005F6A"/>
              </a:solidFill>
            </a:endParaRPr>
          </a:p>
        </p:txBody>
      </p:sp>
      <p:sp>
        <p:nvSpPr>
          <p:cNvPr id="5" name="Google Shape;433;g847cf01710_0_113">
            <a:extLst>
              <a:ext uri="{FF2B5EF4-FFF2-40B4-BE49-F238E27FC236}">
                <a16:creationId xmlns:a16="http://schemas.microsoft.com/office/drawing/2014/main" id="{F5CE57D5-CD1B-9249-ACBA-B2752A8D9DC4}"/>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defRPr/>
            </a:pPr>
            <a:r>
              <a:rPr lang="en-US" sz="2400" dirty="0">
                <a:latin typeface="Arial" panose="020B0604020202020204" pitchFamily="34" charset="0"/>
                <a:cs typeface="Arial" panose="020B0604020202020204" pitchFamily="34" charset="0"/>
              </a:rPr>
              <a:t>Mutations in DNA can result from: </a:t>
            </a:r>
          </a:p>
          <a:p>
            <a:pPr>
              <a:lnSpc>
                <a:spcPct val="115000"/>
              </a:lnSpc>
              <a:spcBef>
                <a:spcPts val="80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457200" indent="-457200">
              <a:buAutoNum type="alphaUcPeriod" startAt="4"/>
              <a:defRPr/>
            </a:pPr>
            <a:r>
              <a:rPr lang="en-US" sz="2400" b="1" dirty="0">
                <a:latin typeface="Arial" panose="020B0604020202020204" pitchFamily="34" charset="0"/>
                <a:cs typeface="Arial" panose="020B0604020202020204" pitchFamily="34" charset="0"/>
              </a:rPr>
              <a:t>oxidation of deoxyribose.</a:t>
            </a:r>
          </a:p>
          <a:p>
            <a:pPr>
              <a:buNone/>
              <a:defRPr/>
            </a:pPr>
            <a:endParaRPr lang="en-US" sz="2400" dirty="0">
              <a:latin typeface="Arial" panose="020B0604020202020204" pitchFamily="34" charset="0"/>
              <a:cs typeface="Arial" panose="020B0604020202020204" pitchFamily="34" charset="0"/>
            </a:endParaRPr>
          </a:p>
          <a:p>
            <a:pPr>
              <a:buNone/>
              <a:defRPr/>
            </a:pPr>
            <a:r>
              <a:rPr lang="en-US" sz="2400" b="1" dirty="0">
                <a:latin typeface="Arial" panose="020B0604020202020204" pitchFamily="34" charset="0"/>
                <a:cs typeface="Arial" panose="020B0604020202020204" pitchFamily="34" charset="0"/>
              </a:rPr>
              <a:t>The most important source of mutagenic alterations in DNA is oxidative damage. Reactive oxygen species such as hydrogen peroxide, hydroxyl radicals, and superoxide radicals arise during irradiation or (more commonly) as a byproduct of aerobic metabolism. These species damage DNA through any of a large, complex group of reactions, ranging from oxidation of deoxyribose and base moieties to strand breaks. </a:t>
            </a:r>
          </a:p>
          <a:p>
            <a:pPr>
              <a:buNone/>
              <a:defRPr/>
            </a:pPr>
            <a:endParaRPr lang="en-US" sz="2400" dirty="0">
              <a:latin typeface="Arial" panose="020B0604020202020204" pitchFamily="34" charset="0"/>
              <a:cs typeface="Arial" panose="020B0604020202020204" pitchFamily="34" charset="0"/>
            </a:endParaRPr>
          </a:p>
          <a:p>
            <a:pPr>
              <a:buFontTx/>
              <a:buNone/>
              <a:defRPr/>
            </a:pPr>
            <a:endParaRPr lang="en-US" sz="2400" dirty="0">
              <a:latin typeface="Arial" panose="020B0604020202020204" pitchFamily="34" charset="0"/>
              <a:cs typeface="Arial" panose="020B0604020202020204" pitchFamily="34" charset="0"/>
            </a:endParaRPr>
          </a:p>
          <a:p>
            <a:pPr>
              <a:buFontTx/>
              <a:buNone/>
              <a:defRPr/>
            </a:pPr>
            <a:endParaRPr lang="en-US" sz="2400" dirty="0">
              <a:latin typeface="Arial" panose="020B0604020202020204" pitchFamily="34" charset="0"/>
              <a:cs typeface="Arial" panose="020B0604020202020204" pitchFamily="34" charset="0"/>
            </a:endParaRPr>
          </a:p>
          <a:p>
            <a:pPr>
              <a:lnSpc>
                <a:spcPct val="115000"/>
              </a:lnSpc>
              <a:spcBef>
                <a:spcPct val="0"/>
              </a:spcBef>
              <a:buClr>
                <a:srgbClr val="000000"/>
              </a:buClr>
              <a:buSzPts val="1100"/>
              <a:buFontTx/>
              <a:buNone/>
              <a:defRPr/>
            </a:pPr>
            <a:endParaRPr lang="en-US" altLang="en-US" sz="2400" dirty="0">
              <a:latin typeface="Arial" panose="020B060402020202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Tx/>
              <a:buNone/>
              <a:defRPr/>
            </a:pPr>
            <a:endParaRPr lang="en-US" altLang="en-US" sz="2400" dirty="0">
              <a:latin typeface="Arial" panose="020B060402020202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Tx/>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214533183"/>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84FEBE-72A8-4AAD-812E-F950C7782202}"/>
              </a:ext>
            </a:extLst>
          </p:cNvPr>
          <p:cNvSpPr>
            <a:spLocks noGrp="1"/>
          </p:cNvSpPr>
          <p:nvPr>
            <p:ph type="title"/>
          </p:nvPr>
        </p:nvSpPr>
        <p:spPr/>
        <p:txBody>
          <a:bodyPr/>
          <a:lstStyle/>
          <a:p>
            <a:r>
              <a:rPr lang="en-US" altLang="en-US" dirty="0">
                <a:latin typeface="Arial" panose="020B0604020202020204" pitchFamily="34" charset="0"/>
                <a:cs typeface="Arial" panose="020B0604020202020204" pitchFamily="34" charset="0"/>
              </a:rPr>
              <a:t>The Chemical Synthesis of DNA Has Been Automated</a:t>
            </a:r>
            <a:endParaRPr lang="en-AU" dirty="0"/>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438150" y="1676400"/>
            <a:ext cx="291465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chemical synthesis of DNA by the </a:t>
            </a:r>
            <a:r>
              <a:rPr lang="en-US" sz="2400" dirty="0" err="1">
                <a:latin typeface="Arial" panose="020B0604020202020204" pitchFamily="34" charset="0"/>
                <a:cs typeface="Arial" panose="020B0604020202020204" pitchFamily="34" charset="0"/>
              </a:rPr>
              <a:t>phosphoramidite</a:t>
            </a:r>
            <a:r>
              <a:rPr lang="en-US" sz="2400" dirty="0">
                <a:latin typeface="Arial" panose="020B0604020202020204" pitchFamily="34" charset="0"/>
                <a:cs typeface="Arial" panose="020B0604020202020204" pitchFamily="34" charset="0"/>
              </a:rPr>
              <a:t> method is highly efficient</a:t>
            </a: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33400" lvl="1" indent="0">
              <a:buNone/>
            </a:pPr>
            <a:endParaRPr lang="en-US" sz="2000" dirty="0">
              <a:latin typeface="Arial" panose="020B0604020202020204" pitchFamily="34" charset="0"/>
              <a:cs typeface="Arial" panose="020B0604020202020204" pitchFamily="34" charset="0"/>
            </a:endParaRPr>
          </a:p>
          <a:p>
            <a:pPr marL="533400" lvl="1" indent="0">
              <a:buNone/>
            </a:pPr>
            <a:endParaRPr lang="en-US" sz="2000" b="1" dirty="0">
              <a:latin typeface="Arial" panose="020B0604020202020204" pitchFamily="34" charset="0"/>
              <a:cs typeface="Arial" panose="020B0604020202020204" pitchFamily="34" charset="0"/>
            </a:endParaRPr>
          </a:p>
          <a:p>
            <a:pPr marL="533400" lvl="1" indent="0">
              <a:buNone/>
            </a:pPr>
            <a:endParaRPr lang="en-US" sz="2000" dirty="0"/>
          </a:p>
          <a:p>
            <a:pPr lvl="1"/>
            <a:endParaRPr lang="en-US" sz="20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3" name="Picture 2" descr="The starting molecule has a five-membered sugar ring with O at the top vertex between C 4 prime on the left and C 1 prime on the right. C 1 prime is bonded to a highlighted box labeled base subscript 1 end subscript above the ring and to H below the ring, C 2 prime is bonded to H above and below the ring, C 3 prime is bonded to H above and O H below the ring, C 4 prime is bonded to C 5 prime above the ring and H below the ring, and C 5 prime is bonded to 2 H and further bonded to O that is further bonded to a blue highlighted box labeled D M T. Text next to the boxed labeled base subscript 1 end subscript reads, nucleoside protected at 5 prime hydroxyl. Step 1: Attach nucleoside to silica support. The product is a similar molecule except that C 3 prime is bonded to O below that is further bonded to R that is further bonded to a sphere labeled S i. Step 2: Remove protecting group. D M T leaves, producing a similar molecule in which C prime 6 is bonded to O H. Step 3: Add next nucleotide. During this step, a molecule is added that has a five-membered sugar ring with O at the top vertex between C 4 prime on the left and C 1 prime on the right. C 1 prime is bonded to a highlighted box labeled base subscript 2 end subscript above the ring and to H below the ring, C 2 prime is bonded to H above and below the ring, C 3 prime is bonded to H above and to O below the ring that is further bonded, C 4 prime is bonded to C 5 prime above the ring and H below the ring, and C 5 prime is bonded to 2 H and further bonded to O that is further bonded to a blue highlighted box labeled D M T. The O beneath C 3 prime is enclosed in a purple box and is bonded to P below that is bonded to O on the left, all in the same box, and to N plus in another box. A line points from the word phosphoramidite to the purple box. The O at the left of the purple box is further bonded to a chain in a blue box labeled cyanoethyl protecting group. The chain has 2 C H 2 further bonded to C N. The P in the purple box is further bonded to N plus in another blue box. N plus is bonded to H below and to C H bonded to 2 C H 3 on each side. This blue box is labeled diisopropylamino activating group. During step 3, a diisopropylamine byproduct leaves. This has N bonded to N below and on each side to C H further bonded to 2 C H 3. The product has the second nucleoside on top, with base subscript 2, with a bond from C 3 prime to O that is further bonded to P that is further bonded to O on the left that is bonded to 2 C H 2 and further bonded to C N and that is further bonded to O below that is bonded to C 5 prime of the first nucleoside that has base subscript 1 bonded to C 1 prime. Step 4: Oxidize to form triester. This produces a similar molecule in which C 3 prime of the top sugar is bonded to O below that is further bonded to P that is double bonded to O on the right, bonded to O on the left that is further bonded to 2 C H 2 that is further bonded to C N, and that is bonded to O below that is further bonded to C 5 prime of the sugar below. A dotted arrow points back to the original product of step 1, a nucleoside with D M T bonded to O bonded to C 5 prime, C 1 bonded to base subscript 1, and C 3 prime bonded to O that is further bonded to R that is bonded to S i. Text accompanying the dotted arrow reads, repeat steps 2 to 4 until all residues are added. An arrow points down accompanied by three steps. Step 5: Remove protecting groups from bases. Step 6: Remove cyanoethyl groups from phosphates. Step 7: Cleave chain from silica support. This produces an oligonucleotide chain shown as a 5 prime to 3 prime strand with bases extending upward.">
            <a:extLst>
              <a:ext uri="{FF2B5EF4-FFF2-40B4-BE49-F238E27FC236}">
                <a16:creationId xmlns:a16="http://schemas.microsoft.com/office/drawing/2014/main" id="{137BD6C0-17D2-2F4F-A4ED-45C592DBA76C}"/>
              </a:ext>
            </a:extLst>
          </p:cNvPr>
          <p:cNvPicPr>
            <a:picLocks noChangeAspect="1"/>
          </p:cNvPicPr>
          <p:nvPr/>
        </p:nvPicPr>
        <p:blipFill>
          <a:blip r:embed="rId3"/>
          <a:stretch>
            <a:fillRect/>
          </a:stretch>
        </p:blipFill>
        <p:spPr>
          <a:xfrm>
            <a:off x="3886200" y="1722597"/>
            <a:ext cx="4676192" cy="4966764"/>
          </a:xfrm>
          <a:prstGeom prst="rect">
            <a:avLst/>
          </a:prstGeom>
        </p:spPr>
      </p:pic>
    </p:spTree>
    <p:extLst>
      <p:ext uri="{BB962C8B-B14F-4D97-AF65-F5344CB8AC3E}">
        <p14:creationId xmlns:p14="http://schemas.microsoft.com/office/powerpoint/2010/main" val="8474652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pic>
        <p:nvPicPr>
          <p:cNvPr id="4" name="Picture 3" descr="Icon P 1&#10;">
            <a:extLst>
              <a:ext uri="{FF2B5EF4-FFF2-40B4-BE49-F238E27FC236}">
                <a16:creationId xmlns:a16="http://schemas.microsoft.com/office/drawing/2014/main" id="{73F5B06E-4CE1-4E1F-BD38-29C9C751D501}"/>
              </a:ext>
            </a:extLst>
          </p:cNvPr>
          <p:cNvPicPr>
            <a:picLocks noChangeAspect="1"/>
          </p:cNvPicPr>
          <p:nvPr/>
        </p:nvPicPr>
        <p:blipFill>
          <a:blip r:embed="rId3"/>
          <a:stretch>
            <a:fillRect/>
          </a:stretch>
        </p:blipFill>
        <p:spPr>
          <a:xfrm>
            <a:off x="923446" y="304800"/>
            <a:ext cx="1133954" cy="816935"/>
          </a:xfrm>
          <a:prstGeom prst="rect">
            <a:avLst/>
          </a:prstGeom>
        </p:spPr>
      </p:pic>
      <p:sp>
        <p:nvSpPr>
          <p:cNvPr id="2" name="Title 1">
            <a:extLst>
              <a:ext uri="{FF2B5EF4-FFF2-40B4-BE49-F238E27FC236}">
                <a16:creationId xmlns:a16="http://schemas.microsoft.com/office/drawing/2014/main" id="{609F9431-F5ED-4BD9-95C9-4DF9876A08F7}"/>
              </a:ext>
            </a:extLst>
          </p:cNvPr>
          <p:cNvSpPr>
            <a:spLocks noGrp="1"/>
          </p:cNvSpPr>
          <p:nvPr>
            <p:ph type="title"/>
          </p:nvPr>
        </p:nvSpPr>
        <p:spPr/>
        <p:txBody>
          <a:bodyPr/>
          <a:lstStyle/>
          <a:p>
            <a:r>
              <a:rPr lang="en-US" altLang="en-US" dirty="0">
                <a:solidFill>
                  <a:srgbClr val="145C76"/>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Clicker Question 1</a:t>
            </a:r>
            <a:endParaRPr lang="en-AU" dirty="0">
              <a:solidFill>
                <a:srgbClr val="145C76"/>
              </a:solidFill>
            </a:endParaRPr>
          </a:p>
        </p:txBody>
      </p:sp>
      <p:sp>
        <p:nvSpPr>
          <p:cNvPr id="84997" name="Google Shape;433;g847cf01710_0_113">
            <a:extLst>
              <a:ext uri="{FF2B5EF4-FFF2-40B4-BE49-F238E27FC236}">
                <a16:creationId xmlns:a16="http://schemas.microsoft.com/office/drawing/2014/main" id="{AF312896-191F-8146-8A34-8A81B443B973}"/>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FontTx/>
              <a:buNone/>
              <a:defRPr/>
            </a:pPr>
            <a:r>
              <a:rPr lang="en-US" sz="2400" dirty="0">
                <a:latin typeface="Arial" panose="020B0604020202020204" pitchFamily="34" charset="0"/>
                <a:cs typeface="Arial" panose="020B0604020202020204" pitchFamily="34" charset="0"/>
              </a:rPr>
              <a:t>What other name can be given to a nucleotide? </a:t>
            </a:r>
          </a:p>
          <a:p>
            <a:pPr>
              <a:lnSpc>
                <a:spcPct val="115000"/>
              </a:lnSpc>
              <a:spcBef>
                <a:spcPts val="80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457200" indent="-457200">
              <a:buFontTx/>
              <a:buAutoNum type="alphaUcPeriod"/>
              <a:defRPr/>
            </a:pPr>
            <a:r>
              <a:rPr lang="en-US" sz="2400" dirty="0">
                <a:latin typeface="Arial" panose="020B0604020202020204" pitchFamily="34" charset="0"/>
                <a:cs typeface="Arial" panose="020B0604020202020204" pitchFamily="34" charset="0"/>
              </a:rPr>
              <a:t>glycosylated nucleoside</a:t>
            </a:r>
          </a:p>
          <a:p>
            <a:pPr marL="457200" indent="-457200">
              <a:buFontTx/>
              <a:buAutoNum type="alphaUcPeriod"/>
              <a:defRPr/>
            </a:pPr>
            <a:r>
              <a:rPr lang="en-US" sz="2400" dirty="0" err="1">
                <a:latin typeface="Arial" panose="020B0604020202020204" pitchFamily="34" charset="0"/>
                <a:cs typeface="Arial" panose="020B0604020202020204" pitchFamily="34" charset="0"/>
              </a:rPr>
              <a:t>purinated</a:t>
            </a:r>
            <a:r>
              <a:rPr lang="en-US" sz="2400" dirty="0">
                <a:latin typeface="Arial" panose="020B0604020202020204" pitchFamily="34" charset="0"/>
                <a:cs typeface="Arial" panose="020B0604020202020204" pitchFamily="34" charset="0"/>
              </a:rPr>
              <a:t> pentose</a:t>
            </a:r>
          </a:p>
          <a:p>
            <a:pPr marL="457200" indent="-457200">
              <a:buFontTx/>
              <a:buAutoNum type="alphaUcPeriod"/>
              <a:defRPr/>
            </a:pPr>
            <a:r>
              <a:rPr lang="en-US" sz="2400" dirty="0">
                <a:latin typeface="Arial" panose="020B0604020202020204" pitchFamily="34" charset="0"/>
                <a:cs typeface="Arial" panose="020B0604020202020204" pitchFamily="34" charset="0"/>
              </a:rPr>
              <a:t>deoxyribonucleotide </a:t>
            </a:r>
          </a:p>
          <a:p>
            <a:pPr>
              <a:buNone/>
              <a:defRPr/>
            </a:pPr>
            <a:r>
              <a:rPr lang="en-US" sz="2400" dirty="0">
                <a:latin typeface="Arial" panose="020B0604020202020204" pitchFamily="34" charset="0"/>
                <a:cs typeface="Arial" panose="020B0604020202020204" pitchFamily="34" charset="0"/>
              </a:rPr>
              <a:t>D.  nucleoside phosphate</a:t>
            </a:r>
          </a:p>
          <a:p>
            <a:pPr marL="457200" indent="-457200">
              <a:buFontTx/>
              <a:buAutoNum type="alphaUcPeriod"/>
              <a:defRPr/>
            </a:pPr>
            <a:endParaRPr lang="en-US" sz="2400" dirty="0">
              <a:latin typeface="Arial" panose="020B0604020202020204" pitchFamily="34" charset="0"/>
              <a:cs typeface="Arial" panose="020B0604020202020204" pitchFamily="34" charset="0"/>
            </a:endParaRPr>
          </a:p>
          <a:p>
            <a:pPr>
              <a:buFontTx/>
              <a:buNone/>
              <a:defRPr/>
            </a:pPr>
            <a:endParaRPr lang="en-US" sz="2400" dirty="0">
              <a:latin typeface="Arial" panose="020B0604020202020204" pitchFamily="34" charset="0"/>
              <a:cs typeface="Arial" panose="020B0604020202020204" pitchFamily="34" charset="0"/>
            </a:endParaRPr>
          </a:p>
          <a:p>
            <a:pPr>
              <a:buFontTx/>
              <a:buNone/>
              <a:defRPr/>
            </a:pPr>
            <a:endParaRPr lang="en-US" sz="2400" dirty="0">
              <a:latin typeface="Arial" panose="020B0604020202020204" pitchFamily="34" charset="0"/>
              <a:cs typeface="Arial" panose="020B0604020202020204" pitchFamily="34" charset="0"/>
            </a:endParaRPr>
          </a:p>
          <a:p>
            <a:pPr>
              <a:lnSpc>
                <a:spcPct val="115000"/>
              </a:lnSpc>
              <a:spcBef>
                <a:spcPct val="0"/>
              </a:spcBef>
              <a:buClr>
                <a:srgbClr val="000000"/>
              </a:buClr>
              <a:buSzPts val="1100"/>
              <a:buFontTx/>
              <a:buNone/>
              <a:defRPr/>
            </a:pPr>
            <a:endParaRPr lang="en-US" altLang="en-US" sz="2400" dirty="0">
              <a:latin typeface="Arial" panose="020B060402020202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Tx/>
              <a:buNone/>
              <a:defRPr/>
            </a:pPr>
            <a:endParaRPr lang="en-US" altLang="en-US" sz="2400" dirty="0">
              <a:latin typeface="Arial" panose="020B060402020202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Tx/>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445844879"/>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43A749-304C-4DBF-9374-EA47993D3E4F}"/>
              </a:ext>
            </a:extLst>
          </p:cNvPr>
          <p:cNvSpPr>
            <a:spLocks noGrp="1"/>
          </p:cNvSpPr>
          <p:nvPr>
            <p:ph type="title"/>
          </p:nvPr>
        </p:nvSpPr>
        <p:spPr/>
        <p:txBody>
          <a:bodyPr/>
          <a:lstStyle/>
          <a:p>
            <a:r>
              <a:rPr lang="en-US" altLang="en-US" dirty="0">
                <a:latin typeface="Arial" panose="020B0604020202020204" pitchFamily="34" charset="0"/>
                <a:cs typeface="Arial" panose="020B0604020202020204" pitchFamily="34" charset="0"/>
              </a:rPr>
              <a:t>Gene Sequences Can Be Amplified with the Polymerase Chain Reaction</a:t>
            </a:r>
            <a:endParaRPr lang="en-AU" dirty="0"/>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438150" y="1676400"/>
            <a:ext cx="794385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polymerase chain reaction (PCR) </a:t>
            </a:r>
            <a:r>
              <a:rPr lang="en-US" sz="2400" dirty="0">
                <a:latin typeface="Arial" panose="020B0604020202020204" pitchFamily="34" charset="0"/>
                <a:cs typeface="Arial" panose="020B0604020202020204" pitchFamily="34" charset="0"/>
              </a:rPr>
              <a:t>= method of amplifying DNA segments of interest </a:t>
            </a:r>
          </a:p>
          <a:p>
            <a:pPr lvl="1"/>
            <a:r>
              <a:rPr lang="en-US" sz="2400" dirty="0">
                <a:latin typeface="Arial" panose="020B0604020202020204" pitchFamily="34" charset="0"/>
                <a:cs typeface="Arial" panose="020B0604020202020204" pitchFamily="34" charset="0"/>
              </a:rPr>
              <a:t>relies on </a:t>
            </a:r>
            <a:r>
              <a:rPr lang="en-US" sz="2400" b="1" dirty="0">
                <a:latin typeface="Arial" panose="020B0604020202020204" pitchFamily="34" charset="0"/>
                <a:cs typeface="Arial" panose="020B0604020202020204" pitchFamily="34" charset="0"/>
              </a:rPr>
              <a:t>DNA polymerases </a:t>
            </a:r>
            <a:r>
              <a:rPr lang="en-US" sz="2400" dirty="0">
                <a:latin typeface="Arial" panose="020B0604020202020204" pitchFamily="34" charset="0"/>
                <a:cs typeface="Arial" panose="020B0604020202020204" pitchFamily="34" charset="0"/>
              </a:rPr>
              <a:t>(enzymes that synthesize DNA from deoxyribonucleotides (dNTPs) using a DNA template) </a:t>
            </a:r>
          </a:p>
          <a:p>
            <a:pPr lvl="1"/>
            <a:r>
              <a:rPr lang="en-US" sz="2400" dirty="0">
                <a:latin typeface="Arial" panose="020B0604020202020204" pitchFamily="34" charset="0"/>
                <a:cs typeface="Arial" panose="020B0604020202020204" pitchFamily="34" charset="0"/>
              </a:rPr>
              <a:t>DNA polymerases add nucleotides to the 3′ ends of preexisting strands called </a:t>
            </a:r>
            <a:r>
              <a:rPr lang="en-US" sz="2400" b="1" dirty="0">
                <a:latin typeface="Arial" panose="020B0604020202020204" pitchFamily="34" charset="0"/>
                <a:cs typeface="Arial" panose="020B0604020202020204" pitchFamily="34" charset="0"/>
              </a:rPr>
              <a:t>primers</a:t>
            </a:r>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33400" lvl="1" indent="0">
              <a:buNone/>
            </a:pPr>
            <a:endParaRPr lang="en-US" sz="2000" dirty="0">
              <a:latin typeface="Arial" panose="020B0604020202020204" pitchFamily="34" charset="0"/>
              <a:cs typeface="Arial" panose="020B0604020202020204" pitchFamily="34" charset="0"/>
            </a:endParaRPr>
          </a:p>
          <a:p>
            <a:pPr marL="533400" lvl="1" indent="0">
              <a:buNone/>
            </a:pPr>
            <a:endParaRPr lang="en-US" sz="2000" b="1" dirty="0">
              <a:latin typeface="Arial" panose="020B0604020202020204" pitchFamily="34" charset="0"/>
              <a:cs typeface="Arial" panose="020B0604020202020204" pitchFamily="34" charset="0"/>
            </a:endParaRPr>
          </a:p>
          <a:p>
            <a:pPr marL="533400" lvl="1" indent="0">
              <a:buNone/>
            </a:pPr>
            <a:endParaRPr lang="en-US" sz="2000" dirty="0"/>
          </a:p>
          <a:p>
            <a:pPr lvl="1"/>
            <a:endParaRPr lang="en-US" sz="20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788576529"/>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8AEDBF-02BB-43FB-81BA-61507048C51D}"/>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The Polymerase Chain Reaction</a:t>
            </a:r>
            <a:endParaRPr lang="en-AU" dirty="0"/>
          </a:p>
        </p:txBody>
      </p:sp>
      <p:pic>
        <p:nvPicPr>
          <p:cNvPr id="3" name="Picture 2" descr="A figure shows the steps of the polymerase chain reaction. ">
            <a:extLst>
              <a:ext uri="{FF2B5EF4-FFF2-40B4-BE49-F238E27FC236}">
                <a16:creationId xmlns:a16="http://schemas.microsoft.com/office/drawing/2014/main" id="{5739BFF1-CBDB-3248-BA9D-36DBEB5BF0C2}"/>
              </a:ext>
            </a:extLst>
          </p:cNvPr>
          <p:cNvPicPr>
            <a:picLocks noChangeAspect="1"/>
          </p:cNvPicPr>
          <p:nvPr/>
        </p:nvPicPr>
        <p:blipFill>
          <a:blip r:embed="rId3"/>
          <a:stretch>
            <a:fillRect/>
          </a:stretch>
        </p:blipFill>
        <p:spPr>
          <a:xfrm>
            <a:off x="1147211" y="1676400"/>
            <a:ext cx="2885929" cy="3956713"/>
          </a:xfrm>
          <a:prstGeom prst="rect">
            <a:avLst/>
          </a:prstGeom>
        </p:spPr>
      </p:pic>
      <p:pic>
        <p:nvPicPr>
          <p:cNvPr id="6" name="Picture 5" descr="The original bottom strand and its new complementary strand look the same as the original top strand and its new complementary strand except that they are inverted. An arrow points down accompanied by text that reads, D N A synthesis (step 3) is catalyzed by the thermostable D N A polymerase (still present). The product has four sets of complementary strands. The original top strand has a new strand beneath exactly like it did after step 3. Beneath, its complementary daughter strand now has a complementary piece exactly above its highlighted region only with a small box on each side like the initial box with an arrow that started each strand. The original bottom strand has a new strand above exactly like it did after step 3. Above, its complementary daughter strand resembles the one for the top strand but inverted. An arrow points down accompanied by text reading, Repeat steps 1 through 3. The original top strand is shown with a new complementary strand beneath exactly like it had after steps 1 and 2. The first complementary strand that is produced has a strand above it just like it did in the previous step, with a complementary piece above its highlighted region but nothing above its right side. Beneath this, there are two highlighted regions that are paired with a small yellow box on the right side of the top strand and on the left side of the bottom strand. Beneath this, there is another piece with paired highlighted regions and then a bottom strand that extends farther to the right with no complementary piece. There is a small yellow box at the right of the top highlighted region and at the left of the bottom highlighted region for each of this top set of four pairs of strands. The bottom four sets of strands look the same but inverted. An arrow points down to text that reads, After 20 cycles, the target sequence has been amplified about 10 superscript 6 end superscript fold.">
            <a:extLst>
              <a:ext uri="{FF2B5EF4-FFF2-40B4-BE49-F238E27FC236}">
                <a16:creationId xmlns:a16="http://schemas.microsoft.com/office/drawing/2014/main" id="{5D8851AE-65E9-D24C-8E4B-3E6498B3F649}"/>
              </a:ext>
            </a:extLst>
          </p:cNvPr>
          <p:cNvPicPr>
            <a:picLocks noChangeAspect="1"/>
          </p:cNvPicPr>
          <p:nvPr/>
        </p:nvPicPr>
        <p:blipFill>
          <a:blip r:embed="rId4"/>
          <a:stretch>
            <a:fillRect/>
          </a:stretch>
        </p:blipFill>
        <p:spPr>
          <a:xfrm>
            <a:off x="5031878" y="1295400"/>
            <a:ext cx="3118844" cy="5174163"/>
          </a:xfrm>
          <a:prstGeom prst="rect">
            <a:avLst/>
          </a:prstGeom>
        </p:spPr>
      </p:pic>
    </p:spTree>
    <p:extLst>
      <p:ext uri="{BB962C8B-B14F-4D97-AF65-F5344CB8AC3E}">
        <p14:creationId xmlns:p14="http://schemas.microsoft.com/office/powerpoint/2010/main" val="2391617592"/>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Google Shape;191;g7fe2cbe272_0_44" descr="Icon P 4&#10;">
            <a:extLst>
              <a:ext uri="{FF2B5EF4-FFF2-40B4-BE49-F238E27FC236}">
                <a16:creationId xmlns:a16="http://schemas.microsoft.com/office/drawing/2014/main" id="{E5D4ED96-9602-AF45-B23E-787139DA6CB4}"/>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20701" y="382108"/>
            <a:ext cx="1171575"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4437EA89-7F7D-48C4-BA85-04E80D5836C4}"/>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4</a:t>
            </a:r>
            <a:r>
              <a:rPr lang="en-US" altLang="en-US" sz="2000" b="0" dirty="0">
                <a:solidFill>
                  <a:srgbClr val="1D6E7D"/>
                </a:solidFill>
                <a:latin typeface="Arial" panose="020B0604020202020204" pitchFamily="34" charset="0"/>
                <a:cs typeface="Arial" panose="020B0604020202020204" pitchFamily="34" charset="0"/>
              </a:rPr>
              <a:t> (2 of 4)</a:t>
            </a:r>
            <a:endParaRPr lang="en-AU" sz="2000" b="0" dirty="0"/>
          </a:p>
        </p:txBody>
      </p:sp>
      <p:sp>
        <p:nvSpPr>
          <p:cNvPr id="25603" name="Text Placeholder 2">
            <a:extLst>
              <a:ext uri="{FF2B5EF4-FFF2-40B4-BE49-F238E27FC236}">
                <a16:creationId xmlns:a16="http://schemas.microsoft.com/office/drawing/2014/main" id="{54423571-0275-7D46-9EC9-01F9AAC558D5}"/>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Biological information can be accessed, interpreted, and altered in the laboratory. </a:t>
            </a:r>
            <a:r>
              <a:rPr lang="en-US" sz="2400" dirty="0">
                <a:latin typeface="Arial" panose="020B0604020202020204" pitchFamily="34" charset="0"/>
                <a:cs typeface="Arial" panose="020B0604020202020204" pitchFamily="34" charset="0"/>
              </a:rPr>
              <a:t>The information embedded in nucleic acids</a:t>
            </a:r>
            <a:br>
              <a:rPr lang="en-US" sz="2400" dirty="0">
                <a:latin typeface="Arial" panose="020B0604020202020204" pitchFamily="34" charset="0"/>
                <a:cs typeface="Arial" panose="020B0604020202020204" pitchFamily="34" charset="0"/>
              </a:rPr>
            </a:br>
            <a:r>
              <a:rPr lang="en-US" sz="2400" dirty="0">
                <a:latin typeface="Arial" panose="020B0604020202020204" pitchFamily="34" charset="0"/>
                <a:cs typeface="Arial" panose="020B0604020202020204" pitchFamily="34" charset="0"/>
              </a:rPr>
              <a:t>is of singular importance to biochemistry and molecular biology. The techniques for sequencing, synthesizing, and altering nucleic acids are continually advancing. </a:t>
            </a:r>
          </a:p>
        </p:txBody>
      </p:sp>
    </p:spTree>
    <p:extLst>
      <p:ext uri="{BB962C8B-B14F-4D97-AF65-F5344CB8AC3E}">
        <p14:creationId xmlns:p14="http://schemas.microsoft.com/office/powerpoint/2010/main" val="905413609"/>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C8F781-CA9A-49F4-A8E8-CC2E911E55BE}"/>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PCR Technology Is Highly Sensitive</a:t>
            </a:r>
            <a:endParaRPr lang="en-AU" dirty="0"/>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438150" y="1676400"/>
            <a:ext cx="794385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PCR can detect and amplify just one DNA molecule in almost any sample type</a:t>
            </a:r>
          </a:p>
          <a:p>
            <a:endParaRPr lang="en-US" sz="2400" b="1"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Uses of PCR: </a:t>
            </a:r>
          </a:p>
          <a:p>
            <a:pPr lvl="1"/>
            <a:r>
              <a:rPr lang="en-US" sz="2400" dirty="0">
                <a:latin typeface="Arial" panose="020B0604020202020204" pitchFamily="34" charset="0"/>
                <a:cs typeface="Arial" panose="020B0604020202020204" pitchFamily="34" charset="0"/>
              </a:rPr>
              <a:t>cloning of rare, undegraded DNA segments from 40,000+ years ago</a:t>
            </a:r>
          </a:p>
          <a:p>
            <a:pPr lvl="1"/>
            <a:r>
              <a:rPr lang="en-US" sz="2400" dirty="0">
                <a:latin typeface="Arial" panose="020B0604020202020204" pitchFamily="34" charset="0"/>
                <a:cs typeface="Arial" panose="020B0604020202020204" pitchFamily="34" charset="0"/>
              </a:rPr>
              <a:t>tracing evolution </a:t>
            </a:r>
          </a:p>
          <a:p>
            <a:pPr lvl="1"/>
            <a:r>
              <a:rPr lang="en-US" sz="2400" dirty="0">
                <a:latin typeface="Arial" panose="020B0604020202020204" pitchFamily="34" charset="0"/>
                <a:cs typeface="Arial" panose="020B0604020202020204" pitchFamily="34" charset="0"/>
              </a:rPr>
              <a:t>potent tool in forensic medicine </a:t>
            </a:r>
          </a:p>
          <a:p>
            <a:pPr lvl="1"/>
            <a:r>
              <a:rPr lang="en-US" sz="2400" dirty="0">
                <a:latin typeface="Arial" panose="020B0604020202020204" pitchFamily="34" charset="0"/>
                <a:cs typeface="Arial" panose="020B0604020202020204" pitchFamily="34" charset="0"/>
              </a:rPr>
              <a:t>detecting viral infections and cancers before they cause symptoms</a:t>
            </a:r>
          </a:p>
          <a:p>
            <a:pPr lvl="1"/>
            <a:r>
              <a:rPr lang="en-US" sz="2400" dirty="0">
                <a:latin typeface="Arial" panose="020B0604020202020204" pitchFamily="34" charset="0"/>
                <a:cs typeface="Arial" panose="020B0604020202020204" pitchFamily="34" charset="0"/>
              </a:rPr>
              <a:t>prenatal diagnosis of genetic diseases </a:t>
            </a:r>
          </a:p>
          <a:p>
            <a:pPr lvl="1"/>
            <a:endParaRPr lang="en-US" sz="20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33400" lvl="1" indent="0">
              <a:buNone/>
            </a:pPr>
            <a:endParaRPr lang="en-US" sz="2000" dirty="0">
              <a:latin typeface="Arial" panose="020B0604020202020204" pitchFamily="34" charset="0"/>
              <a:cs typeface="Arial" panose="020B0604020202020204" pitchFamily="34" charset="0"/>
            </a:endParaRPr>
          </a:p>
          <a:p>
            <a:pPr marL="533400" lvl="1" indent="0">
              <a:buNone/>
            </a:pPr>
            <a:endParaRPr lang="en-US" sz="2000" b="1" dirty="0">
              <a:latin typeface="Arial" panose="020B0604020202020204" pitchFamily="34" charset="0"/>
              <a:cs typeface="Arial" panose="020B0604020202020204" pitchFamily="34" charset="0"/>
            </a:endParaRPr>
          </a:p>
          <a:p>
            <a:pPr marL="533400" lvl="1" indent="0">
              <a:buNone/>
            </a:pPr>
            <a:endParaRPr lang="en-US" sz="2000" dirty="0"/>
          </a:p>
          <a:p>
            <a:pPr lvl="1"/>
            <a:endParaRPr lang="en-US" sz="20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644970646"/>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pic>
        <p:nvPicPr>
          <p:cNvPr id="4" name="Picture 3" descr="Icon P 4&#10;">
            <a:extLst>
              <a:ext uri="{FF2B5EF4-FFF2-40B4-BE49-F238E27FC236}">
                <a16:creationId xmlns:a16="http://schemas.microsoft.com/office/drawing/2014/main" id="{56D24B93-A601-4B3B-B0D9-EAA3F664359E}"/>
              </a:ext>
            </a:extLst>
          </p:cNvPr>
          <p:cNvPicPr>
            <a:picLocks noChangeAspect="1"/>
          </p:cNvPicPr>
          <p:nvPr/>
        </p:nvPicPr>
        <p:blipFill>
          <a:blip r:embed="rId3"/>
          <a:stretch>
            <a:fillRect/>
          </a:stretch>
        </p:blipFill>
        <p:spPr>
          <a:xfrm>
            <a:off x="779922" y="356410"/>
            <a:ext cx="1133954" cy="816935"/>
          </a:xfrm>
          <a:prstGeom prst="rect">
            <a:avLst/>
          </a:prstGeom>
        </p:spPr>
      </p:pic>
      <p:sp>
        <p:nvSpPr>
          <p:cNvPr id="2" name="Title 1">
            <a:extLst>
              <a:ext uri="{FF2B5EF4-FFF2-40B4-BE49-F238E27FC236}">
                <a16:creationId xmlns:a16="http://schemas.microsoft.com/office/drawing/2014/main" id="{DBE27FB0-1CD1-4334-BF7C-253AEC79A5A8}"/>
              </a:ext>
            </a:extLst>
          </p:cNvPr>
          <p:cNvSpPr>
            <a:spLocks noGrp="1"/>
          </p:cNvSpPr>
          <p:nvPr>
            <p:ph type="title"/>
          </p:nvPr>
        </p:nvSpPr>
        <p:spPr/>
        <p:txBody>
          <a:bodyPr/>
          <a:lstStyle/>
          <a:p>
            <a:r>
              <a:rPr lang="en-US" altLang="en-US" dirty="0">
                <a:solidFill>
                  <a:srgbClr val="005F6A"/>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Clicker Question 21</a:t>
            </a:r>
            <a:endParaRPr lang="en-AU" dirty="0">
              <a:solidFill>
                <a:srgbClr val="005F6A"/>
              </a:solidFill>
            </a:endParaRPr>
          </a:p>
        </p:txBody>
      </p:sp>
      <p:sp>
        <p:nvSpPr>
          <p:cNvPr id="84997" name="Google Shape;433;g847cf01710_0_113">
            <a:extLst>
              <a:ext uri="{FF2B5EF4-FFF2-40B4-BE49-F238E27FC236}">
                <a16:creationId xmlns:a16="http://schemas.microsoft.com/office/drawing/2014/main" id="{AF312896-191F-8146-8A34-8A81B443B973}"/>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defRPr/>
            </a:pPr>
            <a:r>
              <a:rPr lang="en-US" sz="2400" dirty="0">
                <a:latin typeface="Arial" panose="020B0604020202020204" pitchFamily="34" charset="0"/>
                <a:cs typeface="Arial" panose="020B0604020202020204" pitchFamily="34" charset="0"/>
              </a:rPr>
              <a:t>In its simplest form, polymerase chain reaction:</a:t>
            </a:r>
          </a:p>
          <a:p>
            <a:pPr>
              <a:lnSpc>
                <a:spcPct val="115000"/>
              </a:lnSpc>
              <a:spcBef>
                <a:spcPts val="80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457200" indent="-457200">
              <a:buFontTx/>
              <a:buAutoNum type="alphaUcPeriod"/>
              <a:defRPr/>
            </a:pPr>
            <a:r>
              <a:rPr lang="en-US" sz="2400" dirty="0">
                <a:latin typeface="Arial" panose="020B0604020202020204" pitchFamily="34" charset="0"/>
                <a:cs typeface="Arial" panose="020B0604020202020204" pitchFamily="34" charset="0"/>
              </a:rPr>
              <a:t>is remarkably insensitive to contamination.</a:t>
            </a:r>
          </a:p>
          <a:p>
            <a:pPr marL="457200" indent="-457200">
              <a:buFontTx/>
              <a:buAutoNum type="alphaUcPeriod"/>
              <a:defRPr/>
            </a:pPr>
            <a:r>
              <a:rPr lang="en-US" sz="2400" dirty="0">
                <a:latin typeface="Arial" panose="020B0604020202020204" pitchFamily="34" charset="0"/>
                <a:cs typeface="Arial" panose="020B0604020202020204" pitchFamily="34" charset="0"/>
              </a:rPr>
              <a:t>requires reverse transcriptase.</a:t>
            </a:r>
          </a:p>
          <a:p>
            <a:pPr marL="457200" indent="-457200">
              <a:buFontTx/>
              <a:buAutoNum type="alphaUcPeriod"/>
              <a:defRPr/>
            </a:pPr>
            <a:r>
              <a:rPr lang="en-US" sz="2400" dirty="0">
                <a:latin typeface="Arial" panose="020B0604020202020204" pitchFamily="34" charset="0"/>
                <a:cs typeface="Arial" panose="020B0604020202020204" pitchFamily="34" charset="0"/>
              </a:rPr>
              <a:t>requires two oligonucleotide primers.</a:t>
            </a:r>
          </a:p>
          <a:p>
            <a:pPr marL="457200" indent="-457200">
              <a:buAutoNum type="alphaUcPeriod" startAt="4"/>
              <a:defRPr/>
            </a:pPr>
            <a:r>
              <a:rPr lang="en-US" sz="2400" dirty="0">
                <a:latin typeface="Arial" panose="020B0604020202020204" pitchFamily="34" charset="0"/>
                <a:cs typeface="Arial" panose="020B0604020202020204" pitchFamily="34" charset="0"/>
              </a:rPr>
              <a:t>requires a minimum of 10,000 copies of DNA to be amplified.</a:t>
            </a:r>
          </a:p>
          <a:p>
            <a:pPr>
              <a:buNone/>
              <a:defRPr/>
            </a:pPr>
            <a:endParaRPr lang="en-US" sz="2400" dirty="0">
              <a:latin typeface="Arial" panose="020B0604020202020204" pitchFamily="34" charset="0"/>
              <a:cs typeface="Arial" panose="020B0604020202020204" pitchFamily="34" charset="0"/>
            </a:endParaRPr>
          </a:p>
          <a:p>
            <a:pPr marL="457200" indent="-457200">
              <a:buFontTx/>
              <a:buAutoNum type="alphaUcPeriod"/>
              <a:defRPr/>
            </a:pPr>
            <a:endParaRPr lang="en-US" sz="2400" dirty="0">
              <a:latin typeface="Arial" panose="020B0604020202020204" pitchFamily="34" charset="0"/>
              <a:cs typeface="Arial" panose="020B0604020202020204" pitchFamily="34" charset="0"/>
            </a:endParaRPr>
          </a:p>
          <a:p>
            <a:pPr>
              <a:buFontTx/>
              <a:buNone/>
              <a:defRPr/>
            </a:pPr>
            <a:endParaRPr lang="en-US" sz="2400" dirty="0">
              <a:latin typeface="Arial" panose="020B0604020202020204" pitchFamily="34" charset="0"/>
              <a:cs typeface="Arial" panose="020B0604020202020204" pitchFamily="34" charset="0"/>
            </a:endParaRPr>
          </a:p>
          <a:p>
            <a:pPr>
              <a:buFontTx/>
              <a:buNone/>
              <a:defRPr/>
            </a:pPr>
            <a:endParaRPr lang="en-US" sz="2400" dirty="0">
              <a:latin typeface="Arial" panose="020B0604020202020204" pitchFamily="34" charset="0"/>
              <a:cs typeface="Arial" panose="020B0604020202020204" pitchFamily="34" charset="0"/>
            </a:endParaRPr>
          </a:p>
          <a:p>
            <a:pPr>
              <a:lnSpc>
                <a:spcPct val="115000"/>
              </a:lnSpc>
              <a:spcBef>
                <a:spcPct val="0"/>
              </a:spcBef>
              <a:buClr>
                <a:srgbClr val="000000"/>
              </a:buClr>
              <a:buSzPts val="1100"/>
              <a:buFontTx/>
              <a:buNone/>
              <a:defRPr/>
            </a:pPr>
            <a:endParaRPr lang="en-US" altLang="en-US" sz="2400" dirty="0">
              <a:latin typeface="Arial" panose="020B060402020202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Tx/>
              <a:buNone/>
              <a:defRPr/>
            </a:pPr>
            <a:endParaRPr lang="en-US" altLang="en-US" sz="2400" dirty="0">
              <a:latin typeface="Arial" panose="020B060402020202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Tx/>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565669054"/>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251FCE-895A-404B-8635-65C4EEBE4632}"/>
              </a:ext>
            </a:extLst>
          </p:cNvPr>
          <p:cNvSpPr>
            <a:spLocks noGrp="1"/>
          </p:cNvSpPr>
          <p:nvPr>
            <p:ph type="title"/>
          </p:nvPr>
        </p:nvSpPr>
        <p:spPr/>
        <p:txBody>
          <a:bodyPr/>
          <a:lstStyle/>
          <a:p>
            <a:r>
              <a:rPr lang="en-US" altLang="en-US" dirty="0">
                <a:solidFill>
                  <a:srgbClr val="005F6A"/>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Clicker Question 21, Response</a:t>
            </a:r>
            <a:endParaRPr lang="en-AU" dirty="0">
              <a:solidFill>
                <a:srgbClr val="005F6A"/>
              </a:solidFill>
            </a:endParaRPr>
          </a:p>
        </p:txBody>
      </p:sp>
      <p:sp>
        <p:nvSpPr>
          <p:cNvPr id="4" name="Google Shape;433;g847cf01710_0_113">
            <a:extLst>
              <a:ext uri="{FF2B5EF4-FFF2-40B4-BE49-F238E27FC236}">
                <a16:creationId xmlns:a16="http://schemas.microsoft.com/office/drawing/2014/main" id="{7E8DC023-487C-C044-B778-8973B9241100}"/>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defRPr/>
            </a:pPr>
            <a:r>
              <a:rPr lang="en-US" sz="2400" dirty="0">
                <a:latin typeface="Arial" panose="020B0604020202020204" pitchFamily="34" charset="0"/>
                <a:cs typeface="Arial" panose="020B0604020202020204" pitchFamily="34" charset="0"/>
              </a:rPr>
              <a:t>In its simplest form, polymerase chain reaction:</a:t>
            </a:r>
          </a:p>
          <a:p>
            <a:pPr>
              <a:lnSpc>
                <a:spcPct val="115000"/>
              </a:lnSpc>
              <a:spcBef>
                <a:spcPts val="80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buNone/>
              <a:defRPr/>
            </a:pPr>
            <a:r>
              <a:rPr lang="en-US" sz="2400" b="1" dirty="0">
                <a:latin typeface="Arial" panose="020B0604020202020204" pitchFamily="34" charset="0"/>
                <a:cs typeface="Arial" panose="020B0604020202020204" pitchFamily="34" charset="0"/>
              </a:rPr>
              <a:t>C.  requires two oligonucleotide primers.</a:t>
            </a:r>
          </a:p>
          <a:p>
            <a:pPr>
              <a:buNone/>
              <a:defRPr/>
            </a:pPr>
            <a:endParaRPr lang="en-US" sz="2400" dirty="0">
              <a:latin typeface="Arial" panose="020B0604020202020204" pitchFamily="34" charset="0"/>
              <a:cs typeface="Arial" panose="020B0604020202020204" pitchFamily="34" charset="0"/>
            </a:endParaRPr>
          </a:p>
          <a:p>
            <a:pPr>
              <a:buNone/>
              <a:defRPr/>
            </a:pPr>
            <a:r>
              <a:rPr lang="en-US" sz="2400" b="1" dirty="0">
                <a:latin typeface="Arial" panose="020B0604020202020204" pitchFamily="34" charset="0"/>
                <a:cs typeface="Arial" panose="020B0604020202020204" pitchFamily="34" charset="0"/>
              </a:rPr>
              <a:t>In PCR, two synthetic oligonucleotides are prepared for use as replication primers that can be extended by a DNA polymerase. </a:t>
            </a:r>
          </a:p>
          <a:p>
            <a:pPr>
              <a:buNone/>
              <a:defRPr/>
            </a:pPr>
            <a:endParaRPr lang="en-US" sz="2400" dirty="0"/>
          </a:p>
          <a:p>
            <a:pPr marL="457200" indent="-457200">
              <a:buFontTx/>
              <a:buAutoNum type="alphaUcPeriod"/>
              <a:defRPr/>
            </a:pPr>
            <a:endParaRPr lang="en-US" sz="2400" dirty="0">
              <a:latin typeface="Arial" panose="020B0604020202020204" pitchFamily="34" charset="0"/>
              <a:cs typeface="Arial" panose="020B0604020202020204" pitchFamily="34" charset="0"/>
            </a:endParaRPr>
          </a:p>
          <a:p>
            <a:pPr>
              <a:buFontTx/>
              <a:buNone/>
              <a:defRPr/>
            </a:pPr>
            <a:endParaRPr lang="en-US" sz="2400" dirty="0">
              <a:latin typeface="Arial" panose="020B0604020202020204" pitchFamily="34" charset="0"/>
              <a:cs typeface="Arial" panose="020B0604020202020204" pitchFamily="34" charset="0"/>
            </a:endParaRPr>
          </a:p>
          <a:p>
            <a:pPr>
              <a:buFontTx/>
              <a:buNone/>
              <a:defRPr/>
            </a:pPr>
            <a:endParaRPr lang="en-US" sz="2400" dirty="0">
              <a:latin typeface="Arial" panose="020B0604020202020204" pitchFamily="34" charset="0"/>
              <a:cs typeface="Arial" panose="020B0604020202020204" pitchFamily="34" charset="0"/>
            </a:endParaRPr>
          </a:p>
          <a:p>
            <a:pPr>
              <a:lnSpc>
                <a:spcPct val="115000"/>
              </a:lnSpc>
              <a:spcBef>
                <a:spcPct val="0"/>
              </a:spcBef>
              <a:buClr>
                <a:srgbClr val="000000"/>
              </a:buClr>
              <a:buSzPts val="1100"/>
              <a:buFontTx/>
              <a:buNone/>
              <a:defRPr/>
            </a:pPr>
            <a:endParaRPr lang="en-US" altLang="en-US" sz="2400" dirty="0">
              <a:latin typeface="Arial" panose="020B060402020202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Tx/>
              <a:buNone/>
              <a:defRPr/>
            </a:pPr>
            <a:endParaRPr lang="en-US" altLang="en-US" sz="2400" dirty="0">
              <a:latin typeface="Arial" panose="020B060402020202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Tx/>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278385653"/>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AB9234-13E7-42A2-965A-D87797E872A2}"/>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4</a:t>
            </a:r>
            <a:r>
              <a:rPr lang="en-US" altLang="en-US" sz="2000" b="0" dirty="0">
                <a:solidFill>
                  <a:srgbClr val="1D6E7D"/>
                </a:solidFill>
                <a:latin typeface="Arial" panose="020B0604020202020204" pitchFamily="34" charset="0"/>
                <a:cs typeface="Arial" panose="020B0604020202020204" pitchFamily="34" charset="0"/>
              </a:rPr>
              <a:t> (3 of 4)</a:t>
            </a:r>
            <a:endParaRPr lang="en-AU" sz="2000" dirty="0"/>
          </a:p>
        </p:txBody>
      </p:sp>
      <p:sp>
        <p:nvSpPr>
          <p:cNvPr id="25603" name="Text Placeholder 2">
            <a:extLst>
              <a:ext uri="{FF2B5EF4-FFF2-40B4-BE49-F238E27FC236}">
                <a16:creationId xmlns:a16="http://schemas.microsoft.com/office/drawing/2014/main" id="{54423571-0275-7D46-9EC9-01F9AAC558D5}"/>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Biological information can be accessed, interpreted, and altered in the laboratory. </a:t>
            </a:r>
            <a:r>
              <a:rPr lang="en-US" sz="2400" dirty="0">
                <a:latin typeface="Arial" panose="020B0604020202020204" pitchFamily="34" charset="0"/>
                <a:cs typeface="Arial" panose="020B0604020202020204" pitchFamily="34" charset="0"/>
              </a:rPr>
              <a:t>The information embedded in nucleic acids</a:t>
            </a:r>
            <a:br>
              <a:rPr lang="en-US" sz="2400" dirty="0">
                <a:latin typeface="Arial" panose="020B0604020202020204" pitchFamily="34" charset="0"/>
                <a:cs typeface="Arial" panose="020B0604020202020204" pitchFamily="34" charset="0"/>
              </a:rPr>
            </a:br>
            <a:r>
              <a:rPr lang="en-US" sz="2400" dirty="0">
                <a:latin typeface="Arial" panose="020B0604020202020204" pitchFamily="34" charset="0"/>
                <a:cs typeface="Arial" panose="020B0604020202020204" pitchFamily="34" charset="0"/>
              </a:rPr>
              <a:t>is of singular importance to biochemistry and molecular biology. The techniques for sequencing, synthesizing, and altering nucleic acids are continually advancing. </a:t>
            </a:r>
          </a:p>
        </p:txBody>
      </p:sp>
      <p:pic>
        <p:nvPicPr>
          <p:cNvPr id="7" name="Google Shape;191;g7fe2cbe272_0_44" descr="Icon P 4&#10;">
            <a:extLst>
              <a:ext uri="{FF2B5EF4-FFF2-40B4-BE49-F238E27FC236}">
                <a16:creationId xmlns:a16="http://schemas.microsoft.com/office/drawing/2014/main" id="{8E8019EF-CB2F-4880-B9FE-4E5ED363F695}"/>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20701" y="382108"/>
            <a:ext cx="1171575"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70328288"/>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28D0F2-027C-4101-B9C1-E45EB4195902}"/>
              </a:ext>
            </a:extLst>
          </p:cNvPr>
          <p:cNvSpPr>
            <a:spLocks noGrp="1"/>
          </p:cNvSpPr>
          <p:nvPr>
            <p:ph type="title"/>
          </p:nvPr>
        </p:nvSpPr>
        <p:spPr/>
        <p:txBody>
          <a:bodyPr/>
          <a:lstStyle/>
          <a:p>
            <a:r>
              <a:rPr lang="en-US" altLang="en-US" dirty="0">
                <a:latin typeface="Arial" panose="020B0604020202020204" pitchFamily="34" charset="0"/>
                <a:cs typeface="Arial" panose="020B0604020202020204" pitchFamily="34" charset="0"/>
              </a:rPr>
              <a:t>The Sequences of Long DNA Strands Can Be Determined</a:t>
            </a:r>
            <a:endParaRPr lang="en-AU" dirty="0"/>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275460" y="1600200"/>
            <a:ext cx="3779725"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Sanger sequencing </a:t>
            </a:r>
            <a:r>
              <a:rPr lang="en-US" sz="2400" dirty="0">
                <a:latin typeface="Arial" panose="020B0604020202020204" pitchFamily="34" charset="0"/>
                <a:cs typeface="Arial" panose="020B0604020202020204" pitchFamily="34" charset="0"/>
              </a:rPr>
              <a:t>= dideoxy chain-termination sequencing </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nucleotide analogs called dideoxynucleoside triphosphates (</a:t>
            </a:r>
            <a:r>
              <a:rPr lang="en-US" sz="2400" dirty="0" err="1">
                <a:latin typeface="Arial" panose="020B0604020202020204" pitchFamily="34" charset="0"/>
                <a:cs typeface="Arial" panose="020B0604020202020204" pitchFamily="34" charset="0"/>
              </a:rPr>
              <a:t>ddNTPs</a:t>
            </a:r>
            <a:r>
              <a:rPr lang="en-US" sz="2400" dirty="0">
                <a:latin typeface="Arial" panose="020B0604020202020204" pitchFamily="34" charset="0"/>
                <a:cs typeface="Arial" panose="020B0604020202020204" pitchFamily="34" charset="0"/>
              </a:rPr>
              <a:t>) interrupt synthesis</a:t>
            </a:r>
          </a:p>
          <a:p>
            <a:endParaRPr lang="en-US" sz="2400" dirty="0">
              <a:latin typeface="Arial" panose="020B0604020202020204" pitchFamily="34" charset="0"/>
              <a:cs typeface="Arial" panose="020B0604020202020204" pitchFamily="34" charset="0"/>
            </a:endParaRPr>
          </a:p>
          <a:p>
            <a:pPr marL="533400" lvl="1" indent="0">
              <a:buNone/>
            </a:pPr>
            <a:endParaRPr lang="en-US" sz="2000" dirty="0">
              <a:latin typeface="Arial" panose="020B0604020202020204" pitchFamily="34" charset="0"/>
              <a:cs typeface="Arial" panose="020B0604020202020204" pitchFamily="34" charset="0"/>
            </a:endParaRPr>
          </a:p>
          <a:p>
            <a:pPr marL="533400" lvl="1" indent="0">
              <a:buNone/>
            </a:pPr>
            <a:endParaRPr lang="en-US" sz="2000" b="1" dirty="0">
              <a:latin typeface="Arial" panose="020B0604020202020204" pitchFamily="34" charset="0"/>
              <a:cs typeface="Arial" panose="020B0604020202020204" pitchFamily="34" charset="0"/>
            </a:endParaRPr>
          </a:p>
          <a:p>
            <a:pPr marL="533400" lvl="1" indent="0">
              <a:buNone/>
            </a:pPr>
            <a:endParaRPr lang="en-US" sz="2000" dirty="0"/>
          </a:p>
          <a:p>
            <a:pPr lvl="1"/>
            <a:endParaRPr lang="en-US" sz="20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3" name="Picture 2" descr="Part a shows a horizontal piece of double-stranded D N A. The top strand is labeled primer strand and begins with its 5 prime end on the left. The bottom strand is labeled template strand and begins with its 3 prime end on the left. Sets of three horizontal lines represent hydrogen bonds between bases, and there are three such bonds between each G C pair and two between each A T pair. The top strand has alternating circles representing phosphates and five-membered rings with one- or two-ringed bases extending downward. The bottom strand is similar except that the bases extend up from the backbone. From left to right, the bases on top are G, A, T, T, and C with G in the process of being added. From left to right, the bottom strand has C, T, A, A, G, C, T, C, G, A, C, and T. The G in the process of being added has formed three hydrogen bonds with C on the bottom strand and has a five-membered ring above with O H bonded to its upper right vertex and C H 2 bonded to its upper right vertex and further bonded to a chain of three P. The sugar to the left of this phosphate chain has O H bonded to its upper right vertex, and there is an arrow from a pair of highlighted electrons on the O to the first P of the three-phosphate chain. A second arrow points from the bond between this P and the second P in the chain to the second P. The structure with G, a sugar, and three P is labeled lowercase d uppercase G uppercase T uppercase P. To the right, a similar structure is shown that has A instead of G and a red highlighted H instead of O H boded to the upper right vertex of the sugar ring. This structure is labeled lowercase d lowercase d uppercase A uppercase T uppercase P. Text reads, lowercase d lowercase d uppercase A uppercase T uppercase P terminates synthesis because 3 prime H cannot act as nucleophile in phosphodiester bond formation. Part b shows a molecule with a base, a five-membered sugar ring, and a chain of three phosphates. The five-membered ring has O at the top vertex between C 4 prime and C 1 prime, C 1 prime bonded to a base above the ring, C 2 prime bonded to H below the ring, C 3 prime bonded to red highlighted H below the ring, C 4 prime bonded to C 5 prime above the ring that is further bonded to 2 H and a chain of three phosphates. Part c shows a rectangle labeled autoradiograph of electrophoresis gel. On the left, it is numbered from 12 to 1 from top to bottom. On the right, it is labeled from top to bottom as 3 prime A G T C G A G C T T A G t prime. Text below the right side reads, sequence of complementary strand. Across the top of the gel from left to right, the lanes are labeled A, C, G, T. There are bands in the lanes as follows: A 12, 7, 2; C 9, 5; G 11, 8, 6, 1; T 10, 4, 3. A box above the gel shows two bars. The top bar is labeled on the left as primer 5 prime star and has O H extending from the right side. The bottom bar is labeled on the left as template 3 prime and has a strand extending from the right side that reads, C T A A G C T C G A C T. This is added to lowercase d uppercase A uppercase T uppercase P, lowercase d uppercase C uppercase T uppercase P, lowercase d uppercase G uppercase T uppercase P, and lowercase d uppercase T uppercase T uppercase P. Four arrows point down from this box. The first arrow points down to plus lowercase d lowercase d uppercase A uppercase T uppercase P above three bars with a star on the left and a chain on the right. From top to bottom, the chains are G A T T C G A G C T G lowercase d lowercase d uppercase A; G A T T C G lowercase d lowercase d uppercase A; and G lowercase d lowercase d uppercase A. An arrow points down to the A lane of the gel. The second arrow points down to plus lowercase d lowercase d uppercase C uppercase T uppercase P above two bars with a star on the left and a chain on the right. From top to bottom, the chains are G A T T C G A G lowercase d lowercase d uppercase C and G A T T lowercase d lowercase d uppercase C. An arrow points down to the C lane of the gel. The third arrow points down to plus lowercase d lowercase d uppercase G uppercase T uppercase P above four bars with a star on the left and a chain on the right. From top to bottom, the chains are G A T T C G A G C T lowercase d lowercase d uppercase G; G A T T C G A lowercase d lowercase d uppercase G; G A T T C lowercase d lowercase d uppercase G; and lowercase d lowercase d uppercase G. An arrow points down to the G lane of the gel. The fourth arrow points down to plus lowercase d lowercase d uppercase T uppercase T uppercase P above three bars with a star on the left and a chain on the right. From top to bottom, the chains are G A T T C G A G C lowercase d lowercase d T; G A T lowercase d lowercase d uppercase T; G A lowercase d lowercase d uppercase T. An arrow points down to the T lane of the gel.">
            <a:extLst>
              <a:ext uri="{FF2B5EF4-FFF2-40B4-BE49-F238E27FC236}">
                <a16:creationId xmlns:a16="http://schemas.microsoft.com/office/drawing/2014/main" id="{967618AB-632B-5748-8AA6-D2296CD66B80}"/>
              </a:ext>
            </a:extLst>
          </p:cNvPr>
          <p:cNvPicPr>
            <a:picLocks noChangeAspect="1"/>
          </p:cNvPicPr>
          <p:nvPr/>
        </p:nvPicPr>
        <p:blipFill>
          <a:blip r:embed="rId3"/>
          <a:stretch>
            <a:fillRect/>
          </a:stretch>
        </p:blipFill>
        <p:spPr>
          <a:xfrm>
            <a:off x="4419600" y="1713359"/>
            <a:ext cx="4286250" cy="4916041"/>
          </a:xfrm>
          <a:prstGeom prst="rect">
            <a:avLst/>
          </a:prstGeom>
        </p:spPr>
      </p:pic>
    </p:spTree>
    <p:extLst>
      <p:ext uri="{BB962C8B-B14F-4D97-AF65-F5344CB8AC3E}">
        <p14:creationId xmlns:p14="http://schemas.microsoft.com/office/powerpoint/2010/main" val="235209354"/>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CDC84E-A108-4E71-9BC8-D2FC7B2B5369}"/>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Automation of DNA Sequencing Reactions</a:t>
            </a:r>
            <a:endParaRPr lang="en-AU" dirty="0"/>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152400" y="1905000"/>
            <a:ext cx="262014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each of the four </a:t>
            </a:r>
            <a:r>
              <a:rPr lang="en-US" sz="2400" dirty="0" err="1">
                <a:latin typeface="Arial" panose="020B0604020202020204" pitchFamily="34" charset="0"/>
                <a:cs typeface="Arial" panose="020B0604020202020204" pitchFamily="34" charset="0"/>
              </a:rPr>
              <a:t>ddNTPs</a:t>
            </a:r>
            <a:r>
              <a:rPr lang="en-US" sz="2400" dirty="0">
                <a:latin typeface="Arial" panose="020B0604020202020204" pitchFamily="34" charset="0"/>
                <a:cs typeface="Arial" panose="020B0604020202020204" pitchFamily="34" charset="0"/>
              </a:rPr>
              <a:t> is labeled with a different-colored fluorescent tag </a:t>
            </a:r>
          </a:p>
          <a:p>
            <a:endParaRPr lang="en-US" sz="2400" dirty="0"/>
          </a:p>
          <a:p>
            <a:endParaRPr lang="en-US" sz="2400" dirty="0">
              <a:latin typeface="Arial" panose="020B0604020202020204" pitchFamily="34" charset="0"/>
              <a:cs typeface="Arial" panose="020B0604020202020204" pitchFamily="34" charset="0"/>
            </a:endParaRPr>
          </a:p>
          <a:p>
            <a:pPr marL="533400" lvl="1" indent="0">
              <a:buNone/>
            </a:pPr>
            <a:endParaRPr lang="en-US" sz="2000" dirty="0">
              <a:latin typeface="Arial" panose="020B0604020202020204" pitchFamily="34" charset="0"/>
              <a:cs typeface="Arial" panose="020B0604020202020204" pitchFamily="34" charset="0"/>
            </a:endParaRPr>
          </a:p>
          <a:p>
            <a:pPr marL="533400" lvl="1" indent="0">
              <a:buNone/>
            </a:pPr>
            <a:endParaRPr lang="en-US" sz="2000" b="1" dirty="0">
              <a:latin typeface="Arial" panose="020B0604020202020204" pitchFamily="34" charset="0"/>
              <a:cs typeface="Arial" panose="020B0604020202020204" pitchFamily="34" charset="0"/>
            </a:endParaRPr>
          </a:p>
          <a:p>
            <a:pPr marL="533400" lvl="1" indent="0">
              <a:buNone/>
            </a:pPr>
            <a:endParaRPr lang="en-US" sz="2000" dirty="0"/>
          </a:p>
          <a:p>
            <a:pPr lvl="1"/>
            <a:endParaRPr lang="en-US" sz="20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4" name="Picture 3" descr="At the top of the figure, six irregularly arranged blue lines are shown labeled template of unknown sequence. Above the left side of each blue line is a small yellow bar labeled primer with its 3 prime end on the right. An arrow points down from these bars, showing the addition of highlighted D N A polymerase, four lowercase d uppercase N uppercase T uppercase Ps, and four fluorescently labeled lowercase d lowercase d uppercase N uppercase T uppercase Ps. This produces six strands that each have one of the original blue lines beneath a new strand that is dark blue with a yellow piece from the primer on the left and a colored circle on the right containing a letter. The circles are labeled green A, yellow G, orange T, blue C, orange T, yellow G. An arrow labeled denature points downward. This produces six new strands, now stacked in vertically, all varying in length with the yellow primer on the left, a blue segment, and a circle on the right labeled with a letter. Text reads, dye-labeled segments of D N A, copied from template with unknown sequence. ">
            <a:extLst>
              <a:ext uri="{FF2B5EF4-FFF2-40B4-BE49-F238E27FC236}">
                <a16:creationId xmlns:a16="http://schemas.microsoft.com/office/drawing/2014/main" id="{C53A0CA9-0CB6-3C4F-92B6-AE4D54BA3E05}"/>
              </a:ext>
            </a:extLst>
          </p:cNvPr>
          <p:cNvPicPr>
            <a:picLocks noChangeAspect="1"/>
          </p:cNvPicPr>
          <p:nvPr/>
        </p:nvPicPr>
        <p:blipFill>
          <a:blip r:embed="rId3"/>
          <a:stretch>
            <a:fillRect/>
          </a:stretch>
        </p:blipFill>
        <p:spPr>
          <a:xfrm>
            <a:off x="3028761" y="1752600"/>
            <a:ext cx="2652908" cy="4048529"/>
          </a:xfrm>
          <a:prstGeom prst="rect">
            <a:avLst/>
          </a:prstGeom>
        </p:spPr>
      </p:pic>
      <p:pic>
        <p:nvPicPr>
          <p:cNvPr id="7" name="Picture 6" descr="An arrow points down to a long vertical cylinder that contains horizontal bands of different colors. From top to bottom, the bands are yellow, yellow, blue, red, green, green, green, yellow, blue, blue, orange, orange, yellow, yellow, orange, yellow, yellow, orange, green, yellow, orange, orange, orange, yellow with a laser beam running through it, orange, blue, blue. An arrow pointing from the top of the cylinder toward the bottom is labeled D N A migration. Near the bottom of the column on the left is a rectangular box above a smaller rectangular box, labeled detector. To the right of the cylinder, another rectangular box is labeled laser. A laser beam travels horizontally from an opening in the laser, across a yellow band in the cylinder, and into a circular opening in the detector. An arrow points down to a rectangular band labeled computer-generated result after bands migrate past detector. The bottom horizontal axis of the band is labeled with the letters C, C, T, G, T, T, T, G, A, T, G, G, T, G, G, T, T, C, C, G, A, A, A, T, C, G, G. There is a colored peak above each band matching the color of the circles used previously. For example, the letter C is beneath a blue peak. All of the peaks are similar, but not identical, in height and extend to near the top of the horizontal axis. The top horizontal axis is labeled at 20 near the left, 30 near the middle, and 40 toward the right side.">
            <a:extLst>
              <a:ext uri="{FF2B5EF4-FFF2-40B4-BE49-F238E27FC236}">
                <a16:creationId xmlns:a16="http://schemas.microsoft.com/office/drawing/2014/main" id="{3C0A8AA0-BD39-AF47-9F57-4ED3AC2F69E3}"/>
              </a:ext>
            </a:extLst>
          </p:cNvPr>
          <p:cNvPicPr>
            <a:picLocks noChangeAspect="1"/>
          </p:cNvPicPr>
          <p:nvPr/>
        </p:nvPicPr>
        <p:blipFill>
          <a:blip r:embed="rId4"/>
          <a:stretch>
            <a:fillRect/>
          </a:stretch>
        </p:blipFill>
        <p:spPr>
          <a:xfrm>
            <a:off x="6065480" y="1638187"/>
            <a:ext cx="2710518" cy="5060661"/>
          </a:xfrm>
          <a:prstGeom prst="rect">
            <a:avLst/>
          </a:prstGeom>
        </p:spPr>
      </p:pic>
    </p:spTree>
    <p:extLst>
      <p:ext uri="{BB962C8B-B14F-4D97-AF65-F5344CB8AC3E}">
        <p14:creationId xmlns:p14="http://schemas.microsoft.com/office/powerpoint/2010/main" val="1431191660"/>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063377-6CEB-4BAB-A939-280C5CD93291}"/>
              </a:ext>
            </a:extLst>
          </p:cNvPr>
          <p:cNvSpPr>
            <a:spLocks noGrp="1"/>
          </p:cNvSpPr>
          <p:nvPr>
            <p:ph type="title"/>
          </p:nvPr>
        </p:nvSpPr>
        <p:spPr/>
        <p:txBody>
          <a:bodyPr/>
          <a:lstStyle/>
          <a:p>
            <a:r>
              <a:rPr lang="en-US" altLang="en-US" dirty="0">
                <a:solidFill>
                  <a:srgbClr val="005F6A"/>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Clicker Question 22</a:t>
            </a:r>
            <a:endParaRPr lang="en-AU" dirty="0">
              <a:solidFill>
                <a:srgbClr val="005F6A"/>
              </a:solidFill>
            </a:endParaRPr>
          </a:p>
        </p:txBody>
      </p:sp>
      <p:sp>
        <p:nvSpPr>
          <p:cNvPr id="84997" name="Google Shape;433;g847cf01710_0_113">
            <a:extLst>
              <a:ext uri="{FF2B5EF4-FFF2-40B4-BE49-F238E27FC236}">
                <a16:creationId xmlns:a16="http://schemas.microsoft.com/office/drawing/2014/main" id="{AF312896-191F-8146-8A34-8A81B443B973}"/>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defRPr/>
            </a:pPr>
            <a:r>
              <a:rPr lang="en-US" sz="2400" dirty="0">
                <a:latin typeface="Arial" panose="020B0604020202020204" pitchFamily="34" charset="0"/>
                <a:cs typeface="Arial" panose="020B0604020202020204" pitchFamily="34" charset="0"/>
              </a:rPr>
              <a:t>Sanger sequencing was performed on DNA from chloroplasts of a new plant species discovered in the rain forest of Puerto Rico. The x-ray film showed bands in the A, C, and T lanes, but the G lane was blank. What is the MOST likely explanation for this unexpected result? </a:t>
            </a:r>
          </a:p>
          <a:p>
            <a:pPr>
              <a:lnSpc>
                <a:spcPct val="115000"/>
              </a:lnSpc>
              <a:spcBef>
                <a:spcPts val="80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457200" indent="-457200">
              <a:buFontTx/>
              <a:buAutoNum type="alphaUcPeriod"/>
              <a:defRPr/>
            </a:pPr>
            <a:r>
              <a:rPr lang="en-US" sz="2400" dirty="0" err="1">
                <a:latin typeface="Arial" panose="020B0604020202020204" pitchFamily="34" charset="0"/>
                <a:cs typeface="Arial" panose="020B0604020202020204" pitchFamily="34" charset="0"/>
              </a:rPr>
              <a:t>ddG</a:t>
            </a:r>
            <a:r>
              <a:rPr lang="en-US" sz="2400" dirty="0">
                <a:latin typeface="Arial" panose="020B0604020202020204" pitchFamily="34" charset="0"/>
                <a:cs typeface="Arial" panose="020B0604020202020204" pitchFamily="34" charset="0"/>
              </a:rPr>
              <a:t> was not added to the reaction tube. </a:t>
            </a:r>
          </a:p>
          <a:p>
            <a:pPr marL="457200" indent="-457200">
              <a:buFontTx/>
              <a:buAutoNum type="alphaUcPeriod"/>
              <a:defRPr/>
            </a:pPr>
            <a:r>
              <a:rPr lang="en-US" sz="2400" dirty="0">
                <a:latin typeface="Arial" panose="020B0604020202020204" pitchFamily="34" charset="0"/>
                <a:cs typeface="Arial" panose="020B0604020202020204" pitchFamily="34" charset="0"/>
              </a:rPr>
              <a:t>Different template DNA was added to the reaction tube.</a:t>
            </a:r>
          </a:p>
          <a:p>
            <a:pPr marL="457200" indent="-457200">
              <a:buFontTx/>
              <a:buAutoNum type="alphaUcPeriod"/>
              <a:defRPr/>
            </a:pPr>
            <a:r>
              <a:rPr lang="en-US" sz="2400" dirty="0">
                <a:latin typeface="Arial" panose="020B0604020202020204" pitchFamily="34" charset="0"/>
                <a:cs typeface="Arial" panose="020B0604020202020204" pitchFamily="34" charset="0"/>
              </a:rPr>
              <a:t>The template DNA contained no G.</a:t>
            </a:r>
          </a:p>
          <a:p>
            <a:pPr marL="457200" indent="-457200">
              <a:buAutoNum type="alphaUcPeriod" startAt="4"/>
              <a:defRPr/>
            </a:pPr>
            <a:r>
              <a:rPr lang="en-US" sz="2400" dirty="0">
                <a:latin typeface="Arial" panose="020B0604020202020204" pitchFamily="34" charset="0"/>
                <a:cs typeface="Arial" panose="020B0604020202020204" pitchFamily="34" charset="0"/>
              </a:rPr>
              <a:t>The template DNA contained no C. </a:t>
            </a:r>
          </a:p>
          <a:p>
            <a:pPr>
              <a:buNone/>
              <a:defRPr/>
            </a:pPr>
            <a:endParaRPr lang="en-US" sz="2400" dirty="0">
              <a:latin typeface="Arial" panose="020B0604020202020204" pitchFamily="34" charset="0"/>
              <a:cs typeface="Arial" panose="020B0604020202020204" pitchFamily="34" charset="0"/>
            </a:endParaRPr>
          </a:p>
          <a:p>
            <a:pPr marL="457200" indent="-457200">
              <a:buFontTx/>
              <a:buAutoNum type="alphaUcPeriod"/>
              <a:defRPr/>
            </a:pPr>
            <a:endParaRPr lang="en-US" sz="2400" dirty="0">
              <a:latin typeface="Arial" panose="020B0604020202020204" pitchFamily="34" charset="0"/>
              <a:cs typeface="Arial" panose="020B0604020202020204" pitchFamily="34" charset="0"/>
            </a:endParaRPr>
          </a:p>
          <a:p>
            <a:pPr>
              <a:buFontTx/>
              <a:buNone/>
              <a:defRPr/>
            </a:pPr>
            <a:endParaRPr lang="en-US" sz="2400" dirty="0">
              <a:latin typeface="Arial" panose="020B0604020202020204" pitchFamily="34" charset="0"/>
              <a:cs typeface="Arial" panose="020B0604020202020204" pitchFamily="34" charset="0"/>
            </a:endParaRPr>
          </a:p>
          <a:p>
            <a:pPr>
              <a:buFontTx/>
              <a:buNone/>
              <a:defRPr/>
            </a:pPr>
            <a:endParaRPr lang="en-US" sz="2400" dirty="0">
              <a:latin typeface="Arial" panose="020B0604020202020204" pitchFamily="34" charset="0"/>
              <a:cs typeface="Arial" panose="020B0604020202020204" pitchFamily="34" charset="0"/>
            </a:endParaRPr>
          </a:p>
          <a:p>
            <a:pPr>
              <a:lnSpc>
                <a:spcPct val="115000"/>
              </a:lnSpc>
              <a:spcBef>
                <a:spcPct val="0"/>
              </a:spcBef>
              <a:buClr>
                <a:srgbClr val="000000"/>
              </a:buClr>
              <a:buSzPts val="1100"/>
              <a:buFontTx/>
              <a:buNone/>
              <a:defRPr/>
            </a:pPr>
            <a:endParaRPr lang="en-US" altLang="en-US" sz="2400" dirty="0">
              <a:latin typeface="Arial" panose="020B060402020202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Tx/>
              <a:buNone/>
              <a:defRPr/>
            </a:pPr>
            <a:endParaRPr lang="en-US" altLang="en-US" sz="2400" dirty="0">
              <a:latin typeface="Arial" panose="020B060402020202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Tx/>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9" name="Picture 8" descr="Icon P 4&#10;">
            <a:extLst>
              <a:ext uri="{FF2B5EF4-FFF2-40B4-BE49-F238E27FC236}">
                <a16:creationId xmlns:a16="http://schemas.microsoft.com/office/drawing/2014/main" id="{9FEA98EC-0C63-4E8D-B772-C84C29AFEE00}"/>
              </a:ext>
            </a:extLst>
          </p:cNvPr>
          <p:cNvPicPr>
            <a:picLocks noChangeAspect="1"/>
          </p:cNvPicPr>
          <p:nvPr/>
        </p:nvPicPr>
        <p:blipFill>
          <a:blip r:embed="rId3"/>
          <a:stretch>
            <a:fillRect/>
          </a:stretch>
        </p:blipFill>
        <p:spPr>
          <a:xfrm>
            <a:off x="779922" y="356410"/>
            <a:ext cx="1133954" cy="816935"/>
          </a:xfrm>
          <a:prstGeom prst="rect">
            <a:avLst/>
          </a:prstGeom>
        </p:spPr>
      </p:pic>
    </p:spTree>
    <p:extLst>
      <p:ext uri="{BB962C8B-B14F-4D97-AF65-F5344CB8AC3E}">
        <p14:creationId xmlns:p14="http://schemas.microsoft.com/office/powerpoint/2010/main" val="21387655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5B1E22-123E-45D5-AE19-2E6B924864BE}"/>
              </a:ext>
            </a:extLst>
          </p:cNvPr>
          <p:cNvSpPr>
            <a:spLocks noGrp="1"/>
          </p:cNvSpPr>
          <p:nvPr>
            <p:ph type="title"/>
          </p:nvPr>
        </p:nvSpPr>
        <p:spPr/>
        <p:txBody>
          <a:bodyPr/>
          <a:lstStyle/>
          <a:p>
            <a:r>
              <a:rPr lang="en-US" altLang="en-US" dirty="0">
                <a:solidFill>
                  <a:srgbClr val="145C76"/>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Clicker Question 1, Response</a:t>
            </a:r>
            <a:endParaRPr lang="en-AU" dirty="0">
              <a:solidFill>
                <a:srgbClr val="145C76"/>
              </a:solidFill>
            </a:endParaRPr>
          </a:p>
        </p:txBody>
      </p:sp>
      <p:sp>
        <p:nvSpPr>
          <p:cNvPr id="4" name="Google Shape;433;g847cf01710_0_113">
            <a:extLst>
              <a:ext uri="{FF2B5EF4-FFF2-40B4-BE49-F238E27FC236}">
                <a16:creationId xmlns:a16="http://schemas.microsoft.com/office/drawing/2014/main" id="{AB623D01-A32E-A84A-A754-6A68C2DAF66E}"/>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FontTx/>
              <a:buNone/>
              <a:defRPr/>
            </a:pPr>
            <a:r>
              <a:rPr lang="en-US" sz="2400" dirty="0">
                <a:latin typeface="Arial" panose="020B0604020202020204" pitchFamily="34" charset="0"/>
                <a:cs typeface="Arial" panose="020B0604020202020204" pitchFamily="34" charset="0"/>
              </a:rPr>
              <a:t>What other name can be given to a nucleotide? </a:t>
            </a:r>
          </a:p>
          <a:p>
            <a:pPr>
              <a:lnSpc>
                <a:spcPct val="115000"/>
              </a:lnSpc>
              <a:spcBef>
                <a:spcPts val="80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buNone/>
              <a:defRPr/>
            </a:pPr>
            <a:r>
              <a:rPr lang="en-US" sz="2400" b="1" dirty="0">
                <a:latin typeface="Arial" panose="020B0604020202020204" pitchFamily="34" charset="0"/>
                <a:cs typeface="Arial" panose="020B0604020202020204" pitchFamily="34" charset="0"/>
              </a:rPr>
              <a:t>D.  nucleoside phosphate</a:t>
            </a:r>
          </a:p>
          <a:p>
            <a:pPr marL="457200" indent="-457200">
              <a:buFontTx/>
              <a:buAutoNum type="alphaUcPeriod"/>
              <a:defRPr/>
            </a:pPr>
            <a:endParaRPr lang="en-US" sz="2400" dirty="0">
              <a:latin typeface="Arial" panose="020B0604020202020204" pitchFamily="34" charset="0"/>
              <a:cs typeface="Arial" panose="020B0604020202020204" pitchFamily="34" charset="0"/>
            </a:endParaRPr>
          </a:p>
          <a:p>
            <a:pPr>
              <a:buNone/>
              <a:defRPr/>
            </a:pPr>
            <a:r>
              <a:rPr lang="en-US" sz="2400" b="1" dirty="0">
                <a:latin typeface="Arial" panose="020B0604020202020204" pitchFamily="34" charset="0"/>
                <a:cs typeface="Arial" panose="020B0604020202020204" pitchFamily="34" charset="0"/>
              </a:rPr>
              <a:t>A nucleotide has three characteristic components: (1) a nitrogenous (nitrogen-containing) base, (2) a pentose, and (3) one or more phosphates. The molecule without a phosphate group is called a nucleoside. Thus, a nucleoside phosphate is another name for a nucleotide. </a:t>
            </a:r>
          </a:p>
          <a:p>
            <a:pPr>
              <a:buFontTx/>
              <a:buNone/>
              <a:defRPr/>
            </a:pPr>
            <a:endParaRPr lang="en-US" sz="2400" dirty="0">
              <a:latin typeface="Arial" panose="020B0604020202020204" pitchFamily="34" charset="0"/>
              <a:cs typeface="Arial" panose="020B0604020202020204" pitchFamily="34" charset="0"/>
            </a:endParaRPr>
          </a:p>
          <a:p>
            <a:pPr>
              <a:buFontTx/>
              <a:buNone/>
              <a:defRPr/>
            </a:pPr>
            <a:endParaRPr lang="en-US" sz="2400" dirty="0">
              <a:latin typeface="Arial" panose="020B0604020202020204" pitchFamily="34" charset="0"/>
              <a:cs typeface="Arial" panose="020B0604020202020204" pitchFamily="34" charset="0"/>
            </a:endParaRPr>
          </a:p>
          <a:p>
            <a:pPr>
              <a:lnSpc>
                <a:spcPct val="115000"/>
              </a:lnSpc>
              <a:spcBef>
                <a:spcPct val="0"/>
              </a:spcBef>
              <a:buClr>
                <a:srgbClr val="000000"/>
              </a:buClr>
              <a:buSzPts val="1100"/>
              <a:buFontTx/>
              <a:buNone/>
              <a:defRPr/>
            </a:pPr>
            <a:endParaRPr lang="en-US" altLang="en-US" sz="2400" dirty="0">
              <a:latin typeface="Arial" panose="020B060402020202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Tx/>
              <a:buNone/>
              <a:defRPr/>
            </a:pPr>
            <a:endParaRPr lang="en-US" altLang="en-US" sz="2400" dirty="0">
              <a:latin typeface="Arial" panose="020B060402020202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Tx/>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087574296"/>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EB2125-09E9-4490-BE26-40B9BC6D1449}"/>
              </a:ext>
            </a:extLst>
          </p:cNvPr>
          <p:cNvSpPr>
            <a:spLocks noGrp="1"/>
          </p:cNvSpPr>
          <p:nvPr>
            <p:ph type="title"/>
          </p:nvPr>
        </p:nvSpPr>
        <p:spPr/>
        <p:txBody>
          <a:bodyPr/>
          <a:lstStyle/>
          <a:p>
            <a:r>
              <a:rPr lang="en-US" altLang="en-US" dirty="0">
                <a:solidFill>
                  <a:srgbClr val="005F6A"/>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Clicker Question 22, Response</a:t>
            </a:r>
            <a:endParaRPr lang="en-AU" dirty="0">
              <a:solidFill>
                <a:srgbClr val="005F6A"/>
              </a:solidFill>
            </a:endParaRPr>
          </a:p>
        </p:txBody>
      </p:sp>
      <p:sp>
        <p:nvSpPr>
          <p:cNvPr id="4" name="Google Shape;433;g847cf01710_0_113">
            <a:extLst>
              <a:ext uri="{FF2B5EF4-FFF2-40B4-BE49-F238E27FC236}">
                <a16:creationId xmlns:a16="http://schemas.microsoft.com/office/drawing/2014/main" id="{6008C05F-2624-7E40-ABA2-98F83EE645E3}"/>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defRPr/>
            </a:pPr>
            <a:r>
              <a:rPr lang="en-US" sz="2400" dirty="0">
                <a:latin typeface="Arial" panose="020B0604020202020204" pitchFamily="34" charset="0"/>
                <a:cs typeface="Arial" panose="020B0604020202020204" pitchFamily="34" charset="0"/>
              </a:rPr>
              <a:t>Sanger sequencing was performed on DNA from chloroplasts of a new plant species discovered in the rain forest of Puerto Rico. The x-ray film showed bands in the A, C, and T lanes, but the G lane was blank. What is the MOST likely explanation for this unexpected result? </a:t>
            </a:r>
          </a:p>
          <a:p>
            <a:pPr>
              <a:lnSpc>
                <a:spcPct val="115000"/>
              </a:lnSpc>
              <a:spcBef>
                <a:spcPts val="80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457200" indent="-457200">
              <a:buFontTx/>
              <a:buAutoNum type="alphaUcPeriod"/>
              <a:defRPr/>
            </a:pPr>
            <a:r>
              <a:rPr lang="en-US" sz="2400" b="1" dirty="0" err="1">
                <a:latin typeface="Arial" panose="020B0604020202020204" pitchFamily="34" charset="0"/>
                <a:cs typeface="Arial" panose="020B0604020202020204" pitchFamily="34" charset="0"/>
              </a:rPr>
              <a:t>ddG</a:t>
            </a:r>
            <a:r>
              <a:rPr lang="en-US" sz="2400" b="1" dirty="0">
                <a:latin typeface="Arial" panose="020B0604020202020204" pitchFamily="34" charset="0"/>
                <a:cs typeface="Arial" panose="020B0604020202020204" pitchFamily="34" charset="0"/>
              </a:rPr>
              <a:t> was not added to the reaction tube. </a:t>
            </a:r>
          </a:p>
          <a:p>
            <a:pPr>
              <a:buNone/>
              <a:defRPr/>
            </a:pPr>
            <a:endParaRPr lang="en-US" sz="2400" dirty="0">
              <a:latin typeface="Arial" panose="020B0604020202020204" pitchFamily="34" charset="0"/>
              <a:cs typeface="Arial" panose="020B0604020202020204" pitchFamily="34" charset="0"/>
            </a:endParaRPr>
          </a:p>
          <a:p>
            <a:pPr>
              <a:buNone/>
              <a:defRPr/>
            </a:pPr>
            <a:r>
              <a:rPr lang="en-US" sz="2400" b="1" dirty="0" err="1">
                <a:latin typeface="Arial" panose="020B0604020202020204" pitchFamily="34" charset="0"/>
                <a:cs typeface="Arial" panose="020B0604020202020204" pitchFamily="34" charset="0"/>
              </a:rPr>
              <a:t>ddNTPs</a:t>
            </a:r>
            <a:r>
              <a:rPr lang="en-US" sz="2400" b="1" dirty="0">
                <a:latin typeface="Arial" panose="020B0604020202020204" pitchFamily="34" charset="0"/>
                <a:cs typeface="Arial" panose="020B0604020202020204" pitchFamily="34" charset="0"/>
              </a:rPr>
              <a:t> interrupt DNA synthesis because they bind to the template strand but lack the 3′-hydroxyl group needed to add the next nucleotide. Omitting </a:t>
            </a:r>
            <a:r>
              <a:rPr lang="en-US" sz="2400" b="1" dirty="0" err="1">
                <a:latin typeface="Arial" panose="020B0604020202020204" pitchFamily="34" charset="0"/>
                <a:cs typeface="Arial" panose="020B0604020202020204" pitchFamily="34" charset="0"/>
              </a:rPr>
              <a:t>ddG</a:t>
            </a:r>
            <a:r>
              <a:rPr lang="en-US" sz="2400" b="1" dirty="0">
                <a:latin typeface="Arial" panose="020B0604020202020204" pitchFamily="34" charset="0"/>
                <a:cs typeface="Arial" panose="020B0604020202020204" pitchFamily="34" charset="0"/>
              </a:rPr>
              <a:t> from the reaction tube is the most likely explanation for a blank G lane. </a:t>
            </a:r>
          </a:p>
          <a:p>
            <a:pPr>
              <a:buFontTx/>
              <a:buNone/>
              <a:defRPr/>
            </a:pPr>
            <a:endParaRPr lang="en-US" sz="2400" dirty="0">
              <a:latin typeface="Arial" panose="020B0604020202020204" pitchFamily="34" charset="0"/>
              <a:cs typeface="Arial" panose="020B0604020202020204" pitchFamily="34" charset="0"/>
            </a:endParaRPr>
          </a:p>
          <a:p>
            <a:pPr>
              <a:buFontTx/>
              <a:buNone/>
              <a:defRPr/>
            </a:pPr>
            <a:endParaRPr lang="en-US" sz="2400" dirty="0">
              <a:latin typeface="Arial" panose="020B0604020202020204" pitchFamily="34" charset="0"/>
              <a:cs typeface="Arial" panose="020B0604020202020204" pitchFamily="34" charset="0"/>
            </a:endParaRPr>
          </a:p>
          <a:p>
            <a:pPr>
              <a:lnSpc>
                <a:spcPct val="115000"/>
              </a:lnSpc>
              <a:spcBef>
                <a:spcPct val="0"/>
              </a:spcBef>
              <a:buClr>
                <a:srgbClr val="000000"/>
              </a:buClr>
              <a:buSzPts val="1100"/>
              <a:buFontTx/>
              <a:buNone/>
              <a:defRPr/>
            </a:pPr>
            <a:endParaRPr lang="en-US" altLang="en-US" sz="2400" dirty="0">
              <a:latin typeface="Arial" panose="020B060402020202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Tx/>
              <a:buNone/>
              <a:defRPr/>
            </a:pPr>
            <a:endParaRPr lang="en-US" altLang="en-US" sz="2400" dirty="0">
              <a:latin typeface="Arial" panose="020B060402020202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Tx/>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367862131"/>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A2AB5C-F6A3-4D85-A35D-A157BC2D1C7D}"/>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4</a:t>
            </a:r>
            <a:r>
              <a:rPr lang="en-US" altLang="en-US" sz="2000" b="0" dirty="0">
                <a:solidFill>
                  <a:srgbClr val="1D6E7D"/>
                </a:solidFill>
                <a:latin typeface="Arial" panose="020B0604020202020204" pitchFamily="34" charset="0"/>
                <a:cs typeface="Arial" panose="020B0604020202020204" pitchFamily="34" charset="0"/>
              </a:rPr>
              <a:t> (4 of 4)</a:t>
            </a:r>
            <a:endParaRPr lang="en-AU" sz="2000" dirty="0"/>
          </a:p>
        </p:txBody>
      </p:sp>
      <p:sp>
        <p:nvSpPr>
          <p:cNvPr id="25603" name="Text Placeholder 2">
            <a:extLst>
              <a:ext uri="{FF2B5EF4-FFF2-40B4-BE49-F238E27FC236}">
                <a16:creationId xmlns:a16="http://schemas.microsoft.com/office/drawing/2014/main" id="{54423571-0275-7D46-9EC9-01F9AAC558D5}"/>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Biological information can be accessed, interpreted, and altered in the laboratory. </a:t>
            </a:r>
            <a:r>
              <a:rPr lang="en-US" sz="2400" dirty="0">
                <a:latin typeface="Arial" panose="020B0604020202020204" pitchFamily="34" charset="0"/>
                <a:cs typeface="Arial" panose="020B0604020202020204" pitchFamily="34" charset="0"/>
              </a:rPr>
              <a:t>The information embedded in nucleic acids</a:t>
            </a:r>
            <a:br>
              <a:rPr lang="en-US" sz="2400" dirty="0">
                <a:latin typeface="Arial" panose="020B0604020202020204" pitchFamily="34" charset="0"/>
                <a:cs typeface="Arial" panose="020B0604020202020204" pitchFamily="34" charset="0"/>
              </a:rPr>
            </a:br>
            <a:r>
              <a:rPr lang="en-US" sz="2400" dirty="0">
                <a:latin typeface="Arial" panose="020B0604020202020204" pitchFamily="34" charset="0"/>
                <a:cs typeface="Arial" panose="020B0604020202020204" pitchFamily="34" charset="0"/>
              </a:rPr>
              <a:t>is of singular importance to biochemistry and molecular biology. The techniques for sequencing, synthesizing, and altering nucleic acids are continually advancing. </a:t>
            </a:r>
          </a:p>
        </p:txBody>
      </p:sp>
      <p:pic>
        <p:nvPicPr>
          <p:cNvPr id="6" name="Google Shape;191;g7fe2cbe272_0_44" descr="Icon P 4&#10;">
            <a:extLst>
              <a:ext uri="{FF2B5EF4-FFF2-40B4-BE49-F238E27FC236}">
                <a16:creationId xmlns:a16="http://schemas.microsoft.com/office/drawing/2014/main" id="{7C4F886F-4180-4DDD-818E-F282877189AE}"/>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20701" y="382108"/>
            <a:ext cx="1171575"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26972041"/>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7B908B-1476-49B0-BACD-ED669BBDDB1E}"/>
              </a:ext>
            </a:extLst>
          </p:cNvPr>
          <p:cNvSpPr>
            <a:spLocks noGrp="1"/>
          </p:cNvSpPr>
          <p:nvPr>
            <p:ph type="title"/>
          </p:nvPr>
        </p:nvSpPr>
        <p:spPr/>
        <p:txBody>
          <a:bodyPr/>
          <a:lstStyle/>
          <a:p>
            <a:r>
              <a:rPr lang="en-US" altLang="en-US" dirty="0">
                <a:latin typeface="Arial" panose="020B0604020202020204" pitchFamily="34" charset="0"/>
                <a:cs typeface="Arial" panose="020B0604020202020204" pitchFamily="34" charset="0"/>
              </a:rPr>
              <a:t>DNA Sequencing Technologies Are Advancing Rapidly</a:t>
            </a:r>
            <a:endParaRPr lang="en-AU" dirty="0"/>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442530" y="1752600"/>
            <a:ext cx="825894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“next-gen” sequencing:</a:t>
            </a:r>
          </a:p>
          <a:p>
            <a:pPr lvl="1"/>
            <a:r>
              <a:rPr lang="en-US" sz="2400" dirty="0">
                <a:latin typeface="Arial" panose="020B0604020202020204" pitchFamily="34" charset="0"/>
                <a:cs typeface="Arial" panose="020B0604020202020204" pitchFamily="34" charset="0"/>
              </a:rPr>
              <a:t>reversible terminator sequencing </a:t>
            </a:r>
          </a:p>
          <a:p>
            <a:pPr lvl="1"/>
            <a:r>
              <a:rPr lang="en-US" sz="2400" dirty="0">
                <a:latin typeface="Arial" panose="020B0604020202020204" pitchFamily="34" charset="0"/>
                <a:cs typeface="Arial" panose="020B0604020202020204" pitchFamily="34" charset="0"/>
              </a:rPr>
              <a:t>single-molecule real time (SMRT) sequencing </a:t>
            </a:r>
          </a:p>
          <a:p>
            <a:pPr lvl="1"/>
            <a:endParaRPr lang="en-US" sz="20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33400" lvl="1" indent="0">
              <a:buNone/>
            </a:pPr>
            <a:endParaRPr lang="en-US" sz="2000" dirty="0">
              <a:latin typeface="Arial" panose="020B0604020202020204" pitchFamily="34" charset="0"/>
              <a:cs typeface="Arial" panose="020B0604020202020204" pitchFamily="34" charset="0"/>
            </a:endParaRPr>
          </a:p>
          <a:p>
            <a:pPr marL="533400" lvl="1" indent="0">
              <a:buNone/>
            </a:pPr>
            <a:endParaRPr lang="en-US" sz="2000" b="1" dirty="0">
              <a:latin typeface="Arial" panose="020B0604020202020204" pitchFamily="34" charset="0"/>
              <a:cs typeface="Arial" panose="020B0604020202020204" pitchFamily="34" charset="0"/>
            </a:endParaRPr>
          </a:p>
          <a:p>
            <a:pPr marL="533400" lvl="1" indent="0">
              <a:buNone/>
            </a:pPr>
            <a:endParaRPr lang="en-US" sz="2000" dirty="0"/>
          </a:p>
          <a:p>
            <a:pPr lvl="1"/>
            <a:endParaRPr lang="en-US" sz="20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541053365"/>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6016FC-BF7D-46AB-80F7-BB855799A2CF}"/>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Reversible Terminator Sequencing</a:t>
            </a:r>
            <a:endParaRPr lang="en-AU" dirty="0"/>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304800" y="1295400"/>
            <a:ext cx="3086804"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developed by Illumina</a:t>
            </a:r>
          </a:p>
          <a:p>
            <a:pPr marL="50800" indent="0">
              <a:buNone/>
            </a:pPr>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uses four different modified deoxynucleotides (A, T, G, and C), each with a particular fluorescent label and a 3′ blocking group</a:t>
            </a:r>
            <a:endParaRPr lang="en-US" sz="20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33400" lvl="1" indent="0">
              <a:buNone/>
            </a:pPr>
            <a:endParaRPr lang="en-US" sz="2000" dirty="0">
              <a:latin typeface="Arial" panose="020B0604020202020204" pitchFamily="34" charset="0"/>
              <a:cs typeface="Arial" panose="020B0604020202020204" pitchFamily="34" charset="0"/>
            </a:endParaRPr>
          </a:p>
          <a:p>
            <a:pPr marL="533400" lvl="1" indent="0">
              <a:buNone/>
            </a:pPr>
            <a:endParaRPr lang="en-US" sz="2000" b="1" dirty="0">
              <a:latin typeface="Arial" panose="020B0604020202020204" pitchFamily="34" charset="0"/>
              <a:cs typeface="Arial" panose="020B0604020202020204" pitchFamily="34" charset="0"/>
            </a:endParaRPr>
          </a:p>
          <a:p>
            <a:pPr marL="533400" lvl="1" indent="0">
              <a:buNone/>
            </a:pPr>
            <a:endParaRPr lang="en-US" sz="2000" dirty="0"/>
          </a:p>
          <a:p>
            <a:pPr lvl="1"/>
            <a:endParaRPr lang="en-US" sz="20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3" name="Picture 2" descr="Part a shows a series of steps. Text at the top of the first step reads, add blocked, fluorescently labeled nucleotides. Brightly colored C, A, T, and G bases are shown, with an arrow pointing to a vertical D N A strand with a longer right strand and the bases shown in faded color. The left strand has its 5 prime end at the top and its 3 prime end at the bottom. The bases are A, C, G, and highlighted T. Text below reads, thymine nucleotide added; fluorescent color observed and recorded. From top to bottom, the right strand has T, G, C, A, T, G, C, A, T, G, C, A and ends at the 5 prime end. Step 1: Remove labels and blocking groups; wash; add blocked, labeled nucleotides. Brightly colored C, A, T, and G are added. The vertical piece of D N A looks the same except that the brightly colored T has been replaced by a lighter T, like the other bases in the molecule, and a brightly colored A has been added beneath it. Text reads, adenine nucleotide added; fluorescent color observed and recorded. In the next step, four new brightly colored nucleotides are added. Text reads, remove labels and blocking groups; wash; add blocked, labeled nucleotides. The A now looks like the other nucleotides and a brightly colored C has been added below it. Text reads, cytosine nucleotide added; fluorescent color observed and recorded. In the next step, four new brightly colored nucleotides are added. Text reads, remove labels and blocking groups; wash; add blocked, labeled nucleotides. The C now looks like the other nucleotides and a brightly colored G has been added below it. Text reads, guanine nucleotide added; fluorescent color observed and recorded. Part b shows a series of 9 squares. Each square contains many bright dots arranged randomly, of which one is circled at the upper left and another is circled at the lower right. On the left, text reads, lowercase d uppercase N uppercase T uppercase P incorporated. Beneath this, text reds T A C G G T C T C: These letters match the top colored dots in the squares, so the left-hand square has a yellow dot matching T, the second square has a blue dot matching A, and so on. Beneath this list of bases, a second list of bases reads, C C C C C C A G T: The colors of these bases match the colors of the bottom circled dots in each square. Part c shows a rectangular device labeled illumina registered trademark symbol l on the top left and a box on the top right labeled S 4. The device contains an open region in the center with four vertical rods lined up in parallel, each pointed at the top and bottom. The open region has two vertical rectangular openings at the top and two at the bottom. Part d shows a molecule labeled 3 prime O allyl d C T P allyl Bodipyl F L 510. The molecule has a five-membered sugar ring with O at the top vertex between C 4 prime and C 1 prime. C 1 prime is bonded to N above at position 1 of cytosine. C 3 prime is bonded to O below the ring that is further bonded to C H 2 that is bonded to C H that is double bonded to another C. C 4 prime is bonded to O that begins a chain of three phosphates. Each phosphate consists of P bonded to O minus above, double bonded to O below, and bonded to the left to O that is bonded to P of the next phosphate. The final P is bonded to the left to O minus. Cytosine has N at position 1, C double bonded to O at position 2, N at position 3, C at position 4 bonded to N H 2, double bonds at positions 3 to 4 and 5 to 6, and C 5 bonded to C that is triple bonded to C that is bonded to C H 2 that is further bonded to N H that is further bonded to C that is double bonded to O above and further bonded to O. The O is bonded to C H 2 that is bonded to C that is double bonded to C below and further bonded to C H 2 on the right that is bonded to C H 2 that is bonded to N H that is further bonded to C that is double bonded to O and further bonded to C H 2 that is bonded to C H 2 that is further bonded to a blue highlighted three-ring structure. The blue-highlighted structure has a five-membered ring joined to a six-membered ring that is joined to a five-membered ring. The left-hand five-membered ring is bonded to the nonhighlighted chain from its bottom left vertex, has double bonds at its top left and bottom sides, shares its right side with the six-membered ring, and has N substituted for C at the bottom right vertex shared with the six-membered ring. The six-membered ring has a double bond at its top left side, N substituted for C at the bottom left and bottom right vertices, a right side shared with the right-hand five-membered ring, and B at the bottom vertex that is further bonded to 2 F. The right-hand five-membered ring has double bonds at its top side and lower right side, C H 3 bonded to its top right vertex, and C H 3 bonded to its bottom vertex. Part e shows many densely packed bright dots against a black background.">
            <a:extLst>
              <a:ext uri="{FF2B5EF4-FFF2-40B4-BE49-F238E27FC236}">
                <a16:creationId xmlns:a16="http://schemas.microsoft.com/office/drawing/2014/main" id="{FC39EB7C-E4D5-5146-8C76-8E2FA13EAE58}"/>
              </a:ext>
            </a:extLst>
          </p:cNvPr>
          <p:cNvPicPr>
            <a:picLocks noChangeAspect="1"/>
          </p:cNvPicPr>
          <p:nvPr/>
        </p:nvPicPr>
        <p:blipFill>
          <a:blip r:embed="rId3"/>
          <a:stretch>
            <a:fillRect/>
          </a:stretch>
        </p:blipFill>
        <p:spPr>
          <a:xfrm>
            <a:off x="3810000" y="1295400"/>
            <a:ext cx="4915604" cy="5361191"/>
          </a:xfrm>
          <a:prstGeom prst="rect">
            <a:avLst/>
          </a:prstGeom>
        </p:spPr>
      </p:pic>
    </p:spTree>
    <p:extLst>
      <p:ext uri="{BB962C8B-B14F-4D97-AF65-F5344CB8AC3E}">
        <p14:creationId xmlns:p14="http://schemas.microsoft.com/office/powerpoint/2010/main" val="3619165992"/>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9E3321-9EDC-4126-8CA8-7511FA10C601}"/>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SMRT Sequencing</a:t>
            </a:r>
            <a:endParaRPr lang="en-AU" dirty="0"/>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430038" y="1524000"/>
            <a:ext cx="3608562" cy="4948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SMRT sequencing = technology allowing read lengths averages up to 30,000-40,000 bp</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lower throughput, higher cost, and higher error rate than the Illumina approach  </a:t>
            </a:r>
          </a:p>
          <a:p>
            <a:pPr lvl="1"/>
            <a:endParaRPr lang="en-US" sz="20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33400" lvl="1" indent="0">
              <a:buNone/>
            </a:pPr>
            <a:endParaRPr lang="en-US" sz="2000" dirty="0">
              <a:latin typeface="Arial" panose="020B0604020202020204" pitchFamily="34" charset="0"/>
              <a:cs typeface="Arial" panose="020B0604020202020204" pitchFamily="34" charset="0"/>
            </a:endParaRPr>
          </a:p>
          <a:p>
            <a:pPr marL="533400" lvl="1" indent="0">
              <a:buNone/>
            </a:pPr>
            <a:endParaRPr lang="en-US" sz="2000" b="1" dirty="0">
              <a:latin typeface="Arial" panose="020B0604020202020204" pitchFamily="34" charset="0"/>
              <a:cs typeface="Arial" panose="020B0604020202020204" pitchFamily="34" charset="0"/>
            </a:endParaRPr>
          </a:p>
          <a:p>
            <a:pPr marL="533400" lvl="1" indent="0">
              <a:buNone/>
            </a:pPr>
            <a:endParaRPr lang="en-US" sz="2000" dirty="0"/>
          </a:p>
          <a:p>
            <a:pPr lvl="1"/>
            <a:endParaRPr lang="en-US" sz="20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3" name="Picture 2" descr="Part a shows a cylinder in cutaway beneath four circles representing the tops of similar cylinders. The cylinder contains a half oval cone that is rounded at the top and wide at the bottom. The interior of the oval is blue. There is a dotted line around the circumference of the bottom of the cylinder with a small layer of blue beyond that has a layer of yellow beneath and a red surface at the bottom. To the right, a scale is shown that shows colors ranging from red at the top to dark blue at the bottom. Text above the scale reads, 1/100 n m. The scale is labeled from 0.01 near the bottom to 0.06 near the top at increments of 0.01. Part b shows a vertical double helix with an uncoiled loop at the top and a loop at the bottom. A molecule labeled Greek letter phi 29 D N A polymerase is shown on the right of the loop with two oval halves and a narrower center through which the strand pass. The bottom half of the loop, extending from the D N A polymerase, has a new strand coiled with it to form a double helix. At the left side of the loop, the new strand separates and extends up alongside the double stranded molecule. Part c shows a cylinder similar to that in part a with four circles above it. Greek letter phi 29 D N A polymerase is visible at the bottom with a long vertical double helix extending vertically upward from it on the right and a single new strand labeled product extending up vertically from it on the left. The blue cone is smaller, and the bottom of the cylinder is entirely white.">
            <a:extLst>
              <a:ext uri="{FF2B5EF4-FFF2-40B4-BE49-F238E27FC236}">
                <a16:creationId xmlns:a16="http://schemas.microsoft.com/office/drawing/2014/main" id="{0B26ED96-3736-954E-AEF2-82BC5725BE4F}"/>
              </a:ext>
            </a:extLst>
          </p:cNvPr>
          <p:cNvPicPr>
            <a:picLocks noChangeAspect="1"/>
          </p:cNvPicPr>
          <p:nvPr/>
        </p:nvPicPr>
        <p:blipFill>
          <a:blip r:embed="rId3"/>
          <a:stretch>
            <a:fillRect/>
          </a:stretch>
        </p:blipFill>
        <p:spPr>
          <a:xfrm>
            <a:off x="4570228" y="1575505"/>
            <a:ext cx="4111836" cy="4896536"/>
          </a:xfrm>
          <a:prstGeom prst="rect">
            <a:avLst/>
          </a:prstGeom>
        </p:spPr>
      </p:pic>
    </p:spTree>
    <p:extLst>
      <p:ext uri="{BB962C8B-B14F-4D97-AF65-F5344CB8AC3E}">
        <p14:creationId xmlns:p14="http://schemas.microsoft.com/office/powerpoint/2010/main" val="3742227962"/>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8F55EC5-8E35-4122-94C0-CE86D2BD692F}"/>
              </a:ext>
            </a:extLst>
          </p:cNvPr>
          <p:cNvSpPr>
            <a:spLocks noGrp="1"/>
          </p:cNvSpPr>
          <p:nvPr>
            <p:ph type="title"/>
          </p:nvPr>
        </p:nvSpPr>
        <p:spPr/>
        <p:txBody>
          <a:bodyPr/>
          <a:lstStyle/>
          <a:p>
            <a:r>
              <a:rPr lang="en-US" altLang="en-US" sz="3000" dirty="0">
                <a:solidFill>
                  <a:schemeClr val="tx1"/>
                </a:solidFill>
                <a:latin typeface="Arial" panose="020B0604020202020204" pitchFamily="34" charset="0"/>
                <a:cs typeface="Arial" panose="020B0604020202020204" pitchFamily="34" charset="0"/>
              </a:rPr>
              <a:t>Sequence Assembly Requires the Computerized Alignment of Overlapping Fragments</a:t>
            </a:r>
            <a:endParaRPr lang="en-AU" sz="3000" dirty="0"/>
          </a:p>
        </p:txBody>
      </p:sp>
      <p:sp>
        <p:nvSpPr>
          <p:cNvPr id="7" name="Google Shape;390;g847cf01710_0_68">
            <a:extLst>
              <a:ext uri="{FF2B5EF4-FFF2-40B4-BE49-F238E27FC236}">
                <a16:creationId xmlns:a16="http://schemas.microsoft.com/office/drawing/2014/main" id="{95080969-157D-324C-9E11-A34FB921979B}"/>
              </a:ext>
            </a:extLst>
          </p:cNvPr>
          <p:cNvSpPr txBox="1">
            <a:spLocks noChangeArrowheads="1"/>
          </p:cNvSpPr>
          <p:nvPr/>
        </p:nvSpPr>
        <p:spPr bwMode="auto">
          <a:xfrm>
            <a:off x="430038" y="2049905"/>
            <a:ext cx="3989562" cy="4338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sequencing depth </a:t>
            </a:r>
            <a:r>
              <a:rPr lang="en-US" sz="2400" dirty="0">
                <a:latin typeface="Arial" panose="020B0604020202020204" pitchFamily="34" charset="0"/>
                <a:cs typeface="Arial" panose="020B0604020202020204" pitchFamily="34" charset="0"/>
              </a:rPr>
              <a:t>= the number of times that a particular nucleotide in a genome is sequenced, on average </a:t>
            </a:r>
          </a:p>
          <a:p>
            <a:endParaRPr lang="en-US" sz="2400"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contigs </a:t>
            </a:r>
            <a:r>
              <a:rPr lang="en-US" sz="2400" dirty="0">
                <a:latin typeface="Arial" panose="020B0604020202020204" pitchFamily="34" charset="0"/>
                <a:cs typeface="Arial" panose="020B0604020202020204" pitchFamily="34" charset="0"/>
              </a:rPr>
              <a:t>= long, contiguous sequences that are assembled from overlaps  </a:t>
            </a:r>
            <a:endParaRPr lang="en-US" sz="2000" b="1"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33400" lvl="1" indent="0">
              <a:buNone/>
            </a:pPr>
            <a:endParaRPr lang="en-US" sz="2000" dirty="0">
              <a:latin typeface="Arial" panose="020B0604020202020204" pitchFamily="34" charset="0"/>
              <a:cs typeface="Arial" panose="020B0604020202020204" pitchFamily="34" charset="0"/>
            </a:endParaRPr>
          </a:p>
          <a:p>
            <a:pPr marL="533400" lvl="1" indent="0">
              <a:buNone/>
            </a:pPr>
            <a:endParaRPr lang="en-US" sz="2000" b="1" dirty="0">
              <a:latin typeface="Arial" panose="020B0604020202020204" pitchFamily="34" charset="0"/>
              <a:cs typeface="Arial" panose="020B0604020202020204" pitchFamily="34" charset="0"/>
            </a:endParaRPr>
          </a:p>
          <a:p>
            <a:pPr marL="533400" lvl="1" indent="0">
              <a:buNone/>
            </a:pPr>
            <a:endParaRPr lang="en-US" sz="2000" dirty="0"/>
          </a:p>
          <a:p>
            <a:pPr lvl="1"/>
            <a:endParaRPr lang="en-US" sz="20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4" name="Picture 3" descr="A strip across the top of the figure has a line labeled at 6000, 6400, 6800, and 7200. At the top left, text reads, selection: 7947 arrow pointing right to 8059 equals 112. Beneath the axis with the numerical labels, text reads coverage threshold above an open box on the left with the word conflicts to its right. To the right, there is a green line that is thin, then thicker from about 4900 to 6050, then thinner, then thicker from 6300 to the right end of the line. At the bottom of this strip, text reads depth of coverage and a box to the right has 10 marked halfway up its vertical axis. The strip has green on its bottom half that varies in height from the left to the right. Beneath this strip, there are many horizontal red and blue boxes of varying lengths. They begin at the upper left with one red box above a shorter red box above a very short blue box, above a longer blue box, above a slightly shorter red box, above a longer red box, above a short red box. Next, a blue box begins under the right end of the bottom red box. A new blue box begins under its right side, and then an orange box begins slightly to the right of the beginning of the blue box. This pattern continues with each box beginning to the right of the beginning point of the previous box until the boxes end at the bottom right of the graph, forming a diagonal pattern from the upper left to the lower right.">
            <a:extLst>
              <a:ext uri="{FF2B5EF4-FFF2-40B4-BE49-F238E27FC236}">
                <a16:creationId xmlns:a16="http://schemas.microsoft.com/office/drawing/2014/main" id="{17E11685-4247-FC47-8EFA-6C245E0FFA61}"/>
              </a:ext>
            </a:extLst>
          </p:cNvPr>
          <p:cNvPicPr>
            <a:picLocks noChangeAspect="1"/>
          </p:cNvPicPr>
          <p:nvPr/>
        </p:nvPicPr>
        <p:blipFill>
          <a:blip r:embed="rId3"/>
          <a:stretch>
            <a:fillRect/>
          </a:stretch>
        </p:blipFill>
        <p:spPr>
          <a:xfrm>
            <a:off x="4572000" y="2049905"/>
            <a:ext cx="4360839" cy="4422136"/>
          </a:xfrm>
          <a:prstGeom prst="rect">
            <a:avLst/>
          </a:prstGeom>
        </p:spPr>
      </p:pic>
    </p:spTree>
    <p:extLst>
      <p:ext uri="{BB962C8B-B14F-4D97-AF65-F5344CB8AC3E}">
        <p14:creationId xmlns:p14="http://schemas.microsoft.com/office/powerpoint/2010/main" val="1796646731"/>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78E70F-7A22-48EA-9CBF-4FBBCE7EDA4E}"/>
              </a:ext>
            </a:extLst>
          </p:cNvPr>
          <p:cNvSpPr>
            <a:spLocks noGrp="1"/>
          </p:cNvSpPr>
          <p:nvPr>
            <p:ph type="title"/>
          </p:nvPr>
        </p:nvSpPr>
        <p:spPr/>
        <p:txBody>
          <a:bodyPr/>
          <a:lstStyle/>
          <a:p>
            <a:r>
              <a:rPr lang="en-US" altLang="en-US" dirty="0">
                <a:solidFill>
                  <a:srgbClr val="145C76"/>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Clicker Question 23</a:t>
            </a:r>
            <a:endParaRPr lang="en-AU" dirty="0">
              <a:solidFill>
                <a:srgbClr val="145C76"/>
              </a:solidFill>
            </a:endParaRPr>
          </a:p>
        </p:txBody>
      </p:sp>
      <p:sp>
        <p:nvSpPr>
          <p:cNvPr id="84997" name="Google Shape;433;g847cf01710_0_113">
            <a:extLst>
              <a:ext uri="{FF2B5EF4-FFF2-40B4-BE49-F238E27FC236}">
                <a16:creationId xmlns:a16="http://schemas.microsoft.com/office/drawing/2014/main" id="{AF312896-191F-8146-8A34-8A81B443B973}"/>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defRPr/>
            </a:pPr>
            <a:r>
              <a:rPr lang="en-US" sz="2400" dirty="0">
                <a:latin typeface="Arial" panose="020B0604020202020204" pitchFamily="34" charset="0"/>
                <a:cs typeface="Arial" panose="020B0604020202020204" pitchFamily="34" charset="0"/>
              </a:rPr>
              <a:t>Which method is NOT associated with DNA sequencing? </a:t>
            </a:r>
          </a:p>
          <a:p>
            <a:pPr>
              <a:lnSpc>
                <a:spcPct val="115000"/>
              </a:lnSpc>
              <a:spcBef>
                <a:spcPts val="80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457200" indent="-457200">
              <a:buFontTx/>
              <a:buAutoNum type="alphaUcPeriod"/>
              <a:defRPr/>
            </a:pPr>
            <a:r>
              <a:rPr lang="en-US" sz="2400" dirty="0">
                <a:latin typeface="Arial" panose="020B0604020202020204" pitchFamily="34" charset="0"/>
                <a:cs typeface="Arial" panose="020B0604020202020204" pitchFamily="34" charset="0"/>
              </a:rPr>
              <a:t>Sanger sequencing </a:t>
            </a:r>
          </a:p>
          <a:p>
            <a:pPr marL="457200" indent="-457200">
              <a:buFontTx/>
              <a:buAutoNum type="alphaUcPeriod"/>
              <a:defRPr/>
            </a:pPr>
            <a:r>
              <a:rPr lang="en-US" sz="2400" dirty="0">
                <a:latin typeface="Arial" panose="020B0604020202020204" pitchFamily="34" charset="0"/>
                <a:cs typeface="Arial" panose="020B0604020202020204" pitchFamily="34" charset="0"/>
              </a:rPr>
              <a:t>electrophoresis</a:t>
            </a:r>
          </a:p>
          <a:p>
            <a:pPr marL="457200" indent="-457200">
              <a:buFontTx/>
              <a:buAutoNum type="alphaUcPeriod"/>
              <a:defRPr/>
            </a:pPr>
            <a:r>
              <a:rPr lang="en-US" sz="2400" dirty="0">
                <a:latin typeface="Arial" panose="020B0604020202020204" pitchFamily="34" charset="0"/>
                <a:cs typeface="Arial" panose="020B0604020202020204" pitchFamily="34" charset="0"/>
              </a:rPr>
              <a:t>alignment</a:t>
            </a:r>
          </a:p>
          <a:p>
            <a:pPr marL="457200" indent="-457200">
              <a:buAutoNum type="alphaUcPeriod" startAt="4"/>
              <a:defRPr/>
            </a:pPr>
            <a:r>
              <a:rPr lang="en-US" sz="2400" dirty="0">
                <a:latin typeface="Arial" panose="020B0604020202020204" pitchFamily="34" charset="0"/>
                <a:cs typeface="Arial" panose="020B0604020202020204" pitchFamily="34" charset="0"/>
              </a:rPr>
              <a:t>Maxam and Watson sequencing</a:t>
            </a:r>
          </a:p>
          <a:p>
            <a:pPr>
              <a:buNone/>
              <a:defRPr/>
            </a:pPr>
            <a:endParaRPr lang="en-US" sz="2400" dirty="0">
              <a:latin typeface="Arial" panose="020B0604020202020204" pitchFamily="34" charset="0"/>
              <a:cs typeface="Arial" panose="020B0604020202020204" pitchFamily="34" charset="0"/>
            </a:endParaRPr>
          </a:p>
          <a:p>
            <a:pPr marL="457200" indent="-457200">
              <a:buFontTx/>
              <a:buAutoNum type="alphaUcPeriod"/>
              <a:defRPr/>
            </a:pPr>
            <a:endParaRPr lang="en-US" sz="2400" dirty="0">
              <a:latin typeface="Arial" panose="020B0604020202020204" pitchFamily="34" charset="0"/>
              <a:cs typeface="Arial" panose="020B0604020202020204" pitchFamily="34" charset="0"/>
            </a:endParaRPr>
          </a:p>
          <a:p>
            <a:pPr>
              <a:buFontTx/>
              <a:buNone/>
              <a:defRPr/>
            </a:pPr>
            <a:endParaRPr lang="en-US" sz="2400" dirty="0">
              <a:latin typeface="Arial" panose="020B0604020202020204" pitchFamily="34" charset="0"/>
              <a:cs typeface="Arial" panose="020B0604020202020204" pitchFamily="34" charset="0"/>
            </a:endParaRPr>
          </a:p>
          <a:p>
            <a:pPr>
              <a:buFontTx/>
              <a:buNone/>
              <a:defRPr/>
            </a:pPr>
            <a:endParaRPr lang="en-US" sz="2400" dirty="0">
              <a:latin typeface="Arial" panose="020B0604020202020204" pitchFamily="34" charset="0"/>
              <a:cs typeface="Arial" panose="020B0604020202020204" pitchFamily="34" charset="0"/>
            </a:endParaRPr>
          </a:p>
          <a:p>
            <a:pPr>
              <a:lnSpc>
                <a:spcPct val="115000"/>
              </a:lnSpc>
              <a:spcBef>
                <a:spcPct val="0"/>
              </a:spcBef>
              <a:buClr>
                <a:srgbClr val="000000"/>
              </a:buClr>
              <a:buSzPts val="1100"/>
              <a:buFontTx/>
              <a:buNone/>
              <a:defRPr/>
            </a:pPr>
            <a:endParaRPr lang="en-US" altLang="en-US" sz="2400" dirty="0">
              <a:latin typeface="Arial" panose="020B060402020202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Tx/>
              <a:buNone/>
              <a:defRPr/>
            </a:pPr>
            <a:endParaRPr lang="en-US" altLang="en-US" sz="2400" dirty="0">
              <a:latin typeface="Arial" panose="020B060402020202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Tx/>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9" name="Picture 8" descr="Icon P 4&#10;">
            <a:extLst>
              <a:ext uri="{FF2B5EF4-FFF2-40B4-BE49-F238E27FC236}">
                <a16:creationId xmlns:a16="http://schemas.microsoft.com/office/drawing/2014/main" id="{9130E215-F3F0-43EE-BE98-9F178AAE6025}"/>
              </a:ext>
            </a:extLst>
          </p:cNvPr>
          <p:cNvPicPr>
            <a:picLocks noChangeAspect="1"/>
          </p:cNvPicPr>
          <p:nvPr/>
        </p:nvPicPr>
        <p:blipFill>
          <a:blip r:embed="rId3"/>
          <a:stretch>
            <a:fillRect/>
          </a:stretch>
        </p:blipFill>
        <p:spPr>
          <a:xfrm>
            <a:off x="779922" y="356410"/>
            <a:ext cx="1133954" cy="816935"/>
          </a:xfrm>
          <a:prstGeom prst="rect">
            <a:avLst/>
          </a:prstGeom>
        </p:spPr>
      </p:pic>
    </p:spTree>
    <p:extLst>
      <p:ext uri="{BB962C8B-B14F-4D97-AF65-F5344CB8AC3E}">
        <p14:creationId xmlns:p14="http://schemas.microsoft.com/office/powerpoint/2010/main" val="1949935278"/>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20EEE3-BEFC-4DA2-8751-3FEEF865CF4F}"/>
              </a:ext>
            </a:extLst>
          </p:cNvPr>
          <p:cNvSpPr>
            <a:spLocks noGrp="1"/>
          </p:cNvSpPr>
          <p:nvPr>
            <p:ph type="title"/>
          </p:nvPr>
        </p:nvSpPr>
        <p:spPr/>
        <p:txBody>
          <a:bodyPr/>
          <a:lstStyle/>
          <a:p>
            <a:r>
              <a:rPr lang="en-US" altLang="en-US" dirty="0">
                <a:solidFill>
                  <a:srgbClr val="145C76"/>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Clicker Question 23, Response</a:t>
            </a:r>
            <a:endParaRPr lang="en-AU" dirty="0">
              <a:solidFill>
                <a:srgbClr val="145C76"/>
              </a:solidFill>
            </a:endParaRPr>
          </a:p>
        </p:txBody>
      </p:sp>
      <p:sp>
        <p:nvSpPr>
          <p:cNvPr id="5" name="Google Shape;433;g847cf01710_0_113">
            <a:extLst>
              <a:ext uri="{FF2B5EF4-FFF2-40B4-BE49-F238E27FC236}">
                <a16:creationId xmlns:a16="http://schemas.microsoft.com/office/drawing/2014/main" id="{4A17C373-D68F-7242-95E3-863AC008C5CE}"/>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defRPr/>
            </a:pPr>
            <a:r>
              <a:rPr lang="en-US" sz="2400" dirty="0">
                <a:latin typeface="Arial" panose="020B0604020202020204" pitchFamily="34" charset="0"/>
                <a:cs typeface="Arial" panose="020B0604020202020204" pitchFamily="34" charset="0"/>
              </a:rPr>
              <a:t>Which method is NOT associated with DNA sequencing? </a:t>
            </a:r>
          </a:p>
          <a:p>
            <a:pPr>
              <a:lnSpc>
                <a:spcPct val="115000"/>
              </a:lnSpc>
              <a:spcBef>
                <a:spcPts val="80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457200" indent="-457200">
              <a:buAutoNum type="alphaUcPeriod" startAt="4"/>
              <a:defRPr/>
            </a:pPr>
            <a:r>
              <a:rPr lang="en-US" sz="2400" b="1" dirty="0">
                <a:latin typeface="Arial" panose="020B0604020202020204" pitchFamily="34" charset="0"/>
                <a:cs typeface="Arial" panose="020B0604020202020204" pitchFamily="34" charset="0"/>
              </a:rPr>
              <a:t>Maxam and Watson sequencing</a:t>
            </a:r>
          </a:p>
          <a:p>
            <a:pPr>
              <a:buNone/>
              <a:defRPr/>
            </a:pPr>
            <a:endParaRPr lang="en-US" sz="2400" dirty="0">
              <a:latin typeface="Arial" panose="020B0604020202020204" pitchFamily="34" charset="0"/>
              <a:cs typeface="Arial" panose="020B0604020202020204" pitchFamily="34" charset="0"/>
            </a:endParaRPr>
          </a:p>
          <a:p>
            <a:pPr>
              <a:buNone/>
              <a:defRPr/>
            </a:pPr>
            <a:r>
              <a:rPr lang="en-US" sz="2400" b="1" dirty="0">
                <a:latin typeface="Arial" panose="020B0604020202020204" pitchFamily="34" charset="0"/>
                <a:cs typeface="Arial" panose="020B0604020202020204" pitchFamily="34" charset="0"/>
              </a:rPr>
              <a:t>Sanger sequencing enables the sequencing of large DNA molecules. The different-sized fragments formed during the Sanger method of DNA sequencing are separated by electrophoresis. With more advanced DNA sequencing technologies, translating the sequences of millions of short DNA fragments into a complex and contiguous genomic sequence requires the computerized alignment of overlapping fragments. </a:t>
            </a:r>
          </a:p>
          <a:p>
            <a:pPr>
              <a:buFontTx/>
              <a:buNone/>
              <a:defRPr/>
            </a:pPr>
            <a:endParaRPr lang="en-US" sz="2400" dirty="0">
              <a:latin typeface="Arial" panose="020B0604020202020204" pitchFamily="34" charset="0"/>
              <a:cs typeface="Arial" panose="020B0604020202020204" pitchFamily="34" charset="0"/>
            </a:endParaRPr>
          </a:p>
          <a:p>
            <a:pPr>
              <a:buFontTx/>
              <a:buNone/>
              <a:defRPr/>
            </a:pPr>
            <a:endParaRPr lang="en-US" sz="2400" dirty="0">
              <a:latin typeface="Arial" panose="020B0604020202020204" pitchFamily="34" charset="0"/>
              <a:cs typeface="Arial" panose="020B0604020202020204" pitchFamily="34" charset="0"/>
            </a:endParaRPr>
          </a:p>
          <a:p>
            <a:pPr>
              <a:lnSpc>
                <a:spcPct val="115000"/>
              </a:lnSpc>
              <a:spcBef>
                <a:spcPct val="0"/>
              </a:spcBef>
              <a:buClr>
                <a:srgbClr val="000000"/>
              </a:buClr>
              <a:buSzPts val="1100"/>
              <a:buFontTx/>
              <a:buNone/>
              <a:defRPr/>
            </a:pPr>
            <a:endParaRPr lang="en-US" altLang="en-US" sz="2400" dirty="0">
              <a:latin typeface="Arial" panose="020B060402020202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Tx/>
              <a:buNone/>
              <a:defRPr/>
            </a:pPr>
            <a:endParaRPr lang="en-US" altLang="en-US" sz="2400" dirty="0">
              <a:latin typeface="Arial" panose="020B060402020202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Tx/>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899158357"/>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bg>
      <p:bgPr>
        <a:solidFill>
          <a:srgbClr val="BBE0E3"/>
        </a:solidFill>
        <a:effectLst/>
      </p:bgPr>
    </p:bg>
    <p:spTree>
      <p:nvGrpSpPr>
        <p:cNvPr id="1" name=""/>
        <p:cNvGrpSpPr/>
        <p:nvPr/>
      </p:nvGrpSpPr>
      <p:grpSpPr>
        <a:xfrm>
          <a:off x="0" y="0"/>
          <a:ext cx="0" cy="0"/>
          <a:chOff x="0" y="0"/>
          <a:chExt cx="0" cy="0"/>
        </a:xfrm>
      </p:grpSpPr>
      <p:pic>
        <p:nvPicPr>
          <p:cNvPr id="3" name="Picture 2" descr="Icon P 4&#10;">
            <a:extLst>
              <a:ext uri="{FF2B5EF4-FFF2-40B4-BE49-F238E27FC236}">
                <a16:creationId xmlns:a16="http://schemas.microsoft.com/office/drawing/2014/main" id="{79CA3E36-E892-4D3A-AFD4-E310374C508A}"/>
              </a:ext>
            </a:extLst>
          </p:cNvPr>
          <p:cNvPicPr>
            <a:picLocks noChangeAspect="1"/>
          </p:cNvPicPr>
          <p:nvPr/>
        </p:nvPicPr>
        <p:blipFill>
          <a:blip r:embed="rId3"/>
          <a:stretch>
            <a:fillRect/>
          </a:stretch>
        </p:blipFill>
        <p:spPr>
          <a:xfrm>
            <a:off x="656746" y="76200"/>
            <a:ext cx="1133954" cy="816935"/>
          </a:xfrm>
          <a:prstGeom prst="rect">
            <a:avLst/>
          </a:prstGeom>
        </p:spPr>
      </p:pic>
      <p:sp>
        <p:nvSpPr>
          <p:cNvPr id="5" name="Title 4">
            <a:extLst>
              <a:ext uri="{FF2B5EF4-FFF2-40B4-BE49-F238E27FC236}">
                <a16:creationId xmlns:a16="http://schemas.microsoft.com/office/drawing/2014/main" id="{E8560BFC-C10D-46F0-99F7-EC092B992AD5}"/>
              </a:ext>
            </a:extLst>
          </p:cNvPr>
          <p:cNvSpPr>
            <a:spLocks noGrp="1"/>
          </p:cNvSpPr>
          <p:nvPr>
            <p:ph type="title"/>
          </p:nvPr>
        </p:nvSpPr>
        <p:spPr/>
        <p:txBody>
          <a:bodyPr/>
          <a:lstStyle/>
          <a:p>
            <a:r>
              <a:rPr lang="en-US" dirty="0">
                <a:solidFill>
                  <a:srgbClr val="144652"/>
                </a:solidFill>
              </a:rPr>
              <a:t> </a:t>
            </a:r>
            <a:r>
              <a:rPr lang="en-US" dirty="0">
                <a:solidFill>
                  <a:srgbClr val="144652"/>
                </a:solidFill>
                <a:latin typeface="Arial" panose="020B0604020202020204" pitchFamily="34" charset="0"/>
                <a:cs typeface="Arial" panose="020B0604020202020204" pitchFamily="34" charset="0"/>
              </a:rPr>
              <a:t>Activity: Nucleic Acid </a:t>
            </a:r>
            <a:br>
              <a:rPr lang="en-US" dirty="0">
                <a:solidFill>
                  <a:srgbClr val="144652"/>
                </a:solidFill>
                <a:latin typeface="Arial" panose="020B0604020202020204" pitchFamily="34" charset="0"/>
                <a:cs typeface="Arial" panose="020B0604020202020204" pitchFamily="34" charset="0"/>
              </a:rPr>
            </a:br>
            <a:r>
              <a:rPr lang="en-US" dirty="0">
                <a:solidFill>
                  <a:srgbClr val="144652"/>
                </a:solidFill>
                <a:latin typeface="Arial" panose="020B0604020202020204" pitchFamily="34" charset="0"/>
                <a:cs typeface="Arial" panose="020B0604020202020204" pitchFamily="34" charset="0"/>
              </a:rPr>
              <a:t>Sequencing</a:t>
            </a:r>
            <a:endParaRPr lang="en-AU" dirty="0">
              <a:solidFill>
                <a:srgbClr val="144652"/>
              </a:solidFill>
            </a:endParaRPr>
          </a:p>
        </p:txBody>
      </p:sp>
      <p:sp>
        <p:nvSpPr>
          <p:cNvPr id="290818" name="Google Shape;166;p30">
            <a:extLst>
              <a:ext uri="{FF2B5EF4-FFF2-40B4-BE49-F238E27FC236}">
                <a16:creationId xmlns:a16="http://schemas.microsoft.com/office/drawing/2014/main" id="{6066E6E6-5790-1147-9B07-810DEE9DE61E}"/>
              </a:ext>
            </a:extLst>
          </p:cNvPr>
          <p:cNvSpPr>
            <a:spLocks noGrp="1" noChangeArrowheads="1"/>
          </p:cNvSpPr>
          <p:nvPr>
            <p:ph type="body" idx="4294967295"/>
          </p:nvPr>
        </p:nvSpPr>
        <p:spPr>
          <a:xfrm>
            <a:off x="1333500" y="1587380"/>
            <a:ext cx="6477000" cy="965200"/>
          </a:xfrm>
        </p:spPr>
        <p:txBody>
          <a:bodyPr lIns="91425" tIns="45700" rIns="91425" bIns="45700"/>
          <a:lstStyle/>
          <a:p>
            <a:pPr marL="0" indent="0" algn="ctr">
              <a:spcBef>
                <a:spcPts val="360"/>
              </a:spcBef>
              <a:spcAft>
                <a:spcPts val="0"/>
              </a:spcAft>
              <a:buSzPts val="1800"/>
              <a:buNone/>
            </a:pPr>
            <a:r>
              <a:rPr lang="en-US" dirty="0">
                <a:latin typeface="Arial"/>
                <a:ea typeface="Arial"/>
                <a:cs typeface="Arial"/>
                <a:sym typeface="Arial"/>
              </a:rPr>
              <a:t>Watch the Animated Technique video titled “RNA Sequencing.”</a:t>
            </a:r>
            <a:endParaRPr lang="en-US" altLang="en-US" sz="3000" dirty="0">
              <a:latin typeface="Arial" panose="020B0604020202020204" pitchFamily="34" charset="0"/>
              <a:ea typeface="ＭＳ Ｐゴシック" panose="020B0600070205080204" pitchFamily="34" charset="-128"/>
              <a:cs typeface="Arial" panose="020B0604020202020204" pitchFamily="34" charset="0"/>
              <a:sym typeface="Arial" panose="020B0604020202020204" pitchFamily="34" charset="0"/>
            </a:endParaRPr>
          </a:p>
          <a:p>
            <a:pPr marL="0" indent="0">
              <a:spcBef>
                <a:spcPts val="363"/>
              </a:spcBef>
              <a:buFontTx/>
              <a:buNone/>
            </a:pPr>
            <a:endParaRPr lang="en-US" altLang="en-US" sz="3000" dirty="0">
              <a:ea typeface="ＭＳ Ｐゴシック" panose="020B0600070205080204" pitchFamily="34" charset="-128"/>
            </a:endParaRPr>
          </a:p>
          <a:p>
            <a:pPr marL="0" indent="0">
              <a:spcBef>
                <a:spcPts val="363"/>
              </a:spcBef>
              <a:buFontTx/>
              <a:buNone/>
            </a:pPr>
            <a:endParaRPr lang="en-US" altLang="en-US" sz="3000" dirty="0">
              <a:ea typeface="ＭＳ Ｐゴシック" panose="020B0600070205080204" pitchFamily="34" charset="-128"/>
            </a:endParaRPr>
          </a:p>
        </p:txBody>
      </p:sp>
      <p:pic>
        <p:nvPicPr>
          <p:cNvPr id="7" name="Google Shape;168;p30" descr="A screen capture of a video on nucleic acid sequencing.">
            <a:extLst>
              <a:ext uri="{FF2B5EF4-FFF2-40B4-BE49-F238E27FC236}">
                <a16:creationId xmlns:a16="http://schemas.microsoft.com/office/drawing/2014/main" id="{97C1ED46-65F7-3E4E-8C60-319385EE1F2E}"/>
              </a:ext>
            </a:extLst>
          </p:cNvPr>
          <p:cNvPicPr preferRelativeResize="0"/>
          <p:nvPr/>
        </p:nvPicPr>
        <p:blipFill>
          <a:blip r:embed="rId4">
            <a:alphaModFix/>
          </a:blip>
          <a:stretch>
            <a:fillRect/>
          </a:stretch>
        </p:blipFill>
        <p:spPr>
          <a:xfrm>
            <a:off x="2043613" y="2875426"/>
            <a:ext cx="5056774" cy="2930275"/>
          </a:xfrm>
          <a:prstGeom prst="rect">
            <a:avLst/>
          </a:prstGeom>
          <a:noFill/>
          <a:ln>
            <a:noFill/>
          </a:ln>
        </p:spPr>
      </p:pic>
    </p:spTree>
    <p:extLst>
      <p:ext uri="{BB962C8B-B14F-4D97-AF65-F5344CB8AC3E}">
        <p14:creationId xmlns:p14="http://schemas.microsoft.com/office/powerpoint/2010/main" val="3386937295"/>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bg>
      <p:bgPr>
        <a:solidFill>
          <a:srgbClr val="BBE0E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5C7B68-75FD-4F83-AE01-AC92AD24C0D4}"/>
              </a:ext>
            </a:extLst>
          </p:cNvPr>
          <p:cNvSpPr>
            <a:spLocks noGrp="1"/>
          </p:cNvSpPr>
          <p:nvPr>
            <p:ph type="title"/>
          </p:nvPr>
        </p:nvSpPr>
        <p:spPr/>
        <p:txBody>
          <a:bodyPr/>
          <a:lstStyle/>
          <a:p>
            <a:r>
              <a:rPr lang="en-US" altLang="en-US" dirty="0">
                <a:solidFill>
                  <a:srgbClr val="144652"/>
                </a:solidFill>
                <a:latin typeface="Arial" panose="020B0604020202020204" pitchFamily="34" charset="0"/>
                <a:ea typeface="ＭＳ Ｐゴシック" panose="020B0600070205080204" pitchFamily="34" charset="-128"/>
                <a:cs typeface="Arial" panose="020B0604020202020204" pitchFamily="34" charset="0"/>
              </a:rPr>
              <a:t>Activity Instructions</a:t>
            </a:r>
            <a:r>
              <a:rPr lang="en-US" sz="2000" b="0" dirty="0">
                <a:solidFill>
                  <a:srgbClr val="144652"/>
                </a:solidFill>
                <a:latin typeface="Arial" panose="020B0604020202020204" pitchFamily="34" charset="0"/>
                <a:cs typeface="Arial" panose="020B0604020202020204" pitchFamily="34" charset="0"/>
              </a:rPr>
              <a:t> (4 of 4)</a:t>
            </a:r>
            <a:endParaRPr lang="en-AU" sz="2000" dirty="0">
              <a:solidFill>
                <a:srgbClr val="144652"/>
              </a:solidFill>
            </a:endParaRPr>
          </a:p>
        </p:txBody>
      </p:sp>
      <p:sp>
        <p:nvSpPr>
          <p:cNvPr id="175" name="Google Shape;175;p31">
            <a:extLst>
              <a:ext uri="{FF2B5EF4-FFF2-40B4-BE49-F238E27FC236}">
                <a16:creationId xmlns:a16="http://schemas.microsoft.com/office/drawing/2014/main" id="{A74371BA-1CE1-264A-841E-5F174A5AFD83}"/>
              </a:ext>
            </a:extLst>
          </p:cNvPr>
          <p:cNvSpPr txBox="1">
            <a:spLocks noGrp="1"/>
          </p:cNvSpPr>
          <p:nvPr>
            <p:ph type="body" idx="1"/>
          </p:nvPr>
        </p:nvSpPr>
        <p:spPr>
          <a:xfrm>
            <a:off x="672305" y="1295400"/>
            <a:ext cx="7783513" cy="4953000"/>
          </a:xfrm>
        </p:spPr>
        <p:txBody>
          <a:bodyPr spcFirstLastPara="1" lIns="91425" tIns="45700" rIns="91425" bIns="45700">
            <a:noAutofit/>
          </a:bodyPr>
          <a:lstStyle/>
          <a:p>
            <a:pPr>
              <a:lnSpc>
                <a:spcPct val="115000"/>
              </a:lnSpc>
              <a:spcBef>
                <a:spcPts val="0"/>
              </a:spcBef>
              <a:spcAft>
                <a:spcPts val="0"/>
              </a:spcAft>
              <a:defRPr/>
            </a:pPr>
            <a:r>
              <a:rPr lang="en-GB" sz="2400" dirty="0">
                <a:latin typeface="Arial" panose="020B0604020202020204" pitchFamily="34" charset="0"/>
                <a:ea typeface="Arial"/>
                <a:cs typeface="Arial" panose="020B0604020202020204" pitchFamily="34" charset="0"/>
                <a:sym typeface="Arial"/>
              </a:rPr>
              <a:t>On your own, </a:t>
            </a:r>
            <a:r>
              <a:rPr lang="en-GB" sz="2400" dirty="0">
                <a:solidFill>
                  <a:srgbClr val="0000FF"/>
                </a:solidFill>
                <a:latin typeface="Arial" panose="020B0604020202020204" pitchFamily="34" charset="0"/>
                <a:ea typeface="Arial"/>
                <a:cs typeface="Arial" panose="020B0604020202020204" pitchFamily="34" charset="0"/>
                <a:sym typeface="Arial"/>
              </a:rPr>
              <a:t>think </a:t>
            </a:r>
            <a:r>
              <a:rPr lang="en-GB" sz="2400" dirty="0">
                <a:latin typeface="Arial" panose="020B0604020202020204" pitchFamily="34" charset="0"/>
                <a:ea typeface="Arial"/>
                <a:cs typeface="Arial" panose="020B0604020202020204" pitchFamily="34" charset="0"/>
                <a:sym typeface="Arial"/>
              </a:rPr>
              <a:t>of answers to the question:</a:t>
            </a:r>
            <a:endParaRPr sz="2400" dirty="0">
              <a:latin typeface="Arial" panose="020B0604020202020204" pitchFamily="34" charset="0"/>
              <a:ea typeface="Arial"/>
              <a:cs typeface="Arial" panose="020B0604020202020204" pitchFamily="34" charset="0"/>
              <a:sym typeface="Arial"/>
            </a:endParaRPr>
          </a:p>
          <a:p>
            <a:pPr marL="914400" lvl="1" indent="-355600">
              <a:lnSpc>
                <a:spcPct val="115000"/>
              </a:lnSpc>
              <a:spcBef>
                <a:spcPts val="0"/>
              </a:spcBef>
              <a:spcAft>
                <a:spcPts val="0"/>
              </a:spcAft>
              <a:buSzPts val="2000"/>
              <a:buFont typeface="Arial"/>
              <a:buChar char="–"/>
              <a:defRPr/>
            </a:pPr>
            <a:r>
              <a:rPr lang="en" dirty="0">
                <a:latin typeface="Arial"/>
                <a:ea typeface="Arial"/>
                <a:cs typeface="Arial"/>
                <a:sym typeface="Arial"/>
              </a:rPr>
              <a:t>Consider what type of information can be acquired using </a:t>
            </a:r>
            <a:r>
              <a:rPr lang="en" dirty="0" err="1">
                <a:latin typeface="Arial"/>
                <a:ea typeface="Arial"/>
                <a:cs typeface="Arial"/>
                <a:sym typeface="Arial"/>
              </a:rPr>
              <a:t>RNAseq</a:t>
            </a:r>
            <a:r>
              <a:rPr lang="en" dirty="0">
                <a:latin typeface="Arial"/>
                <a:ea typeface="Arial"/>
                <a:cs typeface="Arial"/>
                <a:sym typeface="Arial"/>
              </a:rPr>
              <a:t> technology. How can </a:t>
            </a:r>
            <a:r>
              <a:rPr lang="en" dirty="0" err="1">
                <a:latin typeface="Arial"/>
                <a:ea typeface="Arial"/>
                <a:cs typeface="Arial"/>
                <a:sym typeface="Arial"/>
              </a:rPr>
              <a:t>RNAseq</a:t>
            </a:r>
            <a:r>
              <a:rPr lang="en" dirty="0">
                <a:latin typeface="Arial"/>
                <a:ea typeface="Arial"/>
                <a:cs typeface="Arial"/>
                <a:sym typeface="Arial"/>
              </a:rPr>
              <a:t> data help researchers understand the similarities and differences between two different cell types? </a:t>
            </a:r>
            <a:r>
              <a:rPr lang="en-GB" sz="2400" dirty="0">
                <a:latin typeface="Arial" panose="020B0604020202020204" pitchFamily="34" charset="0"/>
                <a:ea typeface="Arial"/>
                <a:cs typeface="Arial" panose="020B0604020202020204" pitchFamily="34" charset="0"/>
                <a:sym typeface="Arial"/>
              </a:rPr>
              <a:t>(2 minutes)</a:t>
            </a:r>
            <a:br>
              <a:rPr lang="en-GB" sz="2400" dirty="0">
                <a:latin typeface="Arial" panose="020B0604020202020204" pitchFamily="34" charset="0"/>
                <a:ea typeface="Arial"/>
                <a:cs typeface="Arial" panose="020B0604020202020204" pitchFamily="34" charset="0"/>
                <a:sym typeface="Arial"/>
              </a:rPr>
            </a:br>
            <a:endParaRPr sz="2400" dirty="0">
              <a:latin typeface="Arial" panose="020B0604020202020204" pitchFamily="34" charset="0"/>
              <a:ea typeface="Arial"/>
              <a:cs typeface="Arial" panose="020B0604020202020204" pitchFamily="34" charset="0"/>
              <a:sym typeface="Arial"/>
            </a:endParaRPr>
          </a:p>
          <a:p>
            <a:pPr marL="457200" indent="-355600">
              <a:lnSpc>
                <a:spcPct val="115000"/>
              </a:lnSpc>
              <a:spcBef>
                <a:spcPts val="0"/>
              </a:spcBef>
              <a:spcAft>
                <a:spcPts val="0"/>
              </a:spcAft>
              <a:buSzPts val="2000"/>
              <a:buFont typeface="Arial"/>
              <a:buChar char="•"/>
              <a:defRPr/>
            </a:pPr>
            <a:r>
              <a:rPr lang="en-GB" sz="2400" dirty="0">
                <a:solidFill>
                  <a:srgbClr val="0000FF"/>
                </a:solidFill>
                <a:latin typeface="Arial" panose="020B0604020202020204" pitchFamily="34" charset="0"/>
                <a:ea typeface="Arial"/>
                <a:cs typeface="Arial" panose="020B0604020202020204" pitchFamily="34" charset="0"/>
                <a:sym typeface="Arial"/>
              </a:rPr>
              <a:t>Pair</a:t>
            </a:r>
            <a:r>
              <a:rPr lang="en-GB" sz="2400" dirty="0">
                <a:latin typeface="Arial" panose="020B0604020202020204" pitchFamily="34" charset="0"/>
                <a:ea typeface="Arial"/>
                <a:cs typeface="Arial" panose="020B0604020202020204" pitchFamily="34" charset="0"/>
                <a:sym typeface="Arial"/>
              </a:rPr>
              <a:t> up to discuss your ideas. (2 minutes)</a:t>
            </a:r>
            <a:br>
              <a:rPr lang="en-GB" sz="2400" dirty="0">
                <a:latin typeface="Arial" panose="020B0604020202020204" pitchFamily="34" charset="0"/>
                <a:ea typeface="Arial"/>
                <a:cs typeface="Arial" panose="020B0604020202020204" pitchFamily="34" charset="0"/>
                <a:sym typeface="Arial"/>
              </a:rPr>
            </a:br>
            <a:endParaRPr sz="2400" dirty="0">
              <a:latin typeface="Arial" panose="020B0604020202020204" pitchFamily="34" charset="0"/>
              <a:ea typeface="Arial"/>
              <a:cs typeface="Arial" panose="020B0604020202020204" pitchFamily="34" charset="0"/>
              <a:sym typeface="Arial"/>
            </a:endParaRPr>
          </a:p>
          <a:p>
            <a:pPr marL="457200" indent="-355600">
              <a:lnSpc>
                <a:spcPct val="115000"/>
              </a:lnSpc>
              <a:spcBef>
                <a:spcPts val="0"/>
              </a:spcBef>
              <a:spcAft>
                <a:spcPts val="0"/>
              </a:spcAft>
              <a:buSzPts val="2000"/>
              <a:buFont typeface="Arial"/>
              <a:buChar char="•"/>
              <a:defRPr/>
            </a:pPr>
            <a:r>
              <a:rPr lang="en-GB" sz="2400" dirty="0">
                <a:solidFill>
                  <a:srgbClr val="0000FF"/>
                </a:solidFill>
                <a:latin typeface="Arial" panose="020B0604020202020204" pitchFamily="34" charset="0"/>
                <a:ea typeface="Arial"/>
                <a:cs typeface="Arial" panose="020B0604020202020204" pitchFamily="34" charset="0"/>
                <a:sym typeface="Arial"/>
              </a:rPr>
              <a:t>Share</a:t>
            </a:r>
            <a:r>
              <a:rPr lang="en-GB" sz="2400" dirty="0">
                <a:latin typeface="Arial" panose="020B0604020202020204" pitchFamily="34" charset="0"/>
                <a:ea typeface="Arial"/>
                <a:cs typeface="Arial" panose="020B0604020202020204" pitchFamily="34" charset="0"/>
                <a:sym typeface="Arial"/>
              </a:rPr>
              <a:t> your ideas with the class in group discussion. (3 minutes)</a:t>
            </a:r>
            <a:endParaRPr sz="2400" dirty="0">
              <a:solidFill>
                <a:srgbClr val="0000FF"/>
              </a:solidFill>
              <a:latin typeface="Arial" panose="020B0604020202020204" pitchFamily="34" charset="0"/>
              <a:ea typeface="Arial"/>
              <a:cs typeface="Arial" panose="020B0604020202020204" pitchFamily="34" charset="0"/>
              <a:sym typeface="Arial"/>
            </a:endParaRPr>
          </a:p>
          <a:p>
            <a:pPr marL="0" indent="0">
              <a:spcBef>
                <a:spcPts val="360"/>
              </a:spcBef>
              <a:spcAft>
                <a:spcPts val="0"/>
              </a:spcAft>
              <a:buFontTx/>
              <a:buNone/>
              <a:defRPr/>
            </a:pPr>
            <a:endParaRPr sz="2000" dirty="0"/>
          </a:p>
          <a:p>
            <a:pPr marL="0" indent="0">
              <a:spcBef>
                <a:spcPts val="360"/>
              </a:spcBef>
              <a:spcAft>
                <a:spcPts val="0"/>
              </a:spcAft>
              <a:buFontTx/>
              <a:buNone/>
              <a:defRPr/>
            </a:pPr>
            <a:endParaRPr sz="2000" dirty="0"/>
          </a:p>
        </p:txBody>
      </p:sp>
    </p:spTree>
    <p:extLst>
      <p:ext uri="{BB962C8B-B14F-4D97-AF65-F5344CB8AC3E}">
        <p14:creationId xmlns:p14="http://schemas.microsoft.com/office/powerpoint/2010/main" val="31418554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F8926B-8B5B-4BCD-848F-C8D80AE5C00A}"/>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Nucleotide Bonds</a:t>
            </a:r>
            <a:endParaRPr lang="en-AU" dirty="0"/>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558783" y="1676400"/>
            <a:ext cx="8026433"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i="1" dirty="0">
                <a:latin typeface="Arial" panose="020B0604020202020204" pitchFamily="34" charset="0"/>
                <a:cs typeface="Arial" panose="020B0604020202020204" pitchFamily="34" charset="0"/>
              </a:rPr>
              <a:t>N</a:t>
            </a:r>
            <a:r>
              <a:rPr lang="en-US" sz="2400" dirty="0">
                <a:latin typeface="Arial" panose="020B0604020202020204" pitchFamily="34" charset="0"/>
                <a:cs typeface="Arial" panose="020B0604020202020204" pitchFamily="34" charset="0"/>
              </a:rPr>
              <a:t>-</a:t>
            </a:r>
            <a:r>
              <a:rPr lang="el-GR" sz="2400" dirty="0">
                <a:latin typeface="Arial" panose="020B0604020202020204" pitchFamily="34" charset="0"/>
                <a:cs typeface="Arial" panose="020B0604020202020204" pitchFamily="34" charset="0"/>
              </a:rPr>
              <a:t>β</a:t>
            </a:r>
            <a:r>
              <a:rPr lang="el-GR" sz="2400" i="1"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glycosyl bond = covalently joins the 1′ carbon of the pentose to the base (at N-1 of pyrimidines and N-9 of purines)</a:t>
            </a:r>
          </a:p>
          <a:p>
            <a:pPr lvl="1"/>
            <a:r>
              <a:rPr lang="en-US" sz="2400" dirty="0">
                <a:latin typeface="Arial" panose="020B0604020202020204" pitchFamily="34" charset="0"/>
                <a:cs typeface="Arial" panose="020B0604020202020204" pitchFamily="34" charset="0"/>
              </a:rPr>
              <a:t>formed by removal of the elements of water</a:t>
            </a:r>
          </a:p>
          <a:p>
            <a:pPr lvl="1"/>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the phosphate is esterified to the 5′ carbon </a:t>
            </a:r>
          </a:p>
          <a:p>
            <a:pPr lvl="1"/>
            <a:endParaRPr lang="en-US" sz="2000" dirty="0">
              <a:latin typeface="Arial" panose="020B0604020202020204" pitchFamily="34" charset="0"/>
              <a:cs typeface="Arial" panose="020B0604020202020204" pitchFamily="34" charset="0"/>
            </a:endParaRPr>
          </a:p>
          <a:p>
            <a:pPr lvl="1"/>
            <a:endParaRPr lang="en-US" sz="2000" dirty="0">
              <a:latin typeface="Arial" panose="020B0604020202020204" pitchFamily="34" charset="0"/>
              <a:cs typeface="Arial" panose="020B0604020202020204" pitchFamily="34" charset="0"/>
            </a:endParaRPr>
          </a:p>
          <a:p>
            <a:endParaRPr lang="en-US" sz="2400" dirty="0"/>
          </a:p>
          <a:p>
            <a:pPr lvl="1"/>
            <a:endParaRPr lang="en-US" sz="24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259262569"/>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bg>
      <p:bgPr>
        <a:solidFill>
          <a:srgbClr val="BBE0E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5C5800-FC93-40F4-8323-AB17479E2BD6}"/>
              </a:ext>
            </a:extLst>
          </p:cNvPr>
          <p:cNvSpPr>
            <a:spLocks noGrp="1"/>
          </p:cNvSpPr>
          <p:nvPr>
            <p:ph type="title"/>
          </p:nvPr>
        </p:nvSpPr>
        <p:spPr/>
        <p:txBody>
          <a:bodyPr/>
          <a:lstStyle/>
          <a:p>
            <a:r>
              <a:rPr lang="en-US" altLang="en-US" dirty="0">
                <a:solidFill>
                  <a:srgbClr val="144652"/>
                </a:solidFill>
                <a:latin typeface="Arial" panose="020B0604020202020204" pitchFamily="34" charset="0"/>
                <a:ea typeface="ＭＳ Ｐゴシック" panose="020B0600070205080204" pitchFamily="34" charset="-128"/>
                <a:cs typeface="Arial" panose="020B0604020202020204" pitchFamily="34" charset="0"/>
              </a:rPr>
              <a:t>Activity Solution</a:t>
            </a:r>
            <a:r>
              <a:rPr lang="en-US" sz="2000" b="0" dirty="0">
                <a:solidFill>
                  <a:srgbClr val="144652"/>
                </a:solidFill>
                <a:latin typeface="Arial" panose="020B0604020202020204" pitchFamily="34" charset="0"/>
                <a:cs typeface="Arial" panose="020B0604020202020204" pitchFamily="34" charset="0"/>
              </a:rPr>
              <a:t> (4 of 4)</a:t>
            </a:r>
            <a:endParaRPr lang="en-AU" sz="2000" dirty="0">
              <a:solidFill>
                <a:srgbClr val="144652"/>
              </a:solidFill>
            </a:endParaRPr>
          </a:p>
        </p:txBody>
      </p:sp>
      <p:sp>
        <p:nvSpPr>
          <p:cNvPr id="4" name="Google Shape;376;g847cf01710_0_48">
            <a:extLst>
              <a:ext uri="{FF2B5EF4-FFF2-40B4-BE49-F238E27FC236}">
                <a16:creationId xmlns:a16="http://schemas.microsoft.com/office/drawing/2014/main" id="{BF56E702-C09F-6A44-A0A7-6FD0CFE5BB42}"/>
              </a:ext>
            </a:extLst>
          </p:cNvPr>
          <p:cNvSpPr txBox="1">
            <a:spLocks/>
          </p:cNvSpPr>
          <p:nvPr/>
        </p:nvSpPr>
        <p:spPr bwMode="auto">
          <a:xfrm>
            <a:off x="241299" y="1295400"/>
            <a:ext cx="8645526" cy="5114925"/>
          </a:xfrm>
          <a:prstGeom prst="rect">
            <a:avLst/>
          </a:prstGeom>
          <a:noFill/>
          <a:ln>
            <a:noFill/>
          </a:ln>
        </p:spPr>
        <p:txBody>
          <a:bodyPr lIns="91425" tIns="45700" rIns="91425" bIns="45700"/>
          <a:lstStyle>
            <a:lvl1pPr marL="342900" indent="-34290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914400" indent="-38100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lvl="1" indent="-355600">
              <a:lnSpc>
                <a:spcPct val="115000"/>
              </a:lnSpc>
              <a:spcBef>
                <a:spcPts val="0"/>
              </a:spcBef>
              <a:spcAft>
                <a:spcPts val="0"/>
              </a:spcAft>
              <a:buSzPts val="2000"/>
              <a:buFont typeface="Arial"/>
              <a:buChar char="–"/>
              <a:defRPr/>
            </a:pPr>
            <a:r>
              <a:rPr lang="en" sz="2400" dirty="0">
                <a:latin typeface="Arial"/>
                <a:ea typeface="Arial"/>
                <a:cs typeface="Arial"/>
                <a:sym typeface="Arial"/>
              </a:rPr>
              <a:t>How can </a:t>
            </a:r>
            <a:r>
              <a:rPr lang="en" sz="2400" dirty="0" err="1">
                <a:latin typeface="Arial"/>
                <a:ea typeface="Arial"/>
                <a:cs typeface="Arial"/>
                <a:sym typeface="Arial"/>
              </a:rPr>
              <a:t>RNAseq</a:t>
            </a:r>
            <a:r>
              <a:rPr lang="en" sz="2400" dirty="0">
                <a:latin typeface="Arial"/>
                <a:ea typeface="Arial"/>
                <a:cs typeface="Arial"/>
                <a:sym typeface="Arial"/>
              </a:rPr>
              <a:t> data help researchers understand the similarities and differences between two different cell types?</a:t>
            </a:r>
            <a:r>
              <a:rPr lang="en-US" sz="2400" dirty="0">
                <a:latin typeface="Arial"/>
                <a:ea typeface="Arial"/>
                <a:cs typeface="Arial"/>
                <a:sym typeface="Arial"/>
              </a:rPr>
              <a:t> </a:t>
            </a:r>
            <a:r>
              <a:rPr lang="en-US" sz="2400" b="1" dirty="0" err="1">
                <a:latin typeface="Arial"/>
                <a:ea typeface="Arial"/>
                <a:cs typeface="Arial"/>
                <a:sym typeface="Arial"/>
              </a:rPr>
              <a:t>RNAseq</a:t>
            </a:r>
            <a:r>
              <a:rPr lang="en-US" sz="2400" b="1" dirty="0">
                <a:latin typeface="Arial"/>
                <a:ea typeface="Arial"/>
                <a:cs typeface="Arial"/>
                <a:sym typeface="Arial"/>
              </a:rPr>
              <a:t> technology facilitates the identification and quantification of mRNA transcript levels within cells. Performing </a:t>
            </a:r>
            <a:r>
              <a:rPr lang="en-US" sz="2400" b="1" dirty="0" err="1">
                <a:latin typeface="Arial"/>
                <a:ea typeface="Arial"/>
                <a:cs typeface="Arial"/>
                <a:sym typeface="Arial"/>
              </a:rPr>
              <a:t>RNAseq</a:t>
            </a:r>
            <a:r>
              <a:rPr lang="en-US" sz="2400" b="1" dirty="0">
                <a:latin typeface="Arial"/>
                <a:ea typeface="Arial"/>
                <a:cs typeface="Arial"/>
                <a:sym typeface="Arial"/>
              </a:rPr>
              <a:t> on two different cell types would allow researchers to understand 1) which genes are expressed in each cell type and 2) the relative expression levels of each gene across the two cell types. </a:t>
            </a:r>
            <a:endParaRPr lang="en-US" sz="200" b="1" dirty="0">
              <a:highlight>
                <a:srgbClr val="FFFFFF"/>
              </a:highlight>
              <a:latin typeface="Arial"/>
              <a:ea typeface="Arial"/>
              <a:cs typeface="Arial"/>
              <a:sym typeface="Arial"/>
            </a:endParaRPr>
          </a:p>
          <a:p>
            <a:pPr lvl="1" indent="-355600">
              <a:lnSpc>
                <a:spcPct val="115000"/>
              </a:lnSpc>
              <a:spcBef>
                <a:spcPts val="0"/>
              </a:spcBef>
              <a:spcAft>
                <a:spcPts val="0"/>
              </a:spcAft>
              <a:buSzPts val="2000"/>
              <a:buFont typeface="Arial"/>
              <a:buChar char="–"/>
              <a:defRPr/>
            </a:pPr>
            <a:endParaRPr lang="en-GB" sz="2400" dirty="0">
              <a:latin typeface="Arial"/>
              <a:ea typeface="Arial"/>
              <a:cs typeface="Arial"/>
              <a:sym typeface="Arial"/>
            </a:endParaRPr>
          </a:p>
          <a:p>
            <a:pPr lvl="1" indent="-355600">
              <a:lnSpc>
                <a:spcPct val="115000"/>
              </a:lnSpc>
              <a:spcBef>
                <a:spcPts val="0"/>
              </a:spcBef>
              <a:spcAft>
                <a:spcPts val="0"/>
              </a:spcAft>
              <a:buSzPts val="2000"/>
              <a:buFont typeface="Arial"/>
              <a:buChar char="–"/>
              <a:defRPr/>
            </a:pPr>
            <a:endParaRPr lang="en-GB" sz="200" b="1" dirty="0">
              <a:highlight>
                <a:srgbClr val="FFFFFF"/>
              </a:highlight>
              <a:latin typeface="Arial"/>
              <a:ea typeface="Arial"/>
              <a:cs typeface="Arial"/>
              <a:sym typeface="Arial"/>
            </a:endParaRPr>
          </a:p>
          <a:p>
            <a:pPr lvl="1" indent="-355600">
              <a:lnSpc>
                <a:spcPct val="115000"/>
              </a:lnSpc>
              <a:spcBef>
                <a:spcPts val="0"/>
              </a:spcBef>
              <a:spcAft>
                <a:spcPts val="0"/>
              </a:spcAft>
              <a:buSzPts val="2000"/>
              <a:buFont typeface="Arial"/>
              <a:buChar char="–"/>
              <a:defRPr/>
            </a:pPr>
            <a:endParaRPr lang="en-GB" sz="2400" b="0" dirty="0">
              <a:solidFill>
                <a:schemeClr val="dk1"/>
              </a:solidFill>
              <a:cs typeface="Arial" panose="020B0604020202020204" pitchFamily="34" charset="0"/>
            </a:endParaRPr>
          </a:p>
          <a:p>
            <a:pPr lvl="1">
              <a:lnSpc>
                <a:spcPct val="115000"/>
              </a:lnSpc>
              <a:spcBef>
                <a:spcPct val="0"/>
              </a:spcBef>
              <a:buSzPts val="2400"/>
            </a:pPr>
            <a:endParaRPr lang="en-US" altLang="en-US" sz="2400" b="0" dirty="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652588950"/>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bg>
      <p:bgPr>
        <a:solidFill>
          <a:srgbClr val="DAEDE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1E4DDC-4378-4FD2-A56A-DCA2819142A9}"/>
              </a:ext>
            </a:extLst>
          </p:cNvPr>
          <p:cNvSpPr>
            <a:spLocks noGrp="1"/>
          </p:cNvSpPr>
          <p:nvPr>
            <p:ph type="ctrTitle"/>
          </p:nvPr>
        </p:nvSpPr>
        <p:spPr/>
        <p:txBody>
          <a:bodyPr/>
          <a:lstStyle/>
          <a:p>
            <a:r>
              <a:rPr lang="en-US" altLang="en-US" dirty="0">
                <a:solidFill>
                  <a:srgbClr val="674EA7"/>
                </a:solidFill>
                <a:latin typeface="Arial" panose="020B0604020202020204" pitchFamily="34" charset="0"/>
                <a:cs typeface="Arial" panose="020B0604020202020204" pitchFamily="34" charset="0"/>
              </a:rPr>
              <a:t>8.4</a:t>
            </a:r>
            <a:r>
              <a:rPr lang="en-US" altLang="en-US" dirty="0">
                <a:latin typeface="Arial" panose="020B0604020202020204" pitchFamily="34" charset="0"/>
                <a:cs typeface="Arial" panose="020B0604020202020204" pitchFamily="34" charset="0"/>
              </a:rPr>
              <a:t>    </a:t>
            </a:r>
            <a:r>
              <a:rPr lang="en-US" altLang="en-US" dirty="0">
                <a:solidFill>
                  <a:srgbClr val="1D6E7D"/>
                </a:solidFill>
                <a:latin typeface="Arial" panose="020B0604020202020204" pitchFamily="34" charset="0"/>
                <a:cs typeface="Arial" panose="020B0604020202020204" pitchFamily="34" charset="0"/>
              </a:rPr>
              <a:t>Other Functions of Nucleotides</a:t>
            </a:r>
            <a:endParaRPr lang="en-AU" dirty="0"/>
          </a:p>
        </p:txBody>
      </p:sp>
    </p:spTree>
    <p:extLst>
      <p:ext uri="{BB962C8B-B14F-4D97-AF65-F5344CB8AC3E}">
        <p14:creationId xmlns:p14="http://schemas.microsoft.com/office/powerpoint/2010/main" val="3511308110"/>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con P 5&#10;">
            <a:extLst>
              <a:ext uri="{FF2B5EF4-FFF2-40B4-BE49-F238E27FC236}">
                <a16:creationId xmlns:a16="http://schemas.microsoft.com/office/drawing/2014/main" id="{F05C9BD5-BB27-4662-A3A0-8E055C8AACB1}"/>
              </a:ext>
            </a:extLst>
          </p:cNvPr>
          <p:cNvPicPr>
            <a:picLocks noChangeAspect="1"/>
          </p:cNvPicPr>
          <p:nvPr/>
        </p:nvPicPr>
        <p:blipFill>
          <a:blip r:embed="rId3"/>
          <a:stretch>
            <a:fillRect/>
          </a:stretch>
        </p:blipFill>
        <p:spPr>
          <a:xfrm>
            <a:off x="1796901" y="387031"/>
            <a:ext cx="993734" cy="695004"/>
          </a:xfrm>
          <a:prstGeom prst="rect">
            <a:avLst/>
          </a:prstGeom>
        </p:spPr>
      </p:pic>
      <p:sp>
        <p:nvSpPr>
          <p:cNvPr id="2" name="Title 1">
            <a:extLst>
              <a:ext uri="{FF2B5EF4-FFF2-40B4-BE49-F238E27FC236}">
                <a16:creationId xmlns:a16="http://schemas.microsoft.com/office/drawing/2014/main" id="{86F2BFC2-23DB-458E-BEBA-A79A91DAD56B}"/>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5</a:t>
            </a:r>
            <a:r>
              <a:rPr lang="en-US" altLang="en-US" sz="2000" b="0" dirty="0">
                <a:solidFill>
                  <a:srgbClr val="1D6E7D"/>
                </a:solidFill>
                <a:latin typeface="Arial" panose="020B0604020202020204" pitchFamily="34" charset="0"/>
                <a:cs typeface="Arial" panose="020B0604020202020204" pitchFamily="34" charset="0"/>
              </a:rPr>
              <a:t> (2 of 3)</a:t>
            </a:r>
            <a:endParaRPr lang="en-AU" sz="2000" b="0" dirty="0"/>
          </a:p>
        </p:txBody>
      </p:sp>
      <p:sp>
        <p:nvSpPr>
          <p:cNvPr id="27650" name="Text Placeholder 2">
            <a:extLst>
              <a:ext uri="{FF2B5EF4-FFF2-40B4-BE49-F238E27FC236}">
                <a16:creationId xmlns:a16="http://schemas.microsoft.com/office/drawing/2014/main" id="{912C0426-5AEF-B04E-87FB-157B26F14734}"/>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Nucleoside triphosphates occupy a central role in cellular metabolism, serving as an energy currency and as important regulatory signals. </a:t>
            </a:r>
            <a:r>
              <a:rPr lang="en-US" sz="2400" dirty="0">
                <a:latin typeface="Arial" panose="020B0604020202020204" pitchFamily="34" charset="0"/>
                <a:cs typeface="Arial" panose="020B0604020202020204" pitchFamily="34" charset="0"/>
              </a:rPr>
              <a:t>ATP is the ultimate product of catabolic pathways, providing fuel for anabolic pathways. </a:t>
            </a:r>
          </a:p>
        </p:txBody>
      </p:sp>
    </p:spTree>
    <p:extLst>
      <p:ext uri="{BB962C8B-B14F-4D97-AF65-F5344CB8AC3E}">
        <p14:creationId xmlns:p14="http://schemas.microsoft.com/office/powerpoint/2010/main" val="3530351823"/>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A774ED-8DA1-4E20-8FCF-D1F4DC10B610}"/>
              </a:ext>
            </a:extLst>
          </p:cNvPr>
          <p:cNvSpPr>
            <a:spLocks noGrp="1"/>
          </p:cNvSpPr>
          <p:nvPr>
            <p:ph type="title"/>
          </p:nvPr>
        </p:nvSpPr>
        <p:spPr/>
        <p:txBody>
          <a:bodyPr/>
          <a:lstStyle/>
          <a:p>
            <a:r>
              <a:rPr lang="en-US" altLang="en-US" dirty="0">
                <a:latin typeface="Arial" panose="020B0604020202020204" pitchFamily="34" charset="0"/>
                <a:cs typeface="Arial" panose="020B0604020202020204" pitchFamily="34" charset="0"/>
              </a:rPr>
              <a:t>Nucleotides Carry Chemical Energy in Cells</a:t>
            </a:r>
            <a:endParaRPr lang="en-AU" dirty="0"/>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442530" y="1752600"/>
            <a:ext cx="298647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hydrolysis of nucleoside triphosphates provides chemical energy</a:t>
            </a:r>
          </a:p>
          <a:p>
            <a:pPr lvl="1"/>
            <a:r>
              <a:rPr lang="en-US" sz="2400" dirty="0">
                <a:latin typeface="Arial" panose="020B0604020202020204" pitchFamily="34" charset="0"/>
                <a:cs typeface="Arial" panose="020B0604020202020204" pitchFamily="34" charset="0"/>
              </a:rPr>
              <a:t>ATP is the most widely used</a:t>
            </a:r>
            <a:endParaRPr lang="en-US" sz="20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33400" lvl="1" indent="0">
              <a:buNone/>
            </a:pPr>
            <a:endParaRPr lang="en-US" sz="2000" dirty="0">
              <a:latin typeface="Arial" panose="020B0604020202020204" pitchFamily="34" charset="0"/>
              <a:cs typeface="Arial" panose="020B0604020202020204" pitchFamily="34" charset="0"/>
            </a:endParaRPr>
          </a:p>
          <a:p>
            <a:pPr marL="533400" lvl="1" indent="0">
              <a:buNone/>
            </a:pPr>
            <a:endParaRPr lang="en-US" sz="2000" b="1" dirty="0">
              <a:latin typeface="Arial" panose="020B0604020202020204" pitchFamily="34" charset="0"/>
              <a:cs typeface="Arial" panose="020B0604020202020204" pitchFamily="34" charset="0"/>
            </a:endParaRPr>
          </a:p>
          <a:p>
            <a:pPr marL="533400" lvl="1" indent="0">
              <a:buNone/>
            </a:pPr>
            <a:endParaRPr lang="en-US" sz="2000" dirty="0"/>
          </a:p>
          <a:p>
            <a:pPr lvl="1"/>
            <a:endParaRPr lang="en-US" sz="20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5" name="Picture 4" descr="A T P is shown at the top. It has a chain of three phosphates bonded to a five-membered ring that is bonded to adenine. The five-membered ring has O at the top vertex between C 4 prime and C 1 prime. C 1 prime is bonded to adenine above the ring and H below the ring, C 2 prime and C 3 prime are bonded to H above the ring and O H below the ring, C 4 prime is bonded to C 5 prime above the ring, and C 5 prime is bonded to 2 H and O that is further bonded to P that is double bonded to O below, bonded to O minus above, and further bonded to the left. A bracket from C 5 prime to the bond extending to the left of P is labeled ester. The bond extending left from P connects to O, from which a bond extends left to P that is bonded to O minus above, double bonded to O below, and further bonded to on the left. A bracket from the bond between the right-hand P and O to its right and the bond extending left from the central P is labeled anhydride. The bond extending left from the central P connects with O, which bonds to P on the left that is further bonded to O minus above, double bonded to O below, and bonded to O minus on the left. A bracket extending from the bond extending left from the left-hand P to the bond extending right from the central P is labeled anhydride. Acetic anhydride, a carboxylic acid anhydride, is shown below. It has a C that is double bonded to O below, bonded to C H 3 on the left, and bonded to O on the right that is further bonded to C that is double bonded to O below and bonded to C H 3 on the right. Methyl acetate, a carboxylic acid ester, has C that is double bonded to O below, bonded to C H 3 on the left, and bonded to O on the right that is further bonded to C H 3.">
            <a:extLst>
              <a:ext uri="{FF2B5EF4-FFF2-40B4-BE49-F238E27FC236}">
                <a16:creationId xmlns:a16="http://schemas.microsoft.com/office/drawing/2014/main" id="{2D3FBE86-EF23-0E48-A28D-08B1CB0482A8}"/>
              </a:ext>
            </a:extLst>
          </p:cNvPr>
          <p:cNvPicPr>
            <a:picLocks noChangeAspect="1"/>
          </p:cNvPicPr>
          <p:nvPr/>
        </p:nvPicPr>
        <p:blipFill>
          <a:blip r:embed="rId3"/>
          <a:stretch>
            <a:fillRect/>
          </a:stretch>
        </p:blipFill>
        <p:spPr>
          <a:xfrm>
            <a:off x="4191000" y="1951037"/>
            <a:ext cx="4635500" cy="3733800"/>
          </a:xfrm>
          <a:prstGeom prst="rect">
            <a:avLst/>
          </a:prstGeom>
        </p:spPr>
      </p:pic>
    </p:spTree>
    <p:extLst>
      <p:ext uri="{BB962C8B-B14F-4D97-AF65-F5344CB8AC3E}">
        <p14:creationId xmlns:p14="http://schemas.microsoft.com/office/powerpoint/2010/main" val="3931774838"/>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8BCBEF-C3FE-4685-A3F7-47D013DC62E5}"/>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5</a:t>
            </a:r>
            <a:r>
              <a:rPr lang="en-US" altLang="en-US" sz="2000" b="0" dirty="0">
                <a:solidFill>
                  <a:srgbClr val="1D6E7D"/>
                </a:solidFill>
                <a:latin typeface="Arial" panose="020B0604020202020204" pitchFamily="34" charset="0"/>
                <a:cs typeface="Arial" panose="020B0604020202020204" pitchFamily="34" charset="0"/>
              </a:rPr>
              <a:t> (3 of 3)</a:t>
            </a:r>
            <a:endParaRPr lang="en-AU" sz="2000" dirty="0"/>
          </a:p>
        </p:txBody>
      </p:sp>
      <p:sp>
        <p:nvSpPr>
          <p:cNvPr id="27650" name="Text Placeholder 2">
            <a:extLst>
              <a:ext uri="{FF2B5EF4-FFF2-40B4-BE49-F238E27FC236}">
                <a16:creationId xmlns:a16="http://schemas.microsoft.com/office/drawing/2014/main" id="{912C0426-5AEF-B04E-87FB-157B26F14734}"/>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Nucleoside triphosphates occupy a central role in cellular metabolism, serving as an energy currency and as important regulatory signals. </a:t>
            </a:r>
            <a:r>
              <a:rPr lang="en-US" sz="2400" dirty="0">
                <a:latin typeface="Arial" panose="020B0604020202020204" pitchFamily="34" charset="0"/>
                <a:cs typeface="Arial" panose="020B0604020202020204" pitchFamily="34" charset="0"/>
              </a:rPr>
              <a:t>ATP is the ultimate product of catabolic pathways, providing fuel for anabolic pathways. </a:t>
            </a:r>
          </a:p>
        </p:txBody>
      </p:sp>
      <p:pic>
        <p:nvPicPr>
          <p:cNvPr id="8" name="Picture 7" descr="Icon P 5&#10;">
            <a:extLst>
              <a:ext uri="{FF2B5EF4-FFF2-40B4-BE49-F238E27FC236}">
                <a16:creationId xmlns:a16="http://schemas.microsoft.com/office/drawing/2014/main" id="{BE3DCB4A-0D38-4CDE-97AF-16A59F6A89DD}"/>
              </a:ext>
            </a:extLst>
          </p:cNvPr>
          <p:cNvPicPr>
            <a:picLocks noChangeAspect="1"/>
          </p:cNvPicPr>
          <p:nvPr/>
        </p:nvPicPr>
        <p:blipFill>
          <a:blip r:embed="rId3"/>
          <a:stretch>
            <a:fillRect/>
          </a:stretch>
        </p:blipFill>
        <p:spPr>
          <a:xfrm>
            <a:off x="1796901" y="387031"/>
            <a:ext cx="993734" cy="695004"/>
          </a:xfrm>
          <a:prstGeom prst="rect">
            <a:avLst/>
          </a:prstGeom>
        </p:spPr>
      </p:pic>
    </p:spTree>
    <p:extLst>
      <p:ext uri="{BB962C8B-B14F-4D97-AF65-F5344CB8AC3E}">
        <p14:creationId xmlns:p14="http://schemas.microsoft.com/office/powerpoint/2010/main" val="4204921955"/>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A257A0-73C7-47DA-B001-25E706AA4179}"/>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Hydrolysis of Nucleoside Phosphates</a:t>
            </a:r>
            <a:endParaRPr lang="en-AU" dirty="0"/>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407987" y="1363663"/>
            <a:ext cx="8328025" cy="2446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when coupled to a reaction with a positive free-energy change, ATP hydrolysis shifts the equilibrium to favor product formation</a:t>
            </a:r>
          </a:p>
          <a:p>
            <a:pPr lvl="1"/>
            <a:r>
              <a:rPr lang="en-US" sz="2400" dirty="0">
                <a:latin typeface="Arial" panose="020B0604020202020204" pitchFamily="34" charset="0"/>
                <a:cs typeface="Arial" panose="020B0604020202020204" pitchFamily="34" charset="0"/>
              </a:rPr>
              <a:t>hydrolysis of the ester linkage yields ~14 kJ/mol (under standard conditions)</a:t>
            </a:r>
          </a:p>
          <a:p>
            <a:pPr lvl="1"/>
            <a:r>
              <a:rPr lang="en-US" sz="2400" dirty="0">
                <a:latin typeface="Arial" panose="020B0604020202020204" pitchFamily="34" charset="0"/>
                <a:cs typeface="Arial" panose="020B0604020202020204" pitchFamily="34" charset="0"/>
              </a:rPr>
              <a:t>hydrolysis of each anhydride bond yields ~30 kJ/mol</a:t>
            </a:r>
          </a:p>
          <a:p>
            <a:endParaRPr lang="en-US" sz="2400" dirty="0">
              <a:latin typeface="Arial" panose="020B0604020202020204" pitchFamily="34" charset="0"/>
              <a:cs typeface="Arial" panose="020B0604020202020204" pitchFamily="34" charset="0"/>
            </a:endParaRPr>
          </a:p>
          <a:p>
            <a:pPr marL="533400" lvl="1" indent="0">
              <a:buNone/>
            </a:pPr>
            <a:endParaRPr lang="en-US" sz="2000" dirty="0">
              <a:latin typeface="Arial" panose="020B0604020202020204" pitchFamily="34" charset="0"/>
              <a:cs typeface="Arial" panose="020B0604020202020204" pitchFamily="34" charset="0"/>
            </a:endParaRPr>
          </a:p>
          <a:p>
            <a:pPr marL="533400" lvl="1" indent="0">
              <a:buNone/>
            </a:pPr>
            <a:endParaRPr lang="en-US" sz="2000" b="1" dirty="0">
              <a:latin typeface="Arial" panose="020B0604020202020204" pitchFamily="34" charset="0"/>
              <a:cs typeface="Arial" panose="020B0604020202020204" pitchFamily="34" charset="0"/>
            </a:endParaRPr>
          </a:p>
          <a:p>
            <a:pPr marL="533400" lvl="1" indent="0">
              <a:buNone/>
            </a:pPr>
            <a:endParaRPr lang="en-US" sz="2000" dirty="0"/>
          </a:p>
          <a:p>
            <a:pPr lvl="1"/>
            <a:endParaRPr lang="en-US" sz="20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3" name="Picture 2" descr="The figure shows a five-membered sugar ring with O at the top vertex between C 4 prime and C 1 prime. C 1 prime is bonded to a base above and to H below, C 2 prime and C 3 prime are bonded to H above and O H below, C 4 prime is bonded to C 5 above and H below, and C 5 prime is bonded to 2 H and O that is further bonded to P of a phosphate labeled Greek letter alpha. The phosphate consists of P bonded to O minus above, double bonded to O below, and bonded to O to the left that is further bonded. The sugar, base, and the phosphate labeled Greek letter alpha are labeled N M P. When a phosphate labeled Greek letter beta is bonded to the left of the Greek letter alpha phosphate, the molecule is labeled N D P. When a phosphate labeled Greek letter gamma is bonded to the left of the Greek letter beta phosphate, with three total phosphates, the molecule is labeled N T P. The first table is labeled abbreviations of ribonucleoside 5 prime phosphates. It has four columns and four rows. The headings of the columns are base, mono-, di-, tri-. The data in the rows is as follows. Row 1: adenine, A M P, A D P, A T P; Row 2: guanine, G M P, G D P, G T P; Row 3: cytosine, C M P, C D P, C T P; Row 4: uracil, U M P, U D P, U T P. The second table is labeled abbreviations of deoxyribonucleoside 5 prime phosphates. It has four columns and four rows. The headings of the columns are base, mono-, di-, tri-. The data in the rows is as follows. Row 1: adenine, lowercase d A M P, lowercase A D P, lowercase d A T P; Row 2: guanine, lowercase d G M P, lowercase d G D P, lowercase d G T P; Row 3: cytosine, lowercase d C M P, lowercase d C D P, lowercase d C T P; Row 4: thymine, lowercase d T M P, lowercase d T D P, lowercase d T T P.">
            <a:extLst>
              <a:ext uri="{FF2B5EF4-FFF2-40B4-BE49-F238E27FC236}">
                <a16:creationId xmlns:a16="http://schemas.microsoft.com/office/drawing/2014/main" id="{E4508EE3-B4D3-B149-8912-D8E9CFEEA4A2}"/>
              </a:ext>
            </a:extLst>
          </p:cNvPr>
          <p:cNvPicPr>
            <a:picLocks noChangeAspect="1"/>
          </p:cNvPicPr>
          <p:nvPr/>
        </p:nvPicPr>
        <p:blipFill>
          <a:blip r:embed="rId3"/>
          <a:stretch>
            <a:fillRect/>
          </a:stretch>
        </p:blipFill>
        <p:spPr>
          <a:xfrm>
            <a:off x="587374" y="4038600"/>
            <a:ext cx="7969250" cy="2084265"/>
          </a:xfrm>
          <a:prstGeom prst="rect">
            <a:avLst/>
          </a:prstGeom>
        </p:spPr>
      </p:pic>
    </p:spTree>
    <p:extLst>
      <p:ext uri="{BB962C8B-B14F-4D97-AF65-F5344CB8AC3E}">
        <p14:creationId xmlns:p14="http://schemas.microsoft.com/office/powerpoint/2010/main" val="3676183839"/>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pic>
        <p:nvPicPr>
          <p:cNvPr id="4" name="Picture 3" descr="Icon P 5&#10;">
            <a:extLst>
              <a:ext uri="{FF2B5EF4-FFF2-40B4-BE49-F238E27FC236}">
                <a16:creationId xmlns:a16="http://schemas.microsoft.com/office/drawing/2014/main" id="{4A37D6DF-BA78-4AB2-88E9-9696F4261D3C}"/>
              </a:ext>
            </a:extLst>
          </p:cNvPr>
          <p:cNvPicPr>
            <a:picLocks noChangeAspect="1"/>
          </p:cNvPicPr>
          <p:nvPr/>
        </p:nvPicPr>
        <p:blipFill>
          <a:blip r:embed="rId3"/>
          <a:stretch>
            <a:fillRect/>
          </a:stretch>
        </p:blipFill>
        <p:spPr>
          <a:xfrm>
            <a:off x="768985" y="329184"/>
            <a:ext cx="1133954" cy="816935"/>
          </a:xfrm>
          <a:prstGeom prst="rect">
            <a:avLst/>
          </a:prstGeom>
        </p:spPr>
      </p:pic>
      <p:sp>
        <p:nvSpPr>
          <p:cNvPr id="2" name="Title 1">
            <a:extLst>
              <a:ext uri="{FF2B5EF4-FFF2-40B4-BE49-F238E27FC236}">
                <a16:creationId xmlns:a16="http://schemas.microsoft.com/office/drawing/2014/main" id="{642E2455-A165-4DC1-BF3E-236C558ADF6F}"/>
              </a:ext>
            </a:extLst>
          </p:cNvPr>
          <p:cNvSpPr>
            <a:spLocks noGrp="1"/>
          </p:cNvSpPr>
          <p:nvPr>
            <p:ph type="title"/>
          </p:nvPr>
        </p:nvSpPr>
        <p:spPr/>
        <p:txBody>
          <a:bodyPr/>
          <a:lstStyle/>
          <a:p>
            <a:r>
              <a:rPr lang="en-US" altLang="en-US" dirty="0">
                <a:solidFill>
                  <a:srgbClr val="005F6A"/>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Clicker Question 24</a:t>
            </a:r>
            <a:endParaRPr lang="en-AU" dirty="0">
              <a:solidFill>
                <a:srgbClr val="005F6A"/>
              </a:solidFill>
            </a:endParaRPr>
          </a:p>
        </p:txBody>
      </p:sp>
      <p:sp>
        <p:nvSpPr>
          <p:cNvPr id="84997" name="Google Shape;433;g847cf01710_0_113">
            <a:extLst>
              <a:ext uri="{FF2B5EF4-FFF2-40B4-BE49-F238E27FC236}">
                <a16:creationId xmlns:a16="http://schemas.microsoft.com/office/drawing/2014/main" id="{AF312896-191F-8146-8A34-8A81B443B973}"/>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defRPr/>
            </a:pPr>
            <a:r>
              <a:rPr lang="en-US" sz="2400" dirty="0">
                <a:latin typeface="Arial" panose="020B0604020202020204" pitchFamily="34" charset="0"/>
                <a:cs typeface="Arial" panose="020B0604020202020204" pitchFamily="34" charset="0"/>
              </a:rPr>
              <a:t>Which statement is true? </a:t>
            </a:r>
          </a:p>
          <a:p>
            <a:pPr>
              <a:lnSpc>
                <a:spcPct val="115000"/>
              </a:lnSpc>
              <a:spcBef>
                <a:spcPts val="80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457200" indent="-457200">
              <a:buFontTx/>
              <a:buAutoNum type="alphaUcPeriod"/>
              <a:defRPr/>
            </a:pPr>
            <a:r>
              <a:rPr lang="en-US" sz="2400" dirty="0">
                <a:latin typeface="Arial" panose="020B0604020202020204" pitchFamily="34" charset="0"/>
                <a:cs typeface="Arial" panose="020B0604020202020204" pitchFamily="34" charset="0"/>
              </a:rPr>
              <a:t>Hydrolysis of the </a:t>
            </a:r>
            <a:r>
              <a:rPr lang="en-US" sz="2400" i="1" dirty="0">
                <a:latin typeface="Arial" panose="020B0604020202020204" pitchFamily="34" charset="0"/>
                <a:cs typeface="Arial" panose="020B0604020202020204" pitchFamily="34" charset="0"/>
              </a:rPr>
              <a:t>α</a:t>
            </a:r>
            <a:r>
              <a:rPr lang="en-US" sz="2400" dirty="0">
                <a:latin typeface="Arial" panose="020B0604020202020204" pitchFamily="34" charset="0"/>
                <a:cs typeface="Arial" panose="020B0604020202020204" pitchFamily="34" charset="0"/>
              </a:rPr>
              <a:t>, </a:t>
            </a:r>
            <a:r>
              <a:rPr lang="en-US" sz="2400" i="1" dirty="0">
                <a:latin typeface="Arial" panose="020B0604020202020204" pitchFamily="34" charset="0"/>
                <a:cs typeface="Arial" panose="020B0604020202020204" pitchFamily="34" charset="0"/>
              </a:rPr>
              <a:t>β,</a:t>
            </a:r>
            <a:r>
              <a:rPr lang="en-US" sz="2400" dirty="0">
                <a:latin typeface="Arial" panose="020B0604020202020204" pitchFamily="34" charset="0"/>
                <a:cs typeface="Arial" panose="020B0604020202020204" pitchFamily="34" charset="0"/>
              </a:rPr>
              <a:t> and </a:t>
            </a:r>
            <a:r>
              <a:rPr lang="en-US" sz="2400" i="1" dirty="0">
                <a:latin typeface="Arial" panose="020B0604020202020204" pitchFamily="34" charset="0"/>
                <a:cs typeface="Arial" panose="020B0604020202020204" pitchFamily="34" charset="0"/>
              </a:rPr>
              <a:t>β</a:t>
            </a:r>
            <a:r>
              <a:rPr lang="en-US" sz="2400" dirty="0">
                <a:latin typeface="Arial" panose="020B0604020202020204" pitchFamily="34" charset="0"/>
                <a:cs typeface="Arial" panose="020B0604020202020204" pitchFamily="34" charset="0"/>
              </a:rPr>
              <a:t>, </a:t>
            </a:r>
            <a:r>
              <a:rPr lang="en-US" sz="2400" i="1" dirty="0">
                <a:latin typeface="Arial" panose="020B0604020202020204" pitchFamily="34" charset="0"/>
                <a:cs typeface="Arial" panose="020B0604020202020204" pitchFamily="34" charset="0"/>
              </a:rPr>
              <a:t>γ</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phosphoester</a:t>
            </a:r>
            <a:r>
              <a:rPr lang="en-US" sz="2400" dirty="0">
                <a:latin typeface="Arial" panose="020B0604020202020204" pitchFamily="34" charset="0"/>
                <a:cs typeface="Arial" panose="020B0604020202020204" pitchFamily="34" charset="0"/>
              </a:rPr>
              <a:t> bonds of a nucleotide is used as a source of chemical energy.</a:t>
            </a:r>
          </a:p>
          <a:p>
            <a:pPr marL="457200" indent="-457200">
              <a:buFontTx/>
              <a:buAutoNum type="alphaUcPeriod"/>
              <a:defRPr/>
            </a:pPr>
            <a:r>
              <a:rPr lang="en-US" sz="2400" dirty="0" err="1">
                <a:latin typeface="Arial" panose="020B0604020202020204" pitchFamily="34" charset="0"/>
                <a:cs typeface="Arial" panose="020B0604020202020204" pitchFamily="34" charset="0"/>
              </a:rPr>
              <a:t>dATP</a:t>
            </a:r>
            <a:r>
              <a:rPr lang="en-US" sz="2400" dirty="0">
                <a:latin typeface="Arial" panose="020B0604020202020204" pitchFamily="34" charset="0"/>
                <a:cs typeface="Arial" panose="020B0604020202020204" pitchFamily="34" charset="0"/>
              </a:rPr>
              <a:t> is the most common source of chemical energy in cells.</a:t>
            </a:r>
          </a:p>
          <a:p>
            <a:pPr marL="457200" indent="-457200">
              <a:buFontTx/>
              <a:buAutoNum type="alphaUcPeriod"/>
              <a:defRPr/>
            </a:pPr>
            <a:r>
              <a:rPr lang="en-US" sz="2400" dirty="0">
                <a:latin typeface="Arial" panose="020B0604020202020204" pitchFamily="34" charset="0"/>
                <a:cs typeface="Arial" panose="020B0604020202020204" pitchFamily="34" charset="0"/>
              </a:rPr>
              <a:t>CTP hydrolysis can be a source of chemical energy.</a:t>
            </a:r>
          </a:p>
          <a:p>
            <a:pPr marL="457200" indent="-457200">
              <a:buFontTx/>
              <a:buAutoNum type="alphaUcPeriod"/>
              <a:defRPr/>
            </a:pPr>
            <a:r>
              <a:rPr lang="en-US" sz="2400" dirty="0">
                <a:latin typeface="Arial" panose="020B0604020202020204" pitchFamily="34" charset="0"/>
                <a:cs typeface="Arial" panose="020B0604020202020204" pitchFamily="34" charset="0"/>
              </a:rPr>
              <a:t>Hydrolysis of ATP to ADP and phosphate releases about 14 kJ/mol of free energy.</a:t>
            </a:r>
          </a:p>
          <a:p>
            <a:pPr>
              <a:buNone/>
              <a:defRPr/>
            </a:pPr>
            <a:endParaRPr lang="en-US" sz="2400" dirty="0">
              <a:latin typeface="Arial" panose="020B0604020202020204" pitchFamily="34" charset="0"/>
              <a:cs typeface="Arial" panose="020B0604020202020204" pitchFamily="34" charset="0"/>
            </a:endParaRPr>
          </a:p>
          <a:p>
            <a:pPr marL="457200" indent="-457200">
              <a:buFontTx/>
              <a:buAutoNum type="alphaUcPeriod"/>
              <a:defRPr/>
            </a:pPr>
            <a:endParaRPr lang="en-US" sz="2400" dirty="0">
              <a:latin typeface="Arial" panose="020B0604020202020204" pitchFamily="34" charset="0"/>
              <a:cs typeface="Arial" panose="020B0604020202020204" pitchFamily="34" charset="0"/>
            </a:endParaRPr>
          </a:p>
          <a:p>
            <a:pPr>
              <a:buFontTx/>
              <a:buNone/>
              <a:defRPr/>
            </a:pPr>
            <a:endParaRPr lang="en-US" sz="2400" dirty="0">
              <a:latin typeface="Arial" panose="020B0604020202020204" pitchFamily="34" charset="0"/>
              <a:cs typeface="Arial" panose="020B0604020202020204" pitchFamily="34" charset="0"/>
            </a:endParaRPr>
          </a:p>
          <a:p>
            <a:pPr>
              <a:buFontTx/>
              <a:buNone/>
              <a:defRPr/>
            </a:pPr>
            <a:endParaRPr lang="en-US" sz="2400" dirty="0">
              <a:latin typeface="Arial" panose="020B0604020202020204" pitchFamily="34" charset="0"/>
              <a:cs typeface="Arial" panose="020B0604020202020204" pitchFamily="34" charset="0"/>
            </a:endParaRPr>
          </a:p>
          <a:p>
            <a:pPr>
              <a:lnSpc>
                <a:spcPct val="115000"/>
              </a:lnSpc>
              <a:spcBef>
                <a:spcPct val="0"/>
              </a:spcBef>
              <a:buClr>
                <a:srgbClr val="000000"/>
              </a:buClr>
              <a:buSzPts val="1100"/>
              <a:buFontTx/>
              <a:buNone/>
              <a:defRPr/>
            </a:pPr>
            <a:endParaRPr lang="en-US" altLang="en-US" sz="2400" dirty="0">
              <a:latin typeface="Arial" panose="020B060402020202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Tx/>
              <a:buNone/>
              <a:defRPr/>
            </a:pPr>
            <a:endParaRPr lang="en-US" altLang="en-US" sz="2400" dirty="0">
              <a:latin typeface="Arial" panose="020B060402020202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Tx/>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789188212"/>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D6ED51-35DB-469E-936B-8B6D818947FC}"/>
              </a:ext>
            </a:extLst>
          </p:cNvPr>
          <p:cNvSpPr>
            <a:spLocks noGrp="1"/>
          </p:cNvSpPr>
          <p:nvPr>
            <p:ph type="title"/>
          </p:nvPr>
        </p:nvSpPr>
        <p:spPr/>
        <p:txBody>
          <a:bodyPr/>
          <a:lstStyle/>
          <a:p>
            <a:r>
              <a:rPr lang="en-US" altLang="en-US" dirty="0">
                <a:solidFill>
                  <a:srgbClr val="005F6A"/>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Clicker Question 24, Response</a:t>
            </a:r>
            <a:endParaRPr lang="en-AU" dirty="0">
              <a:solidFill>
                <a:srgbClr val="005F6A"/>
              </a:solidFill>
            </a:endParaRPr>
          </a:p>
        </p:txBody>
      </p:sp>
      <p:sp>
        <p:nvSpPr>
          <p:cNvPr id="4" name="Google Shape;433;g847cf01710_0_113">
            <a:extLst>
              <a:ext uri="{FF2B5EF4-FFF2-40B4-BE49-F238E27FC236}">
                <a16:creationId xmlns:a16="http://schemas.microsoft.com/office/drawing/2014/main" id="{077D7727-0175-6746-854C-D16057999044}"/>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defRPr/>
            </a:pPr>
            <a:r>
              <a:rPr lang="en-US" sz="2400" dirty="0">
                <a:latin typeface="Arial" panose="020B0604020202020204" pitchFamily="34" charset="0"/>
                <a:cs typeface="Arial" panose="020B0604020202020204" pitchFamily="34" charset="0"/>
              </a:rPr>
              <a:t>Which statement is true? </a:t>
            </a:r>
          </a:p>
          <a:p>
            <a:pPr>
              <a:lnSpc>
                <a:spcPct val="115000"/>
              </a:lnSpc>
              <a:spcBef>
                <a:spcPts val="80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buNone/>
              <a:defRPr/>
            </a:pPr>
            <a:r>
              <a:rPr lang="en-US" sz="2400" b="1" dirty="0">
                <a:latin typeface="Arial" panose="020B0604020202020204" pitchFamily="34" charset="0"/>
                <a:cs typeface="Arial" panose="020B0604020202020204" pitchFamily="34" charset="0"/>
              </a:rPr>
              <a:t>C.  CTP hydrolysis can be a source of chemical energy.</a:t>
            </a:r>
          </a:p>
          <a:p>
            <a:pPr>
              <a:buNone/>
              <a:defRPr/>
            </a:pPr>
            <a:endParaRPr lang="en-US" sz="2400" dirty="0">
              <a:latin typeface="Arial" panose="020B0604020202020204" pitchFamily="34" charset="0"/>
              <a:cs typeface="Arial" panose="020B0604020202020204" pitchFamily="34" charset="0"/>
            </a:endParaRPr>
          </a:p>
          <a:p>
            <a:pPr>
              <a:buNone/>
              <a:defRPr/>
            </a:pPr>
            <a:r>
              <a:rPr lang="en-US" sz="2400" b="1" dirty="0">
                <a:latin typeface="Arial" panose="020B0604020202020204" pitchFamily="34" charset="0"/>
                <a:cs typeface="Arial" panose="020B0604020202020204" pitchFamily="34" charset="0"/>
              </a:rPr>
              <a:t>Hydrolysis of nucleoside triphosphates provides the chemical energy to drive many cellular reactions. Adenosine 5′-triphosphate (ATP) is by far the most widely used nucleoside triphosphate for this purpose, but UTP, GTP, and CTP are also used in some reactions. </a:t>
            </a:r>
          </a:p>
          <a:p>
            <a:pPr marL="457200" indent="-457200">
              <a:buFontTx/>
              <a:buAutoNum type="alphaUcPeriod"/>
              <a:defRPr/>
            </a:pPr>
            <a:endParaRPr lang="en-US" sz="2400" dirty="0">
              <a:latin typeface="Arial" panose="020B0604020202020204" pitchFamily="34" charset="0"/>
              <a:cs typeface="Arial" panose="020B0604020202020204" pitchFamily="34" charset="0"/>
            </a:endParaRPr>
          </a:p>
          <a:p>
            <a:pPr>
              <a:buFontTx/>
              <a:buNone/>
              <a:defRPr/>
            </a:pPr>
            <a:endParaRPr lang="en-US" sz="2400" dirty="0">
              <a:latin typeface="Arial" panose="020B0604020202020204" pitchFamily="34" charset="0"/>
              <a:cs typeface="Arial" panose="020B0604020202020204" pitchFamily="34" charset="0"/>
            </a:endParaRPr>
          </a:p>
          <a:p>
            <a:pPr>
              <a:buFontTx/>
              <a:buNone/>
              <a:defRPr/>
            </a:pPr>
            <a:endParaRPr lang="en-US" sz="2400" dirty="0">
              <a:latin typeface="Arial" panose="020B0604020202020204" pitchFamily="34" charset="0"/>
              <a:cs typeface="Arial" panose="020B0604020202020204" pitchFamily="34" charset="0"/>
            </a:endParaRPr>
          </a:p>
          <a:p>
            <a:pPr>
              <a:lnSpc>
                <a:spcPct val="115000"/>
              </a:lnSpc>
              <a:spcBef>
                <a:spcPct val="0"/>
              </a:spcBef>
              <a:buClr>
                <a:srgbClr val="000000"/>
              </a:buClr>
              <a:buSzPts val="1100"/>
              <a:buFontTx/>
              <a:buNone/>
              <a:defRPr/>
            </a:pPr>
            <a:endParaRPr lang="en-US" altLang="en-US" sz="2400" dirty="0">
              <a:latin typeface="Arial" panose="020B060402020202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Tx/>
              <a:buNone/>
              <a:defRPr/>
            </a:pPr>
            <a:endParaRPr lang="en-US" altLang="en-US" sz="2400" dirty="0">
              <a:latin typeface="Arial" panose="020B060402020202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Tx/>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17564211"/>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98EBB8-8708-4A83-B625-281BCC4C2B7E}"/>
              </a:ext>
            </a:extLst>
          </p:cNvPr>
          <p:cNvSpPr>
            <a:spLocks noGrp="1"/>
          </p:cNvSpPr>
          <p:nvPr>
            <p:ph type="title"/>
          </p:nvPr>
        </p:nvSpPr>
        <p:spPr/>
        <p:txBody>
          <a:bodyPr/>
          <a:lstStyle/>
          <a:p>
            <a:r>
              <a:rPr lang="en-US" altLang="en-US" sz="3600" dirty="0">
                <a:latin typeface="Arial" panose="020B0604020202020204" pitchFamily="34" charset="0"/>
                <a:cs typeface="Arial" panose="020B0604020202020204" pitchFamily="34" charset="0"/>
              </a:rPr>
              <a:t>Adenine Nucleotides Are Components of Many Enzyme Cofactors</a:t>
            </a:r>
            <a:endParaRPr lang="en-AU" sz="3600" dirty="0"/>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228600" y="2133599"/>
            <a:ext cx="38862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adenosine does not participate directly in the primary function, but its removal reduces cofactor activities</a:t>
            </a:r>
            <a:endParaRPr lang="en-US" sz="20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nucleotide-binding fold </a:t>
            </a:r>
            <a:r>
              <a:rPr lang="en-US" sz="2400" dirty="0">
                <a:latin typeface="Arial" panose="020B0604020202020204" pitchFamily="34" charset="0"/>
                <a:cs typeface="Arial" panose="020B0604020202020204" pitchFamily="34" charset="0"/>
              </a:rPr>
              <a:t>= single protein domain that binds adenosine</a:t>
            </a:r>
            <a:endParaRPr lang="en-US" sz="2000" dirty="0">
              <a:latin typeface="Arial" panose="020B0604020202020204" pitchFamily="34" charset="0"/>
              <a:cs typeface="Arial" panose="020B0604020202020204" pitchFamily="34" charset="0"/>
            </a:endParaRPr>
          </a:p>
          <a:p>
            <a:pPr marL="533400" lvl="1" indent="0">
              <a:buNone/>
            </a:pPr>
            <a:endParaRPr lang="en-US" sz="2000" b="1" dirty="0">
              <a:latin typeface="Arial" panose="020B0604020202020204" pitchFamily="34" charset="0"/>
              <a:cs typeface="Arial" panose="020B0604020202020204" pitchFamily="34" charset="0"/>
            </a:endParaRPr>
          </a:p>
          <a:p>
            <a:pPr marL="533400" lvl="1" indent="0">
              <a:buNone/>
            </a:pPr>
            <a:endParaRPr lang="en-US" sz="2000" dirty="0"/>
          </a:p>
          <a:p>
            <a:pPr lvl="1"/>
            <a:endParaRPr lang="en-US" sz="20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3" name="Picture 2" descr="All of the molecules have a shaded portion on the right with a five-membered sugar ring and an adenine. The basic structure is as follows. The five-membered ring has O at the top vertex between C 4 prime and C 1 prime. C 1 prime is bonded to N 9 of adenine above the ring and H below the ring, C 2 prime and C 3 prime are bonded to H above the ring and O H below the ring, C 4 prime is bonded to C 5 prime above the ring and H below the ring, and C 5 prime is bonded to 2 H and further bonded outside of the shaded portion. In coenzyme A, the carbons of the sugar are numbered and C 3 prime is bonded to a phosphate group below the ring. C 5 prime is bonded to 2 H and to O of a phosphate outside of the shaded region that joins with a second phosphate. A bracket shows that the sugar, adenine, and two phosphates form 3 prime phosphoadenosine diphosphate (3 prime P A D P). The left-hand O of the second phosphate is inside of a bracket that includes an 8-membered chain labeled as pantothenic acid. The O bonds to C H 2 that further bonds to C that is bonded to C H 3 above and below, C that is bonded to H above and O H below, C that is double bonded to O below, N that is bonded to H above, a chain of 2 C H 2, and C that is double bonded to O below and further bonded. The final part of the molecule is Greek letter beta mercaptoethylamine, which begins with N that is bonded to the right-hand C of pantothenic acid, to H above, and to a chain of two C H 2 on the left that is further bonded to S H. Nicotinamide adenine dinucleotide (N A D plus) has the basic shaded region with a sugar and adenine with C 5 prime bonded to 2 H and then bonded to a vertical chain of two phosphates outside of the shaded region. The top O of the phosphate chain is bonded to C 5 prime of a second sugar molecule, which is bonded to 2 H and to C 4 prime of the sugar. The sugar has a ring with O between C 4 prime and C 1 prime, C 1 prime bonded to N plus of nicotinamide above the ring and H below the ring, C 2 prime and C 3 prime bonded to H above the ring and O H below the ring, and C 4 prime bonded to C 5 prime above the ring and H below the ring. Nicotinamide has N plus at the bottom vertex of the ring bonded to C 1 prime of the sugar, double bonds at the bottom left, top left, and right sides, and C at the top right vertex bonded to C that is double bonded to O and bonded to N H 2. Flavin adenine dinucleotide (F A D) has the basic shaded region with a sugar and adenine with C 5 prime bonded to 2 H and then bonded to a vertical chain of two phosphates outside of the shaded region. The top O of the second phosphate is bonded to a five-carbon chain with the first carbon bonded to 2 H and the next three carbons each bonded to H and O H. The fifth and top carbon is bonded to H, O H, and N at the bottom vertex of the central six-membered ring of a group of three joined six-membered rings. The central ring has N at the top and bottom vertices, a double bond at the top right side, and a double bond at the left side shared with the left-hand ring; the left hand ring is an aromatic ring with C H 3 bonded to the top left vertex and bottom left vertex; and the right-hand ring has N substituted for C at the bottom vertex, N H substituted for C at the top right vertex, C double bonded to O at the top vertex and bottom right vertex, and a double bond at the bottom left side vertex. The chain of five carbons and the triple ring structure are labeled as riboflavin.">
            <a:extLst>
              <a:ext uri="{FF2B5EF4-FFF2-40B4-BE49-F238E27FC236}">
                <a16:creationId xmlns:a16="http://schemas.microsoft.com/office/drawing/2014/main" id="{9975927E-5484-6B42-9DE8-77A93EFEA0FB}"/>
              </a:ext>
            </a:extLst>
          </p:cNvPr>
          <p:cNvPicPr>
            <a:picLocks noChangeAspect="1"/>
          </p:cNvPicPr>
          <p:nvPr/>
        </p:nvPicPr>
        <p:blipFill>
          <a:blip r:embed="rId3"/>
          <a:stretch>
            <a:fillRect/>
          </a:stretch>
        </p:blipFill>
        <p:spPr>
          <a:xfrm>
            <a:off x="4538330" y="2133599"/>
            <a:ext cx="4033342" cy="4511675"/>
          </a:xfrm>
          <a:prstGeom prst="rect">
            <a:avLst/>
          </a:prstGeom>
        </p:spPr>
      </p:pic>
    </p:spTree>
    <p:extLst>
      <p:ext uri="{BB962C8B-B14F-4D97-AF65-F5344CB8AC3E}">
        <p14:creationId xmlns:p14="http://schemas.microsoft.com/office/powerpoint/2010/main" val="874169753"/>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ED6155-7937-4D69-9A0F-97696AE28566}"/>
              </a:ext>
            </a:extLst>
          </p:cNvPr>
          <p:cNvSpPr>
            <a:spLocks noGrp="1"/>
          </p:cNvSpPr>
          <p:nvPr>
            <p:ph type="title"/>
          </p:nvPr>
        </p:nvSpPr>
        <p:spPr/>
        <p:txBody>
          <a:bodyPr/>
          <a:lstStyle/>
          <a:p>
            <a:r>
              <a:rPr lang="en-US" altLang="en-US" dirty="0">
                <a:solidFill>
                  <a:srgbClr val="005F6A"/>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Clicker Question 25</a:t>
            </a:r>
            <a:endParaRPr lang="en-AU" dirty="0">
              <a:solidFill>
                <a:srgbClr val="005F6A"/>
              </a:solidFill>
            </a:endParaRPr>
          </a:p>
        </p:txBody>
      </p:sp>
      <p:sp>
        <p:nvSpPr>
          <p:cNvPr id="84997" name="Google Shape;433;g847cf01710_0_113">
            <a:extLst>
              <a:ext uri="{FF2B5EF4-FFF2-40B4-BE49-F238E27FC236}">
                <a16:creationId xmlns:a16="http://schemas.microsoft.com/office/drawing/2014/main" id="{AF312896-191F-8146-8A34-8A81B443B973}"/>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defRPr/>
            </a:pPr>
            <a:r>
              <a:rPr lang="en-US" sz="2400" dirty="0">
                <a:latin typeface="Arial" panose="020B0604020202020204" pitchFamily="34" charset="0"/>
                <a:cs typeface="Arial" panose="020B0604020202020204" pitchFamily="34" charset="0"/>
              </a:rPr>
              <a:t>Which nucleoside is the one MOST commonly found as part of coenzymes? </a:t>
            </a:r>
          </a:p>
          <a:p>
            <a:pPr>
              <a:lnSpc>
                <a:spcPct val="115000"/>
              </a:lnSpc>
              <a:spcBef>
                <a:spcPts val="80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457200" indent="-457200">
              <a:buFontTx/>
              <a:buAutoNum type="alphaUcPeriod"/>
              <a:defRPr/>
            </a:pPr>
            <a:r>
              <a:rPr lang="en-US" sz="2400" dirty="0">
                <a:latin typeface="Arial" panose="020B0604020202020204" pitchFamily="34" charset="0"/>
                <a:cs typeface="Arial" panose="020B0604020202020204" pitchFamily="34" charset="0"/>
              </a:rPr>
              <a:t>adenosine</a:t>
            </a:r>
          </a:p>
          <a:p>
            <a:pPr marL="457200" indent="-457200">
              <a:buFontTx/>
              <a:buAutoNum type="alphaUcPeriod"/>
              <a:defRPr/>
            </a:pPr>
            <a:r>
              <a:rPr lang="en-US" sz="2400" dirty="0">
                <a:latin typeface="Arial" panose="020B0604020202020204" pitchFamily="34" charset="0"/>
                <a:cs typeface="Arial" panose="020B0604020202020204" pitchFamily="34" charset="0"/>
              </a:rPr>
              <a:t>guanosine</a:t>
            </a:r>
          </a:p>
          <a:p>
            <a:pPr marL="457200" indent="-457200">
              <a:buFontTx/>
              <a:buAutoNum type="alphaUcPeriod"/>
              <a:defRPr/>
            </a:pPr>
            <a:r>
              <a:rPr lang="en-US" sz="2400" dirty="0">
                <a:latin typeface="Arial" panose="020B0604020202020204" pitchFamily="34" charset="0"/>
                <a:cs typeface="Arial" panose="020B0604020202020204" pitchFamily="34" charset="0"/>
              </a:rPr>
              <a:t>cytosine</a:t>
            </a:r>
          </a:p>
          <a:p>
            <a:pPr marL="457200" indent="-457200">
              <a:buFontTx/>
              <a:buAutoNum type="alphaUcPeriod"/>
              <a:defRPr/>
            </a:pPr>
            <a:r>
              <a:rPr lang="en-US" sz="2400" dirty="0">
                <a:latin typeface="Arial" panose="020B0604020202020204" pitchFamily="34" charset="0"/>
                <a:cs typeface="Arial" panose="020B0604020202020204" pitchFamily="34" charset="0"/>
              </a:rPr>
              <a:t>inosine</a:t>
            </a:r>
          </a:p>
          <a:p>
            <a:pPr>
              <a:buNone/>
              <a:defRPr/>
            </a:pPr>
            <a:endParaRPr lang="en-US" sz="2400" dirty="0">
              <a:latin typeface="Arial" panose="020B0604020202020204" pitchFamily="34" charset="0"/>
              <a:cs typeface="Arial" panose="020B0604020202020204" pitchFamily="34" charset="0"/>
            </a:endParaRPr>
          </a:p>
          <a:p>
            <a:pPr marL="457200" indent="-457200">
              <a:buFontTx/>
              <a:buAutoNum type="alphaUcPeriod"/>
              <a:defRPr/>
            </a:pPr>
            <a:endParaRPr lang="en-US" sz="2400" dirty="0">
              <a:latin typeface="Arial" panose="020B0604020202020204" pitchFamily="34" charset="0"/>
              <a:cs typeface="Arial" panose="020B0604020202020204" pitchFamily="34" charset="0"/>
            </a:endParaRPr>
          </a:p>
          <a:p>
            <a:pPr>
              <a:buFontTx/>
              <a:buNone/>
              <a:defRPr/>
            </a:pPr>
            <a:endParaRPr lang="en-US" sz="2400" dirty="0">
              <a:latin typeface="Arial" panose="020B0604020202020204" pitchFamily="34" charset="0"/>
              <a:cs typeface="Arial" panose="020B0604020202020204" pitchFamily="34" charset="0"/>
            </a:endParaRPr>
          </a:p>
          <a:p>
            <a:pPr>
              <a:buFontTx/>
              <a:buNone/>
              <a:defRPr/>
            </a:pPr>
            <a:endParaRPr lang="en-US" sz="2400" dirty="0">
              <a:latin typeface="Arial" panose="020B0604020202020204" pitchFamily="34" charset="0"/>
              <a:cs typeface="Arial" panose="020B0604020202020204" pitchFamily="34" charset="0"/>
            </a:endParaRPr>
          </a:p>
          <a:p>
            <a:pPr>
              <a:lnSpc>
                <a:spcPct val="115000"/>
              </a:lnSpc>
              <a:spcBef>
                <a:spcPct val="0"/>
              </a:spcBef>
              <a:buClr>
                <a:srgbClr val="000000"/>
              </a:buClr>
              <a:buSzPts val="1100"/>
              <a:buFontTx/>
              <a:buNone/>
              <a:defRPr/>
            </a:pPr>
            <a:endParaRPr lang="en-US" altLang="en-US" sz="2400" dirty="0">
              <a:latin typeface="Arial" panose="020B060402020202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Tx/>
              <a:buNone/>
              <a:defRPr/>
            </a:pPr>
            <a:endParaRPr lang="en-US" altLang="en-US" sz="2400" dirty="0">
              <a:latin typeface="Arial" panose="020B060402020202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Tx/>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9" name="Picture 8" descr="Icon P 5&#10;">
            <a:extLst>
              <a:ext uri="{FF2B5EF4-FFF2-40B4-BE49-F238E27FC236}">
                <a16:creationId xmlns:a16="http://schemas.microsoft.com/office/drawing/2014/main" id="{CDE28778-8312-4A00-B6A7-06900E02D247}"/>
              </a:ext>
            </a:extLst>
          </p:cNvPr>
          <p:cNvPicPr>
            <a:picLocks noChangeAspect="1"/>
          </p:cNvPicPr>
          <p:nvPr/>
        </p:nvPicPr>
        <p:blipFill>
          <a:blip r:embed="rId3"/>
          <a:stretch>
            <a:fillRect/>
          </a:stretch>
        </p:blipFill>
        <p:spPr>
          <a:xfrm>
            <a:off x="768985" y="329184"/>
            <a:ext cx="1133954" cy="816935"/>
          </a:xfrm>
          <a:prstGeom prst="rect">
            <a:avLst/>
          </a:prstGeom>
        </p:spPr>
      </p:pic>
    </p:spTree>
    <p:extLst>
      <p:ext uri="{BB962C8B-B14F-4D97-AF65-F5344CB8AC3E}">
        <p14:creationId xmlns:p14="http://schemas.microsoft.com/office/powerpoint/2010/main" val="28317635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36A10F-81D9-4AF1-A40F-C8442EA9803E}"/>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Nucleotide Nitrogenous Bases</a:t>
            </a:r>
            <a:endParaRPr lang="en-AU" dirty="0"/>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200747" y="1405731"/>
            <a:ext cx="4371253" cy="5071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major purine bases:</a:t>
            </a:r>
          </a:p>
          <a:p>
            <a:pPr lvl="1"/>
            <a:r>
              <a:rPr lang="en-US" sz="2400" b="1" dirty="0">
                <a:latin typeface="Arial" panose="020B0604020202020204" pitchFamily="34" charset="0"/>
                <a:cs typeface="Arial" panose="020B0604020202020204" pitchFamily="34" charset="0"/>
              </a:rPr>
              <a:t>adenine (A) </a:t>
            </a:r>
            <a:r>
              <a:rPr lang="en-US" sz="2400" dirty="0">
                <a:latin typeface="Arial" panose="020B0604020202020204" pitchFamily="34" charset="0"/>
                <a:cs typeface="Arial" panose="020B0604020202020204" pitchFamily="34" charset="0"/>
              </a:rPr>
              <a:t>= in DNA and RNA</a:t>
            </a:r>
            <a:endParaRPr lang="en-US" sz="2400" b="1" dirty="0">
              <a:latin typeface="Arial" panose="020B0604020202020204" pitchFamily="34" charset="0"/>
              <a:cs typeface="Arial" panose="020B0604020202020204" pitchFamily="34" charset="0"/>
            </a:endParaRPr>
          </a:p>
          <a:p>
            <a:pPr lvl="1"/>
            <a:r>
              <a:rPr lang="en-US" sz="2400" b="1" dirty="0">
                <a:latin typeface="Arial" panose="020B0604020202020204" pitchFamily="34" charset="0"/>
                <a:cs typeface="Arial" panose="020B0604020202020204" pitchFamily="34" charset="0"/>
              </a:rPr>
              <a:t>guanine (G) </a:t>
            </a:r>
            <a:r>
              <a:rPr lang="en-US" sz="2400" dirty="0">
                <a:latin typeface="Arial" panose="020B0604020202020204" pitchFamily="34" charset="0"/>
                <a:cs typeface="Arial" panose="020B0604020202020204" pitchFamily="34" charset="0"/>
              </a:rPr>
              <a:t>= in DNA and RNA</a:t>
            </a:r>
            <a:endParaRPr lang="en-US" sz="2400" b="1"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major pyrimidine bases:</a:t>
            </a:r>
          </a:p>
          <a:p>
            <a:pPr lvl="1"/>
            <a:r>
              <a:rPr lang="en-US" sz="2400" b="1" dirty="0">
                <a:latin typeface="Arial" panose="020B0604020202020204" pitchFamily="34" charset="0"/>
                <a:cs typeface="Arial" panose="020B0604020202020204" pitchFamily="34" charset="0"/>
              </a:rPr>
              <a:t>cytosine (C) </a:t>
            </a:r>
            <a:r>
              <a:rPr lang="en-US" sz="2400" dirty="0">
                <a:latin typeface="Arial" panose="020B0604020202020204" pitchFamily="34" charset="0"/>
                <a:cs typeface="Arial" panose="020B0604020202020204" pitchFamily="34" charset="0"/>
              </a:rPr>
              <a:t>= in DNA and RNA</a:t>
            </a:r>
            <a:endParaRPr lang="en-US" sz="2400" b="1" dirty="0">
              <a:latin typeface="Arial" panose="020B0604020202020204" pitchFamily="34" charset="0"/>
              <a:cs typeface="Arial" panose="020B0604020202020204" pitchFamily="34" charset="0"/>
            </a:endParaRPr>
          </a:p>
          <a:p>
            <a:pPr lvl="1"/>
            <a:r>
              <a:rPr lang="en-US" sz="2400" b="1" dirty="0">
                <a:latin typeface="Arial" panose="020B0604020202020204" pitchFamily="34" charset="0"/>
                <a:cs typeface="Arial" panose="020B0604020202020204" pitchFamily="34" charset="0"/>
              </a:rPr>
              <a:t>thymine (T) </a:t>
            </a:r>
            <a:r>
              <a:rPr lang="en-US" sz="2400" dirty="0">
                <a:latin typeface="Arial" panose="020B0604020202020204" pitchFamily="34" charset="0"/>
                <a:cs typeface="Arial" panose="020B0604020202020204" pitchFamily="34" charset="0"/>
              </a:rPr>
              <a:t>= only in DNA </a:t>
            </a:r>
          </a:p>
          <a:p>
            <a:pPr lvl="1"/>
            <a:r>
              <a:rPr lang="en-US" sz="2400" b="1" dirty="0">
                <a:latin typeface="Arial" panose="020B0604020202020204" pitchFamily="34" charset="0"/>
                <a:cs typeface="Arial" panose="020B0604020202020204" pitchFamily="34" charset="0"/>
              </a:rPr>
              <a:t>uracil (U)</a:t>
            </a:r>
            <a:r>
              <a:rPr lang="en-US" sz="2400" dirty="0">
                <a:latin typeface="Arial" panose="020B0604020202020204" pitchFamily="34" charset="0"/>
                <a:cs typeface="Arial" panose="020B0604020202020204" pitchFamily="34" charset="0"/>
              </a:rPr>
              <a:t> = only in RNA </a:t>
            </a:r>
            <a:endParaRPr lang="en-US" sz="2400" b="1" dirty="0">
              <a:latin typeface="Arial" panose="020B0604020202020204" pitchFamily="34" charset="0"/>
              <a:cs typeface="Arial" panose="020B0604020202020204" pitchFamily="34" charset="0"/>
            </a:endParaRPr>
          </a:p>
          <a:p>
            <a:pPr lvl="1"/>
            <a:endParaRPr lang="en-US" sz="2000" dirty="0">
              <a:latin typeface="Arial" panose="020B0604020202020204" pitchFamily="34" charset="0"/>
              <a:cs typeface="Arial" panose="020B0604020202020204" pitchFamily="34" charset="0"/>
            </a:endParaRPr>
          </a:p>
          <a:p>
            <a:pPr lvl="1"/>
            <a:endParaRPr lang="en-US" sz="2000" dirty="0">
              <a:latin typeface="Arial" panose="020B0604020202020204" pitchFamily="34" charset="0"/>
              <a:cs typeface="Arial" panose="020B0604020202020204" pitchFamily="34" charset="0"/>
            </a:endParaRPr>
          </a:p>
          <a:p>
            <a:endParaRPr lang="en-US" sz="2400" dirty="0"/>
          </a:p>
          <a:p>
            <a:pPr lvl="1"/>
            <a:endParaRPr lang="en-US" sz="24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3" name="Picture 2" descr="A figure shows the structures of the nitrogenous bases found in nucleic acids, including the major purine bases of adenine and guanine and the major pyrimidine bases of cytosine, thymine, and uracil.">
            <a:extLst>
              <a:ext uri="{FF2B5EF4-FFF2-40B4-BE49-F238E27FC236}">
                <a16:creationId xmlns:a16="http://schemas.microsoft.com/office/drawing/2014/main" id="{288B8870-7262-6647-A6C9-DE0B7702BDB4}"/>
              </a:ext>
            </a:extLst>
          </p:cNvPr>
          <p:cNvPicPr>
            <a:picLocks noChangeAspect="1"/>
          </p:cNvPicPr>
          <p:nvPr/>
        </p:nvPicPr>
        <p:blipFill>
          <a:blip r:embed="rId3"/>
          <a:stretch>
            <a:fillRect/>
          </a:stretch>
        </p:blipFill>
        <p:spPr>
          <a:xfrm>
            <a:off x="4780641" y="1905000"/>
            <a:ext cx="4091559" cy="4130676"/>
          </a:xfrm>
          <a:prstGeom prst="rect">
            <a:avLst/>
          </a:prstGeom>
        </p:spPr>
      </p:pic>
    </p:spTree>
    <p:extLst>
      <p:ext uri="{BB962C8B-B14F-4D97-AF65-F5344CB8AC3E}">
        <p14:creationId xmlns:p14="http://schemas.microsoft.com/office/powerpoint/2010/main" val="925442990"/>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530E2E-34E4-49F2-9BA2-018696DD3B5C}"/>
              </a:ext>
            </a:extLst>
          </p:cNvPr>
          <p:cNvSpPr>
            <a:spLocks noGrp="1"/>
          </p:cNvSpPr>
          <p:nvPr>
            <p:ph type="title"/>
          </p:nvPr>
        </p:nvSpPr>
        <p:spPr/>
        <p:txBody>
          <a:bodyPr/>
          <a:lstStyle/>
          <a:p>
            <a:r>
              <a:rPr lang="en-US" altLang="en-US" dirty="0">
                <a:solidFill>
                  <a:srgbClr val="005F6A"/>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Clicker Question 25, Response</a:t>
            </a:r>
            <a:endParaRPr lang="en-AU" dirty="0">
              <a:solidFill>
                <a:srgbClr val="005F6A"/>
              </a:solidFill>
            </a:endParaRPr>
          </a:p>
        </p:txBody>
      </p:sp>
      <p:sp>
        <p:nvSpPr>
          <p:cNvPr id="5" name="Google Shape;433;g847cf01710_0_113">
            <a:extLst>
              <a:ext uri="{FF2B5EF4-FFF2-40B4-BE49-F238E27FC236}">
                <a16:creationId xmlns:a16="http://schemas.microsoft.com/office/drawing/2014/main" id="{A8BAC2F5-80B5-664D-9130-EB88306C41A7}"/>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defRPr/>
            </a:pPr>
            <a:r>
              <a:rPr lang="en-US" sz="2400" dirty="0">
                <a:latin typeface="Arial" panose="020B0604020202020204" pitchFamily="34" charset="0"/>
                <a:cs typeface="Arial" panose="020B0604020202020204" pitchFamily="34" charset="0"/>
              </a:rPr>
              <a:t>Which nucleoside is the one MOST commonly found as part of coenzymes? </a:t>
            </a:r>
          </a:p>
          <a:p>
            <a:pPr>
              <a:lnSpc>
                <a:spcPct val="115000"/>
              </a:lnSpc>
              <a:spcBef>
                <a:spcPts val="80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457200" indent="-457200">
              <a:buFontTx/>
              <a:buAutoNum type="alphaUcPeriod"/>
              <a:defRPr/>
            </a:pPr>
            <a:r>
              <a:rPr lang="en-US" sz="2400" b="1" dirty="0">
                <a:latin typeface="Arial" panose="020B0604020202020204" pitchFamily="34" charset="0"/>
                <a:cs typeface="Arial" panose="020B0604020202020204" pitchFamily="34" charset="0"/>
              </a:rPr>
              <a:t>adenosine</a:t>
            </a:r>
          </a:p>
          <a:p>
            <a:pPr>
              <a:buNone/>
              <a:defRPr/>
            </a:pPr>
            <a:endParaRPr lang="en-US" sz="2400" dirty="0">
              <a:latin typeface="Arial" panose="020B0604020202020204" pitchFamily="34" charset="0"/>
              <a:cs typeface="Arial" panose="020B0604020202020204" pitchFamily="34" charset="0"/>
            </a:endParaRPr>
          </a:p>
          <a:p>
            <a:pPr>
              <a:buNone/>
            </a:pPr>
            <a:r>
              <a:rPr lang="en-US" sz="2400" b="1" dirty="0">
                <a:latin typeface="Arial" panose="020B0604020202020204" pitchFamily="34" charset="0"/>
                <a:cs typeface="Arial" panose="020B0604020202020204" pitchFamily="34" charset="0"/>
              </a:rPr>
              <a:t>Enzyme cofactors serving a wide range of chemical functions include adenosine as part of their structure.</a:t>
            </a:r>
          </a:p>
          <a:p>
            <a:pPr>
              <a:buFontTx/>
              <a:buNone/>
              <a:defRPr/>
            </a:pPr>
            <a:endParaRPr lang="en-US" sz="2400" dirty="0">
              <a:latin typeface="Arial" panose="020B0604020202020204" pitchFamily="34" charset="0"/>
              <a:cs typeface="Arial" panose="020B0604020202020204" pitchFamily="34" charset="0"/>
            </a:endParaRPr>
          </a:p>
          <a:p>
            <a:pPr>
              <a:buFontTx/>
              <a:buNone/>
              <a:defRPr/>
            </a:pPr>
            <a:endParaRPr lang="en-US" sz="2400" dirty="0">
              <a:latin typeface="Arial" panose="020B0604020202020204" pitchFamily="34" charset="0"/>
              <a:cs typeface="Arial" panose="020B0604020202020204" pitchFamily="34" charset="0"/>
            </a:endParaRPr>
          </a:p>
          <a:p>
            <a:pPr>
              <a:lnSpc>
                <a:spcPct val="115000"/>
              </a:lnSpc>
              <a:spcBef>
                <a:spcPct val="0"/>
              </a:spcBef>
              <a:buClr>
                <a:srgbClr val="000000"/>
              </a:buClr>
              <a:buSzPts val="1100"/>
              <a:buFontTx/>
              <a:buNone/>
              <a:defRPr/>
            </a:pPr>
            <a:endParaRPr lang="en-US" altLang="en-US" sz="2400" dirty="0">
              <a:latin typeface="Arial" panose="020B060402020202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Tx/>
              <a:buNone/>
              <a:defRPr/>
            </a:pPr>
            <a:endParaRPr lang="en-US" altLang="en-US" sz="2400" dirty="0">
              <a:latin typeface="Arial" panose="020B060402020202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Tx/>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711016221"/>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719018-896D-42DC-B276-394D4D26F4C4}"/>
              </a:ext>
            </a:extLst>
          </p:cNvPr>
          <p:cNvSpPr>
            <a:spLocks noGrp="1"/>
          </p:cNvSpPr>
          <p:nvPr>
            <p:ph type="title"/>
          </p:nvPr>
        </p:nvSpPr>
        <p:spPr/>
        <p:txBody>
          <a:bodyPr/>
          <a:lstStyle/>
          <a:p>
            <a:r>
              <a:rPr lang="en-US" altLang="en-US" dirty="0">
                <a:latin typeface="Arial" panose="020B0604020202020204" pitchFamily="34" charset="0"/>
                <a:cs typeface="Arial" panose="020B0604020202020204" pitchFamily="34" charset="0"/>
              </a:rPr>
              <a:t>Some Nucleotides Are Regulatory Molecules</a:t>
            </a:r>
            <a:endParaRPr lang="en-AU" dirty="0"/>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177384" y="1752600"/>
            <a:ext cx="59436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second messengers </a:t>
            </a:r>
            <a:r>
              <a:rPr lang="en-US" sz="2400" dirty="0">
                <a:latin typeface="Arial" panose="020B0604020202020204" pitchFamily="34" charset="0"/>
                <a:cs typeface="Arial" panose="020B0604020202020204" pitchFamily="34" charset="0"/>
              </a:rPr>
              <a:t>= compounds produced inside the cell following the interaction of extracellular chemical signals with receptors </a:t>
            </a:r>
          </a:p>
          <a:p>
            <a:pPr lvl="1"/>
            <a:r>
              <a:rPr lang="en-US" sz="2400" dirty="0">
                <a:latin typeface="Arial" panose="020B0604020202020204" pitchFamily="34" charset="0"/>
                <a:cs typeface="Arial" panose="020B0604020202020204" pitchFamily="34" charset="0"/>
              </a:rPr>
              <a:t>often a nucleotide, like </a:t>
            </a:r>
            <a:r>
              <a:rPr lang="en-US" sz="2400" b="1" dirty="0">
                <a:latin typeface="Arial" panose="020B0604020202020204" pitchFamily="34" charset="0"/>
                <a:cs typeface="Arial" panose="020B0604020202020204" pitchFamily="34" charset="0"/>
              </a:rPr>
              <a:t>adenosine 3</a:t>
            </a:r>
            <a:r>
              <a:rPr lang="en-US" sz="2400" dirty="0">
                <a:latin typeface="Arial" panose="020B0604020202020204" pitchFamily="34" charset="0"/>
                <a:cs typeface="Arial" panose="020B0604020202020204" pitchFamily="34" charset="0"/>
              </a:rPr>
              <a:t>′</a:t>
            </a:r>
            <a:r>
              <a:rPr lang="en-US" sz="2400" b="1" dirty="0">
                <a:latin typeface="Arial" panose="020B0604020202020204" pitchFamily="34" charset="0"/>
                <a:cs typeface="Arial" panose="020B0604020202020204" pitchFamily="34" charset="0"/>
              </a:rPr>
              <a:t>,5</a:t>
            </a:r>
            <a:r>
              <a:rPr lang="en-US" sz="2400" dirty="0">
                <a:latin typeface="Arial" panose="020B0604020202020204" pitchFamily="34" charset="0"/>
                <a:cs typeface="Arial" panose="020B0604020202020204" pitchFamily="34" charset="0"/>
              </a:rPr>
              <a:t>′</a:t>
            </a:r>
            <a:r>
              <a:rPr lang="en-US" sz="2400" b="1" dirty="0">
                <a:latin typeface="Arial" panose="020B0604020202020204" pitchFamily="34" charset="0"/>
                <a:cs typeface="Arial" panose="020B0604020202020204" pitchFamily="34" charset="0"/>
              </a:rPr>
              <a:t>-cyclic monophosphate (cyclic AMP</a:t>
            </a:r>
            <a:r>
              <a:rPr lang="en-US" sz="2400" dirty="0">
                <a:latin typeface="Arial" panose="020B0604020202020204" pitchFamily="34" charset="0"/>
                <a:cs typeface="Arial" panose="020B0604020202020204" pitchFamily="34" charset="0"/>
              </a:rPr>
              <a:t>, or </a:t>
            </a:r>
            <a:r>
              <a:rPr lang="en-US" sz="2400" b="1" dirty="0">
                <a:latin typeface="Arial" panose="020B0604020202020204" pitchFamily="34" charset="0"/>
                <a:cs typeface="Arial" panose="020B0604020202020204" pitchFamily="34" charset="0"/>
              </a:rPr>
              <a:t>cAMP)</a:t>
            </a:r>
          </a:p>
          <a:p>
            <a:endParaRPr lang="en-US" sz="2400" dirty="0">
              <a:latin typeface="Arial" panose="020B0604020202020204" pitchFamily="34" charset="0"/>
              <a:cs typeface="Arial" panose="020B0604020202020204" pitchFamily="34" charset="0"/>
            </a:endParaRPr>
          </a:p>
          <a:p>
            <a:r>
              <a:rPr lang="en-US" sz="2400" dirty="0" err="1">
                <a:latin typeface="Arial" panose="020B0604020202020204" pitchFamily="34" charset="0"/>
                <a:cs typeface="Arial" panose="020B0604020202020204" pitchFamily="34" charset="0"/>
              </a:rPr>
              <a:t>ppGpp</a:t>
            </a:r>
            <a:r>
              <a:rPr lang="en-US" sz="2400" dirty="0">
                <a:latin typeface="Arial" panose="020B0604020202020204" pitchFamily="34" charset="0"/>
                <a:cs typeface="Arial" panose="020B0604020202020204" pitchFamily="34" charset="0"/>
              </a:rPr>
              <a:t> = produced in bacteria during amino acid starvation to inhibit the synthesis of the rRNA and tRNA molecules</a:t>
            </a:r>
            <a:endParaRPr lang="en-US" sz="2400" b="1" dirty="0">
              <a:latin typeface="Arial" panose="020B0604020202020204" pitchFamily="34" charset="0"/>
              <a:cs typeface="Arial" panose="020B0604020202020204" pitchFamily="34" charset="0"/>
            </a:endParaRPr>
          </a:p>
          <a:p>
            <a:pPr marL="533400" lvl="1" indent="0">
              <a:buNone/>
            </a:pPr>
            <a:endParaRPr lang="en-US" sz="2000" dirty="0"/>
          </a:p>
          <a:p>
            <a:pPr lvl="1"/>
            <a:endParaRPr lang="en-US" sz="20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4" name="Picture 3" descr="A figure shows the structures of three regulatory nucleotides.">
            <a:extLst>
              <a:ext uri="{FF2B5EF4-FFF2-40B4-BE49-F238E27FC236}">
                <a16:creationId xmlns:a16="http://schemas.microsoft.com/office/drawing/2014/main" id="{AEC04AF8-B3FE-C841-8C7F-814E7D53050F}"/>
              </a:ext>
            </a:extLst>
          </p:cNvPr>
          <p:cNvPicPr>
            <a:picLocks noChangeAspect="1"/>
          </p:cNvPicPr>
          <p:nvPr/>
        </p:nvPicPr>
        <p:blipFill>
          <a:blip r:embed="rId3"/>
          <a:stretch>
            <a:fillRect/>
          </a:stretch>
        </p:blipFill>
        <p:spPr>
          <a:xfrm>
            <a:off x="6400800" y="2002294"/>
            <a:ext cx="1995122" cy="4627105"/>
          </a:xfrm>
          <a:prstGeom prst="rect">
            <a:avLst/>
          </a:prstGeom>
        </p:spPr>
      </p:pic>
    </p:spTree>
    <p:extLst>
      <p:ext uri="{BB962C8B-B14F-4D97-AF65-F5344CB8AC3E}">
        <p14:creationId xmlns:p14="http://schemas.microsoft.com/office/powerpoint/2010/main" val="53259394"/>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5AF8B0-CB71-4549-9C30-99477BCFE5AD}"/>
              </a:ext>
            </a:extLst>
          </p:cNvPr>
          <p:cNvSpPr>
            <a:spLocks noGrp="1"/>
          </p:cNvSpPr>
          <p:nvPr>
            <p:ph type="title"/>
          </p:nvPr>
        </p:nvSpPr>
        <p:spPr/>
        <p:txBody>
          <a:bodyPr/>
          <a:lstStyle/>
          <a:p>
            <a:r>
              <a:rPr lang="en-US" altLang="en-US" dirty="0">
                <a:latin typeface="Arial" panose="020B0604020202020204" pitchFamily="34" charset="0"/>
                <a:cs typeface="Arial" panose="020B0604020202020204" pitchFamily="34" charset="0"/>
              </a:rPr>
              <a:t>Adenine Nucleotides Also Serve as Signals</a:t>
            </a:r>
            <a:endParaRPr lang="en-AU" dirty="0"/>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393492" y="1981200"/>
            <a:ext cx="8357016"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ATP and ADP serve as:</a:t>
            </a:r>
          </a:p>
          <a:p>
            <a:pPr lvl="1"/>
            <a:r>
              <a:rPr lang="en-US" sz="2400" dirty="0">
                <a:latin typeface="Arial" panose="020B0604020202020204" pitchFamily="34" charset="0"/>
                <a:cs typeface="Arial" panose="020B0604020202020204" pitchFamily="34" charset="0"/>
              </a:rPr>
              <a:t>neurotransmitters in a variety of signaling pathways</a:t>
            </a:r>
          </a:p>
          <a:p>
            <a:pPr lvl="1"/>
            <a:r>
              <a:rPr lang="en-US" sz="2400" dirty="0">
                <a:latin typeface="Arial" panose="020B0604020202020204" pitchFamily="34" charset="0"/>
                <a:cs typeface="Arial" panose="020B0604020202020204" pitchFamily="34" charset="0"/>
              </a:rPr>
              <a:t>signals for receptors that mediate pain sensation</a:t>
            </a:r>
          </a:p>
          <a:p>
            <a:pPr lvl="1"/>
            <a:r>
              <a:rPr lang="en-US" sz="2400" dirty="0">
                <a:latin typeface="Arial" panose="020B0604020202020204" pitchFamily="34" charset="0"/>
                <a:cs typeface="Arial" panose="020B0604020202020204" pitchFamily="34" charset="0"/>
              </a:rPr>
              <a:t>blood clotting signals</a:t>
            </a:r>
          </a:p>
          <a:p>
            <a:endParaRPr lang="en-US" sz="2400" dirty="0">
              <a:latin typeface="Arial" panose="020B0604020202020204" pitchFamily="34" charset="0"/>
              <a:cs typeface="Arial" panose="020B0604020202020204" pitchFamily="34" charset="0"/>
            </a:endParaRPr>
          </a:p>
          <a:p>
            <a:endParaRPr lang="en-US" sz="2400" b="1" dirty="0">
              <a:latin typeface="Arial" panose="020B0604020202020204" pitchFamily="34" charset="0"/>
              <a:cs typeface="Arial" panose="020B0604020202020204" pitchFamily="34" charset="0"/>
            </a:endParaRPr>
          </a:p>
          <a:p>
            <a:pPr marL="533400" lvl="1" indent="0">
              <a:buNone/>
            </a:pPr>
            <a:endParaRPr lang="en-US" sz="2000" dirty="0"/>
          </a:p>
          <a:p>
            <a:pPr lvl="1"/>
            <a:endParaRPr lang="en-US" sz="20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224299476"/>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A60E21-27DC-41D6-B956-3D878072952F}"/>
              </a:ext>
            </a:extLst>
          </p:cNvPr>
          <p:cNvSpPr>
            <a:spLocks noGrp="1"/>
          </p:cNvSpPr>
          <p:nvPr>
            <p:ph type="title"/>
          </p:nvPr>
        </p:nvSpPr>
        <p:spPr/>
        <p:txBody>
          <a:bodyPr/>
          <a:lstStyle/>
          <a:p>
            <a:r>
              <a:rPr lang="en-US" altLang="en-US" dirty="0">
                <a:solidFill>
                  <a:srgbClr val="005F6A"/>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Clicker Question 26</a:t>
            </a:r>
            <a:endParaRPr lang="en-AU" dirty="0">
              <a:solidFill>
                <a:srgbClr val="005F6A"/>
              </a:solidFill>
            </a:endParaRPr>
          </a:p>
        </p:txBody>
      </p:sp>
      <p:sp>
        <p:nvSpPr>
          <p:cNvPr id="84997" name="Google Shape;433;g847cf01710_0_113">
            <a:extLst>
              <a:ext uri="{FF2B5EF4-FFF2-40B4-BE49-F238E27FC236}">
                <a16:creationId xmlns:a16="http://schemas.microsoft.com/office/drawing/2014/main" id="{AF312896-191F-8146-8A34-8A81B443B973}"/>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defRPr/>
            </a:pPr>
            <a:r>
              <a:rPr lang="en-US" sz="2400" dirty="0">
                <a:latin typeface="Arial" panose="020B0604020202020204" pitchFamily="34" charset="0"/>
                <a:cs typeface="Arial" panose="020B0604020202020204" pitchFamily="34" charset="0"/>
              </a:rPr>
              <a:t>In which way can nucleotides NOT be involved in signaling? </a:t>
            </a:r>
          </a:p>
          <a:p>
            <a:pPr>
              <a:lnSpc>
                <a:spcPct val="115000"/>
              </a:lnSpc>
              <a:spcBef>
                <a:spcPts val="80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457200" indent="-457200">
              <a:buFontTx/>
              <a:buAutoNum type="alphaUcPeriod"/>
              <a:defRPr/>
            </a:pPr>
            <a:r>
              <a:rPr lang="en-US" sz="2400" dirty="0">
                <a:latin typeface="Arial" panose="020B0604020202020204" pitchFamily="34" charset="0"/>
                <a:cs typeface="Arial" panose="020B0604020202020204" pitchFamily="34" charset="0"/>
              </a:rPr>
              <a:t>cyclic </a:t>
            </a:r>
            <a:r>
              <a:rPr lang="en-US" sz="2400" dirty="0" err="1">
                <a:latin typeface="Arial" panose="020B0604020202020204" pitchFamily="34" charset="0"/>
                <a:cs typeface="Arial" panose="020B0604020202020204" pitchFamily="34" charset="0"/>
              </a:rPr>
              <a:t>dGMP</a:t>
            </a:r>
            <a:r>
              <a:rPr lang="en-US" sz="2400" dirty="0">
                <a:latin typeface="Arial" panose="020B0604020202020204" pitchFamily="34" charset="0"/>
                <a:cs typeface="Arial" panose="020B0604020202020204" pitchFamily="34" charset="0"/>
              </a:rPr>
              <a:t> as a second messenger</a:t>
            </a:r>
          </a:p>
          <a:p>
            <a:pPr marL="457200" indent="-457200">
              <a:buFontTx/>
              <a:buAutoNum type="alphaUcPeriod"/>
              <a:defRPr/>
            </a:pPr>
            <a:r>
              <a:rPr lang="en-US" sz="2400" dirty="0">
                <a:latin typeface="Arial" panose="020B0604020202020204" pitchFamily="34" charset="0"/>
                <a:cs typeface="Arial" panose="020B0604020202020204" pitchFamily="34" charset="0"/>
              </a:rPr>
              <a:t>as precursors for synthesizing second messengers</a:t>
            </a:r>
          </a:p>
          <a:p>
            <a:pPr marL="457200" indent="-457200">
              <a:buFontTx/>
              <a:buAutoNum type="alphaUcPeriod"/>
              <a:defRPr/>
            </a:pPr>
            <a:r>
              <a:rPr lang="en-US" sz="2400" dirty="0">
                <a:latin typeface="Arial" panose="020B0604020202020204" pitchFamily="34" charset="0"/>
                <a:cs typeface="Arial" panose="020B0604020202020204" pitchFamily="34" charset="0"/>
              </a:rPr>
              <a:t>extracellular ADP binding to its receptor</a:t>
            </a:r>
          </a:p>
          <a:p>
            <a:pPr marL="457200" indent="-457200">
              <a:buFontTx/>
              <a:buAutoNum type="alphaUcPeriod"/>
              <a:defRPr/>
            </a:pPr>
            <a:r>
              <a:rPr lang="en-US" sz="2400" dirty="0">
                <a:latin typeface="Arial" panose="020B0604020202020204" pitchFamily="34" charset="0"/>
                <a:cs typeface="Arial" panose="020B0604020202020204" pitchFamily="34" charset="0"/>
              </a:rPr>
              <a:t>extracellular ATP binding to its receptor</a:t>
            </a:r>
          </a:p>
          <a:p>
            <a:pPr>
              <a:buNone/>
              <a:defRPr/>
            </a:pPr>
            <a:endParaRPr lang="en-US" sz="2400" dirty="0">
              <a:latin typeface="Arial" panose="020B0604020202020204" pitchFamily="34" charset="0"/>
              <a:cs typeface="Arial" panose="020B0604020202020204" pitchFamily="34" charset="0"/>
            </a:endParaRPr>
          </a:p>
          <a:p>
            <a:pPr marL="457200" indent="-457200">
              <a:buFontTx/>
              <a:buAutoNum type="alphaUcPeriod"/>
              <a:defRPr/>
            </a:pPr>
            <a:endParaRPr lang="en-US" sz="2400" dirty="0">
              <a:latin typeface="Arial" panose="020B0604020202020204" pitchFamily="34" charset="0"/>
              <a:cs typeface="Arial" panose="020B0604020202020204" pitchFamily="34" charset="0"/>
            </a:endParaRPr>
          </a:p>
          <a:p>
            <a:pPr>
              <a:buFontTx/>
              <a:buNone/>
              <a:defRPr/>
            </a:pPr>
            <a:endParaRPr lang="en-US" sz="2400" dirty="0">
              <a:latin typeface="Arial" panose="020B0604020202020204" pitchFamily="34" charset="0"/>
              <a:cs typeface="Arial" panose="020B0604020202020204" pitchFamily="34" charset="0"/>
            </a:endParaRPr>
          </a:p>
          <a:p>
            <a:pPr>
              <a:buFontTx/>
              <a:buNone/>
              <a:defRPr/>
            </a:pPr>
            <a:endParaRPr lang="en-US" sz="2400" dirty="0">
              <a:latin typeface="Arial" panose="020B0604020202020204" pitchFamily="34" charset="0"/>
              <a:cs typeface="Arial" panose="020B0604020202020204" pitchFamily="34" charset="0"/>
            </a:endParaRPr>
          </a:p>
          <a:p>
            <a:pPr>
              <a:lnSpc>
                <a:spcPct val="115000"/>
              </a:lnSpc>
              <a:spcBef>
                <a:spcPct val="0"/>
              </a:spcBef>
              <a:buClr>
                <a:srgbClr val="000000"/>
              </a:buClr>
              <a:buSzPts val="1100"/>
              <a:buFontTx/>
              <a:buNone/>
              <a:defRPr/>
            </a:pPr>
            <a:endParaRPr lang="en-US" altLang="en-US" sz="2400" dirty="0">
              <a:latin typeface="Arial" panose="020B060402020202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Tx/>
              <a:buNone/>
              <a:defRPr/>
            </a:pPr>
            <a:endParaRPr lang="en-US" altLang="en-US" sz="2400" dirty="0">
              <a:latin typeface="Arial" panose="020B060402020202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Tx/>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9" name="Picture 8" descr="Icon P 5&#10;">
            <a:extLst>
              <a:ext uri="{FF2B5EF4-FFF2-40B4-BE49-F238E27FC236}">
                <a16:creationId xmlns:a16="http://schemas.microsoft.com/office/drawing/2014/main" id="{E48896C9-5CC7-4270-9273-4E4F0513E1BD}"/>
              </a:ext>
            </a:extLst>
          </p:cNvPr>
          <p:cNvPicPr>
            <a:picLocks noChangeAspect="1"/>
          </p:cNvPicPr>
          <p:nvPr/>
        </p:nvPicPr>
        <p:blipFill>
          <a:blip r:embed="rId3"/>
          <a:stretch>
            <a:fillRect/>
          </a:stretch>
        </p:blipFill>
        <p:spPr>
          <a:xfrm>
            <a:off x="768985" y="329184"/>
            <a:ext cx="1133954" cy="816935"/>
          </a:xfrm>
          <a:prstGeom prst="rect">
            <a:avLst/>
          </a:prstGeom>
        </p:spPr>
      </p:pic>
    </p:spTree>
    <p:extLst>
      <p:ext uri="{BB962C8B-B14F-4D97-AF65-F5344CB8AC3E}">
        <p14:creationId xmlns:p14="http://schemas.microsoft.com/office/powerpoint/2010/main" val="3636373024"/>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D756BA-425B-4A95-9A61-B3717754027E}"/>
              </a:ext>
            </a:extLst>
          </p:cNvPr>
          <p:cNvSpPr>
            <a:spLocks noGrp="1"/>
          </p:cNvSpPr>
          <p:nvPr>
            <p:ph type="title"/>
          </p:nvPr>
        </p:nvSpPr>
        <p:spPr/>
        <p:txBody>
          <a:bodyPr/>
          <a:lstStyle/>
          <a:p>
            <a:r>
              <a:rPr lang="en-US" altLang="en-US" dirty="0">
                <a:solidFill>
                  <a:srgbClr val="005F6A"/>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Clicker Question 26, Response</a:t>
            </a:r>
            <a:endParaRPr lang="en-AU" dirty="0">
              <a:solidFill>
                <a:srgbClr val="005F6A"/>
              </a:solidFill>
            </a:endParaRPr>
          </a:p>
        </p:txBody>
      </p:sp>
      <p:sp>
        <p:nvSpPr>
          <p:cNvPr id="4" name="Google Shape;433;g847cf01710_0_113">
            <a:extLst>
              <a:ext uri="{FF2B5EF4-FFF2-40B4-BE49-F238E27FC236}">
                <a16:creationId xmlns:a16="http://schemas.microsoft.com/office/drawing/2014/main" id="{583293D2-6303-2844-8284-CA1233A0212B}"/>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defRPr/>
            </a:pPr>
            <a:r>
              <a:rPr lang="en-US" sz="2400" dirty="0">
                <a:latin typeface="Arial" panose="020B0604020202020204" pitchFamily="34" charset="0"/>
                <a:cs typeface="Arial" panose="020B0604020202020204" pitchFamily="34" charset="0"/>
              </a:rPr>
              <a:t>In which way can nucleotides NOT be involved in signaling? </a:t>
            </a:r>
          </a:p>
          <a:p>
            <a:pPr>
              <a:lnSpc>
                <a:spcPct val="115000"/>
              </a:lnSpc>
              <a:spcBef>
                <a:spcPts val="80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457200" indent="-457200">
              <a:buFontTx/>
              <a:buAutoNum type="alphaUcPeriod"/>
              <a:defRPr/>
            </a:pPr>
            <a:r>
              <a:rPr lang="en-US" sz="2400" b="1" dirty="0">
                <a:latin typeface="Arial" panose="020B0604020202020204" pitchFamily="34" charset="0"/>
                <a:cs typeface="Arial" panose="020B0604020202020204" pitchFamily="34" charset="0"/>
              </a:rPr>
              <a:t>cyclic </a:t>
            </a:r>
            <a:r>
              <a:rPr lang="en-US" sz="2400" b="1" dirty="0" err="1">
                <a:latin typeface="Arial" panose="020B0604020202020204" pitchFamily="34" charset="0"/>
                <a:cs typeface="Arial" panose="020B0604020202020204" pitchFamily="34" charset="0"/>
              </a:rPr>
              <a:t>dGMP</a:t>
            </a:r>
            <a:r>
              <a:rPr lang="en-US" sz="2400" b="1" dirty="0">
                <a:latin typeface="Arial" panose="020B0604020202020204" pitchFamily="34" charset="0"/>
                <a:cs typeface="Arial" panose="020B0604020202020204" pitchFamily="34" charset="0"/>
              </a:rPr>
              <a:t> as a second messenger</a:t>
            </a:r>
          </a:p>
          <a:p>
            <a:pPr>
              <a:buNone/>
              <a:defRPr/>
            </a:pPr>
            <a:endParaRPr lang="en-US" sz="2400" dirty="0">
              <a:latin typeface="Arial" panose="020B0604020202020204" pitchFamily="34" charset="0"/>
              <a:cs typeface="Arial" panose="020B0604020202020204" pitchFamily="34" charset="0"/>
            </a:endParaRPr>
          </a:p>
          <a:p>
            <a:pPr>
              <a:buNone/>
              <a:defRPr/>
            </a:pPr>
            <a:r>
              <a:rPr lang="en-US" sz="2400" b="1" dirty="0">
                <a:latin typeface="Arial" panose="020B0604020202020204" pitchFamily="34" charset="0"/>
                <a:cs typeface="Arial" panose="020B0604020202020204" pitchFamily="34" charset="0"/>
              </a:rPr>
              <a:t>Often, a second messenger is a nucleotide. One of the most common is adenosine 3′,5′-cyclic monophosphate (cyclic AMP, or cAMP), formed from ATP in a reaction catalyzed by adenylyl cyclase. Guanosine 3′,5′-cyclic monophosphate (cGMP) also has regulatory functions in many cells; however, cyclic </a:t>
            </a:r>
            <a:r>
              <a:rPr lang="en-US" sz="2400" b="1" dirty="0" err="1">
                <a:latin typeface="Arial" panose="020B0604020202020204" pitchFamily="34" charset="0"/>
                <a:cs typeface="Arial" panose="020B0604020202020204" pitchFamily="34" charset="0"/>
              </a:rPr>
              <a:t>dGMP</a:t>
            </a:r>
            <a:r>
              <a:rPr lang="en-US" sz="2400" b="1" dirty="0">
                <a:latin typeface="Arial" panose="020B0604020202020204" pitchFamily="34" charset="0"/>
                <a:cs typeface="Arial" panose="020B0604020202020204" pitchFamily="34" charset="0"/>
              </a:rPr>
              <a:t> does not. Extracellular ADP and ATP can serve as signals by binding to receptors. </a:t>
            </a:r>
          </a:p>
          <a:p>
            <a:pPr>
              <a:buNone/>
              <a:defRPr/>
            </a:pPr>
            <a:endParaRPr lang="en-US" sz="2400" dirty="0">
              <a:latin typeface="Arial" panose="020B0604020202020204" pitchFamily="34" charset="0"/>
              <a:cs typeface="Arial" panose="020B0604020202020204" pitchFamily="34" charset="0"/>
            </a:endParaRPr>
          </a:p>
          <a:p>
            <a:pPr>
              <a:buFontTx/>
              <a:buNone/>
              <a:defRPr/>
            </a:pPr>
            <a:endParaRPr lang="en-US" sz="2400" dirty="0">
              <a:latin typeface="Arial" panose="020B0604020202020204" pitchFamily="34" charset="0"/>
              <a:cs typeface="Arial" panose="020B0604020202020204" pitchFamily="34" charset="0"/>
            </a:endParaRPr>
          </a:p>
          <a:p>
            <a:pPr>
              <a:buFontTx/>
              <a:buNone/>
              <a:defRPr/>
            </a:pPr>
            <a:endParaRPr lang="en-US" sz="2400" dirty="0">
              <a:latin typeface="Arial" panose="020B0604020202020204" pitchFamily="34" charset="0"/>
              <a:cs typeface="Arial" panose="020B0604020202020204" pitchFamily="34" charset="0"/>
            </a:endParaRPr>
          </a:p>
          <a:p>
            <a:pPr>
              <a:lnSpc>
                <a:spcPct val="115000"/>
              </a:lnSpc>
              <a:spcBef>
                <a:spcPct val="0"/>
              </a:spcBef>
              <a:buClr>
                <a:srgbClr val="000000"/>
              </a:buClr>
              <a:buSzPts val="1100"/>
              <a:buFontTx/>
              <a:buNone/>
              <a:defRPr/>
            </a:pPr>
            <a:endParaRPr lang="en-US" altLang="en-US" sz="2400" dirty="0">
              <a:latin typeface="Arial" panose="020B060402020202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Tx/>
              <a:buNone/>
              <a:defRPr/>
            </a:pPr>
            <a:endParaRPr lang="en-US" altLang="en-US" sz="2400" dirty="0">
              <a:latin typeface="Arial" panose="020B060402020202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Tx/>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293672390"/>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bg>
      <p:bgPr>
        <a:solidFill>
          <a:srgbClr val="BBE0E3"/>
        </a:solidFill>
        <a:effectLst/>
      </p:bgPr>
    </p:bg>
    <p:spTree>
      <p:nvGrpSpPr>
        <p:cNvPr id="1" name="Shape 365"/>
        <p:cNvGrpSpPr/>
        <p:nvPr/>
      </p:nvGrpSpPr>
      <p:grpSpPr>
        <a:xfrm>
          <a:off x="0" y="0"/>
          <a:ext cx="0" cy="0"/>
          <a:chOff x="0" y="0"/>
          <a:chExt cx="0" cy="0"/>
        </a:xfrm>
      </p:grpSpPr>
      <p:pic>
        <p:nvPicPr>
          <p:cNvPr id="4" name="Picture 3" descr="Icon P 5&#10;">
            <a:extLst>
              <a:ext uri="{FF2B5EF4-FFF2-40B4-BE49-F238E27FC236}">
                <a16:creationId xmlns:a16="http://schemas.microsoft.com/office/drawing/2014/main" id="{0B973A72-1B13-43E3-B750-1E9C2812499E}"/>
              </a:ext>
            </a:extLst>
          </p:cNvPr>
          <p:cNvPicPr>
            <a:picLocks noChangeAspect="1"/>
          </p:cNvPicPr>
          <p:nvPr/>
        </p:nvPicPr>
        <p:blipFill>
          <a:blip r:embed="rId3"/>
          <a:stretch>
            <a:fillRect/>
          </a:stretch>
        </p:blipFill>
        <p:spPr>
          <a:xfrm>
            <a:off x="1119965" y="46070"/>
            <a:ext cx="1133954" cy="816935"/>
          </a:xfrm>
          <a:prstGeom prst="rect">
            <a:avLst/>
          </a:prstGeom>
        </p:spPr>
      </p:pic>
      <p:sp>
        <p:nvSpPr>
          <p:cNvPr id="2" name="Title 1">
            <a:extLst>
              <a:ext uri="{FF2B5EF4-FFF2-40B4-BE49-F238E27FC236}">
                <a16:creationId xmlns:a16="http://schemas.microsoft.com/office/drawing/2014/main" id="{866446F5-7730-47E4-B365-2A76252C1815}"/>
              </a:ext>
            </a:extLst>
          </p:cNvPr>
          <p:cNvSpPr>
            <a:spLocks noGrp="1"/>
          </p:cNvSpPr>
          <p:nvPr>
            <p:ph type="title"/>
          </p:nvPr>
        </p:nvSpPr>
        <p:spPr>
          <a:xfrm>
            <a:off x="4763" y="152400"/>
            <a:ext cx="9139237" cy="1371600"/>
          </a:xfrm>
        </p:spPr>
        <p:txBody>
          <a:bodyPr/>
          <a:lstStyle/>
          <a:p>
            <a:r>
              <a:rPr lang="en-US" sz="3000" dirty="0">
                <a:latin typeface="Arial" panose="020B0604020202020204" pitchFamily="34" charset="0"/>
                <a:cs typeface="Arial" panose="020B0604020202020204" pitchFamily="34" charset="0"/>
              </a:rPr>
              <a:t> </a:t>
            </a:r>
            <a:r>
              <a:rPr lang="en-US" sz="3000" dirty="0">
                <a:solidFill>
                  <a:srgbClr val="144652"/>
                </a:solidFill>
                <a:latin typeface="Arial" panose="020B0604020202020204" pitchFamily="34" charset="0"/>
                <a:cs typeface="Arial" panose="020B0604020202020204" pitchFamily="34" charset="0"/>
              </a:rPr>
              <a:t>Activity: Nucleotides as</a:t>
            </a:r>
            <a:br>
              <a:rPr lang="en-US" sz="3000" dirty="0">
                <a:solidFill>
                  <a:srgbClr val="144652"/>
                </a:solidFill>
                <a:latin typeface="Arial" panose="020B0604020202020204" pitchFamily="34" charset="0"/>
                <a:cs typeface="Arial" panose="020B0604020202020204" pitchFamily="34" charset="0"/>
              </a:rPr>
            </a:br>
            <a:r>
              <a:rPr lang="en-US" sz="3000" dirty="0">
                <a:solidFill>
                  <a:srgbClr val="144652"/>
                </a:solidFill>
                <a:latin typeface="Arial" panose="020B0604020202020204" pitchFamily="34" charset="0"/>
                <a:cs typeface="Arial" panose="020B0604020202020204" pitchFamily="34" charset="0"/>
              </a:rPr>
              <a:t>Chemical Energy </a:t>
            </a:r>
            <a:br>
              <a:rPr lang="en-US" sz="3000" dirty="0">
                <a:solidFill>
                  <a:srgbClr val="144652"/>
                </a:solidFill>
                <a:latin typeface="Arial" panose="020B0604020202020204" pitchFamily="34" charset="0"/>
                <a:cs typeface="Arial" panose="020B0604020202020204" pitchFamily="34" charset="0"/>
              </a:rPr>
            </a:br>
            <a:r>
              <a:rPr lang="en-US" sz="3000" dirty="0">
                <a:solidFill>
                  <a:srgbClr val="144652"/>
                </a:solidFill>
                <a:latin typeface="Arial" panose="020B0604020202020204" pitchFamily="34" charset="0"/>
                <a:cs typeface="Arial" panose="020B0604020202020204" pitchFamily="34" charset="0"/>
              </a:rPr>
              <a:t>Carriers Muddiest Point</a:t>
            </a:r>
            <a:r>
              <a:rPr lang="en-US" sz="2000" b="0" dirty="0">
                <a:solidFill>
                  <a:srgbClr val="144652"/>
                </a:solidFill>
                <a:latin typeface="Arial" panose="020B0604020202020204" pitchFamily="34" charset="0"/>
                <a:cs typeface="Arial" panose="020B0604020202020204" pitchFamily="34" charset="0"/>
              </a:rPr>
              <a:t> (1 of 2)</a:t>
            </a:r>
            <a:endParaRPr lang="en-AU" sz="2000" dirty="0"/>
          </a:p>
        </p:txBody>
      </p:sp>
      <p:sp>
        <p:nvSpPr>
          <p:cNvPr id="367" name="Google Shape;367;g847cf01710_0_29"/>
          <p:cNvSpPr txBox="1">
            <a:spLocks noGrp="1"/>
          </p:cNvSpPr>
          <p:nvPr>
            <p:ph type="body" idx="1"/>
          </p:nvPr>
        </p:nvSpPr>
        <p:spPr>
          <a:xfrm>
            <a:off x="554935" y="1828800"/>
            <a:ext cx="8034130" cy="1371600"/>
          </a:xfrm>
          <a:prstGeom prst="rect">
            <a:avLst/>
          </a:prstGeom>
        </p:spPr>
        <p:txBody>
          <a:bodyPr spcFirstLastPara="1" wrap="square" lIns="91425" tIns="45700" rIns="91425" bIns="45700" anchor="t" anchorCtr="0">
            <a:noAutofit/>
          </a:bodyPr>
          <a:lstStyle/>
          <a:p>
            <a:pPr marL="0" lvl="0" indent="0">
              <a:lnSpc>
                <a:spcPct val="115000"/>
              </a:lnSpc>
              <a:spcBef>
                <a:spcPts val="0"/>
              </a:spcBef>
              <a:buNone/>
            </a:pPr>
            <a:r>
              <a:rPr lang="en-US" dirty="0">
                <a:ea typeface="Arial"/>
                <a:sym typeface="Arial"/>
              </a:rPr>
              <a:t>Complete the Ch8 Student Activity, Day 1: </a:t>
            </a:r>
            <a:r>
              <a:rPr lang="en-US" dirty="0"/>
              <a:t>Nucleotides as Chemical Energy Carriers (Muddiest Point) Achieve </a:t>
            </a:r>
            <a:r>
              <a:rPr lang="en-US" sz="2400" dirty="0">
                <a:latin typeface="Arial" panose="020B0604020202020204" pitchFamily="34" charset="0"/>
                <a:cs typeface="Arial" panose="020B0604020202020204" pitchFamily="34" charset="0"/>
              </a:rPr>
              <a:t>assessment.</a:t>
            </a:r>
          </a:p>
        </p:txBody>
      </p:sp>
      <p:pic>
        <p:nvPicPr>
          <p:cNvPr id="5" name="Picture 4" descr="A screenshot of the muddiest point question from the Achieve course.">
            <a:extLst>
              <a:ext uri="{FF2B5EF4-FFF2-40B4-BE49-F238E27FC236}">
                <a16:creationId xmlns:a16="http://schemas.microsoft.com/office/drawing/2014/main" id="{DD251E2B-16E7-4204-8F52-C4F2E7D3B9F6}"/>
              </a:ext>
            </a:extLst>
          </p:cNvPr>
          <p:cNvPicPr>
            <a:picLocks noChangeAspect="1"/>
          </p:cNvPicPr>
          <p:nvPr/>
        </p:nvPicPr>
        <p:blipFill>
          <a:blip r:embed="rId4"/>
          <a:stretch>
            <a:fillRect/>
          </a:stretch>
        </p:blipFill>
        <p:spPr>
          <a:xfrm>
            <a:off x="234727" y="3249592"/>
            <a:ext cx="8674546" cy="3111660"/>
          </a:xfrm>
          <a:prstGeom prst="rect">
            <a:avLst/>
          </a:prstGeom>
        </p:spPr>
      </p:pic>
    </p:spTree>
    <p:extLst>
      <p:ext uri="{BB962C8B-B14F-4D97-AF65-F5344CB8AC3E}">
        <p14:creationId xmlns:p14="http://schemas.microsoft.com/office/powerpoint/2010/main" val="415663666"/>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bg>
      <p:bgPr>
        <a:solidFill>
          <a:srgbClr val="BBE0E3"/>
        </a:solidFill>
        <a:effectLst/>
      </p:bgPr>
    </p:bg>
    <p:spTree>
      <p:nvGrpSpPr>
        <p:cNvPr id="1" name="Shape 365"/>
        <p:cNvGrpSpPr/>
        <p:nvPr/>
      </p:nvGrpSpPr>
      <p:grpSpPr>
        <a:xfrm>
          <a:off x="0" y="0"/>
          <a:ext cx="0" cy="0"/>
          <a:chOff x="0" y="0"/>
          <a:chExt cx="0" cy="0"/>
        </a:xfrm>
      </p:grpSpPr>
      <p:pic>
        <p:nvPicPr>
          <p:cNvPr id="9" name="Picture 8" descr="Icon P 5&#10;">
            <a:extLst>
              <a:ext uri="{FF2B5EF4-FFF2-40B4-BE49-F238E27FC236}">
                <a16:creationId xmlns:a16="http://schemas.microsoft.com/office/drawing/2014/main" id="{7FD32309-E6DF-4919-BC0D-8DCF935083E4}"/>
              </a:ext>
            </a:extLst>
          </p:cNvPr>
          <p:cNvPicPr>
            <a:picLocks noChangeAspect="1"/>
          </p:cNvPicPr>
          <p:nvPr/>
        </p:nvPicPr>
        <p:blipFill>
          <a:blip r:embed="rId3"/>
          <a:stretch>
            <a:fillRect/>
          </a:stretch>
        </p:blipFill>
        <p:spPr>
          <a:xfrm>
            <a:off x="1119965" y="46070"/>
            <a:ext cx="1133954" cy="816935"/>
          </a:xfrm>
          <a:prstGeom prst="rect">
            <a:avLst/>
          </a:prstGeom>
        </p:spPr>
      </p:pic>
      <p:sp>
        <p:nvSpPr>
          <p:cNvPr id="8" name="Title 1">
            <a:extLst>
              <a:ext uri="{FF2B5EF4-FFF2-40B4-BE49-F238E27FC236}">
                <a16:creationId xmlns:a16="http://schemas.microsoft.com/office/drawing/2014/main" id="{E33A0BE3-B507-450B-8999-7DFB1A6BD279}"/>
              </a:ext>
            </a:extLst>
          </p:cNvPr>
          <p:cNvSpPr>
            <a:spLocks noGrp="1"/>
          </p:cNvSpPr>
          <p:nvPr>
            <p:ph type="title"/>
          </p:nvPr>
        </p:nvSpPr>
        <p:spPr>
          <a:xfrm>
            <a:off x="4763" y="152400"/>
            <a:ext cx="9139237" cy="1371600"/>
          </a:xfrm>
        </p:spPr>
        <p:txBody>
          <a:bodyPr/>
          <a:lstStyle/>
          <a:p>
            <a:r>
              <a:rPr lang="en-US" sz="3000" dirty="0">
                <a:latin typeface="Arial" panose="020B0604020202020204" pitchFamily="34" charset="0"/>
                <a:cs typeface="Arial" panose="020B0604020202020204" pitchFamily="34" charset="0"/>
              </a:rPr>
              <a:t> </a:t>
            </a:r>
            <a:r>
              <a:rPr lang="en-US" sz="3000" dirty="0">
                <a:solidFill>
                  <a:srgbClr val="144652"/>
                </a:solidFill>
                <a:latin typeface="Arial" panose="020B0604020202020204" pitchFamily="34" charset="0"/>
                <a:cs typeface="Arial" panose="020B0604020202020204" pitchFamily="34" charset="0"/>
              </a:rPr>
              <a:t>Activity: Nucleotides as</a:t>
            </a:r>
            <a:br>
              <a:rPr lang="en-US" sz="3000" dirty="0">
                <a:solidFill>
                  <a:srgbClr val="144652"/>
                </a:solidFill>
                <a:latin typeface="Arial" panose="020B0604020202020204" pitchFamily="34" charset="0"/>
                <a:cs typeface="Arial" panose="020B0604020202020204" pitchFamily="34" charset="0"/>
              </a:rPr>
            </a:br>
            <a:r>
              <a:rPr lang="en-US" sz="3000" dirty="0">
                <a:solidFill>
                  <a:srgbClr val="144652"/>
                </a:solidFill>
                <a:latin typeface="Arial" panose="020B0604020202020204" pitchFamily="34" charset="0"/>
                <a:cs typeface="Arial" panose="020B0604020202020204" pitchFamily="34" charset="0"/>
              </a:rPr>
              <a:t>Chemical Energy </a:t>
            </a:r>
            <a:br>
              <a:rPr lang="en-US" sz="3000" dirty="0">
                <a:solidFill>
                  <a:srgbClr val="144652"/>
                </a:solidFill>
                <a:latin typeface="Arial" panose="020B0604020202020204" pitchFamily="34" charset="0"/>
                <a:cs typeface="Arial" panose="020B0604020202020204" pitchFamily="34" charset="0"/>
              </a:rPr>
            </a:br>
            <a:r>
              <a:rPr lang="en-US" sz="3000" dirty="0">
                <a:solidFill>
                  <a:srgbClr val="144652"/>
                </a:solidFill>
                <a:latin typeface="Arial" panose="020B0604020202020204" pitchFamily="34" charset="0"/>
                <a:cs typeface="Arial" panose="020B0604020202020204" pitchFamily="34" charset="0"/>
              </a:rPr>
              <a:t>Carriers Muddiest Point</a:t>
            </a:r>
            <a:r>
              <a:rPr lang="en-US" sz="2000" b="0" dirty="0">
                <a:solidFill>
                  <a:srgbClr val="144652"/>
                </a:solidFill>
                <a:latin typeface="Arial" panose="020B0604020202020204" pitchFamily="34" charset="0"/>
                <a:cs typeface="Arial" panose="020B0604020202020204" pitchFamily="34" charset="0"/>
              </a:rPr>
              <a:t> (2 of 2)</a:t>
            </a:r>
            <a:endParaRPr lang="en-AU" sz="2000" dirty="0"/>
          </a:p>
        </p:txBody>
      </p:sp>
      <p:sp>
        <p:nvSpPr>
          <p:cNvPr id="367" name="Google Shape;367;g847cf01710_0_29"/>
          <p:cNvSpPr txBox="1">
            <a:spLocks noGrp="1"/>
          </p:cNvSpPr>
          <p:nvPr>
            <p:ph type="body" idx="1"/>
          </p:nvPr>
        </p:nvSpPr>
        <p:spPr>
          <a:xfrm>
            <a:off x="554935" y="1752600"/>
            <a:ext cx="8034130" cy="1307828"/>
          </a:xfrm>
          <a:prstGeom prst="rect">
            <a:avLst/>
          </a:prstGeom>
        </p:spPr>
        <p:txBody>
          <a:bodyPr spcFirstLastPara="1" wrap="square" lIns="91425" tIns="45700" rIns="91425" bIns="45700" anchor="t" anchorCtr="0">
            <a:noAutofit/>
          </a:bodyPr>
          <a:lstStyle/>
          <a:p>
            <a:pPr marL="0" lvl="0" indent="0">
              <a:lnSpc>
                <a:spcPct val="115000"/>
              </a:lnSpc>
              <a:spcBef>
                <a:spcPts val="0"/>
              </a:spcBef>
              <a:buNone/>
            </a:pPr>
            <a:r>
              <a:rPr lang="en-US" sz="2400" dirty="0">
                <a:latin typeface="Arial" panose="020B0604020202020204" pitchFamily="34" charset="0"/>
                <a:ea typeface="Arial"/>
                <a:cs typeface="Arial" panose="020B0604020202020204" pitchFamily="34" charset="0"/>
                <a:sym typeface="Arial"/>
              </a:rPr>
              <a:t>Complete the Ch8 Student Activity, Day 2: </a:t>
            </a:r>
            <a:r>
              <a:rPr lang="en-US" dirty="0"/>
              <a:t>Nucleotides as Chemical Energy Carriers (Muddiest Point)</a:t>
            </a:r>
            <a:r>
              <a:rPr lang="en-US" sz="2400" dirty="0">
                <a:latin typeface="Arial" panose="020B0604020202020204" pitchFamily="34" charset="0"/>
                <a:cs typeface="Arial" panose="020B0604020202020204" pitchFamily="34" charset="0"/>
              </a:rPr>
              <a:t> Achieve assessment.</a:t>
            </a:r>
          </a:p>
        </p:txBody>
      </p:sp>
      <p:pic>
        <p:nvPicPr>
          <p:cNvPr id="3" name="Picture 2" descr="A screenshot of the muddiest point question from the Achieve course.">
            <a:extLst>
              <a:ext uri="{FF2B5EF4-FFF2-40B4-BE49-F238E27FC236}">
                <a16:creationId xmlns:a16="http://schemas.microsoft.com/office/drawing/2014/main" id="{0FC6E283-8148-4077-9FD1-2DE926C417C3}"/>
              </a:ext>
            </a:extLst>
          </p:cNvPr>
          <p:cNvPicPr>
            <a:picLocks noChangeAspect="1"/>
          </p:cNvPicPr>
          <p:nvPr/>
        </p:nvPicPr>
        <p:blipFill>
          <a:blip r:embed="rId4"/>
          <a:stretch>
            <a:fillRect/>
          </a:stretch>
        </p:blipFill>
        <p:spPr>
          <a:xfrm>
            <a:off x="2512983" y="3074896"/>
            <a:ext cx="4118034" cy="3724482"/>
          </a:xfrm>
          <a:prstGeom prst="rect">
            <a:avLst/>
          </a:prstGeom>
        </p:spPr>
      </p:pic>
    </p:spTree>
    <p:extLst>
      <p:ext uri="{BB962C8B-B14F-4D97-AF65-F5344CB8AC3E}">
        <p14:creationId xmlns:p14="http://schemas.microsoft.com/office/powerpoint/2010/main" val="3626968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pic>
        <p:nvPicPr>
          <p:cNvPr id="10" name="Picture 9" descr="Icon P 1&#10;">
            <a:extLst>
              <a:ext uri="{FF2B5EF4-FFF2-40B4-BE49-F238E27FC236}">
                <a16:creationId xmlns:a16="http://schemas.microsoft.com/office/drawing/2014/main" id="{A13841B0-A14E-4DF9-A75D-85BF23AE7A25}"/>
              </a:ext>
            </a:extLst>
          </p:cNvPr>
          <p:cNvPicPr>
            <a:picLocks noChangeAspect="1"/>
          </p:cNvPicPr>
          <p:nvPr/>
        </p:nvPicPr>
        <p:blipFill>
          <a:blip r:embed="rId3"/>
          <a:stretch>
            <a:fillRect/>
          </a:stretch>
        </p:blipFill>
        <p:spPr>
          <a:xfrm>
            <a:off x="923446" y="304800"/>
            <a:ext cx="1133954" cy="816935"/>
          </a:xfrm>
          <a:prstGeom prst="rect">
            <a:avLst/>
          </a:prstGeom>
        </p:spPr>
      </p:pic>
      <p:sp>
        <p:nvSpPr>
          <p:cNvPr id="5" name="Title 4">
            <a:extLst>
              <a:ext uri="{FF2B5EF4-FFF2-40B4-BE49-F238E27FC236}">
                <a16:creationId xmlns:a16="http://schemas.microsoft.com/office/drawing/2014/main" id="{330E26CA-BA87-4C37-A624-34D3A5B10AD9}"/>
              </a:ext>
            </a:extLst>
          </p:cNvPr>
          <p:cNvSpPr>
            <a:spLocks noGrp="1"/>
          </p:cNvSpPr>
          <p:nvPr>
            <p:ph type="title"/>
          </p:nvPr>
        </p:nvSpPr>
        <p:spPr/>
        <p:txBody>
          <a:bodyPr/>
          <a:lstStyle/>
          <a:p>
            <a:r>
              <a:rPr lang="en-US" altLang="en-US" dirty="0">
                <a:solidFill>
                  <a:srgbClr val="145C76"/>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Clicker Question 2</a:t>
            </a:r>
            <a:endParaRPr lang="en-AU" dirty="0">
              <a:solidFill>
                <a:srgbClr val="145C76"/>
              </a:solidFill>
            </a:endParaRPr>
          </a:p>
        </p:txBody>
      </p:sp>
      <p:sp>
        <p:nvSpPr>
          <p:cNvPr id="84997" name="Google Shape;433;g847cf01710_0_113">
            <a:extLst>
              <a:ext uri="{FF2B5EF4-FFF2-40B4-BE49-F238E27FC236}">
                <a16:creationId xmlns:a16="http://schemas.microsoft.com/office/drawing/2014/main" id="{AF312896-191F-8146-8A34-8A81B443B973}"/>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FontTx/>
              <a:buNone/>
              <a:defRPr/>
            </a:pPr>
            <a:r>
              <a:rPr lang="en-US" sz="2400" dirty="0">
                <a:latin typeface="Arial" panose="020B0604020202020204" pitchFamily="34" charset="0"/>
                <a:cs typeface="Arial" panose="020B0604020202020204" pitchFamily="34" charset="0"/>
              </a:rPr>
              <a:t>Which of the following is NOT a pyrimidine base? </a:t>
            </a:r>
          </a:p>
          <a:p>
            <a:pPr>
              <a:lnSpc>
                <a:spcPct val="115000"/>
              </a:lnSpc>
              <a:spcBef>
                <a:spcPts val="80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457200" indent="-457200">
              <a:buFontTx/>
              <a:buAutoNum type="alphaUcPeriod"/>
              <a:defRPr/>
            </a:pPr>
            <a:r>
              <a:rPr lang="en-US" sz="2400" dirty="0">
                <a:latin typeface="Arial" panose="020B0604020202020204" pitchFamily="34" charset="0"/>
                <a:cs typeface="Arial" panose="020B0604020202020204" pitchFamily="34" charset="0"/>
              </a:rPr>
              <a:t>cytosine</a:t>
            </a:r>
          </a:p>
          <a:p>
            <a:pPr marL="457200" indent="-457200">
              <a:buFontTx/>
              <a:buAutoNum type="alphaUcPeriod"/>
              <a:defRPr/>
            </a:pPr>
            <a:r>
              <a:rPr lang="en-US" sz="2400" dirty="0">
                <a:latin typeface="Arial" panose="020B0604020202020204" pitchFamily="34" charset="0"/>
                <a:cs typeface="Arial" panose="020B0604020202020204" pitchFamily="34" charset="0"/>
              </a:rPr>
              <a:t>uracil</a:t>
            </a:r>
          </a:p>
          <a:p>
            <a:pPr marL="457200" indent="-457200">
              <a:buFontTx/>
              <a:buAutoNum type="alphaUcPeriod"/>
              <a:defRPr/>
            </a:pPr>
            <a:r>
              <a:rPr lang="en-US" sz="2400" dirty="0">
                <a:latin typeface="Arial" panose="020B0604020202020204" pitchFamily="34" charset="0"/>
                <a:cs typeface="Arial" panose="020B0604020202020204" pitchFamily="34" charset="0"/>
              </a:rPr>
              <a:t>adenosine </a:t>
            </a:r>
          </a:p>
          <a:p>
            <a:pPr>
              <a:buNone/>
              <a:defRPr/>
            </a:pPr>
            <a:r>
              <a:rPr lang="en-US" sz="2400" dirty="0">
                <a:latin typeface="Arial" panose="020B0604020202020204" pitchFamily="34" charset="0"/>
                <a:cs typeface="Arial" panose="020B0604020202020204" pitchFamily="34" charset="0"/>
              </a:rPr>
              <a:t>D.  thymine</a:t>
            </a:r>
          </a:p>
          <a:p>
            <a:pPr marL="457200" indent="-457200">
              <a:buFontTx/>
              <a:buAutoNum type="alphaUcPeriod"/>
              <a:defRPr/>
            </a:pPr>
            <a:endParaRPr lang="en-US" sz="2400" dirty="0">
              <a:latin typeface="Arial" panose="020B0604020202020204" pitchFamily="34" charset="0"/>
              <a:cs typeface="Arial" panose="020B0604020202020204" pitchFamily="34" charset="0"/>
            </a:endParaRPr>
          </a:p>
          <a:p>
            <a:pPr>
              <a:buFontTx/>
              <a:buNone/>
              <a:defRPr/>
            </a:pPr>
            <a:endParaRPr lang="en-US" sz="2400" dirty="0">
              <a:latin typeface="Arial" panose="020B0604020202020204" pitchFamily="34" charset="0"/>
              <a:cs typeface="Arial" panose="020B0604020202020204" pitchFamily="34" charset="0"/>
            </a:endParaRPr>
          </a:p>
          <a:p>
            <a:pPr>
              <a:buFontTx/>
              <a:buNone/>
              <a:defRPr/>
            </a:pPr>
            <a:endParaRPr lang="en-US" sz="2400" dirty="0">
              <a:latin typeface="Arial" panose="020B0604020202020204" pitchFamily="34" charset="0"/>
              <a:cs typeface="Arial" panose="020B0604020202020204" pitchFamily="34" charset="0"/>
            </a:endParaRPr>
          </a:p>
          <a:p>
            <a:pPr>
              <a:lnSpc>
                <a:spcPct val="115000"/>
              </a:lnSpc>
              <a:spcBef>
                <a:spcPct val="0"/>
              </a:spcBef>
              <a:buClr>
                <a:srgbClr val="000000"/>
              </a:buClr>
              <a:buSzPts val="1100"/>
              <a:buFontTx/>
              <a:buNone/>
              <a:defRPr/>
            </a:pPr>
            <a:endParaRPr lang="en-US" altLang="en-US" sz="2400" dirty="0">
              <a:latin typeface="Arial" panose="020B060402020202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Tx/>
              <a:buNone/>
              <a:defRPr/>
            </a:pPr>
            <a:endParaRPr lang="en-US" altLang="en-US" sz="2400" dirty="0">
              <a:latin typeface="Arial" panose="020B060402020202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Tx/>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2209912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AB0AC9-4FFC-4FD5-97F9-416F27C3499A}"/>
              </a:ext>
            </a:extLst>
          </p:cNvPr>
          <p:cNvSpPr>
            <a:spLocks noGrp="1"/>
          </p:cNvSpPr>
          <p:nvPr>
            <p:ph type="title"/>
          </p:nvPr>
        </p:nvSpPr>
        <p:spPr/>
        <p:txBody>
          <a:bodyPr/>
          <a:lstStyle/>
          <a:p>
            <a:r>
              <a:rPr lang="en-US" altLang="en-US" dirty="0">
                <a:solidFill>
                  <a:srgbClr val="145C76"/>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Clicker Question 2, Response</a:t>
            </a:r>
            <a:endParaRPr lang="en-AU" dirty="0">
              <a:solidFill>
                <a:srgbClr val="145C76"/>
              </a:solidFill>
            </a:endParaRPr>
          </a:p>
        </p:txBody>
      </p:sp>
      <p:sp>
        <p:nvSpPr>
          <p:cNvPr id="5" name="Google Shape;433;g847cf01710_0_113">
            <a:extLst>
              <a:ext uri="{FF2B5EF4-FFF2-40B4-BE49-F238E27FC236}">
                <a16:creationId xmlns:a16="http://schemas.microsoft.com/office/drawing/2014/main" id="{90099779-603E-AC4F-BE5F-3205691EEC9D}"/>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FontTx/>
              <a:buNone/>
              <a:defRPr/>
            </a:pPr>
            <a:r>
              <a:rPr lang="en-US" sz="2400" dirty="0">
                <a:latin typeface="Arial" panose="020B0604020202020204" pitchFamily="34" charset="0"/>
                <a:cs typeface="Arial" panose="020B0604020202020204" pitchFamily="34" charset="0"/>
              </a:rPr>
              <a:t>Which of the following is NOT a pyrimidine base? </a:t>
            </a:r>
          </a:p>
          <a:p>
            <a:pPr>
              <a:lnSpc>
                <a:spcPct val="115000"/>
              </a:lnSpc>
              <a:spcBef>
                <a:spcPts val="80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buNone/>
              <a:defRPr/>
            </a:pPr>
            <a:r>
              <a:rPr lang="en-US" sz="2400" b="1" dirty="0">
                <a:latin typeface="Arial" panose="020B0604020202020204" pitchFamily="34" charset="0"/>
                <a:cs typeface="Arial" panose="020B0604020202020204" pitchFamily="34" charset="0"/>
              </a:rPr>
              <a:t>C.  adenosine </a:t>
            </a:r>
          </a:p>
          <a:p>
            <a:pPr>
              <a:buNone/>
              <a:defRPr/>
            </a:pPr>
            <a:endParaRPr lang="en-US" sz="2400" dirty="0">
              <a:latin typeface="Arial" panose="020B0604020202020204" pitchFamily="34" charset="0"/>
              <a:cs typeface="Arial" panose="020B0604020202020204" pitchFamily="34" charset="0"/>
            </a:endParaRPr>
          </a:p>
          <a:p>
            <a:pPr>
              <a:buFontTx/>
              <a:buNone/>
              <a:defRPr/>
            </a:pPr>
            <a:r>
              <a:rPr lang="en-US" sz="2400" b="1" dirty="0">
                <a:latin typeface="Arial" panose="020B0604020202020204" pitchFamily="34" charset="0"/>
                <a:cs typeface="Arial" panose="020B0604020202020204" pitchFamily="34" charset="0"/>
              </a:rPr>
              <a:t>Cytosine, thymine, and uracil are pyrimidine bases. Adenine and guanine are purines. Adenosine is a purine nucleoside.</a:t>
            </a:r>
          </a:p>
          <a:p>
            <a:pPr>
              <a:buFontTx/>
              <a:buNone/>
              <a:defRPr/>
            </a:pPr>
            <a:endParaRPr lang="en-US" sz="2400" dirty="0">
              <a:latin typeface="Arial" panose="020B0604020202020204" pitchFamily="34" charset="0"/>
              <a:cs typeface="Arial" panose="020B0604020202020204" pitchFamily="34" charset="0"/>
            </a:endParaRPr>
          </a:p>
          <a:p>
            <a:pPr>
              <a:lnSpc>
                <a:spcPct val="115000"/>
              </a:lnSpc>
              <a:spcBef>
                <a:spcPct val="0"/>
              </a:spcBef>
              <a:buClr>
                <a:srgbClr val="000000"/>
              </a:buClr>
              <a:buSzPts val="1100"/>
              <a:buFontTx/>
              <a:buNone/>
              <a:defRPr/>
            </a:pPr>
            <a:endParaRPr lang="en-US" altLang="en-US" sz="2400" dirty="0">
              <a:latin typeface="Arial" panose="020B060402020202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Tx/>
              <a:buNone/>
              <a:defRPr/>
            </a:pPr>
            <a:endParaRPr lang="en-US" altLang="en-US" sz="2400" dirty="0">
              <a:latin typeface="Arial" panose="020B060402020202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Tx/>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278938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5CA5BE-A288-4DD8-9BF9-7095EF102AB7}"/>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Nucleotide and Nucleic Acid Nomenclature</a:t>
            </a:r>
            <a:endParaRPr lang="en-AU" dirty="0"/>
          </a:p>
        </p:txBody>
      </p:sp>
      <p:sp>
        <p:nvSpPr>
          <p:cNvPr id="4" name="TextBox 3">
            <a:extLst>
              <a:ext uri="{FF2B5EF4-FFF2-40B4-BE49-F238E27FC236}">
                <a16:creationId xmlns:a16="http://schemas.microsoft.com/office/drawing/2014/main" id="{BFECD7DC-EF73-4E3C-BC6C-43BE5BAD3D0F}"/>
              </a:ext>
            </a:extLst>
          </p:cNvPr>
          <p:cNvSpPr txBox="1"/>
          <p:nvPr/>
        </p:nvSpPr>
        <p:spPr>
          <a:xfrm>
            <a:off x="483870" y="2274332"/>
            <a:ext cx="8176260" cy="461665"/>
          </a:xfrm>
          <a:prstGeom prst="rect">
            <a:avLst/>
          </a:prstGeom>
          <a:solidFill>
            <a:srgbClr val="005F6A"/>
          </a:solidFill>
          <a:ln>
            <a:solidFill>
              <a:schemeClr val="tx1"/>
            </a:solidFill>
          </a:ln>
        </p:spPr>
        <p:txBody>
          <a:bodyPr wrap="square" rtlCol="0">
            <a:spAutoFit/>
          </a:bodyPr>
          <a:lstStyle/>
          <a:p>
            <a:r>
              <a:rPr lang="en-US" b="1" dirty="0">
                <a:solidFill>
                  <a:schemeClr val="bg1"/>
                </a:solidFill>
              </a:rPr>
              <a:t>Table 8-1 Nucleotide and Nucleic Acid Nomenclature</a:t>
            </a:r>
          </a:p>
        </p:txBody>
      </p:sp>
      <p:graphicFrame>
        <p:nvGraphicFramePr>
          <p:cNvPr id="3" name="Table 2">
            <a:extLst>
              <a:ext uri="{FF2B5EF4-FFF2-40B4-BE49-F238E27FC236}">
                <a16:creationId xmlns:a16="http://schemas.microsoft.com/office/drawing/2014/main" id="{CD486AFA-34EC-4D56-93A1-C77F97A48DCF}"/>
              </a:ext>
            </a:extLst>
          </p:cNvPr>
          <p:cNvGraphicFramePr>
            <a:graphicFrameLocks noGrp="1"/>
          </p:cNvGraphicFramePr>
          <p:nvPr>
            <p:extLst>
              <p:ext uri="{D42A27DB-BD31-4B8C-83A1-F6EECF244321}">
                <p14:modId xmlns:p14="http://schemas.microsoft.com/office/powerpoint/2010/main" val="404748029"/>
              </p:ext>
            </p:extLst>
          </p:nvPr>
        </p:nvGraphicFramePr>
        <p:xfrm>
          <a:off x="483870" y="2735997"/>
          <a:ext cx="8176260" cy="3571240"/>
        </p:xfrm>
        <a:graphic>
          <a:graphicData uri="http://schemas.openxmlformats.org/drawingml/2006/table">
            <a:tbl>
              <a:tblPr firstRow="1" bandRow="1">
                <a:tableStyleId>{5C22544A-7EE6-4342-B048-85BDC9FD1C3A}</a:tableStyleId>
              </a:tblPr>
              <a:tblGrid>
                <a:gridCol w="1524000">
                  <a:extLst>
                    <a:ext uri="{9D8B030D-6E8A-4147-A177-3AD203B41FA5}">
                      <a16:colId xmlns:a16="http://schemas.microsoft.com/office/drawing/2014/main" val="2567074528"/>
                    </a:ext>
                  </a:extLst>
                </a:gridCol>
                <a:gridCol w="1764030">
                  <a:extLst>
                    <a:ext uri="{9D8B030D-6E8A-4147-A177-3AD203B41FA5}">
                      <a16:colId xmlns:a16="http://schemas.microsoft.com/office/drawing/2014/main" val="773806823"/>
                    </a:ext>
                  </a:extLst>
                </a:gridCol>
                <a:gridCol w="3364230">
                  <a:extLst>
                    <a:ext uri="{9D8B030D-6E8A-4147-A177-3AD203B41FA5}">
                      <a16:colId xmlns:a16="http://schemas.microsoft.com/office/drawing/2014/main" val="3324471359"/>
                    </a:ext>
                  </a:extLst>
                </a:gridCol>
                <a:gridCol w="1524000">
                  <a:extLst>
                    <a:ext uri="{9D8B030D-6E8A-4147-A177-3AD203B41FA5}">
                      <a16:colId xmlns:a16="http://schemas.microsoft.com/office/drawing/2014/main" val="36832011"/>
                    </a:ext>
                  </a:extLst>
                </a:gridCol>
              </a:tblGrid>
              <a:tr h="370840">
                <a:tc>
                  <a:txBody>
                    <a:bodyPr/>
                    <a:lstStyle/>
                    <a:p>
                      <a:r>
                        <a:rPr lang="en-US" dirty="0">
                          <a:solidFill>
                            <a:schemeClr val="tx1"/>
                          </a:solidFill>
                        </a:rPr>
                        <a:t>Base</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6E1C9"/>
                    </a:solidFill>
                  </a:tcPr>
                </a:tc>
                <a:tc>
                  <a:txBody>
                    <a:bodyPr/>
                    <a:lstStyle/>
                    <a:p>
                      <a:r>
                        <a:rPr lang="en-US" dirty="0">
                          <a:solidFill>
                            <a:schemeClr val="tx1"/>
                          </a:solidFill>
                        </a:rPr>
                        <a:t>Nucleoside</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6E1C9"/>
                    </a:solidFill>
                  </a:tcPr>
                </a:tc>
                <a:tc>
                  <a:txBody>
                    <a:bodyPr/>
                    <a:lstStyle/>
                    <a:p>
                      <a:r>
                        <a:rPr lang="en-US" dirty="0">
                          <a:solidFill>
                            <a:schemeClr val="tx1"/>
                          </a:solidFill>
                        </a:rPr>
                        <a:t>Nucleotide</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6E1C9"/>
                    </a:solidFill>
                  </a:tcPr>
                </a:tc>
                <a:tc>
                  <a:txBody>
                    <a:bodyPr/>
                    <a:lstStyle/>
                    <a:p>
                      <a:r>
                        <a:rPr lang="en-US" dirty="0">
                          <a:solidFill>
                            <a:schemeClr val="tx1"/>
                          </a:solidFill>
                        </a:rPr>
                        <a:t>Nucleic Acid</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6E1C9"/>
                    </a:solidFill>
                  </a:tcPr>
                </a:tc>
                <a:extLst>
                  <a:ext uri="{0D108BD9-81ED-4DB2-BD59-A6C34878D82A}">
                    <a16:rowId xmlns:a16="http://schemas.microsoft.com/office/drawing/2014/main" val="2722664424"/>
                  </a:ext>
                </a:extLst>
              </a:tr>
              <a:tr h="370840">
                <a:tc>
                  <a:txBody>
                    <a:bodyPr/>
                    <a:lstStyle/>
                    <a:p>
                      <a:r>
                        <a:rPr lang="en-US" dirty="0"/>
                        <a:t>Purines:</a:t>
                      </a:r>
                      <a:br>
                        <a:rPr lang="en-US" dirty="0"/>
                      </a:br>
                      <a:r>
                        <a:rPr lang="en-US" dirty="0"/>
                        <a:t>Adenine</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dirty="0"/>
                        <a:t>Adenosine</a:t>
                      </a:r>
                      <a:br>
                        <a:rPr lang="en-US" dirty="0"/>
                      </a:br>
                      <a:r>
                        <a:rPr lang="en-US" dirty="0"/>
                        <a:t>Deoxyadenosine</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dirty="0"/>
                        <a:t>Adenylate</a:t>
                      </a:r>
                      <a:br>
                        <a:rPr lang="en-US" dirty="0"/>
                      </a:br>
                      <a:r>
                        <a:rPr lang="en-US" dirty="0" err="1"/>
                        <a:t>Deoxyadenylate</a:t>
                      </a:r>
                      <a:endParaRPr lang="en-US" dirty="0"/>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dirty="0"/>
                        <a:t>RNA</a:t>
                      </a:r>
                      <a:br>
                        <a:rPr lang="en-US" dirty="0"/>
                      </a:br>
                      <a:r>
                        <a:rPr lang="en-US" dirty="0"/>
                        <a:t>DNA</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58339048"/>
                  </a:ext>
                </a:extLst>
              </a:tr>
              <a:tr h="370840">
                <a:tc>
                  <a:txBody>
                    <a:bodyPr/>
                    <a:lstStyle/>
                    <a:p>
                      <a:r>
                        <a:rPr lang="en-US" dirty="0"/>
                        <a:t>Purines:</a:t>
                      </a:r>
                      <a:br>
                        <a:rPr lang="en-US" dirty="0"/>
                      </a:br>
                      <a:r>
                        <a:rPr lang="en-US" dirty="0"/>
                        <a:t>Guanine</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dirty="0"/>
                        <a:t>Guanosine</a:t>
                      </a:r>
                      <a:br>
                        <a:rPr lang="en-US" dirty="0"/>
                      </a:br>
                      <a:r>
                        <a:rPr lang="en-US" dirty="0" err="1"/>
                        <a:t>Deoxyguanosine</a:t>
                      </a:r>
                      <a:endParaRPr lang="en-US" dirty="0"/>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dirty="0"/>
                        <a:t>Guanylate</a:t>
                      </a:r>
                      <a:br>
                        <a:rPr lang="en-US" dirty="0"/>
                      </a:br>
                      <a:r>
                        <a:rPr lang="en-US" dirty="0" err="1"/>
                        <a:t>Deoxyguanylate</a:t>
                      </a:r>
                      <a:endParaRPr lang="en-US" dirty="0"/>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dirty="0"/>
                        <a:t>RNA</a:t>
                      </a:r>
                      <a:br>
                        <a:rPr lang="en-US" dirty="0"/>
                      </a:br>
                      <a:r>
                        <a:rPr lang="en-US" dirty="0"/>
                        <a:t>DNA</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35400729"/>
                  </a:ext>
                </a:extLst>
              </a:tr>
              <a:tr h="370840">
                <a:tc>
                  <a:txBody>
                    <a:bodyPr/>
                    <a:lstStyle/>
                    <a:p>
                      <a:r>
                        <a:rPr lang="en-US" dirty="0"/>
                        <a:t>Pyrimidines:</a:t>
                      </a:r>
                      <a:br>
                        <a:rPr lang="en-US" dirty="0"/>
                      </a:br>
                      <a:r>
                        <a:rPr lang="en-US" dirty="0"/>
                        <a:t>Cytosine</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dirty="0"/>
                        <a:t>Cytidine</a:t>
                      </a:r>
                      <a:br>
                        <a:rPr lang="en-US" dirty="0"/>
                      </a:br>
                      <a:r>
                        <a:rPr lang="en-US" dirty="0"/>
                        <a:t>Deoxycytidine</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dirty="0" err="1"/>
                        <a:t>Cytidylate</a:t>
                      </a:r>
                      <a:br>
                        <a:rPr lang="en-US" dirty="0"/>
                      </a:br>
                      <a:r>
                        <a:rPr lang="en-US" dirty="0"/>
                        <a:t>Deoxycytidylate</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dirty="0"/>
                        <a:t>RNA</a:t>
                      </a:r>
                      <a:br>
                        <a:rPr lang="en-US" dirty="0"/>
                      </a:br>
                      <a:r>
                        <a:rPr lang="en-US" dirty="0"/>
                        <a:t>DNA</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2864977"/>
                  </a:ext>
                </a:extLst>
              </a:tr>
              <a:tr h="370840">
                <a:tc>
                  <a:txBody>
                    <a:bodyPr/>
                    <a:lstStyle/>
                    <a:p>
                      <a:r>
                        <a:rPr lang="en-US" dirty="0"/>
                        <a:t>Pyrimidines:</a:t>
                      </a:r>
                      <a:br>
                        <a:rPr lang="en-US" dirty="0"/>
                      </a:br>
                      <a:r>
                        <a:rPr lang="en-US" dirty="0"/>
                        <a:t>Thymine</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dirty="0"/>
                        <a:t>Thymidine or deoxythymidine</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dirty="0"/>
                        <a:t>Thymidylate or </a:t>
                      </a:r>
                      <a:r>
                        <a:rPr lang="en-US" dirty="0" err="1"/>
                        <a:t>deoxythymidylate</a:t>
                      </a:r>
                      <a:endParaRPr lang="en-US" dirty="0"/>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dirty="0"/>
                        <a:t>DNA</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327453586"/>
                  </a:ext>
                </a:extLst>
              </a:tr>
              <a:tr h="370840">
                <a:tc>
                  <a:txBody>
                    <a:bodyPr/>
                    <a:lstStyle/>
                    <a:p>
                      <a:r>
                        <a:rPr lang="en-US" dirty="0"/>
                        <a:t>Pyrimidines:</a:t>
                      </a:r>
                      <a:br>
                        <a:rPr lang="en-US" dirty="0"/>
                      </a:br>
                      <a:r>
                        <a:rPr lang="en-US" dirty="0"/>
                        <a:t>Uracil</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dirty="0"/>
                        <a:t>Uridine</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dirty="0"/>
                        <a:t>Uridylate</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dirty="0"/>
                        <a:t>RNA</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720970872"/>
                  </a:ext>
                </a:extLst>
              </a:tr>
            </a:tbl>
          </a:graphicData>
        </a:graphic>
      </p:graphicFrame>
    </p:spTree>
    <p:extLst>
      <p:ext uri="{BB962C8B-B14F-4D97-AF65-F5344CB8AC3E}">
        <p14:creationId xmlns:p14="http://schemas.microsoft.com/office/powerpoint/2010/main" val="5485943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986443-98E7-4B88-B50A-512B4370A92C}"/>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Nucleotides</a:t>
            </a:r>
            <a:endParaRPr lang="en-AU" dirty="0"/>
          </a:p>
        </p:txBody>
      </p:sp>
      <p:sp>
        <p:nvSpPr>
          <p:cNvPr id="39938" name="Google Shape;232;g7fe2cbe272_0_58">
            <a:extLst>
              <a:ext uri="{FF2B5EF4-FFF2-40B4-BE49-F238E27FC236}">
                <a16:creationId xmlns:a16="http://schemas.microsoft.com/office/drawing/2014/main" id="{28B04D73-4D41-1943-9321-F021E188FA72}"/>
              </a:ext>
            </a:extLst>
          </p:cNvPr>
          <p:cNvSpPr>
            <a:spLocks noGrp="1" noChangeArrowheads="1"/>
          </p:cNvSpPr>
          <p:nvPr>
            <p:ph type="body" idx="1"/>
          </p:nvPr>
        </p:nvSpPr>
        <p:spPr>
          <a:xfrm>
            <a:off x="757238" y="1828800"/>
            <a:ext cx="7629525" cy="4114800"/>
          </a:xfrm>
        </p:spPr>
        <p:txBody>
          <a:bodyPr/>
          <a:lstStyle/>
          <a:p>
            <a:pPr indent="-406400">
              <a:lnSpc>
                <a:spcPct val="110000"/>
              </a:lnSpc>
              <a:spcBef>
                <a:spcPct val="0"/>
              </a:spcBef>
              <a:spcAft>
                <a:spcPct val="0"/>
              </a:spcAft>
              <a:buClr>
                <a:srgbClr val="000000"/>
              </a:buClr>
              <a:buSzPts val="2800"/>
              <a:defRPr/>
            </a:pPr>
            <a:r>
              <a:rPr lang="en-US" altLang="en-US" sz="2400" dirty="0">
                <a:latin typeface="Arial" panose="020B0604020202020204" pitchFamily="34" charset="0"/>
                <a:cs typeface="Arial" panose="020B0604020202020204" pitchFamily="34" charset="0"/>
              </a:rPr>
              <a:t>have a variety of roles in cellular metabolism:</a:t>
            </a:r>
            <a:endParaRPr lang="en-US" altLang="en-US" sz="2400" i="1" dirty="0">
              <a:latin typeface="Arial" panose="020B0604020202020204" pitchFamily="34" charset="0"/>
              <a:cs typeface="Arial" panose="020B0604020202020204" pitchFamily="34" charset="0"/>
            </a:endParaRPr>
          </a:p>
          <a:p>
            <a:pPr lvl="1" indent="-406400">
              <a:lnSpc>
                <a:spcPct val="110000"/>
              </a:lnSpc>
              <a:spcBef>
                <a:spcPct val="0"/>
              </a:spcBef>
              <a:spcAft>
                <a:spcPct val="0"/>
              </a:spcAft>
              <a:buClr>
                <a:srgbClr val="000000"/>
              </a:buClr>
              <a:buSzPts val="2800"/>
              <a:defRPr/>
            </a:pPr>
            <a:r>
              <a:rPr lang="en-US" sz="2400" dirty="0">
                <a:latin typeface="Arial" panose="020B0604020202020204" pitchFamily="34" charset="0"/>
                <a:cs typeface="Arial" panose="020B0604020202020204" pitchFamily="34" charset="0"/>
              </a:rPr>
              <a:t>energy currency in metabolic transactions </a:t>
            </a:r>
          </a:p>
          <a:p>
            <a:pPr lvl="1" indent="-406400">
              <a:lnSpc>
                <a:spcPct val="110000"/>
              </a:lnSpc>
              <a:spcBef>
                <a:spcPct val="0"/>
              </a:spcBef>
              <a:spcAft>
                <a:spcPct val="0"/>
              </a:spcAft>
              <a:buClr>
                <a:srgbClr val="000000"/>
              </a:buClr>
              <a:buSzPts val="2800"/>
              <a:defRPr/>
            </a:pPr>
            <a:r>
              <a:rPr lang="en-US" sz="2400" dirty="0">
                <a:latin typeface="Arial" panose="020B0604020202020204" pitchFamily="34" charset="0"/>
                <a:cs typeface="Arial" panose="020B0604020202020204" pitchFamily="34" charset="0"/>
              </a:rPr>
              <a:t>essential chemical links in the response of cells to hormones and other extracellular stimuli</a:t>
            </a:r>
          </a:p>
          <a:p>
            <a:pPr lvl="1" indent="-406400">
              <a:lnSpc>
                <a:spcPct val="110000"/>
              </a:lnSpc>
              <a:spcBef>
                <a:spcPct val="0"/>
              </a:spcBef>
              <a:spcAft>
                <a:spcPct val="0"/>
              </a:spcAft>
              <a:buClr>
                <a:srgbClr val="000000"/>
              </a:buClr>
              <a:buSzPts val="2800"/>
              <a:defRPr/>
            </a:pPr>
            <a:r>
              <a:rPr lang="en-US" sz="2400" dirty="0">
                <a:latin typeface="Arial" panose="020B0604020202020204" pitchFamily="34" charset="0"/>
                <a:cs typeface="Arial" panose="020B0604020202020204" pitchFamily="34" charset="0"/>
              </a:rPr>
              <a:t>structural components of an array of enzyme cofactors and metabolic intermediates</a:t>
            </a:r>
          </a:p>
          <a:p>
            <a:pPr lvl="1" indent="-406400">
              <a:lnSpc>
                <a:spcPct val="110000"/>
              </a:lnSpc>
              <a:spcBef>
                <a:spcPct val="0"/>
              </a:spcBef>
              <a:spcAft>
                <a:spcPct val="0"/>
              </a:spcAft>
              <a:buClr>
                <a:srgbClr val="000000"/>
              </a:buClr>
              <a:buSzPts val="2800"/>
              <a:defRPr/>
            </a:pPr>
            <a:r>
              <a:rPr lang="en-US" sz="2400" dirty="0">
                <a:latin typeface="Arial" panose="020B0604020202020204" pitchFamily="34" charset="0"/>
                <a:cs typeface="Arial" panose="020B0604020202020204" pitchFamily="34" charset="0"/>
              </a:rPr>
              <a:t>constituents of nucleic acids: </a:t>
            </a:r>
            <a:r>
              <a:rPr lang="en-US" sz="2400" b="1" dirty="0">
                <a:latin typeface="Arial" panose="020B0604020202020204" pitchFamily="34" charset="0"/>
                <a:cs typeface="Arial" panose="020B0604020202020204" pitchFamily="34" charset="0"/>
              </a:rPr>
              <a:t>deoxyribonucleic acid (DNA) </a:t>
            </a:r>
            <a:r>
              <a:rPr lang="en-US" sz="2400" dirty="0">
                <a:latin typeface="Arial" panose="020B0604020202020204" pitchFamily="34" charset="0"/>
                <a:cs typeface="Arial" panose="020B0604020202020204" pitchFamily="34" charset="0"/>
              </a:rPr>
              <a:t>and </a:t>
            </a:r>
            <a:r>
              <a:rPr lang="en-US" sz="2400" b="1" dirty="0">
                <a:latin typeface="Arial" panose="020B0604020202020204" pitchFamily="34" charset="0"/>
                <a:cs typeface="Arial" panose="020B0604020202020204" pitchFamily="34" charset="0"/>
              </a:rPr>
              <a:t>ribonucleic acid (RNA)</a:t>
            </a:r>
            <a:endParaRPr lang="en-US" sz="2400" dirty="0">
              <a:latin typeface="Arial" panose="020B0604020202020204" pitchFamily="34" charset="0"/>
              <a:cs typeface="Arial" panose="020B0604020202020204" pitchFamily="34" charset="0"/>
            </a:endParaRPr>
          </a:p>
          <a:p>
            <a:pPr marL="508000" lvl="1" indent="0">
              <a:lnSpc>
                <a:spcPct val="110000"/>
              </a:lnSpc>
              <a:spcBef>
                <a:spcPct val="0"/>
              </a:spcBef>
              <a:spcAft>
                <a:spcPct val="0"/>
              </a:spcAft>
              <a:buClr>
                <a:srgbClr val="000000"/>
              </a:buClr>
              <a:buSzPts val="2800"/>
              <a:buNone/>
              <a:defRPr/>
            </a:pPr>
            <a:endParaRPr lang="en-US" sz="2400" dirty="0">
              <a:latin typeface="Arial" panose="020B0604020202020204" pitchFamily="34" charset="0"/>
              <a:cs typeface="Arial" panose="020B0604020202020204" pitchFamily="34" charset="0"/>
            </a:endParaRPr>
          </a:p>
          <a:p>
            <a:pPr marL="508000" lvl="1" indent="0">
              <a:lnSpc>
                <a:spcPct val="110000"/>
              </a:lnSpc>
              <a:spcBef>
                <a:spcPct val="0"/>
              </a:spcBef>
              <a:spcAft>
                <a:spcPct val="0"/>
              </a:spcAft>
              <a:buClr>
                <a:srgbClr val="000000"/>
              </a:buClr>
              <a:buSzPts val="2800"/>
              <a:buNone/>
              <a:defRPr/>
            </a:pPr>
            <a:endParaRPr lang="en-US" sz="2400" dirty="0">
              <a:latin typeface="Arial" panose="020B0604020202020204" pitchFamily="34" charset="0"/>
              <a:cs typeface="Arial" panose="020B0604020202020204" pitchFamily="34" charset="0"/>
            </a:endParaRPr>
          </a:p>
          <a:p>
            <a:pPr lvl="1" indent="-406400">
              <a:lnSpc>
                <a:spcPct val="110000"/>
              </a:lnSpc>
              <a:spcBef>
                <a:spcPct val="0"/>
              </a:spcBef>
              <a:spcAft>
                <a:spcPct val="0"/>
              </a:spcAft>
              <a:buClr>
                <a:srgbClr val="000000"/>
              </a:buClr>
              <a:buSzPts val="2800"/>
              <a:defRPr/>
            </a:pPr>
            <a:endParaRPr lang="en-US" sz="2400" dirty="0">
              <a:latin typeface="Arial" panose="020B0604020202020204" pitchFamily="34" charset="0"/>
              <a:cs typeface="Arial" panose="020B0604020202020204" pitchFamily="34" charset="0"/>
            </a:endParaRPr>
          </a:p>
          <a:p>
            <a:pPr indent="-406400">
              <a:lnSpc>
                <a:spcPct val="110000"/>
              </a:lnSpc>
              <a:spcBef>
                <a:spcPct val="0"/>
              </a:spcBef>
              <a:spcAft>
                <a:spcPct val="0"/>
              </a:spcAft>
              <a:buClr>
                <a:srgbClr val="000000"/>
              </a:buClr>
              <a:buSzPts val="2800"/>
              <a:defRPr/>
            </a:pPr>
            <a:endParaRPr lang="en-US" sz="2400" dirty="0">
              <a:latin typeface="Arial" panose="020B0604020202020204" pitchFamily="34" charset="0"/>
              <a:cs typeface="Arial" panose="020B0604020202020204" pitchFamily="34" charset="0"/>
            </a:endParaRPr>
          </a:p>
          <a:p>
            <a:pPr marL="50800" indent="0">
              <a:lnSpc>
                <a:spcPct val="110000"/>
              </a:lnSpc>
              <a:spcBef>
                <a:spcPct val="0"/>
              </a:spcBef>
              <a:spcAft>
                <a:spcPct val="0"/>
              </a:spcAft>
              <a:buClr>
                <a:srgbClr val="000000"/>
              </a:buClr>
              <a:buSzPts val="2800"/>
              <a:buFontTx/>
              <a:buNone/>
              <a:defRPr/>
            </a:pPr>
            <a:endParaRPr lang="en-US" altLang="en-US" sz="2400" dirty="0">
              <a:latin typeface="Arial" panose="020B0604020202020204" pitchFamily="34" charset="0"/>
              <a:cs typeface="Arial" panose="020B0604020202020204" pitchFamily="34" charset="0"/>
            </a:endParaRPr>
          </a:p>
          <a:p>
            <a:pPr indent="-406400">
              <a:lnSpc>
                <a:spcPct val="110000"/>
              </a:lnSpc>
              <a:spcBef>
                <a:spcPct val="0"/>
              </a:spcBef>
              <a:spcAft>
                <a:spcPct val="0"/>
              </a:spcAft>
              <a:buClr>
                <a:srgbClr val="000000"/>
              </a:buClr>
              <a:buSzPts val="2800"/>
              <a:defRPr/>
            </a:pPr>
            <a:endParaRPr lang="en-US" altLang="en-US" sz="2400" b="1" dirty="0">
              <a:latin typeface="Arial" panose="020B0604020202020204" pitchFamily="34" charset="0"/>
              <a:cs typeface="Arial" panose="020B0604020202020204" pitchFamily="34" charset="0"/>
            </a:endParaRPr>
          </a:p>
          <a:p>
            <a:pPr indent="-406400">
              <a:lnSpc>
                <a:spcPct val="110000"/>
              </a:lnSpc>
              <a:spcBef>
                <a:spcPct val="0"/>
              </a:spcBef>
              <a:spcAft>
                <a:spcPct val="0"/>
              </a:spcAft>
              <a:buClr>
                <a:srgbClr val="000000"/>
              </a:buClr>
              <a:buSzPts val="2800"/>
              <a:defRPr/>
            </a:pPr>
            <a:endParaRPr lang="en-US" alt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645284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FBB100-4E93-459A-8D49-0865C41B43BB}"/>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Nucleotide Pentoses</a:t>
            </a:r>
            <a:endParaRPr lang="en-AU" dirty="0"/>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248587" y="1566998"/>
            <a:ext cx="3733799"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two kinds of pentoses:</a:t>
            </a:r>
          </a:p>
          <a:p>
            <a:pPr lvl="1"/>
            <a:r>
              <a:rPr lang="en-US" sz="2400" dirty="0">
                <a:latin typeface="Arial" panose="020B0604020202020204" pitchFamily="34" charset="0"/>
                <a:cs typeface="Arial" panose="020B0604020202020204" pitchFamily="34" charset="0"/>
              </a:rPr>
              <a:t>2′-deoxy-d-ribose = in DNA</a:t>
            </a:r>
          </a:p>
          <a:p>
            <a:pPr lvl="1"/>
            <a:r>
              <a:rPr lang="en-US" sz="1800" dirty="0">
                <a:latin typeface="Arial" panose="020B0604020202020204" pitchFamily="34" charset="0"/>
                <a:cs typeface="Arial" panose="020B0604020202020204" pitchFamily="34" charset="0"/>
              </a:rPr>
              <a:t>D</a:t>
            </a:r>
            <a:r>
              <a:rPr lang="en-US" sz="2400" dirty="0">
                <a:latin typeface="Arial" panose="020B0604020202020204" pitchFamily="34" charset="0"/>
                <a:cs typeface="Arial" panose="020B0604020202020204" pitchFamily="34" charset="0"/>
              </a:rPr>
              <a:t>-ribose = in RNA</a:t>
            </a:r>
          </a:p>
          <a:p>
            <a:pPr lvl="1"/>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both are in their </a:t>
            </a:r>
            <a:r>
              <a:rPr lang="el-GR" sz="2400" dirty="0">
                <a:latin typeface="Arial" panose="020B0604020202020204" pitchFamily="34" charset="0"/>
                <a:cs typeface="Arial" panose="020B0604020202020204" pitchFamily="34" charset="0"/>
              </a:rPr>
              <a:t>β</a:t>
            </a:r>
            <a:r>
              <a:rPr lang="el-GR" sz="2400" i="1"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furanose (closed five-membered ring) form </a:t>
            </a:r>
          </a:p>
          <a:p>
            <a:endParaRPr lang="en-US" sz="2400" b="1" dirty="0">
              <a:latin typeface="Arial" panose="020B0604020202020204" pitchFamily="34" charset="0"/>
              <a:cs typeface="Arial" panose="020B0604020202020204" pitchFamily="34" charset="0"/>
            </a:endParaRPr>
          </a:p>
          <a:p>
            <a:pPr lvl="1"/>
            <a:endParaRPr lang="en-US" sz="2000" dirty="0">
              <a:latin typeface="Arial" panose="020B0604020202020204" pitchFamily="34" charset="0"/>
              <a:cs typeface="Arial" panose="020B0604020202020204" pitchFamily="34" charset="0"/>
            </a:endParaRPr>
          </a:p>
          <a:p>
            <a:pPr lvl="1"/>
            <a:endParaRPr lang="en-US" sz="2000" dirty="0">
              <a:latin typeface="Arial" panose="020B0604020202020204" pitchFamily="34" charset="0"/>
              <a:cs typeface="Arial" panose="020B0604020202020204" pitchFamily="34" charset="0"/>
            </a:endParaRPr>
          </a:p>
          <a:p>
            <a:endParaRPr lang="en-US" sz="2400" dirty="0"/>
          </a:p>
          <a:p>
            <a:pPr lvl="1"/>
            <a:endParaRPr lang="en-US" sz="24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4" name="Picture 3" descr="A two-part figure, a and b, shows conformations of ribose with a linear structure and Haworth ring in part a and with two ball-and-stick models in part b.">
            <a:extLst>
              <a:ext uri="{FF2B5EF4-FFF2-40B4-BE49-F238E27FC236}">
                <a16:creationId xmlns:a16="http://schemas.microsoft.com/office/drawing/2014/main" id="{5D1922FF-7184-3441-B7A1-8A988CF5B3F5}"/>
              </a:ext>
            </a:extLst>
          </p:cNvPr>
          <p:cNvPicPr>
            <a:picLocks noChangeAspect="1"/>
          </p:cNvPicPr>
          <p:nvPr/>
        </p:nvPicPr>
        <p:blipFill>
          <a:blip r:embed="rId3"/>
          <a:stretch>
            <a:fillRect/>
          </a:stretch>
        </p:blipFill>
        <p:spPr>
          <a:xfrm>
            <a:off x="4267200" y="1758687"/>
            <a:ext cx="4452062" cy="3747295"/>
          </a:xfrm>
          <a:prstGeom prst="rect">
            <a:avLst/>
          </a:prstGeom>
        </p:spPr>
      </p:pic>
    </p:spTree>
    <p:extLst>
      <p:ext uri="{BB962C8B-B14F-4D97-AF65-F5344CB8AC3E}">
        <p14:creationId xmlns:p14="http://schemas.microsoft.com/office/powerpoint/2010/main" val="21701982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F3DFBC-93E1-4ABE-AF18-4CBF31E8C6FF}"/>
              </a:ext>
            </a:extLst>
          </p:cNvPr>
          <p:cNvSpPr>
            <a:spLocks noGrp="1"/>
          </p:cNvSpPr>
          <p:nvPr>
            <p:ph type="title"/>
          </p:nvPr>
        </p:nvSpPr>
        <p:spPr/>
        <p:txBody>
          <a:bodyPr/>
          <a:lstStyle/>
          <a:p>
            <a:r>
              <a:rPr lang="en-US" altLang="en-US" dirty="0">
                <a:solidFill>
                  <a:srgbClr val="145C76"/>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Clicker Question 3</a:t>
            </a:r>
            <a:endParaRPr lang="en-AU" dirty="0">
              <a:solidFill>
                <a:srgbClr val="145C76"/>
              </a:solidFill>
            </a:endParaRPr>
          </a:p>
        </p:txBody>
      </p:sp>
      <p:sp>
        <p:nvSpPr>
          <p:cNvPr id="84997" name="Google Shape;433;g847cf01710_0_113">
            <a:extLst>
              <a:ext uri="{FF2B5EF4-FFF2-40B4-BE49-F238E27FC236}">
                <a16:creationId xmlns:a16="http://schemas.microsoft.com/office/drawing/2014/main" id="{AF312896-191F-8146-8A34-8A81B443B973}"/>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defRPr/>
            </a:pPr>
            <a:r>
              <a:rPr lang="en-US" sz="2400" dirty="0">
                <a:latin typeface="Arial" panose="020B0604020202020204" pitchFamily="34" charset="0"/>
                <a:cs typeface="Arial" panose="020B0604020202020204" pitchFamily="34" charset="0"/>
              </a:rPr>
              <a:t>Which of the following is NOT part of a deoxyribonucleotide? </a:t>
            </a:r>
          </a:p>
          <a:p>
            <a:pPr>
              <a:lnSpc>
                <a:spcPct val="115000"/>
              </a:lnSpc>
              <a:spcBef>
                <a:spcPts val="80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457200" indent="-457200">
              <a:buFontTx/>
              <a:buAutoNum type="alphaUcPeriod"/>
              <a:defRPr/>
            </a:pPr>
            <a:r>
              <a:rPr lang="en-US" sz="2400" dirty="0">
                <a:latin typeface="Arial" panose="020B0604020202020204" pitchFamily="34" charset="0"/>
                <a:cs typeface="Arial" panose="020B0604020202020204" pitchFamily="34" charset="0"/>
              </a:rPr>
              <a:t>a deoxyribonucleoside</a:t>
            </a:r>
          </a:p>
          <a:p>
            <a:pPr marL="457200" indent="-457200">
              <a:buFontTx/>
              <a:buAutoNum type="alphaUcPeriod"/>
              <a:defRPr/>
            </a:pPr>
            <a:r>
              <a:rPr lang="en-US" sz="2400" dirty="0">
                <a:latin typeface="Arial" panose="020B0604020202020204" pitchFamily="34" charset="0"/>
                <a:cs typeface="Arial" panose="020B0604020202020204" pitchFamily="34" charset="0"/>
              </a:rPr>
              <a:t>phosphate</a:t>
            </a:r>
          </a:p>
          <a:p>
            <a:pPr marL="457200" indent="-457200">
              <a:buFontTx/>
              <a:buAutoNum type="alphaUcPeriod"/>
              <a:defRPr/>
            </a:pPr>
            <a:r>
              <a:rPr lang="en-US" sz="2400" dirty="0">
                <a:latin typeface="Arial" panose="020B0604020202020204" pitchFamily="34" charset="0"/>
                <a:cs typeface="Arial" panose="020B0604020202020204" pitchFamily="34" charset="0"/>
              </a:rPr>
              <a:t>a nitrogenous base </a:t>
            </a:r>
          </a:p>
          <a:p>
            <a:pPr marL="457200" indent="-457200">
              <a:buAutoNum type="alphaUcPeriod" startAt="4"/>
              <a:defRPr/>
            </a:pPr>
            <a:r>
              <a:rPr lang="en-US" sz="2400" dirty="0">
                <a:latin typeface="Arial" panose="020B0604020202020204" pitchFamily="34" charset="0"/>
                <a:cs typeface="Arial" panose="020B0604020202020204" pitchFamily="34" charset="0"/>
              </a:rPr>
              <a:t>ribose</a:t>
            </a:r>
          </a:p>
          <a:p>
            <a:pPr>
              <a:buNone/>
              <a:defRPr/>
            </a:pPr>
            <a:endParaRPr lang="en-US" sz="2400" dirty="0">
              <a:latin typeface="Arial" panose="020B0604020202020204" pitchFamily="34" charset="0"/>
              <a:cs typeface="Arial" panose="020B0604020202020204" pitchFamily="34" charset="0"/>
            </a:endParaRPr>
          </a:p>
          <a:p>
            <a:pPr marL="457200" indent="-457200">
              <a:buFontTx/>
              <a:buAutoNum type="alphaUcPeriod"/>
              <a:defRPr/>
            </a:pPr>
            <a:endParaRPr lang="en-US" sz="2400" dirty="0">
              <a:latin typeface="Arial" panose="020B0604020202020204" pitchFamily="34" charset="0"/>
              <a:cs typeface="Arial" panose="020B0604020202020204" pitchFamily="34" charset="0"/>
            </a:endParaRPr>
          </a:p>
          <a:p>
            <a:pPr>
              <a:buFontTx/>
              <a:buNone/>
              <a:defRPr/>
            </a:pPr>
            <a:endParaRPr lang="en-US" sz="2400" dirty="0">
              <a:latin typeface="Arial" panose="020B0604020202020204" pitchFamily="34" charset="0"/>
              <a:cs typeface="Arial" panose="020B0604020202020204" pitchFamily="34" charset="0"/>
            </a:endParaRPr>
          </a:p>
          <a:p>
            <a:pPr>
              <a:buFontTx/>
              <a:buNone/>
              <a:defRPr/>
            </a:pPr>
            <a:endParaRPr lang="en-US" sz="2400" dirty="0">
              <a:latin typeface="Arial" panose="020B0604020202020204" pitchFamily="34" charset="0"/>
              <a:cs typeface="Arial" panose="020B0604020202020204" pitchFamily="34" charset="0"/>
            </a:endParaRPr>
          </a:p>
          <a:p>
            <a:pPr>
              <a:lnSpc>
                <a:spcPct val="115000"/>
              </a:lnSpc>
              <a:spcBef>
                <a:spcPct val="0"/>
              </a:spcBef>
              <a:buClr>
                <a:srgbClr val="000000"/>
              </a:buClr>
              <a:buSzPts val="1100"/>
              <a:buFontTx/>
              <a:buNone/>
              <a:defRPr/>
            </a:pPr>
            <a:endParaRPr lang="en-US" altLang="en-US" sz="2400" dirty="0">
              <a:latin typeface="Arial" panose="020B060402020202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Tx/>
              <a:buNone/>
              <a:defRPr/>
            </a:pPr>
            <a:endParaRPr lang="en-US" altLang="en-US" sz="2400" dirty="0">
              <a:latin typeface="Arial" panose="020B060402020202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Tx/>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9" name="Picture 8" descr="Icon P 1&#10;">
            <a:extLst>
              <a:ext uri="{FF2B5EF4-FFF2-40B4-BE49-F238E27FC236}">
                <a16:creationId xmlns:a16="http://schemas.microsoft.com/office/drawing/2014/main" id="{E7D51A80-ACD7-4C7D-BA40-176B919D0CE9}"/>
              </a:ext>
            </a:extLst>
          </p:cNvPr>
          <p:cNvPicPr>
            <a:picLocks noChangeAspect="1"/>
          </p:cNvPicPr>
          <p:nvPr/>
        </p:nvPicPr>
        <p:blipFill>
          <a:blip r:embed="rId3"/>
          <a:stretch>
            <a:fillRect/>
          </a:stretch>
        </p:blipFill>
        <p:spPr>
          <a:xfrm>
            <a:off x="923446" y="304800"/>
            <a:ext cx="1133954" cy="816935"/>
          </a:xfrm>
          <a:prstGeom prst="rect">
            <a:avLst/>
          </a:prstGeom>
        </p:spPr>
      </p:pic>
    </p:spTree>
    <p:extLst>
      <p:ext uri="{BB962C8B-B14F-4D97-AF65-F5344CB8AC3E}">
        <p14:creationId xmlns:p14="http://schemas.microsoft.com/office/powerpoint/2010/main" val="17757305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EDDE40-61A1-4F83-A454-DD2A174D7189}"/>
              </a:ext>
            </a:extLst>
          </p:cNvPr>
          <p:cNvSpPr>
            <a:spLocks noGrp="1"/>
          </p:cNvSpPr>
          <p:nvPr>
            <p:ph type="title"/>
          </p:nvPr>
        </p:nvSpPr>
        <p:spPr/>
        <p:txBody>
          <a:bodyPr/>
          <a:lstStyle/>
          <a:p>
            <a:r>
              <a:rPr lang="en-US" altLang="en-US" dirty="0">
                <a:solidFill>
                  <a:srgbClr val="145C76"/>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Clicker Question 3, Response</a:t>
            </a:r>
            <a:endParaRPr lang="en-AU" dirty="0">
              <a:solidFill>
                <a:srgbClr val="145C76"/>
              </a:solidFill>
            </a:endParaRPr>
          </a:p>
        </p:txBody>
      </p:sp>
      <p:sp>
        <p:nvSpPr>
          <p:cNvPr id="5" name="Google Shape;433;g847cf01710_0_113">
            <a:extLst>
              <a:ext uri="{FF2B5EF4-FFF2-40B4-BE49-F238E27FC236}">
                <a16:creationId xmlns:a16="http://schemas.microsoft.com/office/drawing/2014/main" id="{26B79D74-7F4E-DE44-9E70-2EB52402C122}"/>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defRPr/>
            </a:pPr>
            <a:r>
              <a:rPr lang="en-US" sz="2400" dirty="0">
                <a:latin typeface="Arial" panose="020B0604020202020204" pitchFamily="34" charset="0"/>
                <a:cs typeface="Arial" panose="020B0604020202020204" pitchFamily="34" charset="0"/>
              </a:rPr>
              <a:t>Which of the following is NOT part of a deoxyribonucleotide? </a:t>
            </a:r>
          </a:p>
          <a:p>
            <a:pPr>
              <a:lnSpc>
                <a:spcPct val="115000"/>
              </a:lnSpc>
              <a:spcBef>
                <a:spcPts val="80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457200" indent="-457200">
              <a:buAutoNum type="alphaUcPeriod" startAt="4"/>
              <a:defRPr/>
            </a:pPr>
            <a:r>
              <a:rPr lang="en-US" sz="2400" b="1" dirty="0">
                <a:latin typeface="Arial" panose="020B0604020202020204" pitchFamily="34" charset="0"/>
                <a:cs typeface="Arial" panose="020B0604020202020204" pitchFamily="34" charset="0"/>
              </a:rPr>
              <a:t>ribose</a:t>
            </a:r>
          </a:p>
          <a:p>
            <a:pPr>
              <a:buNone/>
              <a:defRPr/>
            </a:pPr>
            <a:endParaRPr lang="en-US" sz="2400" dirty="0">
              <a:latin typeface="Arial" panose="020B0604020202020204" pitchFamily="34" charset="0"/>
              <a:cs typeface="Arial" panose="020B0604020202020204" pitchFamily="34" charset="0"/>
            </a:endParaRPr>
          </a:p>
          <a:p>
            <a:pPr>
              <a:buNone/>
              <a:defRPr/>
            </a:pPr>
            <a:r>
              <a:rPr lang="en-US" sz="2400" b="1" dirty="0">
                <a:latin typeface="Arial" panose="020B0604020202020204" pitchFamily="34" charset="0"/>
                <a:cs typeface="Arial" panose="020B0604020202020204" pitchFamily="34" charset="0"/>
              </a:rPr>
              <a:t>A deoxyribonucleotide contains a nitrogenous (nitrogen-containing) base, a 2′-deoxy-</a:t>
            </a:r>
            <a:r>
              <a:rPr lang="en-US" sz="1800" b="1" dirty="0">
                <a:latin typeface="Arial" panose="020B0604020202020204" pitchFamily="34" charset="0"/>
                <a:cs typeface="Arial" panose="020B0604020202020204" pitchFamily="34" charset="0"/>
              </a:rPr>
              <a:t>D</a:t>
            </a:r>
            <a:r>
              <a:rPr lang="en-US" sz="2400" b="1" dirty="0">
                <a:latin typeface="Arial" panose="020B0604020202020204" pitchFamily="34" charset="0"/>
                <a:cs typeface="Arial" panose="020B0604020202020204" pitchFamily="34" charset="0"/>
              </a:rPr>
              <a:t>-ribose pentose, and one or more phosphates. A deoxyribonucleotide contains a deoxyribonucleoside, the molecule without a phosphate group. A ribonucleotide contains ribose in place of 2′-deoxy-</a:t>
            </a:r>
            <a:r>
              <a:rPr lang="en-US" sz="1800" b="1" dirty="0">
                <a:latin typeface="Arial" panose="020B0604020202020204" pitchFamily="34" charset="0"/>
                <a:cs typeface="Arial" panose="020B0604020202020204" pitchFamily="34" charset="0"/>
              </a:rPr>
              <a:t>D</a:t>
            </a:r>
            <a:r>
              <a:rPr lang="en-US" sz="2400" b="1" dirty="0">
                <a:latin typeface="Arial" panose="020B0604020202020204" pitchFamily="34" charset="0"/>
                <a:cs typeface="Arial" panose="020B0604020202020204" pitchFamily="34" charset="0"/>
              </a:rPr>
              <a:t>-ribose.</a:t>
            </a:r>
          </a:p>
          <a:p>
            <a:pPr>
              <a:buFontTx/>
              <a:buNone/>
              <a:defRPr/>
            </a:pPr>
            <a:endParaRPr lang="en-US" sz="2400" dirty="0">
              <a:latin typeface="Arial" panose="020B0604020202020204" pitchFamily="34" charset="0"/>
              <a:cs typeface="Arial" panose="020B0604020202020204" pitchFamily="34" charset="0"/>
            </a:endParaRPr>
          </a:p>
          <a:p>
            <a:pPr>
              <a:buFontTx/>
              <a:buNone/>
              <a:defRPr/>
            </a:pPr>
            <a:endParaRPr lang="en-US" sz="2400" dirty="0">
              <a:latin typeface="Arial" panose="020B0604020202020204" pitchFamily="34" charset="0"/>
              <a:cs typeface="Arial" panose="020B0604020202020204" pitchFamily="34" charset="0"/>
            </a:endParaRPr>
          </a:p>
          <a:p>
            <a:pPr>
              <a:lnSpc>
                <a:spcPct val="115000"/>
              </a:lnSpc>
              <a:spcBef>
                <a:spcPct val="0"/>
              </a:spcBef>
              <a:buClr>
                <a:srgbClr val="000000"/>
              </a:buClr>
              <a:buSzPts val="1100"/>
              <a:buFontTx/>
              <a:buNone/>
              <a:defRPr/>
            </a:pPr>
            <a:endParaRPr lang="en-US" altLang="en-US" sz="2400" dirty="0">
              <a:latin typeface="Arial" panose="020B060402020202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Tx/>
              <a:buNone/>
              <a:defRPr/>
            </a:pPr>
            <a:endParaRPr lang="en-US" altLang="en-US" sz="2400" dirty="0">
              <a:latin typeface="Arial" panose="020B060402020202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Tx/>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6449742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2FA680-4424-462A-987F-A1C3FB2CFFE6}"/>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Structure and Names of The Four Major Deoxyribonucleotides</a:t>
            </a:r>
            <a:endParaRPr lang="en-AU" dirty="0"/>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276693" y="1752601"/>
            <a:ext cx="8590613"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deoxyribonucleotides </a:t>
            </a:r>
            <a:r>
              <a:rPr lang="en-US" sz="2400" dirty="0">
                <a:latin typeface="Arial" panose="020B0604020202020204" pitchFamily="34" charset="0"/>
                <a:cs typeface="Arial" panose="020B0604020202020204" pitchFamily="34" charset="0"/>
              </a:rPr>
              <a:t>= structural units of DNA</a:t>
            </a:r>
          </a:p>
          <a:p>
            <a:pPr lvl="1"/>
            <a:r>
              <a:rPr lang="en-US" sz="2400" dirty="0">
                <a:latin typeface="Arial" panose="020B0604020202020204" pitchFamily="34" charset="0"/>
                <a:cs typeface="Arial" panose="020B0604020202020204" pitchFamily="34" charset="0"/>
              </a:rPr>
              <a:t>also called deoxyribonucleoside 5′-monophosphates, deoxynucleotides, and </a:t>
            </a:r>
            <a:r>
              <a:rPr lang="en-US" sz="2400" dirty="0" err="1">
                <a:latin typeface="Arial" panose="020B0604020202020204" pitchFamily="34" charset="0"/>
                <a:cs typeface="Arial" panose="020B0604020202020204" pitchFamily="34" charset="0"/>
              </a:rPr>
              <a:t>deoxynucleoside</a:t>
            </a:r>
            <a:r>
              <a:rPr lang="en-US" sz="2400" dirty="0">
                <a:latin typeface="Arial" panose="020B0604020202020204" pitchFamily="34" charset="0"/>
                <a:cs typeface="Arial" panose="020B0604020202020204" pitchFamily="34" charset="0"/>
              </a:rPr>
              <a:t> triphosphates </a:t>
            </a:r>
          </a:p>
          <a:p>
            <a:pPr marL="533400" lvl="1" indent="0">
              <a:buNone/>
            </a:pPr>
            <a:endParaRPr lang="en-US" sz="2400" b="1" dirty="0">
              <a:latin typeface="Arial" panose="020B0604020202020204" pitchFamily="34" charset="0"/>
              <a:cs typeface="Arial" panose="020B0604020202020204" pitchFamily="34" charset="0"/>
            </a:endParaRPr>
          </a:p>
          <a:p>
            <a:pPr lvl="1"/>
            <a:endParaRPr lang="en-US" sz="2000" dirty="0">
              <a:latin typeface="Arial" panose="020B0604020202020204" pitchFamily="34" charset="0"/>
              <a:cs typeface="Arial" panose="020B0604020202020204" pitchFamily="34" charset="0"/>
            </a:endParaRPr>
          </a:p>
          <a:p>
            <a:pPr lvl="1"/>
            <a:endParaRPr lang="en-US" sz="2000" dirty="0">
              <a:latin typeface="Arial" panose="020B0604020202020204" pitchFamily="34" charset="0"/>
              <a:cs typeface="Arial" panose="020B0604020202020204" pitchFamily="34" charset="0"/>
            </a:endParaRPr>
          </a:p>
          <a:p>
            <a:endParaRPr lang="en-US" sz="2400" dirty="0"/>
          </a:p>
          <a:p>
            <a:pPr lvl="1"/>
            <a:endParaRPr lang="en-US" sz="24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3" name="Picture 2" descr="Each nucleotide is shown with its symbols and nucleoside. All nucleoside names are highlighted. All of the molecules have the sugar and nitrogenous base enclosed in a shaded box with phosphate outside of the box. Part a shows four deoxyribonucleotides. Deoxyadenylate (deoxyadenosine 5 prime monophosphate) has the symbols uppercase A; lowercase d uppercase A; and lowercase d uppercase A uppercase M uppercase P; and it has the nucleoside deoxyadenosine. It has a five-membered sugar ring with O at the top vertex; C 1 prime bonded to N at position 9 of adenine above the ring and H below the ring; C 2 prime bonded to H above and below the ring; C 3 prime bonded to H above the ring and O H below the ring; C 4 prime bonded to C 5 prime above the ring and H below the ring, and C 5 prime bonded to 2 H and to an O outside of the shaded box that is further bonded to P that is bonded to O minus above, double bonded to O below, and bonded to O minus to the left. Adenine has a six-membered ring joined by its right side to a five-membered ring. The six-membered ring has N at positions 1 and 3, C at position 6 bonded to N H 2, double bonds between positions 2 and 3 and positions 1 and 6, and a double bond between positions 4 and 5 that is shared with the five-membered ring. The five-membered ring has N at position 7, N at position 9 that is bonded to C 1 prime of the sugar below, and a double bond between position 1 and position 2. Deoxyguanylate (deoxyguanosine 5 prime monophosphate) has the symbols uppercase G, lowercase d uppercase G, and lowercase d uppercase G uppercase M uppercase P; and it has the nucleoside deoxyguanosine. It has a similar structure to deoxyadenylate except that the six-membered ring of the base has N bonded to H at position 1, C bonded to N H 2 at position 2, and C double bonded to O at position 6. Deoxythymidylate (deoxythymidine 5 prime monophosphate) has the symbols uppercase T, lowercase d uppercase T, and lowercase d uppercase T uppercase M uppercase P; and it has the nucleoside deoxythymidine. It has a similar structure to deoxyadenylate except that the base has a single six-membered ring with N at position 1 bonded to C 1 prime of the sugar ring below, C 2 at the bottom right vertex double bonded to O, N H at position 3 at the top right vertex, C at position 4 double bonded to O at the top vertex, C at position 5 at the left top vertex bonded to C H 3, and a double bond between positions 5 and 6. Deoxycytidylate (deoxycytidine 5 prime monophosphate) has the symbols uppercase C, lowercase d uppercase C, and lowercase d uppercase C uppercase M uppercase P; and it has the nucleoside deoxycytidine. It has a similar structure to deoxythymidylate except that the base has N at position 3 that is double bonded to C at position 4, a single bond from C at position 4 to N H 2, and no C H 3 bonded to C at position 5.">
            <a:extLst>
              <a:ext uri="{FF2B5EF4-FFF2-40B4-BE49-F238E27FC236}">
                <a16:creationId xmlns:a16="http://schemas.microsoft.com/office/drawing/2014/main" id="{178B42C9-5770-A544-AF16-67ABFAC784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 y="3276600"/>
            <a:ext cx="7785220" cy="3105944"/>
          </a:xfrm>
          <a:prstGeom prst="rect">
            <a:avLst/>
          </a:prstGeom>
        </p:spPr>
      </p:pic>
    </p:spTree>
    <p:extLst>
      <p:ext uri="{BB962C8B-B14F-4D97-AF65-F5344CB8AC3E}">
        <p14:creationId xmlns:p14="http://schemas.microsoft.com/office/powerpoint/2010/main" val="276105213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A1C613-E78C-49C9-8E2A-69AD1134308C}"/>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Structure and Names of The Four Major Ribonucleotides</a:t>
            </a:r>
            <a:endParaRPr lang="en-AU" dirty="0"/>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276693" y="1752601"/>
            <a:ext cx="859061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ribonucleotides </a:t>
            </a:r>
            <a:r>
              <a:rPr lang="en-US" sz="2400" dirty="0">
                <a:latin typeface="Arial" panose="020B0604020202020204" pitchFamily="34" charset="0"/>
                <a:cs typeface="Arial" panose="020B0604020202020204" pitchFamily="34" charset="0"/>
              </a:rPr>
              <a:t>= structural units of RNA</a:t>
            </a:r>
          </a:p>
          <a:p>
            <a:pPr lvl="1"/>
            <a:r>
              <a:rPr lang="en-US" sz="2400" dirty="0">
                <a:latin typeface="Arial" panose="020B0604020202020204" pitchFamily="34" charset="0"/>
                <a:cs typeface="Arial" panose="020B0604020202020204" pitchFamily="34" charset="0"/>
              </a:rPr>
              <a:t>also called ribonucleoside 5′-monophosphates </a:t>
            </a:r>
            <a:endParaRPr lang="en-US" sz="2400" b="1" dirty="0">
              <a:latin typeface="Arial" panose="020B0604020202020204" pitchFamily="34" charset="0"/>
              <a:cs typeface="Arial" panose="020B0604020202020204" pitchFamily="34" charset="0"/>
            </a:endParaRPr>
          </a:p>
          <a:p>
            <a:endParaRPr lang="en-US" sz="2400" b="1" dirty="0">
              <a:latin typeface="Arial" panose="020B0604020202020204" pitchFamily="34" charset="0"/>
              <a:cs typeface="Arial" panose="020B0604020202020204" pitchFamily="34" charset="0"/>
            </a:endParaRPr>
          </a:p>
          <a:p>
            <a:pPr lvl="1"/>
            <a:endParaRPr lang="en-US" sz="2000" dirty="0">
              <a:latin typeface="Arial" panose="020B0604020202020204" pitchFamily="34" charset="0"/>
              <a:cs typeface="Arial" panose="020B0604020202020204" pitchFamily="34" charset="0"/>
            </a:endParaRPr>
          </a:p>
          <a:p>
            <a:pPr lvl="1"/>
            <a:endParaRPr lang="en-US" sz="2000" dirty="0">
              <a:latin typeface="Arial" panose="020B0604020202020204" pitchFamily="34" charset="0"/>
              <a:cs typeface="Arial" panose="020B0604020202020204" pitchFamily="34" charset="0"/>
            </a:endParaRPr>
          </a:p>
          <a:p>
            <a:endParaRPr lang="en-US" sz="2400" dirty="0"/>
          </a:p>
          <a:p>
            <a:pPr lvl="1"/>
            <a:endParaRPr lang="en-US" sz="24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4" name="Picture 3" descr="Each nucleotide is shown with its symbols and nucleoside. All nucleoside names are highlighted. All of the molecules have the sugar and nitrogenous base enclosed in a shaded box with phosphate outside of the box. Part b shows four ribonucleotides. Adenylate (adenosine 5 prime monophosphate) has the symbols uppercase A and uppercase A uppercase M uppercase P and has the nucleoside adenosine. It has a similar structure to deoxyadenylate except that C 2 prime of the sugar is bonded to H above the ring and O H below the ring. Guanylate (guanosine 5 prime monophosphate) has the symbols uppercase G and uppercase G uppercase M uppercase P and has the nucleoside guanosine. It has a similar structure to deoxyguanylate except that C 2 prime of the sugar is bonded to H above the ring and O H below the ring. Uridylate (uridine 5 prime monophosphate) has the symbols uppercase U and uppercase U uppercase M uppercase P and has the nucleoside uridine. It has a similar structure to deoxythymidylate except that C 2 prime of the sugar is bonded to H above the ring and O H below the ring and the nitrogenous base does not have C H 3 bound to C in position 5 at the upper right vertex. Cytidylate (cytidine 5 prime monophosphate) has the symbols uppercase C and uppercase C uppercase M uppercase P and has the nucleoside cytidine. It has a similar structure to deoxycytidylate except that C 2 prime of the sugar is bonded to H above the ring and O H below the ring.">
            <a:extLst>
              <a:ext uri="{FF2B5EF4-FFF2-40B4-BE49-F238E27FC236}">
                <a16:creationId xmlns:a16="http://schemas.microsoft.com/office/drawing/2014/main" id="{8F8E2F94-464B-8444-88BA-4F0A1652B6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1995" y="3111520"/>
            <a:ext cx="8180008" cy="3124200"/>
          </a:xfrm>
          <a:prstGeom prst="rect">
            <a:avLst/>
          </a:prstGeom>
        </p:spPr>
      </p:pic>
    </p:spTree>
    <p:extLst>
      <p:ext uri="{BB962C8B-B14F-4D97-AF65-F5344CB8AC3E}">
        <p14:creationId xmlns:p14="http://schemas.microsoft.com/office/powerpoint/2010/main" val="10481899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F984F3-68A0-4EF1-88D0-8FB52E323F4B}"/>
              </a:ext>
            </a:extLst>
          </p:cNvPr>
          <p:cNvSpPr>
            <a:spLocks noGrp="1"/>
          </p:cNvSpPr>
          <p:nvPr>
            <p:ph type="title"/>
          </p:nvPr>
        </p:nvSpPr>
        <p:spPr/>
        <p:txBody>
          <a:bodyPr/>
          <a:lstStyle/>
          <a:p>
            <a:r>
              <a:rPr lang="en-US" altLang="en-US" dirty="0">
                <a:solidFill>
                  <a:srgbClr val="145C76"/>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Clicker Question 4</a:t>
            </a:r>
            <a:endParaRPr lang="en-AU" dirty="0">
              <a:solidFill>
                <a:srgbClr val="145C76"/>
              </a:solidFill>
            </a:endParaRPr>
          </a:p>
        </p:txBody>
      </p:sp>
      <p:sp>
        <p:nvSpPr>
          <p:cNvPr id="84997" name="Google Shape;433;g847cf01710_0_113">
            <a:extLst>
              <a:ext uri="{FF2B5EF4-FFF2-40B4-BE49-F238E27FC236}">
                <a16:creationId xmlns:a16="http://schemas.microsoft.com/office/drawing/2014/main" id="{AF312896-191F-8146-8A34-8A81B443B973}"/>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FontTx/>
              <a:buNone/>
              <a:defRPr/>
            </a:pPr>
            <a:r>
              <a:rPr lang="en-US" sz="2400" dirty="0">
                <a:latin typeface="Arial" panose="020B0604020202020204" pitchFamily="34" charset="0"/>
                <a:cs typeface="Arial" panose="020B0604020202020204" pitchFamily="34" charset="0"/>
              </a:rPr>
              <a:t>What name is given to the nucleotide found in DNA and NOT in RNA? </a:t>
            </a:r>
          </a:p>
          <a:p>
            <a:pPr>
              <a:lnSpc>
                <a:spcPct val="115000"/>
              </a:lnSpc>
              <a:spcBef>
                <a:spcPts val="80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457200" indent="-457200">
              <a:buFontTx/>
              <a:buAutoNum type="alphaUcPeriod"/>
              <a:defRPr/>
            </a:pPr>
            <a:r>
              <a:rPr lang="en-US" sz="2400" dirty="0">
                <a:latin typeface="Arial" panose="020B0604020202020204" pitchFamily="34" charset="0"/>
                <a:cs typeface="Arial" panose="020B0604020202020204" pitchFamily="34" charset="0"/>
              </a:rPr>
              <a:t>uridylate</a:t>
            </a:r>
          </a:p>
          <a:p>
            <a:pPr marL="457200" indent="-457200">
              <a:buFontTx/>
              <a:buAutoNum type="alphaUcPeriod"/>
              <a:defRPr/>
            </a:pPr>
            <a:r>
              <a:rPr lang="en-US" sz="2400" dirty="0">
                <a:latin typeface="Arial" panose="020B0604020202020204" pitchFamily="34" charset="0"/>
                <a:cs typeface="Arial" panose="020B0604020202020204" pitchFamily="34" charset="0"/>
              </a:rPr>
              <a:t>thymidine</a:t>
            </a:r>
          </a:p>
          <a:p>
            <a:pPr marL="457200" indent="-457200">
              <a:buFontTx/>
              <a:buAutoNum type="alphaUcPeriod"/>
              <a:defRPr/>
            </a:pPr>
            <a:r>
              <a:rPr lang="en-US" sz="2400" dirty="0">
                <a:latin typeface="Arial" panose="020B0604020202020204" pitchFamily="34" charset="0"/>
                <a:cs typeface="Arial" panose="020B0604020202020204" pitchFamily="34" charset="0"/>
              </a:rPr>
              <a:t>uracil</a:t>
            </a:r>
          </a:p>
          <a:p>
            <a:pPr>
              <a:buNone/>
              <a:defRPr/>
            </a:pPr>
            <a:r>
              <a:rPr lang="en-US" sz="2400" dirty="0">
                <a:latin typeface="Arial" panose="020B0604020202020204" pitchFamily="34" charset="0"/>
                <a:cs typeface="Arial" panose="020B0604020202020204" pitchFamily="34" charset="0"/>
              </a:rPr>
              <a:t>D.  </a:t>
            </a:r>
            <a:r>
              <a:rPr lang="en-US" sz="2400" dirty="0" err="1">
                <a:latin typeface="Arial" panose="020B0604020202020204" pitchFamily="34" charset="0"/>
                <a:cs typeface="Arial" panose="020B0604020202020204" pitchFamily="34" charset="0"/>
              </a:rPr>
              <a:t>deoxythymidylate</a:t>
            </a:r>
            <a:endParaRPr lang="en-US" sz="2400" dirty="0">
              <a:latin typeface="Arial" panose="020B0604020202020204" pitchFamily="34" charset="0"/>
              <a:cs typeface="Arial" panose="020B0604020202020204" pitchFamily="34" charset="0"/>
            </a:endParaRPr>
          </a:p>
          <a:p>
            <a:pPr marL="457200" indent="-457200">
              <a:buFontTx/>
              <a:buAutoNum type="alphaUcPeriod"/>
              <a:defRPr/>
            </a:pPr>
            <a:endParaRPr lang="en-US" sz="2400" dirty="0">
              <a:latin typeface="Arial" panose="020B0604020202020204" pitchFamily="34" charset="0"/>
              <a:cs typeface="Arial" panose="020B0604020202020204" pitchFamily="34" charset="0"/>
            </a:endParaRPr>
          </a:p>
          <a:p>
            <a:pPr>
              <a:buFontTx/>
              <a:buNone/>
              <a:defRPr/>
            </a:pPr>
            <a:endParaRPr lang="en-US" sz="2400" dirty="0">
              <a:latin typeface="Arial" panose="020B0604020202020204" pitchFamily="34" charset="0"/>
              <a:cs typeface="Arial" panose="020B0604020202020204" pitchFamily="34" charset="0"/>
            </a:endParaRPr>
          </a:p>
          <a:p>
            <a:pPr>
              <a:buFontTx/>
              <a:buNone/>
              <a:defRPr/>
            </a:pPr>
            <a:endParaRPr lang="en-US" sz="2400" dirty="0">
              <a:latin typeface="Arial" panose="020B0604020202020204" pitchFamily="34" charset="0"/>
              <a:cs typeface="Arial" panose="020B0604020202020204" pitchFamily="34" charset="0"/>
            </a:endParaRPr>
          </a:p>
          <a:p>
            <a:pPr>
              <a:lnSpc>
                <a:spcPct val="115000"/>
              </a:lnSpc>
              <a:spcBef>
                <a:spcPct val="0"/>
              </a:spcBef>
              <a:buClr>
                <a:srgbClr val="000000"/>
              </a:buClr>
              <a:buSzPts val="1100"/>
              <a:buFontTx/>
              <a:buNone/>
              <a:defRPr/>
            </a:pPr>
            <a:endParaRPr lang="en-US" altLang="en-US" sz="2400" dirty="0">
              <a:latin typeface="Arial" panose="020B060402020202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Tx/>
              <a:buNone/>
              <a:defRPr/>
            </a:pPr>
            <a:endParaRPr lang="en-US" altLang="en-US" sz="2400" dirty="0">
              <a:latin typeface="Arial" panose="020B060402020202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Tx/>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9" name="Picture 8" descr="Icon P 1&#10;">
            <a:extLst>
              <a:ext uri="{FF2B5EF4-FFF2-40B4-BE49-F238E27FC236}">
                <a16:creationId xmlns:a16="http://schemas.microsoft.com/office/drawing/2014/main" id="{2DFA18FD-5297-4EC6-9F39-672DECC89983}"/>
              </a:ext>
            </a:extLst>
          </p:cNvPr>
          <p:cNvPicPr>
            <a:picLocks noChangeAspect="1"/>
          </p:cNvPicPr>
          <p:nvPr/>
        </p:nvPicPr>
        <p:blipFill>
          <a:blip r:embed="rId3"/>
          <a:stretch>
            <a:fillRect/>
          </a:stretch>
        </p:blipFill>
        <p:spPr>
          <a:xfrm>
            <a:off x="923446" y="304800"/>
            <a:ext cx="1133954" cy="816935"/>
          </a:xfrm>
          <a:prstGeom prst="rect">
            <a:avLst/>
          </a:prstGeom>
        </p:spPr>
      </p:pic>
    </p:spTree>
    <p:extLst>
      <p:ext uri="{BB962C8B-B14F-4D97-AF65-F5344CB8AC3E}">
        <p14:creationId xmlns:p14="http://schemas.microsoft.com/office/powerpoint/2010/main" val="34974964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F51A36-3AA3-4863-B70D-CA428609158D}"/>
              </a:ext>
            </a:extLst>
          </p:cNvPr>
          <p:cNvSpPr>
            <a:spLocks noGrp="1"/>
          </p:cNvSpPr>
          <p:nvPr>
            <p:ph type="title"/>
          </p:nvPr>
        </p:nvSpPr>
        <p:spPr/>
        <p:txBody>
          <a:bodyPr/>
          <a:lstStyle/>
          <a:p>
            <a:r>
              <a:rPr lang="en-US" altLang="en-US" dirty="0">
                <a:solidFill>
                  <a:srgbClr val="145C76"/>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Clicker Question 4, Response</a:t>
            </a:r>
            <a:endParaRPr lang="en-AU" dirty="0">
              <a:solidFill>
                <a:srgbClr val="145C76"/>
              </a:solidFill>
            </a:endParaRPr>
          </a:p>
        </p:txBody>
      </p:sp>
      <p:sp>
        <p:nvSpPr>
          <p:cNvPr id="4" name="Google Shape;433;g847cf01710_0_113">
            <a:extLst>
              <a:ext uri="{FF2B5EF4-FFF2-40B4-BE49-F238E27FC236}">
                <a16:creationId xmlns:a16="http://schemas.microsoft.com/office/drawing/2014/main" id="{0D70B6DE-D833-8843-97CB-774B2F4DAF12}"/>
              </a:ext>
            </a:extLst>
          </p:cNvPr>
          <p:cNvSpPr txBox="1">
            <a:spLocks noChangeArrowheads="1"/>
          </p:cNvSpPr>
          <p:nvPr/>
        </p:nvSpPr>
        <p:spPr bwMode="auto">
          <a:xfrm>
            <a:off x="288925" y="1412875"/>
            <a:ext cx="8702675" cy="1558925"/>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FontTx/>
              <a:buNone/>
              <a:defRPr/>
            </a:pPr>
            <a:r>
              <a:rPr lang="en-US" sz="2400" dirty="0">
                <a:latin typeface="Arial" panose="020B0604020202020204" pitchFamily="34" charset="0"/>
                <a:cs typeface="Arial" panose="020B0604020202020204" pitchFamily="34" charset="0"/>
              </a:rPr>
              <a:t>What name is given to the nucleotide found in DNA and NOT in RNA? </a:t>
            </a:r>
          </a:p>
          <a:p>
            <a:pPr>
              <a:buNone/>
              <a:defRPr/>
            </a:pPr>
            <a:r>
              <a:rPr lang="en-US" sz="2400" b="1" dirty="0">
                <a:latin typeface="Arial" panose="020B0604020202020204" pitchFamily="34" charset="0"/>
                <a:cs typeface="Arial" panose="020B0604020202020204" pitchFamily="34" charset="0"/>
              </a:rPr>
              <a:t>D. </a:t>
            </a:r>
            <a:r>
              <a:rPr lang="en-US" sz="2400" b="1" dirty="0" err="1">
                <a:latin typeface="Arial" panose="020B0604020202020204" pitchFamily="34" charset="0"/>
                <a:cs typeface="Arial" panose="020B0604020202020204" pitchFamily="34" charset="0"/>
              </a:rPr>
              <a:t>deoxythymidylate</a:t>
            </a:r>
            <a:r>
              <a:rPr lang="en-US" dirty="0"/>
              <a:t> </a:t>
            </a:r>
            <a:endParaRPr lang="en-US" sz="2400" b="1" dirty="0">
              <a:latin typeface="Arial" panose="020B0604020202020204" pitchFamily="34" charset="0"/>
              <a:cs typeface="Arial" panose="020B0604020202020204" pitchFamily="34" charset="0"/>
            </a:endParaRPr>
          </a:p>
          <a:p>
            <a:pPr marL="457200" indent="-457200">
              <a:buFontTx/>
              <a:buAutoNum type="alphaUcPeriod"/>
              <a:defRPr/>
            </a:pPr>
            <a:endParaRPr lang="en-US" sz="2400" dirty="0">
              <a:latin typeface="Arial" panose="020B0604020202020204" pitchFamily="34" charset="0"/>
              <a:cs typeface="Arial" panose="020B0604020202020204" pitchFamily="34" charset="0"/>
            </a:endParaRPr>
          </a:p>
          <a:p>
            <a:pPr>
              <a:buFontTx/>
              <a:buNone/>
              <a:defRPr/>
            </a:pPr>
            <a:endParaRPr lang="en-US" sz="2400" dirty="0">
              <a:latin typeface="Arial" panose="020B0604020202020204" pitchFamily="34" charset="0"/>
              <a:cs typeface="Arial" panose="020B0604020202020204" pitchFamily="34" charset="0"/>
            </a:endParaRPr>
          </a:p>
          <a:p>
            <a:pPr>
              <a:lnSpc>
                <a:spcPct val="115000"/>
              </a:lnSpc>
              <a:spcBef>
                <a:spcPct val="0"/>
              </a:spcBef>
              <a:buClr>
                <a:srgbClr val="000000"/>
              </a:buClr>
              <a:buSzPts val="1100"/>
              <a:buFontTx/>
              <a:buNone/>
              <a:defRPr/>
            </a:pPr>
            <a:endParaRPr lang="en-US" altLang="en-US" sz="2400" dirty="0">
              <a:latin typeface="Arial" panose="020B060402020202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Tx/>
              <a:buNone/>
              <a:defRPr/>
            </a:pPr>
            <a:endParaRPr lang="en-US" altLang="en-US" sz="2400" dirty="0">
              <a:latin typeface="Arial" panose="020B060402020202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Tx/>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7" name="TextBox 6">
            <a:extLst>
              <a:ext uri="{FF2B5EF4-FFF2-40B4-BE49-F238E27FC236}">
                <a16:creationId xmlns:a16="http://schemas.microsoft.com/office/drawing/2014/main" id="{94691076-F498-4F6E-B4D2-5194B420658E}"/>
              </a:ext>
            </a:extLst>
          </p:cNvPr>
          <p:cNvSpPr txBox="1"/>
          <p:nvPr/>
        </p:nvSpPr>
        <p:spPr>
          <a:xfrm>
            <a:off x="714692" y="3025640"/>
            <a:ext cx="7714615" cy="400110"/>
          </a:xfrm>
          <a:prstGeom prst="rect">
            <a:avLst/>
          </a:prstGeom>
          <a:solidFill>
            <a:srgbClr val="005F6A"/>
          </a:solidFill>
          <a:ln>
            <a:solidFill>
              <a:schemeClr val="tx1"/>
            </a:solidFill>
          </a:ln>
        </p:spPr>
        <p:txBody>
          <a:bodyPr wrap="square" rtlCol="0">
            <a:spAutoFit/>
          </a:bodyPr>
          <a:lstStyle/>
          <a:p>
            <a:r>
              <a:rPr lang="en-US" sz="2000" b="1" dirty="0">
                <a:solidFill>
                  <a:schemeClr val="bg1"/>
                </a:solidFill>
              </a:rPr>
              <a:t>Table 8-1 Nucleotide and Nucleic Acid Nomenclature</a:t>
            </a:r>
          </a:p>
        </p:txBody>
      </p:sp>
      <p:graphicFrame>
        <p:nvGraphicFramePr>
          <p:cNvPr id="6" name="Table 5">
            <a:extLst>
              <a:ext uri="{FF2B5EF4-FFF2-40B4-BE49-F238E27FC236}">
                <a16:creationId xmlns:a16="http://schemas.microsoft.com/office/drawing/2014/main" id="{82972BDB-CB2A-4F4C-AD65-E06BC29A4114}"/>
              </a:ext>
            </a:extLst>
          </p:cNvPr>
          <p:cNvGraphicFramePr>
            <a:graphicFrameLocks noGrp="1"/>
          </p:cNvGraphicFramePr>
          <p:nvPr>
            <p:extLst>
              <p:ext uri="{D42A27DB-BD31-4B8C-83A1-F6EECF244321}">
                <p14:modId xmlns:p14="http://schemas.microsoft.com/office/powerpoint/2010/main" val="222575713"/>
              </p:ext>
            </p:extLst>
          </p:nvPr>
        </p:nvGraphicFramePr>
        <p:xfrm>
          <a:off x="714692" y="3425750"/>
          <a:ext cx="7714615" cy="2961640"/>
        </p:xfrm>
        <a:graphic>
          <a:graphicData uri="http://schemas.openxmlformats.org/drawingml/2006/table">
            <a:tbl>
              <a:tblPr firstRow="1" bandRow="1">
                <a:tableStyleId>{5C22544A-7EE6-4342-B048-85BDC9FD1C3A}</a:tableStyleId>
              </a:tblPr>
              <a:tblGrid>
                <a:gridCol w="1135380">
                  <a:extLst>
                    <a:ext uri="{9D8B030D-6E8A-4147-A177-3AD203B41FA5}">
                      <a16:colId xmlns:a16="http://schemas.microsoft.com/office/drawing/2014/main" val="2567074528"/>
                    </a:ext>
                  </a:extLst>
                </a:gridCol>
                <a:gridCol w="2399030">
                  <a:extLst>
                    <a:ext uri="{9D8B030D-6E8A-4147-A177-3AD203B41FA5}">
                      <a16:colId xmlns:a16="http://schemas.microsoft.com/office/drawing/2014/main" val="773806823"/>
                    </a:ext>
                  </a:extLst>
                </a:gridCol>
                <a:gridCol w="2656205">
                  <a:extLst>
                    <a:ext uri="{9D8B030D-6E8A-4147-A177-3AD203B41FA5}">
                      <a16:colId xmlns:a16="http://schemas.microsoft.com/office/drawing/2014/main" val="3324471359"/>
                    </a:ext>
                  </a:extLst>
                </a:gridCol>
                <a:gridCol w="1524000">
                  <a:extLst>
                    <a:ext uri="{9D8B030D-6E8A-4147-A177-3AD203B41FA5}">
                      <a16:colId xmlns:a16="http://schemas.microsoft.com/office/drawing/2014/main" val="36832011"/>
                    </a:ext>
                  </a:extLst>
                </a:gridCol>
              </a:tblGrid>
              <a:tr h="370840">
                <a:tc>
                  <a:txBody>
                    <a:bodyPr/>
                    <a:lstStyle/>
                    <a:p>
                      <a:r>
                        <a:rPr lang="en-US" sz="1400" dirty="0">
                          <a:solidFill>
                            <a:schemeClr val="tx1"/>
                          </a:solidFill>
                        </a:rPr>
                        <a:t>Base</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6E1C9"/>
                    </a:solidFill>
                  </a:tcPr>
                </a:tc>
                <a:tc>
                  <a:txBody>
                    <a:bodyPr/>
                    <a:lstStyle/>
                    <a:p>
                      <a:r>
                        <a:rPr lang="en-US" sz="1400" dirty="0">
                          <a:solidFill>
                            <a:schemeClr val="tx1"/>
                          </a:solidFill>
                        </a:rPr>
                        <a:t>Nucleoside</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6E1C9"/>
                    </a:solidFill>
                  </a:tcPr>
                </a:tc>
                <a:tc>
                  <a:txBody>
                    <a:bodyPr/>
                    <a:lstStyle/>
                    <a:p>
                      <a:r>
                        <a:rPr lang="en-US" sz="1400" dirty="0">
                          <a:solidFill>
                            <a:schemeClr val="tx1"/>
                          </a:solidFill>
                        </a:rPr>
                        <a:t>Nucleotide</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6E1C9"/>
                    </a:solidFill>
                  </a:tcPr>
                </a:tc>
                <a:tc>
                  <a:txBody>
                    <a:bodyPr/>
                    <a:lstStyle/>
                    <a:p>
                      <a:r>
                        <a:rPr lang="en-US" sz="1400" dirty="0">
                          <a:solidFill>
                            <a:schemeClr val="tx1"/>
                          </a:solidFill>
                        </a:rPr>
                        <a:t>Nucleic Acid</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6E1C9"/>
                    </a:solidFill>
                  </a:tcPr>
                </a:tc>
                <a:extLst>
                  <a:ext uri="{0D108BD9-81ED-4DB2-BD59-A6C34878D82A}">
                    <a16:rowId xmlns:a16="http://schemas.microsoft.com/office/drawing/2014/main" val="2722664424"/>
                  </a:ext>
                </a:extLst>
              </a:tr>
              <a:tr h="370840">
                <a:tc>
                  <a:txBody>
                    <a:bodyPr/>
                    <a:lstStyle/>
                    <a:p>
                      <a:r>
                        <a:rPr lang="en-US" sz="1400" dirty="0"/>
                        <a:t>Purines:</a:t>
                      </a:r>
                      <a:br>
                        <a:rPr lang="en-US" sz="1400" dirty="0"/>
                      </a:br>
                      <a:r>
                        <a:rPr lang="en-US" sz="1400" dirty="0"/>
                        <a:t>Adenine</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400" dirty="0"/>
                        <a:t>Adenosine</a:t>
                      </a:r>
                      <a:br>
                        <a:rPr lang="en-US" sz="1400" dirty="0"/>
                      </a:br>
                      <a:r>
                        <a:rPr lang="en-US" sz="1400" dirty="0"/>
                        <a:t>Deoxyadenosine</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400" dirty="0"/>
                        <a:t>Adenylate</a:t>
                      </a:r>
                      <a:br>
                        <a:rPr lang="en-US" sz="1400" dirty="0"/>
                      </a:br>
                      <a:r>
                        <a:rPr lang="en-US" sz="1400" dirty="0" err="1"/>
                        <a:t>Deoxyadenylate</a:t>
                      </a:r>
                      <a:endParaRPr lang="en-US" sz="1400" dirty="0"/>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400" dirty="0"/>
                        <a:t>RNA</a:t>
                      </a:r>
                      <a:br>
                        <a:rPr lang="en-US" sz="1400" dirty="0"/>
                      </a:br>
                      <a:r>
                        <a:rPr lang="en-US" sz="1400" dirty="0"/>
                        <a:t>DNA</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58339048"/>
                  </a:ext>
                </a:extLst>
              </a:tr>
              <a:tr h="370840">
                <a:tc>
                  <a:txBody>
                    <a:bodyPr/>
                    <a:lstStyle/>
                    <a:p>
                      <a:r>
                        <a:rPr lang="en-US" sz="1400" dirty="0"/>
                        <a:t>Purines:</a:t>
                      </a:r>
                      <a:br>
                        <a:rPr lang="en-US" sz="1400" dirty="0"/>
                      </a:br>
                      <a:r>
                        <a:rPr lang="en-US" sz="1400" dirty="0"/>
                        <a:t>Guanine</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400" dirty="0"/>
                        <a:t>Guanosine</a:t>
                      </a:r>
                      <a:br>
                        <a:rPr lang="en-US" sz="1400" dirty="0"/>
                      </a:br>
                      <a:r>
                        <a:rPr lang="en-US" sz="1400" dirty="0" err="1"/>
                        <a:t>Deoxyguanosine</a:t>
                      </a:r>
                      <a:endParaRPr lang="en-US" sz="1400" dirty="0"/>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400" dirty="0"/>
                        <a:t>Guanylate</a:t>
                      </a:r>
                      <a:br>
                        <a:rPr lang="en-US" sz="1400" dirty="0"/>
                      </a:br>
                      <a:r>
                        <a:rPr lang="en-US" sz="1400" dirty="0" err="1"/>
                        <a:t>Deoxyguanylate</a:t>
                      </a:r>
                      <a:endParaRPr lang="en-US" sz="1400" dirty="0"/>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400" dirty="0"/>
                        <a:t>RNA</a:t>
                      </a:r>
                      <a:br>
                        <a:rPr lang="en-US" sz="1400" dirty="0"/>
                      </a:br>
                      <a:r>
                        <a:rPr lang="en-US" sz="1400" dirty="0"/>
                        <a:t>DNA</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35400729"/>
                  </a:ext>
                </a:extLst>
              </a:tr>
              <a:tr h="370840">
                <a:tc>
                  <a:txBody>
                    <a:bodyPr/>
                    <a:lstStyle/>
                    <a:p>
                      <a:r>
                        <a:rPr lang="en-US" sz="1400" dirty="0"/>
                        <a:t>Pyrimidines:</a:t>
                      </a:r>
                      <a:br>
                        <a:rPr lang="en-US" sz="1400" dirty="0"/>
                      </a:br>
                      <a:r>
                        <a:rPr lang="en-US" sz="1400" dirty="0"/>
                        <a:t>Cytosine</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400" dirty="0"/>
                        <a:t>Cytidine</a:t>
                      </a:r>
                      <a:br>
                        <a:rPr lang="en-US" sz="1400" dirty="0"/>
                      </a:br>
                      <a:r>
                        <a:rPr lang="en-US" sz="1400" dirty="0"/>
                        <a:t>Deoxycytidine</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400" dirty="0" err="1"/>
                        <a:t>Cytidylate</a:t>
                      </a:r>
                      <a:br>
                        <a:rPr lang="en-US" sz="1400" dirty="0"/>
                      </a:br>
                      <a:r>
                        <a:rPr lang="en-US" sz="1400" dirty="0"/>
                        <a:t>Deoxycytidylate</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400" dirty="0"/>
                        <a:t>RNA</a:t>
                      </a:r>
                      <a:br>
                        <a:rPr lang="en-US" sz="1400" dirty="0"/>
                      </a:br>
                      <a:r>
                        <a:rPr lang="en-US" sz="1400" dirty="0"/>
                        <a:t>DNA</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2864977"/>
                  </a:ext>
                </a:extLst>
              </a:tr>
              <a:tr h="370840">
                <a:tc>
                  <a:txBody>
                    <a:bodyPr/>
                    <a:lstStyle/>
                    <a:p>
                      <a:r>
                        <a:rPr lang="en-US" sz="1400" dirty="0"/>
                        <a:t>Pyrimidines:</a:t>
                      </a:r>
                      <a:br>
                        <a:rPr lang="en-US" sz="1400" dirty="0"/>
                      </a:br>
                      <a:r>
                        <a:rPr lang="en-US" sz="1400" dirty="0"/>
                        <a:t>Thymine</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400" dirty="0"/>
                        <a:t>Thymidine or deoxythymidine</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400" dirty="0"/>
                        <a:t>Thymidylate or </a:t>
                      </a:r>
                      <a:r>
                        <a:rPr lang="en-US" sz="1400" dirty="0" err="1"/>
                        <a:t>deoxythymidylate</a:t>
                      </a:r>
                      <a:endParaRPr lang="en-US" sz="1400" dirty="0"/>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400" dirty="0"/>
                        <a:t>DNA</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327453586"/>
                  </a:ext>
                </a:extLst>
              </a:tr>
              <a:tr h="370840">
                <a:tc>
                  <a:txBody>
                    <a:bodyPr/>
                    <a:lstStyle/>
                    <a:p>
                      <a:r>
                        <a:rPr lang="en-US" sz="1400" dirty="0"/>
                        <a:t>Pyrimidines:</a:t>
                      </a:r>
                      <a:br>
                        <a:rPr lang="en-US" sz="1400" dirty="0"/>
                      </a:br>
                      <a:r>
                        <a:rPr lang="en-US" sz="1400" dirty="0"/>
                        <a:t>Uracil</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400" dirty="0"/>
                        <a:t>Uridine</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400" dirty="0"/>
                        <a:t>Uridylate</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400" dirty="0"/>
                        <a:t>RNA</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720970872"/>
                  </a:ext>
                </a:extLst>
              </a:tr>
            </a:tbl>
          </a:graphicData>
        </a:graphic>
      </p:graphicFrame>
    </p:spTree>
    <p:extLst>
      <p:ext uri="{BB962C8B-B14F-4D97-AF65-F5344CB8AC3E}">
        <p14:creationId xmlns:p14="http://schemas.microsoft.com/office/powerpoint/2010/main" val="33242359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12F2FF-F17B-4C71-840E-50272465C1C8}"/>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Minor Purine and Pyrimidine Bases</a:t>
            </a:r>
            <a:endParaRPr lang="en-AU" dirty="0"/>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265658" y="1524001"/>
            <a:ext cx="8590613"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methylated forms – most common in DNA</a:t>
            </a:r>
          </a:p>
          <a:p>
            <a:endParaRPr lang="en-US" sz="2400" b="1" dirty="0">
              <a:latin typeface="Arial" panose="020B0604020202020204" pitchFamily="34" charset="0"/>
              <a:cs typeface="Arial" panose="020B0604020202020204" pitchFamily="34" charset="0"/>
            </a:endParaRPr>
          </a:p>
          <a:p>
            <a:pPr lvl="1"/>
            <a:endParaRPr lang="en-US" sz="2000" dirty="0">
              <a:latin typeface="Arial" panose="020B0604020202020204" pitchFamily="34" charset="0"/>
              <a:cs typeface="Arial" panose="020B0604020202020204" pitchFamily="34" charset="0"/>
            </a:endParaRPr>
          </a:p>
          <a:p>
            <a:pPr lvl="1"/>
            <a:endParaRPr lang="en-US" sz="2000" dirty="0">
              <a:latin typeface="Arial" panose="020B0604020202020204" pitchFamily="34" charset="0"/>
              <a:cs typeface="Arial" panose="020B0604020202020204" pitchFamily="34" charset="0"/>
            </a:endParaRPr>
          </a:p>
          <a:p>
            <a:endParaRPr lang="en-US" sz="2400" dirty="0"/>
          </a:p>
          <a:p>
            <a:pPr lvl="1"/>
            <a:endParaRPr lang="en-US" sz="24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3" name="Picture 2" descr="Part a shows four structures. 5-methylcytidine has a six-membered ring with N at position 1, C double bonded to O at position 2, N at position 3 bonded to ribose below, a double bond between positions 4 and 5, C 5 labeled with a number 5 and bonded to C H 3, C 6 bonded to N H 2, and a double bond between positions 6 and 1. N superscript 6 end superscript methyladenosine has a six-membered ring joined with a five-membered ring. The six-membered ring has N at position 1, a double bond between positions 2 and 3, N at position 3, a double bond at positions 4 to 5 shared with the five-membered ring, C at position 6 labeled with a number 6 and bonded to N H that is further bonded to C H 3, and a double bond between C 1 and C 6. The five-membered ring has N at position 7, a double bond between positions 7 and 8, and N at position 9 that is bonded to ribose below. N superscript 2 end superscript -methylguanosine has a similar structure to N superscript 6 end superscript -methyladenosine except that N at position 1 is bonded to H, C 2 is labeled with a number 2 and bonded to N H that is further bonded to C H 3, C 5 is not labeled, and C 6 is double bonded to O. 5-hydroxymethylcytidine has a similar structure to 5-methylcytidine except that C 5 is bonded to C H 2 O H. Part b also shows four structures. Inosine has a six-membered ring joined with a five-membered ring. The six-membered ring has N H at position 1, a double bond between positions 2 and 3, N at position 3, a double bond at positions 4 to 5 shared with the five-membered ring, and C at position 6 that is double bonded to O. The five-membered ring has N at position 7, a double bond between positions 7 and 8, and N at position 9 that is bonded to ribose below. 7-methylguanosine has a similar structure to inosine except that the six-membered ring has C at position 2 that is bonded to N H 2 and the five-membered ring has N plus at position 7 that is labeled with the number 7 and bonded to C H 3. Pseudouridine has a six-membered ring with N H at position 1, C 2 double bonded to O, N H at position 3, a double bond between C 4 and C 5, C 5 labeled with a number 5 and bonded to ribose, and C 6 double bonded to O. 4-thiouridine has a similar structure to pseudouridine except that N at position 1 is at the bottom vertex and bonded to ribose below, there is a double bond between C 2 and C 3, C 4 is labeled with a number 4 and double bonded to S, there is an N H at position 5, and C 6 is double bonded to O.">
            <a:extLst>
              <a:ext uri="{FF2B5EF4-FFF2-40B4-BE49-F238E27FC236}">
                <a16:creationId xmlns:a16="http://schemas.microsoft.com/office/drawing/2014/main" id="{F1C0906D-C06F-B94C-806B-4ADB6BC8D4CC}"/>
              </a:ext>
            </a:extLst>
          </p:cNvPr>
          <p:cNvPicPr>
            <a:picLocks noChangeAspect="1"/>
          </p:cNvPicPr>
          <p:nvPr/>
        </p:nvPicPr>
        <p:blipFill>
          <a:blip r:embed="rId3"/>
          <a:stretch>
            <a:fillRect/>
          </a:stretch>
        </p:blipFill>
        <p:spPr>
          <a:xfrm>
            <a:off x="273050" y="2362200"/>
            <a:ext cx="8597900" cy="3505200"/>
          </a:xfrm>
          <a:prstGeom prst="rect">
            <a:avLst/>
          </a:prstGeom>
        </p:spPr>
      </p:pic>
    </p:spTree>
    <p:extLst>
      <p:ext uri="{BB962C8B-B14F-4D97-AF65-F5344CB8AC3E}">
        <p14:creationId xmlns:p14="http://schemas.microsoft.com/office/powerpoint/2010/main" val="236272104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8473C9-47F2-42F7-A7B3-73B91F100FFC}"/>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Nucleotides with Phosphate Groups in Different Positions</a:t>
            </a:r>
            <a:endParaRPr lang="en-AU" dirty="0"/>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195633" y="1828800"/>
            <a:ext cx="4393456"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ribonucleoside 2</a:t>
            </a:r>
            <a:r>
              <a:rPr lang="en-US" sz="2400" dirty="0">
                <a:latin typeface="Arial" panose="020B0604020202020204" pitchFamily="34" charset="0"/>
                <a:cs typeface="Arial" panose="020B0604020202020204" pitchFamily="34" charset="0"/>
              </a:rPr>
              <a:t>′</a:t>
            </a:r>
            <a:r>
              <a:rPr lang="en-US" sz="2400" b="1" dirty="0">
                <a:latin typeface="Arial" panose="020B0604020202020204" pitchFamily="34" charset="0"/>
                <a:cs typeface="Arial" panose="020B0604020202020204" pitchFamily="34" charset="0"/>
              </a:rPr>
              <a:t>,3</a:t>
            </a:r>
            <a:r>
              <a:rPr lang="en-US" sz="2400" dirty="0">
                <a:latin typeface="Arial" panose="020B0604020202020204" pitchFamily="34" charset="0"/>
                <a:cs typeface="Arial" panose="020B0604020202020204" pitchFamily="34" charset="0"/>
              </a:rPr>
              <a:t>′</a:t>
            </a:r>
            <a:r>
              <a:rPr lang="en-US" sz="2400" b="1" dirty="0">
                <a:latin typeface="Arial" panose="020B0604020202020204" pitchFamily="34" charset="0"/>
                <a:cs typeface="Arial" panose="020B0604020202020204" pitchFamily="34" charset="0"/>
              </a:rPr>
              <a:t>-cyclic monophosphates </a:t>
            </a:r>
            <a:r>
              <a:rPr lang="en-US" sz="2400" dirty="0">
                <a:latin typeface="Arial" panose="020B0604020202020204" pitchFamily="34" charset="0"/>
                <a:cs typeface="Arial" panose="020B0604020202020204" pitchFamily="34" charset="0"/>
              </a:rPr>
              <a:t>= isolatable intermediates</a:t>
            </a:r>
          </a:p>
          <a:p>
            <a:r>
              <a:rPr lang="en-US" sz="2400" b="1" dirty="0">
                <a:latin typeface="Arial" panose="020B0604020202020204" pitchFamily="34" charset="0"/>
                <a:cs typeface="Arial" panose="020B0604020202020204" pitchFamily="34" charset="0"/>
              </a:rPr>
              <a:t>ribonucleoside 3</a:t>
            </a:r>
            <a:r>
              <a:rPr lang="en-US" sz="2400" dirty="0">
                <a:latin typeface="Arial" panose="020B0604020202020204" pitchFamily="34" charset="0"/>
                <a:cs typeface="Arial" panose="020B0604020202020204" pitchFamily="34" charset="0"/>
              </a:rPr>
              <a:t>′</a:t>
            </a:r>
            <a:r>
              <a:rPr lang="en-US" sz="2400" b="1" dirty="0">
                <a:latin typeface="Arial" panose="020B0604020202020204" pitchFamily="34" charset="0"/>
                <a:cs typeface="Arial" panose="020B0604020202020204" pitchFamily="34" charset="0"/>
              </a:rPr>
              <a:t>-monophosphates </a:t>
            </a:r>
            <a:r>
              <a:rPr lang="en-US" sz="2400" dirty="0">
                <a:latin typeface="Arial" panose="020B0604020202020204" pitchFamily="34" charset="0"/>
                <a:cs typeface="Arial" panose="020B0604020202020204" pitchFamily="34" charset="0"/>
              </a:rPr>
              <a:t>= end products of RNA hydrolysis</a:t>
            </a:r>
          </a:p>
          <a:p>
            <a:r>
              <a:rPr lang="en-US" sz="2400" dirty="0">
                <a:latin typeface="Arial" panose="020B0604020202020204" pitchFamily="34" charset="0"/>
                <a:cs typeface="Arial" panose="020B0604020202020204" pitchFamily="34" charset="0"/>
              </a:rPr>
              <a:t>adenosine 3′,5′-cyclic monophosphate (cAMP)</a:t>
            </a:r>
          </a:p>
          <a:p>
            <a:r>
              <a:rPr lang="en-US" sz="2400" dirty="0">
                <a:latin typeface="Arial" panose="020B0604020202020204" pitchFamily="34" charset="0"/>
                <a:cs typeface="Arial" panose="020B0604020202020204" pitchFamily="34" charset="0"/>
              </a:rPr>
              <a:t>guanosine 3′,5′-cyclic monophosphate (cGMP) </a:t>
            </a:r>
          </a:p>
          <a:p>
            <a:endParaRPr lang="en-US" sz="2400" dirty="0"/>
          </a:p>
          <a:p>
            <a:endParaRPr lang="en-US" sz="2400" b="1" dirty="0">
              <a:latin typeface="Arial" panose="020B0604020202020204" pitchFamily="34" charset="0"/>
              <a:cs typeface="Arial" panose="020B0604020202020204" pitchFamily="34" charset="0"/>
            </a:endParaRPr>
          </a:p>
          <a:p>
            <a:pPr lvl="1"/>
            <a:endParaRPr lang="en-US" sz="2000" dirty="0">
              <a:latin typeface="Arial" panose="020B0604020202020204" pitchFamily="34" charset="0"/>
              <a:cs typeface="Arial" panose="020B0604020202020204" pitchFamily="34" charset="0"/>
            </a:endParaRPr>
          </a:p>
          <a:p>
            <a:pPr lvl="1"/>
            <a:endParaRPr lang="en-US" sz="2000" dirty="0">
              <a:latin typeface="Arial" panose="020B0604020202020204" pitchFamily="34" charset="0"/>
              <a:cs typeface="Arial" panose="020B0604020202020204" pitchFamily="34" charset="0"/>
            </a:endParaRPr>
          </a:p>
          <a:p>
            <a:endParaRPr lang="en-US" sz="2400" dirty="0"/>
          </a:p>
          <a:p>
            <a:pPr lvl="1"/>
            <a:endParaRPr lang="en-US" sz="24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4" name="Picture 3" descr="All of the molecules have a five-membered sugar ring with O at the top vertex. Adenosine 5 prime-monophosphate has C 1 prime bonded to adenine above the ring and H below the ring; C 2 prime and C 3 prime bonded to H above the ring and O H below the ring; C 4 prime bonded to C 5 prime above the ring and H below the ring; and C 5 prime bonded to 2 H and further bonded to O that is bonded to P that is bonded to O minus above, bonded to O minus to the left, and double bonded to O below. C 1 prime, C 2 prime, C 3 prime, C 4 prime, and C 5 prime are all labeled with numbers. Adenosine 2 prime-monophosphate has a similar structure to adenonsine 5 prime-monophosphate except that C 2 prime is bonded to H above the ring and to O below the ring that is further bonded to P that is bonded to O minus on the right, double bonded to O below, and bonded to O minus on the left; and C 5 prime is bonded to 2 H and O H. C 2 prime is labeled as 2 prime. Adenosine 3 prime-monophosphate has a similar structure to adenonsine 2 prime-monophosphate except that the phosphate group is bonded to C 3 prime below the ring instead of to C 2 prime, which is bonded to O H below the ring. C 3 prime is labeled as 3 prime. Adenosine 2 prime, 3 prime-cyclic monophosphate has a similar structure to adenosine 3 prime-monophosphate except that C 2 prime is bonded to O that is further bonded to P to the left that is bonded to O minus to the lower right, double bonded to O to the lower left, and bonded to O to the upper right that is further bonded to C 3 prime above.">
            <a:extLst>
              <a:ext uri="{FF2B5EF4-FFF2-40B4-BE49-F238E27FC236}">
                <a16:creationId xmlns:a16="http://schemas.microsoft.com/office/drawing/2014/main" id="{1329765C-D217-2747-A58E-B7728351F618}"/>
              </a:ext>
            </a:extLst>
          </p:cNvPr>
          <p:cNvPicPr>
            <a:picLocks noChangeAspect="1"/>
          </p:cNvPicPr>
          <p:nvPr/>
        </p:nvPicPr>
        <p:blipFill>
          <a:blip r:embed="rId3"/>
          <a:stretch>
            <a:fillRect/>
          </a:stretch>
        </p:blipFill>
        <p:spPr>
          <a:xfrm>
            <a:off x="4592837" y="1676400"/>
            <a:ext cx="4130675" cy="4130675"/>
          </a:xfrm>
          <a:prstGeom prst="rect">
            <a:avLst/>
          </a:prstGeom>
        </p:spPr>
      </p:pic>
    </p:spTree>
    <p:extLst>
      <p:ext uri="{BB962C8B-B14F-4D97-AF65-F5344CB8AC3E}">
        <p14:creationId xmlns:p14="http://schemas.microsoft.com/office/powerpoint/2010/main" val="278715570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6EDE0-83D4-42B7-8CA9-952399336D77}"/>
              </a:ext>
            </a:extLst>
          </p:cNvPr>
          <p:cNvSpPr>
            <a:spLocks noGrp="1"/>
          </p:cNvSpPr>
          <p:nvPr>
            <p:ph type="title"/>
          </p:nvPr>
        </p:nvSpPr>
        <p:spPr/>
        <p:txBody>
          <a:bodyPr/>
          <a:lstStyle/>
          <a:p>
            <a:r>
              <a:rPr lang="en-US" altLang="en-US" sz="3600" dirty="0">
                <a:latin typeface="Arial" panose="020B0604020202020204" pitchFamily="34" charset="0"/>
                <a:cs typeface="Arial" panose="020B0604020202020204" pitchFamily="34" charset="0"/>
              </a:rPr>
              <a:t>Phosphodiester Bonds Link Successive Nucleotides in Nucleic Acids</a:t>
            </a:r>
            <a:endParaRPr lang="en-AU" sz="3600" dirty="0"/>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381000" y="2062281"/>
            <a:ext cx="4445033"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phosphodiester linkage </a:t>
            </a:r>
            <a:r>
              <a:rPr lang="en-US" sz="2400" dirty="0">
                <a:latin typeface="Arial" panose="020B0604020202020204" pitchFamily="34" charset="0"/>
                <a:cs typeface="Arial" panose="020B0604020202020204" pitchFamily="34" charset="0"/>
              </a:rPr>
              <a:t>= covalent bond that joins successive nucleotides of both DNA and RNA </a:t>
            </a:r>
          </a:p>
          <a:p>
            <a:pPr lvl="1"/>
            <a:r>
              <a:rPr lang="en-US" sz="2400" dirty="0">
                <a:latin typeface="Arial" panose="020B0604020202020204" pitchFamily="34" charset="0"/>
                <a:cs typeface="Arial" panose="020B0604020202020204" pitchFamily="34" charset="0"/>
              </a:rPr>
              <a:t>between the 5′-phosphate group of one nucleotide unit and the 3′-hydroxyl group of the next nucleotide</a:t>
            </a:r>
          </a:p>
          <a:p>
            <a:pPr lvl="1"/>
            <a:endParaRPr lang="en-US" sz="2000" b="1"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4" name="Picture 3" descr="D N A and R N A are each shown as a vertical chain of 3 nucleotides with the 5 prime end at the top and the 3 prime end at the bottom. A vertical arrow points from 5 prime above to 3 prime below. The top nucleotide unit of D N A is adenine. It has a five-membered ring with O at the top vertex between C 4 prime and C 1 prime; C 1 prime bonded to A above the ring and H below the ring; C 2 prime bonded to H above and below the ring; C 3 prime bonded to H above the ring and to O in a shaded box below that is further bonded; C 4 prime bonded to C 5 prime above and H below, and C 5 prime bonded to 2 H and to O above that is further bonded to P that is double bonded to O on the right, bonded to O minus above, and bonded to O minus to the left. The O bonded to C 3 prime of this nucleotide is part of a phosphate group that is enclosed in a shaded box labeled phosphodiester linkage. The O is bonded to P below that is double bonded to O on the right, bonded to O below that is further bonded to C 5 prime of a sugar below that is not in the box, and bonded to O minus on the left. The nucleotide unit below has a similar structure to the top nucleotide unit except that it has T instead of A bonded to C 1 prime and the O bonded to C 3 prime is not in a shaded box. The O bonded to C 3 prime is bonded to a P below that is double bonded to O on the right, O below that is bonded to C 5 prime of the nucleotide unit below, and to O minus on the left. The third nucleotide unit below is similar except that it has G instead of T or A bonded to C 1 prime, and C 3 prime is bonded to H above and to O below that is further bonded to H. The R N A molecule is similar to the D N A molecule except that the nucleotides, from top to bottom, have U, G, and C instead of A, T, and G and each nucleotide unit has C 2 prime bonded to H above and O H below instead of being bonded to H above and below.">
            <a:extLst>
              <a:ext uri="{FF2B5EF4-FFF2-40B4-BE49-F238E27FC236}">
                <a16:creationId xmlns:a16="http://schemas.microsoft.com/office/drawing/2014/main" id="{D1ECE433-E8C3-D040-8888-FD498B19E902}"/>
              </a:ext>
            </a:extLst>
          </p:cNvPr>
          <p:cNvPicPr>
            <a:picLocks noChangeAspect="1"/>
          </p:cNvPicPr>
          <p:nvPr/>
        </p:nvPicPr>
        <p:blipFill>
          <a:blip r:embed="rId3"/>
          <a:stretch>
            <a:fillRect/>
          </a:stretch>
        </p:blipFill>
        <p:spPr>
          <a:xfrm>
            <a:off x="5181600" y="2061032"/>
            <a:ext cx="3050670" cy="4339768"/>
          </a:xfrm>
          <a:prstGeom prst="rect">
            <a:avLst/>
          </a:prstGeom>
        </p:spPr>
      </p:pic>
    </p:spTree>
    <p:extLst>
      <p:ext uri="{BB962C8B-B14F-4D97-AF65-F5344CB8AC3E}">
        <p14:creationId xmlns:p14="http://schemas.microsoft.com/office/powerpoint/2010/main" val="3171154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4BE0FC-0C91-49A3-B4CC-7C64498D1CEB}"/>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1</a:t>
            </a:r>
            <a:r>
              <a:rPr lang="en-US" altLang="en-US" sz="2000" b="0" dirty="0">
                <a:solidFill>
                  <a:srgbClr val="1D6E7D"/>
                </a:solidFill>
                <a:latin typeface="Arial" panose="020B0604020202020204" pitchFamily="34" charset="0"/>
                <a:cs typeface="Arial" panose="020B0604020202020204" pitchFamily="34" charset="0"/>
              </a:rPr>
              <a:t> (1 of 6)</a:t>
            </a:r>
            <a:endParaRPr lang="en-AU" sz="2000" b="0" dirty="0"/>
          </a:p>
        </p:txBody>
      </p:sp>
      <p:sp>
        <p:nvSpPr>
          <p:cNvPr id="19459" name="Text Placeholder 2">
            <a:extLst>
              <a:ext uri="{FF2B5EF4-FFF2-40B4-BE49-F238E27FC236}">
                <a16:creationId xmlns:a16="http://schemas.microsoft.com/office/drawing/2014/main" id="{ED3DF9F9-DE6A-FA41-AC9F-EB0BB207DBF5}"/>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Nucleic acids are both repositories and functional expressions of biological information. </a:t>
            </a:r>
            <a:r>
              <a:rPr lang="en-US" sz="2400" dirty="0">
                <a:latin typeface="Arial" panose="020B0604020202020204" pitchFamily="34" charset="0"/>
                <a:cs typeface="Arial" panose="020B0604020202020204" pitchFamily="34" charset="0"/>
              </a:rPr>
              <a:t>Biological information is one of the required conditions for life, a blueprint for each species transmitted from one generation to the next. RNA can be a functional expression of that information, directing the synthesis of proteins or, in some cases, acting directly as a signal or a reaction catalyst. </a:t>
            </a:r>
          </a:p>
          <a:p>
            <a:pPr>
              <a:buFontTx/>
              <a:buNone/>
            </a:pPr>
            <a:endParaRPr lang="en-US" altLang="en-US" sz="2800" dirty="0">
              <a:latin typeface="Arial" panose="020B0604020202020204" pitchFamily="34" charset="0"/>
            </a:endParaRPr>
          </a:p>
        </p:txBody>
      </p:sp>
      <p:pic>
        <p:nvPicPr>
          <p:cNvPr id="6" name="Google Shape;170;p2" descr="Icon P 1&#10;">
            <a:extLst>
              <a:ext uri="{FF2B5EF4-FFF2-40B4-BE49-F238E27FC236}">
                <a16:creationId xmlns:a16="http://schemas.microsoft.com/office/drawing/2014/main" id="{8E2478EF-7949-4ABA-850F-D53E28FF857D}"/>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4975" y="279587"/>
            <a:ext cx="1190625"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C0B84B-1CF9-4346-AB14-2DF46F3D6C76}"/>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Hydrolysis of DNA and RNA</a:t>
            </a:r>
            <a:endParaRPr lang="en-AU" dirty="0"/>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381000" y="1239043"/>
            <a:ext cx="8001000" cy="1732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under alkaline conditions:</a:t>
            </a:r>
          </a:p>
          <a:p>
            <a:pPr lvl="1"/>
            <a:r>
              <a:rPr lang="en-US" sz="2400" dirty="0">
                <a:latin typeface="Arial" panose="020B0604020202020204" pitchFamily="34" charset="0"/>
                <a:cs typeface="Arial" panose="020B0604020202020204" pitchFamily="34" charset="0"/>
              </a:rPr>
              <a:t>RNA is rapidly hydrolyzed due to the presence of 2′-hydroxyl groups </a:t>
            </a:r>
          </a:p>
          <a:p>
            <a:pPr lvl="1"/>
            <a:r>
              <a:rPr lang="en-US" sz="2400" dirty="0">
                <a:latin typeface="Arial" panose="020B0604020202020204" pitchFamily="34" charset="0"/>
                <a:cs typeface="Arial" panose="020B0604020202020204" pitchFamily="34" charset="0"/>
              </a:rPr>
              <a:t>DNA is not rapidly hydrolyzed </a:t>
            </a:r>
          </a:p>
          <a:p>
            <a:endParaRPr lang="en-US" sz="2400" dirty="0">
              <a:latin typeface="Arial" panose="020B0604020202020204" pitchFamily="34" charset="0"/>
              <a:cs typeface="Arial" panose="020B0604020202020204" pitchFamily="34" charset="0"/>
            </a:endParaRPr>
          </a:p>
          <a:p>
            <a:pPr lvl="1"/>
            <a:endParaRPr lang="en-US" sz="2000" b="1"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3" name="Picture 2" descr="R N A is shown on the left as two nucleotide units arranged vertically. The top unit has a five-membered sugar ring with O at the top vertex, C 1 prime bonded to base subscript 1 end subscript above and H below, C 2 prime bonded to H above and O H below, C 3 prime bonded to H above and O below that is further bonded; C 4 prime bonded to C 5 above and H below, and C 5 prime bonded to 2 H and O that is further bonded to P that is double bonded to O on the right, bonded to O minus on the left, and further bonded above. The O beneath C 3 prime is further bonded to P that is double bonded to O on the right, bonded to O below that is further bonded to C 5 prime of the sugar below, and bonded to O minus on the left. The bottom nucleotide unit has a similar structure to the top nucleotide unit except that C 1 prime is bonded to base subscript 2 end subscript and C 3 prime is bonded to O below that is further bonded to P that is double bonded to O on the right, bonded to O minus on the left, and further bonded below. O H minus is shown near the right bottom of the top nucleotide unit with a highlighted arrow pointing from the minus to H of the O H bonded to C 2 prime of the top nucleotide unit. A highlighted arrow points from the bond between this H and the O bonded to C 2 prime to the P in the phosphodiester linkage beneath, connecting the two nucleotide units. A highlighted arrow points from the bond connecting this P to O that is bonded to C 5 prime of the bottom ring to the same O. To the right of R N A, an arrow labeled highlighted H plus points to the right, where two molecules are shown. The top molecule is labeled 2 prime, 3 prime-cyclic monophosphate derivative. It has the same structure as the top nucleotide unit on the left except that C 2 prime is bonded to O below that has a bond down and to the left to P that is double bonded to O to its lower right, bonded to O to its lower left, and bonded to O to its upper left that is further bonded to C 3 prime of the same ring. An arrow pointing to the right of this molecule shows that the addition of H 2 O produces a mixture of 2 prime- and 3 prime- monophosphate derivatives. The bottom molecule, produced from the bottom nucleotide unit, is labeled shortened R N A. It has a similar structure to the bottom nucleotide unit except that C 5 is bonded to 2 H and to O bonded to a highlighted H.">
            <a:extLst>
              <a:ext uri="{FF2B5EF4-FFF2-40B4-BE49-F238E27FC236}">
                <a16:creationId xmlns:a16="http://schemas.microsoft.com/office/drawing/2014/main" id="{BE6F2499-AA17-4A45-ABAF-E5C346E2D672}"/>
              </a:ext>
            </a:extLst>
          </p:cNvPr>
          <p:cNvPicPr>
            <a:picLocks noChangeAspect="1"/>
          </p:cNvPicPr>
          <p:nvPr/>
        </p:nvPicPr>
        <p:blipFill>
          <a:blip r:embed="rId3"/>
          <a:stretch>
            <a:fillRect/>
          </a:stretch>
        </p:blipFill>
        <p:spPr>
          <a:xfrm>
            <a:off x="1752600" y="3213971"/>
            <a:ext cx="5638800" cy="3133573"/>
          </a:xfrm>
          <a:prstGeom prst="rect">
            <a:avLst/>
          </a:prstGeom>
        </p:spPr>
      </p:pic>
    </p:spTree>
    <p:extLst>
      <p:ext uri="{BB962C8B-B14F-4D97-AF65-F5344CB8AC3E}">
        <p14:creationId xmlns:p14="http://schemas.microsoft.com/office/powerpoint/2010/main" val="313294411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F9119C-71B7-4350-B8CD-B48220EAF9D7}"/>
              </a:ext>
            </a:extLst>
          </p:cNvPr>
          <p:cNvSpPr>
            <a:spLocks noGrp="1"/>
          </p:cNvSpPr>
          <p:nvPr>
            <p:ph type="title"/>
          </p:nvPr>
        </p:nvSpPr>
        <p:spPr/>
        <p:txBody>
          <a:bodyPr/>
          <a:lstStyle/>
          <a:p>
            <a:r>
              <a:rPr lang="en-US" altLang="en-US" dirty="0">
                <a:solidFill>
                  <a:srgbClr val="145C76"/>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Clicker Question 5</a:t>
            </a:r>
            <a:endParaRPr lang="en-AU" dirty="0">
              <a:solidFill>
                <a:srgbClr val="145C76"/>
              </a:solidFill>
            </a:endParaRPr>
          </a:p>
        </p:txBody>
      </p:sp>
      <p:sp>
        <p:nvSpPr>
          <p:cNvPr id="84997" name="Google Shape;433;g847cf01710_0_113">
            <a:extLst>
              <a:ext uri="{FF2B5EF4-FFF2-40B4-BE49-F238E27FC236}">
                <a16:creationId xmlns:a16="http://schemas.microsoft.com/office/drawing/2014/main" id="{AF312896-191F-8146-8A34-8A81B443B973}"/>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defRPr/>
            </a:pPr>
            <a:r>
              <a:rPr lang="en-US" sz="2400" dirty="0">
                <a:latin typeface="Arial" panose="020B0604020202020204" pitchFamily="34" charset="0"/>
                <a:cs typeface="Arial" panose="020B0604020202020204" pitchFamily="34" charset="0"/>
              </a:rPr>
              <a:t>Why is DNA more stable than RNA? </a:t>
            </a:r>
          </a:p>
          <a:p>
            <a:pPr>
              <a:lnSpc>
                <a:spcPct val="115000"/>
              </a:lnSpc>
              <a:spcBef>
                <a:spcPts val="80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457200" indent="-457200">
              <a:buFontTx/>
              <a:buAutoNum type="alphaUcPeriod"/>
              <a:defRPr/>
            </a:pPr>
            <a:r>
              <a:rPr lang="en-US" sz="2400" dirty="0">
                <a:latin typeface="Arial" panose="020B0604020202020204" pitchFamily="34" charset="0"/>
                <a:cs typeface="Arial" panose="020B0604020202020204" pitchFamily="34" charset="0"/>
              </a:rPr>
              <a:t>RNA can never be double-stranded; therefore, DNA is more stable.</a:t>
            </a:r>
          </a:p>
          <a:p>
            <a:pPr marL="457200" indent="-457200">
              <a:buFontTx/>
              <a:buAutoNum type="alphaUcPeriod"/>
              <a:defRPr/>
            </a:pPr>
            <a:r>
              <a:rPr lang="en-US" sz="2400" dirty="0">
                <a:latin typeface="Arial" panose="020B0604020202020204" pitchFamily="34" charset="0"/>
                <a:cs typeface="Arial" panose="020B0604020202020204" pitchFamily="34" charset="0"/>
              </a:rPr>
              <a:t>The 2′-hydroxyl groups in RNA (absent in DNA) are directly involved in the hydrolysis of oligonucleotides. </a:t>
            </a:r>
          </a:p>
          <a:p>
            <a:pPr marL="457200" indent="-457200">
              <a:buFontTx/>
              <a:buAutoNum type="alphaUcPeriod"/>
              <a:defRPr/>
            </a:pPr>
            <a:r>
              <a:rPr lang="en-US" sz="2400" dirty="0">
                <a:latin typeface="Arial" panose="020B0604020202020204" pitchFamily="34" charset="0"/>
                <a:cs typeface="Arial" panose="020B0604020202020204" pitchFamily="34" charset="0"/>
              </a:rPr>
              <a:t>Thymine forms more stable hydrogen bonds than uracil.</a:t>
            </a:r>
          </a:p>
          <a:p>
            <a:pPr marL="457200" indent="-457200">
              <a:buAutoNum type="alphaUcPeriod" startAt="4"/>
              <a:defRPr/>
            </a:pPr>
            <a:r>
              <a:rPr lang="en-US" sz="2400" dirty="0">
                <a:latin typeface="Arial" panose="020B0604020202020204" pitchFamily="34" charset="0"/>
                <a:cs typeface="Arial" panose="020B0604020202020204" pitchFamily="34" charset="0"/>
              </a:rPr>
              <a:t>RNA does not have secondary structure. </a:t>
            </a:r>
          </a:p>
          <a:p>
            <a:pPr>
              <a:buNone/>
              <a:defRPr/>
            </a:pPr>
            <a:endParaRPr lang="en-US" sz="2400" dirty="0">
              <a:latin typeface="Arial" panose="020B0604020202020204" pitchFamily="34" charset="0"/>
              <a:cs typeface="Arial" panose="020B0604020202020204" pitchFamily="34" charset="0"/>
            </a:endParaRPr>
          </a:p>
          <a:p>
            <a:pPr marL="457200" indent="-457200">
              <a:buFontTx/>
              <a:buAutoNum type="alphaUcPeriod"/>
              <a:defRPr/>
            </a:pPr>
            <a:endParaRPr lang="en-US" sz="2400" dirty="0">
              <a:latin typeface="Arial" panose="020B0604020202020204" pitchFamily="34" charset="0"/>
              <a:cs typeface="Arial" panose="020B0604020202020204" pitchFamily="34" charset="0"/>
            </a:endParaRPr>
          </a:p>
          <a:p>
            <a:pPr>
              <a:buFontTx/>
              <a:buNone/>
              <a:defRPr/>
            </a:pPr>
            <a:endParaRPr lang="en-US" sz="2400" dirty="0">
              <a:latin typeface="Arial" panose="020B0604020202020204" pitchFamily="34" charset="0"/>
              <a:cs typeface="Arial" panose="020B0604020202020204" pitchFamily="34" charset="0"/>
            </a:endParaRPr>
          </a:p>
          <a:p>
            <a:pPr>
              <a:buFontTx/>
              <a:buNone/>
              <a:defRPr/>
            </a:pPr>
            <a:endParaRPr lang="en-US" sz="2400" dirty="0">
              <a:latin typeface="Arial" panose="020B0604020202020204" pitchFamily="34" charset="0"/>
              <a:cs typeface="Arial" panose="020B0604020202020204" pitchFamily="34" charset="0"/>
            </a:endParaRPr>
          </a:p>
          <a:p>
            <a:pPr>
              <a:lnSpc>
                <a:spcPct val="115000"/>
              </a:lnSpc>
              <a:spcBef>
                <a:spcPct val="0"/>
              </a:spcBef>
              <a:buClr>
                <a:srgbClr val="000000"/>
              </a:buClr>
              <a:buSzPts val="1100"/>
              <a:buFontTx/>
              <a:buNone/>
              <a:defRPr/>
            </a:pPr>
            <a:endParaRPr lang="en-US" altLang="en-US" sz="2400" dirty="0">
              <a:latin typeface="Arial" panose="020B060402020202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Tx/>
              <a:buNone/>
              <a:defRPr/>
            </a:pPr>
            <a:endParaRPr lang="en-US" altLang="en-US" sz="2400" dirty="0">
              <a:latin typeface="Arial" panose="020B060402020202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Tx/>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9" name="Picture 8" descr="Icon P 1&#10;">
            <a:extLst>
              <a:ext uri="{FF2B5EF4-FFF2-40B4-BE49-F238E27FC236}">
                <a16:creationId xmlns:a16="http://schemas.microsoft.com/office/drawing/2014/main" id="{D28C109E-97AC-42A6-9148-4DFF1B97703F}"/>
              </a:ext>
            </a:extLst>
          </p:cNvPr>
          <p:cNvPicPr>
            <a:picLocks noChangeAspect="1"/>
          </p:cNvPicPr>
          <p:nvPr/>
        </p:nvPicPr>
        <p:blipFill>
          <a:blip r:embed="rId3"/>
          <a:stretch>
            <a:fillRect/>
          </a:stretch>
        </p:blipFill>
        <p:spPr>
          <a:xfrm>
            <a:off x="923446" y="304800"/>
            <a:ext cx="1133954" cy="816935"/>
          </a:xfrm>
          <a:prstGeom prst="rect">
            <a:avLst/>
          </a:prstGeom>
        </p:spPr>
      </p:pic>
    </p:spTree>
    <p:extLst>
      <p:ext uri="{BB962C8B-B14F-4D97-AF65-F5344CB8AC3E}">
        <p14:creationId xmlns:p14="http://schemas.microsoft.com/office/powerpoint/2010/main" val="202759763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0A9C2E-57A3-4AAF-9A1E-860DFA1B4923}"/>
              </a:ext>
            </a:extLst>
          </p:cNvPr>
          <p:cNvSpPr>
            <a:spLocks noGrp="1"/>
          </p:cNvSpPr>
          <p:nvPr>
            <p:ph type="title"/>
          </p:nvPr>
        </p:nvSpPr>
        <p:spPr/>
        <p:txBody>
          <a:bodyPr/>
          <a:lstStyle/>
          <a:p>
            <a:r>
              <a:rPr lang="en-US" altLang="en-US" dirty="0">
                <a:solidFill>
                  <a:srgbClr val="145C76"/>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Clicker Question 5, Response</a:t>
            </a:r>
            <a:endParaRPr lang="en-AU" dirty="0">
              <a:solidFill>
                <a:srgbClr val="145C76"/>
              </a:solidFill>
            </a:endParaRPr>
          </a:p>
        </p:txBody>
      </p:sp>
      <p:sp>
        <p:nvSpPr>
          <p:cNvPr id="5" name="Google Shape;433;g847cf01710_0_113">
            <a:extLst>
              <a:ext uri="{FF2B5EF4-FFF2-40B4-BE49-F238E27FC236}">
                <a16:creationId xmlns:a16="http://schemas.microsoft.com/office/drawing/2014/main" id="{EFCBC169-9FB0-684B-AEEE-DA2475ED02EB}"/>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defRPr/>
            </a:pPr>
            <a:r>
              <a:rPr lang="en-US" sz="2400" dirty="0">
                <a:latin typeface="Arial" panose="020B0604020202020204" pitchFamily="34" charset="0"/>
                <a:cs typeface="Arial" panose="020B0604020202020204" pitchFamily="34" charset="0"/>
              </a:rPr>
              <a:t>Why is DNA more stable than RNA? </a:t>
            </a:r>
          </a:p>
          <a:p>
            <a:pPr>
              <a:lnSpc>
                <a:spcPct val="115000"/>
              </a:lnSpc>
              <a:spcBef>
                <a:spcPts val="80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457200" indent="-457200">
              <a:buAutoNum type="alphaUcPeriod" startAt="2"/>
              <a:defRPr/>
            </a:pPr>
            <a:r>
              <a:rPr lang="en-US" sz="2400" b="1" dirty="0">
                <a:latin typeface="Arial" panose="020B0604020202020204" pitchFamily="34" charset="0"/>
                <a:cs typeface="Arial" panose="020B0604020202020204" pitchFamily="34" charset="0"/>
              </a:rPr>
              <a:t>The 2′-hydroxyl groups in RNA (absent in DNA) are directly involved in the hydrolysis of oligonucleotides. </a:t>
            </a:r>
          </a:p>
          <a:p>
            <a:pPr>
              <a:buNone/>
              <a:defRPr/>
            </a:pPr>
            <a:endParaRPr lang="en-US" sz="2400" dirty="0">
              <a:latin typeface="Arial" panose="020B0604020202020204" pitchFamily="34" charset="0"/>
              <a:cs typeface="Arial" panose="020B0604020202020204" pitchFamily="34" charset="0"/>
            </a:endParaRPr>
          </a:p>
          <a:p>
            <a:pPr>
              <a:buNone/>
              <a:defRPr/>
            </a:pPr>
            <a:r>
              <a:rPr lang="en-US" sz="2400" b="1" dirty="0">
                <a:latin typeface="Arial" panose="020B0604020202020204" pitchFamily="34" charset="0"/>
                <a:cs typeface="Arial" panose="020B0604020202020204" pitchFamily="34" charset="0"/>
              </a:rPr>
              <a:t>The covalent backbone of DNA and RNA is subject to slow, nonenzymatic hydrolysis of the phosphodiester bonds. In the test tube, RNA is hydrolyzed rapidly under alkaline conditions, but DNA is not; the 2′-hydroxyl groups in RNA (absent in DNA) are directly involved in the process. </a:t>
            </a:r>
            <a:endParaRPr lang="en-US" sz="2400" dirty="0">
              <a:latin typeface="Arial" panose="020B0604020202020204" pitchFamily="34" charset="0"/>
              <a:cs typeface="Arial" panose="020B0604020202020204" pitchFamily="34" charset="0"/>
            </a:endParaRPr>
          </a:p>
          <a:p>
            <a:pPr marL="457200" indent="-457200">
              <a:buFontTx/>
              <a:buAutoNum type="alphaUcPeriod"/>
              <a:defRPr/>
            </a:pPr>
            <a:endParaRPr lang="en-US" sz="2400" dirty="0">
              <a:latin typeface="Arial" panose="020B0604020202020204" pitchFamily="34" charset="0"/>
              <a:cs typeface="Arial" panose="020B0604020202020204" pitchFamily="34" charset="0"/>
            </a:endParaRPr>
          </a:p>
          <a:p>
            <a:pPr>
              <a:buFontTx/>
              <a:buNone/>
              <a:defRPr/>
            </a:pPr>
            <a:endParaRPr lang="en-US" sz="2400" dirty="0">
              <a:latin typeface="Arial" panose="020B0604020202020204" pitchFamily="34" charset="0"/>
              <a:cs typeface="Arial" panose="020B0604020202020204" pitchFamily="34" charset="0"/>
            </a:endParaRPr>
          </a:p>
          <a:p>
            <a:pPr>
              <a:buFontTx/>
              <a:buNone/>
              <a:defRPr/>
            </a:pPr>
            <a:endParaRPr lang="en-US" sz="2400" dirty="0">
              <a:latin typeface="Arial" panose="020B0604020202020204" pitchFamily="34" charset="0"/>
              <a:cs typeface="Arial" panose="020B0604020202020204" pitchFamily="34" charset="0"/>
            </a:endParaRPr>
          </a:p>
          <a:p>
            <a:pPr>
              <a:lnSpc>
                <a:spcPct val="115000"/>
              </a:lnSpc>
              <a:spcBef>
                <a:spcPct val="0"/>
              </a:spcBef>
              <a:buClr>
                <a:srgbClr val="000000"/>
              </a:buClr>
              <a:buSzPts val="1100"/>
              <a:buFontTx/>
              <a:buNone/>
              <a:defRPr/>
            </a:pPr>
            <a:endParaRPr lang="en-US" altLang="en-US" sz="2400" dirty="0">
              <a:latin typeface="Arial" panose="020B060402020202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Tx/>
              <a:buNone/>
              <a:defRPr/>
            </a:pPr>
            <a:endParaRPr lang="en-US" altLang="en-US" sz="2400" dirty="0">
              <a:latin typeface="Arial" panose="020B060402020202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Tx/>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8888256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1FC1D8-6EEA-4598-974C-8CB6567F3EBC}"/>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Schematic Representation of Nucleotide Sequences</a:t>
            </a:r>
            <a:endParaRPr lang="en-AU" dirty="0"/>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381000" y="1600201"/>
            <a:ext cx="83820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phosphate groups symbolized by </a:t>
            </a:r>
            <a:r>
              <a:rPr lang="en-US" sz="2400" b="1" dirty="0">
                <a:latin typeface="Arial" panose="020B0604020202020204" pitchFamily="34" charset="0"/>
                <a:cs typeface="Arial" panose="020B0604020202020204" pitchFamily="34" charset="0"/>
              </a:rPr>
              <a:t>℗</a:t>
            </a:r>
          </a:p>
          <a:p>
            <a:r>
              <a:rPr lang="en-US" sz="2400" dirty="0">
                <a:latin typeface="Arial" panose="020B0604020202020204" pitchFamily="34" charset="0"/>
                <a:cs typeface="Arial" panose="020B0604020202020204" pitchFamily="34" charset="0"/>
              </a:rPr>
              <a:t>deoxyribose symbolized by a vertical line, from C-1′ at the top to C-5′ at the bottom </a:t>
            </a:r>
          </a:p>
          <a:p>
            <a:r>
              <a:rPr lang="en-US" sz="2400" dirty="0">
                <a:latin typeface="Arial" panose="020B0604020202020204" pitchFamily="34" charset="0"/>
                <a:cs typeface="Arial" panose="020B0604020202020204" pitchFamily="34" charset="0"/>
              </a:rPr>
              <a:t>lines connecting nucleotides drawn diagonally from C-3′ to C-5′</a:t>
            </a:r>
          </a:p>
          <a:p>
            <a:pPr lvl="1"/>
            <a:endParaRPr lang="en-US" sz="24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4" name="Picture 3" descr="The 5 prime end is on the left and the 3 prime end is on the right. A circle labeled P is at the left with a short diagonal line extending downward to its right. The diagonal line meets a long vertical line that extends up to A. A diagonal line extends from just below the middle of this vertical line to P in a circle, then continues down to meet a second vertical line that extends up to C. A diagonal line extends from just below the middle of this vertical line to P in a circle, then continues down to meet a third vertical line that extends up to G. A diagonal line extends from just below the middle of this vertical line to P in a circle, then continues down to meet a third vertical line that extends up to T. A diagonal line extends from just below the middle of this vertical line to P in a circle, then continues down to meet a third vertical line that extends up to A. A diagonal line extends from just below the middle of this vertical line to end at O H at the same height where P in a circle was for the other units. This produces a horizontal line of circles labeled P with O H instead of P in the right-hand position. ">
            <a:extLst>
              <a:ext uri="{FF2B5EF4-FFF2-40B4-BE49-F238E27FC236}">
                <a16:creationId xmlns:a16="http://schemas.microsoft.com/office/drawing/2014/main" id="{D16A97A6-6721-9E4D-B6D2-E41554630AFD}"/>
              </a:ext>
            </a:extLst>
          </p:cNvPr>
          <p:cNvPicPr>
            <a:picLocks noChangeAspect="1"/>
          </p:cNvPicPr>
          <p:nvPr/>
        </p:nvPicPr>
        <p:blipFill>
          <a:blip r:embed="rId3"/>
          <a:stretch>
            <a:fillRect/>
          </a:stretch>
        </p:blipFill>
        <p:spPr>
          <a:xfrm>
            <a:off x="1060450" y="3962402"/>
            <a:ext cx="7023100" cy="1816100"/>
          </a:xfrm>
          <a:prstGeom prst="rect">
            <a:avLst/>
          </a:prstGeom>
        </p:spPr>
      </p:pic>
    </p:spTree>
    <p:extLst>
      <p:ext uri="{BB962C8B-B14F-4D97-AF65-F5344CB8AC3E}">
        <p14:creationId xmlns:p14="http://schemas.microsoft.com/office/powerpoint/2010/main" val="9652982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B3251B-41AE-4C74-B5F1-E593AB875693}"/>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Simpler Representations of Nucleotide Sequences</a:t>
            </a:r>
            <a:endParaRPr lang="en-AU" dirty="0"/>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419100" y="1603427"/>
            <a:ext cx="8305800" cy="18255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can also be written as:</a:t>
            </a:r>
          </a:p>
          <a:p>
            <a:pPr lvl="1"/>
            <a:r>
              <a:rPr lang="en-US" sz="2400" dirty="0" err="1">
                <a:latin typeface="Arial" panose="020B0604020202020204" pitchFamily="34" charset="0"/>
                <a:cs typeface="Arial" panose="020B0604020202020204" pitchFamily="34" charset="0"/>
              </a:rPr>
              <a:t>pA</a:t>
            </a:r>
            <a:r>
              <a:rPr lang="en-US" sz="2400" dirty="0">
                <a:latin typeface="Arial" panose="020B0604020202020204" pitchFamily="34" charset="0"/>
                <a:cs typeface="Arial" panose="020B0604020202020204" pitchFamily="34" charset="0"/>
              </a:rPr>
              <a:t>-C-G-T-A</a:t>
            </a:r>
            <a:r>
              <a:rPr lang="en-US" sz="2400" baseline="-25000" dirty="0">
                <a:latin typeface="Arial" panose="020B0604020202020204" pitchFamily="34" charset="0"/>
                <a:cs typeface="Arial" panose="020B0604020202020204" pitchFamily="34" charset="0"/>
              </a:rPr>
              <a:t>OH</a:t>
            </a:r>
          </a:p>
          <a:p>
            <a:pPr lvl="1"/>
            <a:r>
              <a:rPr lang="en-US" sz="2400" dirty="0" err="1">
                <a:latin typeface="Arial" panose="020B0604020202020204" pitchFamily="34" charset="0"/>
                <a:cs typeface="Arial" panose="020B0604020202020204" pitchFamily="34" charset="0"/>
              </a:rPr>
              <a:t>pApCpGpTpA</a:t>
            </a:r>
            <a:endParaRPr lang="en-US" sz="2400" dirty="0">
              <a:latin typeface="Arial" panose="020B0604020202020204" pitchFamily="34" charset="0"/>
              <a:cs typeface="Arial" panose="020B0604020202020204" pitchFamily="34" charset="0"/>
            </a:endParaRPr>
          </a:p>
          <a:p>
            <a:pPr lvl="1"/>
            <a:r>
              <a:rPr lang="en-US" sz="2400" dirty="0" err="1">
                <a:latin typeface="Arial" panose="020B0604020202020204" pitchFamily="34" charset="0"/>
                <a:cs typeface="Arial" panose="020B0604020202020204" pitchFamily="34" charset="0"/>
              </a:rPr>
              <a:t>pACGTA</a:t>
            </a:r>
            <a:r>
              <a:rPr lang="en-US" sz="2400" dirty="0">
                <a:latin typeface="Arial" panose="020B0604020202020204" pitchFamily="34" charset="0"/>
                <a:cs typeface="Arial" panose="020B0604020202020204" pitchFamily="34" charset="0"/>
              </a:rPr>
              <a:t> </a:t>
            </a:r>
          </a:p>
          <a:p>
            <a:pPr marL="533400" lvl="1" indent="0">
              <a:buNone/>
            </a:pPr>
            <a:r>
              <a:rPr lang="en-US" sz="2000" dirty="0">
                <a:latin typeface="Arial" panose="020B0604020202020204" pitchFamily="34" charset="0"/>
                <a:cs typeface="Arial" panose="020B0604020202020204" pitchFamily="34" charset="0"/>
              </a:rPr>
              <a:t> </a:t>
            </a:r>
          </a:p>
          <a:p>
            <a:pPr lvl="1"/>
            <a:endParaRPr lang="en-US" sz="24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5" name="Picture 4" descr="The 5 prime end is on the left and the 3 prime end is on the right. A circle labeled P is at the left with a short diagonal line extending downward to its right. The diagonal line meets a long vertical line that extends up to A. A diagonal line extends from just below the middle of this vertical line to P in a circle, then continues down to meet a second vertical line that extends up to C. A diagonal line extends from just below the middle of this vertical line to P in a circle, then continues down to meet a third vertical line that extends up to G. A diagonal line extends from just below the middle of this vertical line to P in a circle, then continues down to meet a third vertical line that extends up to T. A diagonal line extends from just below the middle of this vertical line to P in a circle, then continues down to meet a third vertical line that extends up to A. A diagonal line extends from just below the middle of this vertical line to end at O H at the same height where P in a circle was for the other units. This produces a horizontal line of circles labeled P with O H instead of P in the right-hand position. ">
            <a:extLst>
              <a:ext uri="{FF2B5EF4-FFF2-40B4-BE49-F238E27FC236}">
                <a16:creationId xmlns:a16="http://schemas.microsoft.com/office/drawing/2014/main" id="{42221B04-753B-7B44-B101-B3F44A8167D5}"/>
              </a:ext>
            </a:extLst>
          </p:cNvPr>
          <p:cNvPicPr>
            <a:picLocks noChangeAspect="1"/>
          </p:cNvPicPr>
          <p:nvPr/>
        </p:nvPicPr>
        <p:blipFill>
          <a:blip r:embed="rId3"/>
          <a:stretch>
            <a:fillRect/>
          </a:stretch>
        </p:blipFill>
        <p:spPr>
          <a:xfrm>
            <a:off x="1060450" y="4038600"/>
            <a:ext cx="7023100" cy="1816100"/>
          </a:xfrm>
          <a:prstGeom prst="rect">
            <a:avLst/>
          </a:prstGeom>
        </p:spPr>
      </p:pic>
    </p:spTree>
    <p:extLst>
      <p:ext uri="{BB962C8B-B14F-4D97-AF65-F5344CB8AC3E}">
        <p14:creationId xmlns:p14="http://schemas.microsoft.com/office/powerpoint/2010/main" val="132017145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0BC8CC-62C8-4279-8423-3F5E29D5A80F}"/>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Oligonucleotides and Polynucleotides</a:t>
            </a:r>
            <a:endParaRPr lang="en-AU" dirty="0"/>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419100" y="1603427"/>
            <a:ext cx="83058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oligonucleotide</a:t>
            </a:r>
            <a:r>
              <a:rPr lang="en-US" sz="2400" dirty="0">
                <a:latin typeface="Arial" panose="020B0604020202020204" pitchFamily="34" charset="0"/>
                <a:cs typeface="Arial" panose="020B0604020202020204" pitchFamily="34" charset="0"/>
              </a:rPr>
              <a:t> = short (typically &lt; 50 nucleotides) nucleic acid  </a:t>
            </a:r>
          </a:p>
          <a:p>
            <a:pPr marL="50800" indent="0">
              <a:buNone/>
            </a:pPr>
            <a:endParaRPr lang="en-US" sz="2400"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polynucleotide</a:t>
            </a:r>
            <a:r>
              <a:rPr lang="en-US" sz="2400" dirty="0">
                <a:latin typeface="Arial" panose="020B0604020202020204" pitchFamily="34" charset="0"/>
                <a:cs typeface="Arial" panose="020B0604020202020204" pitchFamily="34" charset="0"/>
              </a:rPr>
              <a:t> = longer nucleic acid </a:t>
            </a:r>
          </a:p>
          <a:p>
            <a:pPr marL="533400" lvl="1" indent="0">
              <a:buNone/>
            </a:pPr>
            <a:r>
              <a:rPr lang="en-US" sz="2000" dirty="0">
                <a:latin typeface="Arial" panose="020B0604020202020204" pitchFamily="34" charset="0"/>
                <a:cs typeface="Arial" panose="020B0604020202020204" pitchFamily="34" charset="0"/>
              </a:rPr>
              <a:t> </a:t>
            </a:r>
          </a:p>
          <a:p>
            <a:pPr lvl="1"/>
            <a:endParaRPr lang="en-US" sz="24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60275917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213853-466A-4D5A-AF65-978A0D02B73E}"/>
              </a:ext>
            </a:extLst>
          </p:cNvPr>
          <p:cNvSpPr>
            <a:spLocks noGrp="1"/>
          </p:cNvSpPr>
          <p:nvPr>
            <p:ph type="title"/>
          </p:nvPr>
        </p:nvSpPr>
        <p:spPr/>
        <p:txBody>
          <a:bodyPr/>
          <a:lstStyle/>
          <a:p>
            <a:r>
              <a:rPr lang="en-US" altLang="en-US" dirty="0">
                <a:solidFill>
                  <a:srgbClr val="145C76"/>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Clicker Question 6</a:t>
            </a:r>
            <a:endParaRPr lang="en-AU" dirty="0">
              <a:solidFill>
                <a:srgbClr val="145C76"/>
              </a:solidFill>
            </a:endParaRPr>
          </a:p>
        </p:txBody>
      </p:sp>
      <p:sp>
        <p:nvSpPr>
          <p:cNvPr id="84997" name="Google Shape;433;g847cf01710_0_113">
            <a:extLst>
              <a:ext uri="{FF2B5EF4-FFF2-40B4-BE49-F238E27FC236}">
                <a16:creationId xmlns:a16="http://schemas.microsoft.com/office/drawing/2014/main" id="{AF312896-191F-8146-8A34-8A81B443B973}"/>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defRPr/>
            </a:pPr>
            <a:r>
              <a:rPr lang="en-US" sz="2400" dirty="0">
                <a:latin typeface="Arial" panose="020B0604020202020204" pitchFamily="34" charset="0"/>
                <a:cs typeface="Arial" panose="020B0604020202020204" pitchFamily="34" charset="0"/>
              </a:rPr>
              <a:t>A strand of DNA or RNA: </a:t>
            </a:r>
          </a:p>
          <a:p>
            <a:pPr>
              <a:lnSpc>
                <a:spcPct val="115000"/>
              </a:lnSpc>
              <a:spcBef>
                <a:spcPts val="80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457200" indent="-457200">
              <a:buFontTx/>
              <a:buAutoNum type="alphaUcPeriod"/>
              <a:defRPr/>
            </a:pPr>
            <a:r>
              <a:rPr lang="en-US" sz="2400" dirty="0">
                <a:latin typeface="Arial" panose="020B0604020202020204" pitchFamily="34" charset="0"/>
                <a:cs typeface="Arial" panose="020B0604020202020204" pitchFamily="34" charset="0"/>
              </a:rPr>
              <a:t>contains 5′ - 2′ phosphodiester bonds.</a:t>
            </a:r>
          </a:p>
          <a:p>
            <a:pPr marL="457200" indent="-457200">
              <a:buFontTx/>
              <a:buAutoNum type="alphaUcPeriod"/>
              <a:defRPr/>
            </a:pPr>
            <a:r>
              <a:rPr lang="en-US" sz="2400" dirty="0">
                <a:latin typeface="Arial" panose="020B0604020202020204" pitchFamily="34" charset="0"/>
                <a:cs typeface="Arial" panose="020B0604020202020204" pitchFamily="34" charset="0"/>
              </a:rPr>
              <a:t>might be an oligonucleotide. </a:t>
            </a:r>
          </a:p>
          <a:p>
            <a:pPr marL="457200" indent="-457200">
              <a:buFontTx/>
              <a:buAutoNum type="alphaUcPeriod"/>
              <a:defRPr/>
            </a:pPr>
            <a:r>
              <a:rPr lang="en-US" sz="2400" dirty="0">
                <a:latin typeface="Arial" panose="020B0604020202020204" pitchFamily="34" charset="0"/>
                <a:cs typeface="Arial" panose="020B0604020202020204" pitchFamily="34" charset="0"/>
              </a:rPr>
              <a:t>has a C-terminus and an N-terminus.</a:t>
            </a:r>
          </a:p>
          <a:p>
            <a:pPr marL="457200" indent="-457200">
              <a:buAutoNum type="alphaUcPeriod" startAt="4"/>
              <a:defRPr/>
            </a:pPr>
            <a:r>
              <a:rPr lang="en-US" sz="2400" dirty="0">
                <a:latin typeface="Arial" panose="020B0604020202020204" pitchFamily="34" charset="0"/>
                <a:cs typeface="Arial" panose="020B0604020202020204" pitchFamily="34" charset="0"/>
              </a:rPr>
              <a:t>has no charge. </a:t>
            </a:r>
          </a:p>
          <a:p>
            <a:pPr>
              <a:buNone/>
              <a:defRPr/>
            </a:pPr>
            <a:endParaRPr lang="en-US" sz="2400" dirty="0">
              <a:latin typeface="Arial" panose="020B0604020202020204" pitchFamily="34" charset="0"/>
              <a:cs typeface="Arial" panose="020B0604020202020204" pitchFamily="34" charset="0"/>
            </a:endParaRPr>
          </a:p>
          <a:p>
            <a:pPr marL="457200" indent="-457200">
              <a:buFontTx/>
              <a:buAutoNum type="alphaUcPeriod"/>
              <a:defRPr/>
            </a:pPr>
            <a:endParaRPr lang="en-US" sz="2400" dirty="0">
              <a:latin typeface="Arial" panose="020B0604020202020204" pitchFamily="34" charset="0"/>
              <a:cs typeface="Arial" panose="020B0604020202020204" pitchFamily="34" charset="0"/>
            </a:endParaRPr>
          </a:p>
          <a:p>
            <a:pPr>
              <a:buFontTx/>
              <a:buNone/>
              <a:defRPr/>
            </a:pPr>
            <a:endParaRPr lang="en-US" sz="2400" dirty="0">
              <a:latin typeface="Arial" panose="020B0604020202020204" pitchFamily="34" charset="0"/>
              <a:cs typeface="Arial" panose="020B0604020202020204" pitchFamily="34" charset="0"/>
            </a:endParaRPr>
          </a:p>
          <a:p>
            <a:pPr>
              <a:buFontTx/>
              <a:buNone/>
              <a:defRPr/>
            </a:pPr>
            <a:endParaRPr lang="en-US" sz="2400" dirty="0">
              <a:latin typeface="Arial" panose="020B0604020202020204" pitchFamily="34" charset="0"/>
              <a:cs typeface="Arial" panose="020B0604020202020204" pitchFamily="34" charset="0"/>
            </a:endParaRPr>
          </a:p>
          <a:p>
            <a:pPr>
              <a:lnSpc>
                <a:spcPct val="115000"/>
              </a:lnSpc>
              <a:spcBef>
                <a:spcPct val="0"/>
              </a:spcBef>
              <a:buClr>
                <a:srgbClr val="000000"/>
              </a:buClr>
              <a:buSzPts val="1100"/>
              <a:buFontTx/>
              <a:buNone/>
              <a:defRPr/>
            </a:pPr>
            <a:endParaRPr lang="en-US" altLang="en-US" sz="2400" dirty="0">
              <a:latin typeface="Arial" panose="020B060402020202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Tx/>
              <a:buNone/>
              <a:defRPr/>
            </a:pPr>
            <a:endParaRPr lang="en-US" altLang="en-US" sz="2400" dirty="0">
              <a:latin typeface="Arial" panose="020B060402020202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Tx/>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9" name="Picture 8" descr="Icon P 1&#10;">
            <a:extLst>
              <a:ext uri="{FF2B5EF4-FFF2-40B4-BE49-F238E27FC236}">
                <a16:creationId xmlns:a16="http://schemas.microsoft.com/office/drawing/2014/main" id="{7CEE94E3-B305-48E2-A429-D5B1D11E508E}"/>
              </a:ext>
            </a:extLst>
          </p:cNvPr>
          <p:cNvPicPr>
            <a:picLocks noChangeAspect="1"/>
          </p:cNvPicPr>
          <p:nvPr/>
        </p:nvPicPr>
        <p:blipFill>
          <a:blip r:embed="rId3"/>
          <a:stretch>
            <a:fillRect/>
          </a:stretch>
        </p:blipFill>
        <p:spPr>
          <a:xfrm>
            <a:off x="923446" y="304800"/>
            <a:ext cx="1133954" cy="816935"/>
          </a:xfrm>
          <a:prstGeom prst="rect">
            <a:avLst/>
          </a:prstGeom>
        </p:spPr>
      </p:pic>
    </p:spTree>
    <p:extLst>
      <p:ext uri="{BB962C8B-B14F-4D97-AF65-F5344CB8AC3E}">
        <p14:creationId xmlns:p14="http://schemas.microsoft.com/office/powerpoint/2010/main" val="426071434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95E4E3-EF95-4178-B573-1E2800163772}"/>
              </a:ext>
            </a:extLst>
          </p:cNvPr>
          <p:cNvSpPr>
            <a:spLocks noGrp="1"/>
          </p:cNvSpPr>
          <p:nvPr>
            <p:ph type="title"/>
          </p:nvPr>
        </p:nvSpPr>
        <p:spPr/>
        <p:txBody>
          <a:bodyPr/>
          <a:lstStyle/>
          <a:p>
            <a:r>
              <a:rPr lang="en-US" altLang="en-US" dirty="0">
                <a:solidFill>
                  <a:srgbClr val="145C76"/>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Clicker Question 6, Response</a:t>
            </a:r>
            <a:endParaRPr lang="en-AU" dirty="0">
              <a:solidFill>
                <a:srgbClr val="145C76"/>
              </a:solidFill>
            </a:endParaRPr>
          </a:p>
        </p:txBody>
      </p:sp>
      <p:sp>
        <p:nvSpPr>
          <p:cNvPr id="4" name="Google Shape;433;g847cf01710_0_113">
            <a:extLst>
              <a:ext uri="{FF2B5EF4-FFF2-40B4-BE49-F238E27FC236}">
                <a16:creationId xmlns:a16="http://schemas.microsoft.com/office/drawing/2014/main" id="{5E94C846-9568-5D49-9CD3-14E341BFDFE7}"/>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defRPr/>
            </a:pPr>
            <a:r>
              <a:rPr lang="en-US" sz="2400" dirty="0">
                <a:latin typeface="Arial" panose="020B0604020202020204" pitchFamily="34" charset="0"/>
                <a:cs typeface="Arial" panose="020B0604020202020204" pitchFamily="34" charset="0"/>
              </a:rPr>
              <a:t>A strand of DNA or RNA: </a:t>
            </a:r>
          </a:p>
          <a:p>
            <a:pPr>
              <a:lnSpc>
                <a:spcPct val="115000"/>
              </a:lnSpc>
              <a:spcBef>
                <a:spcPts val="80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buNone/>
              <a:defRPr/>
            </a:pPr>
            <a:r>
              <a:rPr lang="en-US" sz="2400" b="1" dirty="0">
                <a:latin typeface="Arial" panose="020B0604020202020204" pitchFamily="34" charset="0"/>
                <a:cs typeface="Arial" panose="020B0604020202020204" pitchFamily="34" charset="0"/>
              </a:rPr>
              <a:t>B.  might be an oligonucleotide. </a:t>
            </a:r>
          </a:p>
          <a:p>
            <a:pPr>
              <a:buNone/>
              <a:defRPr/>
            </a:pPr>
            <a:endParaRPr lang="en-US" sz="2400" dirty="0">
              <a:latin typeface="Arial" panose="020B0604020202020204" pitchFamily="34" charset="0"/>
              <a:cs typeface="Arial" panose="020B0604020202020204" pitchFamily="34" charset="0"/>
            </a:endParaRPr>
          </a:p>
          <a:p>
            <a:pPr>
              <a:buNone/>
              <a:defRPr/>
            </a:pPr>
            <a:r>
              <a:rPr lang="en-US" sz="2400" b="1" dirty="0">
                <a:latin typeface="Arial" panose="020B0604020202020204" pitchFamily="34" charset="0"/>
                <a:cs typeface="Arial" panose="020B0604020202020204" pitchFamily="34" charset="0"/>
              </a:rPr>
              <a:t>A short nucleic acid is referred to as an oligonucleotide. The definition of “short” is somewhat arbitrary, but polymers containing 50 or fewer nucleotides are generally called oligonucleotides. </a:t>
            </a:r>
          </a:p>
          <a:p>
            <a:pPr marL="457200" indent="-457200">
              <a:buFontTx/>
              <a:buAutoNum type="alphaUcPeriod"/>
              <a:defRPr/>
            </a:pPr>
            <a:endParaRPr lang="en-US" sz="2400" dirty="0">
              <a:latin typeface="Arial" panose="020B0604020202020204" pitchFamily="34" charset="0"/>
              <a:cs typeface="Arial" panose="020B0604020202020204" pitchFamily="34" charset="0"/>
            </a:endParaRPr>
          </a:p>
          <a:p>
            <a:pPr>
              <a:buFontTx/>
              <a:buNone/>
              <a:defRPr/>
            </a:pPr>
            <a:endParaRPr lang="en-US" sz="2400" dirty="0">
              <a:latin typeface="Arial" panose="020B0604020202020204" pitchFamily="34" charset="0"/>
              <a:cs typeface="Arial" panose="020B0604020202020204" pitchFamily="34" charset="0"/>
            </a:endParaRPr>
          </a:p>
          <a:p>
            <a:pPr>
              <a:buFontTx/>
              <a:buNone/>
              <a:defRPr/>
            </a:pPr>
            <a:endParaRPr lang="en-US" sz="2400" dirty="0">
              <a:latin typeface="Arial" panose="020B0604020202020204" pitchFamily="34" charset="0"/>
              <a:cs typeface="Arial" panose="020B0604020202020204" pitchFamily="34" charset="0"/>
            </a:endParaRPr>
          </a:p>
          <a:p>
            <a:pPr>
              <a:lnSpc>
                <a:spcPct val="115000"/>
              </a:lnSpc>
              <a:spcBef>
                <a:spcPct val="0"/>
              </a:spcBef>
              <a:buClr>
                <a:srgbClr val="000000"/>
              </a:buClr>
              <a:buSzPts val="1100"/>
              <a:buFontTx/>
              <a:buNone/>
              <a:defRPr/>
            </a:pPr>
            <a:endParaRPr lang="en-US" altLang="en-US" sz="2400" dirty="0">
              <a:latin typeface="Arial" panose="020B060402020202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Tx/>
              <a:buNone/>
              <a:defRPr/>
            </a:pPr>
            <a:endParaRPr lang="en-US" altLang="en-US" sz="2400" dirty="0">
              <a:latin typeface="Arial" panose="020B060402020202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Tx/>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71976098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60FC16-6D12-45E5-ADEE-B3486B805802}"/>
              </a:ext>
            </a:extLst>
          </p:cNvPr>
          <p:cNvSpPr>
            <a:spLocks noGrp="1"/>
          </p:cNvSpPr>
          <p:nvPr>
            <p:ph type="title"/>
          </p:nvPr>
        </p:nvSpPr>
        <p:spPr/>
        <p:txBody>
          <a:bodyPr/>
          <a:lstStyle/>
          <a:p>
            <a:r>
              <a:rPr lang="en-US" altLang="en-US" sz="3200" dirty="0">
                <a:latin typeface="Arial" panose="020B0604020202020204" pitchFamily="34" charset="0"/>
                <a:cs typeface="Arial" panose="020B0604020202020204" pitchFamily="34" charset="0"/>
              </a:rPr>
              <a:t>The Properties of Nucleotide Bases Affect the Three-Dimensional Structure of Nucleic Acids</a:t>
            </a:r>
            <a:endParaRPr lang="en-AU" sz="3200" dirty="0"/>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304800" y="1828800"/>
            <a:ext cx="39624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weakly basic compounds</a:t>
            </a:r>
          </a:p>
          <a:p>
            <a:r>
              <a:rPr lang="en-US" sz="2400" dirty="0">
                <a:latin typeface="Arial" panose="020B0604020202020204" pitchFamily="34" charset="0"/>
                <a:cs typeface="Arial" panose="020B0604020202020204" pitchFamily="34" charset="0"/>
              </a:rPr>
              <a:t>aromatic molecules</a:t>
            </a:r>
          </a:p>
          <a:p>
            <a:r>
              <a:rPr lang="en-US" sz="2400" dirty="0">
                <a:latin typeface="Arial" panose="020B0604020202020204" pitchFamily="34" charset="0"/>
                <a:cs typeface="Arial" panose="020B0604020202020204" pitchFamily="34" charset="0"/>
              </a:rPr>
              <a:t>because most bonds in the ring have partial double-bond character:</a:t>
            </a:r>
          </a:p>
          <a:p>
            <a:pPr lvl="1"/>
            <a:r>
              <a:rPr lang="en-US" sz="2400" dirty="0">
                <a:latin typeface="Arial" panose="020B0604020202020204" pitchFamily="34" charset="0"/>
                <a:cs typeface="Arial" panose="020B0604020202020204" pitchFamily="34" charset="0"/>
              </a:rPr>
              <a:t>pyrimidines are planar</a:t>
            </a:r>
          </a:p>
          <a:p>
            <a:pPr lvl="1"/>
            <a:r>
              <a:rPr lang="en-US" sz="2400" dirty="0">
                <a:latin typeface="Arial" panose="020B0604020202020204" pitchFamily="34" charset="0"/>
                <a:cs typeface="Arial" panose="020B0604020202020204" pitchFamily="34" charset="0"/>
              </a:rPr>
              <a:t>purines have a slight pucker</a:t>
            </a: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6" name="Picture 5" descr="The purines are adenine and guanine. Adenine has a six-membered ring joined with a five-membered ring by its right side. The six-membered ring has N at positions 1 and 3, C H at position 2, C bonded to N H 2 at position 6, and double bonds between positions 2 and 3, 1 and 6, and 4 and 5. The bond between C 4 and C 5 is shared with the five-membered ring, which has N in position 7 at the top right vertex, C H in position 8 at the right side vertex, N H at position 9 at the bottom right vertex, and a double bond between positions 7 and 8. Guanine has a similar structure to adenine except that N at position 1 is bonded to H, C at position 2 is bonded to N H 2 instead of H, C at position 6 is double bonded to O, and there is a single bond between C 1 and C 6. The pyrimidines are cytosine, thymine (D N A), and uracil (R N A). Cytosine has a six-membered ring with N in position 1 at the top left vertex, C 2 double bonded to O, N H in position 3 at the bottom vertex, C H in position 4 double bonded to C H at position 5, C 6 bonded to N H 2 at the top vertex, and a double bond between the N at position 1 and the C at position 6. Thymine (D N A) has a similar structure to cytosine except that N at position 1 is bonded to H and has a single bond to C at position 6, C 5 is bonded to C H 3 instead of H, and C 6 is double bonded to O. Uracil (R N A) has a similar structure to thymine except that C 5 is bonded to H instead of to C H 3.">
            <a:extLst>
              <a:ext uri="{FF2B5EF4-FFF2-40B4-BE49-F238E27FC236}">
                <a16:creationId xmlns:a16="http://schemas.microsoft.com/office/drawing/2014/main" id="{FAA2D0BD-5AE9-F04E-9CBC-A0CCCA973FCB}"/>
              </a:ext>
            </a:extLst>
          </p:cNvPr>
          <p:cNvPicPr>
            <a:picLocks noChangeAspect="1"/>
          </p:cNvPicPr>
          <p:nvPr/>
        </p:nvPicPr>
        <p:blipFill>
          <a:blip r:embed="rId3"/>
          <a:stretch>
            <a:fillRect/>
          </a:stretch>
        </p:blipFill>
        <p:spPr>
          <a:xfrm>
            <a:off x="4575544" y="1863971"/>
            <a:ext cx="4083050" cy="4122085"/>
          </a:xfrm>
          <a:prstGeom prst="rect">
            <a:avLst/>
          </a:prstGeom>
        </p:spPr>
      </p:pic>
    </p:spTree>
    <p:extLst>
      <p:ext uri="{BB962C8B-B14F-4D97-AF65-F5344CB8AC3E}">
        <p14:creationId xmlns:p14="http://schemas.microsoft.com/office/powerpoint/2010/main" val="176901031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600016-121E-495F-8040-A9EEFD59B323}"/>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Free Pyrimidine and Purine Bases May Exist as </a:t>
            </a:r>
            <a:r>
              <a:rPr lang="en-US" altLang="en-US" dirty="0" err="1">
                <a:solidFill>
                  <a:schemeClr val="tx1"/>
                </a:solidFill>
                <a:latin typeface="Arial" panose="020B0604020202020204" pitchFamily="34" charset="0"/>
                <a:cs typeface="Arial" panose="020B0604020202020204" pitchFamily="34" charset="0"/>
              </a:rPr>
              <a:t>Tautomers</a:t>
            </a:r>
            <a:endParaRPr lang="en-AU" dirty="0"/>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561975" y="1752600"/>
            <a:ext cx="2714625"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may exist in readily interconverted forms called </a:t>
            </a:r>
            <a:r>
              <a:rPr lang="en-US" sz="2400" b="1" dirty="0" err="1">
                <a:latin typeface="Arial" panose="020B0604020202020204" pitchFamily="34" charset="0"/>
                <a:cs typeface="Arial" panose="020B0604020202020204" pitchFamily="34" charset="0"/>
              </a:rPr>
              <a:t>tautomers</a:t>
            </a:r>
            <a:endParaRPr lang="en-US" sz="2400" b="1" dirty="0">
              <a:latin typeface="Arial" panose="020B0604020202020204" pitchFamily="34" charset="0"/>
              <a:cs typeface="Arial" panose="020B0604020202020204" pitchFamily="34" charset="0"/>
            </a:endParaRPr>
          </a:p>
          <a:p>
            <a:pPr lvl="1"/>
            <a:r>
              <a:rPr lang="en-US" sz="2400" dirty="0">
                <a:latin typeface="Arial" panose="020B0604020202020204" pitchFamily="34" charset="0"/>
                <a:cs typeface="Arial" panose="020B0604020202020204" pitchFamily="34" charset="0"/>
              </a:rPr>
              <a:t>lactam</a:t>
            </a:r>
          </a:p>
          <a:p>
            <a:pPr lvl="1"/>
            <a:r>
              <a:rPr lang="en-US" sz="2400" dirty="0" err="1">
                <a:latin typeface="Arial" panose="020B0604020202020204" pitchFamily="34" charset="0"/>
                <a:cs typeface="Arial" panose="020B0604020202020204" pitchFamily="34" charset="0"/>
              </a:rPr>
              <a:t>lactim</a:t>
            </a:r>
            <a:endParaRPr lang="en-US" sz="2400" dirty="0">
              <a:latin typeface="Arial" panose="020B0604020202020204" pitchFamily="34" charset="0"/>
              <a:cs typeface="Arial" panose="020B0604020202020204" pitchFamily="34" charset="0"/>
            </a:endParaRPr>
          </a:p>
          <a:p>
            <a:pPr lvl="1"/>
            <a:r>
              <a:rPr lang="en-US" sz="2400" dirty="0">
                <a:latin typeface="Arial" panose="020B0604020202020204" pitchFamily="34" charset="0"/>
                <a:cs typeface="Arial" panose="020B0604020202020204" pitchFamily="34" charset="0"/>
              </a:rPr>
              <a:t>double </a:t>
            </a:r>
            <a:r>
              <a:rPr lang="en-US" sz="2400" dirty="0" err="1">
                <a:latin typeface="Arial" panose="020B0604020202020204" pitchFamily="34" charset="0"/>
                <a:cs typeface="Arial" panose="020B0604020202020204" pitchFamily="34" charset="0"/>
              </a:rPr>
              <a:t>lactim</a:t>
            </a:r>
            <a:r>
              <a:rPr lang="en-US" sz="2400" dirty="0">
                <a:latin typeface="Arial" panose="020B0604020202020204" pitchFamily="34" charset="0"/>
                <a:cs typeface="Arial" panose="020B0604020202020204" pitchFamily="34" charset="0"/>
              </a:rPr>
              <a:t> </a:t>
            </a:r>
          </a:p>
          <a:p>
            <a:pPr lvl="1"/>
            <a:endParaRPr lang="en-US" sz="24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3" name="Picture 2" descr="Lactam has a six-membered ring with N H at position 1, C 2 double bonded to O, N H at position 3, a double bond between C 4 and C 5, and C 6 double bonded to O. This undergoes a reversible reaction to form lactim, which has a similar structure except that N at position 1 is no longer bonded to H, C 6 is bonded to O H, and there is a double bond between N at position 1 and C 6. This undergoes a reversible reaction to form double lactim, which has a similar structure to lactim except that C 2 is bonded to O H, there is a double bond between C 2 and N at position 3, and N at position 3 is no longer bonded to H. The lactam form predominates at pH 7.0">
            <a:extLst>
              <a:ext uri="{FF2B5EF4-FFF2-40B4-BE49-F238E27FC236}">
                <a16:creationId xmlns:a16="http://schemas.microsoft.com/office/drawing/2014/main" id="{416F6D33-20FA-664A-BB8A-DC88EC5E6085}"/>
              </a:ext>
            </a:extLst>
          </p:cNvPr>
          <p:cNvPicPr>
            <a:picLocks noChangeAspect="1"/>
          </p:cNvPicPr>
          <p:nvPr/>
        </p:nvPicPr>
        <p:blipFill>
          <a:blip r:embed="rId3"/>
          <a:stretch>
            <a:fillRect/>
          </a:stretch>
        </p:blipFill>
        <p:spPr>
          <a:xfrm>
            <a:off x="3581400" y="2770206"/>
            <a:ext cx="4895850" cy="2095462"/>
          </a:xfrm>
          <a:prstGeom prst="rect">
            <a:avLst/>
          </a:prstGeom>
        </p:spPr>
      </p:pic>
      <p:cxnSp>
        <p:nvCxnSpPr>
          <p:cNvPr id="4" name="Straight Arrow Connector 3">
            <a:extLst>
              <a:ext uri="{FF2B5EF4-FFF2-40B4-BE49-F238E27FC236}">
                <a16:creationId xmlns:a16="http://schemas.microsoft.com/office/drawing/2014/main" id="{EC73A3EC-528E-4741-B9C4-BF412D91CC79}"/>
              </a:ext>
            </a:extLst>
          </p:cNvPr>
          <p:cNvCxnSpPr>
            <a:cxnSpLocks/>
          </p:cNvCxnSpPr>
          <p:nvPr/>
        </p:nvCxnSpPr>
        <p:spPr bwMode="auto">
          <a:xfrm flipV="1">
            <a:off x="4191000" y="4648200"/>
            <a:ext cx="0" cy="573738"/>
          </a:xfrm>
          <a:prstGeom prst="straightConnector1">
            <a:avLst/>
          </a:prstGeom>
          <a:ln>
            <a:headEnd type="none" w="med" len="med"/>
            <a:tailEnd type="triangle"/>
          </a:ln>
        </p:spPr>
        <p:style>
          <a:lnRef idx="3">
            <a:schemeClr val="dk1"/>
          </a:lnRef>
          <a:fillRef idx="0">
            <a:schemeClr val="dk1"/>
          </a:fillRef>
          <a:effectRef idx="2">
            <a:schemeClr val="dk1"/>
          </a:effectRef>
          <a:fontRef idx="minor">
            <a:schemeClr val="tx1"/>
          </a:fontRef>
        </p:style>
      </p:cxnSp>
      <p:sp>
        <p:nvSpPr>
          <p:cNvPr id="7" name="Google Shape;390;g847cf01710_0_68">
            <a:extLst>
              <a:ext uri="{FF2B5EF4-FFF2-40B4-BE49-F238E27FC236}">
                <a16:creationId xmlns:a16="http://schemas.microsoft.com/office/drawing/2014/main" id="{6804FFF8-37E2-4541-8966-76509970B54F}"/>
              </a:ext>
            </a:extLst>
          </p:cNvPr>
          <p:cNvSpPr txBox="1">
            <a:spLocks noChangeArrowheads="1"/>
          </p:cNvSpPr>
          <p:nvPr/>
        </p:nvSpPr>
        <p:spPr bwMode="auto">
          <a:xfrm>
            <a:off x="3137941" y="5239659"/>
            <a:ext cx="2106118" cy="874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50800" indent="0" algn="ctr">
              <a:buNone/>
            </a:pPr>
            <a:r>
              <a:rPr lang="en-US" sz="2400" dirty="0">
                <a:latin typeface="Arial" panose="020B0604020202020204" pitchFamily="34" charset="0"/>
                <a:cs typeface="Arial" panose="020B0604020202020204" pitchFamily="34" charset="0"/>
              </a:rPr>
              <a:t>predominates at pH 7.0 </a:t>
            </a:r>
          </a:p>
          <a:p>
            <a:pPr lvl="1" algn="ctr"/>
            <a:endParaRPr lang="en-US" sz="2400" dirty="0">
              <a:latin typeface="Arial" panose="020B0604020202020204" pitchFamily="34" charset="0"/>
              <a:cs typeface="Arial" panose="020B0604020202020204" pitchFamily="34" charset="0"/>
            </a:endParaRPr>
          </a:p>
          <a:p>
            <a:pPr marL="533400" lvl="1" indent="0" algn="ctr">
              <a:buNone/>
            </a:pPr>
            <a:r>
              <a:rPr lang="en-US" sz="2400" dirty="0">
                <a:latin typeface="Arial" panose="020B0604020202020204" pitchFamily="34" charset="0"/>
                <a:cs typeface="Arial" panose="020B0604020202020204" pitchFamily="34" charset="0"/>
              </a:rPr>
              <a:t> </a:t>
            </a:r>
          </a:p>
          <a:p>
            <a:pPr algn="ct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gn="ct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1435343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Google Shape;177;g7fe2cbe272_0_8" descr="Icon P 2&#10;">
            <a:extLst>
              <a:ext uri="{FF2B5EF4-FFF2-40B4-BE49-F238E27FC236}">
                <a16:creationId xmlns:a16="http://schemas.microsoft.com/office/drawing/2014/main" id="{8669A368-8A1F-F942-A36D-848FE583F121}"/>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23235" y="275590"/>
            <a:ext cx="1228725"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F1C419F9-DA14-488D-A7BC-8AA09424DB5B}"/>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2</a:t>
            </a:r>
            <a:r>
              <a:rPr lang="en-US" altLang="en-US" sz="2000" b="0" dirty="0">
                <a:solidFill>
                  <a:srgbClr val="1D6E7D"/>
                </a:solidFill>
                <a:latin typeface="Arial" panose="020B0604020202020204" pitchFamily="34" charset="0"/>
                <a:cs typeface="Arial" panose="020B0604020202020204" pitchFamily="34" charset="0"/>
              </a:rPr>
              <a:t> (1 of 4)</a:t>
            </a:r>
            <a:endParaRPr lang="en-AU" sz="2000" b="0" dirty="0"/>
          </a:p>
        </p:txBody>
      </p:sp>
      <p:sp>
        <p:nvSpPr>
          <p:cNvPr id="21507" name="Text Placeholder 2">
            <a:extLst>
              <a:ext uri="{FF2B5EF4-FFF2-40B4-BE49-F238E27FC236}">
                <a16:creationId xmlns:a16="http://schemas.microsoft.com/office/drawing/2014/main" id="{8DFB2773-2858-C74F-9CA1-E434B7BD7CDC}"/>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The transmission of biological information relies on molecular complementarity. </a:t>
            </a:r>
            <a:r>
              <a:rPr lang="en-US" sz="2400" dirty="0">
                <a:latin typeface="Arial" panose="020B0604020202020204" pitchFamily="34" charset="0"/>
                <a:cs typeface="Arial" panose="020B0604020202020204" pitchFamily="34" charset="0"/>
              </a:rPr>
              <a:t>Chromosomes are the largest molecules in any cell. They are polymers composed of a small set of common nucleotides, with information embedded in the nucleotide sequence. The common nucleotides in RNA and DNA are organized so that two strands of nucleic acid can maintain a complementary and uniform structure over vast molecular distances. This extended potential for both variable sequence and complementarity, and thus information storage and transmission, is a property shared by no other class of biological molecule. </a:t>
            </a:r>
          </a:p>
          <a:p>
            <a:pPr>
              <a:buNone/>
            </a:pPr>
            <a:endParaRPr lang="en-US" sz="2400" dirty="0"/>
          </a:p>
          <a:p>
            <a:pPr>
              <a:buFontTx/>
              <a:buNone/>
            </a:pPr>
            <a:endParaRPr lang="en-US" altLang="en-US" sz="2400" dirty="0">
              <a:latin typeface="Arial" panose="020B0604020202020204" pitchFamily="34" charset="0"/>
            </a:endParaRPr>
          </a:p>
          <a:p>
            <a:pPr>
              <a:spcBef>
                <a:spcPts val="363"/>
              </a:spcBef>
              <a:buClr>
                <a:srgbClr val="000000"/>
              </a:buClr>
              <a:buSzPts val="1800"/>
              <a:buFont typeface="Calibri" panose="020F0502020204030204" pitchFamily="34" charset="0"/>
              <a:buNone/>
            </a:pPr>
            <a:endParaRPr lang="en-US" altLang="en-US" dirty="0">
              <a:solidFill>
                <a:srgbClr val="000000"/>
              </a:solidFill>
              <a:ea typeface="Calibri" panose="020F0502020204030204" pitchFamily="34" charset="0"/>
              <a:cs typeface="Arial" panose="020B0604020202020204" pitchFamily="34" charset="0"/>
              <a:sym typeface="Calibri" panose="020F0502020204030204" pitchFamily="34" charset="0"/>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02EAC5-8CCF-438C-A0DA-36642888F1A2}"/>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Absorption Spectra of Common Nucleotides</a:t>
            </a:r>
            <a:endParaRPr lang="en-AU" dirty="0"/>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533400" y="2057400"/>
            <a:ext cx="2714625"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all nucleotide bases absorb UV light</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strong absorption near 260 nm</a:t>
            </a:r>
          </a:p>
          <a:p>
            <a:pPr lvl="1"/>
            <a:endParaRPr lang="en-US" sz="24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5" name="Picture 4" descr="The horizontal axis shows wavelength in n m ranging from 230 to over 280 and labeled in increments of 10. The vertical axis shows molar extinction coefficient, Greek letter epsilon, ranging from below 2,000 to above 14,000 and labeled in increments of 2,000. A dotted vertical line extends upward from 260 on the horizontal axis. A table labeled molar extinction coefficient at 260 n m, Greek letter epsilon subscript 260 (M superscript minus 1 c m superscript minus 1) has three columns showing curve color, molecule, and molar extinction coefficient as follows: Row 1: blue, A M P, 15,400; Row 2: green, G M P, 11,700; Row 3: orange, U M P, 9,900; Row 4: purple, lowercase d T M P, 9,200; Row 5: red, C M P, 7,500. On the graph, the curve labeled G M P begins at (230, 4,500), rises to a peak at (250, 13,500), decreases to (275, 9500), then bends to form a rounded curve to (280, 6,000) before dropping rapidly to end at a height of 3,000 at the far end of the horizontal axis. The curve labeled A M P runs below the G M P curve from (230, 2,300) until it intersects the G M P curve at (252, 13,500), then continues to increase to a peak at 260 on the horizontal axis and at almost the top of the vertical axis (around 14,900). It then decreases rapidly to (275, 2,200) before curving gradually to end just above the horizontal axis at the far right of the graph. The curve labeled U M P begins below the A M P curve at (230, 1,990), rises to (243, 4,000), then rises more slowly to a peak at (260, 9,500) before decreasing to end just above the A M P curve at the far right of the horizontal axis at about (310, 200). The curve labeled lowercase d T M P begins at (230, 1,900), rises to (245, 4,000), then rises more slowly to peak at (268, 9,450) before curving down to end at the far right side of the graph at (310, 2,300). The curve labeled C M P begins at (230, 8,100), drops slowly to (245, 6,000), rises to (274, 9,000), and then drops to end above all of the other curves at (310, 3,500). All data are approximate.">
            <a:extLst>
              <a:ext uri="{FF2B5EF4-FFF2-40B4-BE49-F238E27FC236}">
                <a16:creationId xmlns:a16="http://schemas.microsoft.com/office/drawing/2014/main" id="{E85BB90F-69C3-9D47-8B1A-2E8A10D7767B}"/>
              </a:ext>
            </a:extLst>
          </p:cNvPr>
          <p:cNvPicPr>
            <a:picLocks noChangeAspect="1"/>
          </p:cNvPicPr>
          <p:nvPr/>
        </p:nvPicPr>
        <p:blipFill>
          <a:blip r:embed="rId3"/>
          <a:stretch>
            <a:fillRect/>
          </a:stretch>
        </p:blipFill>
        <p:spPr>
          <a:xfrm>
            <a:off x="3667374" y="2209800"/>
            <a:ext cx="4974674" cy="3111500"/>
          </a:xfrm>
          <a:prstGeom prst="rect">
            <a:avLst/>
          </a:prstGeom>
        </p:spPr>
      </p:pic>
    </p:spTree>
    <p:extLst>
      <p:ext uri="{BB962C8B-B14F-4D97-AF65-F5344CB8AC3E}">
        <p14:creationId xmlns:p14="http://schemas.microsoft.com/office/powerpoint/2010/main" val="368921916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C33681-3225-496E-AC4E-F4251F5C2B95}"/>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Solubility of Nucleotides</a:t>
            </a:r>
            <a:endParaRPr lang="en-AU" dirty="0"/>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495300" y="1676400"/>
            <a:ext cx="81534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hydrophobic and relatively insoluble in pH 7.0 water</a:t>
            </a:r>
          </a:p>
          <a:p>
            <a:pPr lvl="1"/>
            <a:r>
              <a:rPr lang="en-US" sz="2400" dirty="0">
                <a:latin typeface="Arial" panose="020B0604020202020204" pitchFamily="34" charset="0"/>
                <a:cs typeface="Arial" panose="020B0604020202020204" pitchFamily="34" charset="0"/>
              </a:rPr>
              <a:t>leads to stacking interactions (van der Waals and dipole-dipole)</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charged and more soluble at acidic or alkaline pH values </a:t>
            </a:r>
          </a:p>
          <a:p>
            <a:pPr lvl="1"/>
            <a:endParaRPr lang="en-US" sz="24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9006917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41A64B-3E48-44E8-A99F-942388E82554}"/>
              </a:ext>
            </a:extLst>
          </p:cNvPr>
          <p:cNvSpPr>
            <a:spLocks noGrp="1"/>
          </p:cNvSpPr>
          <p:nvPr>
            <p:ph type="title"/>
          </p:nvPr>
        </p:nvSpPr>
        <p:spPr/>
        <p:txBody>
          <a:bodyPr/>
          <a:lstStyle/>
          <a:p>
            <a:r>
              <a:rPr lang="en-US" altLang="en-US" dirty="0">
                <a:solidFill>
                  <a:srgbClr val="145C76"/>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Clicker Question 7</a:t>
            </a:r>
            <a:endParaRPr lang="en-AU" dirty="0">
              <a:solidFill>
                <a:srgbClr val="145C76"/>
              </a:solidFill>
            </a:endParaRPr>
          </a:p>
        </p:txBody>
      </p:sp>
      <p:sp>
        <p:nvSpPr>
          <p:cNvPr id="84997" name="Google Shape;433;g847cf01710_0_113">
            <a:extLst>
              <a:ext uri="{FF2B5EF4-FFF2-40B4-BE49-F238E27FC236}">
                <a16:creationId xmlns:a16="http://schemas.microsoft.com/office/drawing/2014/main" id="{AF312896-191F-8146-8A34-8A81B443B973}"/>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defRPr/>
            </a:pPr>
            <a:r>
              <a:rPr lang="en-US" sz="2400" dirty="0">
                <a:latin typeface="Arial" panose="020B0604020202020204" pitchFamily="34" charset="0"/>
                <a:cs typeface="Arial" panose="020B0604020202020204" pitchFamily="34" charset="0"/>
              </a:rPr>
              <a:t>A property of nucleotide bases that affects the three-dimensional structure of nucleic acids is: </a:t>
            </a:r>
          </a:p>
          <a:p>
            <a:pPr>
              <a:lnSpc>
                <a:spcPct val="115000"/>
              </a:lnSpc>
              <a:spcBef>
                <a:spcPts val="80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457200" indent="-457200">
              <a:buFontTx/>
              <a:buAutoNum type="alphaUcPeriod"/>
              <a:defRPr/>
            </a:pPr>
            <a:r>
              <a:rPr lang="en-US" sz="2400" dirty="0">
                <a:latin typeface="Arial" panose="020B0604020202020204" pitchFamily="34" charset="0"/>
                <a:cs typeface="Arial" panose="020B0604020202020204" pitchFamily="34" charset="0"/>
              </a:rPr>
              <a:t>their weakly acidic nature. </a:t>
            </a:r>
          </a:p>
          <a:p>
            <a:pPr marL="457200" indent="-457200">
              <a:buFontTx/>
              <a:buAutoNum type="alphaUcPeriod"/>
              <a:defRPr/>
            </a:pPr>
            <a:r>
              <a:rPr lang="en-US" sz="2400" dirty="0">
                <a:latin typeface="Arial" panose="020B0604020202020204" pitchFamily="34" charset="0"/>
                <a:cs typeface="Arial" panose="020B0604020202020204" pitchFamily="34" charset="0"/>
              </a:rPr>
              <a:t>their absorption of UV light at wavelengths above 280 nm.</a:t>
            </a:r>
          </a:p>
          <a:p>
            <a:pPr marL="457200" indent="-457200">
              <a:buFontTx/>
              <a:buAutoNum type="alphaUcPeriod"/>
              <a:defRPr/>
            </a:pPr>
            <a:r>
              <a:rPr lang="en-US" sz="2400" dirty="0">
                <a:latin typeface="Arial" panose="020B0604020202020204" pitchFamily="34" charset="0"/>
                <a:cs typeface="Arial" panose="020B0604020202020204" pitchFamily="34" charset="0"/>
              </a:rPr>
              <a:t>their hydrophilic nature. </a:t>
            </a:r>
          </a:p>
          <a:p>
            <a:pPr marL="457200" indent="-457200">
              <a:buAutoNum type="alphaUcPeriod" startAt="4"/>
              <a:defRPr/>
            </a:pPr>
            <a:r>
              <a:rPr lang="en-US" sz="2400" dirty="0">
                <a:latin typeface="Arial" panose="020B0604020202020204" pitchFamily="34" charset="0"/>
                <a:cs typeface="Arial" panose="020B0604020202020204" pitchFamily="34" charset="0"/>
              </a:rPr>
              <a:t>their existence in tautomeric forms depending on </a:t>
            </a:r>
            <a:r>
              <a:rPr lang="en-US" sz="2400" dirty="0" err="1">
                <a:latin typeface="Arial" panose="020B0604020202020204" pitchFamily="34" charset="0"/>
                <a:cs typeface="Arial" panose="020B0604020202020204" pitchFamily="34" charset="0"/>
              </a:rPr>
              <a:t>pH.</a:t>
            </a:r>
            <a:endParaRPr lang="en-US" sz="2400" dirty="0">
              <a:latin typeface="Arial" panose="020B0604020202020204" pitchFamily="34" charset="0"/>
              <a:cs typeface="Arial" panose="020B0604020202020204" pitchFamily="34" charset="0"/>
            </a:endParaRPr>
          </a:p>
          <a:p>
            <a:pPr>
              <a:buNone/>
              <a:defRPr/>
            </a:pPr>
            <a:endParaRPr lang="en-US" sz="2400" dirty="0">
              <a:latin typeface="Arial" panose="020B0604020202020204" pitchFamily="34" charset="0"/>
              <a:cs typeface="Arial" panose="020B0604020202020204" pitchFamily="34" charset="0"/>
            </a:endParaRPr>
          </a:p>
          <a:p>
            <a:pPr marL="457200" indent="-457200">
              <a:buFontTx/>
              <a:buAutoNum type="alphaUcPeriod"/>
              <a:defRPr/>
            </a:pPr>
            <a:endParaRPr lang="en-US" sz="2400" dirty="0">
              <a:latin typeface="Arial" panose="020B0604020202020204" pitchFamily="34" charset="0"/>
              <a:cs typeface="Arial" panose="020B0604020202020204" pitchFamily="34" charset="0"/>
            </a:endParaRPr>
          </a:p>
          <a:p>
            <a:pPr>
              <a:buFontTx/>
              <a:buNone/>
              <a:defRPr/>
            </a:pPr>
            <a:endParaRPr lang="en-US" sz="2400" dirty="0">
              <a:latin typeface="Arial" panose="020B0604020202020204" pitchFamily="34" charset="0"/>
              <a:cs typeface="Arial" panose="020B0604020202020204" pitchFamily="34" charset="0"/>
            </a:endParaRPr>
          </a:p>
          <a:p>
            <a:pPr>
              <a:buFontTx/>
              <a:buNone/>
              <a:defRPr/>
            </a:pPr>
            <a:endParaRPr lang="en-US" sz="2400" dirty="0">
              <a:latin typeface="Arial" panose="020B0604020202020204" pitchFamily="34" charset="0"/>
              <a:cs typeface="Arial" panose="020B0604020202020204" pitchFamily="34" charset="0"/>
            </a:endParaRPr>
          </a:p>
          <a:p>
            <a:pPr>
              <a:lnSpc>
                <a:spcPct val="115000"/>
              </a:lnSpc>
              <a:spcBef>
                <a:spcPct val="0"/>
              </a:spcBef>
              <a:buClr>
                <a:srgbClr val="000000"/>
              </a:buClr>
              <a:buSzPts val="1100"/>
              <a:buFontTx/>
              <a:buNone/>
              <a:defRPr/>
            </a:pPr>
            <a:endParaRPr lang="en-US" altLang="en-US" sz="2400" dirty="0">
              <a:latin typeface="Arial" panose="020B060402020202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Tx/>
              <a:buNone/>
              <a:defRPr/>
            </a:pPr>
            <a:endParaRPr lang="en-US" altLang="en-US" sz="2400" dirty="0">
              <a:latin typeface="Arial" panose="020B060402020202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Tx/>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9" name="Picture 8" descr="Icon P 1&#10;">
            <a:extLst>
              <a:ext uri="{FF2B5EF4-FFF2-40B4-BE49-F238E27FC236}">
                <a16:creationId xmlns:a16="http://schemas.microsoft.com/office/drawing/2014/main" id="{7D7276B0-2B92-4540-95CA-75B4D96B04DF}"/>
              </a:ext>
            </a:extLst>
          </p:cNvPr>
          <p:cNvPicPr>
            <a:picLocks noChangeAspect="1"/>
          </p:cNvPicPr>
          <p:nvPr/>
        </p:nvPicPr>
        <p:blipFill>
          <a:blip r:embed="rId3"/>
          <a:stretch>
            <a:fillRect/>
          </a:stretch>
        </p:blipFill>
        <p:spPr>
          <a:xfrm>
            <a:off x="923446" y="304800"/>
            <a:ext cx="1133954" cy="816935"/>
          </a:xfrm>
          <a:prstGeom prst="rect">
            <a:avLst/>
          </a:prstGeom>
        </p:spPr>
      </p:pic>
    </p:spTree>
    <p:extLst>
      <p:ext uri="{BB962C8B-B14F-4D97-AF65-F5344CB8AC3E}">
        <p14:creationId xmlns:p14="http://schemas.microsoft.com/office/powerpoint/2010/main" val="166662168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1323DD-A9D8-4C6D-8BFB-F3E214AA5369}"/>
              </a:ext>
            </a:extLst>
          </p:cNvPr>
          <p:cNvSpPr>
            <a:spLocks noGrp="1"/>
          </p:cNvSpPr>
          <p:nvPr>
            <p:ph type="title"/>
          </p:nvPr>
        </p:nvSpPr>
        <p:spPr/>
        <p:txBody>
          <a:bodyPr/>
          <a:lstStyle/>
          <a:p>
            <a:r>
              <a:rPr lang="en-US" altLang="en-US" dirty="0">
                <a:solidFill>
                  <a:srgbClr val="145C76"/>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Clicker Question 7, Response</a:t>
            </a:r>
            <a:endParaRPr lang="en-AU" dirty="0">
              <a:solidFill>
                <a:srgbClr val="145C76"/>
              </a:solidFill>
            </a:endParaRPr>
          </a:p>
        </p:txBody>
      </p:sp>
      <p:sp>
        <p:nvSpPr>
          <p:cNvPr id="5" name="Google Shape;433;g847cf01710_0_113">
            <a:extLst>
              <a:ext uri="{FF2B5EF4-FFF2-40B4-BE49-F238E27FC236}">
                <a16:creationId xmlns:a16="http://schemas.microsoft.com/office/drawing/2014/main" id="{93183BBF-F612-4349-9844-3E2FCF891F42}"/>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defRPr/>
            </a:pPr>
            <a:r>
              <a:rPr lang="en-US" sz="2400" dirty="0">
                <a:latin typeface="Arial" panose="020B0604020202020204" pitchFamily="34" charset="0"/>
                <a:cs typeface="Arial" panose="020B0604020202020204" pitchFamily="34" charset="0"/>
              </a:rPr>
              <a:t>A property of nucleotide bases that affects the three-dimensional structure of nucleic acids is: </a:t>
            </a:r>
          </a:p>
          <a:p>
            <a:pPr>
              <a:lnSpc>
                <a:spcPct val="115000"/>
              </a:lnSpc>
              <a:spcBef>
                <a:spcPts val="80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457200" indent="-457200">
              <a:buAutoNum type="alphaUcPeriod" startAt="4"/>
              <a:defRPr/>
            </a:pPr>
            <a:r>
              <a:rPr lang="en-US" sz="2400" b="1" dirty="0">
                <a:latin typeface="Arial" panose="020B0604020202020204" pitchFamily="34" charset="0"/>
                <a:cs typeface="Arial" panose="020B0604020202020204" pitchFamily="34" charset="0"/>
              </a:rPr>
              <a:t>their existence in tautomeric forms depending on </a:t>
            </a:r>
            <a:r>
              <a:rPr lang="en-US" sz="2400" b="1" dirty="0" err="1">
                <a:latin typeface="Arial" panose="020B0604020202020204" pitchFamily="34" charset="0"/>
                <a:cs typeface="Arial" panose="020B0604020202020204" pitchFamily="34" charset="0"/>
              </a:rPr>
              <a:t>pH.</a:t>
            </a:r>
            <a:endParaRPr lang="en-US" sz="2400" b="1" dirty="0">
              <a:latin typeface="Arial" panose="020B0604020202020204" pitchFamily="34" charset="0"/>
              <a:cs typeface="Arial" panose="020B0604020202020204" pitchFamily="34" charset="0"/>
            </a:endParaRPr>
          </a:p>
          <a:p>
            <a:pPr>
              <a:buNone/>
              <a:defRPr/>
            </a:pPr>
            <a:endParaRPr lang="en-US" sz="2400" dirty="0">
              <a:latin typeface="Arial" panose="020B0604020202020204" pitchFamily="34" charset="0"/>
              <a:cs typeface="Arial" panose="020B0604020202020204" pitchFamily="34" charset="0"/>
            </a:endParaRPr>
          </a:p>
          <a:p>
            <a:pPr>
              <a:buNone/>
              <a:defRPr/>
            </a:pPr>
            <a:r>
              <a:rPr lang="en-US" sz="2400" b="1" dirty="0">
                <a:latin typeface="Arial" panose="020B0604020202020204" pitchFamily="34" charset="0"/>
                <a:cs typeface="Arial" panose="020B0604020202020204" pitchFamily="34" charset="0"/>
              </a:rPr>
              <a:t>Free pyrimidine and purine bases may exist in two or more tautomeric forms depending on the </a:t>
            </a:r>
            <a:r>
              <a:rPr lang="en-US" sz="2400" b="1" dirty="0" err="1">
                <a:latin typeface="Arial" panose="020B0604020202020204" pitchFamily="34" charset="0"/>
                <a:cs typeface="Arial" panose="020B0604020202020204" pitchFamily="34" charset="0"/>
              </a:rPr>
              <a:t>pH.</a:t>
            </a:r>
            <a:r>
              <a:rPr lang="en-US" sz="2400" b="1" dirty="0">
                <a:latin typeface="Arial" panose="020B0604020202020204" pitchFamily="34" charset="0"/>
                <a:cs typeface="Arial" panose="020B0604020202020204" pitchFamily="34" charset="0"/>
              </a:rPr>
              <a:t> Uracil, for example, occurs in several readily interconverted forms called </a:t>
            </a:r>
            <a:r>
              <a:rPr lang="en-US" sz="2400" b="1" dirty="0" err="1">
                <a:latin typeface="Arial" panose="020B0604020202020204" pitchFamily="34" charset="0"/>
                <a:cs typeface="Arial" panose="020B0604020202020204" pitchFamily="34" charset="0"/>
              </a:rPr>
              <a:t>tautomers</a:t>
            </a:r>
            <a:r>
              <a:rPr lang="en-US" sz="2400" b="1" dirty="0">
                <a:latin typeface="Arial" panose="020B0604020202020204" pitchFamily="34" charset="0"/>
                <a:cs typeface="Arial" panose="020B0604020202020204" pitchFamily="34" charset="0"/>
              </a:rPr>
              <a:t> — lactam, </a:t>
            </a:r>
            <a:r>
              <a:rPr lang="en-US" sz="2400" b="1" dirty="0" err="1">
                <a:latin typeface="Arial" panose="020B0604020202020204" pitchFamily="34" charset="0"/>
                <a:cs typeface="Arial" panose="020B0604020202020204" pitchFamily="34" charset="0"/>
              </a:rPr>
              <a:t>lactim</a:t>
            </a:r>
            <a:r>
              <a:rPr lang="en-US" sz="2400" b="1" dirty="0">
                <a:latin typeface="Arial" panose="020B0604020202020204" pitchFamily="34" charset="0"/>
                <a:cs typeface="Arial" panose="020B0604020202020204" pitchFamily="34" charset="0"/>
              </a:rPr>
              <a:t>, and double </a:t>
            </a:r>
            <a:r>
              <a:rPr lang="en-US" sz="2400" b="1" dirty="0" err="1">
                <a:latin typeface="Arial" panose="020B0604020202020204" pitchFamily="34" charset="0"/>
                <a:cs typeface="Arial" panose="020B0604020202020204" pitchFamily="34" charset="0"/>
              </a:rPr>
              <a:t>lactim</a:t>
            </a:r>
            <a:r>
              <a:rPr lang="en-US" sz="2400" b="1" dirty="0">
                <a:latin typeface="Arial" panose="020B0604020202020204" pitchFamily="34" charset="0"/>
                <a:cs typeface="Arial" panose="020B0604020202020204" pitchFamily="34" charset="0"/>
              </a:rPr>
              <a:t> forms. </a:t>
            </a:r>
          </a:p>
          <a:p>
            <a:pPr>
              <a:buNone/>
              <a:defRPr/>
            </a:pPr>
            <a:endParaRPr lang="en-US" sz="2400" dirty="0">
              <a:latin typeface="Arial" panose="020B0604020202020204" pitchFamily="34" charset="0"/>
              <a:cs typeface="Arial" panose="020B0604020202020204" pitchFamily="34" charset="0"/>
            </a:endParaRPr>
          </a:p>
          <a:p>
            <a:pPr>
              <a:buFontTx/>
              <a:buNone/>
              <a:defRPr/>
            </a:pPr>
            <a:endParaRPr lang="en-US" sz="2400" dirty="0">
              <a:latin typeface="Arial" panose="020B0604020202020204" pitchFamily="34" charset="0"/>
              <a:cs typeface="Arial" panose="020B0604020202020204" pitchFamily="34" charset="0"/>
            </a:endParaRPr>
          </a:p>
          <a:p>
            <a:pPr>
              <a:buFontTx/>
              <a:buNone/>
              <a:defRPr/>
            </a:pPr>
            <a:endParaRPr lang="en-US" sz="2400" dirty="0">
              <a:latin typeface="Arial" panose="020B0604020202020204" pitchFamily="34" charset="0"/>
              <a:cs typeface="Arial" panose="020B0604020202020204" pitchFamily="34" charset="0"/>
            </a:endParaRPr>
          </a:p>
          <a:p>
            <a:pPr>
              <a:lnSpc>
                <a:spcPct val="115000"/>
              </a:lnSpc>
              <a:spcBef>
                <a:spcPct val="0"/>
              </a:spcBef>
              <a:buClr>
                <a:srgbClr val="000000"/>
              </a:buClr>
              <a:buSzPts val="1100"/>
              <a:buFontTx/>
              <a:buNone/>
              <a:defRPr/>
            </a:pPr>
            <a:endParaRPr lang="en-US" altLang="en-US" sz="2400" dirty="0">
              <a:latin typeface="Arial" panose="020B060402020202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Tx/>
              <a:buNone/>
              <a:defRPr/>
            </a:pPr>
            <a:endParaRPr lang="en-US" altLang="en-US" sz="2400" dirty="0">
              <a:latin typeface="Arial" panose="020B060402020202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Tx/>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78159842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C187B9-F4F5-4E8A-992C-7281A8A0C2CA}"/>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1</a:t>
            </a:r>
            <a:r>
              <a:rPr lang="en-US" altLang="en-US" sz="2000" b="0" dirty="0">
                <a:solidFill>
                  <a:srgbClr val="1D6E7D"/>
                </a:solidFill>
                <a:latin typeface="Arial" panose="020B0604020202020204" pitchFamily="34" charset="0"/>
                <a:cs typeface="Arial" panose="020B0604020202020204" pitchFamily="34" charset="0"/>
              </a:rPr>
              <a:t> (3 of 6)</a:t>
            </a:r>
            <a:endParaRPr lang="en-AU" sz="2000" dirty="0"/>
          </a:p>
        </p:txBody>
      </p:sp>
      <p:sp>
        <p:nvSpPr>
          <p:cNvPr id="19459" name="Text Placeholder 2">
            <a:extLst>
              <a:ext uri="{FF2B5EF4-FFF2-40B4-BE49-F238E27FC236}">
                <a16:creationId xmlns:a16="http://schemas.microsoft.com/office/drawing/2014/main" id="{ED3DF9F9-DE6A-FA41-AC9F-EB0BB207DBF5}"/>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Nucleic acids are both repositories and functional expressions of biological information. </a:t>
            </a:r>
            <a:r>
              <a:rPr lang="en-US" sz="2400" dirty="0">
                <a:latin typeface="Arial" panose="020B0604020202020204" pitchFamily="34" charset="0"/>
                <a:cs typeface="Arial" panose="020B0604020202020204" pitchFamily="34" charset="0"/>
              </a:rPr>
              <a:t>Biological information is one of the required conditions for life, a blueprint for each species transmitted from one generation to the next. RNA can be a functional expression of that information, directing the synthesis of proteins or, in some cases, acting directly as a signal or a reaction catalyst. </a:t>
            </a:r>
          </a:p>
          <a:p>
            <a:pPr>
              <a:buFontTx/>
              <a:buNone/>
            </a:pPr>
            <a:endParaRPr lang="en-US" altLang="en-US" sz="2800" dirty="0">
              <a:latin typeface="Arial" panose="020B0604020202020204" pitchFamily="34" charset="0"/>
            </a:endParaRPr>
          </a:p>
        </p:txBody>
      </p:sp>
      <p:pic>
        <p:nvPicPr>
          <p:cNvPr id="7" name="Google Shape;170;p2" descr="Icon P 1&#10;">
            <a:extLst>
              <a:ext uri="{FF2B5EF4-FFF2-40B4-BE49-F238E27FC236}">
                <a16:creationId xmlns:a16="http://schemas.microsoft.com/office/drawing/2014/main" id="{D45C1AA8-6819-4339-8275-32638D356822}"/>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4975" y="279587"/>
            <a:ext cx="1190625"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5274783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26C89B-DD92-4693-9086-476465E0BA84}"/>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2</a:t>
            </a:r>
            <a:r>
              <a:rPr lang="en-US" altLang="en-US" sz="2000" b="0" dirty="0">
                <a:solidFill>
                  <a:srgbClr val="1D6E7D"/>
                </a:solidFill>
                <a:latin typeface="Arial" panose="020B0604020202020204" pitchFamily="34" charset="0"/>
                <a:cs typeface="Arial" panose="020B0604020202020204" pitchFamily="34" charset="0"/>
              </a:rPr>
              <a:t> (2 of 4)</a:t>
            </a:r>
            <a:endParaRPr lang="en-AU" sz="2000" dirty="0"/>
          </a:p>
        </p:txBody>
      </p:sp>
      <p:sp>
        <p:nvSpPr>
          <p:cNvPr id="21507" name="Text Placeholder 2">
            <a:extLst>
              <a:ext uri="{FF2B5EF4-FFF2-40B4-BE49-F238E27FC236}">
                <a16:creationId xmlns:a16="http://schemas.microsoft.com/office/drawing/2014/main" id="{8DFB2773-2858-C74F-9CA1-E434B7BD7CDC}"/>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The transmission of biological information relies on molecular complementarity. </a:t>
            </a:r>
            <a:r>
              <a:rPr lang="en-US" sz="2400" dirty="0">
                <a:latin typeface="Arial" panose="020B0604020202020204" pitchFamily="34" charset="0"/>
                <a:cs typeface="Arial" panose="020B0604020202020204" pitchFamily="34" charset="0"/>
              </a:rPr>
              <a:t>Chromosomes are the largest molecules in any cell. They are polymers composed of a small set of common nucleotides, with information embedded in the nucleotide sequence. The common nucleotides in RNA and DNA are organized so that two strands of nucleic acid can maintain a complementary and uniform structure over vast molecular distances. This extended potential for both variable sequence and complementarity, and thus information storage and transmission, is a property shared by no other class of biological molecule. </a:t>
            </a:r>
          </a:p>
          <a:p>
            <a:pPr>
              <a:buNone/>
            </a:pPr>
            <a:endParaRPr lang="en-US" sz="2400" dirty="0"/>
          </a:p>
          <a:p>
            <a:pPr>
              <a:buFontTx/>
              <a:buNone/>
            </a:pPr>
            <a:endParaRPr lang="en-US" altLang="en-US" sz="2400" dirty="0">
              <a:latin typeface="Arial" panose="020B0604020202020204" pitchFamily="34" charset="0"/>
            </a:endParaRPr>
          </a:p>
          <a:p>
            <a:pPr>
              <a:spcBef>
                <a:spcPts val="363"/>
              </a:spcBef>
              <a:buClr>
                <a:srgbClr val="000000"/>
              </a:buClr>
              <a:buSzPts val="1800"/>
              <a:buFont typeface="Calibri" panose="020F0502020204030204" pitchFamily="34" charset="0"/>
              <a:buNone/>
            </a:pPr>
            <a:endParaRPr lang="en-US" altLang="en-US" dirty="0">
              <a:solidFill>
                <a:srgbClr val="000000"/>
              </a:solidFill>
              <a:ea typeface="Calibri" panose="020F0502020204030204" pitchFamily="34" charset="0"/>
              <a:cs typeface="Arial" panose="020B0604020202020204" pitchFamily="34" charset="0"/>
              <a:sym typeface="Calibri" panose="020F0502020204030204" pitchFamily="34" charset="0"/>
            </a:endParaRPr>
          </a:p>
        </p:txBody>
      </p:sp>
      <p:pic>
        <p:nvPicPr>
          <p:cNvPr id="6" name="Google Shape;177;g7fe2cbe272_0_8" descr="Icon P 2&#10;">
            <a:extLst>
              <a:ext uri="{FF2B5EF4-FFF2-40B4-BE49-F238E27FC236}">
                <a16:creationId xmlns:a16="http://schemas.microsoft.com/office/drawing/2014/main" id="{2E0B2A2D-C73B-4D8B-AA43-06E4E785448D}"/>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23235" y="275590"/>
            <a:ext cx="1228725"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39302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9A2B7C-791F-4E9C-8B6C-7CCF35931A4D}"/>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Base Pairing Permits the Duplication of Genetic Information</a:t>
            </a:r>
            <a:endParaRPr lang="en-AU" dirty="0"/>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304800" y="1447801"/>
            <a:ext cx="81534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base pairs </a:t>
            </a:r>
            <a:r>
              <a:rPr lang="en-US" sz="2400" dirty="0">
                <a:latin typeface="Arial" panose="020B0604020202020204" pitchFamily="34" charset="0"/>
                <a:cs typeface="Arial" panose="020B0604020202020204" pitchFamily="34" charset="0"/>
              </a:rPr>
              <a:t>=</a:t>
            </a:r>
            <a:r>
              <a:rPr lang="en-US" sz="2400" b="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hydrogen-bonding patterns between complementary strands of nucleic acids</a:t>
            </a:r>
          </a:p>
          <a:p>
            <a:pPr lvl="1"/>
            <a:r>
              <a:rPr lang="en-US" sz="2400" dirty="0">
                <a:latin typeface="Arial" panose="020B0604020202020204" pitchFamily="34" charset="0"/>
                <a:cs typeface="Arial" panose="020B0604020202020204" pitchFamily="34" charset="0"/>
              </a:rPr>
              <a:t>A bonds specifically to T (or U)</a:t>
            </a:r>
          </a:p>
          <a:p>
            <a:pPr lvl="1"/>
            <a:r>
              <a:rPr lang="en-US" sz="2400" dirty="0">
                <a:latin typeface="Arial" panose="020B0604020202020204" pitchFamily="34" charset="0"/>
                <a:cs typeface="Arial" panose="020B0604020202020204" pitchFamily="34" charset="0"/>
              </a:rPr>
              <a:t>G bonds specifically to C  	</a:t>
            </a:r>
          </a:p>
          <a:p>
            <a:pPr lvl="1"/>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3" name="Picture 2" descr="A vertical piece of double-stranded D N A is shown on the left with two base pairs expanded in the center of the image, and two photos are shown on the right. The left strand of D N A runs from 5 prime at the top to 3 prime at the bottom. It begins with a circle connected to a five-membered ring that is connected to another circle and so on, with a total of 9 nucleotide units. Each five-membered ring is connected by its right side vertex to a single hexagonal ring representing a pyrimidine or to a five-membered ring that is joined with six-membered ring representing a purine. From top to bottom, the sequence of purines and pyrimidines is C, A, A, T, C, G, T, C, and A. The right-hand strand has its 3 prime end on top and its 5 prime end on the bottom. It has a similar structure to the first strand butmirrored left to right. From top to bottom, the sequence of purines and pyrimidines is G, T, T, A, G, C, A, G, and T. Sets of three blue vertical lines are shown connecting the purines and pyrimidines between the two strands. Each C has three sets of vertical lines connecting it with a G, and each A has two sets of vertical lines connecting it with a T. A closeup of the bonds between adenine and thymine is shown to the right. Adenine has a five-membered ring on the left and a six-membered ring on the right. The six-membered ring has N in position 1 at the top right vertex connected by three vertical lines with H bonded to N at the bottom left vertex (position 1) of thymine. The six-membered ring has C 2 bonded to H, double bonds between C 2 and C 3 and C 6 and the N at position 1. It also has a double bond between C 3 and C 4 that is shared with the five-membered ring. The five-membered ring has N at position 7 double bonded to C H at position 8 and N at position 9 that is bonded to C 1 prime. C 6 of the six-membered ring is bonded to N H 2 ,and there are three vertical lines connecting one of the H atoms to O that is double bonded to C 6 of thymine. The distance between N bonded to C 6 of adenine and O bonded to C 6 of thymine is 2.8 Angstroms. The distance from N in position 1 of adenine to h bonded to N in position 1 of thymine is 3.0 Angstroms. Thymine has N 1 bonded to H that is connected by three vertical lines to N 1 of adenine, C 2 double bonded to O at the lower left, N in position 3 bonded to C 1 prime, C 4 bonded to H, C 5 bonded to C H 3, and C 6 double bonded to O that is connected to H of the N H 2 bonded to C 6 in adenine. The distance between the C 1 prime bonded to N in position 9 of adenine and the C 1 prime bonded to N in position 3 of thymine is 11.1 Angstroms. Below this closeup, a similar illustration shows three hydrogen bonds, represented as sets of three vertical lines, connecting cytosine and guanine. Guanine has a six-membered ring on the right joined with a five-membered ring on the left. The six-membered ring has N in position 1 bonded to H that is connected by three vertical lines to N in position 1 of cytosine with a distance of 3.0 Angstroms between the N atoms. The six-membered ring of guanine has C in position 2 that is bonded to N H 2 of which one H is connected by three vertical lines to O that is double bonded to C at position 2 of cytosine with a distance of 2.9 Angstroms between N and O. There is a double bond between C 2 and N in position 3. There is a double bond between C 4 and C 5 that is shared with the five-membered ring, and C 6 double bonded to O that is connected by three vertical lines to an H of N H 2 bonded to C 6 of cytosine with a distance of 2.9 Angstroms between the O and the N. The five-membered ring has N at position 7, a double bond between position 7 and position 8, C bonded to H at position 8, and N at position 9 that is further bonded to C 1 prime. Cytosine has N in position 1 connected by three vertical lines to H bonded to N in position 1 of guanine, C 2 double bonded to O that is connected by three vertical lines to H of N H 2 bonded to C 2 of guanine, N in position 3 that is bonded to C 1 prime that is a distance of 10.8 Angstroms from C 1 prime bonded to guanine, C 4 bonded to H, a double bond between C 4 and C 5, C 5 bonded to H, and C 6 bonded to N H 2 of which one H is connected by three vertical lines to O that is double bonded to C 6 of guanine. The photo of James D. Watson shows a man with short hair in a suit and tie smiling. The photo of Francis Crick, 1916 to 2004, shows a balding man in a suit and tie smiling at the camera.">
            <a:extLst>
              <a:ext uri="{FF2B5EF4-FFF2-40B4-BE49-F238E27FC236}">
                <a16:creationId xmlns:a16="http://schemas.microsoft.com/office/drawing/2014/main" id="{CD13F3FD-4CB4-CB48-B1C4-E9A0108F7405}"/>
              </a:ext>
            </a:extLst>
          </p:cNvPr>
          <p:cNvPicPr>
            <a:picLocks noChangeAspect="1"/>
          </p:cNvPicPr>
          <p:nvPr/>
        </p:nvPicPr>
        <p:blipFill>
          <a:blip r:embed="rId3"/>
          <a:stretch>
            <a:fillRect/>
          </a:stretch>
        </p:blipFill>
        <p:spPr>
          <a:xfrm>
            <a:off x="1539216" y="3280146"/>
            <a:ext cx="6065568" cy="3242544"/>
          </a:xfrm>
          <a:prstGeom prst="rect">
            <a:avLst/>
          </a:prstGeom>
        </p:spPr>
      </p:pic>
    </p:spTree>
    <p:extLst>
      <p:ext uri="{BB962C8B-B14F-4D97-AF65-F5344CB8AC3E}">
        <p14:creationId xmlns:p14="http://schemas.microsoft.com/office/powerpoint/2010/main" val="272311383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pic>
        <p:nvPicPr>
          <p:cNvPr id="4" name="Picture 3" descr="Icon P 2&#10;">
            <a:extLst>
              <a:ext uri="{FF2B5EF4-FFF2-40B4-BE49-F238E27FC236}">
                <a16:creationId xmlns:a16="http://schemas.microsoft.com/office/drawing/2014/main" id="{6AF31E02-16FE-4D8A-B3CB-AB3E365B4692}"/>
              </a:ext>
            </a:extLst>
          </p:cNvPr>
          <p:cNvPicPr>
            <a:picLocks noChangeAspect="1"/>
          </p:cNvPicPr>
          <p:nvPr/>
        </p:nvPicPr>
        <p:blipFill>
          <a:blip r:embed="rId3"/>
          <a:stretch>
            <a:fillRect/>
          </a:stretch>
        </p:blipFill>
        <p:spPr>
          <a:xfrm>
            <a:off x="914400" y="327624"/>
            <a:ext cx="1133954" cy="816935"/>
          </a:xfrm>
          <a:prstGeom prst="rect">
            <a:avLst/>
          </a:prstGeom>
        </p:spPr>
      </p:pic>
      <p:sp>
        <p:nvSpPr>
          <p:cNvPr id="2" name="Title 1">
            <a:extLst>
              <a:ext uri="{FF2B5EF4-FFF2-40B4-BE49-F238E27FC236}">
                <a16:creationId xmlns:a16="http://schemas.microsoft.com/office/drawing/2014/main" id="{1C1F29BC-AA1E-4277-ADC4-8E7FF88DFFD8}"/>
              </a:ext>
            </a:extLst>
          </p:cNvPr>
          <p:cNvSpPr>
            <a:spLocks noGrp="1"/>
          </p:cNvSpPr>
          <p:nvPr>
            <p:ph type="title"/>
          </p:nvPr>
        </p:nvSpPr>
        <p:spPr/>
        <p:txBody>
          <a:bodyPr/>
          <a:lstStyle/>
          <a:p>
            <a:r>
              <a:rPr lang="en-US" altLang="en-US" dirty="0">
                <a:solidFill>
                  <a:srgbClr val="145C76"/>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Clicker Question 8</a:t>
            </a:r>
            <a:endParaRPr lang="en-AU" dirty="0">
              <a:solidFill>
                <a:srgbClr val="145C76"/>
              </a:solidFill>
            </a:endParaRPr>
          </a:p>
        </p:txBody>
      </p:sp>
      <p:sp>
        <p:nvSpPr>
          <p:cNvPr id="84997" name="Google Shape;433;g847cf01710_0_113">
            <a:extLst>
              <a:ext uri="{FF2B5EF4-FFF2-40B4-BE49-F238E27FC236}">
                <a16:creationId xmlns:a16="http://schemas.microsoft.com/office/drawing/2014/main" id="{AF312896-191F-8146-8A34-8A81B443B973}"/>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dirty="0">
                <a:latin typeface="Arial" panose="020B0604020202020204" pitchFamily="34" charset="0"/>
                <a:cs typeface="Arial" panose="020B0604020202020204" pitchFamily="34" charset="0"/>
              </a:rPr>
              <a:t>In a sample of DNA isolated from an unidentified species of bacteria, adenine makes up 28% of the total bases. Which statement is false about the relative proportions of the bases in the DNA sample? </a:t>
            </a:r>
          </a:p>
          <a:p>
            <a:pPr>
              <a:buNone/>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457200" indent="-457200">
              <a:buFontTx/>
              <a:buAutoNum type="alphaUcPeriod"/>
              <a:defRPr/>
            </a:pPr>
            <a:r>
              <a:rPr lang="en-US" sz="2400" dirty="0">
                <a:latin typeface="Arial" panose="020B0604020202020204" pitchFamily="34" charset="0"/>
                <a:cs typeface="Arial" panose="020B0604020202020204" pitchFamily="34" charset="0"/>
              </a:rPr>
              <a:t>The DNA must contain 28% C. </a:t>
            </a:r>
          </a:p>
          <a:p>
            <a:pPr marL="457200" indent="-457200">
              <a:buFontTx/>
              <a:buAutoNum type="alphaUcPeriod"/>
              <a:defRPr/>
            </a:pPr>
            <a:r>
              <a:rPr lang="en-US" sz="2400" dirty="0">
                <a:latin typeface="Arial" panose="020B0604020202020204" pitchFamily="34" charset="0"/>
                <a:cs typeface="Arial" panose="020B0604020202020204" pitchFamily="34" charset="0"/>
              </a:rPr>
              <a:t>A and T bases account for 56% of the bases.</a:t>
            </a:r>
          </a:p>
          <a:p>
            <a:pPr marL="457200" indent="-457200">
              <a:buFontTx/>
              <a:buAutoNum type="alphaUcPeriod"/>
              <a:defRPr/>
            </a:pPr>
            <a:r>
              <a:rPr lang="en-US" sz="2400" dirty="0">
                <a:latin typeface="Arial" panose="020B0604020202020204" pitchFamily="34" charset="0"/>
                <a:cs typeface="Arial" panose="020B0604020202020204" pitchFamily="34" charset="0"/>
              </a:rPr>
              <a:t>G and C base pairs account for 44% of the bases. </a:t>
            </a:r>
          </a:p>
          <a:p>
            <a:pPr marL="457200" indent="-457200">
              <a:buFontTx/>
              <a:buAutoNum type="alphaUcPeriod"/>
              <a:defRPr/>
            </a:pPr>
            <a:r>
              <a:rPr lang="en-US" sz="2400" dirty="0">
                <a:latin typeface="Arial" panose="020B0604020202020204" pitchFamily="34" charset="0"/>
                <a:cs typeface="Arial" panose="020B0604020202020204" pitchFamily="34" charset="0"/>
              </a:rPr>
              <a:t>C, T, and G bases account for 72% of the bases. </a:t>
            </a:r>
          </a:p>
          <a:p>
            <a:pPr marL="457200" indent="-457200">
              <a:buFontTx/>
              <a:buAutoNum type="alphaUcPeriod"/>
              <a:defRPr/>
            </a:pPr>
            <a:endParaRPr lang="en-US" sz="2400" dirty="0">
              <a:latin typeface="Arial" panose="020B0604020202020204" pitchFamily="34" charset="0"/>
              <a:cs typeface="Arial" panose="020B0604020202020204" pitchFamily="34" charset="0"/>
            </a:endParaRPr>
          </a:p>
          <a:p>
            <a:pPr marL="457200" indent="-457200">
              <a:buFontTx/>
              <a:buAutoNum type="alphaUcPeriod"/>
              <a:defRPr/>
            </a:pPr>
            <a:endParaRPr lang="en-US" sz="2400" dirty="0">
              <a:latin typeface="Arial" panose="020B0604020202020204" pitchFamily="34" charset="0"/>
              <a:cs typeface="Arial" panose="020B0604020202020204" pitchFamily="34" charset="0"/>
            </a:endParaRPr>
          </a:p>
          <a:p>
            <a:pPr>
              <a:buFontTx/>
              <a:buNone/>
              <a:defRPr/>
            </a:pPr>
            <a:endParaRPr lang="en-US" sz="2400" dirty="0">
              <a:latin typeface="Arial" panose="020B0604020202020204" pitchFamily="34" charset="0"/>
              <a:cs typeface="Arial" panose="020B0604020202020204" pitchFamily="34" charset="0"/>
            </a:endParaRPr>
          </a:p>
          <a:p>
            <a:pPr>
              <a:buFontTx/>
              <a:buNone/>
              <a:defRPr/>
            </a:pPr>
            <a:endParaRPr lang="en-US" sz="2400" dirty="0">
              <a:latin typeface="Arial" panose="020B0604020202020204" pitchFamily="34" charset="0"/>
              <a:cs typeface="Arial" panose="020B0604020202020204" pitchFamily="34" charset="0"/>
            </a:endParaRPr>
          </a:p>
          <a:p>
            <a:pPr>
              <a:lnSpc>
                <a:spcPct val="115000"/>
              </a:lnSpc>
              <a:spcBef>
                <a:spcPct val="0"/>
              </a:spcBef>
              <a:buClr>
                <a:srgbClr val="000000"/>
              </a:buClr>
              <a:buSzPts val="1100"/>
              <a:buFontTx/>
              <a:buNone/>
              <a:defRPr/>
            </a:pPr>
            <a:endParaRPr lang="en-US" altLang="en-US" sz="2400" dirty="0">
              <a:latin typeface="Arial" panose="020B060402020202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Tx/>
              <a:buNone/>
              <a:defRPr/>
            </a:pPr>
            <a:endParaRPr lang="en-US" altLang="en-US" sz="2400" dirty="0">
              <a:latin typeface="Arial" panose="020B060402020202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Tx/>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25718548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10846-1692-48F9-B03A-F7143FFC68EE}"/>
              </a:ext>
            </a:extLst>
          </p:cNvPr>
          <p:cNvSpPr>
            <a:spLocks noGrp="1"/>
          </p:cNvSpPr>
          <p:nvPr>
            <p:ph type="title"/>
          </p:nvPr>
        </p:nvSpPr>
        <p:spPr/>
        <p:txBody>
          <a:bodyPr/>
          <a:lstStyle/>
          <a:p>
            <a:r>
              <a:rPr lang="en-US" altLang="en-US" dirty="0">
                <a:solidFill>
                  <a:srgbClr val="145C76"/>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Clicker Question 8, Response</a:t>
            </a:r>
            <a:endParaRPr lang="en-AU" dirty="0">
              <a:solidFill>
                <a:srgbClr val="145C76"/>
              </a:solidFill>
            </a:endParaRPr>
          </a:p>
        </p:txBody>
      </p:sp>
      <p:sp>
        <p:nvSpPr>
          <p:cNvPr id="4" name="Google Shape;433;g847cf01710_0_113">
            <a:extLst>
              <a:ext uri="{FF2B5EF4-FFF2-40B4-BE49-F238E27FC236}">
                <a16:creationId xmlns:a16="http://schemas.microsoft.com/office/drawing/2014/main" id="{18436705-5BCC-4540-9B87-761AC2E54ACA}"/>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dirty="0">
                <a:latin typeface="Arial" panose="020B0604020202020204" pitchFamily="34" charset="0"/>
                <a:cs typeface="Arial" panose="020B0604020202020204" pitchFamily="34" charset="0"/>
              </a:rPr>
              <a:t>In a sample of DNA isolated from an unidentified species of bacteria, adenine makes up 28% of the total bases. Which statement is false about the relative proportions of the bases in the DNA sample? </a:t>
            </a:r>
          </a:p>
          <a:p>
            <a:pPr>
              <a:buNone/>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457200" indent="-457200">
              <a:buFontTx/>
              <a:buAutoNum type="alphaUcPeriod"/>
              <a:defRPr/>
            </a:pPr>
            <a:r>
              <a:rPr lang="en-US" sz="2400" b="1" dirty="0">
                <a:latin typeface="Arial" panose="020B0604020202020204" pitchFamily="34" charset="0"/>
                <a:cs typeface="Arial" panose="020B0604020202020204" pitchFamily="34" charset="0"/>
              </a:rPr>
              <a:t>The DNA must contain 28% C. </a:t>
            </a:r>
          </a:p>
          <a:p>
            <a:pPr>
              <a:buNone/>
              <a:defRPr/>
            </a:pPr>
            <a:endParaRPr lang="en-US" sz="2400" dirty="0">
              <a:latin typeface="Arial" panose="020B0604020202020204" pitchFamily="34" charset="0"/>
              <a:cs typeface="Arial" panose="020B0604020202020204" pitchFamily="34" charset="0"/>
            </a:endParaRPr>
          </a:p>
          <a:p>
            <a:pPr>
              <a:buNone/>
              <a:defRPr/>
            </a:pPr>
            <a:r>
              <a:rPr lang="en-US" sz="2400" b="1" dirty="0">
                <a:latin typeface="Arial" panose="020B0604020202020204" pitchFamily="34" charset="0"/>
                <a:cs typeface="Arial" panose="020B0604020202020204" pitchFamily="34" charset="0"/>
              </a:rPr>
              <a:t>For any double-helical DNA, A </a:t>
            </a:r>
            <a:r>
              <a:rPr lang="en-US" sz="2400" dirty="0">
                <a:latin typeface="Arial" panose="020B0604020202020204" pitchFamily="34" charset="0"/>
                <a:cs typeface="Arial" panose="020B0604020202020204" pitchFamily="34" charset="0"/>
              </a:rPr>
              <a:t>= </a:t>
            </a:r>
            <a:r>
              <a:rPr lang="en-US" sz="2400" b="1" dirty="0">
                <a:latin typeface="Arial" panose="020B0604020202020204" pitchFamily="34" charset="0"/>
                <a:cs typeface="Arial" panose="020B0604020202020204" pitchFamily="34" charset="0"/>
              </a:rPr>
              <a:t>T and G </a:t>
            </a:r>
            <a:r>
              <a:rPr lang="en-US" sz="2400" dirty="0">
                <a:latin typeface="Arial" panose="020B0604020202020204" pitchFamily="34" charset="0"/>
                <a:cs typeface="Arial" panose="020B0604020202020204" pitchFamily="34" charset="0"/>
              </a:rPr>
              <a:t>= </a:t>
            </a:r>
            <a:r>
              <a:rPr lang="en-US" sz="2400" b="1" dirty="0">
                <a:latin typeface="Arial" panose="020B0604020202020204" pitchFamily="34" charset="0"/>
                <a:cs typeface="Arial" panose="020B0604020202020204" pitchFamily="34" charset="0"/>
              </a:rPr>
              <a:t>C. The DNA from the unidentified bacteria has 28% A and therefore must contain 28% T. A and T bases account for 56% of the bases and leaves 44% as G and C pairs: 22% G and 22% C. Together, C, T, and G bases account for 72% of the bases. </a:t>
            </a:r>
            <a:endParaRPr lang="en-US" sz="2400" dirty="0">
              <a:latin typeface="Arial" panose="020B0604020202020204" pitchFamily="34" charset="0"/>
              <a:cs typeface="Arial" panose="020B0604020202020204" pitchFamily="34" charset="0"/>
            </a:endParaRPr>
          </a:p>
          <a:p>
            <a:pPr>
              <a:buNone/>
              <a:defRPr/>
            </a:pPr>
            <a:endParaRPr lang="en-US" sz="2400" dirty="0">
              <a:latin typeface="Arial" panose="020B0604020202020204" pitchFamily="34" charset="0"/>
              <a:cs typeface="Arial" panose="020B0604020202020204" pitchFamily="34" charset="0"/>
            </a:endParaRPr>
          </a:p>
          <a:p>
            <a:pPr marL="457200" indent="-457200">
              <a:buFontTx/>
              <a:buAutoNum type="alphaUcPeriod"/>
              <a:defRPr/>
            </a:pPr>
            <a:endParaRPr lang="en-US" sz="2400" dirty="0">
              <a:latin typeface="Arial" panose="020B0604020202020204" pitchFamily="34" charset="0"/>
              <a:cs typeface="Arial" panose="020B0604020202020204" pitchFamily="34" charset="0"/>
            </a:endParaRPr>
          </a:p>
          <a:p>
            <a:pPr>
              <a:buFontTx/>
              <a:buNone/>
              <a:defRPr/>
            </a:pPr>
            <a:endParaRPr lang="en-US" sz="2400" dirty="0">
              <a:latin typeface="Arial" panose="020B0604020202020204" pitchFamily="34" charset="0"/>
              <a:cs typeface="Arial" panose="020B0604020202020204" pitchFamily="34" charset="0"/>
            </a:endParaRPr>
          </a:p>
          <a:p>
            <a:pPr>
              <a:buFontTx/>
              <a:buNone/>
              <a:defRPr/>
            </a:pPr>
            <a:endParaRPr lang="en-US" sz="2400" dirty="0">
              <a:latin typeface="Arial" panose="020B0604020202020204" pitchFamily="34" charset="0"/>
              <a:cs typeface="Arial" panose="020B0604020202020204" pitchFamily="34" charset="0"/>
            </a:endParaRPr>
          </a:p>
          <a:p>
            <a:pPr>
              <a:lnSpc>
                <a:spcPct val="115000"/>
              </a:lnSpc>
              <a:spcBef>
                <a:spcPct val="0"/>
              </a:spcBef>
              <a:buClr>
                <a:srgbClr val="000000"/>
              </a:buClr>
              <a:buSzPts val="1100"/>
              <a:buFontTx/>
              <a:buNone/>
              <a:defRPr/>
            </a:pPr>
            <a:endParaRPr lang="en-US" altLang="en-US" sz="2400" dirty="0">
              <a:latin typeface="Arial" panose="020B060402020202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Tx/>
              <a:buNone/>
              <a:defRPr/>
            </a:pPr>
            <a:endParaRPr lang="en-US" altLang="en-US" sz="2400" dirty="0">
              <a:latin typeface="Arial" panose="020B060402020202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Tx/>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30405897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DAEDE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2381CE-F72F-4943-8AD4-5ED032C88F62}"/>
              </a:ext>
            </a:extLst>
          </p:cNvPr>
          <p:cNvSpPr>
            <a:spLocks noGrp="1"/>
          </p:cNvSpPr>
          <p:nvPr>
            <p:ph type="ctrTitle"/>
          </p:nvPr>
        </p:nvSpPr>
        <p:spPr/>
        <p:txBody>
          <a:bodyPr/>
          <a:lstStyle/>
          <a:p>
            <a:r>
              <a:rPr lang="en-US" altLang="en-US" dirty="0">
                <a:solidFill>
                  <a:srgbClr val="674EA7"/>
                </a:solidFill>
                <a:latin typeface="Arial" panose="020B0604020202020204" pitchFamily="34" charset="0"/>
                <a:cs typeface="Arial" panose="020B0604020202020204" pitchFamily="34" charset="0"/>
              </a:rPr>
              <a:t>8.2</a:t>
            </a:r>
            <a:r>
              <a:rPr lang="en-US" altLang="en-US" dirty="0">
                <a:latin typeface="Arial" panose="020B0604020202020204" pitchFamily="34" charset="0"/>
                <a:cs typeface="Arial" panose="020B0604020202020204" pitchFamily="34" charset="0"/>
              </a:rPr>
              <a:t>    </a:t>
            </a:r>
            <a:r>
              <a:rPr lang="en-US" altLang="en-US" dirty="0">
                <a:solidFill>
                  <a:srgbClr val="1D6E7D"/>
                </a:solidFill>
                <a:latin typeface="Arial" panose="020B0604020202020204" pitchFamily="34" charset="0"/>
                <a:cs typeface="Arial" panose="020B0604020202020204" pitchFamily="34" charset="0"/>
              </a:rPr>
              <a:t>Nucleic Acid Structure</a:t>
            </a:r>
            <a:endParaRPr lang="en-AU" dirty="0">
              <a:solidFill>
                <a:srgbClr val="1D6E7D"/>
              </a:solidFill>
            </a:endParaRPr>
          </a:p>
        </p:txBody>
      </p:sp>
    </p:spTree>
    <p:extLst>
      <p:ext uri="{BB962C8B-B14F-4D97-AF65-F5344CB8AC3E}">
        <p14:creationId xmlns:p14="http://schemas.microsoft.com/office/powerpoint/2010/main" val="261876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Google Shape;184;g7fe2cbe272_0_35" descr="Icon P 3&#10;">
            <a:extLst>
              <a:ext uri="{FF2B5EF4-FFF2-40B4-BE49-F238E27FC236}">
                <a16:creationId xmlns:a16="http://schemas.microsoft.com/office/drawing/2014/main" id="{118B4E8E-3091-0742-A5DF-30BEC1101363}"/>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8300" y="289878"/>
            <a:ext cx="1257300"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C30F4FFB-D35A-420F-B4C4-3773BEC43671}"/>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3</a:t>
            </a:r>
            <a:r>
              <a:rPr lang="en-US" altLang="en-US" sz="2000" b="0" dirty="0">
                <a:solidFill>
                  <a:srgbClr val="1D6E7D"/>
                </a:solidFill>
                <a:latin typeface="Arial" panose="020B0604020202020204" pitchFamily="34" charset="0"/>
                <a:cs typeface="Arial" panose="020B0604020202020204" pitchFamily="34" charset="0"/>
              </a:rPr>
              <a:t> (1 of 3)</a:t>
            </a:r>
            <a:endParaRPr lang="en-AU" sz="2000" b="0" dirty="0"/>
          </a:p>
        </p:txBody>
      </p:sp>
      <p:sp>
        <p:nvSpPr>
          <p:cNvPr id="23555" name="Text Placeholder 2">
            <a:extLst>
              <a:ext uri="{FF2B5EF4-FFF2-40B4-BE49-F238E27FC236}">
                <a16:creationId xmlns:a16="http://schemas.microsoft.com/office/drawing/2014/main" id="{0E084D76-9356-AC41-9C8E-AB31AD60E3A4}"/>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Biological information is subject to natural damage and change. </a:t>
            </a:r>
            <a:r>
              <a:rPr lang="en-US" sz="2400" dirty="0">
                <a:latin typeface="Arial" panose="020B0604020202020204" pitchFamily="34" charset="0"/>
                <a:cs typeface="Arial" panose="020B0604020202020204" pitchFamily="34" charset="0"/>
              </a:rPr>
              <a:t>DNA damage is a constant, and it results in occasional mutation — the raw material for evolution. </a:t>
            </a:r>
          </a:p>
          <a:p>
            <a:endParaRPr lang="en-US" sz="2400" dirty="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341DE5-49BA-49DB-9773-383DF2A5F829}"/>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Hierarchical Levels of Nucleic Acid Structure</a:t>
            </a:r>
            <a:endParaRPr lang="en-AU" dirty="0"/>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304800" y="1752600"/>
            <a:ext cx="81534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primary structure = covalent structure and nucleotide sequence</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secondary structure =  regular, stable structure taken up by some or all the nucleotides </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tertiary structure = complex folding of large chromosomes or the elaborate folding of tRNA or rRNA structures</a:t>
            </a:r>
          </a:p>
          <a:p>
            <a:pPr lvl="1"/>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12273743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B621EB-8CB4-4176-9594-C5B80D97E255}"/>
              </a:ext>
            </a:extLst>
          </p:cNvPr>
          <p:cNvSpPr>
            <a:spLocks noGrp="1"/>
          </p:cNvSpPr>
          <p:nvPr>
            <p:ph type="title"/>
          </p:nvPr>
        </p:nvSpPr>
        <p:spPr/>
        <p:txBody>
          <a:bodyPr/>
          <a:lstStyle/>
          <a:p>
            <a:r>
              <a:rPr lang="en-US" altLang="en-US" dirty="0">
                <a:latin typeface="Arial" panose="020B0604020202020204" pitchFamily="34" charset="0"/>
                <a:cs typeface="Arial" panose="020B0604020202020204" pitchFamily="34" charset="0"/>
              </a:rPr>
              <a:t>DNA Is a Double Helix that Stores Genetic Information</a:t>
            </a:r>
            <a:endParaRPr lang="en-AU" dirty="0"/>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304800" y="2136905"/>
            <a:ext cx="35814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x-ray diffraction pattern revealed DNA molecules are helical</a:t>
            </a:r>
          </a:p>
          <a:p>
            <a:pPr lvl="1"/>
            <a:endParaRPr lang="en-US" sz="20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3" name="Picture 2" descr="An X ray diffraction pattern has a roughly circular pale area with darker semicircles to the left and right, an open circle in the center, and an X extending from the center with each side of the X made up of two bands extending out from the center, a space, and then a wider band that runs into the dark outer semicircles.">
            <a:extLst>
              <a:ext uri="{FF2B5EF4-FFF2-40B4-BE49-F238E27FC236}">
                <a16:creationId xmlns:a16="http://schemas.microsoft.com/office/drawing/2014/main" id="{34A8C76F-8BB0-D94C-AF79-EFDD5A710E8E}"/>
              </a:ext>
            </a:extLst>
          </p:cNvPr>
          <p:cNvPicPr>
            <a:picLocks noChangeAspect="1"/>
          </p:cNvPicPr>
          <p:nvPr/>
        </p:nvPicPr>
        <p:blipFill>
          <a:blip r:embed="rId3"/>
          <a:stretch>
            <a:fillRect/>
          </a:stretch>
        </p:blipFill>
        <p:spPr>
          <a:xfrm>
            <a:off x="4432300" y="1904872"/>
            <a:ext cx="3581400" cy="2297371"/>
          </a:xfrm>
          <a:prstGeom prst="rect">
            <a:avLst/>
          </a:prstGeom>
        </p:spPr>
      </p:pic>
      <p:pic>
        <p:nvPicPr>
          <p:cNvPr id="5" name="Picture 4" descr="A photograph of Rosalind Franklin, 1920–1958.">
            <a:extLst>
              <a:ext uri="{FF2B5EF4-FFF2-40B4-BE49-F238E27FC236}">
                <a16:creationId xmlns:a16="http://schemas.microsoft.com/office/drawing/2014/main" id="{D270DF35-19CB-9746-B6C1-4DC621B316A7}"/>
              </a:ext>
            </a:extLst>
          </p:cNvPr>
          <p:cNvPicPr>
            <a:picLocks noChangeAspect="1"/>
          </p:cNvPicPr>
          <p:nvPr/>
        </p:nvPicPr>
        <p:blipFill>
          <a:blip r:embed="rId4"/>
          <a:stretch>
            <a:fillRect/>
          </a:stretch>
        </p:blipFill>
        <p:spPr>
          <a:xfrm>
            <a:off x="4432300" y="4406900"/>
            <a:ext cx="1651000" cy="1993900"/>
          </a:xfrm>
          <a:prstGeom prst="rect">
            <a:avLst/>
          </a:prstGeom>
        </p:spPr>
      </p:pic>
      <p:pic>
        <p:nvPicPr>
          <p:cNvPr id="8" name="Picture 7" descr="A photograph of Maurice Wilkins, 1916–2004.">
            <a:extLst>
              <a:ext uri="{FF2B5EF4-FFF2-40B4-BE49-F238E27FC236}">
                <a16:creationId xmlns:a16="http://schemas.microsoft.com/office/drawing/2014/main" id="{991A7BD0-9037-4C41-94EC-71F0ED4AF823}"/>
              </a:ext>
            </a:extLst>
          </p:cNvPr>
          <p:cNvPicPr>
            <a:picLocks noChangeAspect="1"/>
          </p:cNvPicPr>
          <p:nvPr/>
        </p:nvPicPr>
        <p:blipFill>
          <a:blip r:embed="rId5"/>
          <a:stretch>
            <a:fillRect/>
          </a:stretch>
        </p:blipFill>
        <p:spPr>
          <a:xfrm>
            <a:off x="6140449" y="4406900"/>
            <a:ext cx="1625600" cy="1955800"/>
          </a:xfrm>
          <a:prstGeom prst="rect">
            <a:avLst/>
          </a:prstGeom>
        </p:spPr>
      </p:pic>
    </p:spTree>
    <p:extLst>
      <p:ext uri="{BB962C8B-B14F-4D97-AF65-F5344CB8AC3E}">
        <p14:creationId xmlns:p14="http://schemas.microsoft.com/office/powerpoint/2010/main" val="43985002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353E05-83AB-4516-AE24-16861761B86B}"/>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Watson-Crick Model for the Structure of DNA</a:t>
            </a:r>
            <a:endParaRPr lang="en-AU" dirty="0"/>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152400" y="1752600"/>
            <a:ext cx="37338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offset pairing of the two strands creates a </a:t>
            </a:r>
            <a:r>
              <a:rPr lang="en-US" sz="2400" b="1" dirty="0">
                <a:latin typeface="Arial" panose="020B0604020202020204" pitchFamily="34" charset="0"/>
                <a:cs typeface="Arial" panose="020B0604020202020204" pitchFamily="34" charset="0"/>
              </a:rPr>
              <a:t>major groove </a:t>
            </a:r>
            <a:r>
              <a:rPr lang="en-US" sz="2400" dirty="0">
                <a:latin typeface="Arial" panose="020B0604020202020204" pitchFamily="34" charset="0"/>
                <a:cs typeface="Arial" panose="020B0604020202020204" pitchFamily="34" charset="0"/>
              </a:rPr>
              <a:t>and a </a:t>
            </a:r>
            <a:r>
              <a:rPr lang="en-US" sz="2400" b="1" dirty="0">
                <a:latin typeface="Arial" panose="020B0604020202020204" pitchFamily="34" charset="0"/>
                <a:cs typeface="Arial" panose="020B0604020202020204" pitchFamily="34" charset="0"/>
              </a:rPr>
              <a:t>minor groove</a:t>
            </a:r>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3 hydrogen bonds form between G and C</a:t>
            </a:r>
          </a:p>
          <a:p>
            <a:pPr marL="50800" indent="0">
              <a:buNone/>
            </a:pPr>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2 hydrogen bonds form between A and T</a:t>
            </a:r>
          </a:p>
          <a:p>
            <a:pPr lvl="1"/>
            <a:endParaRPr lang="en-US" sz="20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4" name="Picture 3" descr="Part a shows a vertical double helix with ribbon sides and bars extending into the center from the sides. Pairs of bars from each side are joined together by sets of three vertical lines. As the strands twist, the relatively narrow space between two adjacent strands is labeled minor groove. Across from this, the distance between two sets of bases is labeled as 3.4 Angstroms. Immediately above the minor groove, there is a wider space between the bottom and top ribbon labeled major groove. The distance of one complete turn is shown to be 36 Angstroms, and the width of the D N A is shown to be 20 Angstroms. Part b shows the same structure as a stick representation with mostly blue rings on the side representing sugars, orange dots on the chains connecting the sugars and yellow bases extending into the center. Each horizontal pair of bases has one with a double ring and one with a single ring. Part c shows the same structure as a space filling model. The center is yellow and the strands are mostly blue with some orange. The difference between the minor groove and major groove is more visible as there are alternating narrow and wide strips of yellow visible.">
            <a:extLst>
              <a:ext uri="{FF2B5EF4-FFF2-40B4-BE49-F238E27FC236}">
                <a16:creationId xmlns:a16="http://schemas.microsoft.com/office/drawing/2014/main" id="{CF2D8874-2250-ED40-872E-79149E74B988}"/>
              </a:ext>
            </a:extLst>
          </p:cNvPr>
          <p:cNvPicPr>
            <a:picLocks noChangeAspect="1"/>
          </p:cNvPicPr>
          <p:nvPr/>
        </p:nvPicPr>
        <p:blipFill>
          <a:blip r:embed="rId3"/>
          <a:stretch>
            <a:fillRect/>
          </a:stretch>
        </p:blipFill>
        <p:spPr>
          <a:xfrm>
            <a:off x="3962400" y="1671403"/>
            <a:ext cx="4876800" cy="4818743"/>
          </a:xfrm>
          <a:prstGeom prst="rect">
            <a:avLst/>
          </a:prstGeom>
        </p:spPr>
      </p:pic>
    </p:spTree>
    <p:extLst>
      <p:ext uri="{BB962C8B-B14F-4D97-AF65-F5344CB8AC3E}">
        <p14:creationId xmlns:p14="http://schemas.microsoft.com/office/powerpoint/2010/main" val="301044396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D98CC8-910D-45FA-92B6-BB846426CB6E}"/>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DNA Strands Are Antiparallel</a:t>
            </a:r>
            <a:endParaRPr lang="en-AU" dirty="0"/>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152400" y="1752600"/>
            <a:ext cx="3810000" cy="47375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parallel</a:t>
            </a:r>
            <a:r>
              <a:rPr lang="en-US" sz="2400" dirty="0">
                <a:latin typeface="Arial" panose="020B0604020202020204" pitchFamily="34" charset="0"/>
                <a:cs typeface="Arial" panose="020B0604020202020204" pitchFamily="34" charset="0"/>
              </a:rPr>
              <a:t> = 3′ ,5′ -phosphodiester bonds run in the same direction</a:t>
            </a:r>
          </a:p>
          <a:p>
            <a:endParaRPr lang="en-US" sz="2400"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antiparallel</a:t>
            </a:r>
            <a:r>
              <a:rPr lang="en-US" sz="2400" dirty="0">
                <a:latin typeface="Arial" panose="020B0604020202020204" pitchFamily="34" charset="0"/>
                <a:cs typeface="Arial" panose="020B0604020202020204" pitchFamily="34" charset="0"/>
              </a:rPr>
              <a:t> = 3′ ,5′ -phosphodiester bonds run in opposite directions </a:t>
            </a:r>
          </a:p>
          <a:p>
            <a:pPr lvl="1"/>
            <a:r>
              <a:rPr lang="en-US" sz="2400" dirty="0">
                <a:latin typeface="Arial" panose="020B0604020202020204" pitchFamily="34" charset="0"/>
                <a:cs typeface="Arial" panose="020B0604020202020204" pitchFamily="34" charset="0"/>
              </a:rPr>
              <a:t>ultimately confirmed by x-ray analysis</a:t>
            </a:r>
          </a:p>
          <a:p>
            <a:pPr marL="50800" indent="0">
              <a:buNone/>
            </a:pPr>
            <a:r>
              <a:rPr lang="en-US" dirty="0"/>
              <a:t> </a:t>
            </a:r>
            <a:endParaRPr lang="en-US" sz="2400" dirty="0"/>
          </a:p>
          <a:p>
            <a:endParaRPr lang="en-US" sz="2400" dirty="0">
              <a:latin typeface="Arial" panose="020B0604020202020204" pitchFamily="34" charset="0"/>
              <a:cs typeface="Arial" panose="020B0604020202020204" pitchFamily="34" charset="0"/>
            </a:endParaRPr>
          </a:p>
          <a:p>
            <a:pPr lvl="1"/>
            <a:endParaRPr lang="en-US" sz="20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4" name="Picture 3" descr="Part a shows a vertical double helix with ribbon sides and bars extending into the center from the sides. Pairs of bars from each side are joined together by sets of three vertical lines. As the strands twist, the relatively narrow space between two adjacent strands is labeled minor groove. Across from this, the distance between two sets of bases is labeled as 3.4 Angstroms. Immediately above the minor groove, there is a wider space between the bottom and top ribbon labeled major groove. The distance of one complete turn is shown to be 36 Angstroms, and the width of the D N A is shown to be 20 Angstroms. Part b shows the same structure as a stick representation with mostly blue rings on the side representing sugars, orange dots on the chains connecting the sugars and yellow bases extending into the center. Each horizontal pair of bases has one with a double ring and one with a single ring. Part c shows the same structure as a space filling model. The center is yellow and the strands are mostly blue with some orange. The difference between the minor groove and major groove is more visible as there are alternating narrow and wide strips of yellow visible.">
            <a:extLst>
              <a:ext uri="{FF2B5EF4-FFF2-40B4-BE49-F238E27FC236}">
                <a16:creationId xmlns:a16="http://schemas.microsoft.com/office/drawing/2014/main" id="{CF2D8874-2250-ED40-872E-79149E74B988}"/>
              </a:ext>
            </a:extLst>
          </p:cNvPr>
          <p:cNvPicPr>
            <a:picLocks noChangeAspect="1"/>
          </p:cNvPicPr>
          <p:nvPr/>
        </p:nvPicPr>
        <p:blipFill>
          <a:blip r:embed="rId3"/>
          <a:stretch>
            <a:fillRect/>
          </a:stretch>
        </p:blipFill>
        <p:spPr>
          <a:xfrm>
            <a:off x="3962400" y="1671403"/>
            <a:ext cx="4876800" cy="4818743"/>
          </a:xfrm>
          <a:prstGeom prst="rect">
            <a:avLst/>
          </a:prstGeom>
        </p:spPr>
      </p:pic>
    </p:spTree>
    <p:extLst>
      <p:ext uri="{BB962C8B-B14F-4D97-AF65-F5344CB8AC3E}">
        <p14:creationId xmlns:p14="http://schemas.microsoft.com/office/powerpoint/2010/main" val="88053013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pic>
        <p:nvPicPr>
          <p:cNvPr id="11" name="Picture 10" descr="Icon P 2&#10;">
            <a:extLst>
              <a:ext uri="{FF2B5EF4-FFF2-40B4-BE49-F238E27FC236}">
                <a16:creationId xmlns:a16="http://schemas.microsoft.com/office/drawing/2014/main" id="{BBE764CE-A3E1-48BF-B742-6DB7B9B45119}"/>
              </a:ext>
            </a:extLst>
          </p:cNvPr>
          <p:cNvPicPr>
            <a:picLocks noChangeAspect="1"/>
          </p:cNvPicPr>
          <p:nvPr/>
        </p:nvPicPr>
        <p:blipFill>
          <a:blip r:embed="rId3"/>
          <a:stretch>
            <a:fillRect/>
          </a:stretch>
        </p:blipFill>
        <p:spPr>
          <a:xfrm>
            <a:off x="847246" y="327624"/>
            <a:ext cx="1133954" cy="816935"/>
          </a:xfrm>
          <a:prstGeom prst="rect">
            <a:avLst/>
          </a:prstGeom>
        </p:spPr>
      </p:pic>
      <p:sp>
        <p:nvSpPr>
          <p:cNvPr id="5" name="Title 4">
            <a:extLst>
              <a:ext uri="{FF2B5EF4-FFF2-40B4-BE49-F238E27FC236}">
                <a16:creationId xmlns:a16="http://schemas.microsoft.com/office/drawing/2014/main" id="{9612DB0C-6F65-4DAB-8952-3F1DF3145434}"/>
              </a:ext>
            </a:extLst>
          </p:cNvPr>
          <p:cNvSpPr>
            <a:spLocks noGrp="1"/>
          </p:cNvSpPr>
          <p:nvPr>
            <p:ph type="title"/>
          </p:nvPr>
        </p:nvSpPr>
        <p:spPr/>
        <p:txBody>
          <a:bodyPr/>
          <a:lstStyle/>
          <a:p>
            <a:r>
              <a:rPr lang="en-US" altLang="en-US" dirty="0">
                <a:solidFill>
                  <a:srgbClr val="145C76"/>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Clicker Question 9</a:t>
            </a:r>
            <a:endParaRPr lang="en-AU" dirty="0">
              <a:solidFill>
                <a:srgbClr val="145C76"/>
              </a:solidFill>
            </a:endParaRPr>
          </a:p>
        </p:txBody>
      </p:sp>
      <p:sp>
        <p:nvSpPr>
          <p:cNvPr id="84997" name="Google Shape;433;g847cf01710_0_113">
            <a:extLst>
              <a:ext uri="{FF2B5EF4-FFF2-40B4-BE49-F238E27FC236}">
                <a16:creationId xmlns:a16="http://schemas.microsoft.com/office/drawing/2014/main" id="{AF312896-191F-8146-8A34-8A81B443B973}"/>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FontTx/>
              <a:buNone/>
              <a:defRPr/>
            </a:pPr>
            <a:r>
              <a:rPr lang="en-US" sz="2400" dirty="0">
                <a:latin typeface="Arial" panose="020B0604020202020204" pitchFamily="34" charset="0"/>
                <a:cs typeface="Arial" panose="020B0604020202020204" pitchFamily="34" charset="0"/>
              </a:rPr>
              <a:t>Which statement is true about the three-dimensional structure of DNA? </a:t>
            </a:r>
          </a:p>
          <a:p>
            <a:pPr>
              <a:lnSpc>
                <a:spcPct val="115000"/>
              </a:lnSpc>
              <a:spcBef>
                <a:spcPts val="80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457200" indent="-457200">
              <a:buFontTx/>
              <a:buAutoNum type="alphaUcPeriod"/>
              <a:defRPr/>
            </a:pPr>
            <a:r>
              <a:rPr lang="en-US" sz="2400" dirty="0">
                <a:latin typeface="Arial" panose="020B0604020202020204" pitchFamily="34" charset="0"/>
                <a:cs typeface="Arial" panose="020B0604020202020204" pitchFamily="34" charset="0"/>
              </a:rPr>
              <a:t>Native DNA consists of two parallel chains in a right-handed double-helical arrangement. </a:t>
            </a:r>
          </a:p>
          <a:p>
            <a:pPr marL="457200" indent="-457200">
              <a:buFontTx/>
              <a:buAutoNum type="alphaUcPeriod"/>
              <a:defRPr/>
            </a:pPr>
            <a:r>
              <a:rPr lang="en-US" sz="2400" dirty="0">
                <a:latin typeface="Arial" panose="020B0604020202020204" pitchFamily="34" charset="0"/>
                <a:cs typeface="Arial" panose="020B0604020202020204" pitchFamily="34" charset="0"/>
              </a:rPr>
              <a:t>Complementary base pairs, A≡C and G=T, are formed by hydrogen bonding between chains in the helix. </a:t>
            </a:r>
          </a:p>
          <a:p>
            <a:pPr marL="457200" indent="-457200">
              <a:buFontTx/>
              <a:buAutoNum type="alphaUcPeriod"/>
              <a:defRPr/>
            </a:pPr>
            <a:r>
              <a:rPr lang="en-US" sz="2400" dirty="0">
                <a:latin typeface="Arial" panose="020B0604020202020204" pitchFamily="34" charset="0"/>
                <a:cs typeface="Arial" panose="020B0604020202020204" pitchFamily="34" charset="0"/>
              </a:rPr>
              <a:t>The base pairs are stacked parallel to the long axis of the double helix.</a:t>
            </a:r>
          </a:p>
          <a:p>
            <a:pPr marL="457200" indent="-457200">
              <a:buFontTx/>
              <a:buAutoNum type="alphaUcPeriod"/>
              <a:defRPr/>
            </a:pPr>
            <a:r>
              <a:rPr lang="en-US" sz="2400" dirty="0">
                <a:latin typeface="Arial" panose="020B0604020202020204" pitchFamily="34" charset="0"/>
                <a:cs typeface="Arial" panose="020B0604020202020204" pitchFamily="34" charset="0"/>
              </a:rPr>
              <a:t>The offset pairing of the two strands creates a major groove and a minor groove on the surface of the duplex. </a:t>
            </a:r>
          </a:p>
          <a:p>
            <a:pPr marL="457200" indent="-457200">
              <a:buAutoNum type="alphaUcPeriod" startAt="4"/>
              <a:defRPr/>
            </a:pPr>
            <a:endParaRPr lang="en-US" sz="2400" dirty="0">
              <a:latin typeface="Arial" panose="020B0604020202020204" pitchFamily="34" charset="0"/>
              <a:cs typeface="Arial" panose="020B0604020202020204" pitchFamily="34" charset="0"/>
            </a:endParaRPr>
          </a:p>
          <a:p>
            <a:pPr>
              <a:buNone/>
              <a:defRPr/>
            </a:pPr>
            <a:endParaRPr lang="en-US" sz="2400" dirty="0">
              <a:latin typeface="Arial" panose="020B0604020202020204" pitchFamily="34" charset="0"/>
              <a:cs typeface="Arial" panose="020B0604020202020204" pitchFamily="34" charset="0"/>
            </a:endParaRPr>
          </a:p>
          <a:p>
            <a:pPr>
              <a:buNone/>
              <a:defRPr/>
            </a:pPr>
            <a:endParaRPr lang="en-US" sz="2400" dirty="0">
              <a:latin typeface="Arial" panose="020B0604020202020204" pitchFamily="34" charset="0"/>
              <a:cs typeface="Arial" panose="020B0604020202020204" pitchFamily="34" charset="0"/>
            </a:endParaRPr>
          </a:p>
          <a:p>
            <a:pPr marL="457200" indent="-457200">
              <a:buFontTx/>
              <a:buAutoNum type="alphaUcPeriod"/>
              <a:defRPr/>
            </a:pPr>
            <a:endParaRPr lang="en-US" sz="2400" dirty="0">
              <a:latin typeface="Arial" panose="020B0604020202020204" pitchFamily="34" charset="0"/>
              <a:cs typeface="Arial" panose="020B0604020202020204" pitchFamily="34" charset="0"/>
            </a:endParaRPr>
          </a:p>
          <a:p>
            <a:pPr>
              <a:buFontTx/>
              <a:buNone/>
              <a:defRPr/>
            </a:pPr>
            <a:endParaRPr lang="en-US" sz="2400" dirty="0">
              <a:latin typeface="Arial" panose="020B0604020202020204" pitchFamily="34" charset="0"/>
              <a:cs typeface="Arial" panose="020B0604020202020204" pitchFamily="34" charset="0"/>
            </a:endParaRPr>
          </a:p>
          <a:p>
            <a:pPr>
              <a:buFontTx/>
              <a:buNone/>
              <a:defRPr/>
            </a:pPr>
            <a:endParaRPr lang="en-US" sz="2400" dirty="0">
              <a:latin typeface="Arial" panose="020B0604020202020204" pitchFamily="34" charset="0"/>
              <a:cs typeface="Arial" panose="020B0604020202020204" pitchFamily="34" charset="0"/>
            </a:endParaRPr>
          </a:p>
          <a:p>
            <a:pPr>
              <a:lnSpc>
                <a:spcPct val="115000"/>
              </a:lnSpc>
              <a:spcBef>
                <a:spcPct val="0"/>
              </a:spcBef>
              <a:buClr>
                <a:srgbClr val="000000"/>
              </a:buClr>
              <a:buSzPts val="1100"/>
              <a:buFontTx/>
              <a:buNone/>
              <a:defRPr/>
            </a:pPr>
            <a:endParaRPr lang="en-US" altLang="en-US" sz="2400" dirty="0">
              <a:latin typeface="Arial" panose="020B060402020202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Tx/>
              <a:buNone/>
              <a:defRPr/>
            </a:pPr>
            <a:endParaRPr lang="en-US" altLang="en-US" sz="2400" dirty="0">
              <a:latin typeface="Arial" panose="020B060402020202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Tx/>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36894828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A1636F-2668-483C-BC3F-8B085E55BFAA}"/>
              </a:ext>
            </a:extLst>
          </p:cNvPr>
          <p:cNvSpPr>
            <a:spLocks noGrp="1"/>
          </p:cNvSpPr>
          <p:nvPr>
            <p:ph type="title"/>
          </p:nvPr>
        </p:nvSpPr>
        <p:spPr/>
        <p:txBody>
          <a:bodyPr/>
          <a:lstStyle/>
          <a:p>
            <a:r>
              <a:rPr lang="en-US" altLang="en-US" dirty="0">
                <a:solidFill>
                  <a:srgbClr val="145C76"/>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Clicker Question 9, Response</a:t>
            </a:r>
            <a:endParaRPr lang="en-AU" dirty="0">
              <a:solidFill>
                <a:srgbClr val="145C76"/>
              </a:solidFill>
            </a:endParaRPr>
          </a:p>
        </p:txBody>
      </p:sp>
      <p:sp>
        <p:nvSpPr>
          <p:cNvPr id="4" name="Google Shape;433;g847cf01710_0_113">
            <a:extLst>
              <a:ext uri="{FF2B5EF4-FFF2-40B4-BE49-F238E27FC236}">
                <a16:creationId xmlns:a16="http://schemas.microsoft.com/office/drawing/2014/main" id="{E8F089A8-D581-2842-840D-0BD9B2777128}"/>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FontTx/>
              <a:buNone/>
              <a:defRPr/>
            </a:pPr>
            <a:r>
              <a:rPr lang="en-US" sz="2400" dirty="0">
                <a:latin typeface="Arial" panose="020B0604020202020204" pitchFamily="34" charset="0"/>
                <a:cs typeface="Arial" panose="020B0604020202020204" pitchFamily="34" charset="0"/>
              </a:rPr>
              <a:t>Which statement is true about the three-dimensional structure of DNA? </a:t>
            </a:r>
          </a:p>
          <a:p>
            <a:pPr>
              <a:lnSpc>
                <a:spcPct val="115000"/>
              </a:lnSpc>
              <a:spcBef>
                <a:spcPts val="80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457200" indent="-457200">
              <a:buAutoNum type="alphaUcPeriod" startAt="4"/>
              <a:defRPr/>
            </a:pPr>
            <a:r>
              <a:rPr lang="en-US" sz="2400" b="1" dirty="0">
                <a:latin typeface="Arial" panose="020B0604020202020204" pitchFamily="34" charset="0"/>
                <a:cs typeface="Arial" panose="020B0604020202020204" pitchFamily="34" charset="0"/>
              </a:rPr>
              <a:t>The offset pairing of the two strands creates a major groove and a minor groove on the surface of the duplex. </a:t>
            </a:r>
          </a:p>
          <a:p>
            <a:pPr>
              <a:buNone/>
              <a:defRPr/>
            </a:pPr>
            <a:endParaRPr lang="en-US" sz="2400" dirty="0">
              <a:latin typeface="Arial" panose="020B0604020202020204" pitchFamily="34" charset="0"/>
              <a:cs typeface="Arial" panose="020B0604020202020204" pitchFamily="34" charset="0"/>
            </a:endParaRPr>
          </a:p>
          <a:p>
            <a:pPr>
              <a:buNone/>
              <a:defRPr/>
            </a:pPr>
            <a:r>
              <a:rPr lang="en-US" sz="2400" b="1" dirty="0">
                <a:latin typeface="Arial" panose="020B0604020202020204" pitchFamily="34" charset="0"/>
                <a:cs typeface="Arial" panose="020B0604020202020204" pitchFamily="34" charset="0"/>
              </a:rPr>
              <a:t>Native DNA consists of two antiparallel chains in a right-handed double-helical arrangement. Complementary base pairs, G≡C and A=T, are formed by hydrogen bonding between chains in the helix. The base pairs are stacked perpendicular to the long axis of the double helix.  </a:t>
            </a:r>
          </a:p>
          <a:p>
            <a:pPr>
              <a:buNone/>
              <a:defRPr/>
            </a:pPr>
            <a:endParaRPr lang="en-US" sz="2400" dirty="0">
              <a:latin typeface="Arial" panose="020B0604020202020204" pitchFamily="34" charset="0"/>
              <a:cs typeface="Arial" panose="020B0604020202020204" pitchFamily="34" charset="0"/>
            </a:endParaRPr>
          </a:p>
          <a:p>
            <a:pPr marL="457200" indent="-457200">
              <a:buAutoNum type="alphaUcPeriod" startAt="4"/>
              <a:defRPr/>
            </a:pPr>
            <a:endParaRPr lang="en-US" sz="2400" dirty="0">
              <a:latin typeface="Arial" panose="020B0604020202020204" pitchFamily="34" charset="0"/>
              <a:cs typeface="Arial" panose="020B0604020202020204" pitchFamily="34" charset="0"/>
            </a:endParaRPr>
          </a:p>
          <a:p>
            <a:pPr>
              <a:buNone/>
              <a:defRPr/>
            </a:pPr>
            <a:endParaRPr lang="en-US" sz="2400" dirty="0">
              <a:latin typeface="Arial" panose="020B0604020202020204" pitchFamily="34" charset="0"/>
              <a:cs typeface="Arial" panose="020B0604020202020204" pitchFamily="34" charset="0"/>
            </a:endParaRPr>
          </a:p>
          <a:p>
            <a:pPr>
              <a:buNone/>
              <a:defRPr/>
            </a:pPr>
            <a:endParaRPr lang="en-US" sz="2400" dirty="0">
              <a:latin typeface="Arial" panose="020B0604020202020204" pitchFamily="34" charset="0"/>
              <a:cs typeface="Arial" panose="020B0604020202020204" pitchFamily="34" charset="0"/>
            </a:endParaRPr>
          </a:p>
          <a:p>
            <a:pPr marL="457200" indent="-457200">
              <a:buFontTx/>
              <a:buAutoNum type="alphaUcPeriod"/>
              <a:defRPr/>
            </a:pPr>
            <a:endParaRPr lang="en-US" sz="2400" dirty="0">
              <a:latin typeface="Arial" panose="020B0604020202020204" pitchFamily="34" charset="0"/>
              <a:cs typeface="Arial" panose="020B0604020202020204" pitchFamily="34" charset="0"/>
            </a:endParaRPr>
          </a:p>
          <a:p>
            <a:pPr>
              <a:buFontTx/>
              <a:buNone/>
              <a:defRPr/>
            </a:pPr>
            <a:endParaRPr lang="en-US" sz="2400" dirty="0">
              <a:latin typeface="Arial" panose="020B0604020202020204" pitchFamily="34" charset="0"/>
              <a:cs typeface="Arial" panose="020B0604020202020204" pitchFamily="34" charset="0"/>
            </a:endParaRPr>
          </a:p>
          <a:p>
            <a:pPr>
              <a:buFontTx/>
              <a:buNone/>
              <a:defRPr/>
            </a:pPr>
            <a:endParaRPr lang="en-US" sz="2400" dirty="0">
              <a:latin typeface="Arial" panose="020B0604020202020204" pitchFamily="34" charset="0"/>
              <a:cs typeface="Arial" panose="020B0604020202020204" pitchFamily="34" charset="0"/>
            </a:endParaRPr>
          </a:p>
          <a:p>
            <a:pPr>
              <a:lnSpc>
                <a:spcPct val="115000"/>
              </a:lnSpc>
              <a:spcBef>
                <a:spcPct val="0"/>
              </a:spcBef>
              <a:buClr>
                <a:srgbClr val="000000"/>
              </a:buClr>
              <a:buSzPts val="1100"/>
              <a:buFontTx/>
              <a:buNone/>
              <a:defRPr/>
            </a:pPr>
            <a:endParaRPr lang="en-US" altLang="en-US" sz="2400" dirty="0">
              <a:latin typeface="Arial" panose="020B060402020202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Tx/>
              <a:buNone/>
              <a:defRPr/>
            </a:pPr>
            <a:endParaRPr lang="en-US" altLang="en-US" sz="2400" dirty="0">
              <a:latin typeface="Arial" panose="020B060402020202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Tx/>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28653800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2D97B9-B953-4855-9D93-397511BE9303}"/>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The Double Helix Has 10.5 Base Pairs Per Helical Turn</a:t>
            </a:r>
            <a:endParaRPr lang="en-AU" dirty="0"/>
          </a:p>
        </p:txBody>
      </p:sp>
      <p:sp>
        <p:nvSpPr>
          <p:cNvPr id="7" name="Google Shape;390;g847cf01710_0_68">
            <a:extLst>
              <a:ext uri="{FF2B5EF4-FFF2-40B4-BE49-F238E27FC236}">
                <a16:creationId xmlns:a16="http://schemas.microsoft.com/office/drawing/2014/main" id="{F966C442-2C6E-514D-8F44-031163C97DF3}"/>
              </a:ext>
            </a:extLst>
          </p:cNvPr>
          <p:cNvSpPr txBox="1">
            <a:spLocks noChangeArrowheads="1"/>
          </p:cNvSpPr>
          <p:nvPr/>
        </p:nvSpPr>
        <p:spPr bwMode="auto">
          <a:xfrm>
            <a:off x="152400" y="2015436"/>
            <a:ext cx="38100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per helical turn:</a:t>
            </a:r>
          </a:p>
          <a:p>
            <a:pPr lvl="1"/>
            <a:r>
              <a:rPr lang="en-US" sz="2400" dirty="0">
                <a:latin typeface="Arial" panose="020B0604020202020204" pitchFamily="34" charset="0"/>
                <a:cs typeface="Arial" panose="020B0604020202020204" pitchFamily="34" charset="0"/>
              </a:rPr>
              <a:t>10.5 bp</a:t>
            </a:r>
          </a:p>
          <a:p>
            <a:pPr lvl="1"/>
            <a:r>
              <a:rPr lang="en-US" sz="2400" dirty="0">
                <a:latin typeface="Arial" panose="020B0604020202020204" pitchFamily="34" charset="0"/>
                <a:cs typeface="Arial" panose="020B0604020202020204" pitchFamily="34" charset="0"/>
              </a:rPr>
              <a:t>36 Å (3.6 nm)</a:t>
            </a:r>
          </a:p>
          <a:p>
            <a:pPr marL="50800" indent="0">
              <a:buNone/>
            </a:pPr>
            <a:r>
              <a:rPr lang="en-US" dirty="0"/>
              <a:t> </a:t>
            </a:r>
            <a:endParaRPr lang="en-US" sz="2400" dirty="0"/>
          </a:p>
          <a:p>
            <a:endParaRPr lang="en-US" sz="2400" dirty="0">
              <a:latin typeface="Arial" panose="020B0604020202020204" pitchFamily="34" charset="0"/>
              <a:cs typeface="Arial" panose="020B0604020202020204" pitchFamily="34" charset="0"/>
            </a:endParaRPr>
          </a:p>
          <a:p>
            <a:pPr lvl="1"/>
            <a:endParaRPr lang="en-US" sz="20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8" name="Picture 7" descr="Part a shows a vertical double helix with ribbon sides and bars extending into the center from the sides. Pairs of bars from each side are joined together by sets of three vertical lines. As the strands twist, the relatively narrow space between two adjacent strands is labeled minor groove. Across from this, the distance between two sets of bases is labeled as 3.4 Angstroms. Immediately above the minor groove, there is a wider space between the bottom and top ribbon labeled major groove. The distance of one complete turn is shown to be 36 Angstroms, and the width of the D N A is shown to be 20 Angstroms. Part b shows the same structure as a stick representation with mostly blue rings on the side representing sugars, orange dots on the chains connecting the sugars and yellow bases extending into the center. Each horizontal pair of bases has one with a double ring and one with a single ring. Part c shows the same structure as a space filling model. The center is yellow and the strands are mostly blue with some orange. The difference between the minor groove and major groove is more visible as there are alternating narrow and wide strips of yellow visible.">
            <a:extLst>
              <a:ext uri="{FF2B5EF4-FFF2-40B4-BE49-F238E27FC236}">
                <a16:creationId xmlns:a16="http://schemas.microsoft.com/office/drawing/2014/main" id="{6AE3C778-C0C1-C04E-863A-51B47F1C0C48}"/>
              </a:ext>
            </a:extLst>
          </p:cNvPr>
          <p:cNvPicPr>
            <a:picLocks noChangeAspect="1"/>
          </p:cNvPicPr>
          <p:nvPr/>
        </p:nvPicPr>
        <p:blipFill>
          <a:blip r:embed="rId3"/>
          <a:stretch>
            <a:fillRect/>
          </a:stretch>
        </p:blipFill>
        <p:spPr>
          <a:xfrm>
            <a:off x="3962400" y="1671403"/>
            <a:ext cx="4876800" cy="4818743"/>
          </a:xfrm>
          <a:prstGeom prst="rect">
            <a:avLst/>
          </a:prstGeom>
        </p:spPr>
      </p:pic>
    </p:spTree>
    <p:extLst>
      <p:ext uri="{BB962C8B-B14F-4D97-AF65-F5344CB8AC3E}">
        <p14:creationId xmlns:p14="http://schemas.microsoft.com/office/powerpoint/2010/main" val="273230888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49B074-1ABE-4B13-875B-20BBD305BDF6}"/>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Antiparallel Polynucleotides Chains Are Complementary</a:t>
            </a:r>
            <a:endParaRPr lang="en-AU" dirty="0"/>
          </a:p>
        </p:txBody>
      </p:sp>
      <p:sp>
        <p:nvSpPr>
          <p:cNvPr id="7" name="Google Shape;390;g847cf01710_0_68">
            <a:extLst>
              <a:ext uri="{FF2B5EF4-FFF2-40B4-BE49-F238E27FC236}">
                <a16:creationId xmlns:a16="http://schemas.microsoft.com/office/drawing/2014/main" id="{F966C442-2C6E-514D-8F44-031163C97DF3}"/>
              </a:ext>
            </a:extLst>
          </p:cNvPr>
          <p:cNvSpPr txBox="1">
            <a:spLocks noChangeArrowheads="1"/>
          </p:cNvSpPr>
          <p:nvPr/>
        </p:nvSpPr>
        <p:spPr bwMode="auto">
          <a:xfrm>
            <a:off x="228600" y="1752600"/>
            <a:ext cx="51054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double-helical DNA strands are </a:t>
            </a:r>
            <a:r>
              <a:rPr lang="en-US" sz="2400" b="1" dirty="0">
                <a:latin typeface="Arial" panose="020B0604020202020204" pitchFamily="34" charset="0"/>
                <a:cs typeface="Arial" panose="020B0604020202020204" pitchFamily="34" charset="0"/>
              </a:rPr>
              <a:t>complementary:</a:t>
            </a:r>
          </a:p>
          <a:p>
            <a:pPr lvl="1"/>
            <a:r>
              <a:rPr lang="en-US" sz="2400" dirty="0">
                <a:latin typeface="Arial" panose="020B0604020202020204" pitchFamily="34" charset="0"/>
                <a:cs typeface="Arial" panose="020B0604020202020204" pitchFamily="34" charset="0"/>
              </a:rPr>
              <a:t>when A occurs in one chain, T is found in the other</a:t>
            </a:r>
          </a:p>
          <a:p>
            <a:pPr lvl="1"/>
            <a:r>
              <a:rPr lang="en-US" sz="2400" dirty="0">
                <a:latin typeface="Arial" panose="020B0604020202020204" pitchFamily="34" charset="0"/>
                <a:cs typeface="Arial" panose="020B0604020202020204" pitchFamily="34" charset="0"/>
              </a:rPr>
              <a:t>when G occurs in one chain, C is found in the other </a:t>
            </a:r>
          </a:p>
          <a:p>
            <a:endParaRPr lang="en-US" sz="2400" b="1"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hydrogen bonding does not contribute significantly to stability of the structure</a:t>
            </a:r>
          </a:p>
          <a:p>
            <a:endParaRPr lang="en-US" sz="2400" b="1" dirty="0">
              <a:latin typeface="Arial" panose="020B0604020202020204" pitchFamily="34" charset="0"/>
              <a:cs typeface="Arial" panose="020B0604020202020204" pitchFamily="34" charset="0"/>
            </a:endParaRPr>
          </a:p>
          <a:p>
            <a:pPr marL="50800" indent="0">
              <a:buNone/>
            </a:pPr>
            <a:r>
              <a:rPr lang="en-US" dirty="0"/>
              <a:t> </a:t>
            </a:r>
            <a:endParaRPr lang="en-US" sz="2400" dirty="0"/>
          </a:p>
          <a:p>
            <a:endParaRPr lang="en-US" sz="2400" dirty="0">
              <a:latin typeface="Arial" panose="020B0604020202020204" pitchFamily="34" charset="0"/>
              <a:cs typeface="Arial" panose="020B0604020202020204" pitchFamily="34" charset="0"/>
            </a:endParaRPr>
          </a:p>
          <a:p>
            <a:pPr lvl="1"/>
            <a:endParaRPr lang="en-US" sz="20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3" name="Picture 2" descr="The left strand of D N A runs from 5 prime at the top to 3 prime at the bottom. It begins with a circle connected to a five-membered ring that is connected to another circle and so on, with a total of 9 nucleotide units. Each five-membered ring is connected by its right side vertex to a single hexagonal ring representing a pyrimidine or to a five-membered ring that is joined with six-membered ring representing a purine. From top to bottom, the sequence of purines and pyrimidines is C, A, A, T, C, G, T, C, and A. The right-hand strand has its 3 prime end on top and its 5 prime end on the bottom. It has a similar structure to the first strand but flipped. From top to bottom, the sequence of purines and pyrimidines is G, T, T, A, G, C, A, G, and T. Sets of three blue vertical lines are shown connecting the purines and pyrimidines. Each C has three sets of vertical lines connecting it with a G and each A has two sets of vertical lines connecting it with a T.">
            <a:extLst>
              <a:ext uri="{FF2B5EF4-FFF2-40B4-BE49-F238E27FC236}">
                <a16:creationId xmlns:a16="http://schemas.microsoft.com/office/drawing/2014/main" id="{2158C59F-5801-984D-85B3-03B2CE437D9A}"/>
              </a:ext>
            </a:extLst>
          </p:cNvPr>
          <p:cNvPicPr>
            <a:picLocks noChangeAspect="1"/>
          </p:cNvPicPr>
          <p:nvPr/>
        </p:nvPicPr>
        <p:blipFill>
          <a:blip r:embed="rId3"/>
          <a:stretch>
            <a:fillRect/>
          </a:stretch>
        </p:blipFill>
        <p:spPr>
          <a:xfrm>
            <a:off x="5791200" y="1600083"/>
            <a:ext cx="1841500" cy="4970665"/>
          </a:xfrm>
          <a:prstGeom prst="rect">
            <a:avLst/>
          </a:prstGeom>
        </p:spPr>
      </p:pic>
    </p:spTree>
    <p:extLst>
      <p:ext uri="{BB962C8B-B14F-4D97-AF65-F5344CB8AC3E}">
        <p14:creationId xmlns:p14="http://schemas.microsoft.com/office/powerpoint/2010/main" val="392203662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293132-0A4C-434C-988A-BDD5750DD229}"/>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Stabilization of the DNA </a:t>
            </a:r>
            <a:br>
              <a:rPr lang="en-US" altLang="en-US" dirty="0">
                <a:solidFill>
                  <a:schemeClr val="tx1"/>
                </a:solidFill>
                <a:latin typeface="Arial" panose="020B0604020202020204" pitchFamily="34" charset="0"/>
                <a:cs typeface="Arial" panose="020B0604020202020204" pitchFamily="34" charset="0"/>
              </a:rPr>
            </a:br>
            <a:r>
              <a:rPr lang="en-US" altLang="en-US" dirty="0">
                <a:solidFill>
                  <a:schemeClr val="tx1"/>
                </a:solidFill>
                <a:latin typeface="Arial" panose="020B0604020202020204" pitchFamily="34" charset="0"/>
                <a:cs typeface="Arial" panose="020B0604020202020204" pitchFamily="34" charset="0"/>
              </a:rPr>
              <a:t>Double Helix</a:t>
            </a:r>
            <a:endParaRPr lang="en-AU" dirty="0"/>
          </a:p>
        </p:txBody>
      </p:sp>
      <p:sp>
        <p:nvSpPr>
          <p:cNvPr id="7" name="Google Shape;390;g847cf01710_0_68">
            <a:extLst>
              <a:ext uri="{FF2B5EF4-FFF2-40B4-BE49-F238E27FC236}">
                <a16:creationId xmlns:a16="http://schemas.microsoft.com/office/drawing/2014/main" id="{F966C442-2C6E-514D-8F44-031163C97DF3}"/>
              </a:ext>
            </a:extLst>
          </p:cNvPr>
          <p:cNvSpPr txBox="1">
            <a:spLocks noChangeArrowheads="1"/>
          </p:cNvSpPr>
          <p:nvPr/>
        </p:nvSpPr>
        <p:spPr bwMode="auto">
          <a:xfrm>
            <a:off x="228600" y="1752600"/>
            <a:ext cx="86106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the double helix is stabilized by: </a:t>
            </a:r>
          </a:p>
          <a:p>
            <a:pPr lvl="1"/>
            <a:r>
              <a:rPr lang="en-US" sz="2400" dirty="0">
                <a:latin typeface="Arial" panose="020B0604020202020204" pitchFamily="34" charset="0"/>
                <a:cs typeface="Arial" panose="020B0604020202020204" pitchFamily="34" charset="0"/>
              </a:rPr>
              <a:t>metal cations that shield the negative charges of backbone phosphates </a:t>
            </a:r>
          </a:p>
          <a:p>
            <a:pPr lvl="1"/>
            <a:r>
              <a:rPr lang="en-US" sz="2400" dirty="0">
                <a:latin typeface="Arial" panose="020B0604020202020204" pitchFamily="34" charset="0"/>
                <a:cs typeface="Arial" panose="020B0604020202020204" pitchFamily="34" charset="0"/>
              </a:rPr>
              <a:t>base stacking interactions between successive base pairs</a:t>
            </a:r>
          </a:p>
          <a:p>
            <a:pPr lvl="2"/>
            <a:r>
              <a:rPr lang="en-US" dirty="0">
                <a:latin typeface="Arial" panose="020B0604020202020204" pitchFamily="34" charset="0"/>
                <a:cs typeface="Arial" panose="020B0604020202020204" pitchFamily="34" charset="0"/>
              </a:rPr>
              <a:t>successive G≡C or C≡G are stronger than successive A=T or T=A</a:t>
            </a:r>
          </a:p>
          <a:p>
            <a:pPr lvl="2"/>
            <a:r>
              <a:rPr lang="en-US" dirty="0">
                <a:latin typeface="Arial" panose="020B0604020202020204" pitchFamily="34" charset="0"/>
                <a:cs typeface="Arial" panose="020B0604020202020204" pitchFamily="34" charset="0"/>
              </a:rPr>
              <a:t>duplexes with higher G≡C context are more stable</a:t>
            </a: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0800" indent="0">
              <a:buNone/>
            </a:pPr>
            <a:r>
              <a:rPr lang="en-US" sz="2400" dirty="0">
                <a:latin typeface="Arial" panose="020B0604020202020204" pitchFamily="34" charset="0"/>
                <a:cs typeface="Arial" panose="020B0604020202020204" pitchFamily="34" charset="0"/>
              </a:rPr>
              <a:t> </a:t>
            </a:r>
          </a:p>
          <a:p>
            <a:endParaRPr lang="en-US" sz="2400" dirty="0">
              <a:latin typeface="Arial" panose="020B0604020202020204" pitchFamily="34" charset="0"/>
              <a:cs typeface="Arial" panose="020B0604020202020204" pitchFamily="34" charset="0"/>
            </a:endParaRPr>
          </a:p>
          <a:p>
            <a:pPr lvl="1"/>
            <a:endParaRPr lang="en-US" sz="20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12719731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pic>
        <p:nvPicPr>
          <p:cNvPr id="11" name="Picture 10" descr="Icon P 2&#10;">
            <a:extLst>
              <a:ext uri="{FF2B5EF4-FFF2-40B4-BE49-F238E27FC236}">
                <a16:creationId xmlns:a16="http://schemas.microsoft.com/office/drawing/2014/main" id="{9E195585-6658-4D4C-BEBC-858B2011114A}"/>
              </a:ext>
            </a:extLst>
          </p:cNvPr>
          <p:cNvPicPr>
            <a:picLocks noChangeAspect="1"/>
          </p:cNvPicPr>
          <p:nvPr/>
        </p:nvPicPr>
        <p:blipFill>
          <a:blip r:embed="rId3"/>
          <a:stretch>
            <a:fillRect/>
          </a:stretch>
        </p:blipFill>
        <p:spPr>
          <a:xfrm>
            <a:off x="847246" y="327624"/>
            <a:ext cx="1133954" cy="816935"/>
          </a:xfrm>
          <a:prstGeom prst="rect">
            <a:avLst/>
          </a:prstGeom>
        </p:spPr>
      </p:pic>
      <p:sp>
        <p:nvSpPr>
          <p:cNvPr id="5" name="Title 4">
            <a:extLst>
              <a:ext uri="{FF2B5EF4-FFF2-40B4-BE49-F238E27FC236}">
                <a16:creationId xmlns:a16="http://schemas.microsoft.com/office/drawing/2014/main" id="{FFD71466-2C80-4EFD-B8C6-1757A7ABB461}"/>
              </a:ext>
            </a:extLst>
          </p:cNvPr>
          <p:cNvSpPr>
            <a:spLocks noGrp="1"/>
          </p:cNvSpPr>
          <p:nvPr>
            <p:ph type="title"/>
          </p:nvPr>
        </p:nvSpPr>
        <p:spPr/>
        <p:txBody>
          <a:bodyPr/>
          <a:lstStyle/>
          <a:p>
            <a:r>
              <a:rPr lang="en-US" altLang="en-US" dirty="0">
                <a:solidFill>
                  <a:srgbClr val="145C76"/>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Clicker Question 10</a:t>
            </a:r>
            <a:endParaRPr lang="en-AU" dirty="0">
              <a:solidFill>
                <a:srgbClr val="145C76"/>
              </a:solidFill>
            </a:endParaRPr>
          </a:p>
        </p:txBody>
      </p:sp>
      <p:sp>
        <p:nvSpPr>
          <p:cNvPr id="84997" name="Google Shape;433;g847cf01710_0_113">
            <a:extLst>
              <a:ext uri="{FF2B5EF4-FFF2-40B4-BE49-F238E27FC236}">
                <a16:creationId xmlns:a16="http://schemas.microsoft.com/office/drawing/2014/main" id="{AF312896-191F-8146-8A34-8A81B443B973}"/>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FontTx/>
              <a:buNone/>
              <a:defRPr/>
            </a:pPr>
            <a:r>
              <a:rPr lang="en-US" sz="2400" dirty="0">
                <a:latin typeface="Arial" panose="020B0604020202020204" pitchFamily="34" charset="0"/>
                <a:cs typeface="Arial" panose="020B0604020202020204" pitchFamily="34" charset="0"/>
              </a:rPr>
              <a:t>Which statement regarding bases in DNA is false? </a:t>
            </a:r>
          </a:p>
          <a:p>
            <a:pPr>
              <a:lnSpc>
                <a:spcPct val="115000"/>
              </a:lnSpc>
              <a:spcBef>
                <a:spcPts val="80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457200" indent="-457200">
              <a:buFontTx/>
              <a:buAutoNum type="alphaUcPeriod"/>
              <a:defRPr/>
            </a:pPr>
            <a:r>
              <a:rPr lang="en-US" sz="2400" dirty="0">
                <a:latin typeface="Arial" panose="020B0604020202020204" pitchFamily="34" charset="0"/>
                <a:cs typeface="Arial" panose="020B0604020202020204" pitchFamily="34" charset="0"/>
              </a:rPr>
              <a:t>They absorb UV light.</a:t>
            </a:r>
          </a:p>
          <a:p>
            <a:pPr marL="457200" indent="-457200">
              <a:buFontTx/>
              <a:buAutoNum type="alphaUcPeriod"/>
              <a:defRPr/>
            </a:pPr>
            <a:r>
              <a:rPr lang="en-US" sz="2400" dirty="0">
                <a:latin typeface="Arial" panose="020B0604020202020204" pitchFamily="34" charset="0"/>
                <a:cs typeface="Arial" panose="020B0604020202020204" pitchFamily="34" charset="0"/>
              </a:rPr>
              <a:t>Pyrimidines are aromatic; purines are not. </a:t>
            </a:r>
          </a:p>
          <a:p>
            <a:pPr marL="457200" indent="-457200">
              <a:buFontTx/>
              <a:buAutoNum type="alphaUcPeriod"/>
              <a:defRPr/>
            </a:pPr>
            <a:r>
              <a:rPr lang="en-US" sz="2400" dirty="0">
                <a:latin typeface="Arial" panose="020B0604020202020204" pitchFamily="34" charset="0"/>
                <a:cs typeface="Arial" panose="020B0604020202020204" pitchFamily="34" charset="0"/>
              </a:rPr>
              <a:t>They have vertical stacking interactions.</a:t>
            </a:r>
          </a:p>
          <a:p>
            <a:pPr marL="457200" indent="-457200">
              <a:buAutoNum type="alphaUcPeriod" startAt="4"/>
              <a:defRPr/>
            </a:pPr>
            <a:r>
              <a:rPr lang="en-US" sz="2400" dirty="0">
                <a:latin typeface="Arial" panose="020B0604020202020204" pitchFamily="34" charset="0"/>
                <a:cs typeface="Arial" panose="020B0604020202020204" pitchFamily="34" charset="0"/>
              </a:rPr>
              <a:t>They hydrogen bond between two or more complementary DNA strands. </a:t>
            </a:r>
          </a:p>
          <a:p>
            <a:pPr>
              <a:buNone/>
              <a:defRPr/>
            </a:pPr>
            <a:endParaRPr lang="en-US" sz="2400" dirty="0">
              <a:latin typeface="Arial" panose="020B0604020202020204" pitchFamily="34" charset="0"/>
              <a:cs typeface="Arial" panose="020B0604020202020204" pitchFamily="34" charset="0"/>
            </a:endParaRPr>
          </a:p>
          <a:p>
            <a:pPr marL="457200" indent="-457200">
              <a:buFontTx/>
              <a:buAutoNum type="alphaUcPeriod"/>
              <a:defRPr/>
            </a:pPr>
            <a:endParaRPr lang="en-US" sz="2400" dirty="0">
              <a:latin typeface="Arial" panose="020B0604020202020204" pitchFamily="34" charset="0"/>
              <a:cs typeface="Arial" panose="020B0604020202020204" pitchFamily="34" charset="0"/>
            </a:endParaRPr>
          </a:p>
          <a:p>
            <a:pPr>
              <a:buFontTx/>
              <a:buNone/>
              <a:defRPr/>
            </a:pPr>
            <a:endParaRPr lang="en-US" sz="2400" dirty="0">
              <a:latin typeface="Arial" panose="020B0604020202020204" pitchFamily="34" charset="0"/>
              <a:cs typeface="Arial" panose="020B0604020202020204" pitchFamily="34" charset="0"/>
            </a:endParaRPr>
          </a:p>
          <a:p>
            <a:pPr>
              <a:buFontTx/>
              <a:buNone/>
              <a:defRPr/>
            </a:pPr>
            <a:endParaRPr lang="en-US" sz="2400" dirty="0">
              <a:latin typeface="Arial" panose="020B0604020202020204" pitchFamily="34" charset="0"/>
              <a:cs typeface="Arial" panose="020B0604020202020204" pitchFamily="34" charset="0"/>
            </a:endParaRPr>
          </a:p>
          <a:p>
            <a:pPr>
              <a:lnSpc>
                <a:spcPct val="115000"/>
              </a:lnSpc>
              <a:spcBef>
                <a:spcPct val="0"/>
              </a:spcBef>
              <a:buClr>
                <a:srgbClr val="000000"/>
              </a:buClr>
              <a:buSzPts val="1100"/>
              <a:buFontTx/>
              <a:buNone/>
              <a:defRPr/>
            </a:pPr>
            <a:endParaRPr lang="en-US" altLang="en-US" sz="2400" dirty="0">
              <a:latin typeface="Arial" panose="020B060402020202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Tx/>
              <a:buNone/>
              <a:defRPr/>
            </a:pPr>
            <a:endParaRPr lang="en-US" altLang="en-US" sz="2400" dirty="0">
              <a:latin typeface="Arial" panose="020B060402020202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Tx/>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9781332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418F0D-A485-4579-8DDD-970DF64A1D2A}"/>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4</a:t>
            </a:r>
            <a:r>
              <a:rPr lang="en-US" altLang="en-US" sz="2000" b="0" dirty="0">
                <a:solidFill>
                  <a:srgbClr val="1D6E7D"/>
                </a:solidFill>
                <a:latin typeface="Arial" panose="020B0604020202020204" pitchFamily="34" charset="0"/>
                <a:cs typeface="Arial" panose="020B0604020202020204" pitchFamily="34" charset="0"/>
              </a:rPr>
              <a:t> (1 of 4)</a:t>
            </a:r>
            <a:endParaRPr lang="en-AU" sz="2000" dirty="0"/>
          </a:p>
        </p:txBody>
      </p:sp>
      <p:sp>
        <p:nvSpPr>
          <p:cNvPr id="25603" name="Text Placeholder 2">
            <a:extLst>
              <a:ext uri="{FF2B5EF4-FFF2-40B4-BE49-F238E27FC236}">
                <a16:creationId xmlns:a16="http://schemas.microsoft.com/office/drawing/2014/main" id="{54423571-0275-7D46-9EC9-01F9AAC558D5}"/>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Biological information can be accessed, interpreted, and altered in the laboratory. </a:t>
            </a:r>
            <a:r>
              <a:rPr lang="en-US" sz="2400" dirty="0">
                <a:latin typeface="Arial" panose="020B0604020202020204" pitchFamily="34" charset="0"/>
                <a:cs typeface="Arial" panose="020B0604020202020204" pitchFamily="34" charset="0"/>
              </a:rPr>
              <a:t>The information embedded in nucleic acids</a:t>
            </a:r>
            <a:br>
              <a:rPr lang="en-US" sz="2400" dirty="0">
                <a:latin typeface="Arial" panose="020B0604020202020204" pitchFamily="34" charset="0"/>
                <a:cs typeface="Arial" panose="020B0604020202020204" pitchFamily="34" charset="0"/>
              </a:rPr>
            </a:br>
            <a:r>
              <a:rPr lang="en-US" sz="2400" dirty="0">
                <a:latin typeface="Arial" panose="020B0604020202020204" pitchFamily="34" charset="0"/>
                <a:cs typeface="Arial" panose="020B0604020202020204" pitchFamily="34" charset="0"/>
              </a:rPr>
              <a:t>is of singular importance to biochemistry and molecular biology. The techniques for sequencing, synthesizing, and altering nucleic acids are continually advancing. </a:t>
            </a:r>
          </a:p>
        </p:txBody>
      </p:sp>
      <p:pic>
        <p:nvPicPr>
          <p:cNvPr id="6" name="Google Shape;191;g7fe2cbe272_0_44" descr="Icon P 4&#10;">
            <a:extLst>
              <a:ext uri="{FF2B5EF4-FFF2-40B4-BE49-F238E27FC236}">
                <a16:creationId xmlns:a16="http://schemas.microsoft.com/office/drawing/2014/main" id="{91A66B6A-BAA5-4F0A-8F5D-73835675413E}"/>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20701" y="382108"/>
            <a:ext cx="1171575"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7174A-71DA-4651-9A1B-F3EDE7E69E47}"/>
              </a:ext>
            </a:extLst>
          </p:cNvPr>
          <p:cNvSpPr>
            <a:spLocks noGrp="1"/>
          </p:cNvSpPr>
          <p:nvPr>
            <p:ph type="title"/>
          </p:nvPr>
        </p:nvSpPr>
        <p:spPr/>
        <p:txBody>
          <a:bodyPr/>
          <a:lstStyle/>
          <a:p>
            <a:r>
              <a:rPr lang="en-US" altLang="en-US" dirty="0">
                <a:solidFill>
                  <a:srgbClr val="145C76"/>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Clicker Question 10, Response</a:t>
            </a:r>
            <a:endParaRPr lang="en-AU" dirty="0">
              <a:solidFill>
                <a:srgbClr val="145C76"/>
              </a:solidFill>
            </a:endParaRPr>
          </a:p>
        </p:txBody>
      </p:sp>
      <p:sp>
        <p:nvSpPr>
          <p:cNvPr id="4" name="Google Shape;433;g847cf01710_0_113">
            <a:extLst>
              <a:ext uri="{FF2B5EF4-FFF2-40B4-BE49-F238E27FC236}">
                <a16:creationId xmlns:a16="http://schemas.microsoft.com/office/drawing/2014/main" id="{2F10D9DE-3CF0-EC42-82B6-F99E6CED6F63}"/>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FontTx/>
              <a:buNone/>
              <a:defRPr/>
            </a:pPr>
            <a:r>
              <a:rPr lang="en-US" sz="2400" dirty="0">
                <a:latin typeface="Arial" panose="020B0604020202020204" pitchFamily="34" charset="0"/>
                <a:cs typeface="Arial" panose="020B0604020202020204" pitchFamily="34" charset="0"/>
              </a:rPr>
              <a:t>Which statement regarding bases in DNA is false? </a:t>
            </a:r>
          </a:p>
          <a:p>
            <a:pPr>
              <a:lnSpc>
                <a:spcPct val="115000"/>
              </a:lnSpc>
              <a:spcBef>
                <a:spcPts val="80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buNone/>
              <a:defRPr/>
            </a:pPr>
            <a:r>
              <a:rPr lang="en-US" sz="2400" b="1" dirty="0">
                <a:latin typeface="Arial" panose="020B0604020202020204" pitchFamily="34" charset="0"/>
                <a:cs typeface="Arial" panose="020B0604020202020204" pitchFamily="34" charset="0"/>
              </a:rPr>
              <a:t>B.  Pyrimidines are aromatic; purines are not. </a:t>
            </a:r>
          </a:p>
          <a:p>
            <a:pPr>
              <a:buNone/>
              <a:defRPr/>
            </a:pPr>
            <a:endParaRPr lang="en-US" sz="2400" dirty="0">
              <a:latin typeface="Arial" panose="020B0604020202020204" pitchFamily="34" charset="0"/>
              <a:cs typeface="Arial" panose="020B0604020202020204" pitchFamily="34" charset="0"/>
            </a:endParaRPr>
          </a:p>
          <a:p>
            <a:pPr>
              <a:buNone/>
              <a:defRPr/>
            </a:pPr>
            <a:r>
              <a:rPr lang="en-US" sz="2400" b="1" dirty="0">
                <a:latin typeface="Arial" panose="020B0604020202020204" pitchFamily="34" charset="0"/>
                <a:cs typeface="Arial" panose="020B0604020202020204" pitchFamily="34" charset="0"/>
              </a:rPr>
              <a:t>The purines and pyrimidines common in DNA and RNA are aromatic molecules, a property with important consequences for the structure, electron distribution, and light absorption of nucleic acids. </a:t>
            </a:r>
          </a:p>
          <a:p>
            <a:pPr>
              <a:buFontTx/>
              <a:buNone/>
              <a:defRPr/>
            </a:pPr>
            <a:endParaRPr lang="en-US" sz="2400" dirty="0">
              <a:latin typeface="Arial" panose="020B0604020202020204" pitchFamily="34" charset="0"/>
              <a:cs typeface="Arial" panose="020B0604020202020204" pitchFamily="34" charset="0"/>
            </a:endParaRPr>
          </a:p>
          <a:p>
            <a:pPr>
              <a:buFontTx/>
              <a:buNone/>
              <a:defRPr/>
            </a:pPr>
            <a:endParaRPr lang="en-US" sz="2400" dirty="0">
              <a:latin typeface="Arial" panose="020B0604020202020204" pitchFamily="34" charset="0"/>
              <a:cs typeface="Arial" panose="020B0604020202020204" pitchFamily="34" charset="0"/>
            </a:endParaRPr>
          </a:p>
          <a:p>
            <a:pPr>
              <a:lnSpc>
                <a:spcPct val="115000"/>
              </a:lnSpc>
              <a:spcBef>
                <a:spcPct val="0"/>
              </a:spcBef>
              <a:buClr>
                <a:srgbClr val="000000"/>
              </a:buClr>
              <a:buSzPts val="1100"/>
              <a:buFontTx/>
              <a:buNone/>
              <a:defRPr/>
            </a:pPr>
            <a:endParaRPr lang="en-US" altLang="en-US" sz="2400" dirty="0">
              <a:latin typeface="Arial" panose="020B060402020202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Tx/>
              <a:buNone/>
              <a:defRPr/>
            </a:pPr>
            <a:endParaRPr lang="en-US" altLang="en-US" sz="2400" dirty="0">
              <a:latin typeface="Arial" panose="020B060402020202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Tx/>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73558012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BDA550-C66B-47D3-A268-784A28D66077}"/>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1</a:t>
            </a:r>
            <a:r>
              <a:rPr lang="en-US" altLang="en-US" sz="2000" b="0" dirty="0">
                <a:solidFill>
                  <a:srgbClr val="1D6E7D"/>
                </a:solidFill>
                <a:latin typeface="Arial" panose="020B0604020202020204" pitchFamily="34" charset="0"/>
                <a:cs typeface="Arial" panose="020B0604020202020204" pitchFamily="34" charset="0"/>
              </a:rPr>
              <a:t> (4 of 6)</a:t>
            </a:r>
            <a:endParaRPr lang="en-AU" sz="2000" dirty="0"/>
          </a:p>
        </p:txBody>
      </p:sp>
      <p:sp>
        <p:nvSpPr>
          <p:cNvPr id="19459" name="Text Placeholder 2">
            <a:extLst>
              <a:ext uri="{FF2B5EF4-FFF2-40B4-BE49-F238E27FC236}">
                <a16:creationId xmlns:a16="http://schemas.microsoft.com/office/drawing/2014/main" id="{ED3DF9F9-DE6A-FA41-AC9F-EB0BB207DBF5}"/>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Nucleic acids are both repositories and functional expressions of biological information. </a:t>
            </a:r>
            <a:r>
              <a:rPr lang="en-US" sz="2400" dirty="0">
                <a:latin typeface="Arial" panose="020B0604020202020204" pitchFamily="34" charset="0"/>
                <a:cs typeface="Arial" panose="020B0604020202020204" pitchFamily="34" charset="0"/>
              </a:rPr>
              <a:t>Biological information is one of the required conditions for life, a blueprint for each species transmitted from one generation to the next. RNA can be a functional expression of that information, directing the synthesis of proteins or, in some cases, acting directly as a signal or a reaction catalyst. </a:t>
            </a:r>
          </a:p>
          <a:p>
            <a:pPr>
              <a:buFontTx/>
              <a:buNone/>
            </a:pPr>
            <a:endParaRPr lang="en-US" altLang="en-US" sz="2800" dirty="0">
              <a:latin typeface="Arial" panose="020B0604020202020204" pitchFamily="34" charset="0"/>
            </a:endParaRPr>
          </a:p>
        </p:txBody>
      </p:sp>
      <p:pic>
        <p:nvPicPr>
          <p:cNvPr id="7" name="Google Shape;170;p2" descr="Icon P 1&#10;">
            <a:extLst>
              <a:ext uri="{FF2B5EF4-FFF2-40B4-BE49-F238E27FC236}">
                <a16:creationId xmlns:a16="http://schemas.microsoft.com/office/drawing/2014/main" id="{149EDDE9-5E4E-41D4-BC09-D851D999F4A5}"/>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4975" y="279587"/>
            <a:ext cx="1190625"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0219087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5D7E81-CA13-4185-AD6E-231D660B3584}"/>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2</a:t>
            </a:r>
            <a:r>
              <a:rPr lang="en-US" altLang="en-US" sz="2000" b="0" dirty="0">
                <a:solidFill>
                  <a:srgbClr val="1D6E7D"/>
                </a:solidFill>
                <a:latin typeface="Arial" panose="020B0604020202020204" pitchFamily="34" charset="0"/>
                <a:cs typeface="Arial" panose="020B0604020202020204" pitchFamily="34" charset="0"/>
              </a:rPr>
              <a:t> (3 of 4)</a:t>
            </a:r>
            <a:endParaRPr lang="en-AU" sz="2000" dirty="0"/>
          </a:p>
        </p:txBody>
      </p:sp>
      <p:sp>
        <p:nvSpPr>
          <p:cNvPr id="21507" name="Text Placeholder 2">
            <a:extLst>
              <a:ext uri="{FF2B5EF4-FFF2-40B4-BE49-F238E27FC236}">
                <a16:creationId xmlns:a16="http://schemas.microsoft.com/office/drawing/2014/main" id="{8DFB2773-2858-C74F-9CA1-E434B7BD7CDC}"/>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The transmission of biological information relies on molecular complementarity. </a:t>
            </a:r>
            <a:r>
              <a:rPr lang="en-US" sz="2400" dirty="0">
                <a:latin typeface="Arial" panose="020B0604020202020204" pitchFamily="34" charset="0"/>
                <a:cs typeface="Arial" panose="020B0604020202020204" pitchFamily="34" charset="0"/>
              </a:rPr>
              <a:t>Chromosomes are the largest molecules in any cell. They are polymers composed of a small set of common nucleotides, with information embedded in the nucleotide sequence. The common nucleotides in RNA and DNA are organized so that two strands of nucleic acid can maintain a complementary and uniform structure over vast molecular distances. This extended potential for both variable sequence and complementarity, and thus information storage and transmission, is a property shared by no other class of biological molecule. </a:t>
            </a:r>
          </a:p>
          <a:p>
            <a:pPr>
              <a:buNone/>
            </a:pPr>
            <a:endParaRPr lang="en-US" sz="2400" dirty="0"/>
          </a:p>
          <a:p>
            <a:pPr>
              <a:buFontTx/>
              <a:buNone/>
            </a:pPr>
            <a:endParaRPr lang="en-US" altLang="en-US" sz="2400" dirty="0">
              <a:latin typeface="Arial" panose="020B0604020202020204" pitchFamily="34" charset="0"/>
            </a:endParaRPr>
          </a:p>
          <a:p>
            <a:pPr>
              <a:spcBef>
                <a:spcPts val="363"/>
              </a:spcBef>
              <a:buClr>
                <a:srgbClr val="000000"/>
              </a:buClr>
              <a:buSzPts val="1800"/>
              <a:buFont typeface="Calibri" panose="020F0502020204030204" pitchFamily="34" charset="0"/>
              <a:buNone/>
            </a:pPr>
            <a:endParaRPr lang="en-US" altLang="en-US" dirty="0">
              <a:solidFill>
                <a:srgbClr val="000000"/>
              </a:solidFill>
              <a:ea typeface="Calibri" panose="020F0502020204030204" pitchFamily="34" charset="0"/>
              <a:cs typeface="Arial" panose="020B0604020202020204" pitchFamily="34" charset="0"/>
              <a:sym typeface="Calibri" panose="020F0502020204030204" pitchFamily="34" charset="0"/>
            </a:endParaRPr>
          </a:p>
        </p:txBody>
      </p:sp>
      <p:pic>
        <p:nvPicPr>
          <p:cNvPr id="7" name="Google Shape;177;g7fe2cbe272_0_8" descr="Icon P 2&#10;">
            <a:extLst>
              <a:ext uri="{FF2B5EF4-FFF2-40B4-BE49-F238E27FC236}">
                <a16:creationId xmlns:a16="http://schemas.microsoft.com/office/drawing/2014/main" id="{C564580F-2088-4BB0-A5B7-7B62B8C0DE30}"/>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23235" y="275590"/>
            <a:ext cx="1228725"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5850773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A8473F-4187-4631-9E37-7F1CC4944680}"/>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Replication of DNA</a:t>
            </a:r>
            <a:endParaRPr lang="en-AU" dirty="0"/>
          </a:p>
        </p:txBody>
      </p:sp>
      <p:sp>
        <p:nvSpPr>
          <p:cNvPr id="7" name="Google Shape;390;g847cf01710_0_68">
            <a:extLst>
              <a:ext uri="{FF2B5EF4-FFF2-40B4-BE49-F238E27FC236}">
                <a16:creationId xmlns:a16="http://schemas.microsoft.com/office/drawing/2014/main" id="{F966C442-2C6E-514D-8F44-031163C97DF3}"/>
              </a:ext>
            </a:extLst>
          </p:cNvPr>
          <p:cNvSpPr txBox="1">
            <a:spLocks noChangeArrowheads="1"/>
          </p:cNvSpPr>
          <p:nvPr/>
        </p:nvSpPr>
        <p:spPr bwMode="auto">
          <a:xfrm>
            <a:off x="417820" y="1752600"/>
            <a:ext cx="3944317"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Step 1: preexisting or “parent” strands become separated</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Step 2: each “parent” strand serves as a template for the biosynthesis of a complementary “daughter strand”</a:t>
            </a:r>
          </a:p>
          <a:p>
            <a:pPr lvl="1"/>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0800" indent="0">
              <a:buNone/>
            </a:pPr>
            <a:r>
              <a:rPr lang="en-US" sz="2400" dirty="0">
                <a:latin typeface="Arial" panose="020B0604020202020204" pitchFamily="34" charset="0"/>
                <a:cs typeface="Arial" panose="020B0604020202020204" pitchFamily="34" charset="0"/>
              </a:rPr>
              <a:t> </a:t>
            </a:r>
          </a:p>
          <a:p>
            <a:endParaRPr lang="en-US" sz="2400" dirty="0">
              <a:latin typeface="Arial" panose="020B0604020202020204" pitchFamily="34" charset="0"/>
              <a:cs typeface="Arial" panose="020B0604020202020204" pitchFamily="34" charset="0"/>
            </a:endParaRPr>
          </a:p>
          <a:p>
            <a:pPr lvl="1"/>
            <a:endParaRPr lang="en-US" sz="20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3" name="Picture 2" descr="A vertical D N A double helix is shown above with the two strands joined by sets of three vertical lines representing hydrogen bonds. Halfway down, the molecule splits into two halves. Each half is now paired with a new strand with a differently colored ribbon. The strands that are continuous with the double helix above are labeled parent strand and the differently colored strands are labeled new. The new strand on the left has its 5 prime end at the top, while the new strand on the right has its 3 prime end on top. There are two double helices at the bottom that each have one old strand and one new strand. The new stands are labeled daughter strands.">
            <a:extLst>
              <a:ext uri="{FF2B5EF4-FFF2-40B4-BE49-F238E27FC236}">
                <a16:creationId xmlns:a16="http://schemas.microsoft.com/office/drawing/2014/main" id="{CE5044EC-7603-1E42-9DBE-4A967D697D1C}"/>
              </a:ext>
            </a:extLst>
          </p:cNvPr>
          <p:cNvPicPr>
            <a:picLocks noChangeAspect="1"/>
          </p:cNvPicPr>
          <p:nvPr/>
        </p:nvPicPr>
        <p:blipFill>
          <a:blip r:embed="rId3"/>
          <a:stretch>
            <a:fillRect/>
          </a:stretch>
        </p:blipFill>
        <p:spPr>
          <a:xfrm>
            <a:off x="5181600" y="1376068"/>
            <a:ext cx="3538334" cy="5272017"/>
          </a:xfrm>
          <a:prstGeom prst="rect">
            <a:avLst/>
          </a:prstGeom>
        </p:spPr>
      </p:pic>
    </p:spTree>
    <p:extLst>
      <p:ext uri="{BB962C8B-B14F-4D97-AF65-F5344CB8AC3E}">
        <p14:creationId xmlns:p14="http://schemas.microsoft.com/office/powerpoint/2010/main" val="171099605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B3DEFB-9143-4343-8250-7EB786445863}"/>
              </a:ext>
            </a:extLst>
          </p:cNvPr>
          <p:cNvSpPr>
            <a:spLocks noGrp="1"/>
          </p:cNvSpPr>
          <p:nvPr>
            <p:ph type="title"/>
          </p:nvPr>
        </p:nvSpPr>
        <p:spPr/>
        <p:txBody>
          <a:bodyPr/>
          <a:lstStyle/>
          <a:p>
            <a:r>
              <a:rPr lang="en-US" altLang="en-US" dirty="0">
                <a:latin typeface="Arial" panose="020B0604020202020204" pitchFamily="34" charset="0"/>
                <a:cs typeface="Arial" panose="020B0604020202020204" pitchFamily="34" charset="0"/>
              </a:rPr>
              <a:t>DNA Can Occur in Different Three-Dimensional Forms</a:t>
            </a:r>
            <a:endParaRPr lang="en-AU" dirty="0"/>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178571" y="1600200"/>
            <a:ext cx="41910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structural variation in DNA reflects:</a:t>
            </a:r>
          </a:p>
          <a:p>
            <a:pPr lvl="1"/>
            <a:r>
              <a:rPr lang="en-US" sz="2400" dirty="0">
                <a:latin typeface="Arial" panose="020B0604020202020204" pitchFamily="34" charset="0"/>
                <a:cs typeface="Arial" panose="020B0604020202020204" pitchFamily="34" charset="0"/>
              </a:rPr>
              <a:t>different possible conformations of the deoxyribose</a:t>
            </a:r>
          </a:p>
          <a:p>
            <a:pPr lvl="1"/>
            <a:r>
              <a:rPr lang="en-US" sz="2400" dirty="0">
                <a:latin typeface="Arial" panose="020B0604020202020204" pitchFamily="34" charset="0"/>
                <a:cs typeface="Arial" panose="020B0604020202020204" pitchFamily="34" charset="0"/>
              </a:rPr>
              <a:t>rotation about the contiguous bonds making up the </a:t>
            </a:r>
            <a:r>
              <a:rPr lang="en-US" sz="2400" dirty="0" err="1">
                <a:latin typeface="Arial" panose="020B0604020202020204" pitchFamily="34" charset="0"/>
                <a:cs typeface="Arial" panose="020B0604020202020204" pitchFamily="34" charset="0"/>
              </a:rPr>
              <a:t>phosphodeoxyribose</a:t>
            </a:r>
            <a:r>
              <a:rPr lang="en-US" sz="2400" dirty="0">
                <a:latin typeface="Arial" panose="020B0604020202020204" pitchFamily="34" charset="0"/>
                <a:cs typeface="Arial" panose="020B0604020202020204" pitchFamily="34" charset="0"/>
              </a:rPr>
              <a:t> backbone </a:t>
            </a:r>
          </a:p>
          <a:p>
            <a:pPr lvl="1"/>
            <a:r>
              <a:rPr lang="en-US" sz="2400" dirty="0">
                <a:latin typeface="Arial" panose="020B0604020202020204" pitchFamily="34" charset="0"/>
                <a:cs typeface="Arial" panose="020B0604020202020204" pitchFamily="34" charset="0"/>
              </a:rPr>
              <a:t>free rotation about the C-1′–</a:t>
            </a:r>
            <a:r>
              <a:rPr lang="en-US" sz="2400" i="1" dirty="0">
                <a:latin typeface="Arial" panose="020B0604020202020204" pitchFamily="34" charset="0"/>
                <a:cs typeface="Arial" panose="020B0604020202020204" pitchFamily="34" charset="0"/>
              </a:rPr>
              <a:t>N</a:t>
            </a:r>
            <a:r>
              <a:rPr lang="en-US" sz="2400" dirty="0">
                <a:latin typeface="Arial" panose="020B0604020202020204" pitchFamily="34" charset="0"/>
                <a:cs typeface="Arial" panose="020B0604020202020204" pitchFamily="34" charset="0"/>
              </a:rPr>
              <a:t>-glycosyl bond </a:t>
            </a:r>
          </a:p>
          <a:p>
            <a:pPr marL="533400" lvl="1" indent="0">
              <a:buNone/>
            </a:pPr>
            <a:endParaRPr lang="en-US" sz="2000" dirty="0"/>
          </a:p>
          <a:p>
            <a:pPr lvl="1"/>
            <a:endParaRPr lang="en-US" sz="20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3" name="Picture 2" descr="Part a shows a ball and stick model with the 5 prime end at the top and the 3 prime end at the bottom. Some of the rods between atoms have numbered arrows over them showing rotation. There is a large yellow atom at the top with four rods extending out from it in a tetrahedron with red atoms at the end of each rod. The rod extending downward and forward has a counterclockwise arrow labeled 1 over the top. The red atom beneath arrow 1 has an almost horizontal rod that extends to the front right to a gray atom. This rod has a clockwise arrow labeled 2 over it. The gray atom has a rod pointing down and slightly to the left that has a clockwise arrow labeled 3 over it and that extends to a gray atom at the top right vertex a five-membered ring. This atom has a rod extending to the left and slightly upward to a red atom at the top vertex and a rod that extends down to a gray atom at the bottom right vertex and that has a dotted counterclockwise arrow labeled 4 around it. Two rods extend from the gray atom, one down and to the right and the other to the left and slightly down. The first rod has a clockwise arrow labeled 5 and extends to a red atom from which a rod which a clockwise arrow labeled 6 extends down to a large yellow atom with three evenly spaced rods extending from its sides to red atoms. The rod that extends from the gray atom at the lower right vertex of the ring to the left reaches a gray atom from which a rod extends up and forward to another gray ring atom, from which one rod extends up to the red atom at the top vertex to complete the ring and the other rod extends to the left with a counterclockwise arrow labeled 7 to a box labeled base. Part b shows conformations of purine and pyrimidine bases. S y n-Adenosine has a five-membered sugar ring with O at the top vertex between C 4 prime and C 1 prime. C 1 prime is bonded to N 9 of adenine above the ring and H below the ring, C 2 prime is bonded to H above the ring and H below the ring, C 3 prime is bonded to H above the ring and O H below the ring, C 4 prime is bonded to C 5 prime above the ring and H below the ring, and C 5 prime is bonded to 2 H and O H. Adenine has a six-membered ring on the left bonded to a five-membered ring on the right. N is in position 1 and position 3, C 6 is bonded to N H 2, there are double bonds between positions 2 and 3 and positions 1 and 6, and there is a double bond between positions 3 and 4 that is shared with the five-membered ring. The five-membered ring has N at position 7, a double bond between positions 7 and 8, and N at position 9 that is bonded to C 1 prime of the sugar below by a long bond with a counterclockwise arrow around it. Anti-adenosine has a similar structure to s y n-adenosine except that adenine has rotated so that its five-membered ring of adenine is on the left and its six-membered ring is on the right. Anti-cytidine has a similar five-membered sugar ring to anti-adenosine, but C 1 prime is bonded to N 1 of cytosine above the ring by a long bond with a counterclockwise arrow around it, and cytosine has a single ring with N 1 bonded to C 1 prime of the sugar, C 2 at the lower right vertex double bonded to O, N at position 3 at the upper right vertex, C 4 bonded to N H 2 at the top vertex, and double bonds between position 3 and position 4 and between position 5 and position 6.">
            <a:extLst>
              <a:ext uri="{FF2B5EF4-FFF2-40B4-BE49-F238E27FC236}">
                <a16:creationId xmlns:a16="http://schemas.microsoft.com/office/drawing/2014/main" id="{EC100713-34C3-6940-B249-5C13C3B8C313}"/>
              </a:ext>
            </a:extLst>
          </p:cNvPr>
          <p:cNvPicPr>
            <a:picLocks noChangeAspect="1"/>
          </p:cNvPicPr>
          <p:nvPr/>
        </p:nvPicPr>
        <p:blipFill>
          <a:blip r:embed="rId3"/>
          <a:stretch>
            <a:fillRect/>
          </a:stretch>
        </p:blipFill>
        <p:spPr>
          <a:xfrm>
            <a:off x="4572000" y="1905000"/>
            <a:ext cx="4393429" cy="4495800"/>
          </a:xfrm>
          <a:prstGeom prst="rect">
            <a:avLst/>
          </a:prstGeom>
        </p:spPr>
      </p:pic>
    </p:spTree>
    <p:extLst>
      <p:ext uri="{BB962C8B-B14F-4D97-AF65-F5344CB8AC3E}">
        <p14:creationId xmlns:p14="http://schemas.microsoft.com/office/powerpoint/2010/main" val="297820858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EB98BA-AE6C-4D1A-B688-7516540E791B}"/>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The Three Forms of DNA</a:t>
            </a:r>
            <a:endParaRPr lang="en-AU" dirty="0"/>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394085" y="1600200"/>
            <a:ext cx="8355829"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B-form DNA </a:t>
            </a:r>
            <a:r>
              <a:rPr lang="en-US" sz="2400" dirty="0">
                <a:latin typeface="Arial" panose="020B0604020202020204" pitchFamily="34" charset="0"/>
                <a:cs typeface="Arial" panose="020B0604020202020204" pitchFamily="34" charset="0"/>
              </a:rPr>
              <a:t>= the Watson-Crick structure</a:t>
            </a:r>
          </a:p>
          <a:p>
            <a:pPr lvl="1"/>
            <a:r>
              <a:rPr lang="en-US" sz="2400" dirty="0">
                <a:latin typeface="Arial" panose="020B0604020202020204" pitchFamily="34" charset="0"/>
                <a:cs typeface="Arial" panose="020B0604020202020204" pitchFamily="34" charset="0"/>
              </a:rPr>
              <a:t>most stable for a random-sequence DNA molecule under physiological conditions </a:t>
            </a:r>
          </a:p>
          <a:p>
            <a:pPr marL="533400" lvl="1" indent="0">
              <a:buNone/>
            </a:pPr>
            <a:r>
              <a:rPr lang="en-US" sz="2400" b="1" dirty="0">
                <a:latin typeface="Arial" panose="020B0604020202020204" pitchFamily="34" charset="0"/>
                <a:cs typeface="Arial" panose="020B0604020202020204" pitchFamily="34" charset="0"/>
              </a:rPr>
              <a:t> </a:t>
            </a:r>
          </a:p>
          <a:p>
            <a:r>
              <a:rPr lang="en-US" sz="2400" b="1" dirty="0">
                <a:latin typeface="Arial" panose="020B0604020202020204" pitchFamily="34" charset="0"/>
                <a:cs typeface="Arial" panose="020B0604020202020204" pitchFamily="34" charset="0"/>
              </a:rPr>
              <a:t>A-form DNA </a:t>
            </a:r>
            <a:r>
              <a:rPr lang="en-US" sz="2400" dirty="0">
                <a:latin typeface="Arial" panose="020B0604020202020204" pitchFamily="34" charset="0"/>
                <a:cs typeface="Arial" panose="020B0604020202020204" pitchFamily="34" charset="0"/>
              </a:rPr>
              <a:t>=</a:t>
            </a:r>
            <a:r>
              <a:rPr lang="en-US" sz="2400" b="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right-handed double helix with a wider helix, 11 bp/turn, and a tilted plane</a:t>
            </a:r>
          </a:p>
          <a:p>
            <a:pPr lvl="1"/>
            <a:r>
              <a:rPr lang="en-US" sz="2400" dirty="0">
                <a:latin typeface="Arial" panose="020B0604020202020204" pitchFamily="34" charset="0"/>
                <a:cs typeface="Arial" panose="020B0604020202020204" pitchFamily="34" charset="0"/>
              </a:rPr>
              <a:t>favored in solutions devoid of water</a:t>
            </a:r>
          </a:p>
          <a:p>
            <a:pPr lvl="1"/>
            <a:endParaRPr lang="en-US" sz="2400" b="1"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Z-form DNA </a:t>
            </a:r>
            <a:r>
              <a:rPr lang="en-US" sz="2400" dirty="0">
                <a:latin typeface="Arial" panose="020B0604020202020204" pitchFamily="34" charset="0"/>
                <a:cs typeface="Arial" panose="020B0604020202020204" pitchFamily="34" charset="0"/>
              </a:rPr>
              <a:t>= left-handed helix with 12 bp/turn and a backbone with a zig-zag appearance</a:t>
            </a:r>
          </a:p>
          <a:p>
            <a:pPr lvl="1"/>
            <a:r>
              <a:rPr lang="en-US" sz="2400" dirty="0">
                <a:latin typeface="Arial" panose="020B0604020202020204" pitchFamily="34" charset="0"/>
                <a:cs typeface="Arial" panose="020B0604020202020204" pitchFamily="34" charset="0"/>
              </a:rPr>
              <a:t>appears more slender and elongated</a:t>
            </a:r>
          </a:p>
          <a:p>
            <a:pPr marL="533400" lvl="1" indent="0">
              <a:buNone/>
            </a:pPr>
            <a:endParaRPr lang="en-US" sz="2000" dirty="0"/>
          </a:p>
          <a:p>
            <a:pPr lvl="1"/>
            <a:endParaRPr lang="en-US" sz="20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28642497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FD959C-CE66-4D7F-AF30-84C0E27DC8D6}"/>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A, B, and Z Forms of DNA</a:t>
            </a:r>
            <a:endParaRPr lang="en-AU" dirty="0"/>
          </a:p>
        </p:txBody>
      </p:sp>
      <p:pic>
        <p:nvPicPr>
          <p:cNvPr id="4" name="Picture 3" descr="Each form of D N A is shown as a vertical double helix and in cross section. The A form has an even double helix with the nitrogenous bases relatively closely packed together and the turns closer together than in the B form. Some nitrogenous bases are visible outside of the parent strands where the strands curve inward at the major grooves. The cross section shows an even circle of backbone with an even circle of nitrogenous bases inside, forming a double-ring structure around an open center. The B form has a double helix with evenly spaced turns, fewer nitrogenous bases visible inside, and no nitrogenous bases significantly visible outside of the parent strands. The cross section shows an even circle of backbone with a filled circle in the center made up of nitrogenous bases with a small opening in the very center and spokes extending out evenly from the central circle to the outer backbone. The Z form has an irregularly shaped backbone with many step like bends and bumps in the outer strands and with some nitrogenous bases outside of the outer strands. The cross section shows a circle of backbone with bends that give it a roughly hexagonal shape and with some nitrogenous bases overlapping and wrapped around it. There is a six-pointed-star-shaped yellow region of nitrogenous bases in the center with a small opening in the very center and edges that touch the backbone. To the right of these structures, the table has three columns and seven rows. Row 1 helical sense: A form right-handed, B form right-handed, Z-form left-handed; Row 2 diameter: A form approximately 26 Angstroms; B form approximately 20 Angstroms; Z form approximately 18 Angstroms; Row 3 base pairs per helical turn: A form 11, B form 10.5, Z form 12; Row 4: helix rise per base pair: A form 2.6 Angstroms, B form 3.4 Angstroms, Z form 3.7 Angstroms; Row 5: base tilt normal to the helix axis: A form 20 degrees, B form 6 degrees, Z form 7 degrees; Row 6 sugar pucker conformation: A form C-39 endo, B form C-29 endo, Z form C-29 endo for pyrimidines, C-39 endo for purines; Row 7: glycosyl bond formation: A form anti, B form anti, Z form anti for pyrimidines, syn for purines.">
            <a:extLst>
              <a:ext uri="{FF2B5EF4-FFF2-40B4-BE49-F238E27FC236}">
                <a16:creationId xmlns:a16="http://schemas.microsoft.com/office/drawing/2014/main" id="{DEF2E2F3-8985-E049-9823-FC1879134743}"/>
              </a:ext>
            </a:extLst>
          </p:cNvPr>
          <p:cNvPicPr>
            <a:picLocks noChangeAspect="1"/>
          </p:cNvPicPr>
          <p:nvPr/>
        </p:nvPicPr>
        <p:blipFill>
          <a:blip r:embed="rId3"/>
          <a:stretch>
            <a:fillRect/>
          </a:stretch>
        </p:blipFill>
        <p:spPr>
          <a:xfrm>
            <a:off x="511175" y="1524000"/>
            <a:ext cx="8121650" cy="4936459"/>
          </a:xfrm>
          <a:prstGeom prst="rect">
            <a:avLst/>
          </a:prstGeom>
        </p:spPr>
      </p:pic>
    </p:spTree>
    <p:extLst>
      <p:ext uri="{BB962C8B-B14F-4D97-AF65-F5344CB8AC3E}">
        <p14:creationId xmlns:p14="http://schemas.microsoft.com/office/powerpoint/2010/main" val="186951722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A3D9E8-18CF-446E-BD73-C4DCC7A1E785}"/>
              </a:ext>
            </a:extLst>
          </p:cNvPr>
          <p:cNvSpPr>
            <a:spLocks noGrp="1"/>
          </p:cNvSpPr>
          <p:nvPr>
            <p:ph type="title"/>
          </p:nvPr>
        </p:nvSpPr>
        <p:spPr/>
        <p:txBody>
          <a:bodyPr/>
          <a:lstStyle/>
          <a:p>
            <a:r>
              <a:rPr lang="en-US" altLang="en-US" dirty="0">
                <a:solidFill>
                  <a:srgbClr val="145C76"/>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Clicker Question 11</a:t>
            </a:r>
            <a:endParaRPr lang="en-AU" dirty="0">
              <a:solidFill>
                <a:srgbClr val="145C76"/>
              </a:solidFill>
            </a:endParaRPr>
          </a:p>
        </p:txBody>
      </p:sp>
      <p:sp>
        <p:nvSpPr>
          <p:cNvPr id="84997" name="Google Shape;433;g847cf01710_0_113">
            <a:extLst>
              <a:ext uri="{FF2B5EF4-FFF2-40B4-BE49-F238E27FC236}">
                <a16:creationId xmlns:a16="http://schemas.microsoft.com/office/drawing/2014/main" id="{AF312896-191F-8146-8A34-8A81B443B973}"/>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FontTx/>
              <a:buNone/>
              <a:defRPr/>
            </a:pPr>
            <a:r>
              <a:rPr lang="en-US" sz="2400" dirty="0">
                <a:latin typeface="Arial" panose="020B0604020202020204" pitchFamily="34" charset="0"/>
                <a:cs typeface="Arial" panose="020B0604020202020204" pitchFamily="34" charset="0"/>
              </a:rPr>
              <a:t>Some effort has been made to extract DNA from fossilized dinosaur bones that have been buried for many million of years in arid climates. In what form is this DNA MOST likely to be found? </a:t>
            </a:r>
          </a:p>
          <a:p>
            <a:pPr>
              <a:lnSpc>
                <a:spcPct val="115000"/>
              </a:lnSpc>
              <a:spcBef>
                <a:spcPts val="80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457200" indent="-457200">
              <a:buFontTx/>
              <a:buAutoNum type="alphaUcPeriod"/>
              <a:defRPr/>
            </a:pPr>
            <a:r>
              <a:rPr lang="en-US" sz="2400" dirty="0">
                <a:latin typeface="Arial" panose="020B0604020202020204" pitchFamily="34" charset="0"/>
                <a:cs typeface="Arial" panose="020B0604020202020204" pitchFamily="34" charset="0"/>
              </a:rPr>
              <a:t>A</a:t>
            </a:r>
          </a:p>
          <a:p>
            <a:pPr marL="457200" indent="-457200">
              <a:buFontTx/>
              <a:buAutoNum type="alphaUcPeriod"/>
              <a:defRPr/>
            </a:pPr>
            <a:r>
              <a:rPr lang="en-US" sz="2400" dirty="0">
                <a:latin typeface="Arial" panose="020B0604020202020204" pitchFamily="34" charset="0"/>
                <a:cs typeface="Arial" panose="020B0604020202020204" pitchFamily="34" charset="0"/>
              </a:rPr>
              <a:t>B</a:t>
            </a:r>
          </a:p>
          <a:p>
            <a:pPr marL="457200" indent="-457200">
              <a:buFontTx/>
              <a:buAutoNum type="alphaUcPeriod"/>
              <a:defRPr/>
            </a:pPr>
            <a:r>
              <a:rPr lang="en-US" sz="2400" dirty="0">
                <a:latin typeface="Arial" panose="020B0604020202020204" pitchFamily="34" charset="0"/>
                <a:cs typeface="Arial" panose="020B0604020202020204" pitchFamily="34" charset="0"/>
              </a:rPr>
              <a:t>Z</a:t>
            </a:r>
          </a:p>
          <a:p>
            <a:pPr>
              <a:buNone/>
              <a:defRPr/>
            </a:pPr>
            <a:r>
              <a:rPr lang="en-US" sz="2400" dirty="0">
                <a:latin typeface="Arial" panose="020B0604020202020204" pitchFamily="34" charset="0"/>
                <a:cs typeface="Arial" panose="020B0604020202020204" pitchFamily="34" charset="0"/>
              </a:rPr>
              <a:t>D.  completely denatured</a:t>
            </a:r>
          </a:p>
          <a:p>
            <a:pPr marL="457200" indent="-457200">
              <a:buFontTx/>
              <a:buAutoNum type="alphaUcPeriod"/>
              <a:defRPr/>
            </a:pPr>
            <a:endParaRPr lang="en-US" sz="2400" dirty="0">
              <a:latin typeface="Arial" panose="020B0604020202020204" pitchFamily="34" charset="0"/>
              <a:cs typeface="Arial" panose="020B0604020202020204" pitchFamily="34" charset="0"/>
            </a:endParaRPr>
          </a:p>
          <a:p>
            <a:pPr>
              <a:buFontTx/>
              <a:buNone/>
              <a:defRPr/>
            </a:pPr>
            <a:endParaRPr lang="en-US" sz="2400" dirty="0">
              <a:latin typeface="Arial" panose="020B0604020202020204" pitchFamily="34" charset="0"/>
              <a:cs typeface="Arial" panose="020B0604020202020204" pitchFamily="34" charset="0"/>
            </a:endParaRPr>
          </a:p>
          <a:p>
            <a:pPr>
              <a:buFontTx/>
              <a:buNone/>
              <a:defRPr/>
            </a:pPr>
            <a:endParaRPr lang="en-US" sz="2400" dirty="0">
              <a:latin typeface="Arial" panose="020B0604020202020204" pitchFamily="34" charset="0"/>
              <a:cs typeface="Arial" panose="020B0604020202020204" pitchFamily="34" charset="0"/>
            </a:endParaRPr>
          </a:p>
          <a:p>
            <a:pPr>
              <a:lnSpc>
                <a:spcPct val="115000"/>
              </a:lnSpc>
              <a:spcBef>
                <a:spcPct val="0"/>
              </a:spcBef>
              <a:buClr>
                <a:srgbClr val="000000"/>
              </a:buClr>
              <a:buSzPts val="1100"/>
              <a:buFontTx/>
              <a:buNone/>
              <a:defRPr/>
            </a:pPr>
            <a:endParaRPr lang="en-US" altLang="en-US" sz="2400" dirty="0">
              <a:latin typeface="Arial" panose="020B060402020202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Tx/>
              <a:buNone/>
              <a:defRPr/>
            </a:pPr>
            <a:endParaRPr lang="en-US" altLang="en-US" sz="2400" dirty="0">
              <a:latin typeface="Arial" panose="020B060402020202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Tx/>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9" name="Picture 8" descr="Icon P 2&#10;">
            <a:extLst>
              <a:ext uri="{FF2B5EF4-FFF2-40B4-BE49-F238E27FC236}">
                <a16:creationId xmlns:a16="http://schemas.microsoft.com/office/drawing/2014/main" id="{70986F9B-C039-4A26-9015-12160B21D4E7}"/>
              </a:ext>
            </a:extLst>
          </p:cNvPr>
          <p:cNvPicPr>
            <a:picLocks noChangeAspect="1"/>
          </p:cNvPicPr>
          <p:nvPr/>
        </p:nvPicPr>
        <p:blipFill>
          <a:blip r:embed="rId3"/>
          <a:stretch>
            <a:fillRect/>
          </a:stretch>
        </p:blipFill>
        <p:spPr>
          <a:xfrm>
            <a:off x="847246" y="327624"/>
            <a:ext cx="1133954" cy="816935"/>
          </a:xfrm>
          <a:prstGeom prst="rect">
            <a:avLst/>
          </a:prstGeom>
        </p:spPr>
      </p:pic>
    </p:spTree>
    <p:extLst>
      <p:ext uri="{BB962C8B-B14F-4D97-AF65-F5344CB8AC3E}">
        <p14:creationId xmlns:p14="http://schemas.microsoft.com/office/powerpoint/2010/main" val="287145379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EF80DD-956F-430A-806D-33649CB97AA6}"/>
              </a:ext>
            </a:extLst>
          </p:cNvPr>
          <p:cNvSpPr>
            <a:spLocks noGrp="1"/>
          </p:cNvSpPr>
          <p:nvPr>
            <p:ph type="title"/>
          </p:nvPr>
        </p:nvSpPr>
        <p:spPr/>
        <p:txBody>
          <a:bodyPr/>
          <a:lstStyle/>
          <a:p>
            <a:r>
              <a:rPr lang="en-US" altLang="en-US" dirty="0">
                <a:solidFill>
                  <a:srgbClr val="145C76"/>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Clicker Question 11, Response</a:t>
            </a:r>
            <a:endParaRPr lang="en-AU" dirty="0">
              <a:solidFill>
                <a:srgbClr val="145C76"/>
              </a:solidFill>
            </a:endParaRPr>
          </a:p>
        </p:txBody>
      </p:sp>
      <p:sp>
        <p:nvSpPr>
          <p:cNvPr id="5" name="Google Shape;433;g847cf01710_0_113">
            <a:extLst>
              <a:ext uri="{FF2B5EF4-FFF2-40B4-BE49-F238E27FC236}">
                <a16:creationId xmlns:a16="http://schemas.microsoft.com/office/drawing/2014/main" id="{0EEEB723-D337-6648-B8CD-617A8618FA9F}"/>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FontTx/>
              <a:buNone/>
              <a:defRPr/>
            </a:pPr>
            <a:r>
              <a:rPr lang="en-US" sz="2400" dirty="0">
                <a:latin typeface="Arial" panose="020B0604020202020204" pitchFamily="34" charset="0"/>
                <a:cs typeface="Arial" panose="020B0604020202020204" pitchFamily="34" charset="0"/>
              </a:rPr>
              <a:t>Some effort has been made to extract DNA from fossilized dinosaur bones that have been buried for many million of years in arid climates. In what form is this DNA MOST likely to be found? </a:t>
            </a:r>
          </a:p>
          <a:p>
            <a:pPr>
              <a:lnSpc>
                <a:spcPct val="115000"/>
              </a:lnSpc>
              <a:spcBef>
                <a:spcPts val="80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457200" indent="-457200">
              <a:buFontTx/>
              <a:buAutoNum type="alphaUcPeriod"/>
              <a:defRPr/>
            </a:pPr>
            <a:r>
              <a:rPr lang="en-US" sz="2400" b="1" dirty="0">
                <a:latin typeface="Arial" panose="020B0604020202020204" pitchFamily="34" charset="0"/>
                <a:cs typeface="Arial" panose="020B0604020202020204" pitchFamily="34" charset="0"/>
              </a:rPr>
              <a:t>A</a:t>
            </a:r>
          </a:p>
          <a:p>
            <a:pPr>
              <a:buNone/>
              <a:defRPr/>
            </a:pPr>
            <a:endParaRPr lang="en-US" sz="2400" dirty="0">
              <a:latin typeface="Arial" panose="020B0604020202020204" pitchFamily="34" charset="0"/>
              <a:cs typeface="Arial" panose="020B0604020202020204" pitchFamily="34" charset="0"/>
            </a:endParaRPr>
          </a:p>
          <a:p>
            <a:pPr>
              <a:buNone/>
              <a:defRPr/>
            </a:pPr>
            <a:r>
              <a:rPr lang="en-US" sz="2400" b="1" dirty="0">
                <a:latin typeface="Arial" panose="020B0604020202020204" pitchFamily="34" charset="0"/>
                <a:cs typeface="Arial" panose="020B0604020202020204" pitchFamily="34" charset="0"/>
              </a:rPr>
              <a:t>The A form is favored in many solutions that are relatively devoid of water, such as the arid climate where the fossilized dinosaur bones were extracted from.</a:t>
            </a:r>
          </a:p>
          <a:p>
            <a:pPr>
              <a:buFontTx/>
              <a:buNone/>
              <a:defRPr/>
            </a:pPr>
            <a:endParaRPr lang="en-US" sz="2400" dirty="0">
              <a:latin typeface="Arial" panose="020B0604020202020204" pitchFamily="34" charset="0"/>
              <a:cs typeface="Arial" panose="020B0604020202020204" pitchFamily="34" charset="0"/>
            </a:endParaRPr>
          </a:p>
          <a:p>
            <a:pPr>
              <a:lnSpc>
                <a:spcPct val="115000"/>
              </a:lnSpc>
              <a:spcBef>
                <a:spcPct val="0"/>
              </a:spcBef>
              <a:buClr>
                <a:srgbClr val="000000"/>
              </a:buClr>
              <a:buSzPts val="1100"/>
              <a:buFontTx/>
              <a:buNone/>
              <a:defRPr/>
            </a:pPr>
            <a:endParaRPr lang="en-US" altLang="en-US" sz="2400" dirty="0">
              <a:latin typeface="Arial" panose="020B060402020202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Tx/>
              <a:buNone/>
              <a:defRPr/>
            </a:pPr>
            <a:endParaRPr lang="en-US" altLang="en-US" sz="2400" dirty="0">
              <a:latin typeface="Arial" panose="020B060402020202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Tx/>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50929465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F9D116-7419-48C5-ADC5-AEDD111357CF}"/>
              </a:ext>
            </a:extLst>
          </p:cNvPr>
          <p:cNvSpPr>
            <a:spLocks noGrp="1"/>
          </p:cNvSpPr>
          <p:nvPr>
            <p:ph type="title"/>
          </p:nvPr>
        </p:nvSpPr>
        <p:spPr/>
        <p:txBody>
          <a:bodyPr/>
          <a:lstStyle/>
          <a:p>
            <a:r>
              <a:rPr lang="en-US" altLang="en-US" dirty="0">
                <a:latin typeface="Arial" panose="020B0604020202020204" pitchFamily="34" charset="0"/>
                <a:cs typeface="Arial" panose="020B0604020202020204" pitchFamily="34" charset="0"/>
              </a:rPr>
              <a:t>Certain DNA Sequences Adopt Unusual Structures</a:t>
            </a:r>
            <a:endParaRPr lang="en-AU" dirty="0"/>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199807" y="1586705"/>
            <a:ext cx="4357203" cy="47378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palindrome</a:t>
            </a:r>
            <a:r>
              <a:rPr lang="en-US" sz="2400" dirty="0">
                <a:latin typeface="Arial" panose="020B0604020202020204" pitchFamily="34" charset="0"/>
                <a:cs typeface="Arial" panose="020B0604020202020204" pitchFamily="34" charset="0"/>
              </a:rPr>
              <a:t> = region of DNA that is identical when read either forward or backward </a:t>
            </a:r>
          </a:p>
          <a:p>
            <a:pPr lvl="1"/>
            <a:r>
              <a:rPr lang="en-US" sz="2400" dirty="0">
                <a:latin typeface="Arial" panose="020B0604020202020204" pitchFamily="34" charset="0"/>
                <a:cs typeface="Arial" panose="020B0604020202020204" pitchFamily="34" charset="0"/>
              </a:rPr>
              <a:t>applied to regions of DNA with </a:t>
            </a:r>
            <a:r>
              <a:rPr lang="en-US" sz="2400" b="1" dirty="0">
                <a:latin typeface="Arial" panose="020B0604020202020204" pitchFamily="34" charset="0"/>
                <a:cs typeface="Arial" panose="020B0604020202020204" pitchFamily="34" charset="0"/>
              </a:rPr>
              <a:t>inverted repeats </a:t>
            </a:r>
          </a:p>
          <a:p>
            <a:pPr lvl="1"/>
            <a:endParaRPr lang="en-US" sz="2400"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mirror repeat </a:t>
            </a:r>
            <a:r>
              <a:rPr lang="en-US" sz="2400" dirty="0">
                <a:latin typeface="Arial" panose="020B0604020202020204" pitchFamily="34" charset="0"/>
                <a:cs typeface="Arial" panose="020B0604020202020204" pitchFamily="34" charset="0"/>
              </a:rPr>
              <a:t>= sequence when the inverted repeat occurs within each individual strand</a:t>
            </a:r>
            <a:r>
              <a:rPr lang="en-US" sz="2400" b="1" dirty="0">
                <a:latin typeface="Arial" panose="020B0604020202020204" pitchFamily="34" charset="0"/>
                <a:cs typeface="Arial" panose="020B0604020202020204" pitchFamily="34" charset="0"/>
              </a:rPr>
              <a:t> </a:t>
            </a:r>
          </a:p>
          <a:p>
            <a:pPr marL="533400" lvl="1" indent="0">
              <a:buNone/>
            </a:pPr>
            <a:endParaRPr lang="en-US" sz="2000" dirty="0"/>
          </a:p>
          <a:p>
            <a:pPr lvl="1"/>
            <a:endParaRPr lang="en-US" sz="20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4" name="Picture 3" descr="The figure shows two horizontal strands of double-stranded D N A. The top strand of double-stranded D N A is labeled palindrome above a vertical arrow that curves away from the observer at the top, runs down along the back, and curves forward toward the observer at the front, where it points upward. A horizontal second arrow curves from the front right, back along the front of the downward arrow, and forward toward the viewer on the left before pointing right toward the center. The top strand begins with its 5 prime end and the bottom strand begins with its 3 prime end. Beneath each letter representing a nitrogenous base, there is a vertical line extending down from the top strand to meet a vertical line extending up from the bottom strand. The top strand has a highlighted sequence of 5 prime T T A G C A C, then a non-highlighted sequence of G T G C T A A. The bottom strand has a nonhighlighted sequence of 3 prime A A T C G T C followed by a highlighted sequence of C A C G A T T. The bottom strand of double stranded D N A has a horizontal curved arrow like the one for the top molecule, curving from the front right, around the back, and forward to the left to point into the center. However, it lacks a vertical arrow. This is labeled mirror repeat. The top strand is highlighted 5 prime T T A G C A C, small space, C A C G A T T. The bottom strand is 3 prime A A T C G T G G T G C T A A.">
            <a:extLst>
              <a:ext uri="{FF2B5EF4-FFF2-40B4-BE49-F238E27FC236}">
                <a16:creationId xmlns:a16="http://schemas.microsoft.com/office/drawing/2014/main" id="{3FC04C08-27E6-3640-ADE7-C96974387EE7}"/>
              </a:ext>
            </a:extLst>
          </p:cNvPr>
          <p:cNvPicPr>
            <a:picLocks noChangeAspect="1"/>
          </p:cNvPicPr>
          <p:nvPr/>
        </p:nvPicPr>
        <p:blipFill>
          <a:blip r:embed="rId3"/>
          <a:stretch>
            <a:fillRect/>
          </a:stretch>
        </p:blipFill>
        <p:spPr>
          <a:xfrm>
            <a:off x="4592137" y="2432842"/>
            <a:ext cx="4352056" cy="2754315"/>
          </a:xfrm>
          <a:prstGeom prst="rect">
            <a:avLst/>
          </a:prstGeom>
        </p:spPr>
      </p:pic>
    </p:spTree>
    <p:extLst>
      <p:ext uri="{BB962C8B-B14F-4D97-AF65-F5344CB8AC3E}">
        <p14:creationId xmlns:p14="http://schemas.microsoft.com/office/powerpoint/2010/main" val="34602195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1665B3-5DC8-459D-9A28-DE0345636C3F}"/>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5</a:t>
            </a:r>
            <a:r>
              <a:rPr lang="en-US" altLang="en-US" sz="2000" b="0" dirty="0">
                <a:solidFill>
                  <a:srgbClr val="1D6E7D"/>
                </a:solidFill>
                <a:latin typeface="Arial" panose="020B0604020202020204" pitchFamily="34" charset="0"/>
                <a:cs typeface="Arial" panose="020B0604020202020204" pitchFamily="34" charset="0"/>
              </a:rPr>
              <a:t> (1 of 3)</a:t>
            </a:r>
            <a:endParaRPr lang="en-AU" sz="2000" dirty="0"/>
          </a:p>
        </p:txBody>
      </p:sp>
      <p:sp>
        <p:nvSpPr>
          <p:cNvPr id="27650" name="Text Placeholder 2">
            <a:extLst>
              <a:ext uri="{FF2B5EF4-FFF2-40B4-BE49-F238E27FC236}">
                <a16:creationId xmlns:a16="http://schemas.microsoft.com/office/drawing/2014/main" id="{912C0426-5AEF-B04E-87FB-157B26F14734}"/>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Nucleoside triphosphates occupy a central role in cellular metabolism, serving as an energy currency and as important regulatory signals. </a:t>
            </a:r>
            <a:r>
              <a:rPr lang="en-US" sz="2400" dirty="0">
                <a:latin typeface="Arial" panose="020B0604020202020204" pitchFamily="34" charset="0"/>
                <a:cs typeface="Arial" panose="020B0604020202020204" pitchFamily="34" charset="0"/>
              </a:rPr>
              <a:t>ATP is the ultimate product of catabolic pathways, providing fuel for anabolic pathways. </a:t>
            </a:r>
          </a:p>
        </p:txBody>
      </p:sp>
      <p:pic>
        <p:nvPicPr>
          <p:cNvPr id="9" name="Picture 8" descr="Icon P 5&#10;">
            <a:extLst>
              <a:ext uri="{FF2B5EF4-FFF2-40B4-BE49-F238E27FC236}">
                <a16:creationId xmlns:a16="http://schemas.microsoft.com/office/drawing/2014/main" id="{77859738-0010-40B5-8F7E-D2FA529A1601}"/>
              </a:ext>
            </a:extLst>
          </p:cNvPr>
          <p:cNvPicPr>
            <a:picLocks noChangeAspect="1"/>
          </p:cNvPicPr>
          <p:nvPr/>
        </p:nvPicPr>
        <p:blipFill>
          <a:blip r:embed="rId3"/>
          <a:stretch>
            <a:fillRect/>
          </a:stretch>
        </p:blipFill>
        <p:spPr>
          <a:xfrm>
            <a:off x="1796901" y="387031"/>
            <a:ext cx="993734" cy="695004"/>
          </a:xfrm>
          <a:prstGeom prst="rect">
            <a:avLst/>
          </a:prstGeom>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71888E-D52B-44A3-86EC-7701B8CD9CE9}"/>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Hairpin and Cruciform Structures</a:t>
            </a:r>
            <a:endParaRPr lang="en-AU" dirty="0"/>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412198" y="1379095"/>
            <a:ext cx="8319603" cy="8307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hairpin </a:t>
            </a:r>
            <a:r>
              <a:rPr lang="en-US" sz="2400" dirty="0">
                <a:latin typeface="Arial" panose="020B0604020202020204" pitchFamily="34" charset="0"/>
                <a:cs typeface="Arial" panose="020B0604020202020204" pitchFamily="34" charset="0"/>
              </a:rPr>
              <a:t>and </a:t>
            </a:r>
            <a:r>
              <a:rPr lang="en-US" sz="2400" b="1" dirty="0">
                <a:latin typeface="Arial" panose="020B0604020202020204" pitchFamily="34" charset="0"/>
                <a:cs typeface="Arial" panose="020B0604020202020204" pitchFamily="34" charset="0"/>
              </a:rPr>
              <a:t>cruciform </a:t>
            </a:r>
            <a:r>
              <a:rPr lang="en-US" sz="2400" dirty="0">
                <a:latin typeface="Arial" panose="020B0604020202020204" pitchFamily="34" charset="0"/>
                <a:cs typeface="Arial" panose="020B0604020202020204" pitchFamily="34" charset="0"/>
              </a:rPr>
              <a:t>structures = form from the self-complementarity within each strand</a:t>
            </a:r>
            <a:endParaRPr lang="en-US" sz="2400" b="1" dirty="0">
              <a:latin typeface="Arial" panose="020B0604020202020204" pitchFamily="34" charset="0"/>
              <a:cs typeface="Arial" panose="020B0604020202020204" pitchFamily="34" charset="0"/>
            </a:endParaRPr>
          </a:p>
          <a:p>
            <a:pPr marL="533400" lvl="1" indent="0">
              <a:buNone/>
            </a:pPr>
            <a:endParaRPr lang="en-US" sz="2000" dirty="0"/>
          </a:p>
          <a:p>
            <a:pPr lvl="1"/>
            <a:endParaRPr lang="en-US" sz="20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3" name="Picture 2" descr="Part a shows a strand of D N A with a double-headed arrow backbone. Bases are shown across the top with short vertical line extending down beneath them. There are three vertical lines, then a highlighted region with the following sequence of bases, each above a vertical line: T G C G A T. There is an unhighlighted region of the following bases, each above a vertical line: A C T C. Another highlighted region has A T C G C A, each above a vertical line. Three more dark vertical lines extending down are shown. An arrow points down to a structure with horizontal lines to the left and right around a central loop. The backbone of this structure is the double-headed arrow from the D N A strand above. The loop is labeled hairpin. The 5 prime end is on the left, then there is a horizontal segment with three vertical lines extending down, then the line bends upward and the highlighted region of T G C G A T extends vertically upward with horizontal lines extending from each letter toward the center of the loop. Above this is a small circular loop with A at the bottom left, C at the top left, T at the top right, and C at the bottom right, all with lines extending inward, then the highlighted region of A T C G C A extends vertically downward with horizontal lines extending from each letter to meet the lines from the other side in the center of the loop. Beneath the right-hand side of the loop, the backbone bends horizontally, three vertical lines extend down, and it end at the 3 prime end. Part b shows two structures. The top one has two parallel double-headed arrows with bases arranged along them. The top arrow is identical to the single strand shown at the top of part a, and the bottom arrow is inverted so the bases are underneath and the vertical lines point upward to indicate bonds between complementary bases of the two strands. Below this is a structure labeled cruciform. There are two parallel double-headed arrows that each have hairpin loops in the center, one above and one below, forming a cross shape. The top strand has its 5 prime end on the left and its 3 prime end on the right. The bottom strand has its 3 prime end on the left and its 5 prime end on the right. The top strand is identical to the hairpin shown in part a, and the bottom strand is the same but mirrored both horizontally and vertically. The unlabeled bases at the end of each strand are connected to the other strand. ">
            <a:extLst>
              <a:ext uri="{FF2B5EF4-FFF2-40B4-BE49-F238E27FC236}">
                <a16:creationId xmlns:a16="http://schemas.microsoft.com/office/drawing/2014/main" id="{28449365-D537-3A4F-B5A2-299E1344E6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2500" y="2362200"/>
            <a:ext cx="7239000" cy="3944892"/>
          </a:xfrm>
          <a:prstGeom prst="rect">
            <a:avLst/>
          </a:prstGeom>
        </p:spPr>
      </p:pic>
    </p:spTree>
    <p:extLst>
      <p:ext uri="{BB962C8B-B14F-4D97-AF65-F5344CB8AC3E}">
        <p14:creationId xmlns:p14="http://schemas.microsoft.com/office/powerpoint/2010/main" val="124749965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88F033-6978-46AA-9B64-AF9E1D5EAA91}"/>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DNA Structures Containing Three DNA Strands</a:t>
            </a:r>
            <a:endParaRPr lang="en-AU" dirty="0"/>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381000" y="1676401"/>
            <a:ext cx="83058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err="1">
                <a:latin typeface="Arial" panose="020B0604020202020204" pitchFamily="34" charset="0"/>
                <a:cs typeface="Arial" panose="020B0604020202020204" pitchFamily="34" charset="0"/>
              </a:rPr>
              <a:t>Hoogsteen</a:t>
            </a:r>
            <a:r>
              <a:rPr lang="en-US" sz="2400" b="1" dirty="0">
                <a:latin typeface="Arial" panose="020B0604020202020204" pitchFamily="34" charset="0"/>
                <a:cs typeface="Arial" panose="020B0604020202020204" pitchFamily="34" charset="0"/>
              </a:rPr>
              <a:t> positions </a:t>
            </a:r>
            <a:r>
              <a:rPr lang="en-US" sz="2400" dirty="0">
                <a:latin typeface="Arial" panose="020B0604020202020204" pitchFamily="34" charset="0"/>
                <a:cs typeface="Arial" panose="020B0604020202020204" pitchFamily="34" charset="0"/>
              </a:rPr>
              <a:t>= N-7, </a:t>
            </a:r>
            <a:r>
              <a:rPr lang="en-US" sz="2400" i="1" dirty="0">
                <a:latin typeface="Arial" panose="020B0604020202020204" pitchFamily="34" charset="0"/>
                <a:cs typeface="Arial" panose="020B0604020202020204" pitchFamily="34" charset="0"/>
              </a:rPr>
              <a:t>O</a:t>
            </a:r>
            <a:r>
              <a:rPr lang="en-US" sz="2400" baseline="30000" dirty="0">
                <a:latin typeface="Arial" panose="020B0604020202020204" pitchFamily="34" charset="0"/>
                <a:cs typeface="Arial" panose="020B0604020202020204" pitchFamily="34" charset="0"/>
              </a:rPr>
              <a:t>6</a:t>
            </a:r>
            <a:r>
              <a:rPr lang="en-US" sz="2400" dirty="0">
                <a:latin typeface="Arial" panose="020B0604020202020204" pitchFamily="34" charset="0"/>
                <a:cs typeface="Arial" panose="020B0604020202020204" pitchFamily="34" charset="0"/>
              </a:rPr>
              <a:t>, and </a:t>
            </a:r>
            <a:r>
              <a:rPr lang="en-US" sz="2400" i="1" dirty="0">
                <a:latin typeface="Arial" panose="020B0604020202020204" pitchFamily="34" charset="0"/>
                <a:cs typeface="Arial" panose="020B0604020202020204" pitchFamily="34" charset="0"/>
              </a:rPr>
              <a:t>N</a:t>
            </a:r>
            <a:r>
              <a:rPr lang="en-US" sz="2400" baseline="30000" dirty="0">
                <a:latin typeface="Arial" panose="020B0604020202020204" pitchFamily="34" charset="0"/>
                <a:cs typeface="Arial" panose="020B0604020202020204" pitchFamily="34" charset="0"/>
              </a:rPr>
              <a:t>6</a:t>
            </a:r>
            <a:r>
              <a:rPr lang="en-US" sz="2400" dirty="0">
                <a:latin typeface="Arial" panose="020B0604020202020204" pitchFamily="34" charset="0"/>
                <a:cs typeface="Arial" panose="020B0604020202020204" pitchFamily="34" charset="0"/>
              </a:rPr>
              <a:t> of purines</a:t>
            </a:r>
          </a:p>
          <a:p>
            <a:pPr lvl="1"/>
            <a:r>
              <a:rPr lang="en-US" sz="2400" dirty="0">
                <a:latin typeface="Arial" panose="020B0604020202020204" pitchFamily="34" charset="0"/>
                <a:cs typeface="Arial" panose="020B0604020202020204" pitchFamily="34" charset="0"/>
              </a:rPr>
              <a:t>participate in the hydrogen bonding with a third DNA strand </a:t>
            </a:r>
            <a:endParaRPr lang="en-US" sz="2400" b="1" dirty="0">
              <a:latin typeface="Arial" panose="020B0604020202020204" pitchFamily="34" charset="0"/>
              <a:cs typeface="Arial" panose="020B0604020202020204" pitchFamily="34" charset="0"/>
            </a:endParaRPr>
          </a:p>
          <a:p>
            <a:r>
              <a:rPr lang="en-US" sz="2400" b="1" dirty="0" err="1">
                <a:latin typeface="Arial" panose="020B0604020202020204" pitchFamily="34" charset="0"/>
                <a:cs typeface="Arial" panose="020B0604020202020204" pitchFamily="34" charset="0"/>
              </a:rPr>
              <a:t>Hoogsteen</a:t>
            </a:r>
            <a:r>
              <a:rPr lang="en-US" sz="2400" b="1" dirty="0">
                <a:latin typeface="Arial" panose="020B0604020202020204" pitchFamily="34" charset="0"/>
                <a:cs typeface="Arial" panose="020B0604020202020204" pitchFamily="34" charset="0"/>
              </a:rPr>
              <a:t> pairing </a:t>
            </a:r>
            <a:r>
              <a:rPr lang="en-US" sz="2400" dirty="0">
                <a:latin typeface="Arial" panose="020B0604020202020204" pitchFamily="34" charset="0"/>
                <a:cs typeface="Arial" panose="020B0604020202020204" pitchFamily="34" charset="0"/>
              </a:rPr>
              <a:t>=</a:t>
            </a:r>
            <a:r>
              <a:rPr lang="en-US" sz="2400" b="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the non-Watson-Crick pairing </a:t>
            </a:r>
            <a:endParaRPr lang="en-US" sz="2400" b="1" i="1"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triplex DNAs </a:t>
            </a:r>
            <a:r>
              <a:rPr lang="en-US" sz="2400" dirty="0">
                <a:latin typeface="Arial" panose="020B0604020202020204" pitchFamily="34" charset="0"/>
                <a:cs typeface="Arial" panose="020B0604020202020204" pitchFamily="34" charset="0"/>
              </a:rPr>
              <a:t>= form from </a:t>
            </a:r>
            <a:r>
              <a:rPr lang="en-US" sz="2400" dirty="0" err="1">
                <a:latin typeface="Arial" panose="020B0604020202020204" pitchFamily="34" charset="0"/>
                <a:cs typeface="Arial" panose="020B0604020202020204" pitchFamily="34" charset="0"/>
              </a:rPr>
              <a:t>Hoogsteen</a:t>
            </a:r>
            <a:r>
              <a:rPr lang="en-US" sz="2400" dirty="0">
                <a:latin typeface="Arial" panose="020B0604020202020204" pitchFamily="34" charset="0"/>
                <a:cs typeface="Arial" panose="020B0604020202020204" pitchFamily="34" charset="0"/>
              </a:rPr>
              <a:t> pairing</a:t>
            </a:r>
          </a:p>
          <a:p>
            <a:endParaRPr lang="en-US" sz="2400" dirty="0">
              <a:latin typeface="Arial" panose="020B0604020202020204" pitchFamily="34" charset="0"/>
              <a:cs typeface="Arial" panose="020B0604020202020204" pitchFamily="34" charset="0"/>
            </a:endParaRPr>
          </a:p>
          <a:p>
            <a:pPr marL="533400" lvl="1" indent="0">
              <a:buNone/>
            </a:pPr>
            <a:endParaRPr lang="en-US" sz="2000" dirty="0"/>
          </a:p>
          <a:p>
            <a:pPr lvl="1"/>
            <a:endParaRPr lang="en-US" sz="20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5" name="Picture 4" descr="Part a shows two base pairing patterns. The structure on the left is labeled T double parallel line A dot T. T on the left is the only molecule that is not highlighted. It is shown on the left as a six-membered ring with N in position 1 bonded to 1 prime C, C in position 2 double bonded to O, N in position 3 bonded to H that is connected by a set of three vertical lines to red highlighted N 1 of adenine, C in position 4 double bonded to O that is connected by a set of three vertical lines to red highlighted H of N H 2 bonded to C 6 in adenine, C 5 is bonded to C H 3, and there is a double bond between C 5 and C 6. A is shown between this T and another T on the right, both of which are entirely highlighted in red. A has a six-membered ring joined with a five-membered ring. N in position 1 is connected to H of N H in position 3 of thymine, there is N at position 3, C in position 6 is bonded to N that is further bonded to an H that is connected by three vertical lines to O double bonded to C 4 in the left-hand T, and the N is also single bonded to a second H that is connected by three vertical lines to O double bonded to C 4 of the right-hand T, there are double bonds between positions 2 and 3 and between positions 1 and 6, and there is a double bond between position 3 and position 4 that is shared with the five-membered ring. The 5-membered ring has N at position 7 that is connected by three vertical lines to H bonded to N at position 3 of the right-hand T, N at position 9 that is further bonded to C 1 prime, and a double bond between C 7 and C 8. The right-hand T has N 1 bonded to C 1 prime, C 2 double bonded to O, N at position 3 bonded to H that is connected by three vertical lines to N at position 7 of A, C 4 double bonded to O that is connected by three vertical lines to H of N H 2 bonded to C 6 of A, C 5 bonded to C H 3, and a double bond between C 5 and C 6. The structure on the right is labeled C three parallel lines C dot C plus. It has nonhighlighted C on the left with red highlighted G in the middle and red highlighted C on the right side. C has a six-membered ring with N in position 1 bonded to 1 prime C, C 2 double bonded to O that is connected by three vertical lines to highlighted H of N H s bonded to C 2 of G, N in position 3 connected by three vertical lines to red H bonded to N in position 1 of G, C 4 bonded to N H 2 that is connected by three vertical lines to O double bonded to C 6 of G, and double bonds between positions 3 and 4 and positions 5 and 6. Red highlighted G has a six-membered ring on the left joined with a five-membered ring on the right. The six-membered ring has N at position 1 bonded to H that is connected by three vertical lines to N in position 3 of C, C 2 is bonded to N H 2 that has three vertical lines connecting one H to O that is double bonded to C 2 of C, there is N in position 3, C 6 is double bonded to O that is connected by three vertical lines on the left to H of N H 2 bonded to C 4 in C and is further connected by three vertical lines on the right to H of N H 2 bonded to C 4 in C plus, there is a double bonds between positions 2 and 3 and a double bond between positions 4 and 5 that is shared with the five-membered ring. The five-membered ring has N 7 connected by three vertical lines to H bonded to N plus in position 3 of C plus, N 9 bonded to C 1 prime, and a double bond between C 7 and C 8. C plus has a six-membered ring with N in position 1 bonded to C 1 prime, C 2 double bonded to O, N plus in position 3 and bonded to H that has three horizontal lines connecting it to N 7 in G, C 5 bonded to N H 2 with one H connected by three vertical lines to O bonded to C 6 of G, and double bonds between positions 3 and 4 and positions 4 and 5. Part b shows three backbone strands of different colors. One begins at the lower left and curls around the front to the top center, forming a J shape. One begins in the bottom center and runs around the back up to the top left before bending back toward the center. The third begins on the right and runs upward along the back almost parallel to the central strand to stop near the place that the middle strand curves inward. Each stand has single and double ring structures extending into the central region. ">
            <a:extLst>
              <a:ext uri="{FF2B5EF4-FFF2-40B4-BE49-F238E27FC236}">
                <a16:creationId xmlns:a16="http://schemas.microsoft.com/office/drawing/2014/main" id="{AA57537D-F5A3-8744-BEF8-1FB5583107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204" y="3962400"/>
            <a:ext cx="8973591" cy="2608645"/>
          </a:xfrm>
          <a:prstGeom prst="rect">
            <a:avLst/>
          </a:prstGeom>
        </p:spPr>
      </p:pic>
    </p:spTree>
    <p:extLst>
      <p:ext uri="{BB962C8B-B14F-4D97-AF65-F5344CB8AC3E}">
        <p14:creationId xmlns:p14="http://schemas.microsoft.com/office/powerpoint/2010/main" val="413351581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A08B6-167F-475D-AA1E-2EFECFA6C069}"/>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DNA Structures Containing Four DNA Strands</a:t>
            </a:r>
            <a:endParaRPr lang="en-AU" dirty="0"/>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412199" y="1828800"/>
            <a:ext cx="3626402"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tetraplex DNAs =  occur when four DNA strands pair</a:t>
            </a:r>
          </a:p>
          <a:p>
            <a:pPr lvl="1"/>
            <a:r>
              <a:rPr lang="en-US" sz="2400" dirty="0">
                <a:latin typeface="Arial" panose="020B0604020202020204" pitchFamily="34" charset="0"/>
                <a:cs typeface="Arial" panose="020B0604020202020204" pitchFamily="34" charset="0"/>
              </a:rPr>
              <a:t>occur readily only for DNA sequences with a very high proportion of G residues</a:t>
            </a:r>
          </a:p>
          <a:p>
            <a:pPr lvl="1"/>
            <a:r>
              <a:rPr lang="en-US" sz="2400" b="1" dirty="0">
                <a:latin typeface="Arial" panose="020B0604020202020204" pitchFamily="34" charset="0"/>
                <a:cs typeface="Arial" panose="020B0604020202020204" pitchFamily="34" charset="0"/>
              </a:rPr>
              <a:t>G tetraplex </a:t>
            </a:r>
            <a:r>
              <a:rPr lang="en-US" sz="2400" dirty="0">
                <a:latin typeface="Arial" panose="020B0604020202020204" pitchFamily="34" charset="0"/>
                <a:cs typeface="Arial" panose="020B0604020202020204" pitchFamily="34" charset="0"/>
              </a:rPr>
              <a:t>= very stable</a:t>
            </a:r>
          </a:p>
          <a:p>
            <a:pPr marL="533400" lvl="1" indent="0">
              <a:buNone/>
            </a:pPr>
            <a:endParaRPr lang="en-US" sz="2000" dirty="0"/>
          </a:p>
          <a:p>
            <a:pPr lvl="1"/>
            <a:endParaRPr lang="en-US" sz="20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7" name="Picture 6" descr="Part c shows a structure labeled guanosine tetraplex. It consists of four G molecules connected by hydrogen bonds, shown as sets of three lines, to form a rotationally symmetric, roughly square structure. The first G is at the lower left. It has a five-membered ring on the left bonded to a six-membered ring on the right. The six-membered ring has N in position 1 bonded to H that is connected by a hydrogen bond to O bonded to C 6 of the right-hand G, C at position 2 bonded to N H 2 from which one H is connected by a hydrogen bond to N 7 of the right-hand G, N at position 3, C at position 6 double bonded to O that is connected by a hydrogen bond to H bonded to N at position 1 of the top left G, a double bond between positions 2 and 3, and a double bond between positions 4 and 5 that is shared with the five-membered ring. The five-membered ring has N at position 7 that is connected by a hydrogen bond to H bonded to N H bonded to C 2 of the top right G, N at position 9 bonded to C 1 prime below, and a double bond between position 7 and position 8. The top left G has the same overall structure as the bottom left G but is oriented with the five-membered ring above and the six-membered ring below. H in position 9 s bonded to C 1 prime to the top left. C 6 of the six-membered ring is double bonded to O that is connected by a hydrogen bond to H bonded to N at position 1 of the top right hand G. N in position 7 on the five-membered ring is connected by a hydrogen bond to H that is further bonded to N H that is bonded to C 2 of the six-membered ring of the top right G. The top right G is similar in structure overall to the others, but has N 9 bonded to C 1 prime at the top right vertex, C 7 connected by a hydrogen bond to H of N H bonded to C 2 of the G below, and C 6 double bonded to O that is connected by a hydrogen bond to H bonded to N at position 1 of the bottom right G. The bottom right G has a similar structure overall except that C 6 is double bonded to O that is connected by a hydrogen bond to H bonded to N 1 of the left-hand G and N 7 is connected by a hydrogen bond to H of N H 2 bonded to C 2 on the left-hand G. Part d shows four stands in different colors. One begins at the lower left and curves diagonally upward along the front to the upper right. One curves from the bottom center around the left to the center front top. Another curves from the right bottom to the rear center top. A fourth begins at the rear right and curves along the rear up to the top left. Single and double ring bases extend into the center from all four strands. Part e shows two structures. The one on the left, labeled parallel, has three horizontal layers that each contain four sets of double rings, each with one six-membered ring and one five-membered ring, with one pair of rings in each corner in the same location on each layer. Arrows run from below the bottom layer to above the top layer along each corner, and all point upward. The structure on the right, labeled antiparallel, has a similar structure except that the left front and right back arrows point up and the left rear and right front arrows point down.">
            <a:extLst>
              <a:ext uri="{FF2B5EF4-FFF2-40B4-BE49-F238E27FC236}">
                <a16:creationId xmlns:a16="http://schemas.microsoft.com/office/drawing/2014/main" id="{320970A5-6595-7740-BC8A-DA5A6792BF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91000" y="1898633"/>
            <a:ext cx="4734871" cy="4409407"/>
          </a:xfrm>
          <a:prstGeom prst="rect">
            <a:avLst/>
          </a:prstGeom>
        </p:spPr>
      </p:pic>
    </p:spTree>
    <p:extLst>
      <p:ext uri="{BB962C8B-B14F-4D97-AF65-F5344CB8AC3E}">
        <p14:creationId xmlns:p14="http://schemas.microsoft.com/office/powerpoint/2010/main" val="174098328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1A4135-18EF-4D52-A830-574464CD4680}"/>
              </a:ext>
            </a:extLst>
          </p:cNvPr>
          <p:cNvSpPr>
            <a:spLocks noGrp="1"/>
          </p:cNvSpPr>
          <p:nvPr>
            <p:ph type="title"/>
          </p:nvPr>
        </p:nvSpPr>
        <p:spPr/>
        <p:txBody>
          <a:bodyPr/>
          <a:lstStyle/>
          <a:p>
            <a:r>
              <a:rPr lang="en-US" altLang="en-US" dirty="0">
                <a:solidFill>
                  <a:srgbClr val="145C76"/>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Clicker Question 12</a:t>
            </a:r>
            <a:endParaRPr lang="en-AU" dirty="0">
              <a:solidFill>
                <a:srgbClr val="145C76"/>
              </a:solidFill>
            </a:endParaRPr>
          </a:p>
        </p:txBody>
      </p:sp>
      <p:sp>
        <p:nvSpPr>
          <p:cNvPr id="84997" name="Google Shape;433;g847cf01710_0_113">
            <a:extLst>
              <a:ext uri="{FF2B5EF4-FFF2-40B4-BE49-F238E27FC236}">
                <a16:creationId xmlns:a16="http://schemas.microsoft.com/office/drawing/2014/main" id="{AF312896-191F-8146-8A34-8A81B443B973}"/>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defRPr/>
            </a:pPr>
            <a:r>
              <a:rPr lang="en-US" sz="2400" dirty="0">
                <a:latin typeface="Arial" panose="020B0604020202020204" pitchFamily="34" charset="0"/>
                <a:cs typeface="Arial" panose="020B0604020202020204" pitchFamily="34" charset="0"/>
              </a:rPr>
              <a:t>Telomeres are noncoding sequences on the ends of chromosomes. They contain a high concentration of guanosine. Given this information, what other structure may be in telomeres?</a:t>
            </a:r>
          </a:p>
          <a:p>
            <a:pPr>
              <a:lnSpc>
                <a:spcPct val="115000"/>
              </a:lnSpc>
              <a:spcBef>
                <a:spcPts val="80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457200" indent="-457200">
              <a:buFontTx/>
              <a:buAutoNum type="alphaUcPeriod"/>
              <a:defRPr/>
            </a:pPr>
            <a:r>
              <a:rPr lang="en-US" sz="2400" dirty="0" err="1">
                <a:latin typeface="Arial" panose="020B0604020202020204" pitchFamily="34" charset="0"/>
                <a:cs typeface="Arial" panose="020B0604020202020204" pitchFamily="34" charset="0"/>
              </a:rPr>
              <a:t>cyclobutane</a:t>
            </a:r>
            <a:r>
              <a:rPr lang="en-US" sz="2400" dirty="0">
                <a:latin typeface="Arial" panose="020B0604020202020204" pitchFamily="34" charset="0"/>
                <a:cs typeface="Arial" panose="020B0604020202020204" pitchFamily="34" charset="0"/>
              </a:rPr>
              <a:t> dimers</a:t>
            </a:r>
          </a:p>
          <a:p>
            <a:pPr marL="457200" indent="-457200">
              <a:buFontTx/>
              <a:buAutoNum type="alphaUcPeriod"/>
              <a:defRPr/>
            </a:pPr>
            <a:r>
              <a:rPr lang="en-US" sz="2400" dirty="0">
                <a:latin typeface="Arial" panose="020B0604020202020204" pitchFamily="34" charset="0"/>
                <a:cs typeface="Arial" panose="020B0604020202020204" pitchFamily="34" charset="0"/>
              </a:rPr>
              <a:t>a high concentration of triplexes</a:t>
            </a:r>
          </a:p>
          <a:p>
            <a:pPr marL="457200" indent="-457200">
              <a:buFontTx/>
              <a:buAutoNum type="alphaUcPeriod"/>
              <a:defRPr/>
            </a:pPr>
            <a:r>
              <a:rPr lang="en-US" sz="2400" dirty="0">
                <a:latin typeface="Arial" panose="020B0604020202020204" pitchFamily="34" charset="0"/>
                <a:cs typeface="Arial" panose="020B0604020202020204" pitchFamily="34" charset="0"/>
              </a:rPr>
              <a:t>tetraplexes </a:t>
            </a:r>
          </a:p>
          <a:p>
            <a:pPr marL="457200" indent="-457200">
              <a:buAutoNum type="alphaUcPeriod" startAt="4"/>
              <a:defRPr/>
            </a:pPr>
            <a:r>
              <a:rPr lang="en-US" sz="2400" dirty="0">
                <a:latin typeface="Arial" panose="020B0604020202020204" pitchFamily="34" charset="0"/>
                <a:cs typeface="Arial" panose="020B0604020202020204" pitchFamily="34" charset="0"/>
              </a:rPr>
              <a:t>A-form DNA</a:t>
            </a:r>
          </a:p>
          <a:p>
            <a:pPr>
              <a:buNone/>
              <a:defRPr/>
            </a:pPr>
            <a:endParaRPr lang="en-US" sz="2400" dirty="0">
              <a:latin typeface="Arial" panose="020B0604020202020204" pitchFamily="34" charset="0"/>
              <a:cs typeface="Arial" panose="020B0604020202020204" pitchFamily="34" charset="0"/>
            </a:endParaRPr>
          </a:p>
          <a:p>
            <a:pPr marL="457200" indent="-457200">
              <a:buFontTx/>
              <a:buAutoNum type="alphaUcPeriod"/>
              <a:defRPr/>
            </a:pPr>
            <a:endParaRPr lang="en-US" sz="2400" dirty="0">
              <a:latin typeface="Arial" panose="020B0604020202020204" pitchFamily="34" charset="0"/>
              <a:cs typeface="Arial" panose="020B0604020202020204" pitchFamily="34" charset="0"/>
            </a:endParaRPr>
          </a:p>
          <a:p>
            <a:pPr>
              <a:buFontTx/>
              <a:buNone/>
              <a:defRPr/>
            </a:pPr>
            <a:endParaRPr lang="en-US" sz="2400" dirty="0">
              <a:latin typeface="Arial" panose="020B0604020202020204" pitchFamily="34" charset="0"/>
              <a:cs typeface="Arial" panose="020B0604020202020204" pitchFamily="34" charset="0"/>
            </a:endParaRPr>
          </a:p>
          <a:p>
            <a:pPr>
              <a:buFontTx/>
              <a:buNone/>
              <a:defRPr/>
            </a:pPr>
            <a:endParaRPr lang="en-US" sz="2400" dirty="0">
              <a:latin typeface="Arial" panose="020B0604020202020204" pitchFamily="34" charset="0"/>
              <a:cs typeface="Arial" panose="020B0604020202020204" pitchFamily="34" charset="0"/>
            </a:endParaRPr>
          </a:p>
          <a:p>
            <a:pPr>
              <a:lnSpc>
                <a:spcPct val="115000"/>
              </a:lnSpc>
              <a:spcBef>
                <a:spcPct val="0"/>
              </a:spcBef>
              <a:buClr>
                <a:srgbClr val="000000"/>
              </a:buClr>
              <a:buSzPts val="1100"/>
              <a:buFontTx/>
              <a:buNone/>
              <a:defRPr/>
            </a:pPr>
            <a:endParaRPr lang="en-US" altLang="en-US" sz="2400" dirty="0">
              <a:latin typeface="Arial" panose="020B060402020202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Tx/>
              <a:buNone/>
              <a:defRPr/>
            </a:pPr>
            <a:endParaRPr lang="en-US" altLang="en-US" sz="2400" dirty="0">
              <a:latin typeface="Arial" panose="020B060402020202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Tx/>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9" name="Picture 8" descr="Icon P 2&#10;">
            <a:extLst>
              <a:ext uri="{FF2B5EF4-FFF2-40B4-BE49-F238E27FC236}">
                <a16:creationId xmlns:a16="http://schemas.microsoft.com/office/drawing/2014/main" id="{5F855074-F407-4F60-9045-2D71FED6D774}"/>
              </a:ext>
            </a:extLst>
          </p:cNvPr>
          <p:cNvPicPr>
            <a:picLocks noChangeAspect="1"/>
          </p:cNvPicPr>
          <p:nvPr/>
        </p:nvPicPr>
        <p:blipFill>
          <a:blip r:embed="rId3"/>
          <a:stretch>
            <a:fillRect/>
          </a:stretch>
        </p:blipFill>
        <p:spPr>
          <a:xfrm>
            <a:off x="847246" y="327624"/>
            <a:ext cx="1133954" cy="816935"/>
          </a:xfrm>
          <a:prstGeom prst="rect">
            <a:avLst/>
          </a:prstGeom>
        </p:spPr>
      </p:pic>
    </p:spTree>
    <p:extLst>
      <p:ext uri="{BB962C8B-B14F-4D97-AF65-F5344CB8AC3E}">
        <p14:creationId xmlns:p14="http://schemas.microsoft.com/office/powerpoint/2010/main" val="312273439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E0827A-4DAA-4CD1-8B29-DB9BE4504036}"/>
              </a:ext>
            </a:extLst>
          </p:cNvPr>
          <p:cNvSpPr>
            <a:spLocks noGrp="1"/>
          </p:cNvSpPr>
          <p:nvPr>
            <p:ph type="title"/>
          </p:nvPr>
        </p:nvSpPr>
        <p:spPr/>
        <p:txBody>
          <a:bodyPr/>
          <a:lstStyle/>
          <a:p>
            <a:r>
              <a:rPr lang="en-US" altLang="en-US" dirty="0">
                <a:solidFill>
                  <a:srgbClr val="145C76"/>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Clicker Question 12, Response</a:t>
            </a:r>
            <a:endParaRPr lang="en-AU" dirty="0">
              <a:solidFill>
                <a:srgbClr val="145C76"/>
              </a:solidFill>
            </a:endParaRPr>
          </a:p>
        </p:txBody>
      </p:sp>
      <p:sp>
        <p:nvSpPr>
          <p:cNvPr id="4" name="Google Shape;433;g847cf01710_0_113">
            <a:extLst>
              <a:ext uri="{FF2B5EF4-FFF2-40B4-BE49-F238E27FC236}">
                <a16:creationId xmlns:a16="http://schemas.microsoft.com/office/drawing/2014/main" id="{99ED2D13-4B6B-3046-9B8A-71F337312448}"/>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defRPr/>
            </a:pPr>
            <a:r>
              <a:rPr lang="en-US" sz="2400" dirty="0">
                <a:latin typeface="Arial" panose="020B0604020202020204" pitchFamily="34" charset="0"/>
                <a:cs typeface="Arial" panose="020B0604020202020204" pitchFamily="34" charset="0"/>
              </a:rPr>
              <a:t>Telomeres are noncoding sequences on the ends of chromosomes. They contain a high concentration of guanosine. Given this information, what other structure may be in telomeres?</a:t>
            </a:r>
          </a:p>
          <a:p>
            <a:pPr>
              <a:lnSpc>
                <a:spcPct val="115000"/>
              </a:lnSpc>
              <a:spcBef>
                <a:spcPts val="80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buNone/>
              <a:defRPr/>
            </a:pPr>
            <a:r>
              <a:rPr lang="en-US" sz="2400" b="1" dirty="0">
                <a:latin typeface="Arial" panose="020B0604020202020204" pitchFamily="34" charset="0"/>
                <a:cs typeface="Arial" panose="020B0604020202020204" pitchFamily="34" charset="0"/>
              </a:rPr>
              <a:t>C.  tetraplexes </a:t>
            </a:r>
          </a:p>
          <a:p>
            <a:pPr>
              <a:buNone/>
              <a:defRPr/>
            </a:pPr>
            <a:endParaRPr lang="en-US" sz="2400" dirty="0">
              <a:latin typeface="Arial" panose="020B0604020202020204" pitchFamily="34" charset="0"/>
              <a:cs typeface="Arial" panose="020B0604020202020204" pitchFamily="34" charset="0"/>
            </a:endParaRPr>
          </a:p>
          <a:p>
            <a:pPr>
              <a:buNone/>
              <a:defRPr/>
            </a:pPr>
            <a:r>
              <a:rPr lang="en-US" sz="2400" b="1" dirty="0">
                <a:latin typeface="Arial" panose="020B0604020202020204" pitchFamily="34" charset="0"/>
                <a:cs typeface="Arial" panose="020B0604020202020204" pitchFamily="34" charset="0"/>
              </a:rPr>
              <a:t>Four DNA strands can pair to form a tetraplex, but this occurs readily only for DNA sequences with a very high proportion of guanosine residues. The guanosine tetraplex, or G tetraplex, is quite stable over a broad range of conditions. Indeed, telomeres have been shown to contain guanosine tetraplexes.</a:t>
            </a:r>
          </a:p>
          <a:p>
            <a:pPr>
              <a:buFontTx/>
              <a:buNone/>
              <a:defRPr/>
            </a:pPr>
            <a:endParaRPr lang="en-US" sz="2400" dirty="0">
              <a:latin typeface="Arial" panose="020B0604020202020204" pitchFamily="34" charset="0"/>
              <a:cs typeface="Arial" panose="020B0604020202020204" pitchFamily="34" charset="0"/>
            </a:endParaRPr>
          </a:p>
          <a:p>
            <a:pPr>
              <a:buFontTx/>
              <a:buNone/>
              <a:defRPr/>
            </a:pPr>
            <a:endParaRPr lang="en-US" sz="2400" dirty="0">
              <a:latin typeface="Arial" panose="020B0604020202020204" pitchFamily="34" charset="0"/>
              <a:cs typeface="Arial" panose="020B0604020202020204" pitchFamily="34" charset="0"/>
            </a:endParaRPr>
          </a:p>
          <a:p>
            <a:pPr>
              <a:lnSpc>
                <a:spcPct val="115000"/>
              </a:lnSpc>
              <a:spcBef>
                <a:spcPct val="0"/>
              </a:spcBef>
              <a:buClr>
                <a:srgbClr val="000000"/>
              </a:buClr>
              <a:buSzPts val="1100"/>
              <a:buFontTx/>
              <a:buNone/>
              <a:defRPr/>
            </a:pPr>
            <a:endParaRPr lang="en-US" altLang="en-US" sz="2400" dirty="0">
              <a:latin typeface="Arial" panose="020B060402020202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Tx/>
              <a:buNone/>
              <a:defRPr/>
            </a:pPr>
            <a:endParaRPr lang="en-US" altLang="en-US" sz="2400" dirty="0">
              <a:latin typeface="Arial" panose="020B060402020202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Tx/>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85023419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59BA53-7388-49E6-A4DD-9E8D49FFFAAA}"/>
              </a:ext>
            </a:extLst>
          </p:cNvPr>
          <p:cNvSpPr>
            <a:spLocks noGrp="1"/>
          </p:cNvSpPr>
          <p:nvPr>
            <p:ph type="title"/>
          </p:nvPr>
        </p:nvSpPr>
        <p:spPr/>
        <p:txBody>
          <a:bodyPr/>
          <a:lstStyle/>
          <a:p>
            <a:r>
              <a:rPr lang="en-US" altLang="en-US" dirty="0">
                <a:solidFill>
                  <a:srgbClr val="145C76"/>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Clicker Question 13</a:t>
            </a:r>
            <a:endParaRPr lang="en-AU" dirty="0">
              <a:solidFill>
                <a:srgbClr val="145C76"/>
              </a:solidFill>
            </a:endParaRPr>
          </a:p>
        </p:txBody>
      </p:sp>
      <p:sp>
        <p:nvSpPr>
          <p:cNvPr id="84997" name="Google Shape;433;g847cf01710_0_113">
            <a:extLst>
              <a:ext uri="{FF2B5EF4-FFF2-40B4-BE49-F238E27FC236}">
                <a16:creationId xmlns:a16="http://schemas.microsoft.com/office/drawing/2014/main" id="{AF312896-191F-8146-8A34-8A81B443B973}"/>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defRPr/>
            </a:pPr>
            <a:r>
              <a:rPr lang="en-US" sz="2400" dirty="0">
                <a:latin typeface="Arial" panose="020B0604020202020204" pitchFamily="34" charset="0"/>
                <a:cs typeface="Arial" panose="020B0604020202020204" pitchFamily="34" charset="0"/>
              </a:rPr>
              <a:t>Which of the following is NOT associated with DNA structure? </a:t>
            </a:r>
          </a:p>
          <a:p>
            <a:pPr>
              <a:lnSpc>
                <a:spcPct val="115000"/>
              </a:lnSpc>
              <a:spcBef>
                <a:spcPts val="80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457200" indent="-457200">
              <a:buFontTx/>
              <a:buAutoNum type="alphaUcPeriod"/>
              <a:defRPr/>
            </a:pPr>
            <a:r>
              <a:rPr lang="en-US" sz="2400" dirty="0">
                <a:latin typeface="Arial" panose="020B0604020202020204" pitchFamily="34" charset="0"/>
                <a:cs typeface="Arial" panose="020B0604020202020204" pitchFamily="34" charset="0"/>
              </a:rPr>
              <a:t>Z-DNA</a:t>
            </a:r>
          </a:p>
          <a:p>
            <a:pPr marL="457200" indent="-457200">
              <a:buFontTx/>
              <a:buAutoNum type="alphaUcPeriod"/>
              <a:defRPr/>
            </a:pPr>
            <a:r>
              <a:rPr lang="en-US" sz="2400" dirty="0">
                <a:latin typeface="Arial" panose="020B0604020202020204" pitchFamily="34" charset="0"/>
                <a:cs typeface="Arial" panose="020B0604020202020204" pitchFamily="34" charset="0"/>
              </a:rPr>
              <a:t>G tetraplexes</a:t>
            </a:r>
          </a:p>
          <a:p>
            <a:pPr marL="457200" indent="-457200">
              <a:buFontTx/>
              <a:buAutoNum type="alphaUcPeriod"/>
              <a:defRPr/>
            </a:pPr>
            <a:r>
              <a:rPr lang="en-US" sz="2400" dirty="0">
                <a:latin typeface="Arial" panose="020B0604020202020204" pitchFamily="34" charset="0"/>
                <a:cs typeface="Arial" panose="020B0604020202020204" pitchFamily="34" charset="0"/>
              </a:rPr>
              <a:t>three hydrogen bonds between A and T  </a:t>
            </a:r>
          </a:p>
          <a:p>
            <a:pPr marL="457200" indent="-457200">
              <a:buAutoNum type="alphaUcPeriod" startAt="4"/>
              <a:defRPr/>
            </a:pPr>
            <a:r>
              <a:rPr lang="en-US" sz="2400" dirty="0">
                <a:latin typeface="Arial" panose="020B0604020202020204" pitchFamily="34" charset="0"/>
                <a:cs typeface="Arial" panose="020B0604020202020204" pitchFamily="34" charset="0"/>
              </a:rPr>
              <a:t>pyrimidines in the </a:t>
            </a:r>
            <a:r>
              <a:rPr lang="en-US" sz="2400" i="1" dirty="0">
                <a:latin typeface="Arial" panose="020B0604020202020204" pitchFamily="34" charset="0"/>
                <a:cs typeface="Arial" panose="020B0604020202020204" pitchFamily="34" charset="0"/>
              </a:rPr>
              <a:t>anti</a:t>
            </a:r>
            <a:r>
              <a:rPr lang="en-US" sz="2400" dirty="0">
                <a:latin typeface="Arial" panose="020B0604020202020204" pitchFamily="34" charset="0"/>
                <a:cs typeface="Arial" panose="020B0604020202020204" pitchFamily="34" charset="0"/>
              </a:rPr>
              <a:t> conformation</a:t>
            </a:r>
          </a:p>
          <a:p>
            <a:pPr>
              <a:buNone/>
              <a:defRPr/>
            </a:pPr>
            <a:endParaRPr lang="en-US" sz="2400" dirty="0">
              <a:latin typeface="Arial" panose="020B0604020202020204" pitchFamily="34" charset="0"/>
              <a:cs typeface="Arial" panose="020B0604020202020204" pitchFamily="34" charset="0"/>
            </a:endParaRPr>
          </a:p>
          <a:p>
            <a:pPr marL="457200" indent="-457200">
              <a:buFontTx/>
              <a:buAutoNum type="alphaUcPeriod"/>
              <a:defRPr/>
            </a:pPr>
            <a:endParaRPr lang="en-US" sz="2400" dirty="0">
              <a:latin typeface="Arial" panose="020B0604020202020204" pitchFamily="34" charset="0"/>
              <a:cs typeface="Arial" panose="020B0604020202020204" pitchFamily="34" charset="0"/>
            </a:endParaRPr>
          </a:p>
          <a:p>
            <a:pPr>
              <a:buFontTx/>
              <a:buNone/>
              <a:defRPr/>
            </a:pPr>
            <a:endParaRPr lang="en-US" sz="2400" dirty="0">
              <a:latin typeface="Arial" panose="020B0604020202020204" pitchFamily="34" charset="0"/>
              <a:cs typeface="Arial" panose="020B0604020202020204" pitchFamily="34" charset="0"/>
            </a:endParaRPr>
          </a:p>
          <a:p>
            <a:pPr>
              <a:buFontTx/>
              <a:buNone/>
              <a:defRPr/>
            </a:pPr>
            <a:endParaRPr lang="en-US" sz="2400" dirty="0">
              <a:latin typeface="Arial" panose="020B0604020202020204" pitchFamily="34" charset="0"/>
              <a:cs typeface="Arial" panose="020B0604020202020204" pitchFamily="34" charset="0"/>
            </a:endParaRPr>
          </a:p>
          <a:p>
            <a:pPr>
              <a:lnSpc>
                <a:spcPct val="115000"/>
              </a:lnSpc>
              <a:spcBef>
                <a:spcPct val="0"/>
              </a:spcBef>
              <a:buClr>
                <a:srgbClr val="000000"/>
              </a:buClr>
              <a:buSzPts val="1100"/>
              <a:buFontTx/>
              <a:buNone/>
              <a:defRPr/>
            </a:pPr>
            <a:endParaRPr lang="en-US" altLang="en-US" sz="2400" dirty="0">
              <a:latin typeface="Arial" panose="020B060402020202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Tx/>
              <a:buNone/>
              <a:defRPr/>
            </a:pPr>
            <a:endParaRPr lang="en-US" altLang="en-US" sz="2400" dirty="0">
              <a:latin typeface="Arial" panose="020B060402020202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Tx/>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9" name="Picture 8" descr="Icon P 2&#10;">
            <a:extLst>
              <a:ext uri="{FF2B5EF4-FFF2-40B4-BE49-F238E27FC236}">
                <a16:creationId xmlns:a16="http://schemas.microsoft.com/office/drawing/2014/main" id="{D6C8778A-662D-4DC6-AE6C-7F08D177DA81}"/>
              </a:ext>
            </a:extLst>
          </p:cNvPr>
          <p:cNvPicPr>
            <a:picLocks noChangeAspect="1"/>
          </p:cNvPicPr>
          <p:nvPr/>
        </p:nvPicPr>
        <p:blipFill>
          <a:blip r:embed="rId3"/>
          <a:stretch>
            <a:fillRect/>
          </a:stretch>
        </p:blipFill>
        <p:spPr>
          <a:xfrm>
            <a:off x="847246" y="327624"/>
            <a:ext cx="1133954" cy="816935"/>
          </a:xfrm>
          <a:prstGeom prst="rect">
            <a:avLst/>
          </a:prstGeom>
        </p:spPr>
      </p:pic>
    </p:spTree>
    <p:extLst>
      <p:ext uri="{BB962C8B-B14F-4D97-AF65-F5344CB8AC3E}">
        <p14:creationId xmlns:p14="http://schemas.microsoft.com/office/powerpoint/2010/main" val="405040327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DA4BD8-9AF7-47EC-9DE4-7DE0F8DD263A}"/>
              </a:ext>
            </a:extLst>
          </p:cNvPr>
          <p:cNvSpPr>
            <a:spLocks noGrp="1"/>
          </p:cNvSpPr>
          <p:nvPr>
            <p:ph type="title"/>
          </p:nvPr>
        </p:nvSpPr>
        <p:spPr/>
        <p:txBody>
          <a:bodyPr/>
          <a:lstStyle/>
          <a:p>
            <a:r>
              <a:rPr lang="en-US" altLang="en-US" dirty="0">
                <a:solidFill>
                  <a:srgbClr val="145C76"/>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Clicker Question 13, Response</a:t>
            </a:r>
            <a:endParaRPr lang="en-AU" dirty="0">
              <a:solidFill>
                <a:srgbClr val="145C76"/>
              </a:solidFill>
            </a:endParaRPr>
          </a:p>
        </p:txBody>
      </p:sp>
      <p:sp>
        <p:nvSpPr>
          <p:cNvPr id="5" name="Google Shape;433;g847cf01710_0_113">
            <a:extLst>
              <a:ext uri="{FF2B5EF4-FFF2-40B4-BE49-F238E27FC236}">
                <a16:creationId xmlns:a16="http://schemas.microsoft.com/office/drawing/2014/main" id="{19AACD4C-1465-A844-8F61-6DEA0A4F2A93}"/>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defRPr/>
            </a:pPr>
            <a:r>
              <a:rPr lang="en-US" sz="2400" dirty="0">
                <a:latin typeface="Arial" panose="020B0604020202020204" pitchFamily="34" charset="0"/>
                <a:cs typeface="Arial" panose="020B0604020202020204" pitchFamily="34" charset="0"/>
              </a:rPr>
              <a:t>Which of the following is NOT associated with DNA structure? </a:t>
            </a:r>
          </a:p>
          <a:p>
            <a:pPr>
              <a:lnSpc>
                <a:spcPct val="115000"/>
              </a:lnSpc>
              <a:spcBef>
                <a:spcPts val="80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buNone/>
              <a:defRPr/>
            </a:pPr>
            <a:r>
              <a:rPr lang="en-US" sz="2400" b="1" dirty="0">
                <a:latin typeface="Arial" panose="020B0604020202020204" pitchFamily="34" charset="0"/>
                <a:cs typeface="Arial" panose="020B0604020202020204" pitchFamily="34" charset="0"/>
              </a:rPr>
              <a:t>C.  three hydrogen bonds between A and T  </a:t>
            </a:r>
          </a:p>
          <a:p>
            <a:pPr>
              <a:buNone/>
              <a:defRPr/>
            </a:pPr>
            <a:endParaRPr lang="en-US" sz="2400" dirty="0">
              <a:latin typeface="Arial" panose="020B0604020202020204" pitchFamily="34" charset="0"/>
              <a:cs typeface="Arial" panose="020B0604020202020204" pitchFamily="34" charset="0"/>
            </a:endParaRPr>
          </a:p>
          <a:p>
            <a:pPr>
              <a:buNone/>
              <a:defRPr/>
            </a:pPr>
            <a:r>
              <a:rPr lang="en-US" sz="2400" b="1" dirty="0">
                <a:latin typeface="Arial" panose="020B0604020202020204" pitchFamily="34" charset="0"/>
                <a:cs typeface="Arial" panose="020B0604020202020204" pitchFamily="34" charset="0"/>
              </a:rPr>
              <a:t>Three hydrogen bonds can form between G and C, but only two can form between A and T.</a:t>
            </a:r>
          </a:p>
          <a:p>
            <a:pPr>
              <a:buFontTx/>
              <a:buNone/>
              <a:defRPr/>
            </a:pPr>
            <a:endParaRPr lang="en-US" sz="2400" dirty="0">
              <a:latin typeface="Arial" panose="020B0604020202020204" pitchFamily="34" charset="0"/>
              <a:cs typeface="Arial" panose="020B0604020202020204" pitchFamily="34" charset="0"/>
            </a:endParaRPr>
          </a:p>
          <a:p>
            <a:pPr>
              <a:buFontTx/>
              <a:buNone/>
              <a:defRPr/>
            </a:pPr>
            <a:endParaRPr lang="en-US" sz="2400" dirty="0">
              <a:latin typeface="Arial" panose="020B0604020202020204" pitchFamily="34" charset="0"/>
              <a:cs typeface="Arial" panose="020B0604020202020204" pitchFamily="34" charset="0"/>
            </a:endParaRPr>
          </a:p>
          <a:p>
            <a:pPr>
              <a:lnSpc>
                <a:spcPct val="115000"/>
              </a:lnSpc>
              <a:spcBef>
                <a:spcPct val="0"/>
              </a:spcBef>
              <a:buClr>
                <a:srgbClr val="000000"/>
              </a:buClr>
              <a:buSzPts val="1100"/>
              <a:buFontTx/>
              <a:buNone/>
              <a:defRPr/>
            </a:pPr>
            <a:endParaRPr lang="en-US" altLang="en-US" sz="2400" dirty="0">
              <a:latin typeface="Arial" panose="020B060402020202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Tx/>
              <a:buNone/>
              <a:defRPr/>
            </a:pPr>
            <a:endParaRPr lang="en-US" altLang="en-US" sz="2400" dirty="0">
              <a:latin typeface="Arial" panose="020B060402020202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Tx/>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15571640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32645C-EF3C-4E50-8ADA-4BEB1F3D4DF7}"/>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1</a:t>
            </a:r>
            <a:r>
              <a:rPr lang="en-US" altLang="en-US" sz="2000" b="0" dirty="0">
                <a:solidFill>
                  <a:srgbClr val="1D6E7D"/>
                </a:solidFill>
                <a:latin typeface="Arial" panose="020B0604020202020204" pitchFamily="34" charset="0"/>
                <a:cs typeface="Arial" panose="020B0604020202020204" pitchFamily="34" charset="0"/>
              </a:rPr>
              <a:t> (5 of 6)</a:t>
            </a:r>
            <a:endParaRPr lang="en-AU" sz="2000" dirty="0"/>
          </a:p>
        </p:txBody>
      </p:sp>
      <p:sp>
        <p:nvSpPr>
          <p:cNvPr id="19459" name="Text Placeholder 2">
            <a:extLst>
              <a:ext uri="{FF2B5EF4-FFF2-40B4-BE49-F238E27FC236}">
                <a16:creationId xmlns:a16="http://schemas.microsoft.com/office/drawing/2014/main" id="{ED3DF9F9-DE6A-FA41-AC9F-EB0BB207DBF5}"/>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Nucleic acids are both repositories and functional expressions of biological information. </a:t>
            </a:r>
            <a:r>
              <a:rPr lang="en-US" sz="2400" dirty="0">
                <a:latin typeface="Arial" panose="020B0604020202020204" pitchFamily="34" charset="0"/>
                <a:cs typeface="Arial" panose="020B0604020202020204" pitchFamily="34" charset="0"/>
              </a:rPr>
              <a:t>Biological information is one of the required conditions for life, a blueprint for each species transmitted from one generation to the next. RNA can be a functional expression of that information, directing the synthesis of proteins or, in some cases, acting directly as a signal or a reaction catalyst. </a:t>
            </a:r>
          </a:p>
          <a:p>
            <a:pPr>
              <a:buFontTx/>
              <a:buNone/>
            </a:pPr>
            <a:endParaRPr lang="en-US" altLang="en-US" sz="2800" dirty="0">
              <a:latin typeface="Arial" panose="020B0604020202020204" pitchFamily="34" charset="0"/>
            </a:endParaRPr>
          </a:p>
        </p:txBody>
      </p:sp>
      <p:pic>
        <p:nvPicPr>
          <p:cNvPr id="6" name="Google Shape;170;p2" descr="Icon P 1&#10;">
            <a:extLst>
              <a:ext uri="{FF2B5EF4-FFF2-40B4-BE49-F238E27FC236}">
                <a16:creationId xmlns:a16="http://schemas.microsoft.com/office/drawing/2014/main" id="{BA8BD1B6-471E-4F1B-A561-01C3528D42C8}"/>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4975" y="279587"/>
            <a:ext cx="1190625"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7584209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74AFFF-78AF-439F-9C28-EF6E55E1BB68}"/>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2</a:t>
            </a:r>
            <a:r>
              <a:rPr lang="en-US" altLang="en-US" sz="2000" b="0" dirty="0">
                <a:solidFill>
                  <a:srgbClr val="1D6E7D"/>
                </a:solidFill>
                <a:latin typeface="Arial" panose="020B0604020202020204" pitchFamily="34" charset="0"/>
                <a:cs typeface="Arial" panose="020B0604020202020204" pitchFamily="34" charset="0"/>
              </a:rPr>
              <a:t> (4 of 4)</a:t>
            </a:r>
            <a:endParaRPr lang="en-AU" sz="2000" dirty="0"/>
          </a:p>
        </p:txBody>
      </p:sp>
      <p:sp>
        <p:nvSpPr>
          <p:cNvPr id="21507" name="Text Placeholder 2">
            <a:extLst>
              <a:ext uri="{FF2B5EF4-FFF2-40B4-BE49-F238E27FC236}">
                <a16:creationId xmlns:a16="http://schemas.microsoft.com/office/drawing/2014/main" id="{8DFB2773-2858-C74F-9CA1-E434B7BD7CDC}"/>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The transmission of biological information relies on molecular complementarity. </a:t>
            </a:r>
            <a:r>
              <a:rPr lang="en-US" sz="2400" dirty="0">
                <a:latin typeface="Arial" panose="020B0604020202020204" pitchFamily="34" charset="0"/>
                <a:cs typeface="Arial" panose="020B0604020202020204" pitchFamily="34" charset="0"/>
              </a:rPr>
              <a:t>Chromosomes are the largest molecules in any cell. They are polymers composed of a small set of common nucleotides, with information embedded in the nucleotide sequence. The common nucleotides in RNA and DNA are organized so that two strands of nucleic acid can maintain a complementary and uniform structure over vast molecular distances. This extended potential for both variable sequence and complementarity, and thus information storage and transmission, is a property shared by no other class of biological molecule. </a:t>
            </a:r>
          </a:p>
          <a:p>
            <a:pPr>
              <a:buNone/>
            </a:pPr>
            <a:endParaRPr lang="en-US" sz="2400" dirty="0"/>
          </a:p>
          <a:p>
            <a:pPr>
              <a:buFontTx/>
              <a:buNone/>
            </a:pPr>
            <a:endParaRPr lang="en-US" altLang="en-US" sz="2400" dirty="0">
              <a:latin typeface="Arial" panose="020B0604020202020204" pitchFamily="34" charset="0"/>
            </a:endParaRPr>
          </a:p>
          <a:p>
            <a:pPr>
              <a:spcBef>
                <a:spcPts val="363"/>
              </a:spcBef>
              <a:buClr>
                <a:srgbClr val="000000"/>
              </a:buClr>
              <a:buSzPts val="1800"/>
              <a:buFont typeface="Calibri" panose="020F0502020204030204" pitchFamily="34" charset="0"/>
              <a:buNone/>
            </a:pPr>
            <a:endParaRPr lang="en-US" altLang="en-US" dirty="0">
              <a:solidFill>
                <a:srgbClr val="000000"/>
              </a:solidFill>
              <a:ea typeface="Calibri" panose="020F0502020204030204" pitchFamily="34" charset="0"/>
              <a:cs typeface="Arial" panose="020B0604020202020204" pitchFamily="34" charset="0"/>
              <a:sym typeface="Calibri" panose="020F0502020204030204" pitchFamily="34" charset="0"/>
            </a:endParaRPr>
          </a:p>
        </p:txBody>
      </p:sp>
      <p:pic>
        <p:nvPicPr>
          <p:cNvPr id="7" name="Google Shape;177;g7fe2cbe272_0_8" descr="Icon P 2&#10;">
            <a:extLst>
              <a:ext uri="{FF2B5EF4-FFF2-40B4-BE49-F238E27FC236}">
                <a16:creationId xmlns:a16="http://schemas.microsoft.com/office/drawing/2014/main" id="{9A65BEB2-7692-4ED1-ACA9-DF3930746CEF}"/>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23235" y="275590"/>
            <a:ext cx="1228725"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9016383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5A21B4-CF33-4D9B-A7E1-A1C46E66A38B}"/>
              </a:ext>
            </a:extLst>
          </p:cNvPr>
          <p:cNvSpPr>
            <a:spLocks noGrp="1"/>
          </p:cNvSpPr>
          <p:nvPr>
            <p:ph type="title"/>
          </p:nvPr>
        </p:nvSpPr>
        <p:spPr/>
        <p:txBody>
          <a:bodyPr/>
          <a:lstStyle/>
          <a:p>
            <a:r>
              <a:rPr lang="en-US" altLang="en-US" dirty="0">
                <a:latin typeface="Arial" panose="020B0604020202020204" pitchFamily="34" charset="0"/>
                <a:cs typeface="Arial" panose="020B0604020202020204" pitchFamily="34" charset="0"/>
              </a:rPr>
              <a:t>Messenger RNAs Code for Polypeptide Chains</a:t>
            </a:r>
            <a:endParaRPr lang="en-AU" dirty="0"/>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404703" y="1676400"/>
            <a:ext cx="8334593"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“messenger RNA” (mRNA) = portion of cellular RNA carrying the genetic information from DNA to the ribosome </a:t>
            </a:r>
          </a:p>
          <a:p>
            <a:endParaRPr lang="en-US" sz="2400"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transcription </a:t>
            </a:r>
            <a:r>
              <a:rPr lang="en-US" sz="2400" dirty="0">
                <a:latin typeface="Arial" panose="020B0604020202020204" pitchFamily="34" charset="0"/>
                <a:cs typeface="Arial" panose="020B0604020202020204" pitchFamily="34" charset="0"/>
              </a:rPr>
              <a:t>= process by which mRNAs are formed on a DNA template</a:t>
            </a:r>
          </a:p>
          <a:p>
            <a:pPr marL="533400" lvl="1" indent="0">
              <a:buNone/>
            </a:pPr>
            <a:endParaRPr lang="en-US" sz="2000" b="1" dirty="0">
              <a:latin typeface="Arial" panose="020B0604020202020204" pitchFamily="34" charset="0"/>
              <a:cs typeface="Arial" panose="020B0604020202020204" pitchFamily="34" charset="0"/>
            </a:endParaRPr>
          </a:p>
          <a:p>
            <a:pPr marL="533400" lvl="1" indent="0">
              <a:buNone/>
            </a:pPr>
            <a:endParaRPr lang="en-US" sz="2000" dirty="0"/>
          </a:p>
          <a:p>
            <a:pPr lvl="1"/>
            <a:endParaRPr lang="en-US" sz="20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83152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DAEDE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89E6D4-5096-4A18-B6A2-828B78AA2664}"/>
              </a:ext>
            </a:extLst>
          </p:cNvPr>
          <p:cNvSpPr>
            <a:spLocks noGrp="1"/>
          </p:cNvSpPr>
          <p:nvPr>
            <p:ph type="ctrTitle"/>
          </p:nvPr>
        </p:nvSpPr>
        <p:spPr/>
        <p:txBody>
          <a:bodyPr/>
          <a:lstStyle/>
          <a:p>
            <a:r>
              <a:rPr lang="en-US" altLang="en-US" dirty="0">
                <a:solidFill>
                  <a:srgbClr val="674EA7"/>
                </a:solidFill>
                <a:latin typeface="Arial" panose="020B0604020202020204" pitchFamily="34" charset="0"/>
                <a:cs typeface="Arial" panose="020B0604020202020204" pitchFamily="34" charset="0"/>
              </a:rPr>
              <a:t>8.1</a:t>
            </a:r>
            <a:r>
              <a:rPr lang="en-US" altLang="en-US" dirty="0">
                <a:latin typeface="Arial" panose="020B0604020202020204" pitchFamily="34" charset="0"/>
                <a:cs typeface="Arial" panose="020B0604020202020204" pitchFamily="34" charset="0"/>
              </a:rPr>
              <a:t>    </a:t>
            </a:r>
            <a:r>
              <a:rPr lang="en-US" altLang="en-US" dirty="0">
                <a:solidFill>
                  <a:srgbClr val="1D6E7D"/>
                </a:solidFill>
                <a:latin typeface="Arial" panose="020B0604020202020204" pitchFamily="34" charset="0"/>
                <a:cs typeface="Arial" panose="020B0604020202020204" pitchFamily="34" charset="0"/>
              </a:rPr>
              <a:t>Some Basic Definitions and Conventions</a:t>
            </a:r>
            <a:endParaRPr lang="en-AU" dirty="0">
              <a:solidFill>
                <a:srgbClr val="1D6E7D"/>
              </a:solidFill>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449643-4428-45C2-AE91-DED36E3AEB96}"/>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mRNA Can Be </a:t>
            </a:r>
            <a:r>
              <a:rPr lang="en-US" altLang="en-US" dirty="0" err="1">
                <a:solidFill>
                  <a:schemeClr val="tx1"/>
                </a:solidFill>
                <a:latin typeface="Arial" panose="020B0604020202020204" pitchFamily="34" charset="0"/>
                <a:cs typeface="Arial" panose="020B0604020202020204" pitchFamily="34" charset="0"/>
              </a:rPr>
              <a:t>Monocistronic</a:t>
            </a:r>
            <a:r>
              <a:rPr lang="en-US" altLang="en-US" dirty="0">
                <a:solidFill>
                  <a:schemeClr val="tx1"/>
                </a:solidFill>
                <a:latin typeface="Arial" panose="020B0604020202020204" pitchFamily="34" charset="0"/>
                <a:cs typeface="Arial" panose="020B0604020202020204" pitchFamily="34" charset="0"/>
              </a:rPr>
              <a:t> or Polycistronic</a:t>
            </a:r>
            <a:endParaRPr lang="en-AU" dirty="0"/>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404702" y="1524000"/>
            <a:ext cx="8334593" cy="234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err="1">
                <a:latin typeface="Arial" panose="020B0604020202020204" pitchFamily="34" charset="0"/>
                <a:cs typeface="Arial" panose="020B0604020202020204" pitchFamily="34" charset="0"/>
              </a:rPr>
              <a:t>mono</a:t>
            </a:r>
            <a:r>
              <a:rPr lang="en-US" altLang="en-US" sz="2400" b="1" dirty="0" err="1">
                <a:latin typeface="Arial" panose="020B0604020202020204" pitchFamily="34" charset="0"/>
                <a:cs typeface="Arial" panose="020B0604020202020204" pitchFamily="34" charset="0"/>
              </a:rPr>
              <a:t>cistronic</a:t>
            </a:r>
            <a:r>
              <a:rPr lang="en-US" sz="2400" dirty="0">
                <a:latin typeface="Arial" panose="020B0604020202020204" pitchFamily="34" charset="0"/>
                <a:cs typeface="Arial" panose="020B0604020202020204" pitchFamily="34" charset="0"/>
              </a:rPr>
              <a:t> = codes for only one polypeptide</a:t>
            </a:r>
          </a:p>
          <a:p>
            <a:pPr lvl="1"/>
            <a:r>
              <a:rPr lang="en-US" sz="2400" dirty="0">
                <a:latin typeface="Arial" panose="020B0604020202020204" pitchFamily="34" charset="0"/>
                <a:cs typeface="Arial" panose="020B0604020202020204" pitchFamily="34" charset="0"/>
              </a:rPr>
              <a:t>most mRNAs in eukaryotes</a:t>
            </a:r>
          </a:p>
          <a:p>
            <a:pPr lvl="1"/>
            <a:endParaRPr lang="en-US" sz="2400"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polycistronic</a:t>
            </a:r>
            <a:r>
              <a:rPr lang="en-US" sz="2400" dirty="0">
                <a:latin typeface="Arial" panose="020B0604020202020204" pitchFamily="34" charset="0"/>
                <a:cs typeface="Arial" panose="020B0604020202020204" pitchFamily="34" charset="0"/>
              </a:rPr>
              <a:t> = codes for 2+ different polypeptides </a:t>
            </a:r>
          </a:p>
          <a:p>
            <a:pPr lvl="1"/>
            <a:r>
              <a:rPr lang="en-US" sz="2400" dirty="0">
                <a:latin typeface="Arial" panose="020B0604020202020204" pitchFamily="34" charset="0"/>
                <a:cs typeface="Arial" panose="020B0604020202020204" pitchFamily="34" charset="0"/>
              </a:rPr>
              <a:t>occurs in bacteria and archaea</a:t>
            </a:r>
          </a:p>
          <a:p>
            <a:pPr lvl="1"/>
            <a:endParaRPr lang="en-US" sz="2000" dirty="0">
              <a:latin typeface="Arial" panose="020B0604020202020204" pitchFamily="34" charset="0"/>
              <a:cs typeface="Arial" panose="020B0604020202020204" pitchFamily="34" charset="0"/>
            </a:endParaRPr>
          </a:p>
          <a:p>
            <a:pPr lvl="1"/>
            <a:endParaRPr lang="en-US" sz="2000" dirty="0">
              <a:latin typeface="Arial" panose="020B0604020202020204" pitchFamily="34" charset="0"/>
              <a:cs typeface="Arial" panose="020B0604020202020204" pitchFamily="34" charset="0"/>
            </a:endParaRPr>
          </a:p>
          <a:p>
            <a:pPr marL="533400" lvl="1" indent="0">
              <a:buNone/>
            </a:pPr>
            <a:endParaRPr lang="en-US" sz="2000" b="1" dirty="0">
              <a:latin typeface="Arial" panose="020B0604020202020204" pitchFamily="34" charset="0"/>
              <a:cs typeface="Arial" panose="020B0604020202020204" pitchFamily="34" charset="0"/>
            </a:endParaRPr>
          </a:p>
          <a:p>
            <a:pPr marL="533400" lvl="1" indent="0">
              <a:buNone/>
            </a:pPr>
            <a:endParaRPr lang="en-US" sz="2000" dirty="0"/>
          </a:p>
          <a:p>
            <a:pPr lvl="1"/>
            <a:endParaRPr lang="en-US" sz="20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3" name="Picture 2" descr="Part a, monocistronic, shows a horizontal bar with its 5 prime end on the left and its 3 prime end on the right. Approximately the middle third of the bar is highlighted and is labeled gene. Part b, polycistronic, shows a longer bar with its 5 prime end on the left and its 3 prime end on the right. It contains three separate highlighted regions, each separated by nonhighlighted pieces of the bar. From left to right, these regions are labeled gene 1, gene 2, and gene 3.">
            <a:extLst>
              <a:ext uri="{FF2B5EF4-FFF2-40B4-BE49-F238E27FC236}">
                <a16:creationId xmlns:a16="http://schemas.microsoft.com/office/drawing/2014/main" id="{7F1C246C-84B1-8648-AD20-06C0F9BD9166}"/>
              </a:ext>
            </a:extLst>
          </p:cNvPr>
          <p:cNvPicPr>
            <a:picLocks noChangeAspect="1"/>
          </p:cNvPicPr>
          <p:nvPr/>
        </p:nvPicPr>
        <p:blipFill>
          <a:blip r:embed="rId3"/>
          <a:stretch>
            <a:fillRect/>
          </a:stretch>
        </p:blipFill>
        <p:spPr>
          <a:xfrm>
            <a:off x="1117598" y="4324350"/>
            <a:ext cx="6908800" cy="2019300"/>
          </a:xfrm>
          <a:prstGeom prst="rect">
            <a:avLst/>
          </a:prstGeom>
        </p:spPr>
      </p:pic>
      <p:cxnSp>
        <p:nvCxnSpPr>
          <p:cNvPr id="6" name="Straight Arrow Connector 5">
            <a:extLst>
              <a:ext uri="{FF2B5EF4-FFF2-40B4-BE49-F238E27FC236}">
                <a16:creationId xmlns:a16="http://schemas.microsoft.com/office/drawing/2014/main" id="{A084352D-48A7-4E43-9A6A-D64705FCDC42}"/>
              </a:ext>
            </a:extLst>
          </p:cNvPr>
          <p:cNvCxnSpPr>
            <a:cxnSpLocks/>
          </p:cNvCxnSpPr>
          <p:nvPr/>
        </p:nvCxnSpPr>
        <p:spPr bwMode="auto">
          <a:xfrm flipH="1" flipV="1">
            <a:off x="3810002" y="4572000"/>
            <a:ext cx="1447798" cy="381000"/>
          </a:xfrm>
          <a:prstGeom prst="straightConnector1">
            <a:avLst/>
          </a:prstGeom>
          <a:ln>
            <a:headEnd type="none" w="med" len="med"/>
            <a:tailEnd type="triangle"/>
          </a:ln>
        </p:spPr>
        <p:style>
          <a:lnRef idx="3">
            <a:schemeClr val="dk1"/>
          </a:lnRef>
          <a:fillRef idx="0">
            <a:schemeClr val="dk1"/>
          </a:fillRef>
          <a:effectRef idx="2">
            <a:schemeClr val="dk1"/>
          </a:effectRef>
          <a:fontRef idx="minor">
            <a:schemeClr val="tx1"/>
          </a:fontRef>
        </p:style>
      </p:cxnSp>
      <p:cxnSp>
        <p:nvCxnSpPr>
          <p:cNvPr id="10" name="Straight Arrow Connector 9">
            <a:extLst>
              <a:ext uri="{FF2B5EF4-FFF2-40B4-BE49-F238E27FC236}">
                <a16:creationId xmlns:a16="http://schemas.microsoft.com/office/drawing/2014/main" id="{4ED9BBEF-1902-CB48-8226-F5B682D7A6B2}"/>
              </a:ext>
            </a:extLst>
          </p:cNvPr>
          <p:cNvCxnSpPr>
            <a:cxnSpLocks/>
          </p:cNvCxnSpPr>
          <p:nvPr/>
        </p:nvCxnSpPr>
        <p:spPr bwMode="auto">
          <a:xfrm flipH="1">
            <a:off x="3623874" y="4953000"/>
            <a:ext cx="1633926" cy="701675"/>
          </a:xfrm>
          <a:prstGeom prst="straightConnector1">
            <a:avLst/>
          </a:prstGeom>
          <a:ln>
            <a:headEnd type="none" w="med" len="med"/>
            <a:tailEnd type="triangle"/>
          </a:ln>
        </p:spPr>
        <p:style>
          <a:lnRef idx="3">
            <a:schemeClr val="dk1"/>
          </a:lnRef>
          <a:fillRef idx="0">
            <a:schemeClr val="dk1"/>
          </a:fillRef>
          <a:effectRef idx="2">
            <a:schemeClr val="dk1"/>
          </a:effectRef>
          <a:fontRef idx="minor">
            <a:schemeClr val="tx1"/>
          </a:fontRef>
        </p:style>
      </p:cxnSp>
      <p:sp>
        <p:nvSpPr>
          <p:cNvPr id="7" name="Google Shape;390;g847cf01710_0_68">
            <a:extLst>
              <a:ext uri="{FF2B5EF4-FFF2-40B4-BE49-F238E27FC236}">
                <a16:creationId xmlns:a16="http://schemas.microsoft.com/office/drawing/2014/main" id="{BBCB1A82-B0AC-1543-BA0F-893840225384}"/>
              </a:ext>
            </a:extLst>
          </p:cNvPr>
          <p:cNvSpPr txBox="1">
            <a:spLocks noChangeArrowheads="1"/>
          </p:cNvSpPr>
          <p:nvPr/>
        </p:nvSpPr>
        <p:spPr bwMode="auto">
          <a:xfrm>
            <a:off x="5443928" y="4513262"/>
            <a:ext cx="1691390" cy="87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50800" indent="0" algn="ctr">
              <a:buNone/>
            </a:pPr>
            <a:r>
              <a:rPr lang="en-US" sz="2400" dirty="0">
                <a:latin typeface="Arial" panose="020B0604020202020204" pitchFamily="34" charset="0"/>
                <a:cs typeface="Arial" panose="020B0604020202020204" pitchFamily="34" charset="0"/>
              </a:rPr>
              <a:t>noncoding RNA</a:t>
            </a:r>
          </a:p>
          <a:p>
            <a:pPr lvl="1" algn="ctr"/>
            <a:endParaRPr lang="en-US" sz="2400" dirty="0">
              <a:latin typeface="Arial" panose="020B0604020202020204" pitchFamily="34" charset="0"/>
              <a:cs typeface="Arial" panose="020B0604020202020204" pitchFamily="34" charset="0"/>
            </a:endParaRPr>
          </a:p>
          <a:p>
            <a:pPr marL="533400" lvl="1" indent="0" algn="ctr">
              <a:buNone/>
            </a:pPr>
            <a:r>
              <a:rPr lang="en-US" sz="2400" dirty="0">
                <a:latin typeface="Arial" panose="020B0604020202020204" pitchFamily="34" charset="0"/>
                <a:cs typeface="Arial" panose="020B0604020202020204" pitchFamily="34" charset="0"/>
              </a:rPr>
              <a:t> </a:t>
            </a:r>
          </a:p>
          <a:p>
            <a:pPr algn="ct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gn="ct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63795340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4CF0EF-A6BA-4F22-90EF-0DE8324990FE}"/>
              </a:ext>
            </a:extLst>
          </p:cNvPr>
          <p:cNvSpPr>
            <a:spLocks noGrp="1"/>
          </p:cNvSpPr>
          <p:nvPr>
            <p:ph type="title"/>
          </p:nvPr>
        </p:nvSpPr>
        <p:spPr/>
        <p:txBody>
          <a:bodyPr/>
          <a:lstStyle/>
          <a:p>
            <a:r>
              <a:rPr lang="en-US" altLang="en-US" dirty="0">
                <a:solidFill>
                  <a:srgbClr val="145C76"/>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Clicker Question 14</a:t>
            </a:r>
            <a:endParaRPr lang="en-AU" dirty="0">
              <a:solidFill>
                <a:srgbClr val="145C76"/>
              </a:solidFill>
            </a:endParaRPr>
          </a:p>
        </p:txBody>
      </p:sp>
      <p:sp>
        <p:nvSpPr>
          <p:cNvPr id="84997" name="Google Shape;433;g847cf01710_0_113">
            <a:extLst>
              <a:ext uri="{FF2B5EF4-FFF2-40B4-BE49-F238E27FC236}">
                <a16:creationId xmlns:a16="http://schemas.microsoft.com/office/drawing/2014/main" id="{AF312896-191F-8146-8A34-8A81B443B973}"/>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defRPr/>
            </a:pPr>
            <a:r>
              <a:rPr lang="en-US" sz="2400" dirty="0">
                <a:latin typeface="Arial" panose="020B0604020202020204" pitchFamily="34" charset="0"/>
                <a:cs typeface="Arial" panose="020B0604020202020204" pitchFamily="34" charset="0"/>
              </a:rPr>
              <a:t>Which statement regarding mRNA is false? </a:t>
            </a:r>
          </a:p>
          <a:p>
            <a:pPr>
              <a:lnSpc>
                <a:spcPct val="115000"/>
              </a:lnSpc>
              <a:spcBef>
                <a:spcPts val="80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457200" indent="-457200">
              <a:buFontTx/>
              <a:buAutoNum type="alphaUcPeriod"/>
              <a:defRPr/>
            </a:pPr>
            <a:r>
              <a:rPr lang="en-US" sz="2400" dirty="0">
                <a:latin typeface="Arial" panose="020B0604020202020204" pitchFamily="34" charset="0"/>
                <a:cs typeface="Arial" panose="020B0604020202020204" pitchFamily="34" charset="0"/>
              </a:rPr>
              <a:t>It is always </a:t>
            </a:r>
            <a:r>
              <a:rPr lang="en-US" sz="2400" dirty="0" err="1">
                <a:latin typeface="Arial" panose="020B0604020202020204" pitchFamily="34" charset="0"/>
                <a:cs typeface="Arial" panose="020B0604020202020204" pitchFamily="34" charset="0"/>
              </a:rPr>
              <a:t>monocistronic</a:t>
            </a:r>
            <a:r>
              <a:rPr lang="en-US" sz="2400" dirty="0">
                <a:latin typeface="Arial" panose="020B0604020202020204" pitchFamily="34" charset="0"/>
                <a:cs typeface="Arial" panose="020B0604020202020204" pitchFamily="34" charset="0"/>
              </a:rPr>
              <a:t>. </a:t>
            </a:r>
          </a:p>
          <a:p>
            <a:pPr marL="457200" indent="-457200">
              <a:buFontTx/>
              <a:buAutoNum type="alphaUcPeriod"/>
              <a:defRPr/>
            </a:pPr>
            <a:r>
              <a:rPr lang="en-US" sz="2400" dirty="0">
                <a:latin typeface="Arial" panose="020B0604020202020204" pitchFamily="34" charset="0"/>
                <a:cs typeface="Arial" panose="020B0604020202020204" pitchFamily="34" charset="0"/>
              </a:rPr>
              <a:t>It carries genetic information to the ribosomes. </a:t>
            </a:r>
          </a:p>
          <a:p>
            <a:pPr marL="457200" indent="-457200">
              <a:buFontTx/>
              <a:buAutoNum type="alphaUcPeriod"/>
              <a:defRPr/>
            </a:pPr>
            <a:r>
              <a:rPr lang="en-US" sz="2400" dirty="0">
                <a:latin typeface="Arial" panose="020B0604020202020204" pitchFamily="34" charset="0"/>
                <a:cs typeface="Arial" panose="020B0604020202020204" pitchFamily="34" charset="0"/>
              </a:rPr>
              <a:t>It is formed by transcription.</a:t>
            </a:r>
          </a:p>
          <a:p>
            <a:pPr marL="457200" indent="-457200">
              <a:buAutoNum type="alphaUcPeriod" startAt="4"/>
              <a:defRPr/>
            </a:pPr>
            <a:r>
              <a:rPr lang="en-US" sz="2400" dirty="0">
                <a:latin typeface="Arial" panose="020B0604020202020204" pitchFamily="34" charset="0"/>
                <a:cs typeface="Arial" panose="020B0604020202020204" pitchFamily="34" charset="0"/>
              </a:rPr>
              <a:t>It can be of varying lengths. </a:t>
            </a:r>
          </a:p>
          <a:p>
            <a:pPr>
              <a:buNone/>
              <a:defRPr/>
            </a:pPr>
            <a:endParaRPr lang="en-US" sz="2400" dirty="0">
              <a:latin typeface="Arial" panose="020B0604020202020204" pitchFamily="34" charset="0"/>
              <a:cs typeface="Arial" panose="020B0604020202020204" pitchFamily="34" charset="0"/>
            </a:endParaRPr>
          </a:p>
          <a:p>
            <a:pPr marL="457200" indent="-457200">
              <a:buFontTx/>
              <a:buAutoNum type="alphaUcPeriod"/>
              <a:defRPr/>
            </a:pPr>
            <a:endParaRPr lang="en-US" sz="2400" dirty="0">
              <a:latin typeface="Arial" panose="020B0604020202020204" pitchFamily="34" charset="0"/>
              <a:cs typeface="Arial" panose="020B0604020202020204" pitchFamily="34" charset="0"/>
            </a:endParaRPr>
          </a:p>
          <a:p>
            <a:pPr>
              <a:buFontTx/>
              <a:buNone/>
              <a:defRPr/>
            </a:pPr>
            <a:endParaRPr lang="en-US" sz="2400" dirty="0">
              <a:latin typeface="Arial" panose="020B0604020202020204" pitchFamily="34" charset="0"/>
              <a:cs typeface="Arial" panose="020B0604020202020204" pitchFamily="34" charset="0"/>
            </a:endParaRPr>
          </a:p>
          <a:p>
            <a:pPr>
              <a:buFontTx/>
              <a:buNone/>
              <a:defRPr/>
            </a:pPr>
            <a:endParaRPr lang="en-US" sz="2400" dirty="0">
              <a:latin typeface="Arial" panose="020B0604020202020204" pitchFamily="34" charset="0"/>
              <a:cs typeface="Arial" panose="020B0604020202020204" pitchFamily="34" charset="0"/>
            </a:endParaRPr>
          </a:p>
          <a:p>
            <a:pPr>
              <a:lnSpc>
                <a:spcPct val="115000"/>
              </a:lnSpc>
              <a:spcBef>
                <a:spcPct val="0"/>
              </a:spcBef>
              <a:buClr>
                <a:srgbClr val="000000"/>
              </a:buClr>
              <a:buSzPts val="1100"/>
              <a:buFontTx/>
              <a:buNone/>
              <a:defRPr/>
            </a:pPr>
            <a:endParaRPr lang="en-US" altLang="en-US" sz="2400" dirty="0">
              <a:latin typeface="Arial" panose="020B060402020202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Tx/>
              <a:buNone/>
              <a:defRPr/>
            </a:pPr>
            <a:endParaRPr lang="en-US" altLang="en-US" sz="2400" dirty="0">
              <a:latin typeface="Arial" panose="020B060402020202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Tx/>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9" name="Picture 8" descr="Icon P 2&#10;">
            <a:extLst>
              <a:ext uri="{FF2B5EF4-FFF2-40B4-BE49-F238E27FC236}">
                <a16:creationId xmlns:a16="http://schemas.microsoft.com/office/drawing/2014/main" id="{85F7BD4E-FEAE-46D8-9125-B63AACED4DAF}"/>
              </a:ext>
            </a:extLst>
          </p:cNvPr>
          <p:cNvPicPr>
            <a:picLocks noChangeAspect="1"/>
          </p:cNvPicPr>
          <p:nvPr/>
        </p:nvPicPr>
        <p:blipFill>
          <a:blip r:embed="rId3"/>
          <a:stretch>
            <a:fillRect/>
          </a:stretch>
        </p:blipFill>
        <p:spPr>
          <a:xfrm>
            <a:off x="847246" y="327624"/>
            <a:ext cx="1133954" cy="816935"/>
          </a:xfrm>
          <a:prstGeom prst="rect">
            <a:avLst/>
          </a:prstGeom>
        </p:spPr>
      </p:pic>
    </p:spTree>
    <p:extLst>
      <p:ext uri="{BB962C8B-B14F-4D97-AF65-F5344CB8AC3E}">
        <p14:creationId xmlns:p14="http://schemas.microsoft.com/office/powerpoint/2010/main" val="428803174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4F7987-61C6-4833-9673-B4A28824B510}"/>
              </a:ext>
            </a:extLst>
          </p:cNvPr>
          <p:cNvSpPr>
            <a:spLocks noGrp="1"/>
          </p:cNvSpPr>
          <p:nvPr>
            <p:ph type="title"/>
          </p:nvPr>
        </p:nvSpPr>
        <p:spPr/>
        <p:txBody>
          <a:bodyPr/>
          <a:lstStyle/>
          <a:p>
            <a:r>
              <a:rPr lang="en-US" altLang="en-US" dirty="0">
                <a:solidFill>
                  <a:srgbClr val="145C76"/>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Clicker Question 14, Response</a:t>
            </a:r>
            <a:endParaRPr lang="en-AU" dirty="0">
              <a:solidFill>
                <a:srgbClr val="145C76"/>
              </a:solidFill>
            </a:endParaRPr>
          </a:p>
        </p:txBody>
      </p:sp>
      <p:sp>
        <p:nvSpPr>
          <p:cNvPr id="4" name="Google Shape;433;g847cf01710_0_113">
            <a:extLst>
              <a:ext uri="{FF2B5EF4-FFF2-40B4-BE49-F238E27FC236}">
                <a16:creationId xmlns:a16="http://schemas.microsoft.com/office/drawing/2014/main" id="{A8037601-6474-D446-828E-31723DA37E28}"/>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defRPr/>
            </a:pPr>
            <a:r>
              <a:rPr lang="en-US" sz="2400" dirty="0">
                <a:latin typeface="Arial" panose="020B0604020202020204" pitchFamily="34" charset="0"/>
                <a:cs typeface="Arial" panose="020B0604020202020204" pitchFamily="34" charset="0"/>
              </a:rPr>
              <a:t>Which statement regarding mRNA is false? </a:t>
            </a:r>
          </a:p>
          <a:p>
            <a:pPr>
              <a:lnSpc>
                <a:spcPct val="115000"/>
              </a:lnSpc>
              <a:spcBef>
                <a:spcPts val="80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457200" indent="-457200">
              <a:buFontTx/>
              <a:buAutoNum type="alphaUcPeriod"/>
              <a:defRPr/>
            </a:pPr>
            <a:r>
              <a:rPr lang="en-US" sz="2400" b="1" dirty="0">
                <a:latin typeface="Arial" panose="020B0604020202020204" pitchFamily="34" charset="0"/>
                <a:cs typeface="Arial" panose="020B0604020202020204" pitchFamily="34" charset="0"/>
              </a:rPr>
              <a:t>It is always </a:t>
            </a:r>
            <a:r>
              <a:rPr lang="en-US" sz="2400" b="1" dirty="0" err="1">
                <a:latin typeface="Arial" panose="020B0604020202020204" pitchFamily="34" charset="0"/>
                <a:cs typeface="Arial" panose="020B0604020202020204" pitchFamily="34" charset="0"/>
              </a:rPr>
              <a:t>monocistronic</a:t>
            </a:r>
            <a:r>
              <a:rPr lang="en-US" sz="2400" b="1" dirty="0">
                <a:latin typeface="Arial" panose="020B0604020202020204" pitchFamily="34" charset="0"/>
                <a:cs typeface="Arial" panose="020B0604020202020204" pitchFamily="34" charset="0"/>
              </a:rPr>
              <a:t>. </a:t>
            </a:r>
          </a:p>
          <a:p>
            <a:pPr>
              <a:buNone/>
              <a:defRPr/>
            </a:pPr>
            <a:endParaRPr lang="en-US" sz="2400" dirty="0">
              <a:latin typeface="Arial" panose="020B0604020202020204" pitchFamily="34" charset="0"/>
              <a:cs typeface="Arial" panose="020B0604020202020204" pitchFamily="34" charset="0"/>
            </a:endParaRPr>
          </a:p>
          <a:p>
            <a:pPr>
              <a:buNone/>
              <a:defRPr/>
            </a:pPr>
            <a:r>
              <a:rPr lang="en-US" sz="2400" b="1" dirty="0">
                <a:latin typeface="Arial" panose="020B0604020202020204" pitchFamily="34" charset="0"/>
                <a:cs typeface="Arial" panose="020B0604020202020204" pitchFamily="34" charset="0"/>
              </a:rPr>
              <a:t>In bacteria and archaea, a single mRNA molecule may code for one or several polypeptide chains. If it carries the code for only one polypeptide, the mRNA is </a:t>
            </a:r>
            <a:r>
              <a:rPr lang="en-US" sz="2400" b="1" dirty="0" err="1">
                <a:latin typeface="Arial" panose="020B0604020202020204" pitchFamily="34" charset="0"/>
                <a:cs typeface="Arial" panose="020B0604020202020204" pitchFamily="34" charset="0"/>
              </a:rPr>
              <a:t>monocistronic</a:t>
            </a:r>
            <a:r>
              <a:rPr lang="en-US" sz="2400" b="1" dirty="0">
                <a:latin typeface="Arial" panose="020B0604020202020204" pitchFamily="34" charset="0"/>
                <a:cs typeface="Arial" panose="020B0604020202020204" pitchFamily="34" charset="0"/>
              </a:rPr>
              <a:t>; if it codes for two or more different polypeptides, the mRNA is polycistronic. In eukaryotes, most mRNAs are </a:t>
            </a:r>
            <a:r>
              <a:rPr lang="en-US" sz="2400" b="1" dirty="0" err="1">
                <a:latin typeface="Arial" panose="020B0604020202020204" pitchFamily="34" charset="0"/>
                <a:cs typeface="Arial" panose="020B0604020202020204" pitchFamily="34" charset="0"/>
              </a:rPr>
              <a:t>monocistronic</a:t>
            </a:r>
            <a:r>
              <a:rPr lang="en-US" sz="2400" b="1" dirty="0">
                <a:latin typeface="Arial" panose="020B0604020202020204" pitchFamily="34" charset="0"/>
                <a:cs typeface="Arial" panose="020B0604020202020204" pitchFamily="34" charset="0"/>
              </a:rPr>
              <a:t>. </a:t>
            </a:r>
          </a:p>
          <a:p>
            <a:pPr marL="457200" indent="-457200">
              <a:buFontTx/>
              <a:buAutoNum type="alphaUcPeriod"/>
              <a:defRPr/>
            </a:pPr>
            <a:endParaRPr lang="en-US" sz="2400" dirty="0">
              <a:latin typeface="Arial" panose="020B0604020202020204" pitchFamily="34" charset="0"/>
              <a:cs typeface="Arial" panose="020B0604020202020204" pitchFamily="34" charset="0"/>
            </a:endParaRPr>
          </a:p>
          <a:p>
            <a:pPr>
              <a:buFontTx/>
              <a:buNone/>
              <a:defRPr/>
            </a:pPr>
            <a:endParaRPr lang="en-US" sz="2400" dirty="0">
              <a:latin typeface="Arial" panose="020B0604020202020204" pitchFamily="34" charset="0"/>
              <a:cs typeface="Arial" panose="020B0604020202020204" pitchFamily="34" charset="0"/>
            </a:endParaRPr>
          </a:p>
          <a:p>
            <a:pPr>
              <a:buFontTx/>
              <a:buNone/>
              <a:defRPr/>
            </a:pPr>
            <a:endParaRPr lang="en-US" sz="2400" dirty="0">
              <a:latin typeface="Arial" panose="020B0604020202020204" pitchFamily="34" charset="0"/>
              <a:cs typeface="Arial" panose="020B0604020202020204" pitchFamily="34" charset="0"/>
            </a:endParaRPr>
          </a:p>
          <a:p>
            <a:pPr>
              <a:lnSpc>
                <a:spcPct val="115000"/>
              </a:lnSpc>
              <a:spcBef>
                <a:spcPct val="0"/>
              </a:spcBef>
              <a:buClr>
                <a:srgbClr val="000000"/>
              </a:buClr>
              <a:buSzPts val="1100"/>
              <a:buFontTx/>
              <a:buNone/>
              <a:defRPr/>
            </a:pPr>
            <a:endParaRPr lang="en-US" altLang="en-US" sz="2400" dirty="0">
              <a:latin typeface="Arial" panose="020B060402020202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Tx/>
              <a:buNone/>
              <a:defRPr/>
            </a:pPr>
            <a:endParaRPr lang="en-US" altLang="en-US" sz="2400" dirty="0">
              <a:latin typeface="Arial" panose="020B060402020202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Tx/>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13448769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B0E72F-0E16-413A-8339-27A3BAF8457C}"/>
              </a:ext>
            </a:extLst>
          </p:cNvPr>
          <p:cNvSpPr>
            <a:spLocks noGrp="1"/>
          </p:cNvSpPr>
          <p:nvPr>
            <p:ph type="title"/>
          </p:nvPr>
        </p:nvSpPr>
        <p:spPr/>
        <p:txBody>
          <a:bodyPr/>
          <a:lstStyle/>
          <a:p>
            <a:r>
              <a:rPr lang="en-US" altLang="en-US" dirty="0">
                <a:latin typeface="Arial" panose="020B0604020202020204" pitchFamily="34" charset="0"/>
                <a:cs typeface="Arial" panose="020B0604020202020204" pitchFamily="34" charset="0"/>
              </a:rPr>
              <a:t>Many RNAs Have More Complex Three-Dimensional Structures</a:t>
            </a:r>
            <a:endParaRPr lang="en-AU" dirty="0"/>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242633" y="1676400"/>
            <a:ext cx="5081697" cy="483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mRNA is always single-stranded </a:t>
            </a:r>
          </a:p>
          <a:p>
            <a:pPr lvl="1"/>
            <a:r>
              <a:rPr lang="en-US" sz="2400" dirty="0">
                <a:latin typeface="Arial" panose="020B0604020202020204" pitchFamily="34" charset="0"/>
                <a:cs typeface="Arial" panose="020B0604020202020204" pitchFamily="34" charset="0"/>
              </a:rPr>
              <a:t>right-handed helical conformation</a:t>
            </a:r>
          </a:p>
          <a:p>
            <a:pPr lvl="1"/>
            <a:r>
              <a:rPr lang="en-US" sz="2400" dirty="0">
                <a:latin typeface="Arial" panose="020B0604020202020204" pitchFamily="34" charset="0"/>
                <a:cs typeface="Arial" panose="020B0604020202020204" pitchFamily="34" charset="0"/>
              </a:rPr>
              <a:t>dominated by base-stacking interactions</a:t>
            </a:r>
          </a:p>
          <a:p>
            <a:pPr lvl="2"/>
            <a:r>
              <a:rPr lang="en-US" dirty="0">
                <a:latin typeface="Arial" panose="020B0604020202020204" pitchFamily="34" charset="0"/>
                <a:cs typeface="Arial" panose="020B0604020202020204" pitchFamily="34" charset="0"/>
              </a:rPr>
              <a:t>strongest between two purines</a:t>
            </a:r>
          </a:p>
          <a:p>
            <a:pPr lvl="1"/>
            <a:r>
              <a:rPr lang="en-US" sz="2400" dirty="0">
                <a:latin typeface="Arial" panose="020B0604020202020204" pitchFamily="34" charset="0"/>
                <a:cs typeface="Arial" panose="020B0604020202020204" pitchFamily="34" charset="0"/>
              </a:rPr>
              <a:t>can base pair with complementary regions of DNA or RNA</a:t>
            </a:r>
          </a:p>
          <a:p>
            <a:pPr lvl="2"/>
            <a:r>
              <a:rPr lang="en-US" dirty="0">
                <a:latin typeface="Arial" panose="020B0604020202020204" pitchFamily="34" charset="0"/>
                <a:cs typeface="Arial" panose="020B0604020202020204" pitchFamily="34" charset="0"/>
              </a:rPr>
              <a:t>paired strands are antiparallel</a:t>
            </a:r>
          </a:p>
          <a:p>
            <a:pPr marL="533400" lvl="1" indent="0">
              <a:buNone/>
            </a:pPr>
            <a:endParaRPr lang="en-US" sz="2000" b="1" dirty="0">
              <a:latin typeface="Arial" panose="020B0604020202020204" pitchFamily="34" charset="0"/>
              <a:cs typeface="Arial" panose="020B0604020202020204" pitchFamily="34" charset="0"/>
            </a:endParaRPr>
          </a:p>
          <a:p>
            <a:pPr marL="533400" lvl="1" indent="0">
              <a:buNone/>
            </a:pPr>
            <a:endParaRPr lang="en-US" sz="2000" dirty="0"/>
          </a:p>
          <a:p>
            <a:pPr lvl="1"/>
            <a:endParaRPr lang="en-US" sz="20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3" name="Picture 2" descr="A vertical bal model is shown on the left and has a curving helix shape resembling a double S. Individual nucleotides are visible making up the backbone with single and double-ring structures extending from the backbone toward the center of the helix. A space-filling model of the same structure shows a similar double S shape. At the bottom right, the left side is yellow and the right side is green. As it twists counterclockwise upward, the green stays on the outside of the curve, with the yellow toward the center.">
            <a:extLst>
              <a:ext uri="{FF2B5EF4-FFF2-40B4-BE49-F238E27FC236}">
                <a16:creationId xmlns:a16="http://schemas.microsoft.com/office/drawing/2014/main" id="{D68468B8-49CD-084F-8AB4-6D677282EBD5}"/>
              </a:ext>
            </a:extLst>
          </p:cNvPr>
          <p:cNvPicPr>
            <a:picLocks noChangeAspect="1"/>
          </p:cNvPicPr>
          <p:nvPr/>
        </p:nvPicPr>
        <p:blipFill>
          <a:blip r:embed="rId3"/>
          <a:stretch>
            <a:fillRect/>
          </a:stretch>
        </p:blipFill>
        <p:spPr>
          <a:xfrm>
            <a:off x="5486400" y="1524000"/>
            <a:ext cx="3414967" cy="4838700"/>
          </a:xfrm>
          <a:prstGeom prst="rect">
            <a:avLst/>
          </a:prstGeom>
        </p:spPr>
      </p:pic>
    </p:spTree>
    <p:extLst>
      <p:ext uri="{BB962C8B-B14F-4D97-AF65-F5344CB8AC3E}">
        <p14:creationId xmlns:p14="http://schemas.microsoft.com/office/powerpoint/2010/main" val="348928137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4D2098-3B1B-42DD-9185-3D482EB5153F}"/>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Secondary Structure of RNAs</a:t>
            </a:r>
            <a:endParaRPr lang="en-AU" dirty="0"/>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353518" y="1342354"/>
            <a:ext cx="4191000" cy="5134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structure of complementary RNA strands is an A-form right-handed double helix</a:t>
            </a:r>
          </a:p>
          <a:p>
            <a:pPr marL="50800" indent="0">
              <a:buNone/>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breaks caused by mismatched or unmatched bases result in bulges or internal loops</a:t>
            </a:r>
          </a:p>
          <a:p>
            <a:pPr marL="50800" indent="0">
              <a:buNone/>
            </a:pP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 </a:t>
            </a:r>
          </a:p>
          <a:p>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internal loops form between palindromic sequences</a:t>
            </a:r>
          </a:p>
        </p:txBody>
      </p:sp>
      <p:pic>
        <p:nvPicPr>
          <p:cNvPr id="4" name="Picture 3" descr="Part a shows two single strands on the left that come together, separate slightly to form a bulge, then come together, then separate to form a circular opening labeled internal loop, then come together, then separate as the top forms a hairpin loop before they come together again. The top strand is shown with vertical lines extending downward from each base, and the bottom strand is shown with vertical lines extending upward from each base. The top strand begins with G C A and the bottom strand begins with U G C. This section is labeled single strands. The strands come together next. The top strand has A C C U and the bottom strand has U G G A. Next, there is U on the top strand with no vertical line below, a highlighted dot between the strands, and G on the bottom strand with no vertical line above. Next, there is G on the top strand connected to C on the bottom strand. Next, a highlighted piece of the top strand with A bumps upward and is labeled bulge. It has no complementary base below. Next, the strands reconnect with C U A C C on top and G A U C C on the bottom. Next, the strands separate to form a highlighted internal loop. The top half of the loop has U, then A at the top, then A. The bottom half has G, then A at the bottom, then A. The strands come back together with C G U on the top strand and G C A on the bottom strand. The top strand extends upward to the right in a loop. The strand extends up with U C C C U bonded to the other side of the hairpin, then curves around with unbonded A U U C G G, then A G G A that pairs with the opposite side of the loop. The strand bends parallel to the bottom strand and pairing begins again as the two strands bend down to the right. The top strand has G C C and the bottom strand has C G G. Part b shows a hairpin double helix. A single backbone strand forms a helix that ends in a closed loop before running back in a second helix bonded to the first. Single and double ring bases are visible throughout, with some outside of the backbone.">
            <a:extLst>
              <a:ext uri="{FF2B5EF4-FFF2-40B4-BE49-F238E27FC236}">
                <a16:creationId xmlns:a16="http://schemas.microsoft.com/office/drawing/2014/main" id="{3BBF50CC-A3ED-D34D-AA6D-493C0D1626C6}"/>
              </a:ext>
            </a:extLst>
          </p:cNvPr>
          <p:cNvPicPr>
            <a:picLocks noChangeAspect="1"/>
          </p:cNvPicPr>
          <p:nvPr/>
        </p:nvPicPr>
        <p:blipFill>
          <a:blip r:embed="rId3"/>
          <a:stretch>
            <a:fillRect/>
          </a:stretch>
        </p:blipFill>
        <p:spPr>
          <a:xfrm>
            <a:off x="4599484" y="2133600"/>
            <a:ext cx="4191001" cy="3879075"/>
          </a:xfrm>
          <a:prstGeom prst="rect">
            <a:avLst/>
          </a:prstGeom>
        </p:spPr>
      </p:pic>
    </p:spTree>
    <p:extLst>
      <p:ext uri="{BB962C8B-B14F-4D97-AF65-F5344CB8AC3E}">
        <p14:creationId xmlns:p14="http://schemas.microsoft.com/office/powerpoint/2010/main" val="325165092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D6FBF9-E0D1-4AD4-9D1D-B036B9F7FC98}"/>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Base-Paired Helical Structures </a:t>
            </a:r>
            <a:br>
              <a:rPr lang="en-US" altLang="en-US" dirty="0">
                <a:solidFill>
                  <a:schemeClr val="tx1"/>
                </a:solidFill>
                <a:latin typeface="Arial" panose="020B0604020202020204" pitchFamily="34" charset="0"/>
                <a:cs typeface="Arial" panose="020B0604020202020204" pitchFamily="34" charset="0"/>
              </a:rPr>
            </a:br>
            <a:r>
              <a:rPr lang="en-US" altLang="en-US" dirty="0">
                <a:solidFill>
                  <a:schemeClr val="tx1"/>
                </a:solidFill>
                <a:latin typeface="Arial" panose="020B0604020202020204" pitchFamily="34" charset="0"/>
                <a:cs typeface="Arial" panose="020B0604020202020204" pitchFamily="34" charset="0"/>
              </a:rPr>
              <a:t>In RNA</a:t>
            </a:r>
            <a:endParaRPr lang="en-AU" dirty="0"/>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353518" y="1905000"/>
            <a:ext cx="4980482"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extensive base-paired helical segments form in RNAs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hairpins are the most common type of secondary structure</a:t>
            </a:r>
          </a:p>
        </p:txBody>
      </p:sp>
      <p:pic>
        <p:nvPicPr>
          <p:cNvPr id="3" name="Picture 2" descr="Part a shows a complex structure with two halves. There is a C domain on the left with many parallel pieces of double-stranded R N A connected by bars representing hydrogen bonds with a few loops, bulges, and hairpins present. Long unpaired individual segments connect the various paired segments and to the lower right, connect the C domain to the S domain. The S domain is smaller and somewhat less complex with several prominent hairpins. A close-up of a double-stranded piece at the top right of the C domain where there is a dot between the strands shows guanine hydrogen bonded to uracil. Guanine has a five-membered ring on the left bonded to a six-membered ring on the right. The five-membered ring has N in position 7, N in position 9 that is further bonded, a double bond between position 7 and position 8, and a double bond between position 4 and position 5 that is shared with the six-membered ring. The six-membered ring has N in position 1 bonded to H that is hydrogen bonded to O double bonded to C 2 in uracil; C 2 bonded to N H 2, N in position 3; a double bond between position 2 and position 3; and C 6 double bonded to O that is hydrogen bonded to H bonded to N at position 3 of uracil. Uracil is a six-membered ring with N in position 1 further bonded; C 2 double bonded to O that is hydrogen bonded to H bonded to N in position 1 of guanine; N in position 3 bonded to H that is hydrogen bonded to O that is double bonded to C 6 of guanine; C double bonded to O in position 4; and a double bond between C 5 and C 6. The detail of the R N A structures is as follows. The double-stranded pieces are connected by single lines and will be numbered here for clarity but are not numbered in the figure. At the lower left, there is a vertical piece, 1, with its left strand connected to another vertical piece above, 2, and its right strand connected to a horizontal line to the right. Piece 2 above ends with a rounded region, forming a loop, and has a bulge on the right with a dot between the strands. The bottom of the right strand connects to a line that extends horizontally, then bends vertically, then extends horizontally to a piece that goes upward, piece 3, and has X-shaped bonds beneath a horizontal bond connecting it with a longer piece on its left from which a strand runs horizontally back to the bottom right strand of piece 1. The longer left strand has three angled bars to the left to a long strand that is connected below by a strand that runs horizontally, has a short vertical piece, and then runs horizontally to join the top right of piece 1 at the far left. A strand extends from the bottom left side of piece 1 and runs horizontally across the bottom, then bends vertically before bending to meet the top right side of a vertical piece, piece 4. The right side of piece 4 runs lower than the left side and has a line above to vertical piece 5, which has a slight bump on its left side. Its left side has a horizontal strand below that connects to the small piece with a single bond and an X-shaped bond to piece 3, before running back to the bottom right side of piece 2. A strand from the top right half of piece 5 bends horizontally and then down to the left side of piece 3. A strand from the top right of piece 5 extends up to a short horizontal piece, piece 6, with three horizontal bars and then a dot at the top. A line runs horizontally from the bottom right side of piece 6 to a small vertical single piece before bending to the left and then up again to join the right side of a diagonal piece, piece 7. A strand extends down from the bottom right of piece 7 to a horizontal piece, then jogs downward to a stem loop with the curved part at the bottom, piece 8. A strand extends from the top right of piece 8 and runs horizontally for a short distance before bending down to the previously referenced long piece that has three angled bars from which a strand runs to the to right of piece 1. The diagonal piece 7 has four sets of bonds and then opens into a loop. Two strands extend from the top of the loop and run diagonally up to the right, then horizontally, before joining the top of piece 9, which runs diagonally down to an opening with a half-loop on the left and a strand on the right before forming a vertical piece, piece 10, with one bar, a dot, and then two bars. A close-up of the region with the dot is shown to the right. Beneath piece 10, a strand runs from the bottom of the right side to the bottom of the right side of vertical piece 11 below, from which a strand runs up from the top left to the bottom left of piece 10. A strand runs from the bottom left side of piece 11 to the bottom of the first horizontal piece of the S domain, piece 12, and a strand runs horizontally from the top left side of piece 11 to bend down to meet a short vertical piece, piece 13, with a dot between the strands at the top and three bars below. A strand runs horizontally from the top of piece 13 and then bends vertically to meet the left end of the first piece of the S domain, piece 12. A strand runs horizontally from the bottom right of piece 13 to bend up through a small piece that connects to a strand that bends left and then up to join the top strand of diagonal piece 7. A strand runs from the bottom left of piece 13 to the left side of piece 5, which has a small bump on its left side. The S domain begins with piece 12, which is a small horizontal piece with a dot between the strand on the left and then four bars. The top connects to a strand that bends up, right, and then up to join the left side of an opening in the middle of piece 14, which is a horizontal piece with loops on each end connected by a short strand at the top. A strand runs down from the right half of the opening at the bottom of piece 14 and bends left to join the top half of diagonal piece 15, which is a large piece that angles down to the right. A strand runs from the bottom of piece 12 to the bottom half of diagonal piece 15. This piece has a loop on the top and a loop on the bottom. The top strand bends upward to an irregular, large, bumpy region before ending with another diagonal horizontal piece that ends in a loop. The complementary side of the loop runs straight apart from a small bump just before the large, bumpy region above and then has a small bump underneath the middle of the bumpy region before a strand runs down vertically to a horizontal piece, piece 16, with loops on each side. There are many irregular bonds at different angles in the wide bumpy region. A pair of strands runs down from piece 15 to the horizontal loop structure below, one from each side of an opening in diagonal piece 15 beneath the left side of the bumpy region. The horizontal loop structure has a small bump on the top just to the left of where the vertical strands join and has a strand with a small larger piece on it across the bottom beneath the open region. Part b shows a t R N A with three different parts. The bottom part extends up vertically to meet the top two parts, one extending out to the left and one extending out to the right.">
            <a:extLst>
              <a:ext uri="{FF2B5EF4-FFF2-40B4-BE49-F238E27FC236}">
                <a16:creationId xmlns:a16="http://schemas.microsoft.com/office/drawing/2014/main" id="{85E8358E-5023-B54D-809B-CDA7C94799C8}"/>
              </a:ext>
            </a:extLst>
          </p:cNvPr>
          <p:cNvPicPr>
            <a:picLocks noChangeAspect="1"/>
          </p:cNvPicPr>
          <p:nvPr/>
        </p:nvPicPr>
        <p:blipFill>
          <a:blip r:embed="rId3"/>
          <a:stretch>
            <a:fillRect/>
          </a:stretch>
        </p:blipFill>
        <p:spPr>
          <a:xfrm>
            <a:off x="5867400" y="1914214"/>
            <a:ext cx="2923082" cy="4791385"/>
          </a:xfrm>
          <a:prstGeom prst="rect">
            <a:avLst/>
          </a:prstGeom>
        </p:spPr>
      </p:pic>
    </p:spTree>
    <p:extLst>
      <p:ext uri="{BB962C8B-B14F-4D97-AF65-F5344CB8AC3E}">
        <p14:creationId xmlns:p14="http://schemas.microsoft.com/office/powerpoint/2010/main" val="154724464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77D483-44B2-46A0-B134-08875CE8B7A3}"/>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Three-Dimensional Structure in RNA</a:t>
            </a:r>
            <a:endParaRPr lang="en-AU" dirty="0"/>
          </a:p>
        </p:txBody>
      </p:sp>
      <p:pic>
        <p:nvPicPr>
          <p:cNvPr id="4" name="Picture 3" descr="Part a shows a double-stranded molecule that has a vertical piece connected to the left side of a horizontal piece on top. Arrows numbered 1, 2, and 3 from top to bottom point to regions in the vertical piece. Part b shows a piece of R N A that forms roughly a V-shape with strands to left and right that join together at the bottom. Part c shows a rounded piece of irregularly arranged R N A surrounding many bases inside with a double stranded piece extending up diagonally to the right from near the left side of the larger piece below. Closeups show the chemical structure of the three numbered portions of the molecule in part a. Number 1 shows a small, curved piece of R N A backbone with an adenine base at its lower right forming a hydrogen bond to uracil of a vertical strand to its right. Another strand runs diagonally from lower left to upper right behind the top of the strand with a uracil and has an adenine that extends down to form two hydrogen bonds with uracil below. A close-up of the structures of the nitrogenous bases shows the bonding. Adenine on the left has a five-membered ring joined to a six-membered ring. The five-membered ring has N 7 at the bottom left vertex, N 9 at its top left vertex and bonded to ribose, a double bond between position 7 and position 8, and a double bond between C 4 and C 5 that is shared with the six-membered ring. The six-membered ring has N at position 1 that is hydrogen bonded to highlighted H that is further bonded to O that is bonded to 2 prime ribose; N at position 3; C 6 bonded to N H 2; and double bonds between C 1 and C 6 and C 2 and C 3. Uracil is shown to the right as a six-membered ring with C 1 bonded to ribose with highlighted 2 prime connected to highlighted O bonded to H that forms a hydrogen bond with N in position 1 of adenine; C 2 double bonded to O that has a hydrogen bond with H of N H 2 bonded to C 2 of a second adenine above; N in position 3 with H that his hydrogen bonded to N in position 9 of the adenine above; C 4 double bonded to O; and a double bond between C 5 and C 6. Adenine is above and to the left of uracil and has a six-membered ring on the left and a five-membered ring on the right. The six-membered ring has N in position 1, N in position 3; C 6 bonded to N H 2 of which one H forms a hydrogen bond with O double bonded to C 2 of uracil; double bonds between positions 2 and 3 and positions 1 and 6; and a double bond between C 4 and C 5 that is shared with the five-membered ring. The five-membered ring has N at position 7 with a hydrogen bond to H bonded to N at position 3 of uracil; N at position 9 bonded to ribose; and a double bond between position 7 and position 8. Number 2 shows a strand running toward the right toward the viewer on the left with 7-methylguanine above it, a strand running almost vertically across the bottom with a bond up to 7-methylguanine, an almost vertical strand on the right with cytosine extending on the left with three hydrogen bonds to guanine attached to an almost horizontal strand across the top, and two hydrogen bonds between guanine and 7-methylguanine. A close-up of the structures shows 7-methylguanine as a five-membered ring on the left joined with a six-membered ring on the right. The five-membered ring has N plus in position 7 and bonded to C H 3; N in position 9 bonded to ribose below; a double bond between position 7 and position 8; and a double bond between position 4 and position 5 that is shared with the six-membered ring. The six-membered ring has N in position 1 bonded to H that is hydrogen bonded to N in position 7 of guanine; N in position 3; C double bonded to O in position 6; C in position 2 that is bonded to N H 2 from which one H is hydrogen bonded to O of a red-highlighted phosphate below and the other H is hydrogen bonded to O double bonded to C 6 of guanine; and a double bond between position 2 and position 3. The red highlighted phosphate is bonded to O on the right that is hydrogen bonded to H of N H bonded to C 2 of 7-methylguanine and also bonded to ribose, bonded to O minus below, bonded to O on the left that is further bonded to ribose, and double-bonded to O above. Cytosine is a six-membered ring with N in position 1 bonded to ribose, C 2 double bonded to O that has a hydrogen bond to H of N H 2 bonded to C 2 of guanine; N in position 3 that has a hydrogen bond to H bonded to N in position 1 of guanine; C 4 bonded to N H 2 of which one H has a hydrogen bond to O double bonded to C 6 in guanine; and double bonds between positions 3 and 4 and positions 5 and 6. Guanine has a five-membered ring on the left joined with a six-membered ring on the right. The five-membered ring has N in position 9 bonded to ribose above; N in position 7 hydrogen bonded to H bonded to N in position 1 of 7-methylguanine; a double bond between position 7 and position 8; and a double bond between position 4 and position 5 that is shared with the six-membered ring. The six-membered ring has N in position 1 bonded to H that is hydrogen bonded to N in position 3 of cytosine; C in position 2 bonded to N H 2 of which one H is hydrogen bonded to O double bonded to C 2 in cytosine; N in position 3; C 6 double bonded to O that is hydrogen bonded to H of N H 2 bonded to C 2 of 7-methylguanine and hydrogen bonded to H of N H 2 bonded to C 4 of cytosine; and a double bond between positions 2 and 3. Number 3 shows a C-shaped curved strand with adenine extending horizontally to the right to hydrogen bond with N superscript 2 end superscript dimethylguanine above a strand that curves away from the observer. A close-up of the structures shows adenine on the left and N superscript 2 end superscript dimethylguanine on the right. Adenine has a five-membered ring on the left joined with a six-membered ring on the right. The five-membered ring has N in position 7; N in position 9 bonded to ribose below; a double bond between positions 7 and 8; and a double bond between positions 4 and 5 that is shared with the six-membered ring. The six-membered ring has N in position 1 hydrogen bonded to H bonded to N in position 1 of N superscript 2 end superscript dimethylguanine; N in position 3; C 6 bonded to N H 2 of which H is hydrogen bonded to O double bonded to C 6 of N superscript 2 end superscript dimethylguanine; and double bonds between positions 2 and 3 and positions 1 and 6. N superscript 2 end superscript dimethylguanine has a six-membered ring on the left joined with a five-membered ring on the right. The six-membered ring has N in position 1 bonded to H that is hydrogen bonded to N in position 1 of adenine; C 2 bonded to N that is further bonded to 2 C H 3; N in position 3; C 6 double bonded to O that is hydrogen bonded to H bonded to N H bonded to C 6 of adenine; a double bond between position 2 and position 3; and a double bond between position 4 and position 5 that is shared with the five-membered ring. The five-membered ring has N in position 7; N in position 9 bonded to ribose; and a double bond between positions 7 and 8.">
            <a:extLst>
              <a:ext uri="{FF2B5EF4-FFF2-40B4-BE49-F238E27FC236}">
                <a16:creationId xmlns:a16="http://schemas.microsoft.com/office/drawing/2014/main" id="{B857D6F5-D664-5C42-8D39-0EF03FBC65FF}"/>
              </a:ext>
            </a:extLst>
          </p:cNvPr>
          <p:cNvPicPr>
            <a:picLocks noChangeAspect="1"/>
          </p:cNvPicPr>
          <p:nvPr/>
        </p:nvPicPr>
        <p:blipFill>
          <a:blip r:embed="rId3"/>
          <a:stretch>
            <a:fillRect/>
          </a:stretch>
        </p:blipFill>
        <p:spPr>
          <a:xfrm>
            <a:off x="1925541" y="1752600"/>
            <a:ext cx="5292918" cy="4417167"/>
          </a:xfrm>
          <a:prstGeom prst="rect">
            <a:avLst/>
          </a:prstGeom>
        </p:spPr>
      </p:pic>
    </p:spTree>
    <p:extLst>
      <p:ext uri="{BB962C8B-B14F-4D97-AF65-F5344CB8AC3E}">
        <p14:creationId xmlns:p14="http://schemas.microsoft.com/office/powerpoint/2010/main" val="304880968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6A8DCD-CC88-4432-ACE8-6657D74308A9}"/>
              </a:ext>
            </a:extLst>
          </p:cNvPr>
          <p:cNvSpPr>
            <a:spLocks noGrp="1"/>
          </p:cNvSpPr>
          <p:nvPr>
            <p:ph type="title"/>
          </p:nvPr>
        </p:nvSpPr>
        <p:spPr/>
        <p:txBody>
          <a:bodyPr/>
          <a:lstStyle/>
          <a:p>
            <a:r>
              <a:rPr lang="en-US" altLang="en-US" dirty="0">
                <a:solidFill>
                  <a:srgbClr val="145C76"/>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Clicker Question 15</a:t>
            </a:r>
            <a:endParaRPr lang="en-AU" dirty="0">
              <a:solidFill>
                <a:srgbClr val="145C76"/>
              </a:solidFill>
            </a:endParaRPr>
          </a:p>
        </p:txBody>
      </p:sp>
      <p:sp>
        <p:nvSpPr>
          <p:cNvPr id="84997" name="Google Shape;433;g847cf01710_0_113">
            <a:extLst>
              <a:ext uri="{FF2B5EF4-FFF2-40B4-BE49-F238E27FC236}">
                <a16:creationId xmlns:a16="http://schemas.microsoft.com/office/drawing/2014/main" id="{AF312896-191F-8146-8A34-8A81B443B973}"/>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FontTx/>
              <a:buNone/>
              <a:defRPr/>
            </a:pPr>
            <a:r>
              <a:rPr lang="en-US" sz="2400" dirty="0">
                <a:latin typeface="Arial" panose="020B0604020202020204" pitchFamily="34" charset="0"/>
                <a:cs typeface="Arial" panose="020B0604020202020204" pitchFamily="34" charset="0"/>
              </a:rPr>
              <a:t>Which structure is found in RNA but would be the result of a mutation of faulty annealing in DNA? </a:t>
            </a:r>
          </a:p>
          <a:p>
            <a:pPr>
              <a:lnSpc>
                <a:spcPct val="115000"/>
              </a:lnSpc>
              <a:spcBef>
                <a:spcPts val="80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457200" indent="-457200">
              <a:buFontTx/>
              <a:buAutoNum type="alphaUcPeriod"/>
              <a:defRPr/>
            </a:pPr>
            <a:r>
              <a:rPr lang="en-US" sz="2400" dirty="0">
                <a:latin typeface="Arial" panose="020B0604020202020204" pitchFamily="34" charset="0"/>
                <a:cs typeface="Arial" panose="020B0604020202020204" pitchFamily="34" charset="0"/>
              </a:rPr>
              <a:t>hairpin</a:t>
            </a:r>
          </a:p>
          <a:p>
            <a:pPr marL="457200" indent="-457200">
              <a:buFontTx/>
              <a:buAutoNum type="alphaUcPeriod"/>
              <a:defRPr/>
            </a:pPr>
            <a:r>
              <a:rPr lang="en-US" sz="2400" dirty="0">
                <a:latin typeface="Arial" panose="020B0604020202020204" pitchFamily="34" charset="0"/>
                <a:cs typeface="Arial" panose="020B0604020202020204" pitchFamily="34" charset="0"/>
              </a:rPr>
              <a:t>double-stranded helix</a:t>
            </a:r>
          </a:p>
          <a:p>
            <a:pPr marL="457200" indent="-457200">
              <a:buFontTx/>
              <a:buAutoNum type="alphaUcPeriod"/>
              <a:defRPr/>
            </a:pPr>
            <a:r>
              <a:rPr lang="en-US" sz="2400" dirty="0">
                <a:latin typeface="Arial" panose="020B0604020202020204" pitchFamily="34" charset="0"/>
                <a:cs typeface="Arial" panose="020B0604020202020204" pitchFamily="34" charset="0"/>
              </a:rPr>
              <a:t>cruciform</a:t>
            </a:r>
          </a:p>
          <a:p>
            <a:pPr marL="457200" indent="-457200">
              <a:buAutoNum type="alphaUcPeriod" startAt="4"/>
              <a:defRPr/>
            </a:pPr>
            <a:r>
              <a:rPr lang="en-US" sz="2400" dirty="0">
                <a:latin typeface="Arial" panose="020B0604020202020204" pitchFamily="34" charset="0"/>
                <a:cs typeface="Arial" panose="020B0604020202020204" pitchFamily="34" charset="0"/>
              </a:rPr>
              <a:t>bulge</a:t>
            </a:r>
          </a:p>
          <a:p>
            <a:pPr>
              <a:buNone/>
              <a:defRPr/>
            </a:pPr>
            <a:endParaRPr lang="en-US" sz="2400" dirty="0">
              <a:latin typeface="Arial" panose="020B0604020202020204" pitchFamily="34" charset="0"/>
              <a:cs typeface="Arial" panose="020B0604020202020204" pitchFamily="34" charset="0"/>
            </a:endParaRPr>
          </a:p>
          <a:p>
            <a:pPr marL="457200" indent="-457200">
              <a:buFontTx/>
              <a:buAutoNum type="alphaUcPeriod"/>
              <a:defRPr/>
            </a:pPr>
            <a:endParaRPr lang="en-US" sz="2400" dirty="0">
              <a:latin typeface="Arial" panose="020B0604020202020204" pitchFamily="34" charset="0"/>
              <a:cs typeface="Arial" panose="020B0604020202020204" pitchFamily="34" charset="0"/>
            </a:endParaRPr>
          </a:p>
          <a:p>
            <a:pPr>
              <a:buFontTx/>
              <a:buNone/>
              <a:defRPr/>
            </a:pPr>
            <a:endParaRPr lang="en-US" sz="2400" dirty="0">
              <a:latin typeface="Arial" panose="020B0604020202020204" pitchFamily="34" charset="0"/>
              <a:cs typeface="Arial" panose="020B0604020202020204" pitchFamily="34" charset="0"/>
            </a:endParaRPr>
          </a:p>
          <a:p>
            <a:pPr>
              <a:buFontTx/>
              <a:buNone/>
              <a:defRPr/>
            </a:pPr>
            <a:endParaRPr lang="en-US" sz="2400" dirty="0">
              <a:latin typeface="Arial" panose="020B0604020202020204" pitchFamily="34" charset="0"/>
              <a:cs typeface="Arial" panose="020B0604020202020204" pitchFamily="34" charset="0"/>
            </a:endParaRPr>
          </a:p>
          <a:p>
            <a:pPr>
              <a:lnSpc>
                <a:spcPct val="115000"/>
              </a:lnSpc>
              <a:spcBef>
                <a:spcPct val="0"/>
              </a:spcBef>
              <a:buClr>
                <a:srgbClr val="000000"/>
              </a:buClr>
              <a:buSzPts val="1100"/>
              <a:buFontTx/>
              <a:buNone/>
              <a:defRPr/>
            </a:pPr>
            <a:endParaRPr lang="en-US" altLang="en-US" sz="2400" dirty="0">
              <a:latin typeface="Arial" panose="020B060402020202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Tx/>
              <a:buNone/>
              <a:defRPr/>
            </a:pPr>
            <a:endParaRPr lang="en-US" altLang="en-US" sz="2400" dirty="0">
              <a:latin typeface="Arial" panose="020B060402020202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Tx/>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9" name="Picture 8" descr="Icon P 2&#10;">
            <a:extLst>
              <a:ext uri="{FF2B5EF4-FFF2-40B4-BE49-F238E27FC236}">
                <a16:creationId xmlns:a16="http://schemas.microsoft.com/office/drawing/2014/main" id="{80AEB876-3974-4F43-A1BA-A5F96AF2498E}"/>
              </a:ext>
            </a:extLst>
          </p:cNvPr>
          <p:cNvPicPr>
            <a:picLocks noChangeAspect="1"/>
          </p:cNvPicPr>
          <p:nvPr/>
        </p:nvPicPr>
        <p:blipFill>
          <a:blip r:embed="rId3"/>
          <a:stretch>
            <a:fillRect/>
          </a:stretch>
        </p:blipFill>
        <p:spPr>
          <a:xfrm>
            <a:off x="847246" y="327624"/>
            <a:ext cx="1133954" cy="816935"/>
          </a:xfrm>
          <a:prstGeom prst="rect">
            <a:avLst/>
          </a:prstGeom>
        </p:spPr>
      </p:pic>
    </p:spTree>
    <p:extLst>
      <p:ext uri="{BB962C8B-B14F-4D97-AF65-F5344CB8AC3E}">
        <p14:creationId xmlns:p14="http://schemas.microsoft.com/office/powerpoint/2010/main" val="150377172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28E943-C6A3-4F18-BDC4-0E19C1553047}"/>
              </a:ext>
            </a:extLst>
          </p:cNvPr>
          <p:cNvSpPr>
            <a:spLocks noGrp="1"/>
          </p:cNvSpPr>
          <p:nvPr>
            <p:ph type="title"/>
          </p:nvPr>
        </p:nvSpPr>
        <p:spPr/>
        <p:txBody>
          <a:bodyPr/>
          <a:lstStyle/>
          <a:p>
            <a:r>
              <a:rPr lang="en-US" altLang="en-US" dirty="0">
                <a:solidFill>
                  <a:srgbClr val="145C76"/>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Clicker Question 15, Response</a:t>
            </a:r>
            <a:endParaRPr lang="en-AU" dirty="0">
              <a:solidFill>
                <a:srgbClr val="145C76"/>
              </a:solidFill>
            </a:endParaRPr>
          </a:p>
        </p:txBody>
      </p:sp>
      <p:sp>
        <p:nvSpPr>
          <p:cNvPr id="4" name="Google Shape;433;g847cf01710_0_113">
            <a:extLst>
              <a:ext uri="{FF2B5EF4-FFF2-40B4-BE49-F238E27FC236}">
                <a16:creationId xmlns:a16="http://schemas.microsoft.com/office/drawing/2014/main" id="{20AC1DF4-8A6B-CE40-9D3C-78B2BB924EAC}"/>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FontTx/>
              <a:buNone/>
              <a:defRPr/>
            </a:pPr>
            <a:r>
              <a:rPr lang="en-US" sz="2400" dirty="0">
                <a:latin typeface="Arial" panose="020B0604020202020204" pitchFamily="34" charset="0"/>
                <a:cs typeface="Arial" panose="020B0604020202020204" pitchFamily="34" charset="0"/>
              </a:rPr>
              <a:t>Which structure is found in RNA but would be the result of a mutation of faulty annealing in DNA? </a:t>
            </a:r>
          </a:p>
          <a:p>
            <a:pPr>
              <a:lnSpc>
                <a:spcPct val="115000"/>
              </a:lnSpc>
              <a:spcBef>
                <a:spcPts val="80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457200" indent="-457200">
              <a:buAutoNum type="alphaUcPeriod" startAt="4"/>
              <a:defRPr/>
            </a:pPr>
            <a:r>
              <a:rPr lang="en-US" sz="2400" b="1" dirty="0">
                <a:latin typeface="Arial" panose="020B0604020202020204" pitchFamily="34" charset="0"/>
                <a:cs typeface="Arial" panose="020B0604020202020204" pitchFamily="34" charset="0"/>
              </a:rPr>
              <a:t>bulge</a:t>
            </a:r>
          </a:p>
          <a:p>
            <a:pPr>
              <a:buNone/>
              <a:defRPr/>
            </a:pPr>
            <a:endParaRPr lang="en-US" sz="2400" dirty="0">
              <a:latin typeface="Arial" panose="020B0604020202020204" pitchFamily="34" charset="0"/>
              <a:cs typeface="Arial" panose="020B0604020202020204" pitchFamily="34" charset="0"/>
            </a:endParaRPr>
          </a:p>
          <a:p>
            <a:pPr>
              <a:buNone/>
              <a:defRPr/>
            </a:pPr>
            <a:r>
              <a:rPr lang="en-US" sz="2400" b="1" dirty="0">
                <a:latin typeface="Arial" panose="020B0604020202020204" pitchFamily="34" charset="0"/>
                <a:cs typeface="Arial" panose="020B0604020202020204" pitchFamily="34" charset="0"/>
              </a:rPr>
              <a:t>Breaks in the regular A-form RNA helix caused by mismatched or unmatched bases in one or both strands are common and can result in bulges. Unpaired bases are not found in DNA, and it indicates loss or addition of one base. </a:t>
            </a:r>
          </a:p>
          <a:p>
            <a:pPr>
              <a:buNone/>
              <a:defRPr/>
            </a:pPr>
            <a:endParaRPr lang="en-US" sz="2400" dirty="0">
              <a:latin typeface="Arial" panose="020B0604020202020204" pitchFamily="34" charset="0"/>
              <a:cs typeface="Arial" panose="020B0604020202020204" pitchFamily="34" charset="0"/>
            </a:endParaRPr>
          </a:p>
          <a:p>
            <a:pPr>
              <a:buFontTx/>
              <a:buNone/>
              <a:defRPr/>
            </a:pPr>
            <a:endParaRPr lang="en-US" sz="2400" dirty="0">
              <a:latin typeface="Arial" panose="020B0604020202020204" pitchFamily="34" charset="0"/>
              <a:cs typeface="Arial" panose="020B0604020202020204" pitchFamily="34" charset="0"/>
            </a:endParaRPr>
          </a:p>
          <a:p>
            <a:pPr>
              <a:buFontTx/>
              <a:buNone/>
              <a:defRPr/>
            </a:pPr>
            <a:endParaRPr lang="en-US" sz="2400" dirty="0">
              <a:latin typeface="Arial" panose="020B0604020202020204" pitchFamily="34" charset="0"/>
              <a:cs typeface="Arial" panose="020B0604020202020204" pitchFamily="34" charset="0"/>
            </a:endParaRPr>
          </a:p>
          <a:p>
            <a:pPr>
              <a:lnSpc>
                <a:spcPct val="115000"/>
              </a:lnSpc>
              <a:spcBef>
                <a:spcPct val="0"/>
              </a:spcBef>
              <a:buClr>
                <a:srgbClr val="000000"/>
              </a:buClr>
              <a:buSzPts val="1100"/>
              <a:buFontTx/>
              <a:buNone/>
              <a:defRPr/>
            </a:pPr>
            <a:endParaRPr lang="en-US" altLang="en-US" sz="2400" dirty="0">
              <a:latin typeface="Arial" panose="020B060402020202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Tx/>
              <a:buNone/>
              <a:defRPr/>
            </a:pPr>
            <a:endParaRPr lang="en-US" altLang="en-US" sz="2400" dirty="0">
              <a:latin typeface="Arial" panose="020B060402020202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Tx/>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74700758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solidFill>
          <a:srgbClr val="BBE0E3"/>
        </a:solidFill>
        <a:effectLst/>
      </p:bgPr>
    </p:bg>
    <p:spTree>
      <p:nvGrpSpPr>
        <p:cNvPr id="1" name="Shape 164"/>
        <p:cNvGrpSpPr/>
        <p:nvPr/>
      </p:nvGrpSpPr>
      <p:grpSpPr>
        <a:xfrm>
          <a:off x="0" y="0"/>
          <a:ext cx="0" cy="0"/>
          <a:chOff x="0" y="0"/>
          <a:chExt cx="0" cy="0"/>
        </a:xfrm>
      </p:grpSpPr>
      <p:pic>
        <p:nvPicPr>
          <p:cNvPr id="4" name="Picture 3" descr="Icon P 2&#10;">
            <a:extLst>
              <a:ext uri="{FF2B5EF4-FFF2-40B4-BE49-F238E27FC236}">
                <a16:creationId xmlns:a16="http://schemas.microsoft.com/office/drawing/2014/main" id="{3EECC389-81D2-4D11-AB19-7ABDAE7B8023}"/>
              </a:ext>
            </a:extLst>
          </p:cNvPr>
          <p:cNvPicPr>
            <a:picLocks noChangeAspect="1"/>
          </p:cNvPicPr>
          <p:nvPr/>
        </p:nvPicPr>
        <p:blipFill>
          <a:blip r:embed="rId3"/>
          <a:stretch>
            <a:fillRect/>
          </a:stretch>
        </p:blipFill>
        <p:spPr>
          <a:xfrm>
            <a:off x="780175" y="76544"/>
            <a:ext cx="1133954" cy="816935"/>
          </a:xfrm>
          <a:prstGeom prst="rect">
            <a:avLst/>
          </a:prstGeom>
        </p:spPr>
      </p:pic>
      <p:sp>
        <p:nvSpPr>
          <p:cNvPr id="2" name="Title 1">
            <a:extLst>
              <a:ext uri="{FF2B5EF4-FFF2-40B4-BE49-F238E27FC236}">
                <a16:creationId xmlns:a16="http://schemas.microsoft.com/office/drawing/2014/main" id="{BEBD51AB-D99C-4B99-A72C-42858D57E4B8}"/>
              </a:ext>
            </a:extLst>
          </p:cNvPr>
          <p:cNvSpPr>
            <a:spLocks noGrp="1"/>
          </p:cNvSpPr>
          <p:nvPr>
            <p:ph type="title"/>
          </p:nvPr>
        </p:nvSpPr>
        <p:spPr/>
        <p:txBody>
          <a:bodyPr/>
          <a:lstStyle/>
          <a:p>
            <a:pPr lvl="0">
              <a:spcBef>
                <a:spcPts val="0"/>
              </a:spcBef>
              <a:spcAft>
                <a:spcPts val="0"/>
              </a:spcAft>
              <a:defRPr/>
            </a:pPr>
            <a:r>
              <a:rPr lang="en-GB" dirty="0">
                <a:solidFill>
                  <a:srgbClr val="144652"/>
                </a:solidFill>
                <a:latin typeface="Arial" panose="020B0604020202020204" pitchFamily="34" charset="0"/>
                <a:cs typeface="Arial" panose="020B0604020202020204" pitchFamily="34" charset="0"/>
              </a:rPr>
              <a:t>Activity: Properties </a:t>
            </a:r>
            <a:br>
              <a:rPr lang="en-GB" dirty="0">
                <a:solidFill>
                  <a:srgbClr val="144652"/>
                </a:solidFill>
                <a:latin typeface="Arial" panose="020B0604020202020204" pitchFamily="34" charset="0"/>
                <a:cs typeface="Arial" panose="020B0604020202020204" pitchFamily="34" charset="0"/>
              </a:rPr>
            </a:br>
            <a:r>
              <a:rPr lang="en-GB" dirty="0">
                <a:solidFill>
                  <a:srgbClr val="144652"/>
                </a:solidFill>
                <a:latin typeface="Arial" panose="020B0604020202020204" pitchFamily="34" charset="0"/>
                <a:cs typeface="Arial" panose="020B0604020202020204" pitchFamily="34" charset="0"/>
              </a:rPr>
              <a:t>of Nucleotides</a:t>
            </a:r>
            <a:endParaRPr lang="en-AU" dirty="0">
              <a:solidFill>
                <a:srgbClr val="144652"/>
              </a:solidFill>
            </a:endParaRPr>
          </a:p>
        </p:txBody>
      </p:sp>
      <p:sp>
        <p:nvSpPr>
          <p:cNvPr id="166" name="Google Shape;166;p30"/>
          <p:cNvSpPr txBox="1">
            <a:spLocks noGrp="1"/>
          </p:cNvSpPr>
          <p:nvPr>
            <p:ph type="body" idx="4294967295"/>
          </p:nvPr>
        </p:nvSpPr>
        <p:spPr>
          <a:xfrm>
            <a:off x="742950" y="1676400"/>
            <a:ext cx="7658100" cy="665766"/>
          </a:xfrm>
          <a:prstGeom prst="rect">
            <a:avLst/>
          </a:prstGeom>
        </p:spPr>
        <p:txBody>
          <a:bodyPr spcFirstLastPara="1" vert="horz" wrap="square" lIns="91425" tIns="45700" rIns="91425" bIns="45700" numCol="1" anchor="t" anchorCtr="0" compatLnSpc="1">
            <a:prstTxWarp prst="textNoShape">
              <a:avLst/>
            </a:prstTxWarp>
            <a:noAutofit/>
          </a:bodyPr>
          <a:lstStyle/>
          <a:p>
            <a:pPr marL="0" indent="0" algn="ctr">
              <a:lnSpc>
                <a:spcPct val="115000"/>
              </a:lnSpc>
              <a:spcBef>
                <a:spcPts val="0"/>
              </a:spcBef>
              <a:spcAft>
                <a:spcPts val="0"/>
              </a:spcAft>
              <a:buNone/>
            </a:pPr>
            <a:r>
              <a:rPr lang="en-GB" dirty="0">
                <a:latin typeface="Arial"/>
                <a:ea typeface="Arial"/>
                <a:cs typeface="Arial"/>
                <a:sym typeface="Arial"/>
              </a:rPr>
              <a:t>Observe the structure of a nucleotide in Mol3D viewer in your Achieve course.</a:t>
            </a:r>
          </a:p>
          <a:p>
            <a:pPr marL="0" indent="0" algn="ctr">
              <a:lnSpc>
                <a:spcPct val="115000"/>
              </a:lnSpc>
              <a:spcBef>
                <a:spcPts val="0"/>
              </a:spcBef>
              <a:spcAft>
                <a:spcPts val="0"/>
              </a:spcAft>
              <a:buNone/>
            </a:pPr>
            <a:endParaRPr lang="en-GB" dirty="0">
              <a:latin typeface="Arial"/>
              <a:ea typeface="Arial"/>
              <a:cs typeface="Arial"/>
              <a:sym typeface="Arial"/>
            </a:endParaRPr>
          </a:p>
        </p:txBody>
      </p:sp>
      <p:pic>
        <p:nvPicPr>
          <p:cNvPr id="11" name="Google Shape;168;p30" descr="A screen capture shows an interactive ball and stick model of a nucleotide.">
            <a:extLst>
              <a:ext uri="{FF2B5EF4-FFF2-40B4-BE49-F238E27FC236}">
                <a16:creationId xmlns:a16="http://schemas.microsoft.com/office/drawing/2014/main" id="{DBA834DC-5CF2-6845-828C-1645DD319919}"/>
              </a:ext>
            </a:extLst>
          </p:cNvPr>
          <p:cNvPicPr preferRelativeResize="0"/>
          <p:nvPr/>
        </p:nvPicPr>
        <p:blipFill>
          <a:blip r:embed="rId4">
            <a:alphaModFix/>
          </a:blip>
          <a:stretch>
            <a:fillRect/>
          </a:stretch>
        </p:blipFill>
        <p:spPr>
          <a:xfrm>
            <a:off x="2428875" y="2939350"/>
            <a:ext cx="4286250" cy="2800350"/>
          </a:xfrm>
          <a:prstGeom prst="rect">
            <a:avLst/>
          </a:prstGeom>
          <a:noFill/>
          <a:ln>
            <a:noFill/>
          </a:ln>
        </p:spPr>
      </p:pic>
    </p:spTree>
    <p:extLst>
      <p:ext uri="{BB962C8B-B14F-4D97-AF65-F5344CB8AC3E}">
        <p14:creationId xmlns:p14="http://schemas.microsoft.com/office/powerpoint/2010/main" val="38531322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024B87-5C2A-40CE-849B-AA4F11ECEAB8}"/>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1</a:t>
            </a:r>
            <a:r>
              <a:rPr lang="en-US" altLang="en-US" sz="2000" b="0" dirty="0">
                <a:solidFill>
                  <a:srgbClr val="1D6E7D"/>
                </a:solidFill>
                <a:latin typeface="Arial" panose="020B0604020202020204" pitchFamily="34" charset="0"/>
                <a:cs typeface="Arial" panose="020B0604020202020204" pitchFamily="34" charset="0"/>
              </a:rPr>
              <a:t> (2 of 6)</a:t>
            </a:r>
            <a:endParaRPr lang="en-AU" sz="2000" dirty="0"/>
          </a:p>
        </p:txBody>
      </p:sp>
      <p:sp>
        <p:nvSpPr>
          <p:cNvPr id="19459" name="Text Placeholder 2">
            <a:extLst>
              <a:ext uri="{FF2B5EF4-FFF2-40B4-BE49-F238E27FC236}">
                <a16:creationId xmlns:a16="http://schemas.microsoft.com/office/drawing/2014/main" id="{ED3DF9F9-DE6A-FA41-AC9F-EB0BB207DBF5}"/>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Nucleic acids are both repositories and functional expressions of biological information. </a:t>
            </a:r>
            <a:r>
              <a:rPr lang="en-US" sz="2400" dirty="0">
                <a:latin typeface="Arial" panose="020B0604020202020204" pitchFamily="34" charset="0"/>
                <a:cs typeface="Arial" panose="020B0604020202020204" pitchFamily="34" charset="0"/>
              </a:rPr>
              <a:t>Biological information is one of the required conditions for life, a blueprint for each species transmitted from one generation to the next. RNA can be a functional expression of that information, directing the synthesis of proteins or, in some cases, acting directly as a signal or a reaction catalyst. </a:t>
            </a:r>
          </a:p>
          <a:p>
            <a:pPr>
              <a:buFontTx/>
              <a:buNone/>
            </a:pPr>
            <a:endParaRPr lang="en-US" altLang="en-US" sz="2800" dirty="0">
              <a:latin typeface="Arial" panose="020B0604020202020204" pitchFamily="34" charset="0"/>
            </a:endParaRPr>
          </a:p>
        </p:txBody>
      </p:sp>
      <p:pic>
        <p:nvPicPr>
          <p:cNvPr id="6" name="Google Shape;170;p2" descr="Icon P 1&#10;">
            <a:extLst>
              <a:ext uri="{FF2B5EF4-FFF2-40B4-BE49-F238E27FC236}">
                <a16:creationId xmlns:a16="http://schemas.microsoft.com/office/drawing/2014/main" id="{A3EF3877-6A82-421A-A6E4-43EF633A1B9D}"/>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4975" y="279587"/>
            <a:ext cx="1190625"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6098785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solidFill>
          <a:srgbClr val="BBE0E3"/>
        </a:solidFill>
        <a:effectLst/>
      </p:bgPr>
    </p:bg>
    <p:spTree>
      <p:nvGrpSpPr>
        <p:cNvPr id="1" name="Shape 374"/>
        <p:cNvGrpSpPr/>
        <p:nvPr/>
      </p:nvGrpSpPr>
      <p:grpSpPr>
        <a:xfrm>
          <a:off x="0" y="0"/>
          <a:ext cx="0" cy="0"/>
          <a:chOff x="0" y="0"/>
          <a:chExt cx="0" cy="0"/>
        </a:xfrm>
      </p:grpSpPr>
      <p:sp>
        <p:nvSpPr>
          <p:cNvPr id="2" name="Title 1">
            <a:extLst>
              <a:ext uri="{FF2B5EF4-FFF2-40B4-BE49-F238E27FC236}">
                <a16:creationId xmlns:a16="http://schemas.microsoft.com/office/drawing/2014/main" id="{27BEAA3A-D6DD-4FBF-BD92-22D92D24316F}"/>
              </a:ext>
            </a:extLst>
          </p:cNvPr>
          <p:cNvSpPr>
            <a:spLocks noGrp="1"/>
          </p:cNvSpPr>
          <p:nvPr>
            <p:ph type="title"/>
          </p:nvPr>
        </p:nvSpPr>
        <p:spPr/>
        <p:txBody>
          <a:bodyPr/>
          <a:lstStyle/>
          <a:p>
            <a:r>
              <a:rPr lang="en-US" dirty="0">
                <a:solidFill>
                  <a:srgbClr val="144652"/>
                </a:solidFill>
                <a:latin typeface="Arial" panose="020B0604020202020204" pitchFamily="34" charset="0"/>
                <a:cs typeface="Arial" panose="020B0604020202020204" pitchFamily="34" charset="0"/>
              </a:rPr>
              <a:t>Activity Instructions</a:t>
            </a:r>
            <a:r>
              <a:rPr lang="en-US" sz="2000" b="0" dirty="0">
                <a:solidFill>
                  <a:srgbClr val="144652"/>
                </a:solidFill>
                <a:latin typeface="Arial" panose="020B0604020202020204" pitchFamily="34" charset="0"/>
                <a:cs typeface="Arial" panose="020B0604020202020204" pitchFamily="34" charset="0"/>
              </a:rPr>
              <a:t> (1 of 4)</a:t>
            </a:r>
            <a:endParaRPr lang="en-AU" sz="2000" b="0" dirty="0">
              <a:solidFill>
                <a:srgbClr val="144652"/>
              </a:solidFill>
            </a:endParaRPr>
          </a:p>
        </p:txBody>
      </p:sp>
      <p:sp>
        <p:nvSpPr>
          <p:cNvPr id="376" name="Google Shape;376;g847cf01710_0_48"/>
          <p:cNvSpPr txBox="1">
            <a:spLocks noGrp="1"/>
          </p:cNvSpPr>
          <p:nvPr>
            <p:ph type="body" idx="1"/>
          </p:nvPr>
        </p:nvSpPr>
        <p:spPr>
          <a:xfrm>
            <a:off x="685799" y="1347292"/>
            <a:ext cx="7888357" cy="5129708"/>
          </a:xfrm>
          <a:prstGeom prst="rect">
            <a:avLst/>
          </a:prstGeom>
        </p:spPr>
        <p:txBody>
          <a:bodyPr spcFirstLastPara="1" wrap="square" lIns="91425" tIns="45700" rIns="91425" bIns="45700" anchor="t" anchorCtr="0">
            <a:noAutofit/>
          </a:bodyPr>
          <a:lstStyle/>
          <a:p>
            <a:pPr marL="457200" lvl="0" indent="-381000" rtl="0">
              <a:lnSpc>
                <a:spcPct val="115000"/>
              </a:lnSpc>
              <a:spcBef>
                <a:spcPts val="0"/>
              </a:spcBef>
              <a:spcAft>
                <a:spcPts val="0"/>
              </a:spcAft>
              <a:buSzPts val="2400"/>
              <a:buFont typeface="Arial"/>
              <a:buChar char="•"/>
            </a:pPr>
            <a:r>
              <a:rPr lang="en-US" sz="2400" dirty="0">
                <a:latin typeface="Arial" panose="020B0604020202020204" pitchFamily="34" charset="0"/>
                <a:ea typeface="Arial"/>
                <a:cs typeface="Arial" panose="020B0604020202020204" pitchFamily="34" charset="0"/>
                <a:sym typeface="Arial"/>
              </a:rPr>
              <a:t>On your own, </a:t>
            </a:r>
            <a:r>
              <a:rPr lang="en-US" sz="2400" dirty="0">
                <a:solidFill>
                  <a:srgbClr val="0000FF"/>
                </a:solidFill>
                <a:latin typeface="Arial" panose="020B0604020202020204" pitchFamily="34" charset="0"/>
                <a:ea typeface="Arial"/>
                <a:cs typeface="Arial" panose="020B0604020202020204" pitchFamily="34" charset="0"/>
                <a:sym typeface="Arial"/>
              </a:rPr>
              <a:t>think </a:t>
            </a:r>
            <a:r>
              <a:rPr lang="en-US" sz="2400" dirty="0">
                <a:latin typeface="Arial" panose="020B0604020202020204" pitchFamily="34" charset="0"/>
                <a:ea typeface="Arial"/>
                <a:cs typeface="Arial" panose="020B0604020202020204" pitchFamily="34" charset="0"/>
                <a:sym typeface="Arial"/>
              </a:rPr>
              <a:t>of answers to the questions:</a:t>
            </a:r>
            <a:endParaRPr sz="2400" dirty="0">
              <a:latin typeface="Arial" panose="020B0604020202020204" pitchFamily="34" charset="0"/>
              <a:ea typeface="Arial"/>
              <a:cs typeface="Arial" panose="020B0604020202020204" pitchFamily="34" charset="0"/>
              <a:sym typeface="Arial"/>
            </a:endParaRPr>
          </a:p>
          <a:p>
            <a:pPr marL="914400" lvl="1" indent="-349250">
              <a:lnSpc>
                <a:spcPct val="115000"/>
              </a:lnSpc>
              <a:spcBef>
                <a:spcPts val="0"/>
              </a:spcBef>
              <a:spcAft>
                <a:spcPts val="0"/>
              </a:spcAft>
              <a:buSzPts val="1900"/>
              <a:buFont typeface="Arial"/>
              <a:buChar char="–"/>
            </a:pPr>
            <a:r>
              <a:rPr lang="en-GB" dirty="0">
                <a:latin typeface="Arial"/>
                <a:ea typeface="Arial"/>
                <a:cs typeface="Arial"/>
                <a:sym typeface="Arial"/>
              </a:rPr>
              <a:t>What structural characteristics make this molecule a nucleotide?</a:t>
            </a:r>
          </a:p>
          <a:p>
            <a:pPr marL="914400" lvl="1" indent="-342900">
              <a:lnSpc>
                <a:spcPct val="115000"/>
              </a:lnSpc>
              <a:spcBef>
                <a:spcPts val="0"/>
              </a:spcBef>
              <a:spcAft>
                <a:spcPts val="0"/>
              </a:spcAft>
              <a:buSzPts val="1800"/>
              <a:buFont typeface="Arial"/>
              <a:buChar char="–"/>
            </a:pPr>
            <a:r>
              <a:rPr lang="en-GB" dirty="0">
                <a:latin typeface="Arial"/>
                <a:ea typeface="Arial"/>
                <a:cs typeface="Arial"/>
                <a:sym typeface="Arial"/>
              </a:rPr>
              <a:t>Which nucleotide is this and with which nucleotide does it base pair? </a:t>
            </a:r>
          </a:p>
          <a:p>
            <a:pPr marL="914400" lvl="1" indent="-342900">
              <a:lnSpc>
                <a:spcPct val="115000"/>
              </a:lnSpc>
              <a:spcBef>
                <a:spcPts val="0"/>
              </a:spcBef>
              <a:spcAft>
                <a:spcPts val="0"/>
              </a:spcAft>
              <a:buSzPts val="1800"/>
              <a:buFont typeface="Arial"/>
              <a:buChar char="–"/>
            </a:pPr>
            <a:r>
              <a:rPr lang="en-GB" dirty="0">
                <a:latin typeface="Arial"/>
                <a:ea typeface="Arial"/>
                <a:cs typeface="Arial"/>
                <a:sym typeface="Arial"/>
              </a:rPr>
              <a:t>Which atoms within this nucleotide facilitate hydrogen bonding to its complementary nucleotide base? Select the atoms and take a screenshot to upload to your course.</a:t>
            </a:r>
          </a:p>
          <a:p>
            <a:pPr marL="387350" lvl="1" indent="0">
              <a:lnSpc>
                <a:spcPct val="115000"/>
              </a:lnSpc>
              <a:spcBef>
                <a:spcPts val="0"/>
              </a:spcBef>
              <a:buSzPts val="2000"/>
              <a:buNone/>
            </a:pPr>
            <a:r>
              <a:rPr lang="en-US" sz="2400" dirty="0">
                <a:latin typeface="Arial"/>
                <a:ea typeface="Arial"/>
                <a:cs typeface="Arial"/>
                <a:sym typeface="Arial"/>
              </a:rPr>
              <a:t>      </a:t>
            </a:r>
            <a:r>
              <a:rPr lang="en-US" sz="2400" dirty="0">
                <a:latin typeface="Arial" panose="020B0604020202020204" pitchFamily="34" charset="0"/>
                <a:ea typeface="Arial"/>
                <a:cs typeface="Arial" panose="020B0604020202020204" pitchFamily="34" charset="0"/>
                <a:sym typeface="Arial"/>
              </a:rPr>
              <a:t>(2 minutes)</a:t>
            </a:r>
          </a:p>
          <a:p>
            <a:pPr marL="457200" lvl="0" indent="-381000" rtl="0">
              <a:lnSpc>
                <a:spcPct val="115000"/>
              </a:lnSpc>
              <a:spcBef>
                <a:spcPts val="0"/>
              </a:spcBef>
              <a:spcAft>
                <a:spcPts val="0"/>
              </a:spcAft>
              <a:buSzPts val="2400"/>
              <a:buFont typeface="Arial"/>
              <a:buChar char="•"/>
            </a:pPr>
            <a:endParaRPr lang="en-US" sz="2400" dirty="0">
              <a:solidFill>
                <a:srgbClr val="0000FF"/>
              </a:solidFill>
              <a:latin typeface="Arial" panose="020B0604020202020204" pitchFamily="34" charset="0"/>
              <a:ea typeface="Arial"/>
              <a:cs typeface="Arial" panose="020B0604020202020204" pitchFamily="34" charset="0"/>
              <a:sym typeface="Arial"/>
            </a:endParaRPr>
          </a:p>
          <a:p>
            <a:pPr marL="76200" lvl="0" indent="0" rtl="0">
              <a:lnSpc>
                <a:spcPct val="115000"/>
              </a:lnSpc>
              <a:spcBef>
                <a:spcPts val="0"/>
              </a:spcBef>
              <a:spcAft>
                <a:spcPts val="0"/>
              </a:spcAft>
              <a:buSzPts val="2400"/>
              <a:buNone/>
            </a:pPr>
            <a:endParaRPr sz="2400" dirty="0">
              <a:solidFill>
                <a:srgbClr val="0000FF"/>
              </a:solidFill>
              <a:latin typeface="Arial" panose="020B0604020202020204" pitchFamily="34" charset="0"/>
              <a:ea typeface="Arial"/>
              <a:cs typeface="Arial" panose="020B0604020202020204" pitchFamily="34" charset="0"/>
              <a:sym typeface="Arial"/>
            </a:endParaRPr>
          </a:p>
        </p:txBody>
      </p:sp>
    </p:spTree>
    <p:extLst>
      <p:ext uri="{BB962C8B-B14F-4D97-AF65-F5344CB8AC3E}">
        <p14:creationId xmlns:p14="http://schemas.microsoft.com/office/powerpoint/2010/main" val="391223556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bg>
      <p:bgPr>
        <a:solidFill>
          <a:srgbClr val="BBE0E3"/>
        </a:solidFill>
        <a:effectLst/>
      </p:bgPr>
    </p:bg>
    <p:spTree>
      <p:nvGrpSpPr>
        <p:cNvPr id="1" name="Shape 374"/>
        <p:cNvGrpSpPr/>
        <p:nvPr/>
      </p:nvGrpSpPr>
      <p:grpSpPr>
        <a:xfrm>
          <a:off x="0" y="0"/>
          <a:ext cx="0" cy="0"/>
          <a:chOff x="0" y="0"/>
          <a:chExt cx="0" cy="0"/>
        </a:xfrm>
      </p:grpSpPr>
      <p:sp>
        <p:nvSpPr>
          <p:cNvPr id="2" name="Title 1">
            <a:extLst>
              <a:ext uri="{FF2B5EF4-FFF2-40B4-BE49-F238E27FC236}">
                <a16:creationId xmlns:a16="http://schemas.microsoft.com/office/drawing/2014/main" id="{0861BE7F-F028-4F9A-A517-607F35BBE312}"/>
              </a:ext>
            </a:extLst>
          </p:cNvPr>
          <p:cNvSpPr>
            <a:spLocks noGrp="1"/>
          </p:cNvSpPr>
          <p:nvPr>
            <p:ph type="title"/>
          </p:nvPr>
        </p:nvSpPr>
        <p:spPr/>
        <p:txBody>
          <a:bodyPr/>
          <a:lstStyle/>
          <a:p>
            <a:r>
              <a:rPr lang="en-US" dirty="0">
                <a:solidFill>
                  <a:srgbClr val="144652"/>
                </a:solidFill>
                <a:latin typeface="Arial" panose="020B0604020202020204" pitchFamily="34" charset="0"/>
                <a:cs typeface="Arial" panose="020B0604020202020204" pitchFamily="34" charset="0"/>
              </a:rPr>
              <a:t>Activity Instructions</a:t>
            </a:r>
            <a:r>
              <a:rPr lang="en-US" sz="2000" b="0" dirty="0">
                <a:solidFill>
                  <a:srgbClr val="144652"/>
                </a:solidFill>
                <a:latin typeface="Arial" panose="020B0604020202020204" pitchFamily="34" charset="0"/>
                <a:cs typeface="Arial" panose="020B0604020202020204" pitchFamily="34" charset="0"/>
              </a:rPr>
              <a:t> (2 of 4)</a:t>
            </a:r>
            <a:endParaRPr lang="en-AU" sz="2000" dirty="0">
              <a:solidFill>
                <a:srgbClr val="144652"/>
              </a:solidFill>
            </a:endParaRPr>
          </a:p>
        </p:txBody>
      </p:sp>
      <p:sp>
        <p:nvSpPr>
          <p:cNvPr id="376" name="Google Shape;376;g847cf01710_0_48"/>
          <p:cNvSpPr txBox="1">
            <a:spLocks noGrp="1"/>
          </p:cNvSpPr>
          <p:nvPr>
            <p:ph type="body" idx="1"/>
          </p:nvPr>
        </p:nvSpPr>
        <p:spPr>
          <a:xfrm>
            <a:off x="685799" y="1347292"/>
            <a:ext cx="7888357" cy="5129708"/>
          </a:xfrm>
          <a:prstGeom prst="rect">
            <a:avLst/>
          </a:prstGeom>
        </p:spPr>
        <p:txBody>
          <a:bodyPr spcFirstLastPara="1" wrap="square" lIns="91425" tIns="45700" rIns="91425" bIns="45700" anchor="t" anchorCtr="0">
            <a:noAutofit/>
          </a:bodyPr>
          <a:lstStyle/>
          <a:p>
            <a:pPr marL="457200" lvl="0" indent="-381000" rtl="0">
              <a:lnSpc>
                <a:spcPct val="115000"/>
              </a:lnSpc>
              <a:spcBef>
                <a:spcPts val="0"/>
              </a:spcBef>
              <a:spcAft>
                <a:spcPts val="0"/>
              </a:spcAft>
              <a:buSzPts val="2400"/>
              <a:buFont typeface="Arial"/>
              <a:buChar char="•"/>
            </a:pPr>
            <a:r>
              <a:rPr lang="en-US" sz="2400" dirty="0">
                <a:solidFill>
                  <a:srgbClr val="0000FF"/>
                </a:solidFill>
                <a:latin typeface="Arial" panose="020B0604020202020204" pitchFamily="34" charset="0"/>
                <a:ea typeface="Arial"/>
                <a:cs typeface="Arial" panose="020B0604020202020204" pitchFamily="34" charset="0"/>
                <a:sym typeface="Arial"/>
              </a:rPr>
              <a:t>Pair</a:t>
            </a:r>
            <a:r>
              <a:rPr lang="en-US" sz="2400" dirty="0">
                <a:latin typeface="Arial" panose="020B0604020202020204" pitchFamily="34" charset="0"/>
                <a:ea typeface="Arial"/>
                <a:cs typeface="Arial" panose="020B0604020202020204" pitchFamily="34" charset="0"/>
                <a:sym typeface="Arial"/>
              </a:rPr>
              <a:t> up to discuss your ideas. (2 minutes)</a:t>
            </a:r>
          </a:p>
          <a:p>
            <a:pPr marL="457200" lvl="0" indent="-381000" rtl="0">
              <a:lnSpc>
                <a:spcPct val="115000"/>
              </a:lnSpc>
              <a:spcBef>
                <a:spcPts val="0"/>
              </a:spcBef>
              <a:spcAft>
                <a:spcPts val="0"/>
              </a:spcAft>
              <a:buSzPts val="2400"/>
              <a:buFont typeface="Arial"/>
              <a:buChar char="•"/>
            </a:pPr>
            <a:endParaRPr lang="en-US" sz="2400" dirty="0">
              <a:solidFill>
                <a:srgbClr val="0000FF"/>
              </a:solidFill>
              <a:latin typeface="Arial" panose="020B0604020202020204" pitchFamily="34" charset="0"/>
              <a:ea typeface="Arial"/>
              <a:cs typeface="Arial" panose="020B0604020202020204" pitchFamily="34" charset="0"/>
              <a:sym typeface="Arial"/>
            </a:endParaRPr>
          </a:p>
          <a:p>
            <a:pPr marL="457200" lvl="0" indent="-381000" rtl="0">
              <a:lnSpc>
                <a:spcPct val="115000"/>
              </a:lnSpc>
              <a:spcBef>
                <a:spcPts val="0"/>
              </a:spcBef>
              <a:spcAft>
                <a:spcPts val="0"/>
              </a:spcAft>
              <a:buSzPts val="2400"/>
              <a:buFont typeface="Arial"/>
              <a:buChar char="•"/>
            </a:pPr>
            <a:r>
              <a:rPr lang="en-US" sz="2400" dirty="0">
                <a:solidFill>
                  <a:srgbClr val="0000FF"/>
                </a:solidFill>
                <a:latin typeface="Arial" panose="020B0604020202020204" pitchFamily="34" charset="0"/>
                <a:ea typeface="Arial"/>
                <a:cs typeface="Arial" panose="020B0604020202020204" pitchFamily="34" charset="0"/>
                <a:sym typeface="Arial"/>
              </a:rPr>
              <a:t>Share</a:t>
            </a:r>
            <a:r>
              <a:rPr lang="en-US" sz="2400" dirty="0">
                <a:latin typeface="Arial" panose="020B0604020202020204" pitchFamily="34" charset="0"/>
                <a:ea typeface="Arial"/>
                <a:cs typeface="Arial" panose="020B0604020202020204" pitchFamily="34" charset="0"/>
                <a:sym typeface="Arial"/>
              </a:rPr>
              <a:t> your ideas with the class in group discussion.</a:t>
            </a:r>
          </a:p>
          <a:p>
            <a:pPr marL="76200" indent="0">
              <a:lnSpc>
                <a:spcPct val="115000"/>
              </a:lnSpc>
              <a:spcBef>
                <a:spcPts val="0"/>
              </a:spcBef>
              <a:spcAft>
                <a:spcPts val="0"/>
              </a:spcAft>
              <a:buSzPts val="2400"/>
              <a:buNone/>
            </a:pPr>
            <a:r>
              <a:rPr lang="en-US" sz="2400" dirty="0">
                <a:solidFill>
                  <a:srgbClr val="0000FF"/>
                </a:solidFill>
                <a:latin typeface="Arial" panose="020B0604020202020204" pitchFamily="34" charset="0"/>
                <a:ea typeface="Arial"/>
                <a:cs typeface="Arial" panose="020B0604020202020204" pitchFamily="34" charset="0"/>
                <a:sym typeface="Arial"/>
              </a:rPr>
              <a:t>     </a:t>
            </a:r>
            <a:r>
              <a:rPr lang="en-GB" sz="2400" dirty="0">
                <a:latin typeface="Arial"/>
                <a:ea typeface="Arial"/>
                <a:cs typeface="Arial"/>
                <a:sym typeface="Arial"/>
              </a:rPr>
              <a:t>(3 minutes)</a:t>
            </a:r>
            <a:endParaRPr lang="en-GB" sz="2400" dirty="0">
              <a:solidFill>
                <a:srgbClr val="0000FF"/>
              </a:solidFill>
              <a:latin typeface="Arial"/>
              <a:ea typeface="Arial"/>
              <a:cs typeface="Arial"/>
              <a:sym typeface="Arial"/>
            </a:endParaRPr>
          </a:p>
          <a:p>
            <a:pPr marL="76200" lvl="0" indent="0" rtl="0">
              <a:lnSpc>
                <a:spcPct val="115000"/>
              </a:lnSpc>
              <a:spcBef>
                <a:spcPts val="0"/>
              </a:spcBef>
              <a:spcAft>
                <a:spcPts val="0"/>
              </a:spcAft>
              <a:buSzPts val="2400"/>
              <a:buNone/>
            </a:pPr>
            <a:endParaRPr sz="2400" dirty="0">
              <a:solidFill>
                <a:srgbClr val="0000FF"/>
              </a:solidFill>
              <a:latin typeface="Arial" panose="020B0604020202020204" pitchFamily="34" charset="0"/>
              <a:ea typeface="Arial"/>
              <a:cs typeface="Arial" panose="020B0604020202020204" pitchFamily="34" charset="0"/>
              <a:sym typeface="Arial"/>
            </a:endParaRPr>
          </a:p>
        </p:txBody>
      </p:sp>
    </p:spTree>
    <p:extLst>
      <p:ext uri="{BB962C8B-B14F-4D97-AF65-F5344CB8AC3E}">
        <p14:creationId xmlns:p14="http://schemas.microsoft.com/office/powerpoint/2010/main" val="82679334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bg>
      <p:bgPr>
        <a:solidFill>
          <a:srgbClr val="BBE0E3"/>
        </a:solidFill>
        <a:effectLst/>
      </p:bgPr>
    </p:bg>
    <p:spTree>
      <p:nvGrpSpPr>
        <p:cNvPr id="1" name="Shape 374"/>
        <p:cNvGrpSpPr/>
        <p:nvPr/>
      </p:nvGrpSpPr>
      <p:grpSpPr>
        <a:xfrm>
          <a:off x="0" y="0"/>
          <a:ext cx="0" cy="0"/>
          <a:chOff x="0" y="0"/>
          <a:chExt cx="0" cy="0"/>
        </a:xfrm>
      </p:grpSpPr>
      <p:sp>
        <p:nvSpPr>
          <p:cNvPr id="2" name="Title 1">
            <a:extLst>
              <a:ext uri="{FF2B5EF4-FFF2-40B4-BE49-F238E27FC236}">
                <a16:creationId xmlns:a16="http://schemas.microsoft.com/office/drawing/2014/main" id="{77D1E575-DB30-4DD1-94A8-4A5B45A6E076}"/>
              </a:ext>
            </a:extLst>
          </p:cNvPr>
          <p:cNvSpPr>
            <a:spLocks noGrp="1"/>
          </p:cNvSpPr>
          <p:nvPr>
            <p:ph type="title"/>
          </p:nvPr>
        </p:nvSpPr>
        <p:spPr/>
        <p:txBody>
          <a:bodyPr/>
          <a:lstStyle/>
          <a:p>
            <a:r>
              <a:rPr lang="en-US" dirty="0">
                <a:solidFill>
                  <a:srgbClr val="144652"/>
                </a:solidFill>
                <a:latin typeface="Arial" panose="020B0604020202020204" pitchFamily="34" charset="0"/>
                <a:cs typeface="Arial" panose="020B0604020202020204" pitchFamily="34" charset="0"/>
              </a:rPr>
              <a:t>Activity Solution</a:t>
            </a:r>
            <a:r>
              <a:rPr lang="en-US" sz="2000" b="0" dirty="0">
                <a:solidFill>
                  <a:srgbClr val="144652"/>
                </a:solidFill>
                <a:latin typeface="Arial" panose="020B0604020202020204" pitchFamily="34" charset="0"/>
                <a:cs typeface="Arial" panose="020B0604020202020204" pitchFamily="34" charset="0"/>
              </a:rPr>
              <a:t> (1 of 4)</a:t>
            </a:r>
            <a:endParaRPr lang="en-AU" sz="2000" b="0" dirty="0">
              <a:solidFill>
                <a:srgbClr val="144652"/>
              </a:solidFill>
            </a:endParaRPr>
          </a:p>
        </p:txBody>
      </p:sp>
      <p:sp>
        <p:nvSpPr>
          <p:cNvPr id="376" name="Google Shape;376;g847cf01710_0_48"/>
          <p:cNvSpPr txBox="1">
            <a:spLocks noGrp="1"/>
          </p:cNvSpPr>
          <p:nvPr>
            <p:ph type="body" idx="1"/>
          </p:nvPr>
        </p:nvSpPr>
        <p:spPr>
          <a:xfrm>
            <a:off x="609600" y="1524000"/>
            <a:ext cx="7848600" cy="4757529"/>
          </a:xfrm>
          <a:prstGeom prst="rect">
            <a:avLst/>
          </a:prstGeom>
        </p:spPr>
        <p:txBody>
          <a:bodyPr spcFirstLastPara="1" wrap="square" lIns="91425" tIns="45700" rIns="91425" bIns="45700" anchor="t" anchorCtr="0">
            <a:noAutofit/>
          </a:bodyPr>
          <a:lstStyle/>
          <a:p>
            <a:pPr marL="914400" lvl="1" indent="-349250">
              <a:lnSpc>
                <a:spcPct val="115000"/>
              </a:lnSpc>
              <a:spcBef>
                <a:spcPts val="0"/>
              </a:spcBef>
              <a:spcAft>
                <a:spcPts val="0"/>
              </a:spcAft>
              <a:buSzPts val="1900"/>
              <a:buFont typeface="Arial"/>
              <a:buChar char="–"/>
            </a:pPr>
            <a:r>
              <a:rPr lang="en-GB" dirty="0">
                <a:latin typeface="Arial"/>
                <a:ea typeface="Arial"/>
                <a:cs typeface="Arial"/>
                <a:sym typeface="Arial"/>
              </a:rPr>
              <a:t>What structural characteristics make this molecule a nucleotide? </a:t>
            </a:r>
            <a:r>
              <a:rPr lang="en-GB" b="1" dirty="0">
                <a:solidFill>
                  <a:srgbClr val="000000"/>
                </a:solidFill>
                <a:latin typeface="Arial"/>
                <a:ea typeface="Arial"/>
                <a:cs typeface="Arial"/>
                <a:sym typeface="Arial"/>
              </a:rPr>
              <a:t>a ribose unit, a nitrogenous base, and a phosphate group</a:t>
            </a:r>
          </a:p>
          <a:p>
            <a:pPr marL="914400" lvl="1" indent="-349250">
              <a:lnSpc>
                <a:spcPct val="115000"/>
              </a:lnSpc>
              <a:spcBef>
                <a:spcPts val="0"/>
              </a:spcBef>
              <a:spcAft>
                <a:spcPts val="0"/>
              </a:spcAft>
              <a:buSzPts val="1900"/>
              <a:buFont typeface="Arial"/>
              <a:buChar char="–"/>
            </a:pPr>
            <a:endParaRPr lang="en-GB" dirty="0">
              <a:latin typeface="Arial"/>
              <a:ea typeface="Arial"/>
              <a:cs typeface="Arial"/>
              <a:sym typeface="Arial"/>
            </a:endParaRPr>
          </a:p>
          <a:p>
            <a:pPr marL="914400" lvl="1" indent="-342900">
              <a:lnSpc>
                <a:spcPct val="115000"/>
              </a:lnSpc>
              <a:spcBef>
                <a:spcPts val="0"/>
              </a:spcBef>
              <a:spcAft>
                <a:spcPts val="0"/>
              </a:spcAft>
              <a:buSzPts val="1800"/>
              <a:buFont typeface="Arial"/>
              <a:buChar char="–"/>
            </a:pPr>
            <a:r>
              <a:rPr lang="en-GB" dirty="0">
                <a:latin typeface="Arial"/>
                <a:ea typeface="Arial"/>
                <a:cs typeface="Arial"/>
                <a:sym typeface="Arial"/>
              </a:rPr>
              <a:t>Which nucleotide is this and with which nucleotide does it base pair? </a:t>
            </a:r>
            <a:r>
              <a:rPr lang="en-GB" b="1" dirty="0">
                <a:latin typeface="Arial"/>
                <a:ea typeface="Arial"/>
                <a:cs typeface="Arial"/>
                <a:sym typeface="Arial"/>
              </a:rPr>
              <a:t>This is guanosine monophosphate, which base pairs with cytosine monophosphate in nucleic acids.</a:t>
            </a:r>
          </a:p>
          <a:p>
            <a:pPr marL="571500" lvl="1" indent="0">
              <a:lnSpc>
                <a:spcPct val="115000"/>
              </a:lnSpc>
              <a:spcBef>
                <a:spcPts val="0"/>
              </a:spcBef>
              <a:spcAft>
                <a:spcPts val="0"/>
              </a:spcAft>
              <a:buSzPts val="1800"/>
              <a:buNone/>
            </a:pPr>
            <a:endParaRPr lang="en-GB" dirty="0">
              <a:latin typeface="Arial"/>
              <a:ea typeface="Arial"/>
              <a:cs typeface="Arial"/>
              <a:sym typeface="Arial"/>
            </a:endParaRPr>
          </a:p>
        </p:txBody>
      </p:sp>
    </p:spTree>
    <p:extLst>
      <p:ext uri="{BB962C8B-B14F-4D97-AF65-F5344CB8AC3E}">
        <p14:creationId xmlns:p14="http://schemas.microsoft.com/office/powerpoint/2010/main" val="229096136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bg>
      <p:bgPr>
        <a:solidFill>
          <a:srgbClr val="BBE0E3"/>
        </a:solidFill>
        <a:effectLst/>
      </p:bgPr>
    </p:bg>
    <p:spTree>
      <p:nvGrpSpPr>
        <p:cNvPr id="1" name="Shape 374"/>
        <p:cNvGrpSpPr/>
        <p:nvPr/>
      </p:nvGrpSpPr>
      <p:grpSpPr>
        <a:xfrm>
          <a:off x="0" y="0"/>
          <a:ext cx="0" cy="0"/>
          <a:chOff x="0" y="0"/>
          <a:chExt cx="0" cy="0"/>
        </a:xfrm>
      </p:grpSpPr>
      <p:sp>
        <p:nvSpPr>
          <p:cNvPr id="2" name="Title 1">
            <a:extLst>
              <a:ext uri="{FF2B5EF4-FFF2-40B4-BE49-F238E27FC236}">
                <a16:creationId xmlns:a16="http://schemas.microsoft.com/office/drawing/2014/main" id="{4C473201-297E-47AB-8106-C530C8184E6F}"/>
              </a:ext>
            </a:extLst>
          </p:cNvPr>
          <p:cNvSpPr>
            <a:spLocks noGrp="1"/>
          </p:cNvSpPr>
          <p:nvPr>
            <p:ph type="title"/>
          </p:nvPr>
        </p:nvSpPr>
        <p:spPr/>
        <p:txBody>
          <a:bodyPr/>
          <a:lstStyle/>
          <a:p>
            <a:r>
              <a:rPr lang="en-US" dirty="0">
                <a:solidFill>
                  <a:srgbClr val="144652"/>
                </a:solidFill>
                <a:latin typeface="Arial" panose="020B0604020202020204" pitchFamily="34" charset="0"/>
                <a:cs typeface="Arial" panose="020B0604020202020204" pitchFamily="34" charset="0"/>
              </a:rPr>
              <a:t>Activity Solution</a:t>
            </a:r>
            <a:r>
              <a:rPr lang="en-US" sz="2000" b="0" dirty="0">
                <a:solidFill>
                  <a:srgbClr val="144652"/>
                </a:solidFill>
                <a:latin typeface="Arial" panose="020B0604020202020204" pitchFamily="34" charset="0"/>
                <a:cs typeface="Arial" panose="020B0604020202020204" pitchFamily="34" charset="0"/>
              </a:rPr>
              <a:t> (2 of 4)</a:t>
            </a:r>
            <a:endParaRPr lang="en-AU" sz="2000" b="0" dirty="0">
              <a:solidFill>
                <a:srgbClr val="144652"/>
              </a:solidFill>
            </a:endParaRPr>
          </a:p>
        </p:txBody>
      </p:sp>
      <p:sp>
        <p:nvSpPr>
          <p:cNvPr id="376" name="Google Shape;376;g847cf01710_0_48"/>
          <p:cNvSpPr txBox="1">
            <a:spLocks noGrp="1"/>
          </p:cNvSpPr>
          <p:nvPr>
            <p:ph type="body" idx="1"/>
          </p:nvPr>
        </p:nvSpPr>
        <p:spPr>
          <a:xfrm>
            <a:off x="609600" y="1165075"/>
            <a:ext cx="7848600" cy="2186730"/>
          </a:xfrm>
          <a:prstGeom prst="rect">
            <a:avLst/>
          </a:prstGeom>
        </p:spPr>
        <p:txBody>
          <a:bodyPr spcFirstLastPara="1" wrap="square" lIns="91425" tIns="45700" rIns="91425" bIns="45700" anchor="t" anchorCtr="0">
            <a:noAutofit/>
          </a:bodyPr>
          <a:lstStyle/>
          <a:p>
            <a:pPr marL="914400" lvl="1" indent="-381000">
              <a:lnSpc>
                <a:spcPct val="115000"/>
              </a:lnSpc>
              <a:spcBef>
                <a:spcPts val="0"/>
              </a:spcBef>
              <a:spcAft>
                <a:spcPts val="0"/>
              </a:spcAft>
              <a:buSzPts val="2400"/>
              <a:buFont typeface="Arial"/>
              <a:buChar char="–"/>
            </a:pPr>
            <a:endParaRPr lang="en-US" sz="2400" dirty="0">
              <a:latin typeface="Arial"/>
              <a:ea typeface="Arial"/>
              <a:cs typeface="Arial"/>
              <a:sym typeface="Arial"/>
            </a:endParaRPr>
          </a:p>
          <a:p>
            <a:pPr marL="914400" lvl="1" indent="-342900">
              <a:lnSpc>
                <a:spcPct val="115000"/>
              </a:lnSpc>
              <a:spcBef>
                <a:spcPts val="0"/>
              </a:spcBef>
              <a:spcAft>
                <a:spcPts val="0"/>
              </a:spcAft>
              <a:buSzPts val="1800"/>
              <a:buFont typeface="Arial"/>
              <a:buChar char="–"/>
            </a:pPr>
            <a:r>
              <a:rPr lang="en-GB" dirty="0">
                <a:latin typeface="Arial"/>
                <a:ea typeface="Arial"/>
                <a:cs typeface="Arial"/>
                <a:sym typeface="Arial"/>
              </a:rPr>
              <a:t>Which atoms within this nucleotide facilitate hydrogen bonding to its complementary nucleotide base? Select the atoms and take a screenshot to upload to your course.</a:t>
            </a:r>
          </a:p>
        </p:txBody>
      </p:sp>
      <p:pic>
        <p:nvPicPr>
          <p:cNvPr id="10" name="Google Shape;183;p32" descr="A screen capture shows an interactive ball and stick model of a nucleotide highlights two hydrogen atoms which are the bond donors and an oxygen atom with is the hydrogen bond acceptor.">
            <a:extLst>
              <a:ext uri="{FF2B5EF4-FFF2-40B4-BE49-F238E27FC236}">
                <a16:creationId xmlns:a16="http://schemas.microsoft.com/office/drawing/2014/main" id="{6135172A-2EA0-CB42-8F76-B499D861B51C}"/>
              </a:ext>
            </a:extLst>
          </p:cNvPr>
          <p:cNvPicPr preferRelativeResize="0"/>
          <p:nvPr/>
        </p:nvPicPr>
        <p:blipFill>
          <a:blip r:embed="rId3">
            <a:alphaModFix/>
          </a:blip>
          <a:stretch>
            <a:fillRect/>
          </a:stretch>
        </p:blipFill>
        <p:spPr>
          <a:xfrm>
            <a:off x="457200" y="3490024"/>
            <a:ext cx="4456074" cy="2910776"/>
          </a:xfrm>
          <a:prstGeom prst="rect">
            <a:avLst/>
          </a:prstGeom>
          <a:noFill/>
          <a:ln>
            <a:noFill/>
          </a:ln>
        </p:spPr>
      </p:pic>
      <p:cxnSp>
        <p:nvCxnSpPr>
          <p:cNvPr id="15" name="Google Shape;188;p32">
            <a:extLst>
              <a:ext uri="{FF2B5EF4-FFF2-40B4-BE49-F238E27FC236}">
                <a16:creationId xmlns:a16="http://schemas.microsoft.com/office/drawing/2014/main" id="{C0530A6A-8C09-714C-BF15-DCFCC1CC8B7F}"/>
              </a:ext>
            </a:extLst>
          </p:cNvPr>
          <p:cNvCxnSpPr/>
          <p:nvPr/>
        </p:nvCxnSpPr>
        <p:spPr>
          <a:xfrm>
            <a:off x="4733118" y="5086712"/>
            <a:ext cx="1152600" cy="0"/>
          </a:xfrm>
          <a:prstGeom prst="straightConnector1">
            <a:avLst/>
          </a:prstGeom>
          <a:noFill/>
          <a:ln w="19050" cap="flat" cmpd="sng">
            <a:solidFill>
              <a:schemeClr val="dk2"/>
            </a:solidFill>
            <a:prstDash val="solid"/>
            <a:round/>
            <a:headEnd type="none" w="med" len="med"/>
            <a:tailEnd type="triangle" w="med" len="med"/>
          </a:ln>
        </p:spPr>
      </p:cxnSp>
      <p:cxnSp>
        <p:nvCxnSpPr>
          <p:cNvPr id="13" name="Google Shape;186;p32">
            <a:extLst>
              <a:ext uri="{FF2B5EF4-FFF2-40B4-BE49-F238E27FC236}">
                <a16:creationId xmlns:a16="http://schemas.microsoft.com/office/drawing/2014/main" id="{E3D6DB0F-7741-9A4A-A118-B5B99D3047B7}"/>
              </a:ext>
            </a:extLst>
          </p:cNvPr>
          <p:cNvCxnSpPr/>
          <p:nvPr/>
        </p:nvCxnSpPr>
        <p:spPr>
          <a:xfrm>
            <a:off x="4419353" y="5681653"/>
            <a:ext cx="1152600" cy="0"/>
          </a:xfrm>
          <a:prstGeom prst="straightConnector1">
            <a:avLst/>
          </a:prstGeom>
          <a:noFill/>
          <a:ln w="19050" cap="flat" cmpd="sng">
            <a:solidFill>
              <a:schemeClr val="dk2"/>
            </a:solidFill>
            <a:prstDash val="solid"/>
            <a:round/>
            <a:headEnd type="none" w="med" len="med"/>
            <a:tailEnd type="triangle" w="med" len="med"/>
          </a:ln>
        </p:spPr>
      </p:cxnSp>
      <p:sp>
        <p:nvSpPr>
          <p:cNvPr id="16" name="Google Shape;189;p32">
            <a:extLst>
              <a:ext uri="{FF2B5EF4-FFF2-40B4-BE49-F238E27FC236}">
                <a16:creationId xmlns:a16="http://schemas.microsoft.com/office/drawing/2014/main" id="{2826876B-188A-054E-8D6E-AC40080BC688}"/>
              </a:ext>
            </a:extLst>
          </p:cNvPr>
          <p:cNvSpPr txBox="1"/>
          <p:nvPr/>
        </p:nvSpPr>
        <p:spPr>
          <a:xfrm>
            <a:off x="5791200" y="4819098"/>
            <a:ext cx="3202757" cy="347887"/>
          </a:xfrm>
          <a:prstGeom prst="rect">
            <a:avLst/>
          </a:prstGeom>
          <a:noFill/>
          <a:ln>
            <a:noFill/>
          </a:ln>
        </p:spPr>
        <p:txBody>
          <a:bodyPr spcFirstLastPara="1" wrap="square" lIns="91425" tIns="91425" rIns="91425" bIns="91425" anchor="t" anchorCtr="0">
            <a:noAutofit/>
          </a:bodyPr>
          <a:lstStyle/>
          <a:p>
            <a:pPr algn="ctr">
              <a:spcBef>
                <a:spcPts val="0"/>
              </a:spcBef>
              <a:spcAft>
                <a:spcPts val="0"/>
              </a:spcAft>
            </a:pPr>
            <a:r>
              <a:rPr lang="en-GB" dirty="0">
                <a:latin typeface="Arial" panose="020B0604020202020204" pitchFamily="34" charset="0"/>
                <a:ea typeface="Calibri"/>
                <a:cs typeface="Arial" panose="020B0604020202020204" pitchFamily="34" charset="0"/>
                <a:sym typeface="Calibri"/>
              </a:rPr>
              <a:t>hydrogen bond donor</a:t>
            </a:r>
            <a:endParaRPr dirty="0">
              <a:latin typeface="Arial" panose="020B0604020202020204" pitchFamily="34" charset="0"/>
              <a:ea typeface="Calibri"/>
              <a:cs typeface="Arial" panose="020B0604020202020204" pitchFamily="34" charset="0"/>
              <a:sym typeface="Calibri"/>
            </a:endParaRPr>
          </a:p>
        </p:txBody>
      </p:sp>
      <p:sp>
        <p:nvSpPr>
          <p:cNvPr id="14" name="Google Shape;187;p32">
            <a:extLst>
              <a:ext uri="{FF2B5EF4-FFF2-40B4-BE49-F238E27FC236}">
                <a16:creationId xmlns:a16="http://schemas.microsoft.com/office/drawing/2014/main" id="{0C60B456-75B1-8C49-874C-41DF56042D99}"/>
              </a:ext>
            </a:extLst>
          </p:cNvPr>
          <p:cNvSpPr txBox="1"/>
          <p:nvPr/>
        </p:nvSpPr>
        <p:spPr>
          <a:xfrm>
            <a:off x="5360005" y="5387078"/>
            <a:ext cx="3441108" cy="432795"/>
          </a:xfrm>
          <a:prstGeom prst="rect">
            <a:avLst/>
          </a:prstGeom>
          <a:noFill/>
          <a:ln>
            <a:noFill/>
          </a:ln>
        </p:spPr>
        <p:txBody>
          <a:bodyPr spcFirstLastPara="1" wrap="square" lIns="91425" tIns="91425" rIns="91425" bIns="91425" anchor="t" anchorCtr="0">
            <a:noAutofit/>
          </a:bodyPr>
          <a:lstStyle/>
          <a:p>
            <a:pPr algn="ctr">
              <a:spcBef>
                <a:spcPts val="0"/>
              </a:spcBef>
              <a:spcAft>
                <a:spcPts val="0"/>
              </a:spcAft>
            </a:pPr>
            <a:r>
              <a:rPr lang="en-GB" dirty="0">
                <a:latin typeface="Arial" panose="020B0604020202020204" pitchFamily="34" charset="0"/>
                <a:ea typeface="Calibri"/>
                <a:cs typeface="Arial" panose="020B0604020202020204" pitchFamily="34" charset="0"/>
                <a:sym typeface="Calibri"/>
              </a:rPr>
              <a:t>hydrogen bond donor</a:t>
            </a:r>
          </a:p>
        </p:txBody>
      </p:sp>
      <p:cxnSp>
        <p:nvCxnSpPr>
          <p:cNvPr id="11" name="Google Shape;184;p32">
            <a:extLst>
              <a:ext uri="{FF2B5EF4-FFF2-40B4-BE49-F238E27FC236}">
                <a16:creationId xmlns:a16="http://schemas.microsoft.com/office/drawing/2014/main" id="{A7017480-3759-DA4D-8C81-4931CBA8B8AB}"/>
              </a:ext>
            </a:extLst>
          </p:cNvPr>
          <p:cNvCxnSpPr/>
          <p:nvPr/>
        </p:nvCxnSpPr>
        <p:spPr>
          <a:xfrm>
            <a:off x="3843053" y="6205374"/>
            <a:ext cx="1152600" cy="0"/>
          </a:xfrm>
          <a:prstGeom prst="straightConnector1">
            <a:avLst/>
          </a:prstGeom>
          <a:noFill/>
          <a:ln w="19050" cap="flat" cmpd="sng">
            <a:solidFill>
              <a:schemeClr val="dk2"/>
            </a:solidFill>
            <a:prstDash val="solid"/>
            <a:round/>
            <a:headEnd type="none" w="med" len="med"/>
            <a:tailEnd type="triangle" w="med" len="med"/>
          </a:ln>
        </p:spPr>
      </p:cxnSp>
      <p:sp>
        <p:nvSpPr>
          <p:cNvPr id="12" name="Google Shape;185;p32">
            <a:extLst>
              <a:ext uri="{FF2B5EF4-FFF2-40B4-BE49-F238E27FC236}">
                <a16:creationId xmlns:a16="http://schemas.microsoft.com/office/drawing/2014/main" id="{0603E9D3-82E2-8140-AC4B-4A67E626FE3D}"/>
              </a:ext>
            </a:extLst>
          </p:cNvPr>
          <p:cNvSpPr txBox="1"/>
          <p:nvPr/>
        </p:nvSpPr>
        <p:spPr>
          <a:xfrm>
            <a:off x="4995653" y="5958093"/>
            <a:ext cx="3805460" cy="356598"/>
          </a:xfrm>
          <a:prstGeom prst="rect">
            <a:avLst/>
          </a:prstGeom>
          <a:noFill/>
          <a:ln>
            <a:noFill/>
          </a:ln>
        </p:spPr>
        <p:txBody>
          <a:bodyPr spcFirstLastPara="1" wrap="square" lIns="91425" tIns="91425" rIns="91425" bIns="91425" anchor="t" anchorCtr="0">
            <a:noAutofit/>
          </a:bodyPr>
          <a:lstStyle/>
          <a:p>
            <a:pPr>
              <a:spcBef>
                <a:spcPts val="0"/>
              </a:spcBef>
              <a:spcAft>
                <a:spcPts val="0"/>
              </a:spcAft>
            </a:pPr>
            <a:r>
              <a:rPr lang="en-GB" dirty="0">
                <a:latin typeface="Arial" panose="020B0604020202020204" pitchFamily="34" charset="0"/>
                <a:ea typeface="Calibri"/>
                <a:cs typeface="Arial" panose="020B0604020202020204" pitchFamily="34" charset="0"/>
                <a:sym typeface="Calibri"/>
              </a:rPr>
              <a:t>hydrogen bond acceptor</a:t>
            </a:r>
            <a:endParaRPr dirty="0">
              <a:latin typeface="Arial" panose="020B0604020202020204" pitchFamily="34" charset="0"/>
              <a:ea typeface="Calibri"/>
              <a:cs typeface="Arial" panose="020B0604020202020204" pitchFamily="34" charset="0"/>
              <a:sym typeface="Calibri"/>
            </a:endParaRPr>
          </a:p>
        </p:txBody>
      </p:sp>
    </p:spTree>
    <p:extLst>
      <p:ext uri="{BB962C8B-B14F-4D97-AF65-F5344CB8AC3E}">
        <p14:creationId xmlns:p14="http://schemas.microsoft.com/office/powerpoint/2010/main" val="48185103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bg>
      <p:bgPr>
        <a:solidFill>
          <a:srgbClr val="DAEDE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6D5FC1-B43D-4D85-AF60-427094BFAFE3}"/>
              </a:ext>
            </a:extLst>
          </p:cNvPr>
          <p:cNvSpPr>
            <a:spLocks noGrp="1"/>
          </p:cNvSpPr>
          <p:nvPr>
            <p:ph type="ctrTitle"/>
          </p:nvPr>
        </p:nvSpPr>
        <p:spPr/>
        <p:txBody>
          <a:bodyPr/>
          <a:lstStyle/>
          <a:p>
            <a:r>
              <a:rPr lang="en-US" altLang="en-US" dirty="0">
                <a:solidFill>
                  <a:srgbClr val="674EA7"/>
                </a:solidFill>
                <a:latin typeface="Arial" panose="020B0604020202020204" pitchFamily="34" charset="0"/>
                <a:cs typeface="Arial" panose="020B0604020202020204" pitchFamily="34" charset="0"/>
              </a:rPr>
              <a:t>8.3</a:t>
            </a:r>
            <a:r>
              <a:rPr lang="en-US" altLang="en-US" dirty="0">
                <a:latin typeface="Arial" panose="020B0604020202020204" pitchFamily="34" charset="0"/>
                <a:cs typeface="Arial" panose="020B0604020202020204" pitchFamily="34" charset="0"/>
              </a:rPr>
              <a:t>    </a:t>
            </a:r>
            <a:r>
              <a:rPr lang="en-US" altLang="en-US" dirty="0">
                <a:solidFill>
                  <a:srgbClr val="1D6E7D"/>
                </a:solidFill>
                <a:latin typeface="Arial" panose="020B0604020202020204" pitchFamily="34" charset="0"/>
                <a:cs typeface="Arial" panose="020B0604020202020204" pitchFamily="34" charset="0"/>
              </a:rPr>
              <a:t>Nucleic Acid Chemistry</a:t>
            </a:r>
            <a:endParaRPr lang="en-AU" dirty="0"/>
          </a:p>
        </p:txBody>
      </p:sp>
    </p:spTree>
    <p:extLst>
      <p:ext uri="{BB962C8B-B14F-4D97-AF65-F5344CB8AC3E}">
        <p14:creationId xmlns:p14="http://schemas.microsoft.com/office/powerpoint/2010/main" val="87737062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3BE27E-809E-4A35-8B67-ED8F89BC41AC}"/>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1</a:t>
            </a:r>
            <a:r>
              <a:rPr lang="en-US" altLang="en-US" sz="2000" b="0" dirty="0">
                <a:solidFill>
                  <a:srgbClr val="1D6E7D"/>
                </a:solidFill>
                <a:latin typeface="Arial" panose="020B0604020202020204" pitchFamily="34" charset="0"/>
                <a:cs typeface="Arial" panose="020B0604020202020204" pitchFamily="34" charset="0"/>
              </a:rPr>
              <a:t> (6 of 6)</a:t>
            </a:r>
            <a:endParaRPr lang="en-AU" sz="2000" b="0" dirty="0"/>
          </a:p>
        </p:txBody>
      </p:sp>
      <p:sp>
        <p:nvSpPr>
          <p:cNvPr id="19459" name="Text Placeholder 2">
            <a:extLst>
              <a:ext uri="{FF2B5EF4-FFF2-40B4-BE49-F238E27FC236}">
                <a16:creationId xmlns:a16="http://schemas.microsoft.com/office/drawing/2014/main" id="{ED3DF9F9-DE6A-FA41-AC9F-EB0BB207DBF5}"/>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Nucleic acids are both repositories and functional expressions of biological information. </a:t>
            </a:r>
            <a:r>
              <a:rPr lang="en-US" sz="2400" dirty="0">
                <a:latin typeface="Arial" panose="020B0604020202020204" pitchFamily="34" charset="0"/>
                <a:cs typeface="Arial" panose="020B0604020202020204" pitchFamily="34" charset="0"/>
              </a:rPr>
              <a:t>Biological information is one of the required conditions for life, a blueprint for each species transmitted from one generation to the next. RNA can be a functional expression of that information, directing the synthesis of proteins or, in some cases, acting directly as a signal or a reaction catalyst. </a:t>
            </a:r>
          </a:p>
          <a:p>
            <a:pPr>
              <a:buFontTx/>
              <a:buNone/>
            </a:pPr>
            <a:endParaRPr lang="en-US" altLang="en-US" sz="2800" dirty="0">
              <a:latin typeface="Arial" panose="020B0604020202020204" pitchFamily="34" charset="0"/>
            </a:endParaRPr>
          </a:p>
        </p:txBody>
      </p:sp>
      <p:pic>
        <p:nvPicPr>
          <p:cNvPr id="7" name="Google Shape;170;p2" descr="Icon P 1&#10;">
            <a:extLst>
              <a:ext uri="{FF2B5EF4-FFF2-40B4-BE49-F238E27FC236}">
                <a16:creationId xmlns:a16="http://schemas.microsoft.com/office/drawing/2014/main" id="{933C079B-1C26-46E8-A394-E33466FA9477}"/>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4975" y="279587"/>
            <a:ext cx="1190625"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987612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9EEECB-C3E9-4AE9-8F97-80F33CE03E99}"/>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3</a:t>
            </a:r>
            <a:r>
              <a:rPr lang="en-US" altLang="en-US" sz="2000" b="0" dirty="0">
                <a:solidFill>
                  <a:srgbClr val="1D6E7D"/>
                </a:solidFill>
                <a:latin typeface="Arial" panose="020B0604020202020204" pitchFamily="34" charset="0"/>
                <a:cs typeface="Arial" panose="020B0604020202020204" pitchFamily="34" charset="0"/>
              </a:rPr>
              <a:t> (2 of 3)</a:t>
            </a:r>
            <a:endParaRPr lang="en-AU" sz="2000" dirty="0"/>
          </a:p>
        </p:txBody>
      </p:sp>
      <p:sp>
        <p:nvSpPr>
          <p:cNvPr id="23555" name="Text Placeholder 2">
            <a:extLst>
              <a:ext uri="{FF2B5EF4-FFF2-40B4-BE49-F238E27FC236}">
                <a16:creationId xmlns:a16="http://schemas.microsoft.com/office/drawing/2014/main" id="{0E084D76-9356-AC41-9C8E-AB31AD60E3A4}"/>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Biological information is subject to natural damage and change. </a:t>
            </a:r>
            <a:r>
              <a:rPr lang="en-US" sz="2400" dirty="0">
                <a:latin typeface="Arial" panose="020B0604020202020204" pitchFamily="34" charset="0"/>
                <a:cs typeface="Arial" panose="020B0604020202020204" pitchFamily="34" charset="0"/>
              </a:rPr>
              <a:t>DNA damage is a constant, and it results in occasional mutation — the raw material for evolution. </a:t>
            </a:r>
          </a:p>
          <a:p>
            <a:endParaRPr lang="en-US" sz="2400" dirty="0"/>
          </a:p>
        </p:txBody>
      </p:sp>
      <p:pic>
        <p:nvPicPr>
          <p:cNvPr id="6" name="Google Shape;184;g7fe2cbe272_0_35" descr="Icon P 3&#10;">
            <a:extLst>
              <a:ext uri="{FF2B5EF4-FFF2-40B4-BE49-F238E27FC236}">
                <a16:creationId xmlns:a16="http://schemas.microsoft.com/office/drawing/2014/main" id="{0CFD9EF1-72E2-44ED-8385-06D82F8BE048}"/>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8300" y="289878"/>
            <a:ext cx="1257300"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4697405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B15F28-AF05-4D44-A165-F7348307E730}"/>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The Role of DNA as a Repository of Genetic Information</a:t>
            </a:r>
            <a:endParaRPr lang="en-AU" dirty="0"/>
          </a:p>
        </p:txBody>
      </p:sp>
      <p:sp>
        <p:nvSpPr>
          <p:cNvPr id="5" name="Google Shape;390;g847cf01710_0_68">
            <a:extLst>
              <a:ext uri="{FF2B5EF4-FFF2-40B4-BE49-F238E27FC236}">
                <a16:creationId xmlns:a16="http://schemas.microsoft.com/office/drawing/2014/main" id="{65A4F039-3401-A645-9654-F02EB8E9242E}"/>
              </a:ext>
            </a:extLst>
          </p:cNvPr>
          <p:cNvSpPr txBox="1">
            <a:spLocks noChangeArrowheads="1"/>
          </p:cNvSpPr>
          <p:nvPr/>
        </p:nvSpPr>
        <p:spPr bwMode="auto">
          <a:xfrm>
            <a:off x="519659" y="1905000"/>
            <a:ext cx="8104682"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depends in part on its inherent stability</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chemical transformations are generally very slow in the absence of enzyme catalysts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carcinogenesis and aging may be linked to slowly accumulating, irreversible DNA alternations</a:t>
            </a:r>
          </a:p>
        </p:txBody>
      </p:sp>
    </p:spTree>
    <p:extLst>
      <p:ext uri="{BB962C8B-B14F-4D97-AF65-F5344CB8AC3E}">
        <p14:creationId xmlns:p14="http://schemas.microsoft.com/office/powerpoint/2010/main" val="279156211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bg>
      <p:bgPr>
        <a:solidFill>
          <a:srgbClr val="BBE0E3"/>
        </a:solidFill>
        <a:effectLst/>
      </p:bgPr>
    </p:bg>
    <p:spTree>
      <p:nvGrpSpPr>
        <p:cNvPr id="1" name=""/>
        <p:cNvGrpSpPr/>
        <p:nvPr/>
      </p:nvGrpSpPr>
      <p:grpSpPr>
        <a:xfrm>
          <a:off x="0" y="0"/>
          <a:ext cx="0" cy="0"/>
          <a:chOff x="0" y="0"/>
          <a:chExt cx="0" cy="0"/>
        </a:xfrm>
      </p:grpSpPr>
      <p:pic>
        <p:nvPicPr>
          <p:cNvPr id="5" name="Picture 4" descr="Icon P 1&#10;">
            <a:extLst>
              <a:ext uri="{FF2B5EF4-FFF2-40B4-BE49-F238E27FC236}">
                <a16:creationId xmlns:a16="http://schemas.microsoft.com/office/drawing/2014/main" id="{9079A28F-3947-4DEA-AEE3-6810E4F486ED}"/>
              </a:ext>
            </a:extLst>
          </p:cNvPr>
          <p:cNvPicPr>
            <a:picLocks noChangeAspect="1"/>
          </p:cNvPicPr>
          <p:nvPr/>
        </p:nvPicPr>
        <p:blipFill>
          <a:blip r:embed="rId3"/>
          <a:stretch>
            <a:fillRect/>
          </a:stretch>
        </p:blipFill>
        <p:spPr>
          <a:xfrm>
            <a:off x="1334848" y="51391"/>
            <a:ext cx="1133954" cy="816935"/>
          </a:xfrm>
          <a:prstGeom prst="rect">
            <a:avLst/>
          </a:prstGeom>
        </p:spPr>
      </p:pic>
      <p:sp>
        <p:nvSpPr>
          <p:cNvPr id="3" name="Title 2">
            <a:extLst>
              <a:ext uri="{FF2B5EF4-FFF2-40B4-BE49-F238E27FC236}">
                <a16:creationId xmlns:a16="http://schemas.microsoft.com/office/drawing/2014/main" id="{B792527D-CCDC-446A-BFB4-2278D0F39C09}"/>
              </a:ext>
            </a:extLst>
          </p:cNvPr>
          <p:cNvSpPr>
            <a:spLocks noGrp="1"/>
          </p:cNvSpPr>
          <p:nvPr>
            <p:ph type="title"/>
          </p:nvPr>
        </p:nvSpPr>
        <p:spPr/>
        <p:txBody>
          <a:bodyPr/>
          <a:lstStyle/>
          <a:p>
            <a:pPr lvl="0">
              <a:spcBef>
                <a:spcPts val="0"/>
              </a:spcBef>
              <a:spcAft>
                <a:spcPts val="0"/>
              </a:spcAft>
              <a:defRPr/>
            </a:pPr>
            <a:r>
              <a:rPr lang="en-US" dirty="0">
                <a:solidFill>
                  <a:srgbClr val="005F6A"/>
                </a:solidFill>
                <a:latin typeface="Arial" panose="020B0604020202020204" pitchFamily="34" charset="0"/>
                <a:ea typeface="ＭＳ Ｐゴシック" charset="-128"/>
                <a:cs typeface="Arial" panose="020B0604020202020204" pitchFamily="34" charset="0"/>
              </a:rPr>
              <a:t> </a:t>
            </a:r>
            <a:r>
              <a:rPr lang="en-US" dirty="0">
                <a:solidFill>
                  <a:srgbClr val="144652"/>
                </a:solidFill>
                <a:latin typeface="Arial" panose="020B0604020202020204" pitchFamily="34" charset="0"/>
                <a:ea typeface="ＭＳ Ｐゴシック" charset="-128"/>
                <a:cs typeface="Arial" panose="020B0604020202020204" pitchFamily="34" charset="0"/>
              </a:rPr>
              <a:t>Activity: Relating </a:t>
            </a:r>
            <a:br>
              <a:rPr lang="en-US" dirty="0">
                <a:solidFill>
                  <a:srgbClr val="144652"/>
                </a:solidFill>
                <a:latin typeface="Arial" panose="020B0604020202020204" pitchFamily="34" charset="0"/>
                <a:ea typeface="ＭＳ Ｐゴシック" charset="-128"/>
                <a:cs typeface="Arial" panose="020B0604020202020204" pitchFamily="34" charset="0"/>
              </a:rPr>
            </a:br>
            <a:r>
              <a:rPr lang="en-US" dirty="0">
                <a:solidFill>
                  <a:srgbClr val="144652"/>
                </a:solidFill>
                <a:latin typeface="Arial" panose="020B0604020202020204" pitchFamily="34" charset="0"/>
                <a:ea typeface="ＭＳ Ｐゴシック" charset="-128"/>
                <a:cs typeface="Arial" panose="020B0604020202020204" pitchFamily="34" charset="0"/>
              </a:rPr>
              <a:t>Terms within the Chapter</a:t>
            </a:r>
            <a:endParaRPr lang="en-AU" dirty="0">
              <a:solidFill>
                <a:srgbClr val="144652"/>
              </a:solidFill>
            </a:endParaRPr>
          </a:p>
        </p:txBody>
      </p:sp>
      <p:sp>
        <p:nvSpPr>
          <p:cNvPr id="8" name="Google Shape;172;p31">
            <a:extLst>
              <a:ext uri="{FF2B5EF4-FFF2-40B4-BE49-F238E27FC236}">
                <a16:creationId xmlns:a16="http://schemas.microsoft.com/office/drawing/2014/main" id="{9601FA64-7607-EB49-9DC6-82E83915D9F3}"/>
              </a:ext>
            </a:extLst>
          </p:cNvPr>
          <p:cNvSpPr txBox="1">
            <a:spLocks/>
          </p:cNvSpPr>
          <p:nvPr/>
        </p:nvSpPr>
        <p:spPr bwMode="auto">
          <a:xfrm>
            <a:off x="685800" y="1770330"/>
            <a:ext cx="7772400" cy="1353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vert="horz" wrap="square" lIns="91425" tIns="45700" rIns="91425" bIns="45700" numCol="1" anchor="t" anchorCtr="0" compatLnSpc="1">
            <a:prstTxWarp prst="textNoShape">
              <a:avLst/>
            </a:prstTxWarp>
            <a:noAutofit/>
          </a:bodyPr>
          <a:lstStyle>
            <a:lvl1pPr marL="342900" indent="-342900" algn="l" rtl="0" eaLnBrk="0" fontAlgn="base" hangingPunct="0">
              <a:spcBef>
                <a:spcPct val="20000"/>
              </a:spcBef>
              <a:spcAft>
                <a:spcPct val="0"/>
              </a:spcAft>
              <a:buChar char="•"/>
              <a:defRPr sz="3200">
                <a:solidFill>
                  <a:schemeClr val="tx1"/>
                </a:solidFill>
                <a:latin typeface="Calibri" pitchFamily="34" charset="0"/>
                <a:ea typeface="ＭＳ Ｐゴシック" charset="-128"/>
                <a:cs typeface="Calibri" pitchFamily="34" charset="0"/>
              </a:defRPr>
            </a:lvl1pPr>
            <a:lvl2pPr marL="742950" indent="-285750" algn="l" rtl="0" eaLnBrk="0" fontAlgn="base" hangingPunct="0">
              <a:spcBef>
                <a:spcPct val="20000"/>
              </a:spcBef>
              <a:spcAft>
                <a:spcPct val="0"/>
              </a:spcAft>
              <a:buChar char="–"/>
              <a:defRPr sz="2800">
                <a:solidFill>
                  <a:schemeClr val="tx1"/>
                </a:solidFill>
                <a:latin typeface="Calibri" pitchFamily="34" charset="0"/>
                <a:ea typeface="ＭＳ Ｐゴシック" pitchFamily="-112" charset="-128"/>
                <a:cs typeface="Calibri" pitchFamily="34" charset="0"/>
              </a:defRPr>
            </a:lvl2pPr>
            <a:lvl3pPr marL="1143000" indent="-228600" algn="l" rtl="0" eaLnBrk="0" fontAlgn="base" hangingPunct="0">
              <a:spcBef>
                <a:spcPct val="20000"/>
              </a:spcBef>
              <a:spcAft>
                <a:spcPct val="0"/>
              </a:spcAft>
              <a:buChar char="•"/>
              <a:defRPr sz="2400">
                <a:solidFill>
                  <a:schemeClr val="tx1"/>
                </a:solidFill>
                <a:latin typeface="Calibri" pitchFamily="34" charset="0"/>
                <a:ea typeface="ＭＳ Ｐゴシック" pitchFamily="-112" charset="-128"/>
                <a:cs typeface="Calibri" pitchFamily="34" charset="0"/>
              </a:defRPr>
            </a:lvl3pPr>
            <a:lvl4pPr marL="1600200" indent="-228600" algn="l" rtl="0" eaLnBrk="0" fontAlgn="base" hangingPunct="0">
              <a:spcBef>
                <a:spcPct val="20000"/>
              </a:spcBef>
              <a:spcAft>
                <a:spcPct val="0"/>
              </a:spcAft>
              <a:buChar char="–"/>
              <a:defRPr sz="2000">
                <a:solidFill>
                  <a:schemeClr val="tx1"/>
                </a:solidFill>
                <a:latin typeface="Calibri" pitchFamily="34" charset="0"/>
                <a:ea typeface="ＭＳ Ｐゴシック" pitchFamily="-112" charset="-128"/>
                <a:cs typeface="Calibri" pitchFamily="34" charset="0"/>
              </a:defRPr>
            </a:lvl4pPr>
            <a:lvl5pPr marL="2057400" indent="-228600" algn="l" rtl="0" eaLnBrk="0" fontAlgn="base" hangingPunct="0">
              <a:spcBef>
                <a:spcPct val="20000"/>
              </a:spcBef>
              <a:spcAft>
                <a:spcPct val="0"/>
              </a:spcAft>
              <a:buChar char="»"/>
              <a:defRPr sz="2000">
                <a:solidFill>
                  <a:schemeClr val="tx1"/>
                </a:solidFill>
                <a:latin typeface="Calibri" pitchFamily="34" charset="0"/>
                <a:ea typeface="ＭＳ Ｐゴシック" pitchFamily="-112" charset="-128"/>
                <a:cs typeface="Calibri"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a:lstStyle>
          <a:p>
            <a:pPr marL="0" marR="0" lvl="0" indent="0" algn="l" defTabSz="914400" rtl="0" eaLnBrk="0" fontAlgn="base" latinLnBrk="0" hangingPunct="0">
              <a:lnSpc>
                <a:spcPct val="115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000000"/>
                </a:solidFill>
                <a:effectLst/>
                <a:uLnTx/>
                <a:uFillTx/>
                <a:latin typeface="Arial" panose="020B0604020202020204" pitchFamily="34" charset="0"/>
                <a:ea typeface="Arial"/>
                <a:cs typeface="Arial" panose="020B0604020202020204" pitchFamily="34" charset="0"/>
                <a:sym typeface="Arial"/>
              </a:rPr>
              <a:t>A concept map displays the relationships between different concepts. Observe the following example of a concept map.</a:t>
            </a:r>
          </a:p>
          <a:p>
            <a:pPr marL="0" marR="0" lvl="0" indent="0" algn="l" defTabSz="914400" rtl="0" eaLnBrk="0" fontAlgn="base" latinLnBrk="0" hangingPunct="0">
              <a:lnSpc>
                <a:spcPct val="100000"/>
              </a:lnSpc>
              <a:spcBef>
                <a:spcPts val="360"/>
              </a:spcBef>
              <a:spcAft>
                <a:spcPts val="0"/>
              </a:spcAft>
              <a:buClrTx/>
              <a:buSzTx/>
              <a:buFontTx/>
              <a:buNone/>
              <a:tabLst/>
              <a:defRPr/>
            </a:pPr>
            <a:endParaRPr kumimoji="0" lang="en-GB" sz="24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ts val="360"/>
              </a:spcBef>
              <a:spcAft>
                <a:spcPts val="0"/>
              </a:spcAft>
              <a:buClrTx/>
              <a:buSzTx/>
              <a:buFontTx/>
              <a:buNone/>
              <a:tabLst/>
              <a:defRPr/>
            </a:pPr>
            <a:endParaRPr kumimoji="0" lang="en-GB" sz="24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pic>
        <p:nvPicPr>
          <p:cNvPr id="2" name="Picture 1" descr="The map starts with a box labeled, fire. An arrow labeled, is, leads to a box labeled combustion reaction. Three arrows labeled, requires, branch from combustion reaction to three boxes labeled heat, oxidizing agent, and fuel, respectively. An arrow labeled, such as, leads from the oxidizing agent to a box labeled, oxygen. An arrow labeled, such as, leads from fuel to a box labeled, wood. ">
            <a:extLst>
              <a:ext uri="{FF2B5EF4-FFF2-40B4-BE49-F238E27FC236}">
                <a16:creationId xmlns:a16="http://schemas.microsoft.com/office/drawing/2014/main" id="{3C3476DB-5A2C-4A0E-AB2C-11A89010AF9C}"/>
              </a:ext>
            </a:extLst>
          </p:cNvPr>
          <p:cNvPicPr>
            <a:picLocks noChangeAspect="1"/>
          </p:cNvPicPr>
          <p:nvPr/>
        </p:nvPicPr>
        <p:blipFill>
          <a:blip r:embed="rId4"/>
          <a:stretch>
            <a:fillRect/>
          </a:stretch>
        </p:blipFill>
        <p:spPr>
          <a:xfrm>
            <a:off x="1395412" y="3733800"/>
            <a:ext cx="6324600" cy="1752600"/>
          </a:xfrm>
          <a:prstGeom prst="rect">
            <a:avLst/>
          </a:prstGeom>
        </p:spPr>
      </p:pic>
    </p:spTree>
    <p:extLst>
      <p:ext uri="{BB962C8B-B14F-4D97-AF65-F5344CB8AC3E}">
        <p14:creationId xmlns:p14="http://schemas.microsoft.com/office/powerpoint/2010/main" val="2910563548"/>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bg>
      <p:bgPr>
        <a:solidFill>
          <a:srgbClr val="BBE0E3"/>
        </a:solidFill>
        <a:effectLst/>
      </p:bgPr>
    </p:bg>
    <p:spTree>
      <p:nvGrpSpPr>
        <p:cNvPr id="1" name=""/>
        <p:cNvGrpSpPr/>
        <p:nvPr/>
      </p:nvGrpSpPr>
      <p:grpSpPr>
        <a:xfrm>
          <a:off x="0" y="0"/>
          <a:ext cx="0" cy="0"/>
          <a:chOff x="0" y="0"/>
          <a:chExt cx="0" cy="0"/>
        </a:xfrm>
      </p:grpSpPr>
      <p:sp>
        <p:nvSpPr>
          <p:cNvPr id="354307" name="Google Shape;375;g847cf01710_0_48">
            <a:extLst>
              <a:ext uri="{FF2B5EF4-FFF2-40B4-BE49-F238E27FC236}">
                <a16:creationId xmlns:a16="http://schemas.microsoft.com/office/drawing/2014/main" id="{036CEDAB-8532-9D43-96F2-776FA0F8CE30}"/>
              </a:ext>
            </a:extLst>
          </p:cNvPr>
          <p:cNvSpPr>
            <a:spLocks noGrp="1" noChangeArrowheads="1"/>
          </p:cNvSpPr>
          <p:nvPr>
            <p:ph type="title"/>
          </p:nvPr>
        </p:nvSpPr>
        <p:spPr>
          <a:xfrm>
            <a:off x="-15875" y="152400"/>
            <a:ext cx="9159875" cy="1143000"/>
          </a:xfrm>
        </p:spPr>
        <p:txBody>
          <a:bodyPr lIns="91425" tIns="45700" rIns="91425" bIns="45700"/>
          <a:lstStyle/>
          <a:p>
            <a:r>
              <a:rPr lang="en-US" altLang="en-US" b="1" dirty="0">
                <a:solidFill>
                  <a:srgbClr val="144652"/>
                </a:solidFill>
                <a:latin typeface="Arial" panose="020B0604020202020204" pitchFamily="34" charset="0"/>
                <a:ea typeface="ＭＳ Ｐゴシック" panose="020B0600070205080204" pitchFamily="34" charset="-128"/>
                <a:cs typeface="Arial" panose="020B0604020202020204" pitchFamily="34" charset="0"/>
              </a:rPr>
              <a:t>Activity Instructions</a:t>
            </a:r>
            <a:r>
              <a:rPr lang="en-US" sz="2000" b="0" dirty="0">
                <a:solidFill>
                  <a:srgbClr val="144652"/>
                </a:solidFill>
                <a:latin typeface="Arial" panose="020B0604020202020204" pitchFamily="34" charset="0"/>
                <a:cs typeface="Arial" panose="020B0604020202020204" pitchFamily="34" charset="0"/>
              </a:rPr>
              <a:t> (3 of 4)</a:t>
            </a:r>
            <a:endParaRPr lang="en-US" altLang="en-US" sz="2000" b="1" dirty="0">
              <a:solidFill>
                <a:srgbClr val="005F6A"/>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5" name="Google Shape;197;p32">
            <a:extLst>
              <a:ext uri="{FF2B5EF4-FFF2-40B4-BE49-F238E27FC236}">
                <a16:creationId xmlns:a16="http://schemas.microsoft.com/office/drawing/2014/main" id="{4AAD4FC3-FCBB-B941-9318-1D2B0D347C2E}"/>
              </a:ext>
            </a:extLst>
          </p:cNvPr>
          <p:cNvSpPr txBox="1">
            <a:spLocks/>
          </p:cNvSpPr>
          <p:nvPr/>
        </p:nvSpPr>
        <p:spPr bwMode="auto">
          <a:xfrm>
            <a:off x="357386" y="2895600"/>
            <a:ext cx="3991886" cy="232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vert="horz" wrap="square" lIns="91425" tIns="45700" rIns="91425" bIns="45700" numCol="1" anchor="t" anchorCtr="0" compatLnSpc="1">
            <a:prstTxWarp prst="textNoShape">
              <a:avLst/>
            </a:prstTxWarp>
            <a:noAutofit/>
          </a:bodyPr>
          <a:lstStyle>
            <a:lvl1pPr marL="342900" indent="-342900" algn="l" rtl="0" eaLnBrk="0" fontAlgn="base" hangingPunct="0">
              <a:spcBef>
                <a:spcPct val="20000"/>
              </a:spcBef>
              <a:spcAft>
                <a:spcPct val="0"/>
              </a:spcAft>
              <a:buChar char="•"/>
              <a:defRPr sz="3200">
                <a:solidFill>
                  <a:schemeClr val="tx1"/>
                </a:solidFill>
                <a:latin typeface="Calibri" pitchFamily="34" charset="0"/>
                <a:ea typeface="ＭＳ Ｐゴシック" charset="-128"/>
                <a:cs typeface="Calibri" pitchFamily="34" charset="0"/>
              </a:defRPr>
            </a:lvl1pPr>
            <a:lvl2pPr marL="742950" indent="-285750" algn="l" rtl="0" eaLnBrk="0" fontAlgn="base" hangingPunct="0">
              <a:spcBef>
                <a:spcPct val="20000"/>
              </a:spcBef>
              <a:spcAft>
                <a:spcPct val="0"/>
              </a:spcAft>
              <a:buChar char="–"/>
              <a:defRPr sz="2800">
                <a:solidFill>
                  <a:schemeClr val="tx1"/>
                </a:solidFill>
                <a:latin typeface="Calibri" pitchFamily="34" charset="0"/>
                <a:ea typeface="ＭＳ Ｐゴシック" pitchFamily="-112" charset="-128"/>
                <a:cs typeface="Calibri" pitchFamily="34" charset="0"/>
              </a:defRPr>
            </a:lvl2pPr>
            <a:lvl3pPr marL="1143000" indent="-228600" algn="l" rtl="0" eaLnBrk="0" fontAlgn="base" hangingPunct="0">
              <a:spcBef>
                <a:spcPct val="20000"/>
              </a:spcBef>
              <a:spcAft>
                <a:spcPct val="0"/>
              </a:spcAft>
              <a:buChar char="•"/>
              <a:defRPr sz="2400">
                <a:solidFill>
                  <a:schemeClr val="tx1"/>
                </a:solidFill>
                <a:latin typeface="Calibri" pitchFamily="34" charset="0"/>
                <a:ea typeface="ＭＳ Ｐゴシック" pitchFamily="-112" charset="-128"/>
                <a:cs typeface="Calibri" pitchFamily="34" charset="0"/>
              </a:defRPr>
            </a:lvl3pPr>
            <a:lvl4pPr marL="1600200" indent="-228600" algn="l" rtl="0" eaLnBrk="0" fontAlgn="base" hangingPunct="0">
              <a:spcBef>
                <a:spcPct val="20000"/>
              </a:spcBef>
              <a:spcAft>
                <a:spcPct val="0"/>
              </a:spcAft>
              <a:buChar char="–"/>
              <a:defRPr sz="2000">
                <a:solidFill>
                  <a:schemeClr val="tx1"/>
                </a:solidFill>
                <a:latin typeface="Calibri" pitchFamily="34" charset="0"/>
                <a:ea typeface="ＭＳ Ｐゴシック" pitchFamily="-112" charset="-128"/>
                <a:cs typeface="Calibri" pitchFamily="34" charset="0"/>
              </a:defRPr>
            </a:lvl4pPr>
            <a:lvl5pPr marL="2057400" indent="-228600" algn="l" rtl="0" eaLnBrk="0" fontAlgn="base" hangingPunct="0">
              <a:spcBef>
                <a:spcPct val="20000"/>
              </a:spcBef>
              <a:spcAft>
                <a:spcPct val="0"/>
              </a:spcAft>
              <a:buChar char="»"/>
              <a:defRPr sz="2000">
                <a:solidFill>
                  <a:schemeClr val="tx1"/>
                </a:solidFill>
                <a:latin typeface="Calibri" pitchFamily="34" charset="0"/>
                <a:ea typeface="ＭＳ Ｐゴシック" pitchFamily="-112" charset="-128"/>
                <a:cs typeface="Calibri"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a:lstStyle>
          <a:p>
            <a:pPr marL="457200" indent="-355600">
              <a:lnSpc>
                <a:spcPct val="115000"/>
              </a:lnSpc>
              <a:spcBef>
                <a:spcPts val="0"/>
              </a:spcBef>
              <a:spcAft>
                <a:spcPts val="0"/>
              </a:spcAft>
              <a:buSzPts val="2000"/>
              <a:buFont typeface="Arial"/>
              <a:buChar char="•"/>
            </a:pPr>
            <a:r>
              <a:rPr lang="en-GB" sz="2400" dirty="0">
                <a:latin typeface="Arial"/>
                <a:ea typeface="Arial"/>
                <a:cs typeface="Arial"/>
                <a:sym typeface="Arial"/>
              </a:rPr>
              <a:t>nucleic acids</a:t>
            </a:r>
          </a:p>
          <a:p>
            <a:pPr marL="457200" indent="-355600">
              <a:lnSpc>
                <a:spcPct val="115000"/>
              </a:lnSpc>
              <a:spcBef>
                <a:spcPts val="0"/>
              </a:spcBef>
              <a:spcAft>
                <a:spcPts val="0"/>
              </a:spcAft>
              <a:buSzPts val="2000"/>
              <a:buFont typeface="Arial"/>
              <a:buChar char="•"/>
            </a:pPr>
            <a:r>
              <a:rPr lang="en-GB" sz="2400" dirty="0">
                <a:latin typeface="Arial"/>
                <a:ea typeface="Arial"/>
                <a:cs typeface="Arial"/>
                <a:sym typeface="Arial"/>
              </a:rPr>
              <a:t>biological information</a:t>
            </a:r>
          </a:p>
          <a:p>
            <a:pPr marL="457200" indent="-355600">
              <a:lnSpc>
                <a:spcPct val="115000"/>
              </a:lnSpc>
              <a:spcBef>
                <a:spcPts val="0"/>
              </a:spcBef>
              <a:spcAft>
                <a:spcPts val="0"/>
              </a:spcAft>
              <a:buSzPts val="2000"/>
              <a:buFont typeface="Arial"/>
              <a:buChar char="•"/>
            </a:pPr>
            <a:r>
              <a:rPr lang="en-GB" sz="2400" dirty="0">
                <a:latin typeface="Arial"/>
                <a:ea typeface="Arial"/>
                <a:cs typeface="Arial"/>
                <a:sym typeface="Arial"/>
              </a:rPr>
              <a:t>repositories of biological information </a:t>
            </a:r>
          </a:p>
          <a:p>
            <a:pPr marL="457200" indent="-355600">
              <a:lnSpc>
                <a:spcPct val="115000"/>
              </a:lnSpc>
              <a:spcBef>
                <a:spcPts val="0"/>
              </a:spcBef>
              <a:spcAft>
                <a:spcPts val="0"/>
              </a:spcAft>
              <a:buSzPts val="2000"/>
              <a:buFont typeface="Arial"/>
              <a:buChar char="•"/>
            </a:pPr>
            <a:r>
              <a:rPr lang="en-GB" sz="2400" dirty="0">
                <a:latin typeface="Arial"/>
                <a:ea typeface="Arial"/>
                <a:cs typeface="Arial"/>
                <a:sym typeface="Arial"/>
              </a:rPr>
              <a:t>functional expressions of biological information</a:t>
            </a:r>
          </a:p>
          <a:p>
            <a:pPr marL="457200" indent="-355600">
              <a:lnSpc>
                <a:spcPct val="115000"/>
              </a:lnSpc>
              <a:spcBef>
                <a:spcPts val="0"/>
              </a:spcBef>
              <a:spcAft>
                <a:spcPts val="0"/>
              </a:spcAft>
              <a:buSzPts val="2000"/>
              <a:buFont typeface="Arial"/>
              <a:buChar char="•"/>
            </a:pPr>
            <a:r>
              <a:rPr lang="en-GB" sz="2400" dirty="0">
                <a:latin typeface="Arial"/>
                <a:ea typeface="Arial"/>
                <a:cs typeface="Arial"/>
                <a:sym typeface="Arial"/>
              </a:rPr>
              <a:t>required condition for life</a:t>
            </a:r>
            <a:endParaRPr lang="en-GB" sz="2400" dirty="0"/>
          </a:p>
        </p:txBody>
      </p:sp>
      <p:sp>
        <p:nvSpPr>
          <p:cNvPr id="6" name="Google Shape;198;p32">
            <a:extLst>
              <a:ext uri="{FF2B5EF4-FFF2-40B4-BE49-F238E27FC236}">
                <a16:creationId xmlns:a16="http://schemas.microsoft.com/office/drawing/2014/main" id="{99A39BC6-F8EB-214F-B257-97A438293CE3}"/>
              </a:ext>
            </a:extLst>
          </p:cNvPr>
          <p:cNvSpPr txBox="1">
            <a:spLocks/>
          </p:cNvSpPr>
          <p:nvPr/>
        </p:nvSpPr>
        <p:spPr bwMode="auto">
          <a:xfrm>
            <a:off x="4419600" y="2895600"/>
            <a:ext cx="4319786" cy="181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vert="horz" wrap="square" lIns="91425" tIns="45700" rIns="91425" bIns="45700" numCol="1" anchor="t" anchorCtr="0" compatLnSpc="1">
            <a:prstTxWarp prst="textNoShape">
              <a:avLst/>
            </a:prstTxWarp>
            <a:noAutofit/>
          </a:bodyPr>
          <a:lstStyle>
            <a:lvl1pPr marL="342900" indent="-342900" algn="l" rtl="0" eaLnBrk="0" fontAlgn="base" hangingPunct="0">
              <a:spcBef>
                <a:spcPct val="20000"/>
              </a:spcBef>
              <a:spcAft>
                <a:spcPct val="0"/>
              </a:spcAft>
              <a:buChar char="•"/>
              <a:defRPr sz="3200">
                <a:solidFill>
                  <a:schemeClr val="tx1"/>
                </a:solidFill>
                <a:latin typeface="Calibri" pitchFamily="34" charset="0"/>
                <a:ea typeface="ＭＳ Ｐゴシック" charset="-128"/>
                <a:cs typeface="Calibri" pitchFamily="34" charset="0"/>
              </a:defRPr>
            </a:lvl1pPr>
            <a:lvl2pPr marL="742950" indent="-285750" algn="l" rtl="0" eaLnBrk="0" fontAlgn="base" hangingPunct="0">
              <a:spcBef>
                <a:spcPct val="20000"/>
              </a:spcBef>
              <a:spcAft>
                <a:spcPct val="0"/>
              </a:spcAft>
              <a:buChar char="–"/>
              <a:defRPr sz="2800">
                <a:solidFill>
                  <a:schemeClr val="tx1"/>
                </a:solidFill>
                <a:latin typeface="Calibri" pitchFamily="34" charset="0"/>
                <a:ea typeface="ＭＳ Ｐゴシック" pitchFamily="-112" charset="-128"/>
                <a:cs typeface="Calibri" pitchFamily="34" charset="0"/>
              </a:defRPr>
            </a:lvl2pPr>
            <a:lvl3pPr marL="1143000" indent="-228600" algn="l" rtl="0" eaLnBrk="0" fontAlgn="base" hangingPunct="0">
              <a:spcBef>
                <a:spcPct val="20000"/>
              </a:spcBef>
              <a:spcAft>
                <a:spcPct val="0"/>
              </a:spcAft>
              <a:buChar char="•"/>
              <a:defRPr sz="2400">
                <a:solidFill>
                  <a:schemeClr val="tx1"/>
                </a:solidFill>
                <a:latin typeface="Calibri" pitchFamily="34" charset="0"/>
                <a:ea typeface="ＭＳ Ｐゴシック" pitchFamily="-112" charset="-128"/>
                <a:cs typeface="Calibri" pitchFamily="34" charset="0"/>
              </a:defRPr>
            </a:lvl3pPr>
            <a:lvl4pPr marL="1600200" indent="-228600" algn="l" rtl="0" eaLnBrk="0" fontAlgn="base" hangingPunct="0">
              <a:spcBef>
                <a:spcPct val="20000"/>
              </a:spcBef>
              <a:spcAft>
                <a:spcPct val="0"/>
              </a:spcAft>
              <a:buChar char="–"/>
              <a:defRPr sz="2000">
                <a:solidFill>
                  <a:schemeClr val="tx1"/>
                </a:solidFill>
                <a:latin typeface="Calibri" pitchFamily="34" charset="0"/>
                <a:ea typeface="ＭＳ Ｐゴシック" pitchFamily="-112" charset="-128"/>
                <a:cs typeface="Calibri" pitchFamily="34" charset="0"/>
              </a:defRPr>
            </a:lvl4pPr>
            <a:lvl5pPr marL="2057400" indent="-228600" algn="l" rtl="0" eaLnBrk="0" fontAlgn="base" hangingPunct="0">
              <a:spcBef>
                <a:spcPct val="20000"/>
              </a:spcBef>
              <a:spcAft>
                <a:spcPct val="0"/>
              </a:spcAft>
              <a:buChar char="»"/>
              <a:defRPr sz="2000">
                <a:solidFill>
                  <a:schemeClr val="tx1"/>
                </a:solidFill>
                <a:latin typeface="Calibri" pitchFamily="34" charset="0"/>
                <a:ea typeface="ＭＳ Ｐゴシック" pitchFamily="-112" charset="-128"/>
                <a:cs typeface="Calibri"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a:lstStyle>
          <a:p>
            <a:pPr marL="457200" indent="-355600">
              <a:lnSpc>
                <a:spcPct val="115000"/>
              </a:lnSpc>
              <a:spcBef>
                <a:spcPts val="0"/>
              </a:spcBef>
              <a:spcAft>
                <a:spcPts val="0"/>
              </a:spcAft>
              <a:buSzPts val="2000"/>
              <a:buFont typeface="Arial"/>
              <a:buChar char="•"/>
            </a:pPr>
            <a:r>
              <a:rPr lang="en-GB" sz="2400" dirty="0">
                <a:latin typeface="Arial"/>
                <a:ea typeface="Arial"/>
                <a:cs typeface="Arial"/>
                <a:sym typeface="Arial"/>
              </a:rPr>
              <a:t>blueprint for each species</a:t>
            </a:r>
          </a:p>
          <a:p>
            <a:pPr marL="457200" indent="-355600">
              <a:lnSpc>
                <a:spcPct val="115000"/>
              </a:lnSpc>
              <a:spcBef>
                <a:spcPts val="0"/>
              </a:spcBef>
              <a:spcAft>
                <a:spcPts val="0"/>
              </a:spcAft>
              <a:buSzPts val="2000"/>
              <a:buFont typeface="Arial"/>
              <a:buChar char="•"/>
            </a:pPr>
            <a:r>
              <a:rPr lang="en-GB" sz="2400" dirty="0">
                <a:latin typeface="Arial"/>
                <a:ea typeface="Arial"/>
                <a:cs typeface="Arial"/>
                <a:sym typeface="Arial"/>
              </a:rPr>
              <a:t>transmitted from one generation to the next</a:t>
            </a:r>
          </a:p>
          <a:p>
            <a:pPr marL="457200" indent="-355600">
              <a:lnSpc>
                <a:spcPct val="115000"/>
              </a:lnSpc>
              <a:spcBef>
                <a:spcPts val="0"/>
              </a:spcBef>
              <a:spcAft>
                <a:spcPts val="0"/>
              </a:spcAft>
              <a:buSzPts val="2000"/>
              <a:buFont typeface="Arial"/>
              <a:buChar char="•"/>
            </a:pPr>
            <a:r>
              <a:rPr lang="en-GB" sz="2400" dirty="0">
                <a:latin typeface="Arial"/>
                <a:ea typeface="Arial"/>
                <a:cs typeface="Arial"/>
                <a:sym typeface="Arial"/>
              </a:rPr>
              <a:t>RNA</a:t>
            </a:r>
          </a:p>
          <a:p>
            <a:pPr marL="457200" indent="-355600">
              <a:lnSpc>
                <a:spcPct val="115000"/>
              </a:lnSpc>
              <a:spcBef>
                <a:spcPts val="0"/>
              </a:spcBef>
              <a:spcAft>
                <a:spcPts val="0"/>
              </a:spcAft>
              <a:buSzPts val="2000"/>
              <a:buFont typeface="Arial"/>
              <a:buChar char="•"/>
            </a:pPr>
            <a:r>
              <a:rPr lang="en-GB" sz="2400" dirty="0">
                <a:latin typeface="Arial"/>
                <a:ea typeface="Arial"/>
                <a:cs typeface="Arial"/>
                <a:sym typeface="Arial"/>
              </a:rPr>
              <a:t>can act as reaction catalyst</a:t>
            </a:r>
          </a:p>
          <a:p>
            <a:pPr marL="457200" indent="-355600">
              <a:lnSpc>
                <a:spcPct val="115000"/>
              </a:lnSpc>
              <a:spcBef>
                <a:spcPts val="0"/>
              </a:spcBef>
              <a:spcAft>
                <a:spcPts val="0"/>
              </a:spcAft>
              <a:buSzPts val="2000"/>
              <a:buFont typeface="Arial"/>
              <a:buChar char="•"/>
            </a:pPr>
            <a:r>
              <a:rPr lang="en-GB" sz="2400" dirty="0">
                <a:latin typeface="Arial"/>
                <a:ea typeface="Arial"/>
                <a:cs typeface="Arial"/>
                <a:sym typeface="Arial"/>
              </a:rPr>
              <a:t>can act directly as a signal</a:t>
            </a:r>
          </a:p>
          <a:p>
            <a:pPr marL="457200" indent="-355600">
              <a:lnSpc>
                <a:spcPct val="115000"/>
              </a:lnSpc>
              <a:spcBef>
                <a:spcPts val="0"/>
              </a:spcBef>
              <a:spcAft>
                <a:spcPts val="0"/>
              </a:spcAft>
              <a:buSzPts val="2000"/>
              <a:buFont typeface="Arial"/>
              <a:buChar char="•"/>
            </a:pPr>
            <a:r>
              <a:rPr lang="en-GB" sz="2400" dirty="0">
                <a:latin typeface="Arial"/>
                <a:ea typeface="Arial"/>
                <a:cs typeface="Arial"/>
                <a:sym typeface="Arial"/>
              </a:rPr>
              <a:t>directs protein synthesis</a:t>
            </a:r>
            <a:endParaRPr lang="en-GB" sz="2400" dirty="0"/>
          </a:p>
        </p:txBody>
      </p:sp>
      <p:sp>
        <p:nvSpPr>
          <p:cNvPr id="7" name="Google Shape;199;p32">
            <a:extLst>
              <a:ext uri="{FF2B5EF4-FFF2-40B4-BE49-F238E27FC236}">
                <a16:creationId xmlns:a16="http://schemas.microsoft.com/office/drawing/2014/main" id="{37E5A66A-5CEB-CF45-BAE8-7285F0BE32C6}"/>
              </a:ext>
            </a:extLst>
          </p:cNvPr>
          <p:cNvSpPr txBox="1"/>
          <p:nvPr/>
        </p:nvSpPr>
        <p:spPr>
          <a:xfrm>
            <a:off x="639358" y="1397850"/>
            <a:ext cx="7923900" cy="1102500"/>
          </a:xfrm>
          <a:prstGeom prst="rect">
            <a:avLst/>
          </a:prstGeom>
          <a:noFill/>
          <a:ln>
            <a:noFill/>
          </a:ln>
        </p:spPr>
        <p:txBody>
          <a:bodyPr spcFirstLastPara="1" wrap="square" lIns="91425" tIns="45700" rIns="91425" bIns="45700" anchor="t" anchorCtr="0">
            <a:noAutofit/>
          </a:bodyPr>
          <a:lstStyle/>
          <a:p>
            <a:pPr marL="0" marR="0" lvl="0" indent="0" algn="l" defTabSz="914400" rtl="0" eaLnBrk="0" fontAlgn="base" latinLnBrk="0" hangingPunct="0">
              <a:lnSpc>
                <a:spcPct val="115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00FF"/>
                </a:solidFill>
                <a:effectLst/>
                <a:uLnTx/>
                <a:uFillTx/>
                <a:latin typeface="Arial" panose="020B0604020202020204" pitchFamily="34" charset="0"/>
                <a:ea typeface="MS PGothic" panose="020B0600070205080204" pitchFamily="34" charset="-128"/>
                <a:cs typeface="Arial" panose="020B0604020202020204" pitchFamily="34" charset="0"/>
              </a:rPr>
              <a:t>Think </a:t>
            </a:r>
            <a:r>
              <a:rPr kumimoji="0" lang="en-GB"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about how the following terms and phrases relate to each other and then use scratch paper to draw a concept map using these terms and phrases. (3 minutes)</a:t>
            </a:r>
            <a:endParaRPr kumimoji="0" sz="2400" b="0" i="0" u="none" strike="noStrike" kern="1200" cap="none" spc="0" normalizeH="0" baseline="0" noProof="0" dirty="0">
              <a:ln>
                <a:noFill/>
              </a:ln>
              <a:solidFill>
                <a:srgbClr val="000000"/>
              </a:solidFill>
              <a:effectLst/>
              <a:uLnTx/>
              <a:uFillTx/>
              <a:latin typeface="Arial" panose="020B0604020202020204" pitchFamily="34" charset="0"/>
              <a:ea typeface="Calibri"/>
              <a:cs typeface="Arial" panose="020B0604020202020204" pitchFamily="34" charset="0"/>
              <a:sym typeface="Calibri"/>
            </a:endParaRPr>
          </a:p>
        </p:txBody>
      </p:sp>
    </p:spTree>
    <p:extLst>
      <p:ext uri="{BB962C8B-B14F-4D97-AF65-F5344CB8AC3E}">
        <p14:creationId xmlns:p14="http://schemas.microsoft.com/office/powerpoint/2010/main" val="2109096173"/>
      </p:ext>
    </p:extLst>
  </p:cSld>
  <p:clrMapOvr>
    <a:masterClrMapping/>
  </p:clrMapOvr>
</p:sld>
</file>

<file path=ppt/theme/theme1.xml><?xml version="1.0" encoding="utf-8"?>
<a:theme xmlns:a="http://schemas.openxmlformats.org/drawingml/2006/main" name="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Arial"/>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25079</TotalTime>
  <Words>9012</Words>
  <Application>Microsoft Office PowerPoint</Application>
  <PresentationFormat>On-screen Show (4:3)</PresentationFormat>
  <Paragraphs>1693</Paragraphs>
  <Slides>166</Slides>
  <Notes>166</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166</vt:i4>
      </vt:variant>
    </vt:vector>
  </HeadingPairs>
  <TitlesOfParts>
    <vt:vector size="173" baseType="lpstr">
      <vt:lpstr>ＭＳ Ｐゴシック</vt:lpstr>
      <vt:lpstr>ＭＳ Ｐゴシック</vt:lpstr>
      <vt:lpstr>Arial</vt:lpstr>
      <vt:lpstr>Arial Unicode MS</vt:lpstr>
      <vt:lpstr>Calibri</vt:lpstr>
      <vt:lpstr>Times</vt:lpstr>
      <vt:lpstr>Blank</vt:lpstr>
      <vt:lpstr>8 Nucleotides and Nucleic Acids</vt:lpstr>
      <vt:lpstr>Nucleotides</vt:lpstr>
      <vt:lpstr>Principle 1 (1 of 6)</vt:lpstr>
      <vt:lpstr>Principle 2 (1 of 4)</vt:lpstr>
      <vt:lpstr>Principle 3 (1 of 3)</vt:lpstr>
      <vt:lpstr>Principle 4 (1 of 4)</vt:lpstr>
      <vt:lpstr>Principle 5 (1 of 3)</vt:lpstr>
      <vt:lpstr>8.1    Some Basic Definitions and Conventions</vt:lpstr>
      <vt:lpstr>Principle 1 (2 of 6)</vt:lpstr>
      <vt:lpstr>The Functions of DNA</vt:lpstr>
      <vt:lpstr>The Functions of RNA</vt:lpstr>
      <vt:lpstr>Nucleotides and Nucleic Acids Have Characteristic Bases and Pentoses</vt:lpstr>
      <vt:lpstr>Clicker Question 1</vt:lpstr>
      <vt:lpstr>Clicker Question 1, Response</vt:lpstr>
      <vt:lpstr>Nucleotide Bonds</vt:lpstr>
      <vt:lpstr>Nucleotide Nitrogenous Bases</vt:lpstr>
      <vt:lpstr>Clicker Question 2</vt:lpstr>
      <vt:lpstr>Clicker Question 2, Response</vt:lpstr>
      <vt:lpstr>Nucleotide and Nucleic Acid Nomenclature</vt:lpstr>
      <vt:lpstr>Nucleotide Pentoses</vt:lpstr>
      <vt:lpstr>Clicker Question 3</vt:lpstr>
      <vt:lpstr>Clicker Question 3, Response</vt:lpstr>
      <vt:lpstr>Structure and Names of The Four Major Deoxyribonucleotides</vt:lpstr>
      <vt:lpstr>Structure and Names of The Four Major Ribonucleotides</vt:lpstr>
      <vt:lpstr>Clicker Question 4</vt:lpstr>
      <vt:lpstr>Clicker Question 4, Response</vt:lpstr>
      <vt:lpstr>Minor Purine and Pyrimidine Bases</vt:lpstr>
      <vt:lpstr>Nucleotides with Phosphate Groups in Different Positions</vt:lpstr>
      <vt:lpstr>Phosphodiester Bonds Link Successive Nucleotides in Nucleic Acids</vt:lpstr>
      <vt:lpstr>Hydrolysis of DNA and RNA</vt:lpstr>
      <vt:lpstr>Clicker Question 5</vt:lpstr>
      <vt:lpstr>Clicker Question 5, Response</vt:lpstr>
      <vt:lpstr>Schematic Representation of Nucleotide Sequences</vt:lpstr>
      <vt:lpstr>Simpler Representations of Nucleotide Sequences</vt:lpstr>
      <vt:lpstr>Oligonucleotides and Polynucleotides</vt:lpstr>
      <vt:lpstr>Clicker Question 6</vt:lpstr>
      <vt:lpstr>Clicker Question 6, Response</vt:lpstr>
      <vt:lpstr>The Properties of Nucleotide Bases Affect the Three-Dimensional Structure of Nucleic Acids</vt:lpstr>
      <vt:lpstr>Free Pyrimidine and Purine Bases May Exist as Tautomers</vt:lpstr>
      <vt:lpstr>Absorption Spectra of Common Nucleotides</vt:lpstr>
      <vt:lpstr>Solubility of Nucleotides</vt:lpstr>
      <vt:lpstr>Clicker Question 7</vt:lpstr>
      <vt:lpstr>Clicker Question 7, Response</vt:lpstr>
      <vt:lpstr>Principle 1 (3 of 6)</vt:lpstr>
      <vt:lpstr>Principle 2 (2 of 4)</vt:lpstr>
      <vt:lpstr>Base Pairing Permits the Duplication of Genetic Information</vt:lpstr>
      <vt:lpstr>Clicker Question 8</vt:lpstr>
      <vt:lpstr>Clicker Question 8, Response</vt:lpstr>
      <vt:lpstr>8.2    Nucleic Acid Structure</vt:lpstr>
      <vt:lpstr>Hierarchical Levels of Nucleic Acid Structure</vt:lpstr>
      <vt:lpstr>DNA Is a Double Helix that Stores Genetic Information</vt:lpstr>
      <vt:lpstr>Watson-Crick Model for the Structure of DNA</vt:lpstr>
      <vt:lpstr>DNA Strands Are Antiparallel</vt:lpstr>
      <vt:lpstr>Clicker Question 9</vt:lpstr>
      <vt:lpstr>Clicker Question 9, Response</vt:lpstr>
      <vt:lpstr>The Double Helix Has 10.5 Base Pairs Per Helical Turn</vt:lpstr>
      <vt:lpstr>Antiparallel Polynucleotides Chains Are Complementary</vt:lpstr>
      <vt:lpstr>Stabilization of the DNA  Double Helix</vt:lpstr>
      <vt:lpstr>Clicker Question 10</vt:lpstr>
      <vt:lpstr>Clicker Question 10, Response</vt:lpstr>
      <vt:lpstr>Principle 1 (4 of 6)</vt:lpstr>
      <vt:lpstr>Principle 2 (3 of 4)</vt:lpstr>
      <vt:lpstr>Replication of DNA</vt:lpstr>
      <vt:lpstr>DNA Can Occur in Different Three-Dimensional Forms</vt:lpstr>
      <vt:lpstr>The Three Forms of DNA</vt:lpstr>
      <vt:lpstr>A, B, and Z Forms of DNA</vt:lpstr>
      <vt:lpstr>Clicker Question 11</vt:lpstr>
      <vt:lpstr>Clicker Question 11, Response</vt:lpstr>
      <vt:lpstr>Certain DNA Sequences Adopt Unusual Structures</vt:lpstr>
      <vt:lpstr>Hairpin and Cruciform Structures</vt:lpstr>
      <vt:lpstr>DNA Structures Containing Three DNA Strands</vt:lpstr>
      <vt:lpstr>DNA Structures Containing Four DNA Strands</vt:lpstr>
      <vt:lpstr>Clicker Question 12</vt:lpstr>
      <vt:lpstr>Clicker Question 12, Response</vt:lpstr>
      <vt:lpstr>Clicker Question 13</vt:lpstr>
      <vt:lpstr>Clicker Question 13, Response</vt:lpstr>
      <vt:lpstr>Principle 1 (5 of 6)</vt:lpstr>
      <vt:lpstr>Principle 2 (4 of 4)</vt:lpstr>
      <vt:lpstr>Messenger RNAs Code for Polypeptide Chains</vt:lpstr>
      <vt:lpstr>mRNA Can Be Monocistronic or Polycistronic</vt:lpstr>
      <vt:lpstr>Clicker Question 14</vt:lpstr>
      <vt:lpstr>Clicker Question 14, Response</vt:lpstr>
      <vt:lpstr>Many RNAs Have More Complex Three-Dimensional Structures</vt:lpstr>
      <vt:lpstr>Secondary Structure of RNAs</vt:lpstr>
      <vt:lpstr>Base-Paired Helical Structures  In RNA</vt:lpstr>
      <vt:lpstr>Three-Dimensional Structure in RNA</vt:lpstr>
      <vt:lpstr>Clicker Question 15</vt:lpstr>
      <vt:lpstr>Clicker Question 15, Response</vt:lpstr>
      <vt:lpstr>Activity: Properties  of Nucleotides</vt:lpstr>
      <vt:lpstr>Activity Instructions (1 of 4)</vt:lpstr>
      <vt:lpstr>Activity Instructions (2 of 4)</vt:lpstr>
      <vt:lpstr>Activity Solution (1 of 4)</vt:lpstr>
      <vt:lpstr>Activity Solution (2 of 4)</vt:lpstr>
      <vt:lpstr>8.3    Nucleic Acid Chemistry</vt:lpstr>
      <vt:lpstr>Principle 1 (6 of 6)</vt:lpstr>
      <vt:lpstr>Principle 3 (2 of 3)</vt:lpstr>
      <vt:lpstr>The Role of DNA as a Repository of Genetic Information</vt:lpstr>
      <vt:lpstr> Activity: Relating  Terms within the Chapter</vt:lpstr>
      <vt:lpstr>Activity Instructions (3 of 4)</vt:lpstr>
      <vt:lpstr>Activity Solution (3 of 4)</vt:lpstr>
      <vt:lpstr>Double-Helical DNA and RNA Can Be Denatured</vt:lpstr>
      <vt:lpstr>Clicker Question 16</vt:lpstr>
      <vt:lpstr>Clicker Question 16, Response</vt:lpstr>
      <vt:lpstr>Clicker Question 17</vt:lpstr>
      <vt:lpstr>Clicker Question 17, Response</vt:lpstr>
      <vt:lpstr>Double-Helical DNA and RNA Can Anneal</vt:lpstr>
      <vt:lpstr>The Hypochromic and Hyperchromic Effects</vt:lpstr>
      <vt:lpstr>Heat Denaturation of DNA</vt:lpstr>
      <vt:lpstr>Partially Denatured DNA</vt:lpstr>
      <vt:lpstr>Clicker Question 18</vt:lpstr>
      <vt:lpstr>Clicker Question 18, Response</vt:lpstr>
      <vt:lpstr>Denaturation of Double-Stranded RNA and RNA-DNA Hybrids</vt:lpstr>
      <vt:lpstr>Nucleotides and Nucleic Acids Undergo Nonenzymatic Transformations</vt:lpstr>
      <vt:lpstr>Principle 3 (3 of 3)</vt:lpstr>
      <vt:lpstr>Deamination Reactions</vt:lpstr>
      <vt:lpstr>Depurination Reactions</vt:lpstr>
      <vt:lpstr>Reactions Promoted by Radiation</vt:lpstr>
      <vt:lpstr>Clicker Question 19</vt:lpstr>
      <vt:lpstr>Clicker Question 19, Response</vt:lpstr>
      <vt:lpstr>Formation of Pyrimidine Dimers by UV Light</vt:lpstr>
      <vt:lpstr>DNA Damage by Reactive Chemicals</vt:lpstr>
      <vt:lpstr>Alkylating Agents Can Alter Certain Bases of DNA</vt:lpstr>
      <vt:lpstr>DNA Damage by Oxidative Damage</vt:lpstr>
      <vt:lpstr> Activity: Natural DNA  Damage Muddiest Point (1 of 2)</vt:lpstr>
      <vt:lpstr> Activity: Natural DNA  Damage Muddiest Point (2 of 2)</vt:lpstr>
      <vt:lpstr>Some Bases of DNA Are Methylated</vt:lpstr>
      <vt:lpstr>Clicker Question 20</vt:lpstr>
      <vt:lpstr>Clicker Question 20, Response</vt:lpstr>
      <vt:lpstr>The Chemical Synthesis of DNA Has Been Automated</vt:lpstr>
      <vt:lpstr>Gene Sequences Can Be Amplified with the Polymerase Chain Reaction</vt:lpstr>
      <vt:lpstr>The Polymerase Chain Reaction</vt:lpstr>
      <vt:lpstr>Principle 4 (2 of 4)</vt:lpstr>
      <vt:lpstr>PCR Technology Is Highly Sensitive</vt:lpstr>
      <vt:lpstr>Clicker Question 21</vt:lpstr>
      <vt:lpstr>Clicker Question 21, Response</vt:lpstr>
      <vt:lpstr>Principle 4 (3 of 4)</vt:lpstr>
      <vt:lpstr>The Sequences of Long DNA Strands Can Be Determined</vt:lpstr>
      <vt:lpstr>Automation of DNA Sequencing Reactions</vt:lpstr>
      <vt:lpstr>Clicker Question 22</vt:lpstr>
      <vt:lpstr>Clicker Question 22, Response</vt:lpstr>
      <vt:lpstr>Principle 4 (4 of 4)</vt:lpstr>
      <vt:lpstr>DNA Sequencing Technologies Are Advancing Rapidly</vt:lpstr>
      <vt:lpstr>Reversible Terminator Sequencing</vt:lpstr>
      <vt:lpstr>SMRT Sequencing</vt:lpstr>
      <vt:lpstr>Sequence Assembly Requires the Computerized Alignment of Overlapping Fragments</vt:lpstr>
      <vt:lpstr>Clicker Question 23</vt:lpstr>
      <vt:lpstr>Clicker Question 23, Response</vt:lpstr>
      <vt:lpstr> Activity: Nucleic Acid  Sequencing</vt:lpstr>
      <vt:lpstr>Activity Instructions (4 of 4)</vt:lpstr>
      <vt:lpstr>Activity Solution (4 of 4)</vt:lpstr>
      <vt:lpstr>8.4    Other Functions of Nucleotides</vt:lpstr>
      <vt:lpstr>Principle 5 (2 of 3)</vt:lpstr>
      <vt:lpstr>Nucleotides Carry Chemical Energy in Cells</vt:lpstr>
      <vt:lpstr>Principle 5 (3 of 3)</vt:lpstr>
      <vt:lpstr>Hydrolysis of Nucleoside Phosphates</vt:lpstr>
      <vt:lpstr>Clicker Question 24</vt:lpstr>
      <vt:lpstr>Clicker Question 24, Response</vt:lpstr>
      <vt:lpstr>Adenine Nucleotides Are Components of Many Enzyme Cofactors</vt:lpstr>
      <vt:lpstr>Clicker Question 25</vt:lpstr>
      <vt:lpstr>Clicker Question 25, Response</vt:lpstr>
      <vt:lpstr>Some Nucleotides Are Regulatory Molecules</vt:lpstr>
      <vt:lpstr>Adenine Nucleotides Also Serve as Signals</vt:lpstr>
      <vt:lpstr>Clicker Question 26</vt:lpstr>
      <vt:lpstr>Clicker Question 26, Response</vt:lpstr>
      <vt:lpstr> Activity: Nucleotides as Chemical Energy  Carriers Muddiest Point (1 of 2)</vt:lpstr>
      <vt:lpstr> Activity: Nucleotides as Chemical Energy  Carriers Muddiest Point (2 of 2)</vt:lpstr>
    </vt:vector>
  </TitlesOfParts>
  <Company>UCSB</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Enzymes: Principles of Catalysis</dc:title>
  <dc:subject>Biochemistry</dc:subject>
  <dc:creator>Dr. Kalju Kahn</dc:creator>
  <dc:description>Slides for Lehninger Textbook</dc:description>
  <cp:lastModifiedBy>Thorne, Amy</cp:lastModifiedBy>
  <cp:revision>470</cp:revision>
  <cp:lastPrinted>2020-09-26T21:29:29Z</cp:lastPrinted>
  <dcterms:created xsi:type="dcterms:W3CDTF">2003-08-27T01:54:28Z</dcterms:created>
  <dcterms:modified xsi:type="dcterms:W3CDTF">2021-03-15T12:59:05Z</dcterms:modified>
</cp:coreProperties>
</file>