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02"/>
  </p:notesMasterIdLst>
  <p:handoutMasterIdLst>
    <p:handoutMasterId r:id="rId203"/>
  </p:handoutMasterIdLst>
  <p:sldIdLst>
    <p:sldId id="976" r:id="rId2"/>
    <p:sldId id="792" r:id="rId3"/>
    <p:sldId id="793" r:id="rId4"/>
    <p:sldId id="794" r:id="rId5"/>
    <p:sldId id="920" r:id="rId6"/>
    <p:sldId id="921" r:id="rId7"/>
    <p:sldId id="412" r:id="rId8"/>
    <p:sldId id="420" r:id="rId9"/>
    <p:sldId id="421" r:id="rId10"/>
    <p:sldId id="422" r:id="rId11"/>
    <p:sldId id="425" r:id="rId12"/>
    <p:sldId id="790" r:id="rId13"/>
    <p:sldId id="791" r:id="rId14"/>
    <p:sldId id="424" r:id="rId15"/>
    <p:sldId id="383" r:id="rId16"/>
    <p:sldId id="795" r:id="rId17"/>
    <p:sldId id="432" r:id="rId18"/>
    <p:sldId id="797" r:id="rId19"/>
    <p:sldId id="900" r:id="rId20"/>
    <p:sldId id="901" r:id="rId21"/>
    <p:sldId id="798" r:id="rId22"/>
    <p:sldId id="801" r:id="rId23"/>
    <p:sldId id="802" r:id="rId24"/>
    <p:sldId id="922" r:id="rId25"/>
    <p:sldId id="923" r:id="rId26"/>
    <p:sldId id="796" r:id="rId27"/>
    <p:sldId id="936" r:id="rId28"/>
    <p:sldId id="937" r:id="rId29"/>
    <p:sldId id="804" r:id="rId30"/>
    <p:sldId id="803" r:id="rId31"/>
    <p:sldId id="805" r:id="rId32"/>
    <p:sldId id="806" r:id="rId33"/>
    <p:sldId id="808" r:id="rId34"/>
    <p:sldId id="807" r:id="rId35"/>
    <p:sldId id="934" r:id="rId36"/>
    <p:sldId id="935" r:id="rId37"/>
    <p:sldId id="809" r:id="rId38"/>
    <p:sldId id="811" r:id="rId39"/>
    <p:sldId id="812" r:id="rId40"/>
    <p:sldId id="291" r:id="rId41"/>
    <p:sldId id="292" r:id="rId42"/>
    <p:sldId id="350" r:id="rId43"/>
    <p:sldId id="810" r:id="rId44"/>
    <p:sldId id="813" r:id="rId45"/>
    <p:sldId id="924" r:id="rId46"/>
    <p:sldId id="925" r:id="rId47"/>
    <p:sldId id="814" r:id="rId48"/>
    <p:sldId id="815" r:id="rId49"/>
    <p:sldId id="816" r:id="rId50"/>
    <p:sldId id="902" r:id="rId51"/>
    <p:sldId id="903" r:id="rId52"/>
    <p:sldId id="817" r:id="rId53"/>
    <p:sldId id="926" r:id="rId54"/>
    <p:sldId id="927" r:id="rId55"/>
    <p:sldId id="818" r:id="rId56"/>
    <p:sldId id="819" r:id="rId57"/>
    <p:sldId id="820" r:id="rId58"/>
    <p:sldId id="821" r:id="rId59"/>
    <p:sldId id="932" r:id="rId60"/>
    <p:sldId id="933" r:id="rId61"/>
    <p:sldId id="823" r:id="rId62"/>
    <p:sldId id="822" r:id="rId63"/>
    <p:sldId id="824" r:id="rId64"/>
    <p:sldId id="825" r:id="rId65"/>
    <p:sldId id="826" r:id="rId66"/>
    <p:sldId id="827" r:id="rId67"/>
    <p:sldId id="928" r:id="rId68"/>
    <p:sldId id="929" r:id="rId69"/>
    <p:sldId id="828" r:id="rId70"/>
    <p:sldId id="829" r:id="rId71"/>
    <p:sldId id="908" r:id="rId72"/>
    <p:sldId id="909" r:id="rId73"/>
    <p:sldId id="830" r:id="rId74"/>
    <p:sldId id="938" r:id="rId75"/>
    <p:sldId id="939" r:id="rId76"/>
    <p:sldId id="831" r:id="rId77"/>
    <p:sldId id="832" r:id="rId78"/>
    <p:sldId id="910" r:id="rId79"/>
    <p:sldId id="911" r:id="rId80"/>
    <p:sldId id="930" r:id="rId81"/>
    <p:sldId id="931" r:id="rId82"/>
    <p:sldId id="833" r:id="rId83"/>
    <p:sldId id="834" r:id="rId84"/>
    <p:sldId id="835" r:id="rId85"/>
    <p:sldId id="836" r:id="rId86"/>
    <p:sldId id="944" r:id="rId87"/>
    <p:sldId id="945" r:id="rId88"/>
    <p:sldId id="356" r:id="rId89"/>
    <p:sldId id="972" r:id="rId90"/>
    <p:sldId id="837" r:id="rId91"/>
    <p:sldId id="838" r:id="rId92"/>
    <p:sldId id="967" r:id="rId93"/>
    <p:sldId id="968" r:id="rId94"/>
    <p:sldId id="969" r:id="rId95"/>
    <p:sldId id="839" r:id="rId96"/>
    <p:sldId id="840" r:id="rId97"/>
    <p:sldId id="841" r:id="rId98"/>
    <p:sldId id="904" r:id="rId99"/>
    <p:sldId id="905" r:id="rId100"/>
    <p:sldId id="743" r:id="rId101"/>
    <p:sldId id="744" r:id="rId102"/>
    <p:sldId id="842" r:id="rId103"/>
    <p:sldId id="843" r:id="rId104"/>
    <p:sldId id="906" r:id="rId105"/>
    <p:sldId id="907" r:id="rId106"/>
    <p:sldId id="974" r:id="rId107"/>
    <p:sldId id="975" r:id="rId108"/>
    <p:sldId id="847" r:id="rId109"/>
    <p:sldId id="844" r:id="rId110"/>
    <p:sldId id="914" r:id="rId111"/>
    <p:sldId id="915" r:id="rId112"/>
    <p:sldId id="845" r:id="rId113"/>
    <p:sldId id="912" r:id="rId114"/>
    <p:sldId id="913" r:id="rId115"/>
    <p:sldId id="848" r:id="rId116"/>
    <p:sldId id="846" r:id="rId117"/>
    <p:sldId id="849" r:id="rId118"/>
    <p:sldId id="850" r:id="rId119"/>
    <p:sldId id="851" r:id="rId120"/>
    <p:sldId id="853" r:id="rId121"/>
    <p:sldId id="852" r:id="rId122"/>
    <p:sldId id="942" r:id="rId123"/>
    <p:sldId id="943" r:id="rId124"/>
    <p:sldId id="682" r:id="rId125"/>
    <p:sldId id="685" r:id="rId126"/>
    <p:sldId id="259" r:id="rId127"/>
    <p:sldId id="854" r:id="rId128"/>
    <p:sldId id="855" r:id="rId129"/>
    <p:sldId id="857" r:id="rId130"/>
    <p:sldId id="856" r:id="rId131"/>
    <p:sldId id="858" r:id="rId132"/>
    <p:sldId id="940" r:id="rId133"/>
    <p:sldId id="941" r:id="rId134"/>
    <p:sldId id="899" r:id="rId135"/>
    <p:sldId id="898" r:id="rId136"/>
    <p:sldId id="859" r:id="rId137"/>
    <p:sldId id="946" r:id="rId138"/>
    <p:sldId id="947" r:id="rId139"/>
    <p:sldId id="860" r:id="rId140"/>
    <p:sldId id="861" r:id="rId141"/>
    <p:sldId id="862" r:id="rId142"/>
    <p:sldId id="864" r:id="rId143"/>
    <p:sldId id="865" r:id="rId144"/>
    <p:sldId id="863" r:id="rId145"/>
    <p:sldId id="954" r:id="rId146"/>
    <p:sldId id="955" r:id="rId147"/>
    <p:sldId id="866" r:id="rId148"/>
    <p:sldId id="867" r:id="rId149"/>
    <p:sldId id="868" r:id="rId150"/>
    <p:sldId id="869" r:id="rId151"/>
    <p:sldId id="948" r:id="rId152"/>
    <p:sldId id="949" r:id="rId153"/>
    <p:sldId id="870" r:id="rId154"/>
    <p:sldId id="871" r:id="rId155"/>
    <p:sldId id="872" r:id="rId156"/>
    <p:sldId id="873" r:id="rId157"/>
    <p:sldId id="874" r:id="rId158"/>
    <p:sldId id="875" r:id="rId159"/>
    <p:sldId id="918" r:id="rId160"/>
    <p:sldId id="919" r:id="rId161"/>
    <p:sldId id="876" r:id="rId162"/>
    <p:sldId id="877" r:id="rId163"/>
    <p:sldId id="879" r:id="rId164"/>
    <p:sldId id="878" r:id="rId165"/>
    <p:sldId id="950" r:id="rId166"/>
    <p:sldId id="951" r:id="rId167"/>
    <p:sldId id="880" r:id="rId168"/>
    <p:sldId id="916" r:id="rId169"/>
    <p:sldId id="917" r:id="rId170"/>
    <p:sldId id="952" r:id="rId171"/>
    <p:sldId id="953" r:id="rId172"/>
    <p:sldId id="881" r:id="rId173"/>
    <p:sldId id="883" r:id="rId174"/>
    <p:sldId id="882" r:id="rId175"/>
    <p:sldId id="884" r:id="rId176"/>
    <p:sldId id="886" r:id="rId177"/>
    <p:sldId id="885" r:id="rId178"/>
    <p:sldId id="887" r:id="rId179"/>
    <p:sldId id="958" r:id="rId180"/>
    <p:sldId id="959" r:id="rId181"/>
    <p:sldId id="888" r:id="rId182"/>
    <p:sldId id="889" r:id="rId183"/>
    <p:sldId id="890" r:id="rId184"/>
    <p:sldId id="891" r:id="rId185"/>
    <p:sldId id="892" r:id="rId186"/>
    <p:sldId id="960" r:id="rId187"/>
    <p:sldId id="961" r:id="rId188"/>
    <p:sldId id="893" r:id="rId189"/>
    <p:sldId id="964" r:id="rId190"/>
    <p:sldId id="965" r:id="rId191"/>
    <p:sldId id="966" r:id="rId192"/>
    <p:sldId id="894" r:id="rId193"/>
    <p:sldId id="895" r:id="rId194"/>
    <p:sldId id="896" r:id="rId195"/>
    <p:sldId id="897" r:id="rId196"/>
    <p:sldId id="257" r:id="rId197"/>
    <p:sldId id="258" r:id="rId198"/>
    <p:sldId id="977" r:id="rId199"/>
    <p:sldId id="962" r:id="rId200"/>
    <p:sldId id="963" r:id="rId201"/>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y Doolin" initials="TD" lastIdx="49" clrIdx="0"/>
  <p:cmAuthor id="2" name="Microsoft Office User" initials="MOU" lastIdx="33" clrIdx="1">
    <p:extLst>
      <p:ext uri="{19B8F6BF-5375-455C-9EA6-DF929625EA0E}">
        <p15:presenceInfo xmlns:p15="http://schemas.microsoft.com/office/powerpoint/2012/main" userId="Microsoft Office User" providerId="None"/>
      </p:ext>
    </p:extLst>
  </p:cmAuthor>
  <p:cmAuthor id="3" name="Simmons, Elizabeth" initials="SE" lastIdx="14" clrIdx="2">
    <p:extLst>
      <p:ext uri="{19B8F6BF-5375-455C-9EA6-DF929625EA0E}">
        <p15:presenceInfo xmlns:p15="http://schemas.microsoft.com/office/powerpoint/2012/main" userId="S-1-5-21-4250845945-3731851581-3800177176-45761" providerId="AD"/>
      </p:ext>
    </p:extLst>
  </p:cmAuthor>
  <p:cmAuthor id="4" name="Newton, Andy" initials="NA" lastIdx="7" clrIdx="3">
    <p:extLst>
      <p:ext uri="{19B8F6BF-5375-455C-9EA6-DF929625EA0E}">
        <p15:presenceInfo xmlns:p15="http://schemas.microsoft.com/office/powerpoint/2012/main" userId="S-1-5-21-4250845945-3731851581-3800177176-49714" providerId="AD"/>
      </p:ext>
    </p:extLst>
  </p:cmAuthor>
  <p:cmAuthor id="5" name="CE" initials="C" lastIdx="6" clrIdx="4">
    <p:extLst>
      <p:ext uri="{19B8F6BF-5375-455C-9EA6-DF929625EA0E}">
        <p15:presenceInfo xmlns:p15="http://schemas.microsoft.com/office/powerpoint/2012/main" userId="CE" providerId="None"/>
      </p:ext>
    </p:extLst>
  </p:cmAuthor>
  <p:cmAuthor id="6" name="Newton, Andy" initials="NA [2]" lastIdx="1" clrIdx="5">
    <p:extLst>
      <p:ext uri="{19B8F6BF-5375-455C-9EA6-DF929625EA0E}">
        <p15:presenceInfo xmlns:p15="http://schemas.microsoft.com/office/powerpoint/2012/main" userId="Newton, And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4652"/>
    <a:srgbClr val="BADFE2"/>
    <a:srgbClr val="4E4CB4"/>
    <a:srgbClr val="145C76"/>
    <a:srgbClr val="005F6A"/>
    <a:srgbClr val="C6E1C9"/>
    <a:srgbClr val="3946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26" autoAdjust="0"/>
    <p:restoredTop sz="74468" autoAdjust="0"/>
  </p:normalViewPr>
  <p:slideViewPr>
    <p:cSldViewPr>
      <p:cViewPr varScale="1">
        <p:scale>
          <a:sx n="50" d="100"/>
          <a:sy n="50" d="100"/>
        </p:scale>
        <p:origin x="1736" y="40"/>
      </p:cViewPr>
      <p:guideLst>
        <p:guide orient="horz" pos="2160"/>
        <p:guide pos="2880"/>
      </p:guideLst>
    </p:cSldViewPr>
  </p:slideViewPr>
  <p:outlineViewPr>
    <p:cViewPr>
      <p:scale>
        <a:sx n="33" d="100"/>
        <a:sy n="33" d="100"/>
      </p:scale>
      <p:origin x="0" y="-4818"/>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viewProps" Target="view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theme" Target="theme/theme1.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handoutMaster" Target="handoutMasters/handoutMaster1.xml"/><Relationship Id="rId208"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commentAuthors" Target="commentAuthor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notesMaster" Target="notesMasters/notesMaster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38BF81D-2FA2-8549-B87B-7FD386D1E644}"/>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39" name="Rectangle 3">
            <a:extLst>
              <a:ext uri="{FF2B5EF4-FFF2-40B4-BE49-F238E27FC236}">
                <a16:creationId xmlns:a16="http://schemas.microsoft.com/office/drawing/2014/main" id="{B4F352C1-379F-504F-B111-34F8A845852B}"/>
              </a:ext>
            </a:extLst>
          </p:cNvPr>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a:latin typeface="Times" charset="0"/>
                <a:ea typeface="ＭＳ Ｐゴシック" charset="-128"/>
                <a:cs typeface="+mn-cs"/>
              </a:defRPr>
            </a:lvl1pPr>
          </a:lstStyle>
          <a:p>
            <a:pPr>
              <a:defRPr/>
            </a:pPr>
            <a:endParaRPr lang="en-US"/>
          </a:p>
        </p:txBody>
      </p:sp>
      <p:sp>
        <p:nvSpPr>
          <p:cNvPr id="65540" name="Rectangle 4">
            <a:extLst>
              <a:ext uri="{FF2B5EF4-FFF2-40B4-BE49-F238E27FC236}">
                <a16:creationId xmlns:a16="http://schemas.microsoft.com/office/drawing/2014/main" id="{2CBC297F-FA43-6B45-8009-1CB6DC7779E2}"/>
              </a:ext>
            </a:extLst>
          </p:cNvPr>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41" name="Rectangle 5">
            <a:extLst>
              <a:ext uri="{FF2B5EF4-FFF2-40B4-BE49-F238E27FC236}">
                <a16:creationId xmlns:a16="http://schemas.microsoft.com/office/drawing/2014/main" id="{D2717F75-F0FF-AD46-8DD4-3B4D56302146}"/>
              </a:ext>
            </a:extLst>
          </p:cNvPr>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300"/>
            </a:lvl1pPr>
          </a:lstStyle>
          <a:p>
            <a:pPr>
              <a:defRPr/>
            </a:pPr>
            <a:fld id="{A54D081D-049F-FB4C-A36C-006009BCCC8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607CF18-7593-D448-84E6-8B8A1D8ECD53}"/>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5" name="Rectangle 3">
            <a:extLst>
              <a:ext uri="{FF2B5EF4-FFF2-40B4-BE49-F238E27FC236}">
                <a16:creationId xmlns:a16="http://schemas.microsoft.com/office/drawing/2014/main" id="{BC9C3BA6-329A-8C40-A388-5EA5A60878E4}"/>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cs typeface="+mn-cs"/>
              </a:defRPr>
            </a:lvl1pPr>
          </a:lstStyle>
          <a:p>
            <a:pPr>
              <a:defRPr/>
            </a:pPr>
            <a:endParaRPr lang="en-US"/>
          </a:p>
        </p:txBody>
      </p:sp>
      <p:sp>
        <p:nvSpPr>
          <p:cNvPr id="15364" name="Rectangle 4">
            <a:extLst>
              <a:ext uri="{FF2B5EF4-FFF2-40B4-BE49-F238E27FC236}">
                <a16:creationId xmlns:a16="http://schemas.microsoft.com/office/drawing/2014/main" id="{1C63DD96-B755-C946-BB9C-304BCE51B61E}"/>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7" name="Rectangle 5">
            <a:extLst>
              <a:ext uri="{FF2B5EF4-FFF2-40B4-BE49-F238E27FC236}">
                <a16:creationId xmlns:a16="http://schemas.microsoft.com/office/drawing/2014/main" id="{2A3DB789-F3E9-7A4E-B941-2DA5AAEB4AF8}"/>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a:extLst>
              <a:ext uri="{FF2B5EF4-FFF2-40B4-BE49-F238E27FC236}">
                <a16:creationId xmlns:a16="http://schemas.microsoft.com/office/drawing/2014/main" id="{40762B99-C9F7-5740-91C6-6ECA98647351}"/>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9" name="Rectangle 7">
            <a:extLst>
              <a:ext uri="{FF2B5EF4-FFF2-40B4-BE49-F238E27FC236}">
                <a16:creationId xmlns:a16="http://schemas.microsoft.com/office/drawing/2014/main" id="{3C755F2D-99B3-7B4B-B2D5-079E9676E116}"/>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DBACB36-0955-CA45-ADAD-192CA336DEAB}" type="slidenum">
              <a:rPr lang="en-US" altLang="en-US"/>
              <a:pPr>
                <a:defRPr/>
              </a:pPr>
              <a:t>‹#›</a:t>
            </a:fld>
            <a:endParaRPr lang="en-US" altLang="en-US"/>
          </a:p>
        </p:txBody>
      </p:sp>
    </p:spTree>
    <p:extLst>
      <p:ext uri="{BB962C8B-B14F-4D97-AF65-F5344CB8AC3E}">
        <p14:creationId xmlns:p14="http://schemas.microsoft.com/office/powerpoint/2010/main" val="25456443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156;p1:notes">
            <a:extLst>
              <a:ext uri="{FF2B5EF4-FFF2-40B4-BE49-F238E27FC236}">
                <a16:creationId xmlns:a16="http://schemas.microsoft.com/office/drawing/2014/main" id="{D96DE23D-D382-D348-8F3A-66FBA487F4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18434" name="Google Shape;157;p1:notes">
            <a:extLst>
              <a:ext uri="{FF2B5EF4-FFF2-40B4-BE49-F238E27FC236}">
                <a16:creationId xmlns:a16="http://schemas.microsoft.com/office/drawing/2014/main" id="{EF9FE5BF-35D7-A24D-8E2C-3B6DC3D638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859720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Google Shape;165;p2:notes">
            <a:extLst>
              <a:ext uri="{FF2B5EF4-FFF2-40B4-BE49-F238E27FC236}">
                <a16:creationId xmlns:a16="http://schemas.microsoft.com/office/drawing/2014/main" id="{0241E35F-4184-AC42-AE94-BDF2B2A03B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626" name="Google Shape;166;p2:notes">
            <a:extLst>
              <a:ext uri="{FF2B5EF4-FFF2-40B4-BE49-F238E27FC236}">
                <a16:creationId xmlns:a16="http://schemas.microsoft.com/office/drawing/2014/main" id="{1D72897B-4581-6E4C-9848-9D1C3332696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45676404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7.2</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Describe the structure and function of common polysaccharides.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3:2 </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100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3757689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101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879572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07845068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8155331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7.3</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Relate the structure and biological function of an oligosaccharide.</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104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8001065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105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9744663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47cf01710_0_2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47cf01710_0_2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marR="0" lvl="0" indent="0" algn="l" defTabSz="914400" rtl="0" eaLnBrk="0" fontAlgn="base" latinLnBrk="0" hangingPunct="0">
              <a:lnSpc>
                <a:spcPct val="100000"/>
              </a:lnSpc>
              <a:spcBef>
                <a:spcPts val="0"/>
              </a:spcBef>
              <a:spcAft>
                <a:spcPts val="0"/>
              </a:spcAft>
              <a:buClr>
                <a:schemeClr val="dk1"/>
              </a:buClr>
              <a:buSzPts val="1100"/>
              <a:buFont typeface="Arial"/>
              <a:buNone/>
              <a:tabLst/>
              <a:defRPr/>
            </a:pPr>
            <a:r>
              <a:rPr lang="en-US" sz="1200" kern="1200" dirty="0">
                <a:solidFill>
                  <a:schemeClr val="tx1"/>
                </a:solidFill>
                <a:effectLst/>
                <a:latin typeface="Times" charset="0"/>
                <a:ea typeface="MS PGothic" pitchFamily="34" charset="-128"/>
                <a:cs typeface="MS PGothic" charset="0"/>
              </a:rPr>
              <a:t>Instructor: This muddiest point activity can be found in Achieve in the Chapter 7 folder titled “Ch7 In-Class Activities and Resources.”  See the Instructor Activity Guide in the same folder for more information.</a:t>
            </a:r>
          </a:p>
          <a:p>
            <a:pPr marL="0" lvl="0" indent="0" algn="l" rtl="0">
              <a:spcBef>
                <a:spcPts val="0"/>
              </a:spcBef>
              <a:spcAft>
                <a:spcPts val="0"/>
              </a:spcAft>
              <a:buClr>
                <a:schemeClr val="dk1"/>
              </a:buClr>
              <a:buSzPts val="1100"/>
              <a:buFont typeface="Arial"/>
              <a:buNone/>
            </a:pPr>
            <a:endParaRPr dirty="0"/>
          </a:p>
        </p:txBody>
      </p:sp>
      <p:sp>
        <p:nvSpPr>
          <p:cNvPr id="364" name="Google Shape;364;g847cf01710_0_2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106</a:t>
            </a:fld>
            <a:endParaRPr sz="1400">
              <a:latin typeface="Arial"/>
              <a:ea typeface="Arial"/>
              <a:cs typeface="Arial"/>
              <a:sym typeface="Arial"/>
            </a:endParaRPr>
          </a:p>
        </p:txBody>
      </p:sp>
    </p:spTree>
    <p:extLst>
      <p:ext uri="{BB962C8B-B14F-4D97-AF65-F5344CB8AC3E}">
        <p14:creationId xmlns:p14="http://schemas.microsoft.com/office/powerpoint/2010/main" val="105728505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47cf01710_0_2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47cf01710_0_2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marR="0" lvl="0" indent="0" algn="l" defTabSz="914400" rtl="0" eaLnBrk="0" fontAlgn="base" latinLnBrk="0" hangingPunct="0">
              <a:lnSpc>
                <a:spcPct val="100000"/>
              </a:lnSpc>
              <a:spcBef>
                <a:spcPts val="0"/>
              </a:spcBef>
              <a:spcAft>
                <a:spcPts val="0"/>
              </a:spcAft>
              <a:buClr>
                <a:schemeClr val="dk1"/>
              </a:buClr>
              <a:buSzPts val="1100"/>
              <a:buFont typeface="Arial"/>
              <a:buNone/>
              <a:tabLst/>
              <a:defRPr/>
            </a:pPr>
            <a:r>
              <a:rPr lang="en-US" sz="1200" kern="1200" dirty="0">
                <a:solidFill>
                  <a:schemeClr val="tx1"/>
                </a:solidFill>
                <a:effectLst/>
                <a:latin typeface="Times" charset="0"/>
                <a:ea typeface="MS PGothic" pitchFamily="34" charset="-128"/>
                <a:cs typeface="MS PGothic" charset="0"/>
              </a:rPr>
              <a:t>Instructor: This muddiest point activity can be found in Achieve in the Chapter 7 folder titled “Ch7 In-Class Activities and Resources.”  See the Instructor Activity Guide in the same folder for more information.</a:t>
            </a:r>
          </a:p>
        </p:txBody>
      </p:sp>
      <p:sp>
        <p:nvSpPr>
          <p:cNvPr id="364" name="Google Shape;364;g847cf01710_0_2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107</a:t>
            </a:fld>
            <a:endParaRPr sz="1400">
              <a:latin typeface="Arial"/>
              <a:ea typeface="Arial"/>
              <a:cs typeface="Arial"/>
              <a:sym typeface="Arial"/>
            </a:endParaRPr>
          </a:p>
        </p:txBody>
      </p:sp>
    </p:spTree>
    <p:extLst>
      <p:ext uri="{BB962C8B-B14F-4D97-AF65-F5344CB8AC3E}">
        <p14:creationId xmlns:p14="http://schemas.microsoft.com/office/powerpoint/2010/main" val="89429307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75630200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40025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59671752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7.5</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Describe factors that contribute to the conformation of a polysaccharide.</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 </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110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4503429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111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5828121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4613686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7.5</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Describe factors that contribute to the conformation of a polysaccharide.</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113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9905064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114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0371582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66586674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8033372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9702832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33514296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24101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01226040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47193752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2528895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7.2</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Describe the structure and function of common polysaccharides.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2:1 </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122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0265125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123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3945416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3281" name="Google Shape;161;g929a7def50_0_124:notes">
            <a:extLst>
              <a:ext uri="{FF2B5EF4-FFF2-40B4-BE49-F238E27FC236}">
                <a16:creationId xmlns:a16="http://schemas.microsoft.com/office/drawing/2014/main" id="{3F443D9B-8EA1-254E-AB6E-B04A42AC1BB0}"/>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3282" name="Google Shape;162;g929a7def50_0_124:notes">
            <a:extLst>
              <a:ext uri="{FF2B5EF4-FFF2-40B4-BE49-F238E27FC236}">
                <a16:creationId xmlns:a16="http://schemas.microsoft.com/office/drawing/2014/main" id="{5F7B60B9-21DA-6145-9E44-6836B5EB66DB}"/>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
                <a:srgbClr val="000000"/>
              </a:buClr>
              <a:buSzPts val="1000"/>
              <a:buFontTx/>
              <a:buNone/>
              <a:tabLst/>
              <a:defRPr/>
            </a:pPr>
            <a:r>
              <a:rPr lang="en-US" sz="1200" kern="1200" dirty="0">
                <a:solidFill>
                  <a:schemeClr val="tx1"/>
                </a:solidFill>
                <a:effectLst/>
                <a:latin typeface="Times" charset="0"/>
                <a:ea typeface="MS PGothic" pitchFamily="34" charset="-128"/>
                <a:cs typeface="MS PGothic" charset="0"/>
              </a:rPr>
              <a:t>Instructor: For additional information, see the Instructor Activity Guide located in Achieve. It can be found within Chapter 7, in the folder titled “Ch7 In-Class Activities and Resources.”</a:t>
            </a:r>
          </a:p>
        </p:txBody>
      </p:sp>
      <p:sp>
        <p:nvSpPr>
          <p:cNvPr id="353283" name="Google Shape;163;g929a7def50_0_124:notes">
            <a:extLst>
              <a:ext uri="{FF2B5EF4-FFF2-40B4-BE49-F238E27FC236}">
                <a16:creationId xmlns:a16="http://schemas.microsoft.com/office/drawing/2014/main" id="{A4F57885-1F0C-974D-93E4-F4C59F5567F9}"/>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1EDDDECD-7F1B-5F49-830D-72E8011EBD7A}" type="slidenum">
              <a:rPr lang="en-GB" altLang="en-US" sz="1300" b="0" smtClean="0"/>
              <a:pPr algn="l"/>
              <a:t>124</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2619187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5329" name="Google Shape;170;g929a7def50_0_242:notes">
            <a:extLst>
              <a:ext uri="{FF2B5EF4-FFF2-40B4-BE49-F238E27FC236}">
                <a16:creationId xmlns:a16="http://schemas.microsoft.com/office/drawing/2014/main" id="{6410CABB-4BCA-4443-A035-87E7665CBDCC}"/>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5330" name="Google Shape;171;g929a7def50_0_242:notes">
            <a:extLst>
              <a:ext uri="{FF2B5EF4-FFF2-40B4-BE49-F238E27FC236}">
                <a16:creationId xmlns:a16="http://schemas.microsoft.com/office/drawing/2014/main" id="{727E96F9-4243-9B47-89A4-3251F2EBDEED}"/>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Times" charset="0"/>
                <a:ea typeface="MS PGothic" pitchFamily="34" charset="-128"/>
                <a:cs typeface="MS PGothic" charset="0"/>
              </a:rPr>
              <a:t>Instructor: For additional information, see the Instructor Activity Guide located in Achieve. It can be found within Chapter 7, in the folder titled “Ch7 In-Class Activities and Resources.”</a:t>
            </a:r>
          </a:p>
        </p:txBody>
      </p:sp>
      <p:sp>
        <p:nvSpPr>
          <p:cNvPr id="355331" name="Google Shape;172;g929a7def50_0_242:notes">
            <a:extLst>
              <a:ext uri="{FF2B5EF4-FFF2-40B4-BE49-F238E27FC236}">
                <a16:creationId xmlns:a16="http://schemas.microsoft.com/office/drawing/2014/main" id="{6D951FFD-865B-E44E-AFB2-49EC97DBEE7E}"/>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E3A63130-9777-E04C-9945-E9AB2E9C18D4}" type="slidenum">
              <a:rPr lang="en-GB" altLang="en-US" sz="1300" b="0" smtClean="0"/>
              <a:pPr algn="l"/>
              <a:t>125</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6291332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8ac07a350d_0_352: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8ac07a350d_0_352:notes"/>
          <p:cNvSpPr txBox="1">
            <a:spLocks noGrp="1"/>
          </p:cNvSpPr>
          <p:nvPr>
            <p:ph type="body" idx="1"/>
          </p:nvPr>
        </p:nvSpPr>
        <p:spPr>
          <a:xfrm>
            <a:off x="928688" y="4354286"/>
            <a:ext cx="5000700" cy="41367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sz="1200" kern="1200" dirty="0">
                <a:solidFill>
                  <a:schemeClr val="tx1"/>
                </a:solidFill>
                <a:effectLst/>
                <a:latin typeface="Times" charset="0"/>
                <a:ea typeface="MS PGothic" pitchFamily="34" charset="-128"/>
                <a:cs typeface="MS PGothic" charset="0"/>
              </a:rPr>
              <a:t>Instructor: For additional information, see the Instructor Activity Guide located in Achieve. It can be found within Chapter 7, in the folder titled “Ch7 In-Class Activities and Resources.”</a:t>
            </a:r>
          </a:p>
        </p:txBody>
      </p:sp>
      <p:sp>
        <p:nvSpPr>
          <p:cNvPr id="203" name="Google Shape;203;g8ac07a350d_0_352:notes"/>
          <p:cNvSpPr txBox="1">
            <a:spLocks noGrp="1"/>
          </p:cNvSpPr>
          <p:nvPr>
            <p:ph type="sldNum" idx="12"/>
          </p:nvPr>
        </p:nvSpPr>
        <p:spPr>
          <a:xfrm>
            <a:off x="3857625" y="8708571"/>
            <a:ext cx="3000300" cy="435300"/>
          </a:xfrm>
          <a:prstGeom prst="rect">
            <a:avLst/>
          </a:prstGeom>
          <a:noFill/>
          <a:ln>
            <a:noFill/>
          </a:ln>
        </p:spPr>
        <p:txBody>
          <a:bodyPr spcFirstLastPara="1" wrap="square" lIns="86175" tIns="86175" rIns="86175" bIns="86175" anchor="ctr" anchorCtr="0">
            <a:noAutofit/>
          </a:bodyPr>
          <a:lstStyle/>
          <a:p>
            <a:pPr marL="0" lvl="0" indent="0" algn="l" rtl="0">
              <a:spcBef>
                <a:spcPts val="0"/>
              </a:spcBef>
              <a:spcAft>
                <a:spcPts val="0"/>
              </a:spcAft>
              <a:buNone/>
            </a:pPr>
            <a:fld id="{00000000-1234-1234-1234-123412341234}" type="slidenum">
              <a:rPr lang="en-GB" sz="1300"/>
              <a:t>126</a:t>
            </a:fld>
            <a:endParaRPr sz="1300">
              <a:latin typeface="Arial"/>
              <a:ea typeface="Arial"/>
              <a:cs typeface="Arial"/>
              <a:sym typeface="Arial"/>
            </a:endParaRPr>
          </a:p>
        </p:txBody>
      </p:sp>
    </p:spTree>
    <p:extLst>
      <p:ext uri="{BB962C8B-B14F-4D97-AF65-F5344CB8AC3E}">
        <p14:creationId xmlns:p14="http://schemas.microsoft.com/office/powerpoint/2010/main" val="47168459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5029774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5465114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0883130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28756148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3723962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406392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7.2</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Identify the types of glycoconjugates and their components.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 </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132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2719971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133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3396459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4553663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5405134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9380388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7.2</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Identify the types of glycoconjugates and their components.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 </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137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9769100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138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9812928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139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637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14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3535672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8414574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0945156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76830207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7366955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6879098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7.2</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Compare and contrast the structure and function of glycoconjugates.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145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3392575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146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7264401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2139792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6356878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91232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9797160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7357601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7.2</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Describe the general structure and function of proteoglycans.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 </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151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3637071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152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8364773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6820810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6503354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2953132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7681142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4190734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6417030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7.2</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Identify amino acid residues that can participate in </a:t>
            </a:r>
            <a:r>
              <a:rPr lang="en-US" sz="1200" b="0" i="1" u="none" strike="noStrike" kern="1200" dirty="0">
                <a:solidFill>
                  <a:schemeClr val="tx1"/>
                </a:solidFill>
                <a:effectLst/>
                <a:latin typeface="Times" charset="0"/>
                <a:ea typeface="MS PGothic" pitchFamily="34" charset="-128"/>
                <a:cs typeface="MS PGothic" charset="0"/>
              </a:rPr>
              <a:t>O</a:t>
            </a:r>
            <a:r>
              <a:rPr lang="en-US" sz="1200" b="0" i="0" u="none" strike="noStrike" kern="1200" dirty="0">
                <a:solidFill>
                  <a:schemeClr val="tx1"/>
                </a:solidFill>
                <a:effectLst/>
                <a:latin typeface="Times" charset="0"/>
                <a:ea typeface="MS PGothic" pitchFamily="34" charset="-128"/>
                <a:cs typeface="MS PGothic" charset="0"/>
              </a:rPr>
              <a:t>-linked and </a:t>
            </a:r>
            <a:r>
              <a:rPr lang="en-US" sz="1200" b="0" i="1" u="none" strike="noStrike" kern="1200" dirty="0">
                <a:solidFill>
                  <a:schemeClr val="tx1"/>
                </a:solidFill>
                <a:effectLst/>
                <a:latin typeface="Times" charset="0"/>
                <a:ea typeface="MS PGothic" pitchFamily="34" charset="-128"/>
                <a:cs typeface="MS PGothic" charset="0"/>
              </a:rPr>
              <a:t>N</a:t>
            </a:r>
            <a:r>
              <a:rPr lang="en-US" sz="1200" b="0" i="0" u="none" strike="noStrike" kern="1200" dirty="0">
                <a:solidFill>
                  <a:schemeClr val="tx1"/>
                </a:solidFill>
                <a:effectLst/>
                <a:latin typeface="Times" charset="0"/>
                <a:ea typeface="MS PGothic" pitchFamily="34" charset="-128"/>
                <a:cs typeface="MS PGothic" charset="0"/>
              </a:rPr>
              <a:t>-linked glycosidic bonds.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 </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159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83591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42104992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160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9556682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3598533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7471018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23749141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6617857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7.2</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Describe the structure and function of glycoproteins.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 </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165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8841043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166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5643607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7272317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7.2</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Identify the types of glycoconjugates and their components.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 </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168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8338420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169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959722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22286502"/>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7.2</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Relate the structure, composition, and functions of a glycoconjugate.</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 </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170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6004744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171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5277587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172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835975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399307588"/>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44022321"/>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36317509"/>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262959127"/>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6660921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93259570"/>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7.5</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Describe the general structure and function of a lectin.</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179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95610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2833659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180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6227809"/>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96593299"/>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51402591"/>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03468670"/>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3440039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24377813"/>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7.5</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Identify noncovalent interactions between a protein and an oligosaccharide.</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186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92145708"/>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187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35908071"/>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56383451"/>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47cf01710_0_2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47cf01710_0_2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r>
              <a:rPr lang="en-US" sz="1200" kern="1200" dirty="0">
                <a:solidFill>
                  <a:schemeClr val="tx1"/>
                </a:solidFill>
                <a:effectLst/>
                <a:latin typeface="Times" charset="0"/>
                <a:ea typeface="MS PGothic" pitchFamily="34" charset="-128"/>
                <a:cs typeface="MS PGothic" charset="0"/>
              </a:rPr>
              <a:t>Instructor: This Mol3D structure is located in the Achieve course. It can be found in the Chapter 7 content, in the folder titled “Ch7 In-Class Activities and Resources.” </a:t>
            </a:r>
          </a:p>
        </p:txBody>
      </p:sp>
      <p:sp>
        <p:nvSpPr>
          <p:cNvPr id="364" name="Google Shape;364;g847cf01710_0_2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189</a:t>
            </a:fld>
            <a:endParaRPr sz="1400">
              <a:latin typeface="Arial"/>
              <a:ea typeface="Arial"/>
              <a:cs typeface="Arial"/>
              <a:sym typeface="Arial"/>
            </a:endParaRPr>
          </a:p>
        </p:txBody>
      </p:sp>
    </p:spTree>
    <p:extLst>
      <p:ext uri="{BB962C8B-B14F-4D97-AF65-F5344CB8AC3E}">
        <p14:creationId xmlns:p14="http://schemas.microsoft.com/office/powerpoint/2010/main" val="3166925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7.1</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Differentiate between aldose and ketose sugars.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 </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04741351"/>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r>
              <a:rPr lang="en-US" sz="1100" kern="1200" dirty="0">
                <a:solidFill>
                  <a:schemeClr val="tx1"/>
                </a:solidFill>
                <a:effectLst/>
                <a:latin typeface="Times" charset="0"/>
                <a:ea typeface="MS PGothic" pitchFamily="34" charset="-128"/>
                <a:cs typeface="MS PGothic" charset="0"/>
              </a:rPr>
              <a:t>Instructor: This Mol3D structure is located in the Achieve course. It can be found in the Chapter 7 content, in the folder titled “Ch7 In-Class Activities and Resources.” </a:t>
            </a: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190</a:t>
            </a:fld>
            <a:endParaRPr sz="1400">
              <a:latin typeface="Arial"/>
              <a:ea typeface="Arial"/>
              <a:cs typeface="Arial"/>
              <a:sym typeface="Arial"/>
            </a:endParaRPr>
          </a:p>
        </p:txBody>
      </p:sp>
    </p:spTree>
    <p:extLst>
      <p:ext uri="{BB962C8B-B14F-4D97-AF65-F5344CB8AC3E}">
        <p14:creationId xmlns:p14="http://schemas.microsoft.com/office/powerpoint/2010/main" val="3357309600"/>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r>
              <a:rPr lang="en-US" sz="1100" kern="1200" dirty="0">
                <a:solidFill>
                  <a:schemeClr val="tx1"/>
                </a:solidFill>
                <a:effectLst/>
                <a:latin typeface="Times" charset="0"/>
                <a:ea typeface="MS PGothic" pitchFamily="34" charset="-128"/>
                <a:cs typeface="MS PGothic" charset="0"/>
              </a:rPr>
              <a:t>Instructor: This Mol3D structure is located in the Achieve course. It can be found in the Chapter 7 content, in the folder titled “Ch7 In-Class Activities and Resources.” </a:t>
            </a: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191</a:t>
            </a:fld>
            <a:endParaRPr sz="1400">
              <a:latin typeface="Arial"/>
              <a:ea typeface="Arial"/>
              <a:cs typeface="Arial"/>
              <a:sym typeface="Arial"/>
            </a:endParaRPr>
          </a:p>
        </p:txBody>
      </p:sp>
    </p:spTree>
    <p:extLst>
      <p:ext uri="{BB962C8B-B14F-4D97-AF65-F5344CB8AC3E}">
        <p14:creationId xmlns:p14="http://schemas.microsoft.com/office/powerpoint/2010/main" val="2704449040"/>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192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8230877"/>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90709975"/>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67286759"/>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06440456"/>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b7558bf75a_0_190: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b7558bf75a_0_190:notes"/>
          <p:cNvSpPr txBox="1">
            <a:spLocks noGrp="1"/>
          </p:cNvSpPr>
          <p:nvPr>
            <p:ph type="body" idx="1"/>
          </p:nvPr>
        </p:nvSpPr>
        <p:spPr>
          <a:xfrm>
            <a:off x="928688" y="4354286"/>
            <a:ext cx="5000700" cy="41367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
                <a:schemeClr val="dk1"/>
              </a:buClr>
              <a:buSzPts val="1000"/>
              <a:buFont typeface="Arial"/>
              <a:buNone/>
              <a:tabLst/>
              <a:defRPr/>
            </a:pPr>
            <a:r>
              <a:rPr lang="en-US" sz="1200" kern="1200" dirty="0">
                <a:solidFill>
                  <a:schemeClr val="tx1"/>
                </a:solidFill>
                <a:effectLst/>
                <a:latin typeface="Times" charset="0"/>
                <a:ea typeface="MS PGothic" pitchFamily="34" charset="-128"/>
                <a:cs typeface="MS PGothic" charset="0"/>
              </a:rPr>
              <a:t>Instructor: For additional information, see the Instructor Activity Guide located in Achieve. It can be found within Chapter 7, in the folder titled “Ch7 In-Class Activities and Resources.”</a:t>
            </a:r>
          </a:p>
        </p:txBody>
      </p:sp>
      <p:sp>
        <p:nvSpPr>
          <p:cNvPr id="169" name="Google Shape;169;gb7558bf75a_0_190:notes"/>
          <p:cNvSpPr txBox="1">
            <a:spLocks noGrp="1"/>
          </p:cNvSpPr>
          <p:nvPr>
            <p:ph type="sldNum" idx="12"/>
          </p:nvPr>
        </p:nvSpPr>
        <p:spPr>
          <a:xfrm>
            <a:off x="3857625" y="8708571"/>
            <a:ext cx="3000300" cy="435300"/>
          </a:xfrm>
          <a:prstGeom prst="rect">
            <a:avLst/>
          </a:prstGeom>
          <a:noFill/>
          <a:ln>
            <a:noFill/>
          </a:ln>
        </p:spPr>
        <p:txBody>
          <a:bodyPr spcFirstLastPara="1" wrap="square" lIns="86175" tIns="86175" rIns="86175" bIns="86175" anchor="ctr" anchorCtr="0">
            <a:noAutofit/>
          </a:bodyPr>
          <a:lstStyle/>
          <a:p>
            <a:pPr marL="0" lvl="0" indent="0" algn="l" rtl="0">
              <a:spcBef>
                <a:spcPts val="0"/>
              </a:spcBef>
              <a:spcAft>
                <a:spcPts val="0"/>
              </a:spcAft>
              <a:buNone/>
            </a:pPr>
            <a:fld id="{00000000-1234-1234-1234-123412341234}" type="slidenum">
              <a:rPr lang="en-GB" sz="1300"/>
              <a:t>196</a:t>
            </a:fld>
            <a:endParaRPr sz="1300">
              <a:latin typeface="Arial"/>
              <a:ea typeface="Arial"/>
              <a:cs typeface="Arial"/>
              <a:sym typeface="Arial"/>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b7558bf75a_0_324: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b7558bf75a_0_324:notes"/>
          <p:cNvSpPr txBox="1">
            <a:spLocks noGrp="1"/>
          </p:cNvSpPr>
          <p:nvPr>
            <p:ph type="body" idx="1"/>
          </p:nvPr>
        </p:nvSpPr>
        <p:spPr>
          <a:xfrm>
            <a:off x="928688" y="4354286"/>
            <a:ext cx="5000700" cy="41367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sz="1200" kern="1200" dirty="0">
                <a:solidFill>
                  <a:schemeClr val="tx1"/>
                </a:solidFill>
                <a:effectLst/>
                <a:latin typeface="Times" charset="0"/>
                <a:ea typeface="MS PGothic" pitchFamily="34" charset="-128"/>
                <a:cs typeface="MS PGothic" charset="0"/>
              </a:rPr>
              <a:t>Instructor: For additional information, see the Instructor Activity Guide located in Achieve. It can be found within Chapter 7, in the folder titled “Ch7 In-Class Activities and Resources.”</a:t>
            </a:r>
          </a:p>
        </p:txBody>
      </p:sp>
      <p:sp>
        <p:nvSpPr>
          <p:cNvPr id="194" name="Google Shape;194;gb7558bf75a_0_324:notes"/>
          <p:cNvSpPr txBox="1">
            <a:spLocks noGrp="1"/>
          </p:cNvSpPr>
          <p:nvPr>
            <p:ph type="sldNum" idx="12"/>
          </p:nvPr>
        </p:nvSpPr>
        <p:spPr>
          <a:xfrm>
            <a:off x="3857625" y="8708571"/>
            <a:ext cx="3000300" cy="435300"/>
          </a:xfrm>
          <a:prstGeom prst="rect">
            <a:avLst/>
          </a:prstGeom>
          <a:noFill/>
          <a:ln>
            <a:noFill/>
          </a:ln>
        </p:spPr>
        <p:txBody>
          <a:bodyPr spcFirstLastPara="1" wrap="square" lIns="86175" tIns="86175" rIns="86175" bIns="86175" anchor="ctr" anchorCtr="0">
            <a:noAutofit/>
          </a:bodyPr>
          <a:lstStyle/>
          <a:p>
            <a:pPr marL="0" lvl="0" indent="0" algn="l" rtl="0">
              <a:spcBef>
                <a:spcPts val="0"/>
              </a:spcBef>
              <a:spcAft>
                <a:spcPts val="0"/>
              </a:spcAft>
              <a:buNone/>
            </a:pPr>
            <a:fld id="{00000000-1234-1234-1234-123412341234}" type="slidenum">
              <a:rPr lang="en-GB" sz="1300"/>
              <a:t>197</a:t>
            </a:fld>
            <a:endParaRPr sz="1300">
              <a:latin typeface="Arial"/>
              <a:ea typeface="Arial"/>
              <a:cs typeface="Arial"/>
              <a:sym typeface="Arial"/>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b7558bf75a_0_442: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b7558bf75a_0_442:notes"/>
          <p:cNvSpPr txBox="1">
            <a:spLocks noGrp="1"/>
          </p:cNvSpPr>
          <p:nvPr>
            <p:ph type="body" idx="1"/>
          </p:nvPr>
        </p:nvSpPr>
        <p:spPr>
          <a:xfrm>
            <a:off x="928688" y="4354286"/>
            <a:ext cx="5000700" cy="41367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sz="1200" kern="1200" dirty="0">
                <a:solidFill>
                  <a:schemeClr val="tx1"/>
                </a:solidFill>
                <a:effectLst/>
                <a:latin typeface="Times" charset="0"/>
                <a:ea typeface="MS PGothic" pitchFamily="34" charset="-128"/>
                <a:cs typeface="MS PGothic" charset="0"/>
              </a:rPr>
              <a:t>Instructor: For additional information, see the Instructor Activity Guide located in Achieve. It can be found within Chapter 7, in the folder titled “Ch7 In-Class Activities and Resources.”</a:t>
            </a:r>
          </a:p>
        </p:txBody>
      </p:sp>
      <p:sp>
        <p:nvSpPr>
          <p:cNvPr id="203" name="Google Shape;203;gb7558bf75a_0_442:notes"/>
          <p:cNvSpPr txBox="1">
            <a:spLocks noGrp="1"/>
          </p:cNvSpPr>
          <p:nvPr>
            <p:ph type="sldNum" idx="12"/>
          </p:nvPr>
        </p:nvSpPr>
        <p:spPr>
          <a:xfrm>
            <a:off x="3857625" y="8708571"/>
            <a:ext cx="3000300" cy="435300"/>
          </a:xfrm>
          <a:prstGeom prst="rect">
            <a:avLst/>
          </a:prstGeom>
          <a:noFill/>
          <a:ln>
            <a:noFill/>
          </a:ln>
        </p:spPr>
        <p:txBody>
          <a:bodyPr spcFirstLastPara="1" wrap="square" lIns="86175" tIns="86175" rIns="86175" bIns="86175" anchor="ctr" anchorCtr="0">
            <a:noAutofit/>
          </a:bodyPr>
          <a:lstStyle/>
          <a:p>
            <a:pPr marL="0" lvl="0" indent="0" algn="l" rtl="0">
              <a:spcBef>
                <a:spcPts val="0"/>
              </a:spcBef>
              <a:spcAft>
                <a:spcPts val="0"/>
              </a:spcAft>
              <a:buNone/>
            </a:pPr>
            <a:fld id="{00000000-1234-1234-1234-123412341234}" type="slidenum">
              <a:rPr lang="en-GB" sz="1300"/>
              <a:t>198</a:t>
            </a:fld>
            <a:endParaRPr sz="1300">
              <a:latin typeface="Arial"/>
              <a:ea typeface="Arial"/>
              <a:cs typeface="Arial"/>
              <a:sym typeface="Arial"/>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7.2</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Identify the type of information gained from various characterization methods.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199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06285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907174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20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99748100"/>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200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18895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874295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453486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83173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7.1</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Describe the general structure of a monosaccharide.</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24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311693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25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217972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1905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7.1</a:t>
            </a:r>
          </a:p>
          <a:p>
            <a:pPr eaLnBrk="1" hangingPunct="1">
              <a:spcBef>
                <a:spcPct val="0"/>
              </a:spcBef>
              <a:buClr>
                <a:srgbClr val="000000"/>
              </a:buClr>
              <a:buSzPts val="1400"/>
            </a:pPr>
            <a:r>
              <a:rPr lang="en-US" altLang="en-US" dirty="0">
                <a:latin typeface="Times" pitchFamily="2" charset="0"/>
              </a:rPr>
              <a:t>Learning Objective(s):</a:t>
            </a:r>
          </a:p>
          <a:p>
            <a:pPr eaLnBrk="1" hangingPunct="1">
              <a:spcBef>
                <a:spcPct val="0"/>
              </a:spcBef>
              <a:buClr>
                <a:srgbClr val="000000"/>
              </a:buClr>
              <a:buSzPts val="1400"/>
            </a:pPr>
            <a:r>
              <a:rPr lang="en-US" altLang="en-US" dirty="0">
                <a:latin typeface="Times" pitchFamily="2" charset="0"/>
              </a:rPr>
              <a:t>Bloom’s: 2:2 </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27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053890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28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265206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907634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934102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040589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301561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03019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88084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638848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7.1</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Describe the general structure of a monosaccharide; Describe how one isomer of a monosaccharide could be converted to another monosaccharide or isomer.</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35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563215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36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19732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094492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097984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56143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0667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47cf01710_0_2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47cf01710_0_2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GB" sz="1800" dirty="0">
                <a:solidFill>
                  <a:schemeClr val="dk1"/>
                </a:solidFill>
              </a:rPr>
              <a:t>Instructor: </a:t>
            </a:r>
            <a:r>
              <a:rPr lang="en-US" sz="1200" kern="1200" dirty="0">
                <a:solidFill>
                  <a:schemeClr val="tx1"/>
                </a:solidFill>
                <a:effectLst/>
                <a:latin typeface="Times" charset="0"/>
                <a:ea typeface="MS PGothic" pitchFamily="34" charset="-128"/>
                <a:cs typeface="MS PGothic" charset="0"/>
              </a:rPr>
              <a:t>This Mol3D structure is located in the Achieve course. It can be found in the Chapter 7 content, in the folder titled “Ch7 In-Class Activities and Resources.” </a:t>
            </a:r>
            <a:endParaRPr dirty="0"/>
          </a:p>
        </p:txBody>
      </p:sp>
      <p:sp>
        <p:nvSpPr>
          <p:cNvPr id="364" name="Google Shape;364;g847cf01710_0_2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sz="1400">
              <a:latin typeface="Arial"/>
              <a:ea typeface="Arial"/>
              <a:cs typeface="Arial"/>
              <a:sym typeface="Arial"/>
            </a:endParaRPr>
          </a:p>
        </p:txBody>
      </p:sp>
    </p:spTree>
    <p:extLst>
      <p:ext uri="{BB962C8B-B14F-4D97-AF65-F5344CB8AC3E}">
        <p14:creationId xmlns:p14="http://schemas.microsoft.com/office/powerpoint/2010/main" val="38182769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600" dirty="0">
                <a:solidFill>
                  <a:schemeClr val="dk1"/>
                </a:solidFill>
              </a:rPr>
              <a:t>Instructor: </a:t>
            </a:r>
            <a:r>
              <a:rPr lang="en-US" sz="1100" kern="1200" dirty="0">
                <a:solidFill>
                  <a:schemeClr val="tx1"/>
                </a:solidFill>
                <a:effectLst/>
                <a:latin typeface="Times" charset="0"/>
                <a:ea typeface="MS PGothic" pitchFamily="34" charset="-128"/>
                <a:cs typeface="MS PGothic" charset="0"/>
              </a:rPr>
              <a:t>This Mol3D structure is located in the Achieve course. It can be found in the Chapter 7 content, in the folder titled “Ch7 In-Class Activities and Resources.” </a:t>
            </a:r>
            <a:endParaRPr lang="en-US" sz="1100" dirty="0"/>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sz="1400">
              <a:latin typeface="Arial"/>
              <a:ea typeface="Arial"/>
              <a:cs typeface="Arial"/>
              <a:sym typeface="Arial"/>
            </a:endParaRPr>
          </a:p>
        </p:txBody>
      </p:sp>
    </p:spTree>
    <p:extLst>
      <p:ext uri="{BB962C8B-B14F-4D97-AF65-F5344CB8AC3E}">
        <p14:creationId xmlns:p14="http://schemas.microsoft.com/office/powerpoint/2010/main" val="26408498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600" dirty="0">
                <a:solidFill>
                  <a:schemeClr val="dk1"/>
                </a:solidFill>
              </a:rPr>
              <a:t>Instructor: </a:t>
            </a:r>
            <a:r>
              <a:rPr lang="en-US" sz="1100" kern="1200" dirty="0">
                <a:solidFill>
                  <a:schemeClr val="tx1"/>
                </a:solidFill>
                <a:effectLst/>
                <a:latin typeface="Times" charset="0"/>
                <a:ea typeface="MS PGothic" pitchFamily="34" charset="-128"/>
                <a:cs typeface="MS PGothic" charset="0"/>
              </a:rPr>
              <a:t>This Mol3D structure is located in the Achieve course. It can be found in the Chapter 7 content, in the folder titled “Ch7 In-Class Activities and Resources.” </a:t>
            </a:r>
            <a:endParaRPr lang="en-US" sz="1100" dirty="0"/>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sz="1400">
              <a:latin typeface="Arial"/>
              <a:ea typeface="Arial"/>
              <a:cs typeface="Arial"/>
              <a:sym typeface="Arial"/>
            </a:endParaRPr>
          </a:p>
        </p:txBody>
      </p:sp>
    </p:spTree>
    <p:extLst>
      <p:ext uri="{BB962C8B-B14F-4D97-AF65-F5344CB8AC3E}">
        <p14:creationId xmlns:p14="http://schemas.microsoft.com/office/powerpoint/2010/main" val="10701113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783136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42251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7.1</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Describe the general structure of a monosaccharide; Differentiate between aldose and ketose sugars.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3:2 </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45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885281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46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534936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636333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922954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48894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7.2</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Describe polysaccharides based on their length.</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2:1 </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236649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7.1</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Identify the anomeric carbon.</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50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251002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51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314835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720203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7.1</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Describe the cyclization and mutarotation of a monosaccharide. </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53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098985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54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285432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819559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6973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709182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586285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7.1</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Draw a Haworth perspective formula for a sugar.</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3:2</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59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9377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605932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60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3837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3010187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277322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287515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841662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475807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788022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7.1</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Identify common hexose derivatives; Classify a sugar as reducing or nonreducing.</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67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351293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68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435675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0372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8985383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251492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7.1</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Classify a sugar as reducing or nonreducing.</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71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049454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72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693766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6791883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7.1</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Name or interpret the name for a disaccharide using abbreviations and symbols.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3:2 </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74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268522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75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1633404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927694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40950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7.1</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Classify a sugar as reducing or nonreducing.</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2:1</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78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5295273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79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93945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85507487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7.1</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Relate the structure and properties of a disaccharide.</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3:2 </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80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660427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81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6336314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82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764862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76404598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2722641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4605340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7.2</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Classify a sugar as a homopolysaccharide or a heteropolysaccharide.</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86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5434283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87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5698778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47cf01710_0_2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47cf01710_0_2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marR="0" lvl="0" indent="0" algn="l" defTabSz="914400" rtl="0" eaLnBrk="0" fontAlgn="base" latinLnBrk="0" hangingPunct="0">
              <a:lnSpc>
                <a:spcPct val="100000"/>
              </a:lnSpc>
              <a:spcBef>
                <a:spcPts val="0"/>
              </a:spcBef>
              <a:spcAft>
                <a:spcPts val="0"/>
              </a:spcAft>
              <a:buClr>
                <a:schemeClr val="dk1"/>
              </a:buClr>
              <a:buSzPts val="1100"/>
              <a:buFont typeface="Arial"/>
              <a:buNone/>
              <a:tabLst/>
              <a:defRPr/>
            </a:pPr>
            <a:r>
              <a:rPr lang="en-US" sz="1200" kern="1200" dirty="0">
                <a:solidFill>
                  <a:schemeClr val="tx1"/>
                </a:solidFill>
                <a:effectLst/>
                <a:latin typeface="Times" charset="0"/>
                <a:ea typeface="MS PGothic" pitchFamily="34" charset="-128"/>
                <a:cs typeface="MS PGothic" charset="0"/>
              </a:rPr>
              <a:t>Instructor: This muddiest point activity can be found in Achieve in the Chapter 7 folder titled “Ch7 In-Class Activities and Resources.”  See the Instructor Activity Guide in the same folder for more information.</a:t>
            </a:r>
          </a:p>
        </p:txBody>
      </p:sp>
      <p:sp>
        <p:nvSpPr>
          <p:cNvPr id="364" name="Google Shape;364;g847cf01710_0_2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sz="1400">
              <a:latin typeface="Arial"/>
              <a:ea typeface="Arial"/>
              <a:cs typeface="Arial"/>
              <a:sym typeface="Arial"/>
            </a:endParaRPr>
          </a:p>
        </p:txBody>
      </p:sp>
    </p:spTree>
    <p:extLst>
      <p:ext uri="{BB962C8B-B14F-4D97-AF65-F5344CB8AC3E}">
        <p14:creationId xmlns:p14="http://schemas.microsoft.com/office/powerpoint/2010/main" val="87315101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47cf01710_0_2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47cf01710_0_2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marR="0" lvl="0" indent="0" algn="l" defTabSz="914400" rtl="0" eaLnBrk="0" fontAlgn="base" latinLnBrk="0" hangingPunct="0">
              <a:lnSpc>
                <a:spcPct val="100000"/>
              </a:lnSpc>
              <a:spcBef>
                <a:spcPts val="0"/>
              </a:spcBef>
              <a:spcAft>
                <a:spcPts val="0"/>
              </a:spcAft>
              <a:buClr>
                <a:schemeClr val="dk1"/>
              </a:buClr>
              <a:buSzPts val="1100"/>
              <a:buFont typeface="Arial"/>
              <a:buNone/>
              <a:tabLst/>
              <a:defRPr/>
            </a:pPr>
            <a:r>
              <a:rPr lang="en-US" sz="1200" kern="1200" dirty="0">
                <a:solidFill>
                  <a:schemeClr val="tx1"/>
                </a:solidFill>
                <a:effectLst/>
                <a:latin typeface="Times" charset="0"/>
                <a:ea typeface="MS PGothic" pitchFamily="34" charset="-128"/>
                <a:cs typeface="MS PGothic" charset="0"/>
              </a:rPr>
              <a:t>Instructor: This muddiest point activity can be found in Achieve in the Chapter 7 folder titled “Ch7 In-Class Activities and Resources.”  See the Instructor Activity Guide in the same folder for more information.</a:t>
            </a:r>
          </a:p>
        </p:txBody>
      </p:sp>
      <p:sp>
        <p:nvSpPr>
          <p:cNvPr id="364" name="Google Shape;364;g847cf01710_0_2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89</a:t>
            </a:fld>
            <a:endParaRPr sz="1400">
              <a:latin typeface="Arial"/>
              <a:ea typeface="Arial"/>
              <a:cs typeface="Arial"/>
              <a:sym typeface="Arial"/>
            </a:endParaRPr>
          </a:p>
        </p:txBody>
      </p:sp>
    </p:spTree>
    <p:extLst>
      <p:ext uri="{BB962C8B-B14F-4D97-AF65-F5344CB8AC3E}">
        <p14:creationId xmlns:p14="http://schemas.microsoft.com/office/powerpoint/2010/main" val="1320155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67989204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Google Shape;165;p2:notes">
            <a:extLst>
              <a:ext uri="{FF2B5EF4-FFF2-40B4-BE49-F238E27FC236}">
                <a16:creationId xmlns:a16="http://schemas.microsoft.com/office/drawing/2014/main" id="{0241E35F-4184-AC42-AE94-BDF2B2A03B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626" name="Google Shape;166;p2:notes">
            <a:extLst>
              <a:ext uri="{FF2B5EF4-FFF2-40B4-BE49-F238E27FC236}">
                <a16:creationId xmlns:a16="http://schemas.microsoft.com/office/drawing/2014/main" id="{1D72897B-4581-6E4C-9848-9D1C33326966}"/>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03794192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5269927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1841" name="Google Shape;161;g924bc13e47_0_124:notes">
            <a:extLst>
              <a:ext uri="{FF2B5EF4-FFF2-40B4-BE49-F238E27FC236}">
                <a16:creationId xmlns:a16="http://schemas.microsoft.com/office/drawing/2014/main" id="{21C7AA1F-2C7C-ED42-A710-69772A840885}"/>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1842" name="Google Shape;162;g924bc13e47_0_124:notes">
            <a:extLst>
              <a:ext uri="{FF2B5EF4-FFF2-40B4-BE49-F238E27FC236}">
                <a16:creationId xmlns:a16="http://schemas.microsoft.com/office/drawing/2014/main" id="{D0571BAE-84AF-BD47-8228-6E006FD9FF22}"/>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lvl="0" indent="0" algn="l" rtl="0">
              <a:spcBef>
                <a:spcPts val="0"/>
              </a:spcBef>
              <a:spcAft>
                <a:spcPts val="0"/>
              </a:spcAft>
              <a:buClr>
                <a:schemeClr val="dk1"/>
              </a:buClr>
              <a:buSzPts val="1100"/>
              <a:buFont typeface="Arial"/>
              <a:buNone/>
            </a:pPr>
            <a:r>
              <a:rPr lang="en-GB" sz="1000" dirty="0">
                <a:solidFill>
                  <a:schemeClr val="dk1"/>
                </a:solidFill>
              </a:rPr>
              <a:t>Instructor: </a:t>
            </a:r>
            <a:r>
              <a:rPr lang="en-GB" sz="1200" kern="1200" dirty="0">
                <a:solidFill>
                  <a:schemeClr val="tx1"/>
                </a:solidFill>
                <a:effectLst/>
                <a:latin typeface="Times" charset="0"/>
                <a:ea typeface="MS PGothic" pitchFamily="34" charset="-128"/>
                <a:cs typeface="MS PGothic" charset="0"/>
              </a:rPr>
              <a:t>This Animated Technique video is found within Chapter 8 of Achieve.  It is in the folder titled “Ch8 In-Class Activities, Videos, and Resources.”</a:t>
            </a:r>
            <a:endParaRPr lang="en-GB" sz="1000" dirty="0"/>
          </a:p>
        </p:txBody>
      </p:sp>
      <p:sp>
        <p:nvSpPr>
          <p:cNvPr id="291843" name="Google Shape;163;g924bc13e47_0_124:notes">
            <a:extLst>
              <a:ext uri="{FF2B5EF4-FFF2-40B4-BE49-F238E27FC236}">
                <a16:creationId xmlns:a16="http://schemas.microsoft.com/office/drawing/2014/main" id="{26D17610-D441-114C-9255-6B9CB82F6B79}"/>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1AFE2AB1-C3B3-C34D-9D57-677FBFDE0EF0}" type="slidenum">
              <a:rPr lang="en-GB" altLang="en-US" sz="1300" b="0" smtClean="0"/>
              <a:pPr algn="l"/>
              <a:t>92</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8333602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3889" name="Google Shape;170;g924bc13e47_0_242:notes">
            <a:extLst>
              <a:ext uri="{FF2B5EF4-FFF2-40B4-BE49-F238E27FC236}">
                <a16:creationId xmlns:a16="http://schemas.microsoft.com/office/drawing/2014/main" id="{1496A3B7-D51E-9A4F-887F-E7DA9632892D}"/>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3890" name="Google Shape;171;g924bc13e47_0_242:notes">
            <a:extLst>
              <a:ext uri="{FF2B5EF4-FFF2-40B4-BE49-F238E27FC236}">
                <a16:creationId xmlns:a16="http://schemas.microsoft.com/office/drawing/2014/main" id="{C0480F41-17DA-D642-A5C2-D6BF5C17E07A}"/>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1000" dirty="0">
                <a:solidFill>
                  <a:schemeClr val="dk1"/>
                </a:solidFill>
              </a:rPr>
              <a:t>Instructor: </a:t>
            </a:r>
            <a:r>
              <a:rPr lang="en-GB" sz="1200" kern="1200" dirty="0">
                <a:solidFill>
                  <a:schemeClr val="tx1"/>
                </a:solidFill>
                <a:effectLst/>
                <a:latin typeface="Times" charset="0"/>
                <a:ea typeface="MS PGothic" pitchFamily="34" charset="-128"/>
                <a:cs typeface="MS PGothic" charset="0"/>
              </a:rPr>
              <a:t>This Animated Technique video is found within Chapter 8 of Achieve.  It is in the folder titled “Ch8 In-Class Activities, Videos, and Resources.”</a:t>
            </a:r>
            <a:endParaRPr lang="en-GB" sz="1000" dirty="0"/>
          </a:p>
        </p:txBody>
      </p:sp>
      <p:sp>
        <p:nvSpPr>
          <p:cNvPr id="293891" name="Google Shape;172;g924bc13e47_0_242:notes">
            <a:extLst>
              <a:ext uri="{FF2B5EF4-FFF2-40B4-BE49-F238E27FC236}">
                <a16:creationId xmlns:a16="http://schemas.microsoft.com/office/drawing/2014/main" id="{E882919E-56A6-0348-8817-C28D363D828C}"/>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9CA35298-E9A5-C24F-95D7-4FC7B10D1829}" type="slidenum">
              <a:rPr lang="en-GB" altLang="en-US" sz="1300" b="0" smtClean="0"/>
              <a:pPr algn="l"/>
              <a:t>93</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4806453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5937" name="Google Shape;177;g924bc13e47_0_358:notes">
            <a:extLst>
              <a:ext uri="{FF2B5EF4-FFF2-40B4-BE49-F238E27FC236}">
                <a16:creationId xmlns:a16="http://schemas.microsoft.com/office/drawing/2014/main" id="{F0F71DFB-9C65-0B46-9676-BADFD68E28CE}"/>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5938" name="Google Shape;178;g924bc13e47_0_358:notes">
            <a:extLst>
              <a:ext uri="{FF2B5EF4-FFF2-40B4-BE49-F238E27FC236}">
                <a16:creationId xmlns:a16="http://schemas.microsoft.com/office/drawing/2014/main" id="{072ADAF3-8E5A-B845-9EF4-82049E78DECE}"/>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1000" dirty="0">
                <a:solidFill>
                  <a:schemeClr val="dk1"/>
                </a:solidFill>
              </a:rPr>
              <a:t>Instructor: </a:t>
            </a:r>
            <a:r>
              <a:rPr lang="en-GB" sz="1200" kern="1200" dirty="0">
                <a:solidFill>
                  <a:schemeClr val="tx1"/>
                </a:solidFill>
                <a:effectLst/>
                <a:latin typeface="Times" charset="0"/>
                <a:ea typeface="MS PGothic" pitchFamily="34" charset="-128"/>
                <a:cs typeface="MS PGothic" charset="0"/>
              </a:rPr>
              <a:t>This Animated Technique video is found within Chapter 8 of Achieve.  It is in the folder titled “Ch8 In-Class Activities, Videos, and Resources.”</a:t>
            </a:r>
            <a:endParaRPr lang="en-GB" sz="1000" dirty="0"/>
          </a:p>
        </p:txBody>
      </p:sp>
      <p:sp>
        <p:nvSpPr>
          <p:cNvPr id="295939" name="Google Shape;179;g924bc13e47_0_358:notes">
            <a:extLst>
              <a:ext uri="{FF2B5EF4-FFF2-40B4-BE49-F238E27FC236}">
                <a16:creationId xmlns:a16="http://schemas.microsoft.com/office/drawing/2014/main" id="{8FAB4A4B-C4E1-C342-92BD-7BB8F94FD5A6}"/>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844AE30D-3163-084A-8B64-22DF0940A50B}" type="slidenum">
              <a:rPr lang="en-GB" altLang="en-US" sz="1300" b="0" smtClean="0"/>
              <a:pPr algn="l"/>
              <a:t>94</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9875446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3914631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8387195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0703802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7.2</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Describe the structure and function of common polysaccharides.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 </a:t>
            </a: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98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3281048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99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0994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a:t>Click to edit Master subtitle style</a:t>
            </a:r>
            <a:endParaRPr lang="en-US"/>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a:p>
        </p:txBody>
      </p:sp>
    </p:spTree>
    <p:extLst>
      <p:ext uri="{BB962C8B-B14F-4D97-AF65-F5344CB8AC3E}">
        <p14:creationId xmlns:p14="http://schemas.microsoft.com/office/powerpoint/2010/main" val="237899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a:p>
        </p:txBody>
      </p:sp>
    </p:spTree>
    <p:extLst>
      <p:ext uri="{BB962C8B-B14F-4D97-AF65-F5344CB8AC3E}">
        <p14:creationId xmlns:p14="http://schemas.microsoft.com/office/powerpoint/2010/main" val="287458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a:p>
        </p:txBody>
      </p:sp>
    </p:spTree>
    <p:extLst>
      <p:ext uri="{BB962C8B-B14F-4D97-AF65-F5344CB8AC3E}">
        <p14:creationId xmlns:p14="http://schemas.microsoft.com/office/powerpoint/2010/main" val="1447370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a:p>
        </p:txBody>
      </p:sp>
    </p:spTree>
    <p:extLst>
      <p:ext uri="{BB962C8B-B14F-4D97-AF65-F5344CB8AC3E}">
        <p14:creationId xmlns:p14="http://schemas.microsoft.com/office/powerpoint/2010/main" val="3353074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a:p>
        </p:txBody>
      </p:sp>
    </p:spTree>
    <p:extLst>
      <p:ext uri="{BB962C8B-B14F-4D97-AF65-F5344CB8AC3E}">
        <p14:creationId xmlns:p14="http://schemas.microsoft.com/office/powerpoint/2010/main" val="3531730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a:p>
        </p:txBody>
      </p:sp>
    </p:spTree>
    <p:extLst>
      <p:ext uri="{BB962C8B-B14F-4D97-AF65-F5344CB8AC3E}">
        <p14:creationId xmlns:p14="http://schemas.microsoft.com/office/powerpoint/2010/main" val="3420138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a:p>
        </p:txBody>
      </p:sp>
    </p:spTree>
    <p:extLst>
      <p:ext uri="{BB962C8B-B14F-4D97-AF65-F5344CB8AC3E}">
        <p14:creationId xmlns:p14="http://schemas.microsoft.com/office/powerpoint/2010/main" val="3815504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a:p>
        </p:txBody>
      </p:sp>
    </p:spTree>
    <p:extLst>
      <p:ext uri="{BB962C8B-B14F-4D97-AF65-F5344CB8AC3E}">
        <p14:creationId xmlns:p14="http://schemas.microsoft.com/office/powerpoint/2010/main" val="27883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a:p>
        </p:txBody>
      </p:sp>
    </p:spTree>
    <p:extLst>
      <p:ext uri="{BB962C8B-B14F-4D97-AF65-F5344CB8AC3E}">
        <p14:creationId xmlns:p14="http://schemas.microsoft.com/office/powerpoint/2010/main" val="163777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45C76"/>
                </a:solidFill>
                <a:latin typeface="+mj-lt"/>
              </a:defRPr>
            </a:lvl1pPr>
          </a:lstStyle>
          <a:p>
            <a:r>
              <a:rPr lang="ga-IE" dirty="0"/>
              <a:t>Click to edit Master title style</a:t>
            </a:r>
            <a:endParaRPr lang="en-US" dirty="0"/>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a:p>
        </p:txBody>
      </p:sp>
    </p:spTree>
    <p:extLst>
      <p:ext uri="{BB962C8B-B14F-4D97-AF65-F5344CB8AC3E}">
        <p14:creationId xmlns:p14="http://schemas.microsoft.com/office/powerpoint/2010/main" val="414281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a:p>
        </p:txBody>
      </p:sp>
    </p:spTree>
    <p:extLst>
      <p:ext uri="{BB962C8B-B14F-4D97-AF65-F5344CB8AC3E}">
        <p14:creationId xmlns:p14="http://schemas.microsoft.com/office/powerpoint/2010/main" val="24688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a:p>
        </p:txBody>
      </p:sp>
    </p:spTree>
    <p:extLst>
      <p:ext uri="{BB962C8B-B14F-4D97-AF65-F5344CB8AC3E}">
        <p14:creationId xmlns:p14="http://schemas.microsoft.com/office/powerpoint/2010/main" val="247915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a:p>
        </p:txBody>
      </p:sp>
    </p:spTree>
    <p:extLst>
      <p:ext uri="{BB962C8B-B14F-4D97-AF65-F5344CB8AC3E}">
        <p14:creationId xmlns:p14="http://schemas.microsoft.com/office/powerpoint/2010/main" val="77634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S PGothic" pitchFamily="34"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MS PGothic" pitchFamily="34"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S PGothic" pitchFamily="34"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0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0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2.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7.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1.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4.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27.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0.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7.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0.xml"/><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5.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7.xml"/><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8.xml"/><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4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0.xml"/><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1.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3.xml"/><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4.xml"/><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5.xml"/><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8.xm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5.xml"/><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7.xml"/><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8.xml"/><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0.xml"/><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1.xml"/><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1.xml"/><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2.xml"/><Relationship Id="rId1" Type="http://schemas.openxmlformats.org/officeDocument/2006/relationships/slideLayout" Target="../slideLayouts/slideLayout13.xml"/></Relationships>
</file>

<file path=ppt/slides/_rels/slide18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83.xml"/><Relationship Id="rId1" Type="http://schemas.openxmlformats.org/officeDocument/2006/relationships/slideLayout" Target="../slideLayouts/slideLayout13.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5.xml"/><Relationship Id="rId1" Type="http://schemas.openxmlformats.org/officeDocument/2006/relationships/slideLayout" Target="../slideLayouts/slideLayout13.xml"/></Relationships>
</file>

<file path=ppt/slides/_rels/slide18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6.xml"/><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8.xml"/><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9.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93.xml"/><Relationship Id="rId1" Type="http://schemas.openxmlformats.org/officeDocument/2006/relationships/slideLayout" Target="../slideLayouts/slideLayout13.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13.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13.xml"/></Relationships>
</file>

<file path=ppt/slides/_rels/slide1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6.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4.xml"/><Relationship Id="rId1" Type="http://schemas.openxmlformats.org/officeDocument/2006/relationships/slideLayout" Target="../slideLayouts/slideLayout6.xml"/><Relationship Id="rId4" Type="http://schemas.openxmlformats.org/officeDocument/2006/relationships/image" Target="../media/image33.jpg"/></Relationships>
</file>

<file path=ppt/slides/_rels/slide7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8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2.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03949-B4E0-4913-B122-997AA915E688}"/>
              </a:ext>
            </a:extLst>
          </p:cNvPr>
          <p:cNvSpPr>
            <a:spLocks noGrp="1"/>
          </p:cNvSpPr>
          <p:nvPr>
            <p:ph type="title"/>
          </p:nvPr>
        </p:nvSpPr>
        <p:spPr>
          <a:xfrm>
            <a:off x="457200" y="2209801"/>
            <a:ext cx="3886201" cy="1533136"/>
          </a:xfrm>
        </p:spPr>
        <p:txBody>
          <a:bodyPr/>
          <a:lstStyle/>
          <a:p>
            <a:r>
              <a:rPr lang="en-US" altLang="en-US" sz="3400" dirty="0">
                <a:solidFill>
                  <a:srgbClr val="1D6E7D"/>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7 </a:t>
            </a:r>
            <a:r>
              <a:rPr lang="en-US" altLang="en-US" sz="3400" dirty="0">
                <a:solidFill>
                  <a:srgbClr val="99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Carbohydrates and Glycobiology</a:t>
            </a:r>
            <a:endParaRPr lang="en-AU" sz="3400" dirty="0"/>
          </a:p>
        </p:txBody>
      </p:sp>
      <p:sp>
        <p:nvSpPr>
          <p:cNvPr id="4" name="Text Placeholder 3">
            <a:extLst>
              <a:ext uri="{FF2B5EF4-FFF2-40B4-BE49-F238E27FC236}">
                <a16:creationId xmlns:a16="http://schemas.microsoft.com/office/drawing/2014/main" id="{C011BAC6-2077-43B0-B483-2B37B63339F8}"/>
              </a:ext>
            </a:extLst>
          </p:cNvPr>
          <p:cNvSpPr>
            <a:spLocks noGrp="1"/>
          </p:cNvSpPr>
          <p:nvPr>
            <p:ph type="body" sz="half" idx="2"/>
          </p:nvPr>
        </p:nvSpPr>
        <p:spPr>
          <a:xfrm>
            <a:off x="483198" y="5296883"/>
            <a:ext cx="3860203" cy="831073"/>
          </a:xfrm>
        </p:spPr>
        <p:txBody>
          <a:bodyPr/>
          <a:lstStyle/>
          <a:p>
            <a:pPr algn="ctr"/>
            <a:r>
              <a:rPr lang="en-US" altLang="en-US" sz="2400" b="1" dirty="0">
                <a:solidFill>
                  <a:srgbClr val="1D6E7D"/>
                </a:solidFill>
                <a:latin typeface="Arial" panose="020B0604020202020204" pitchFamily="34" charset="0"/>
                <a:cs typeface="Arial" panose="020B0604020202020204" pitchFamily="34" charset="0"/>
                <a:sym typeface="Arial" panose="020B0604020202020204" pitchFamily="34" charset="0"/>
              </a:rPr>
              <a:t>© 20</a:t>
            </a:r>
            <a:r>
              <a:rPr lang="en-US" altLang="en-US" sz="2400" b="1" dirty="0">
                <a:solidFill>
                  <a:srgbClr val="1D6E7D"/>
                </a:solidFill>
                <a:latin typeface="Arial" panose="020B0604020202020204" pitchFamily="34" charset="0"/>
                <a:cs typeface="Arial" panose="020B0604020202020204" pitchFamily="34" charset="0"/>
              </a:rPr>
              <a:t>21</a:t>
            </a:r>
            <a:r>
              <a:rPr lang="en-US" altLang="en-US" sz="2400" b="1" dirty="0">
                <a:solidFill>
                  <a:srgbClr val="1D6E7D"/>
                </a:solidFill>
                <a:latin typeface="Arial" panose="020B0604020202020204" pitchFamily="34" charset="0"/>
                <a:cs typeface="Arial" panose="020B0604020202020204" pitchFamily="34" charset="0"/>
                <a:sym typeface="Arial" panose="020B0604020202020204" pitchFamily="34" charset="0"/>
              </a:rPr>
              <a:t> Macmillan Learning</a:t>
            </a:r>
            <a:endParaRPr lang="en-AU" sz="2400" dirty="0"/>
          </a:p>
        </p:txBody>
      </p:sp>
      <p:pic>
        <p:nvPicPr>
          <p:cNvPr id="7" name="Google Shape;122;p1" descr="Front Cover: Principles of Biochemistry, Eighth Edition by David L. Nelson, Michael M. Cox">
            <a:extLst>
              <a:ext uri="{FF2B5EF4-FFF2-40B4-BE49-F238E27FC236}">
                <a16:creationId xmlns:a16="http://schemas.microsoft.com/office/drawing/2014/main" id="{11ACB84C-FD8C-4316-8FE4-F89F891FACF7}"/>
              </a:ext>
            </a:extLst>
          </p:cNvPr>
          <p:cNvPicPr preferRelativeResize="0"/>
          <p:nvPr/>
        </p:nvPicPr>
        <p:blipFill rotWithShape="1">
          <a:blip r:embed="rId3">
            <a:alphaModFix/>
          </a:blip>
          <a:srcRect/>
          <a:stretch/>
        </p:blipFill>
        <p:spPr>
          <a:xfrm>
            <a:off x="4529512" y="528638"/>
            <a:ext cx="4157288" cy="5597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Google Shape;191;g7fe2cbe272_0_44" descr="Icon P 4&#10;">
            <a:extLst>
              <a:ext uri="{FF2B5EF4-FFF2-40B4-BE49-F238E27FC236}">
                <a16:creationId xmlns:a16="http://schemas.microsoft.com/office/drawing/2014/main" id="{E5D4ED96-9602-AF45-B23E-787139DA6CB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8029" y="402973"/>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3818DE3-E6C4-471A-B608-60BAE830E8E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(1 of 2)</a:t>
            </a:r>
            <a:endParaRPr lang="en-AU" dirty="0"/>
          </a:p>
        </p:txBody>
      </p:sp>
      <p:sp>
        <p:nvSpPr>
          <p:cNvPr id="25603" name="Text Placeholder 2">
            <a:extLst>
              <a:ext uri="{FF2B5EF4-FFF2-40B4-BE49-F238E27FC236}">
                <a16:creationId xmlns:a16="http://schemas.microsoft.com/office/drawing/2014/main" id="{54423571-0275-7D46-9EC9-01F9AAC558D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sequences of complex polysaccharides</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are determined by the intrinsic properties</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of the biosynthetic enzymes that add each monomeric unit to the growing polymer. </a:t>
            </a:r>
            <a:r>
              <a:rPr lang="en-US" sz="2400" dirty="0">
                <a:latin typeface="Arial" panose="020B0604020202020204" pitchFamily="34" charset="0"/>
                <a:cs typeface="Arial" panose="020B0604020202020204" pitchFamily="34" charset="0"/>
              </a:rPr>
              <a:t>This is in contrast with DNA, RNA, and proteins, which are synthesized on templates that direct their sequence. </a:t>
            </a:r>
            <a:endParaRPr lang="en-US" sz="2400" dirty="0">
              <a:effectLst/>
              <a:latin typeface="Arial" panose="020B0604020202020204" pitchFamily="34" charset="0"/>
              <a:cs typeface="Arial" panose="020B0604020202020204" pitchFamily="34"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2&#10;">
            <a:extLst>
              <a:ext uri="{FF2B5EF4-FFF2-40B4-BE49-F238E27FC236}">
                <a16:creationId xmlns:a16="http://schemas.microsoft.com/office/drawing/2014/main" id="{846764A9-77B5-455D-94AE-708A5C77AD9A}"/>
              </a:ext>
            </a:extLst>
          </p:cNvPr>
          <p:cNvPicPr>
            <a:picLocks noChangeAspect="1"/>
          </p:cNvPicPr>
          <p:nvPr/>
        </p:nvPicPr>
        <p:blipFill>
          <a:blip r:embed="rId3"/>
          <a:stretch>
            <a:fillRect/>
          </a:stretch>
        </p:blipFill>
        <p:spPr>
          <a:xfrm>
            <a:off x="708025" y="327619"/>
            <a:ext cx="1133954" cy="816935"/>
          </a:xfrm>
          <a:prstGeom prst="rect">
            <a:avLst/>
          </a:prstGeom>
        </p:spPr>
      </p:pic>
      <p:sp>
        <p:nvSpPr>
          <p:cNvPr id="2" name="Title 1">
            <a:extLst>
              <a:ext uri="{FF2B5EF4-FFF2-40B4-BE49-F238E27FC236}">
                <a16:creationId xmlns:a16="http://schemas.microsoft.com/office/drawing/2014/main" id="{3B7480D4-B658-4239-9ABD-EFD2D02C6B85}"/>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17</a:t>
            </a:r>
            <a:endParaRPr lang="en-AU" dirty="0"/>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A glycogen molecule with 28 branches has how many nonreducing and reducing ends?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28 nonreducing ends and 28 reducing ends </a:t>
            </a:r>
          </a:p>
          <a:p>
            <a:pPr marL="457200" indent="-457200">
              <a:buFontTx/>
              <a:buAutoNum type="alphaUcPeriod"/>
              <a:defRPr/>
            </a:pPr>
            <a:r>
              <a:rPr lang="en-US" sz="2400" dirty="0">
                <a:latin typeface="Arial" panose="020B0604020202020204" pitchFamily="34" charset="0"/>
                <a:cs typeface="Arial" panose="020B0604020202020204" pitchFamily="34" charset="0"/>
              </a:rPr>
              <a:t>29 nonreducing ends and 1 reducing end </a:t>
            </a:r>
          </a:p>
          <a:p>
            <a:pPr marL="457200" indent="-457200">
              <a:buFontTx/>
              <a:buAutoNum type="alphaUcPeriod"/>
              <a:defRPr/>
            </a:pPr>
            <a:r>
              <a:rPr lang="en-US" sz="2400" dirty="0">
                <a:latin typeface="Arial" panose="020B0604020202020204" pitchFamily="34" charset="0"/>
                <a:cs typeface="Arial" panose="020B0604020202020204" pitchFamily="34" charset="0"/>
              </a:rPr>
              <a:t>1 nonreducing end and 29 reducing ends </a:t>
            </a:r>
          </a:p>
          <a:p>
            <a:pPr marL="457200" indent="-457200">
              <a:buFontTx/>
              <a:buAutoNum type="alphaUcPeriod"/>
              <a:defRPr/>
            </a:pPr>
            <a:r>
              <a:rPr lang="en-US" sz="2400" dirty="0">
                <a:latin typeface="Arial" panose="020B0604020202020204" pitchFamily="34" charset="0"/>
                <a:cs typeface="Arial" panose="020B0604020202020204" pitchFamily="34" charset="0"/>
              </a:rPr>
              <a:t>1 nonreducing end and 1 reducing end</a:t>
            </a: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60557-99A0-4158-9522-EC6366510EB8}"/>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17, Response</a:t>
            </a:r>
            <a:endParaRPr lang="en-AU" dirty="0"/>
          </a:p>
        </p:txBody>
      </p:sp>
      <p:sp>
        <p:nvSpPr>
          <p:cNvPr id="5" name="Google Shape;433;g847cf01710_0_113">
            <a:extLst>
              <a:ext uri="{FF2B5EF4-FFF2-40B4-BE49-F238E27FC236}">
                <a16:creationId xmlns:a16="http://schemas.microsoft.com/office/drawing/2014/main" id="{C4F2D38B-7055-FA45-A4E8-52827BE9CA01}"/>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A glycogen molecule with 28 branches has how many nonreducing and reducing ends?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2"/>
              <a:defRPr/>
            </a:pPr>
            <a:r>
              <a:rPr lang="en-US" sz="2400" b="1" dirty="0">
                <a:latin typeface="Arial" panose="020B0604020202020204" pitchFamily="34" charset="0"/>
                <a:cs typeface="Arial" panose="020B0604020202020204" pitchFamily="34" charset="0"/>
              </a:rPr>
              <a:t>29 nonreducing ends and 1 reducing end</a:t>
            </a:r>
          </a:p>
          <a:p>
            <a:pPr>
              <a:buNone/>
              <a:defRPr/>
            </a:pPr>
            <a:endParaRPr lang="en-US" sz="2400" b="1"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Because each branch of glycogen ends with a nonreducing sugar unit, a glycogen molecule with </a:t>
            </a:r>
            <a:r>
              <a:rPr lang="en-US" sz="2400" b="1" i="1" dirty="0">
                <a:latin typeface="Arial" panose="020B0604020202020204" pitchFamily="34" charset="0"/>
                <a:cs typeface="Arial" panose="020B0604020202020204" pitchFamily="34" charset="0"/>
              </a:rPr>
              <a:t>n </a:t>
            </a:r>
            <a:r>
              <a:rPr lang="en-US" sz="2400" b="1" dirty="0">
                <a:latin typeface="Arial" panose="020B0604020202020204" pitchFamily="34" charset="0"/>
                <a:cs typeface="Arial" panose="020B0604020202020204" pitchFamily="34" charset="0"/>
              </a:rPr>
              <a:t>branches has </a:t>
            </a:r>
            <a:r>
              <a:rPr lang="en-US" sz="2400" b="1" i="1" dirty="0">
                <a:latin typeface="Arial" panose="020B0604020202020204" pitchFamily="34" charset="0"/>
                <a:cs typeface="Arial" panose="020B0604020202020204" pitchFamily="34" charset="0"/>
              </a:rPr>
              <a:t>n </a:t>
            </a:r>
            <a:r>
              <a:rPr lang="en-US" sz="2400" b="1" dirty="0">
                <a:latin typeface="Arial" panose="020B0604020202020204" pitchFamily="34" charset="0"/>
                <a:cs typeface="Arial" panose="020B0604020202020204" pitchFamily="34" charset="0"/>
              </a:rPr>
              <a:t>+ 1 nonreducing ends, but only one reducing end. Thus, a glycogen molecule with 28 branches has 29 nonreducing ends and 1 reducing end.</a:t>
            </a:r>
          </a:p>
          <a:p>
            <a:pPr>
              <a:buNone/>
              <a:defRPr/>
            </a:pPr>
            <a:endParaRPr lang="en-US" sz="2400" b="1" dirty="0">
              <a:latin typeface="Arial" panose="020B0604020202020204" pitchFamily="34" charset="0"/>
              <a:cs typeface="Arial" panose="020B0604020202020204" pitchFamily="34" charset="0"/>
            </a:endParaRPr>
          </a:p>
          <a:p>
            <a:pPr>
              <a:buNone/>
              <a:defRPr/>
            </a:pPr>
            <a:endParaRPr lang="en-US" sz="2400" b="1" dirty="0">
              <a:latin typeface="Arial" panose="020B0604020202020204" pitchFamily="34" charset="0"/>
              <a:cs typeface="Arial" panose="020B0604020202020204" pitchFamily="34" charset="0"/>
            </a:endParaRPr>
          </a:p>
          <a:p>
            <a:pPr>
              <a:buFontTx/>
              <a:buNone/>
              <a:defRPr/>
            </a:pPr>
            <a:endParaRPr lang="en-US" sz="2400" b="1"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84;g7fe2cbe272_0_35" descr="Icon P 3&#10;">
            <a:extLst>
              <a:ext uri="{FF2B5EF4-FFF2-40B4-BE49-F238E27FC236}">
                <a16:creationId xmlns:a16="http://schemas.microsoft.com/office/drawing/2014/main" id="{118B4E8E-3091-0742-A5DF-30BEC110136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0344" y="293183"/>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3D9615F-0FC2-4F5A-8FAE-E4952E6F78E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(2 of 2)</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Storage of low molecular weight metabolites in polymeric form avoids the very high osmolarity that would result from storing them as individual monomers. </a:t>
            </a:r>
            <a:r>
              <a:rPr lang="en-US" sz="2400" dirty="0">
                <a:latin typeface="Arial" panose="020B0604020202020204" pitchFamily="34" charset="0"/>
                <a:cs typeface="Arial" panose="020B0604020202020204" pitchFamily="34" charset="0"/>
              </a:rPr>
              <a:t>If the glucose in liver glycogen were monomeric, the glucose concentration in liver would be so high that cells would swell and lyse from the entry of water by osmosis. </a:t>
            </a:r>
          </a:p>
          <a:p>
            <a:endParaRPr lang="en-US" sz="2400" dirty="0"/>
          </a:p>
        </p:txBody>
      </p:sp>
    </p:spTree>
    <p:extLst>
      <p:ext uri="{BB962C8B-B14F-4D97-AF65-F5344CB8AC3E}">
        <p14:creationId xmlns:p14="http://schemas.microsoft.com/office/powerpoint/2010/main" val="34958562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34F0A-E8EE-408F-BFC4-55682F83BFC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Storage of Glucose as Polymers Avoids High Osmolarity</a:t>
            </a:r>
            <a:endParaRPr lang="en-AU" dirty="0"/>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569778" y="1828800"/>
            <a:ext cx="800444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hepatocytes in the fed state store glycogen equivalent to a glucose concentration of 0.4 </a:t>
            </a:r>
            <a:r>
              <a:rPr lang="en-US" sz="1800" dirty="0">
                <a:latin typeface="Arial" panose="020B0604020202020204" pitchFamily="34" charset="0"/>
                <a:cs typeface="Arial" panose="020B0604020202020204" pitchFamily="34" charset="0"/>
              </a:rPr>
              <a:t>M</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0.4 </a:t>
            </a:r>
            <a:r>
              <a:rPr lang="en-US" sz="1800" dirty="0">
                <a:latin typeface="Arial" panose="020B0604020202020204" pitchFamily="34" charset="0"/>
                <a:cs typeface="Arial" panose="020B0604020202020204" pitchFamily="34" charset="0"/>
              </a:rPr>
              <a:t>M</a:t>
            </a:r>
            <a:r>
              <a:rPr lang="en-US" sz="2400" dirty="0">
                <a:latin typeface="Arial" panose="020B0604020202020204" pitchFamily="34" charset="0"/>
                <a:cs typeface="Arial" panose="020B0604020202020204" pitchFamily="34" charset="0"/>
              </a:rPr>
              <a:t> glucose in the cytosol would elevate the osmolarity</a:t>
            </a:r>
          </a:p>
          <a:p>
            <a:pPr lvl="1"/>
            <a:r>
              <a:rPr lang="en-US" sz="2400" dirty="0">
                <a:latin typeface="Arial" panose="020B0604020202020204" pitchFamily="34" charset="0"/>
                <a:cs typeface="Arial" panose="020B0604020202020204" pitchFamily="34" charset="0"/>
              </a:rPr>
              <a:t>the resulting osmotic entry of water might rupture the cell</a:t>
            </a: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2019045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3&#10;">
            <a:extLst>
              <a:ext uri="{FF2B5EF4-FFF2-40B4-BE49-F238E27FC236}">
                <a16:creationId xmlns:a16="http://schemas.microsoft.com/office/drawing/2014/main" id="{0ED3D72D-3857-443B-B7C5-40291625E5F4}"/>
              </a:ext>
            </a:extLst>
          </p:cNvPr>
          <p:cNvPicPr>
            <a:picLocks noChangeAspect="1"/>
          </p:cNvPicPr>
          <p:nvPr/>
        </p:nvPicPr>
        <p:blipFill>
          <a:blip r:embed="rId3"/>
          <a:stretch>
            <a:fillRect/>
          </a:stretch>
        </p:blipFill>
        <p:spPr>
          <a:xfrm>
            <a:off x="694578" y="389965"/>
            <a:ext cx="1133954" cy="816935"/>
          </a:xfrm>
          <a:prstGeom prst="rect">
            <a:avLst/>
          </a:prstGeom>
        </p:spPr>
      </p:pic>
      <p:sp>
        <p:nvSpPr>
          <p:cNvPr id="2" name="Title 1">
            <a:extLst>
              <a:ext uri="{FF2B5EF4-FFF2-40B4-BE49-F238E27FC236}">
                <a16:creationId xmlns:a16="http://schemas.microsoft.com/office/drawing/2014/main" id="{C12F9010-E671-4302-9621-280CA054C3C3}"/>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18</a:t>
            </a:r>
            <a:endParaRPr lang="en-AU" dirty="0"/>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76200" y="1412874"/>
            <a:ext cx="8991600"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Why is it logical for sugars to be added to only one end of glycogen, making them excellent molecules for glucose </a:t>
            </a:r>
            <a:r>
              <a:rPr lang="en-US" sz="2400" i="1" dirty="0">
                <a:latin typeface="Arial" panose="020B0604020202020204" pitchFamily="34" charset="0"/>
                <a:cs typeface="Arial" panose="020B0604020202020204" pitchFamily="34" charset="0"/>
              </a:rPr>
              <a:t>storage</a:t>
            </a:r>
            <a:r>
              <a:rPr lang="en-US" sz="2400" dirty="0">
                <a:latin typeface="Arial" panose="020B0604020202020204" pitchFamily="34" charset="0"/>
                <a:cs typeface="Arial" panose="020B0604020202020204" pitchFamily="34" charset="0"/>
              </a:rPr>
              <a:t>?</a:t>
            </a:r>
            <a:endParaRPr lang="en-US" sz="2400" i="1" dirty="0">
              <a:latin typeface="Arial" panose="020B0604020202020204" pitchFamily="34" charset="0"/>
              <a:cs typeface="Arial" panose="020B0604020202020204" pitchFamily="34" charset="0"/>
            </a:endParaRP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Because the other end of the molecule is anchored to a membrane with a lipid. </a:t>
            </a:r>
          </a:p>
          <a:p>
            <a:pPr marL="457200" indent="-457200">
              <a:buFontTx/>
              <a:buAutoNum type="alphaUcPeriod"/>
              <a:defRPr/>
            </a:pPr>
            <a:r>
              <a:rPr lang="en-US" sz="2400" dirty="0">
                <a:latin typeface="Arial" panose="020B0604020202020204" pitchFamily="34" charset="0"/>
                <a:cs typeface="Arial" panose="020B0604020202020204" pitchFamily="34" charset="0"/>
              </a:rPr>
              <a:t>Because it is the reducing end, and a reduction reaction is the mechanism for adding the sugar.</a:t>
            </a:r>
          </a:p>
          <a:p>
            <a:pPr marL="457200" indent="-457200">
              <a:buFontTx/>
              <a:buAutoNum type="alphaUcPeriod"/>
              <a:defRPr/>
            </a:pPr>
            <a:r>
              <a:rPr lang="en-US" sz="2400" dirty="0">
                <a:latin typeface="Arial" panose="020B0604020202020204" pitchFamily="34" charset="0"/>
                <a:cs typeface="Arial" panose="020B0604020202020204" pitchFamily="34" charset="0"/>
              </a:rPr>
              <a:t>Because it has the hemiacetal carbon, the one carbon to which more sugars can be attached. </a:t>
            </a:r>
          </a:p>
          <a:p>
            <a:pPr marL="457200" indent="-457200">
              <a:buFontTx/>
              <a:buAutoNum type="alphaUcPeriod"/>
              <a:defRPr/>
            </a:pPr>
            <a:r>
              <a:rPr lang="en-US" sz="2400" dirty="0">
                <a:latin typeface="Arial" panose="020B0604020202020204" pitchFamily="34" charset="0"/>
                <a:cs typeface="Arial" panose="020B0604020202020204" pitchFamily="34" charset="0"/>
              </a:rPr>
              <a:t>Because there are many nonreducing ends on one molecule, allowing rapid glucose storage and release.</a:t>
            </a: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302526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38E72-17E4-4C5E-B885-5B090180DBA9}"/>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18, Response</a:t>
            </a:r>
            <a:endParaRPr lang="en-AU" dirty="0"/>
          </a:p>
        </p:txBody>
      </p:sp>
      <p:sp>
        <p:nvSpPr>
          <p:cNvPr id="5" name="Google Shape;433;g847cf01710_0_113">
            <a:extLst>
              <a:ext uri="{FF2B5EF4-FFF2-40B4-BE49-F238E27FC236}">
                <a16:creationId xmlns:a16="http://schemas.microsoft.com/office/drawing/2014/main" id="{928FC5B8-24B6-0A4D-971D-A126D68DF9ED}"/>
              </a:ext>
            </a:extLst>
          </p:cNvPr>
          <p:cNvSpPr txBox="1">
            <a:spLocks noChangeArrowheads="1"/>
          </p:cNvSpPr>
          <p:nvPr/>
        </p:nvSpPr>
        <p:spPr bwMode="auto">
          <a:xfrm>
            <a:off x="89296" y="1295400"/>
            <a:ext cx="8949531"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Why is it logical for sugars to be added to only one end of glycogen, making them excellent molecules for glucose </a:t>
            </a:r>
            <a:r>
              <a:rPr lang="en-US" sz="2400" i="1" dirty="0">
                <a:latin typeface="Arial" panose="020B0604020202020204" pitchFamily="34" charset="0"/>
                <a:cs typeface="Arial" panose="020B0604020202020204" pitchFamily="34" charset="0"/>
              </a:rPr>
              <a:t>storage</a:t>
            </a:r>
            <a:r>
              <a:rPr lang="en-US" sz="2400" dirty="0">
                <a:latin typeface="Arial" panose="020B0604020202020204" pitchFamily="34" charset="0"/>
                <a:cs typeface="Arial" panose="020B0604020202020204" pitchFamily="34" charset="0"/>
              </a:rPr>
              <a:t>?</a:t>
            </a:r>
            <a:endParaRPr lang="en-US" sz="2400" i="1" dirty="0">
              <a:latin typeface="Arial" panose="020B0604020202020204" pitchFamily="34" charset="0"/>
              <a:cs typeface="Arial" panose="020B0604020202020204" pitchFamily="34" charset="0"/>
            </a:endParaRP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4"/>
              <a:defRPr/>
            </a:pPr>
            <a:r>
              <a:rPr lang="en-US" sz="2400" b="1" dirty="0">
                <a:latin typeface="Arial" panose="020B0604020202020204" pitchFamily="34" charset="0"/>
                <a:cs typeface="Arial" panose="020B0604020202020204" pitchFamily="34" charset="0"/>
              </a:rPr>
              <a:t>Because there are many nonreducing ends on one</a:t>
            </a:r>
          </a:p>
          <a:p>
            <a:pPr>
              <a:buNone/>
              <a:defRPr/>
            </a:pPr>
            <a:r>
              <a:rPr lang="en-US" sz="2400" b="1" dirty="0">
                <a:latin typeface="Arial" panose="020B0604020202020204" pitchFamily="34" charset="0"/>
                <a:cs typeface="Arial" panose="020B0604020202020204" pitchFamily="34" charset="0"/>
              </a:rPr>
              <a:t>     molecule, allowing rapid glucose storage and release.</a:t>
            </a: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A glycogen molecule with </a:t>
            </a:r>
            <a:r>
              <a:rPr lang="en-US" sz="2400" b="1" i="1" dirty="0">
                <a:latin typeface="Arial" panose="020B0604020202020204" pitchFamily="34" charset="0"/>
                <a:cs typeface="Arial" panose="020B0604020202020204" pitchFamily="34" charset="0"/>
              </a:rPr>
              <a:t>n </a:t>
            </a:r>
            <a:r>
              <a:rPr lang="en-US" sz="2400" b="1" dirty="0">
                <a:latin typeface="Arial" panose="020B0604020202020204" pitchFamily="34" charset="0"/>
                <a:cs typeface="Arial" panose="020B0604020202020204" pitchFamily="34" charset="0"/>
              </a:rPr>
              <a:t>branches has </a:t>
            </a:r>
            <a:r>
              <a:rPr lang="en-US" sz="2400" b="1" i="1" dirty="0">
                <a:latin typeface="Arial" panose="020B0604020202020204" pitchFamily="34" charset="0"/>
                <a:cs typeface="Arial" panose="020B0604020202020204" pitchFamily="34" charset="0"/>
              </a:rPr>
              <a:t>n </a:t>
            </a:r>
            <a:r>
              <a:rPr lang="en-US" sz="2400" b="1" dirty="0">
                <a:latin typeface="Arial" panose="020B0604020202020204" pitchFamily="34" charset="0"/>
                <a:cs typeface="Arial" panose="020B0604020202020204" pitchFamily="34" charset="0"/>
              </a:rPr>
              <a:t>+ 1 nonreducing ends. When glycogen is used as an energy source, glucose units are removed one at a time from the nonreducing ends. Degradative enzymes that act only at nonreducing ends can work simultaneously on the many branches, speeding the conversion of the polymer to monosaccharides. </a:t>
            </a: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1138010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BADFE2"/>
        </a:solidFill>
        <a:effectLst/>
      </p:bgPr>
    </p:bg>
    <p:spTree>
      <p:nvGrpSpPr>
        <p:cNvPr id="1" name="Shape 365"/>
        <p:cNvGrpSpPr/>
        <p:nvPr/>
      </p:nvGrpSpPr>
      <p:grpSpPr>
        <a:xfrm>
          <a:off x="0" y="0"/>
          <a:ext cx="0" cy="0"/>
          <a:chOff x="0" y="0"/>
          <a:chExt cx="0" cy="0"/>
        </a:xfrm>
      </p:grpSpPr>
      <p:pic>
        <p:nvPicPr>
          <p:cNvPr id="9" name="Picture 8" descr="Icon P 3&#10;">
            <a:extLst>
              <a:ext uri="{FF2B5EF4-FFF2-40B4-BE49-F238E27FC236}">
                <a16:creationId xmlns:a16="http://schemas.microsoft.com/office/drawing/2014/main" id="{A2F04ECA-B01E-4ED8-8D70-95BA749E2E56}"/>
              </a:ext>
            </a:extLst>
          </p:cNvPr>
          <p:cNvPicPr>
            <a:picLocks noChangeAspect="1"/>
          </p:cNvPicPr>
          <p:nvPr/>
        </p:nvPicPr>
        <p:blipFill>
          <a:blip r:embed="rId3"/>
          <a:stretch>
            <a:fillRect/>
          </a:stretch>
        </p:blipFill>
        <p:spPr>
          <a:xfrm>
            <a:off x="685800" y="0"/>
            <a:ext cx="1133954" cy="816935"/>
          </a:xfrm>
          <a:prstGeom prst="rect">
            <a:avLst/>
          </a:prstGeom>
        </p:spPr>
      </p:pic>
      <p:sp>
        <p:nvSpPr>
          <p:cNvPr id="4" name="Title 3">
            <a:extLst>
              <a:ext uri="{FF2B5EF4-FFF2-40B4-BE49-F238E27FC236}">
                <a16:creationId xmlns:a16="http://schemas.microsoft.com/office/drawing/2014/main" id="{0F189A26-C426-46C3-AD26-4AF411EBFD2B}"/>
              </a:ext>
            </a:extLst>
          </p:cNvPr>
          <p:cNvSpPr>
            <a:spLocks noGrp="1"/>
          </p:cNvSpPr>
          <p:nvPr>
            <p:ph type="title"/>
          </p:nvPr>
        </p:nvSpPr>
        <p:spPr>
          <a:xfrm>
            <a:off x="4763" y="228600"/>
            <a:ext cx="9139237" cy="1524000"/>
          </a:xfrm>
        </p:spPr>
        <p:txBody>
          <a:bodyPr/>
          <a:lstStyle/>
          <a:p>
            <a:r>
              <a:rPr lang="en-US" sz="3400" dirty="0">
                <a:solidFill>
                  <a:srgbClr val="144652"/>
                </a:solidFill>
              </a:rPr>
              <a:t> </a:t>
            </a:r>
            <a:r>
              <a:rPr lang="en-US" sz="3400" dirty="0">
                <a:solidFill>
                  <a:srgbClr val="144652"/>
                </a:solidFill>
                <a:latin typeface="Arial" panose="020B0604020202020204" pitchFamily="34" charset="0"/>
                <a:cs typeface="Arial" panose="020B0604020202020204" pitchFamily="34" charset="0"/>
              </a:rPr>
              <a:t>Activity: Storing</a:t>
            </a:r>
            <a:br>
              <a:rPr lang="en-US" sz="3400" dirty="0">
                <a:solidFill>
                  <a:srgbClr val="144652"/>
                </a:solidFill>
                <a:latin typeface="Arial" panose="020B0604020202020204" pitchFamily="34" charset="0"/>
                <a:cs typeface="Arial" panose="020B0604020202020204" pitchFamily="34" charset="0"/>
              </a:rPr>
            </a:br>
            <a:r>
              <a:rPr lang="en-US" sz="3400" dirty="0">
                <a:solidFill>
                  <a:srgbClr val="144652"/>
                </a:solidFill>
                <a:latin typeface="Arial" panose="020B0604020202020204" pitchFamily="34" charset="0"/>
                <a:cs typeface="Arial" panose="020B0604020202020204" pitchFamily="34" charset="0"/>
              </a:rPr>
              <a:t>Low Molecular Weight Metabolites in Polymeric Form Muddiest Point</a:t>
            </a:r>
            <a:r>
              <a:rPr lang="en-US" sz="2000" b="0" dirty="0">
                <a:solidFill>
                  <a:srgbClr val="144652"/>
                </a:solidFill>
                <a:latin typeface="Arial" panose="020B0604020202020204" pitchFamily="34" charset="0"/>
                <a:cs typeface="Arial" panose="020B0604020202020204" pitchFamily="34" charset="0"/>
              </a:rPr>
              <a:t> (1 of 2)</a:t>
            </a:r>
            <a:endParaRPr lang="en-AU" sz="2000" b="0" dirty="0">
              <a:solidFill>
                <a:srgbClr val="144652"/>
              </a:solidFill>
            </a:endParaRPr>
          </a:p>
        </p:txBody>
      </p:sp>
      <p:sp>
        <p:nvSpPr>
          <p:cNvPr id="367" name="Google Shape;367;g847cf01710_0_29"/>
          <p:cNvSpPr txBox="1">
            <a:spLocks noGrp="1"/>
          </p:cNvSpPr>
          <p:nvPr>
            <p:ph type="body" idx="1"/>
          </p:nvPr>
        </p:nvSpPr>
        <p:spPr>
          <a:xfrm>
            <a:off x="554935" y="1981200"/>
            <a:ext cx="8034130" cy="1447800"/>
          </a:xfrm>
          <a:prstGeom prst="rect">
            <a:avLst/>
          </a:prstGeom>
        </p:spPr>
        <p:txBody>
          <a:bodyPr spcFirstLastPara="1" wrap="square" lIns="91425" tIns="45700" rIns="91425" bIns="45700" anchor="t" anchorCtr="0">
            <a:noAutofit/>
          </a:bodyPr>
          <a:lstStyle/>
          <a:p>
            <a:pPr marL="0" indent="0">
              <a:lnSpc>
                <a:spcPct val="115000"/>
              </a:lnSpc>
              <a:spcBef>
                <a:spcPts val="0"/>
              </a:spcBef>
              <a:buNone/>
            </a:pPr>
            <a:r>
              <a:rPr lang="en-US" sz="2400" dirty="0">
                <a:latin typeface="Arial" panose="020B0604020202020204" pitchFamily="34" charset="0"/>
                <a:ea typeface="Arial"/>
                <a:cs typeface="Arial" panose="020B0604020202020204" pitchFamily="34" charset="0"/>
                <a:sym typeface="Arial"/>
              </a:rPr>
              <a:t>Complete the Ch7: Student Activity, Day 1: </a:t>
            </a:r>
            <a:r>
              <a:rPr lang="en-US" sz="2400" dirty="0">
                <a:latin typeface="Arial" panose="020B0604020202020204" pitchFamily="34" charset="0"/>
                <a:cs typeface="Arial" panose="020B0604020202020204" pitchFamily="34" charset="0"/>
              </a:rPr>
              <a:t>Storing Low Molecular Weight Metabolites in Polymeric Form</a:t>
            </a:r>
          </a:p>
          <a:p>
            <a:pPr marL="0" lvl="0" indent="0">
              <a:lnSpc>
                <a:spcPct val="115000"/>
              </a:lnSpc>
              <a:spcBef>
                <a:spcPts val="0"/>
              </a:spcBef>
              <a:buNone/>
            </a:pPr>
            <a:r>
              <a:rPr lang="en-US" sz="2400" dirty="0">
                <a:latin typeface="Arial" panose="020B0604020202020204" pitchFamily="34" charset="0"/>
                <a:cs typeface="Arial" panose="020B0604020202020204" pitchFamily="34" charset="0"/>
              </a:rPr>
              <a:t>(Muddiest Point) Achieve assessment.</a:t>
            </a:r>
          </a:p>
          <a:p>
            <a:pPr marL="0" lvl="0" indent="0">
              <a:lnSpc>
                <a:spcPct val="115000"/>
              </a:lnSpc>
              <a:spcBef>
                <a:spcPts val="0"/>
              </a:spcBef>
              <a:buNone/>
            </a:pPr>
            <a:endParaRPr lang="en-US" sz="2400" dirty="0">
              <a:latin typeface="Arial" panose="020B0604020202020204" pitchFamily="34" charset="0"/>
              <a:cs typeface="Arial" panose="020B0604020202020204" pitchFamily="34" charset="0"/>
            </a:endParaRPr>
          </a:p>
          <a:p>
            <a:pPr marL="0" lvl="0" indent="0" algn="ctr">
              <a:lnSpc>
                <a:spcPct val="115000"/>
              </a:lnSpc>
              <a:spcBef>
                <a:spcPts val="0"/>
              </a:spcBef>
              <a:buNone/>
            </a:pPr>
            <a:endParaRPr lang="en-US" sz="3000" dirty="0">
              <a:latin typeface="Arial"/>
              <a:ea typeface="Arial"/>
              <a:cs typeface="Arial"/>
              <a:sym typeface="Arial"/>
            </a:endParaRPr>
          </a:p>
          <a:p>
            <a:pPr marL="0" lvl="0" indent="0" algn="ctr" rtl="0">
              <a:lnSpc>
                <a:spcPct val="115000"/>
              </a:lnSpc>
              <a:spcBef>
                <a:spcPts val="0"/>
              </a:spcBef>
              <a:spcAft>
                <a:spcPts val="0"/>
              </a:spcAft>
              <a:buNone/>
            </a:pPr>
            <a:endParaRPr sz="2400" dirty="0">
              <a:latin typeface="Arial"/>
              <a:ea typeface="Arial"/>
              <a:cs typeface="Arial"/>
              <a:sym typeface="Arial"/>
            </a:endParaRPr>
          </a:p>
          <a:p>
            <a:pPr marL="0" lvl="0" indent="0" algn="l" rtl="0">
              <a:spcBef>
                <a:spcPts val="360"/>
              </a:spcBef>
              <a:spcAft>
                <a:spcPts val="0"/>
              </a:spcAft>
              <a:buNone/>
            </a:pPr>
            <a:endParaRPr dirty="0"/>
          </a:p>
          <a:p>
            <a:pPr marL="0" lvl="0" indent="0" algn="l" rtl="0">
              <a:spcBef>
                <a:spcPts val="360"/>
              </a:spcBef>
              <a:spcAft>
                <a:spcPts val="0"/>
              </a:spcAft>
              <a:buNone/>
            </a:pPr>
            <a:endParaRPr dirty="0"/>
          </a:p>
        </p:txBody>
      </p:sp>
      <p:pic>
        <p:nvPicPr>
          <p:cNvPr id="3" name="Picture 2" descr="A screenshot of the muddiest point question from the Achieve course.">
            <a:extLst>
              <a:ext uri="{FF2B5EF4-FFF2-40B4-BE49-F238E27FC236}">
                <a16:creationId xmlns:a16="http://schemas.microsoft.com/office/drawing/2014/main" id="{30E1B115-27BE-4175-A5BB-7485E49596FB}"/>
              </a:ext>
            </a:extLst>
          </p:cNvPr>
          <p:cNvPicPr>
            <a:picLocks noChangeAspect="1"/>
          </p:cNvPicPr>
          <p:nvPr/>
        </p:nvPicPr>
        <p:blipFill>
          <a:blip r:embed="rId4"/>
          <a:stretch>
            <a:fillRect/>
          </a:stretch>
        </p:blipFill>
        <p:spPr>
          <a:xfrm>
            <a:off x="231552" y="3398794"/>
            <a:ext cx="8680896" cy="3321221"/>
          </a:xfrm>
          <a:prstGeom prst="rect">
            <a:avLst/>
          </a:prstGeom>
        </p:spPr>
      </p:pic>
    </p:spTree>
    <p:extLst>
      <p:ext uri="{BB962C8B-B14F-4D97-AF65-F5344CB8AC3E}">
        <p14:creationId xmlns:p14="http://schemas.microsoft.com/office/powerpoint/2010/main" val="106444915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BADFE2"/>
        </a:solidFill>
        <a:effectLst/>
      </p:bgPr>
    </p:bg>
    <p:spTree>
      <p:nvGrpSpPr>
        <p:cNvPr id="1" name="Shape 365"/>
        <p:cNvGrpSpPr/>
        <p:nvPr/>
      </p:nvGrpSpPr>
      <p:grpSpPr>
        <a:xfrm>
          <a:off x="0" y="0"/>
          <a:ext cx="0" cy="0"/>
          <a:chOff x="0" y="0"/>
          <a:chExt cx="0" cy="0"/>
        </a:xfrm>
      </p:grpSpPr>
      <p:sp>
        <p:nvSpPr>
          <p:cNvPr id="2" name="Title 1">
            <a:extLst>
              <a:ext uri="{FF2B5EF4-FFF2-40B4-BE49-F238E27FC236}">
                <a16:creationId xmlns:a16="http://schemas.microsoft.com/office/drawing/2014/main" id="{78ED8DDD-7CB7-4739-9F09-207E3DE83B41}"/>
              </a:ext>
            </a:extLst>
          </p:cNvPr>
          <p:cNvSpPr>
            <a:spLocks noGrp="1"/>
          </p:cNvSpPr>
          <p:nvPr>
            <p:ph type="title"/>
          </p:nvPr>
        </p:nvSpPr>
        <p:spPr>
          <a:xfrm>
            <a:off x="0" y="145701"/>
            <a:ext cx="9139237" cy="1683099"/>
          </a:xfrm>
        </p:spPr>
        <p:txBody>
          <a:bodyPr/>
          <a:lstStyle/>
          <a:p>
            <a:r>
              <a:rPr lang="en-US" sz="3400" dirty="0">
                <a:solidFill>
                  <a:srgbClr val="144652"/>
                </a:solidFill>
              </a:rPr>
              <a:t> </a:t>
            </a:r>
            <a:r>
              <a:rPr lang="en-US" sz="3400" dirty="0">
                <a:solidFill>
                  <a:srgbClr val="144652"/>
                </a:solidFill>
                <a:latin typeface="Arial" panose="020B0604020202020204" pitchFamily="34" charset="0"/>
                <a:cs typeface="Arial" panose="020B0604020202020204" pitchFamily="34" charset="0"/>
              </a:rPr>
              <a:t>Activity: Storing</a:t>
            </a:r>
            <a:br>
              <a:rPr lang="en-US" sz="3400" dirty="0">
                <a:solidFill>
                  <a:srgbClr val="144652"/>
                </a:solidFill>
                <a:latin typeface="Arial" panose="020B0604020202020204" pitchFamily="34" charset="0"/>
                <a:cs typeface="Arial" panose="020B0604020202020204" pitchFamily="34" charset="0"/>
              </a:rPr>
            </a:br>
            <a:r>
              <a:rPr lang="en-US" sz="3400" dirty="0">
                <a:solidFill>
                  <a:srgbClr val="144652"/>
                </a:solidFill>
                <a:latin typeface="Arial" panose="020B0604020202020204" pitchFamily="34" charset="0"/>
                <a:cs typeface="Arial" panose="020B0604020202020204" pitchFamily="34" charset="0"/>
              </a:rPr>
              <a:t>Low Molecular Weight Metabolites in Polymeric Form Muddiest Point</a:t>
            </a:r>
            <a:r>
              <a:rPr lang="en-US" sz="2000" b="0" dirty="0">
                <a:solidFill>
                  <a:srgbClr val="144652"/>
                </a:solidFill>
                <a:latin typeface="Arial" panose="020B0604020202020204" pitchFamily="34" charset="0"/>
                <a:cs typeface="Arial" panose="020B0604020202020204" pitchFamily="34" charset="0"/>
              </a:rPr>
              <a:t> (2 of 2)</a:t>
            </a:r>
            <a:endParaRPr lang="en-AU" sz="2000" dirty="0">
              <a:solidFill>
                <a:srgbClr val="144652"/>
              </a:solidFill>
            </a:endParaRPr>
          </a:p>
        </p:txBody>
      </p:sp>
      <p:sp>
        <p:nvSpPr>
          <p:cNvPr id="367" name="Google Shape;367;g847cf01710_0_29"/>
          <p:cNvSpPr txBox="1">
            <a:spLocks noGrp="1"/>
          </p:cNvSpPr>
          <p:nvPr>
            <p:ph type="body" idx="1"/>
          </p:nvPr>
        </p:nvSpPr>
        <p:spPr>
          <a:xfrm>
            <a:off x="579782" y="1981200"/>
            <a:ext cx="8034130" cy="1447800"/>
          </a:xfrm>
          <a:prstGeom prst="rect">
            <a:avLst/>
          </a:prstGeom>
        </p:spPr>
        <p:txBody>
          <a:bodyPr spcFirstLastPara="1" wrap="square" lIns="91425" tIns="45700" rIns="91425" bIns="45700" anchor="t" anchorCtr="0">
            <a:noAutofit/>
          </a:bodyPr>
          <a:lstStyle/>
          <a:p>
            <a:pPr marL="0" indent="0">
              <a:lnSpc>
                <a:spcPct val="115000"/>
              </a:lnSpc>
              <a:spcBef>
                <a:spcPts val="0"/>
              </a:spcBef>
              <a:buNone/>
            </a:pPr>
            <a:r>
              <a:rPr lang="en-US" sz="2400" dirty="0">
                <a:latin typeface="Arial" panose="020B0604020202020204" pitchFamily="34" charset="0"/>
                <a:ea typeface="Arial"/>
                <a:cs typeface="Arial" panose="020B0604020202020204" pitchFamily="34" charset="0"/>
                <a:sym typeface="Arial"/>
              </a:rPr>
              <a:t>Complete the Ch7: Student Activity, Day 2: </a:t>
            </a:r>
            <a:r>
              <a:rPr lang="en-US" sz="2400" dirty="0">
                <a:latin typeface="Arial" panose="020B0604020202020204" pitchFamily="34" charset="0"/>
                <a:cs typeface="Arial" panose="020B0604020202020204" pitchFamily="34" charset="0"/>
              </a:rPr>
              <a:t>Storing Low Molecular Weight Metabolites in Polymeric Form</a:t>
            </a:r>
          </a:p>
          <a:p>
            <a:pPr marL="0" lvl="0" indent="0">
              <a:lnSpc>
                <a:spcPct val="115000"/>
              </a:lnSpc>
              <a:spcBef>
                <a:spcPts val="0"/>
              </a:spcBef>
              <a:buNone/>
            </a:pPr>
            <a:r>
              <a:rPr lang="en-US" sz="2400" dirty="0">
                <a:latin typeface="Arial" panose="020B0604020202020204" pitchFamily="34" charset="0"/>
                <a:cs typeface="Arial" panose="020B0604020202020204" pitchFamily="34" charset="0"/>
              </a:rPr>
              <a:t>(Muddiest Point) Achieve assessment.</a:t>
            </a:r>
          </a:p>
          <a:p>
            <a:pPr marL="0" lvl="0" indent="0">
              <a:lnSpc>
                <a:spcPct val="115000"/>
              </a:lnSpc>
              <a:spcBef>
                <a:spcPts val="0"/>
              </a:spcBef>
              <a:buNone/>
            </a:pPr>
            <a:endParaRPr lang="en-US" sz="2400" dirty="0">
              <a:latin typeface="Arial" panose="020B0604020202020204" pitchFamily="34" charset="0"/>
              <a:cs typeface="Arial" panose="020B0604020202020204" pitchFamily="34" charset="0"/>
            </a:endParaRPr>
          </a:p>
          <a:p>
            <a:pPr marL="0" lvl="0" indent="0" algn="ctr">
              <a:lnSpc>
                <a:spcPct val="115000"/>
              </a:lnSpc>
              <a:spcBef>
                <a:spcPts val="0"/>
              </a:spcBef>
              <a:buNone/>
            </a:pPr>
            <a:endParaRPr lang="en-US" sz="3000" dirty="0">
              <a:latin typeface="Arial"/>
              <a:ea typeface="Arial"/>
              <a:cs typeface="Arial"/>
              <a:sym typeface="Arial"/>
            </a:endParaRPr>
          </a:p>
          <a:p>
            <a:pPr marL="0" lvl="0" indent="0" algn="ctr" rtl="0">
              <a:lnSpc>
                <a:spcPct val="115000"/>
              </a:lnSpc>
              <a:spcBef>
                <a:spcPts val="0"/>
              </a:spcBef>
              <a:spcAft>
                <a:spcPts val="0"/>
              </a:spcAft>
              <a:buNone/>
            </a:pPr>
            <a:endParaRPr sz="2400" dirty="0">
              <a:latin typeface="Arial"/>
              <a:ea typeface="Arial"/>
              <a:cs typeface="Arial"/>
              <a:sym typeface="Arial"/>
            </a:endParaRPr>
          </a:p>
          <a:p>
            <a:pPr marL="0" lvl="0" indent="0" algn="l" rtl="0">
              <a:spcBef>
                <a:spcPts val="360"/>
              </a:spcBef>
              <a:spcAft>
                <a:spcPts val="0"/>
              </a:spcAft>
              <a:buNone/>
            </a:pPr>
            <a:endParaRPr dirty="0"/>
          </a:p>
          <a:p>
            <a:pPr marL="0" lvl="0" indent="0" algn="l" rtl="0">
              <a:spcBef>
                <a:spcPts val="360"/>
              </a:spcBef>
              <a:spcAft>
                <a:spcPts val="0"/>
              </a:spcAft>
              <a:buNone/>
            </a:pPr>
            <a:endParaRPr dirty="0"/>
          </a:p>
        </p:txBody>
      </p:sp>
      <p:pic>
        <p:nvPicPr>
          <p:cNvPr id="5" name="Picture 4" descr="Icon P 3&#10;">
            <a:extLst>
              <a:ext uri="{FF2B5EF4-FFF2-40B4-BE49-F238E27FC236}">
                <a16:creationId xmlns:a16="http://schemas.microsoft.com/office/drawing/2014/main" id="{5F62EA37-9C70-4737-BED4-A20E2BADACB6}"/>
              </a:ext>
            </a:extLst>
          </p:cNvPr>
          <p:cNvPicPr>
            <a:picLocks noChangeAspect="1"/>
          </p:cNvPicPr>
          <p:nvPr/>
        </p:nvPicPr>
        <p:blipFill>
          <a:blip r:embed="rId3"/>
          <a:stretch>
            <a:fillRect/>
          </a:stretch>
        </p:blipFill>
        <p:spPr>
          <a:xfrm>
            <a:off x="685800" y="0"/>
            <a:ext cx="1133954" cy="816935"/>
          </a:xfrm>
          <a:prstGeom prst="rect">
            <a:avLst/>
          </a:prstGeom>
        </p:spPr>
      </p:pic>
      <p:pic>
        <p:nvPicPr>
          <p:cNvPr id="4" name="Picture 3" descr="A screenshot of the muddiest point question from the Achieve course.">
            <a:extLst>
              <a:ext uri="{FF2B5EF4-FFF2-40B4-BE49-F238E27FC236}">
                <a16:creationId xmlns:a16="http://schemas.microsoft.com/office/drawing/2014/main" id="{039E53E6-D716-4B09-B35D-54CC70B7BD2C}"/>
              </a:ext>
            </a:extLst>
          </p:cNvPr>
          <p:cNvPicPr>
            <a:picLocks noChangeAspect="1"/>
          </p:cNvPicPr>
          <p:nvPr/>
        </p:nvPicPr>
        <p:blipFill>
          <a:blip r:embed="rId4"/>
          <a:stretch>
            <a:fillRect/>
          </a:stretch>
        </p:blipFill>
        <p:spPr>
          <a:xfrm>
            <a:off x="526344" y="3581400"/>
            <a:ext cx="8064914" cy="2343270"/>
          </a:xfrm>
          <a:prstGeom prst="rect">
            <a:avLst/>
          </a:prstGeom>
        </p:spPr>
      </p:pic>
    </p:spTree>
    <p:extLst>
      <p:ext uri="{BB962C8B-B14F-4D97-AF65-F5344CB8AC3E}">
        <p14:creationId xmlns:p14="http://schemas.microsoft.com/office/powerpoint/2010/main" val="290848293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5&#10;">
            <a:extLst>
              <a:ext uri="{FF2B5EF4-FFF2-40B4-BE49-F238E27FC236}">
                <a16:creationId xmlns:a16="http://schemas.microsoft.com/office/drawing/2014/main" id="{1666BCC2-E7BD-4A23-A088-4251129C2514}"/>
              </a:ext>
            </a:extLst>
          </p:cNvPr>
          <p:cNvPicPr>
            <a:picLocks noChangeAspect="1"/>
          </p:cNvPicPr>
          <p:nvPr/>
        </p:nvPicPr>
        <p:blipFill>
          <a:blip r:embed="rId3"/>
          <a:stretch>
            <a:fillRect/>
          </a:stretch>
        </p:blipFill>
        <p:spPr>
          <a:xfrm>
            <a:off x="1803687" y="386446"/>
            <a:ext cx="993734" cy="695004"/>
          </a:xfrm>
          <a:prstGeom prst="rect">
            <a:avLst/>
          </a:prstGeom>
        </p:spPr>
      </p:pic>
      <p:sp>
        <p:nvSpPr>
          <p:cNvPr id="2" name="Title 1">
            <a:extLst>
              <a:ext uri="{FF2B5EF4-FFF2-40B4-BE49-F238E27FC236}">
                <a16:creationId xmlns:a16="http://schemas.microsoft.com/office/drawing/2014/main" id="{1DDA388A-8418-4496-B8F3-97DE23816A1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(3 of 6)</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Polysaccharides assume three-dimensional structures with the lowest-energy conformations, determined by covalent bonds, hydrogen bonds, charge interactions, and steric factors. </a:t>
            </a:r>
            <a:r>
              <a:rPr lang="en-US" sz="2400" dirty="0">
                <a:latin typeface="Arial" panose="020B0604020202020204" pitchFamily="34" charset="0"/>
                <a:cs typeface="Arial" panose="020B0604020202020204" pitchFamily="34" charset="0"/>
              </a:rPr>
              <a:t>Starch folds into a helical structure stabilized by internal hydrogen bonds; cellulose assumes an extended structure in which intermolecular hydrogen bonds are more important.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336482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67D0-82E8-4CCE-AB02-A9C139FBABD4}"/>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Some Homopolysaccharides Serve Structural Roles</a:t>
            </a:r>
            <a:endParaRPr lang="en-AU" dirty="0">
              <a:solidFill>
                <a:srgbClr val="4E4CB4"/>
              </a:solidFill>
            </a:endParaRPr>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569778" y="1600201"/>
            <a:ext cx="8004441"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cellulose </a:t>
            </a:r>
            <a:r>
              <a:rPr lang="en-US" sz="2400" dirty="0">
                <a:latin typeface="Arial" panose="020B0604020202020204" pitchFamily="34" charset="0"/>
                <a:cs typeface="Arial" panose="020B0604020202020204" pitchFamily="34" charset="0"/>
              </a:rPr>
              <a:t>= tough, fibrous, water-insoluble substance</a:t>
            </a:r>
          </a:p>
          <a:p>
            <a:pPr lvl="1"/>
            <a:r>
              <a:rPr lang="en-US" sz="2400" dirty="0">
                <a:latin typeface="Arial" panose="020B0604020202020204" pitchFamily="34" charset="0"/>
                <a:cs typeface="Arial" panose="020B0604020202020204" pitchFamily="34" charset="0"/>
              </a:rPr>
              <a:t>linear, unbranched homopolysaccharide, consisting of 10,000 to 15,000 </a:t>
            </a:r>
            <a:r>
              <a:rPr lang="en-US" sz="18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-glucose units</a:t>
            </a:r>
          </a:p>
          <a:p>
            <a:pPr lvl="1"/>
            <a:r>
              <a:rPr lang="en-US" sz="2400" dirty="0">
                <a:latin typeface="Arial" panose="020B0604020202020204" pitchFamily="34" charset="0"/>
                <a:cs typeface="Arial" panose="020B0604020202020204" pitchFamily="34" charset="0"/>
              </a:rPr>
              <a:t>glucose residues have the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configuration</a:t>
            </a:r>
          </a:p>
          <a:p>
            <a:pPr lvl="1"/>
            <a:r>
              <a:rPr lang="en-US" sz="2400" dirty="0">
                <a:latin typeface="Arial" panose="020B0604020202020204" pitchFamily="34" charset="0"/>
                <a:cs typeface="Arial" panose="020B0604020202020204" pitchFamily="34" charset="0"/>
              </a:rPr>
              <a:t>linked by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→4) glycosidic bonds</a:t>
            </a:r>
          </a:p>
          <a:p>
            <a:pPr lvl="1"/>
            <a:r>
              <a:rPr lang="en-US" sz="2400" dirty="0">
                <a:latin typeface="Arial" panose="020B0604020202020204" pitchFamily="34" charset="0"/>
                <a:cs typeface="Arial" panose="020B0604020202020204" pitchFamily="34" charset="0"/>
              </a:rPr>
              <a:t>animals do not have the enzyme to hydrolyze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→4) glycosidic bonds</a:t>
            </a:r>
          </a:p>
          <a:p>
            <a:pPr lvl="1"/>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wo glucose molecules are represented by chair forms. The glucose on the left has O at the bottom right vertex with three highlighted vertical lines showing a hydrogen bond to H of O H bonded to C 3 of the right-hand glucose. A bond rises upward from this O to C 1, from which a bond extends down to O between the glucose molecules. C 2 has O H at an angle above the ring with three highlighted vertical lines showing a hydrogen bond between its H and O bonded to C 6 of the right-hand glucose. C 3 has O H at an angle to the left with three highlighted vertical lines to the left, and C 4 has a bond going up to O from which another bond goes down to something else not shown. C 5 has a bond extending down and slightly to the right to C 6, from which a bond extends to the left to O H. The glucose on the right has O at the upper right vertex with three highlighted vertical lines extending to the right. C 1 has a bond up to an O from which another bond extends down to something else. C 2 has O H extending down to the left. C 3 has O H extending up to the left with highlighted vertical lines to the left between it and the O at the left bottom vertex of the left-hand ring. C 4 has a bond that extends down to the O that has a bond going up to C 1 of the left-hand glucose. C 5 has a vertical bond up to C 6, from which a bond extends to the left to O H. There are three highlighted vertical lines extending to the left from O of the O H to H of the O H extending from C 2 of the left-hand glucose.">
            <a:extLst>
              <a:ext uri="{FF2B5EF4-FFF2-40B4-BE49-F238E27FC236}">
                <a16:creationId xmlns:a16="http://schemas.microsoft.com/office/drawing/2014/main" id="{FC38FA7F-3D4D-A44B-9C34-F19FADE388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3557" y="4724400"/>
            <a:ext cx="5036885" cy="1778374"/>
          </a:xfrm>
          <a:prstGeom prst="rect">
            <a:avLst/>
          </a:prstGeom>
        </p:spPr>
      </p:pic>
    </p:spTree>
    <p:extLst>
      <p:ext uri="{BB962C8B-B14F-4D97-AF65-F5344CB8AC3E}">
        <p14:creationId xmlns:p14="http://schemas.microsoft.com/office/powerpoint/2010/main" val="3292674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sign with white letters P 5&#10;">
            <a:extLst>
              <a:ext uri="{FF2B5EF4-FFF2-40B4-BE49-F238E27FC236}">
                <a16:creationId xmlns:a16="http://schemas.microsoft.com/office/drawing/2014/main" id="{41B38CAD-F9D6-4E5C-8969-51998776EFD1}"/>
              </a:ext>
            </a:extLst>
          </p:cNvPr>
          <p:cNvPicPr>
            <a:picLocks noChangeAspect="1"/>
          </p:cNvPicPr>
          <p:nvPr/>
        </p:nvPicPr>
        <p:blipFill>
          <a:blip r:embed="rId3"/>
          <a:stretch>
            <a:fillRect/>
          </a:stretch>
        </p:blipFill>
        <p:spPr>
          <a:xfrm>
            <a:off x="1787704" y="386672"/>
            <a:ext cx="993734" cy="695004"/>
          </a:xfrm>
          <a:prstGeom prst="rect">
            <a:avLst/>
          </a:prstGeom>
        </p:spPr>
      </p:pic>
      <p:sp>
        <p:nvSpPr>
          <p:cNvPr id="2" name="Title 1">
            <a:extLst>
              <a:ext uri="{FF2B5EF4-FFF2-40B4-BE49-F238E27FC236}">
                <a16:creationId xmlns:a16="http://schemas.microsoft.com/office/drawing/2014/main" id="{A384559C-FB69-457E-A858-CBCFE04F337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(1 of 6)</a:t>
            </a:r>
            <a:endParaRPr lang="en-AU"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Polysaccharides assume three-dimensional structures with the lowest-energy conformations, determined by covalent bonds, hydrogen bonds, charge interactions, and steric factors. </a:t>
            </a:r>
            <a:r>
              <a:rPr lang="en-US" sz="2400" dirty="0">
                <a:latin typeface="Arial" panose="020B0604020202020204" pitchFamily="34" charset="0"/>
                <a:cs typeface="Arial" panose="020B0604020202020204" pitchFamily="34" charset="0"/>
              </a:rPr>
              <a:t>Starch folds into a helical structure stabilized by internal hydrogen bonds; cellulose assumes an extended structure in which intermolecular hydrogen bonds are more important. </a:t>
            </a:r>
            <a:endParaRPr lang="en-US" sz="2400" dirty="0">
              <a:effectLst/>
              <a:latin typeface="Arial" panose="020B0604020202020204" pitchFamily="34" charset="0"/>
              <a:cs typeface="Arial" panose="020B0604020202020204" pitchFamily="34"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5&#10;">
            <a:extLst>
              <a:ext uri="{FF2B5EF4-FFF2-40B4-BE49-F238E27FC236}">
                <a16:creationId xmlns:a16="http://schemas.microsoft.com/office/drawing/2014/main" id="{7EEDBA68-3CBA-4103-BAA6-79E6E777F546}"/>
              </a:ext>
            </a:extLst>
          </p:cNvPr>
          <p:cNvPicPr>
            <a:picLocks noChangeAspect="1"/>
          </p:cNvPicPr>
          <p:nvPr/>
        </p:nvPicPr>
        <p:blipFill>
          <a:blip r:embed="rId3"/>
          <a:stretch>
            <a:fillRect/>
          </a:stretch>
        </p:blipFill>
        <p:spPr>
          <a:xfrm>
            <a:off x="708025" y="396115"/>
            <a:ext cx="1133954" cy="816935"/>
          </a:xfrm>
          <a:prstGeom prst="rect">
            <a:avLst/>
          </a:prstGeom>
        </p:spPr>
      </p:pic>
      <p:sp>
        <p:nvSpPr>
          <p:cNvPr id="2" name="Title 1">
            <a:extLst>
              <a:ext uri="{FF2B5EF4-FFF2-40B4-BE49-F238E27FC236}">
                <a16:creationId xmlns:a16="http://schemas.microsoft.com/office/drawing/2014/main" id="{7BA10BB1-0BC3-47E9-8FE1-8522F726B49C}"/>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19</a:t>
            </a:r>
            <a:endParaRPr lang="en-AU" dirty="0"/>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20662" y="1295400"/>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Even though amylose and cellulose are made of similar homopolysaccharide chains, they have very different properties. Why?</a:t>
            </a:r>
            <a:endParaRPr lang="en-US" sz="2400" i="1" dirty="0">
              <a:latin typeface="Arial" panose="020B0604020202020204" pitchFamily="34" charset="0"/>
              <a:cs typeface="Arial" panose="020B0604020202020204" pitchFamily="34" charset="0"/>
            </a:endParaRP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The </a:t>
            </a:r>
            <a:r>
              <a:rPr lang="el-GR" sz="2400" i="1" dirty="0">
                <a:latin typeface="Arial" panose="020B0604020202020204" pitchFamily="34" charset="0"/>
                <a:cs typeface="Arial" panose="020B0604020202020204" pitchFamily="34" charset="0"/>
              </a:rPr>
              <a:t>β</a:t>
            </a:r>
            <a:r>
              <a:rPr lang="en-US" sz="2400" i="1"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glycosidic linkage of glucose molecules in cellulose form interchain and intrachain hydrogen bonds that produce straight, stable fibers that exclude water. </a:t>
            </a:r>
          </a:p>
          <a:p>
            <a:pPr marL="457200" indent="-457200">
              <a:buFontTx/>
              <a:buAutoNum type="alphaUcPeriod"/>
              <a:defRPr/>
            </a:pPr>
            <a:r>
              <a:rPr lang="en-US" sz="2400" dirty="0">
                <a:latin typeface="Arial" panose="020B0604020202020204" pitchFamily="34" charset="0"/>
                <a:cs typeface="Arial" panose="020B0604020202020204" pitchFamily="34" charset="0"/>
              </a:rPr>
              <a:t>Cellulose is composed of galactose, while amylose is composed of glucose. </a:t>
            </a:r>
          </a:p>
          <a:p>
            <a:pPr marL="457200" indent="-457200">
              <a:buFontTx/>
              <a:buAutoNum type="alphaUcPeriod"/>
              <a:defRPr/>
            </a:pPr>
            <a:r>
              <a:rPr lang="en-US" sz="2400" dirty="0">
                <a:latin typeface="Arial" panose="020B0604020202020204" pitchFamily="34" charset="0"/>
                <a:cs typeface="Arial" panose="020B0604020202020204" pitchFamily="34" charset="0"/>
              </a:rPr>
              <a:t>The </a:t>
            </a:r>
            <a:r>
              <a:rPr lang="el-GR" sz="2400" i="1" dirty="0">
                <a:latin typeface="Arial" panose="020B0604020202020204" pitchFamily="34" charset="0"/>
                <a:cs typeface="Arial" panose="020B0604020202020204" pitchFamily="34" charset="0"/>
              </a:rPr>
              <a:t>α</a:t>
            </a:r>
            <a:r>
              <a:rPr lang="en-US" sz="2400" i="1"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glycosidic linkage of glucose molecules in amylose causes it to form helices that exclude water. </a:t>
            </a:r>
          </a:p>
          <a:p>
            <a:pPr marL="457200" indent="-457200">
              <a:buFontTx/>
              <a:buAutoNum type="alphaUcPeriod"/>
              <a:defRPr/>
            </a:pPr>
            <a:r>
              <a:rPr lang="en-US" sz="2400" dirty="0">
                <a:latin typeface="Arial" panose="020B0604020202020204" pitchFamily="34" charset="0"/>
                <a:cs typeface="Arial" panose="020B0604020202020204" pitchFamily="34" charset="0"/>
              </a:rPr>
              <a:t>Amylose makes a linear polymer which cannot make hydrogen bonds. </a:t>
            </a: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7556574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05758-352C-4DC2-9E81-0E4AE4514F77}"/>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19, Response</a:t>
            </a:r>
            <a:endParaRPr lang="en-AU" dirty="0"/>
          </a:p>
        </p:txBody>
      </p:sp>
      <p:sp>
        <p:nvSpPr>
          <p:cNvPr id="4" name="Google Shape;433;g847cf01710_0_113">
            <a:extLst>
              <a:ext uri="{FF2B5EF4-FFF2-40B4-BE49-F238E27FC236}">
                <a16:creationId xmlns:a16="http://schemas.microsoft.com/office/drawing/2014/main" id="{A6739F55-7095-3443-B5E7-9F355B5EE624}"/>
              </a:ext>
            </a:extLst>
          </p:cNvPr>
          <p:cNvSpPr txBox="1">
            <a:spLocks noChangeArrowheads="1"/>
          </p:cNvSpPr>
          <p:nvPr/>
        </p:nvSpPr>
        <p:spPr bwMode="auto">
          <a:xfrm>
            <a:off x="220662" y="1295400"/>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Even though amylose and cellulose are made of similar homopolysaccharide chains, they have very different properties. Why?</a:t>
            </a:r>
            <a:endParaRPr lang="en-US" sz="2400" i="1" dirty="0">
              <a:latin typeface="Arial" panose="020B0604020202020204" pitchFamily="34" charset="0"/>
              <a:cs typeface="Arial" panose="020B0604020202020204" pitchFamily="34" charset="0"/>
            </a:endParaRP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b="1" dirty="0">
                <a:latin typeface="Arial" panose="020B0604020202020204" pitchFamily="34" charset="0"/>
                <a:cs typeface="Arial" panose="020B0604020202020204" pitchFamily="34" charset="0"/>
              </a:rPr>
              <a:t>The </a:t>
            </a:r>
            <a:r>
              <a:rPr lang="el-GR" sz="2400" b="1" i="1" dirty="0">
                <a:latin typeface="Arial" panose="020B0604020202020204" pitchFamily="34" charset="0"/>
                <a:cs typeface="Arial" panose="020B0604020202020204" pitchFamily="34" charset="0"/>
              </a:rPr>
              <a:t>β</a:t>
            </a:r>
            <a:r>
              <a:rPr lang="en-US" sz="2400" b="1" i="1"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glycosidic linkage of glucose molecules in cellulose form interchain and intrachain hydrogen bonds that produce straight, stable fibers that exclude water. </a:t>
            </a:r>
          </a:p>
          <a:p>
            <a:pPr marL="457200" indent="-457200">
              <a:buFontTx/>
              <a:buAutoNum type="alphaUcPeriod"/>
              <a:defRPr/>
            </a:pPr>
            <a:endParaRPr lang="en-US" sz="2400" b="1"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The glucose residues in cellulose are linked by (</a:t>
            </a:r>
            <a:r>
              <a:rPr lang="el-GR" sz="2400" b="1" i="1" dirty="0">
                <a:latin typeface="Arial" panose="020B0604020202020204" pitchFamily="34" charset="0"/>
                <a:cs typeface="Arial" panose="020B0604020202020204" pitchFamily="34" charset="0"/>
              </a:rPr>
              <a:t>β</a:t>
            </a:r>
            <a:r>
              <a:rPr lang="el-GR" sz="2400" b="1" dirty="0">
                <a:latin typeface="Arial" panose="020B0604020202020204" pitchFamily="34" charset="0"/>
                <a:cs typeface="Arial" panose="020B0604020202020204" pitchFamily="34" charset="0"/>
              </a:rPr>
              <a:t>1</a:t>
            </a:r>
            <a:r>
              <a:rPr lang="en-US" sz="2400" b="1" dirty="0">
                <a:latin typeface="Arial" panose="020B0604020202020204" pitchFamily="34" charset="0"/>
                <a:cs typeface="Arial" panose="020B0604020202020204" pitchFamily="34" charset="0"/>
              </a:rPr>
              <a:t>→4) glycosidic bonds, allowing for the formation of interchain and intrachain hydrogen bonds. </a:t>
            </a: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4361293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63574-20E2-4F28-B9FA-402F8EF489E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Chitin</a:t>
            </a:r>
            <a:endParaRPr lang="en-AU" dirty="0"/>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569778" y="1676401"/>
            <a:ext cx="8004441"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chitin </a:t>
            </a:r>
            <a:r>
              <a:rPr lang="en-US" sz="2400" dirty="0">
                <a:latin typeface="Arial" panose="020B0604020202020204" pitchFamily="34" charset="0"/>
                <a:cs typeface="Arial" panose="020B0604020202020204" pitchFamily="34" charset="0"/>
              </a:rPr>
              <a:t>= linear homopolysaccharide composed of </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-acetylglucosamine residues in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→4) linkage</a:t>
            </a:r>
          </a:p>
          <a:p>
            <a:pPr lvl="1"/>
            <a:r>
              <a:rPr lang="en-US" sz="2400" dirty="0">
                <a:latin typeface="Arial" panose="020B0604020202020204" pitchFamily="34" charset="0"/>
                <a:cs typeface="Arial" panose="020B0604020202020204" pitchFamily="34" charset="0"/>
              </a:rPr>
              <a:t>acetylated amino group makes chitin more hydrophobic and water-resistant than cellulose</a:t>
            </a: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Part a shows the chemical structure of chitin as four linked sugars with alternating U shaped and inverted U shaped bonds between them. The left-hand sugar has C 1 with a bond extending upward to O from which another bond extends down to C 4 of the sugar to the right, forming an inverted U shape. C 1 also has a bond to H below. C 2 is bonded to H above and to N H below that is further bonded to C that is double bonded to O and further bonded to C H 3. C 3 is bonded to O H above and to H below. C 4 is bonded to H above and has a bond curving down to O on the left that is further bonded on the other side, forming a U shape. The second sugar from the left has C 1 bonded to H above and to O below, with the O further bonded to C 4 of the next sugar to the right to form a U shape. C 2, at the top right vertex, is bonded to N H that is further bonded to C that is double bonded to O and further bonded to H. C 3 is bonded to H above the ring and O H below the ring. C 4 is bonded to O above that bonds to C 1 of the sugar to the left and to H below. C 5 is bonded to H above and to C 6 below. C 6 is bonded to 2 H and O H. O is at the bottom right vertex. The two molecules on the right are a repeat of the two molecules on the left. Part b shows a brown beetle with a few black spots on its chitin exoskeleton.">
            <a:extLst>
              <a:ext uri="{FF2B5EF4-FFF2-40B4-BE49-F238E27FC236}">
                <a16:creationId xmlns:a16="http://schemas.microsoft.com/office/drawing/2014/main" id="{35AFF665-C6FD-234C-A476-B60C0F457E26}"/>
              </a:ext>
            </a:extLst>
          </p:cNvPr>
          <p:cNvPicPr>
            <a:picLocks noChangeAspect="1"/>
          </p:cNvPicPr>
          <p:nvPr/>
        </p:nvPicPr>
        <p:blipFill>
          <a:blip r:embed="rId3"/>
          <a:stretch>
            <a:fillRect/>
          </a:stretch>
        </p:blipFill>
        <p:spPr>
          <a:xfrm>
            <a:off x="215898" y="3813175"/>
            <a:ext cx="8712200" cy="2298700"/>
          </a:xfrm>
          <a:prstGeom prst="rect">
            <a:avLst/>
          </a:prstGeom>
        </p:spPr>
      </p:pic>
    </p:spTree>
    <p:extLst>
      <p:ext uri="{BB962C8B-B14F-4D97-AF65-F5344CB8AC3E}">
        <p14:creationId xmlns:p14="http://schemas.microsoft.com/office/powerpoint/2010/main" val="93893733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5&#10;">
            <a:extLst>
              <a:ext uri="{FF2B5EF4-FFF2-40B4-BE49-F238E27FC236}">
                <a16:creationId xmlns:a16="http://schemas.microsoft.com/office/drawing/2014/main" id="{1676FA1D-9C0A-4C3F-825A-EC9E2FC3BEC2}"/>
              </a:ext>
            </a:extLst>
          </p:cNvPr>
          <p:cNvPicPr>
            <a:picLocks noChangeAspect="1"/>
          </p:cNvPicPr>
          <p:nvPr/>
        </p:nvPicPr>
        <p:blipFill>
          <a:blip r:embed="rId3"/>
          <a:stretch>
            <a:fillRect/>
          </a:stretch>
        </p:blipFill>
        <p:spPr>
          <a:xfrm>
            <a:off x="693498" y="299467"/>
            <a:ext cx="1133954" cy="816935"/>
          </a:xfrm>
          <a:prstGeom prst="rect">
            <a:avLst/>
          </a:prstGeom>
        </p:spPr>
      </p:pic>
      <p:sp>
        <p:nvSpPr>
          <p:cNvPr id="2" name="Title 1">
            <a:extLst>
              <a:ext uri="{FF2B5EF4-FFF2-40B4-BE49-F238E27FC236}">
                <a16:creationId xmlns:a16="http://schemas.microsoft.com/office/drawing/2014/main" id="{1FB85B4D-0E26-43A6-9B3E-598CF560FD5B}"/>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20</a:t>
            </a:r>
            <a:endParaRPr lang="en-AU" dirty="0"/>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Why are chitin and cellulose hydrophobic and essentially insoluble in an aqueous media? </a:t>
            </a:r>
            <a:endParaRPr lang="en-US" sz="2400" i="1" dirty="0">
              <a:latin typeface="Arial" panose="020B0604020202020204" pitchFamily="34" charset="0"/>
              <a:cs typeface="Arial" panose="020B0604020202020204" pitchFamily="34" charset="0"/>
            </a:endParaRP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Because polymers of these molecules pack so tightly together, there is no geometric space left for water. </a:t>
            </a:r>
          </a:p>
          <a:p>
            <a:pPr marL="457200" indent="-457200">
              <a:buFontTx/>
              <a:buAutoNum type="alphaUcPeriod"/>
              <a:defRPr/>
            </a:pPr>
            <a:r>
              <a:rPr lang="en-US" sz="2400" dirty="0">
                <a:latin typeface="Arial" panose="020B0604020202020204" pitchFamily="34" charset="0"/>
                <a:cs typeface="Arial" panose="020B0604020202020204" pitchFamily="34" charset="0"/>
              </a:rPr>
              <a:t>Because they form many internal hydrogen bonds, they leave no sites for binding to water. </a:t>
            </a:r>
          </a:p>
          <a:p>
            <a:pPr marL="457200" indent="-457200">
              <a:buFontTx/>
              <a:buAutoNum type="alphaUcPeriod"/>
              <a:defRPr/>
            </a:pPr>
            <a:r>
              <a:rPr lang="en-US" sz="2400" dirty="0">
                <a:latin typeface="Arial" panose="020B0604020202020204" pitchFamily="34" charset="0"/>
                <a:cs typeface="Arial" panose="020B0604020202020204" pitchFamily="34" charset="0"/>
              </a:rPr>
              <a:t>Because there are no enzymes that can break the beta linkages. </a:t>
            </a:r>
          </a:p>
          <a:p>
            <a:pPr marL="457200" indent="-457200">
              <a:buFontTx/>
              <a:buAutoNum type="alphaUcPeriod"/>
              <a:defRPr/>
            </a:pPr>
            <a:r>
              <a:rPr lang="en-US" sz="2400" dirty="0">
                <a:latin typeface="Arial" panose="020B0604020202020204" pitchFamily="34" charset="0"/>
                <a:cs typeface="Arial" panose="020B0604020202020204" pitchFamily="34" charset="0"/>
              </a:rPr>
              <a:t>Because the linear polymer cannot make hydrogen bonds. </a:t>
            </a: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5879588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DAD4D-0218-4E32-BD5E-D7FF02A93AB7}"/>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20, Response</a:t>
            </a:r>
            <a:endParaRPr lang="en-AU" dirty="0"/>
          </a:p>
        </p:txBody>
      </p:sp>
      <p:sp>
        <p:nvSpPr>
          <p:cNvPr id="4" name="Google Shape;433;g847cf01710_0_113">
            <a:extLst>
              <a:ext uri="{FF2B5EF4-FFF2-40B4-BE49-F238E27FC236}">
                <a16:creationId xmlns:a16="http://schemas.microsoft.com/office/drawing/2014/main" id="{BF1CA4DF-9F06-C145-9A7D-D14E846FC835}"/>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Why are chitin and cellulose hydrophobic and essentially insoluble in an aqueous media? </a:t>
            </a:r>
            <a:endParaRPr lang="en-US" sz="2400" i="1" dirty="0">
              <a:latin typeface="Arial" panose="020B0604020202020204" pitchFamily="34" charset="0"/>
              <a:cs typeface="Arial" panose="020B0604020202020204" pitchFamily="34" charset="0"/>
            </a:endParaRPr>
          </a:p>
          <a:p>
            <a:pPr>
              <a:lnSpc>
                <a:spcPct val="115000"/>
              </a:lnSpc>
              <a:spcBef>
                <a:spcPts val="800"/>
              </a:spcBef>
              <a:buClr>
                <a:srgbClr val="000000"/>
              </a:buClr>
              <a:buSzPts val="1100"/>
              <a:buFont typeface="Calibri" panose="020F0502020204030204" pitchFamily="34" charset="0"/>
              <a:buNone/>
              <a:defRPr/>
            </a:pPr>
            <a:endPar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2"/>
              <a:defRPr/>
            </a:pPr>
            <a:r>
              <a:rPr lang="en-US" sz="2400" b="1" dirty="0">
                <a:latin typeface="Arial" panose="020B0604020202020204" pitchFamily="34" charset="0"/>
                <a:cs typeface="Arial" panose="020B0604020202020204" pitchFamily="34" charset="0"/>
              </a:rPr>
              <a:t>Because they form many internal hydrogen bonds, they</a:t>
            </a:r>
          </a:p>
          <a:p>
            <a:pPr>
              <a:buNone/>
              <a:defRPr/>
            </a:pPr>
            <a:r>
              <a:rPr lang="en-US" sz="2400" b="1" dirty="0">
                <a:latin typeface="Arial" panose="020B0604020202020204" pitchFamily="34" charset="0"/>
                <a:cs typeface="Arial" panose="020B0604020202020204" pitchFamily="34" charset="0"/>
              </a:rPr>
              <a:t>     leave no sites for binding to water. </a:t>
            </a: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The residues in chitin and cellulose are both linked by (</a:t>
            </a:r>
            <a:r>
              <a:rPr lang="el-GR" sz="2400" b="1" i="1" dirty="0">
                <a:latin typeface="Arial" panose="020B0604020202020204" pitchFamily="34" charset="0"/>
                <a:cs typeface="Arial" panose="020B0604020202020204" pitchFamily="34" charset="0"/>
              </a:rPr>
              <a:t>β</a:t>
            </a:r>
            <a:r>
              <a:rPr lang="el-GR" sz="2400" b="1" dirty="0">
                <a:latin typeface="Arial" panose="020B0604020202020204" pitchFamily="34" charset="0"/>
                <a:cs typeface="Arial" panose="020B0604020202020204" pitchFamily="34" charset="0"/>
              </a:rPr>
              <a:t>1</a:t>
            </a:r>
            <a:r>
              <a:rPr lang="en-US" sz="2400" b="1" dirty="0">
                <a:latin typeface="Arial" panose="020B0604020202020204" pitchFamily="34" charset="0"/>
                <a:cs typeface="Arial" panose="020B0604020202020204" pitchFamily="34" charset="0"/>
              </a:rPr>
              <a:t>→4) linkages, allowing for the formation of internal hydrogen bonds. </a:t>
            </a:r>
          </a:p>
          <a:p>
            <a:pPr>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3334881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5&#10;">
            <a:extLst>
              <a:ext uri="{FF2B5EF4-FFF2-40B4-BE49-F238E27FC236}">
                <a16:creationId xmlns:a16="http://schemas.microsoft.com/office/drawing/2014/main" id="{92E7C762-6EC8-4399-BFDB-313D2B501719}"/>
              </a:ext>
            </a:extLst>
          </p:cNvPr>
          <p:cNvPicPr>
            <a:picLocks noChangeAspect="1"/>
          </p:cNvPicPr>
          <p:nvPr/>
        </p:nvPicPr>
        <p:blipFill>
          <a:blip r:embed="rId3"/>
          <a:stretch>
            <a:fillRect/>
          </a:stretch>
        </p:blipFill>
        <p:spPr>
          <a:xfrm>
            <a:off x="1803687" y="393476"/>
            <a:ext cx="975360" cy="701040"/>
          </a:xfrm>
          <a:prstGeom prst="rect">
            <a:avLst/>
          </a:prstGeom>
        </p:spPr>
      </p:pic>
      <p:sp>
        <p:nvSpPr>
          <p:cNvPr id="2" name="Title 1">
            <a:extLst>
              <a:ext uri="{FF2B5EF4-FFF2-40B4-BE49-F238E27FC236}">
                <a16:creationId xmlns:a16="http://schemas.microsoft.com/office/drawing/2014/main" id="{FE9AC61A-8BDC-42AF-AFAF-A14A42B2944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(4 of 6)</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Polysaccharides assume three-dimensional structures with the lowest-energy conformations, determined by covalent bonds, hydrogen bonds, charge interactions, and steric factors. </a:t>
            </a:r>
            <a:r>
              <a:rPr lang="en-US" sz="2400" dirty="0">
                <a:latin typeface="Arial" panose="020B0604020202020204" pitchFamily="34" charset="0"/>
                <a:cs typeface="Arial" panose="020B0604020202020204" pitchFamily="34" charset="0"/>
              </a:rPr>
              <a:t>Starch folds into a helical structure stabilized by internal hydrogen bonds; cellulose assumes an extended structure in which intermolecular hydrogen bonds are more important.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854790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D8E70-B556-40A2-99A7-98B4FB7BC7CF}"/>
              </a:ext>
            </a:extLst>
          </p:cNvPr>
          <p:cNvSpPr>
            <a:spLocks noGrp="1"/>
          </p:cNvSpPr>
          <p:nvPr>
            <p:ph type="title"/>
          </p:nvPr>
        </p:nvSpPr>
        <p:spPr/>
        <p:txBody>
          <a:bodyPr/>
          <a:lstStyle/>
          <a:p>
            <a:r>
              <a:rPr lang="en-US" altLang="en-US" sz="3600" dirty="0">
                <a:solidFill>
                  <a:srgbClr val="4E4CB4"/>
                </a:solidFill>
                <a:latin typeface="Arial" panose="020B0604020202020204" pitchFamily="34" charset="0"/>
                <a:cs typeface="Arial" panose="020B0604020202020204" pitchFamily="34" charset="0"/>
              </a:rPr>
              <a:t>Steric Factors and Hydrogen Bonding Influence Homopolysaccharide Folding</a:t>
            </a:r>
            <a:endParaRPr lang="en-AU" sz="3600" dirty="0">
              <a:solidFill>
                <a:srgbClr val="4E4CB4"/>
              </a:solidFill>
            </a:endParaRPr>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569779" y="1828800"/>
            <a:ext cx="800444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three-dimensional structures stabilized by weak interactions within or between molecules</a:t>
            </a:r>
          </a:p>
          <a:p>
            <a:pPr lvl="1"/>
            <a:r>
              <a:rPr lang="en-US" sz="2400" dirty="0">
                <a:latin typeface="Arial" panose="020B0604020202020204" pitchFamily="34" charset="0"/>
                <a:cs typeface="Arial" panose="020B0604020202020204" pitchFamily="34" charset="0"/>
              </a:rPr>
              <a:t>hydrogen bonding is especially important due to the high number of hydroxyl groups in polysaccharides </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free rotation about both C—O bonds linking the residues is limited by steric hindrance by substituents</a:t>
            </a:r>
          </a:p>
          <a:p>
            <a:endParaRPr lang="en-US" sz="2400" dirty="0"/>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4428569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BE8FB-AFBC-4619-B794-5E3DA45E1F4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Different Energetic Conformation of a Disaccharide</a:t>
            </a:r>
            <a:endParaRPr lang="en-AU" dirty="0"/>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609600" y="1879599"/>
            <a:ext cx="304172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bulkiness and electronic effects at the anomeric carbon place constraints on </a:t>
            </a:r>
            <a:r>
              <a:rPr lang="el-GR" sz="2400" i="1" dirty="0">
                <a:latin typeface="Arial" panose="020B0604020202020204" pitchFamily="34" charset="0"/>
                <a:cs typeface="Arial" panose="020B0604020202020204" pitchFamily="34" charset="0"/>
              </a:rPr>
              <a:t>φ</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 </a:t>
            </a:r>
            <a:r>
              <a:rPr lang="el-GR" sz="2400" i="1" dirty="0">
                <a:latin typeface="Arial" panose="020B0604020202020204" pitchFamily="34" charset="0"/>
                <a:cs typeface="Arial" panose="020B0604020202020204" pitchFamily="34" charset="0"/>
              </a:rPr>
              <a:t>ψ</a:t>
            </a:r>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top model is labeled low-energy conformation is extended and maximizes H-bonding. Two ball-and-stick models of monosaccharides are connected in the middle. Each ring is bent so it is slightly higher on the left and slightly lower on the right. The red O atoms are spread out around the rings. The bottom model labeled high-energy conformation is sterically hindered. It is bent so that the right-hand ring is almost perpendicular to the left-hand ring, with oxygen atoms extending over the top of the left-hand ring and much more interaction between atoms.">
            <a:extLst>
              <a:ext uri="{FF2B5EF4-FFF2-40B4-BE49-F238E27FC236}">
                <a16:creationId xmlns:a16="http://schemas.microsoft.com/office/drawing/2014/main" id="{413DF4E8-072E-DE4F-AB85-12FC6BE96C5D}"/>
              </a:ext>
            </a:extLst>
          </p:cNvPr>
          <p:cNvPicPr>
            <a:picLocks noChangeAspect="1"/>
          </p:cNvPicPr>
          <p:nvPr/>
        </p:nvPicPr>
        <p:blipFill>
          <a:blip r:embed="rId3"/>
          <a:stretch>
            <a:fillRect/>
          </a:stretch>
        </p:blipFill>
        <p:spPr>
          <a:xfrm>
            <a:off x="4114800" y="1820333"/>
            <a:ext cx="3965932" cy="3787775"/>
          </a:xfrm>
          <a:prstGeom prst="rect">
            <a:avLst/>
          </a:prstGeom>
        </p:spPr>
      </p:pic>
    </p:spTree>
    <p:extLst>
      <p:ext uri="{BB962C8B-B14F-4D97-AF65-F5344CB8AC3E}">
        <p14:creationId xmlns:p14="http://schemas.microsoft.com/office/powerpoint/2010/main" val="202561781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5&#10;">
            <a:extLst>
              <a:ext uri="{FF2B5EF4-FFF2-40B4-BE49-F238E27FC236}">
                <a16:creationId xmlns:a16="http://schemas.microsoft.com/office/drawing/2014/main" id="{E146D040-0894-4CA1-AE6A-D1B4F7959E5B}"/>
              </a:ext>
            </a:extLst>
          </p:cNvPr>
          <p:cNvPicPr>
            <a:picLocks noChangeAspect="1"/>
          </p:cNvPicPr>
          <p:nvPr/>
        </p:nvPicPr>
        <p:blipFill>
          <a:blip r:embed="rId3"/>
          <a:stretch>
            <a:fillRect/>
          </a:stretch>
        </p:blipFill>
        <p:spPr>
          <a:xfrm>
            <a:off x="1793634" y="386446"/>
            <a:ext cx="993734" cy="695004"/>
          </a:xfrm>
          <a:prstGeom prst="rect">
            <a:avLst/>
          </a:prstGeom>
        </p:spPr>
      </p:pic>
      <p:sp>
        <p:nvSpPr>
          <p:cNvPr id="2" name="Title 1">
            <a:extLst>
              <a:ext uri="{FF2B5EF4-FFF2-40B4-BE49-F238E27FC236}">
                <a16:creationId xmlns:a16="http://schemas.microsoft.com/office/drawing/2014/main" id="{324E8E12-BA26-45BF-AB0B-691C071019A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(5 of 6)</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Polysaccharides assume three-dimensional structures with the lowest-energy conformations, determined by covalent bonds, hydrogen bonds, charge interactions, and steric factors. </a:t>
            </a:r>
            <a:r>
              <a:rPr lang="en-US" sz="2400" dirty="0">
                <a:latin typeface="Arial" panose="020B0604020202020204" pitchFamily="34" charset="0"/>
                <a:cs typeface="Arial" panose="020B0604020202020204" pitchFamily="34" charset="0"/>
              </a:rPr>
              <a:t>Starch folds into a helical structure stabilized by internal hydrogen bonds; cellulose assumes an extended structure in which intermolecular hydrogen bonds are more important.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532875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4A49F-DE13-435B-9D08-FEBBE8721C2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Helical Structure of Starch and Glycogen</a:t>
            </a:r>
            <a:endParaRPr lang="en-AU" dirty="0"/>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387278" y="1828800"/>
            <a:ext cx="387992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most stable three-dimensional structure for the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→4)-linked chains of starch and glycogen </a:t>
            </a:r>
          </a:p>
          <a:p>
            <a:pPr lvl="1"/>
            <a:r>
              <a:rPr lang="en-US" sz="2400" dirty="0">
                <a:latin typeface="Arial" panose="020B0604020202020204" pitchFamily="34" charset="0"/>
                <a:cs typeface="Arial" panose="020B0604020202020204" pitchFamily="34" charset="0"/>
              </a:rPr>
              <a:t>six residues/turn </a:t>
            </a: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Part a is labeled amylose (starch) (Greek letter alpha 1 arrow pointing to 4) G lowercase L C repeats. The molecule consists of four glucose molecules represented by chair forms. The molecule on the lower left has O in the ring to the upper left and C 1 at the upper right, from which a bond extends to the right to O, from which a bond extends up to C 4 of the next glucose molecule. C 3 of the second glucose molecule has O H extending downward, and highlighted horizontal lines connect its O to H of O H bonded to C 2 of the first glucose molecule. Together, these two glucose molecules make up the left half of an almost half-circle structure with the third and fourth glucose molecules making up the other half. The second glucose molecule from the left has C 1 to its right with a bond extending slightly down to O, from which another bond extends slightly up to C 4 on the left side of the third glucose from the left. Three highlighted vertical lines are shown between O of O H on C 3 of the third glucose and H of O H on C 2 of the second glucose. A clockwise arrow labeled Greek letter uppercase phi wraps around the bond from C 1 of the second glucose to O between the glucose molecules, and a clockwise arrow labeled Greek letter lowercase psi wraps around the bond from this O to C 4 of the third glucose. The third and fourth glucose molecules are similar to the first and second in mirror image. An arrow points down to a close-up in part b. Part b shows a horizontal helical ribbon with a ball-and-stick model of a helix visible inside. In the middle, it bends slightly and a vertical helix extends downward. One of the coils on the right is in close-up in part a.">
            <a:extLst>
              <a:ext uri="{FF2B5EF4-FFF2-40B4-BE49-F238E27FC236}">
                <a16:creationId xmlns:a16="http://schemas.microsoft.com/office/drawing/2014/main" id="{ADA8753E-8226-524E-8B59-35957EC0416A}"/>
              </a:ext>
            </a:extLst>
          </p:cNvPr>
          <p:cNvPicPr>
            <a:picLocks noChangeAspect="1"/>
          </p:cNvPicPr>
          <p:nvPr/>
        </p:nvPicPr>
        <p:blipFill>
          <a:blip r:embed="rId3"/>
          <a:stretch>
            <a:fillRect/>
          </a:stretch>
        </p:blipFill>
        <p:spPr>
          <a:xfrm>
            <a:off x="4724400" y="1828800"/>
            <a:ext cx="3767561" cy="4714875"/>
          </a:xfrm>
          <a:prstGeom prst="rect">
            <a:avLst/>
          </a:prstGeom>
        </p:spPr>
      </p:pic>
    </p:spTree>
    <p:extLst>
      <p:ext uri="{BB962C8B-B14F-4D97-AF65-F5344CB8AC3E}">
        <p14:creationId xmlns:p14="http://schemas.microsoft.com/office/powerpoint/2010/main" val="4040231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logo with white letters P 6&#10;">
            <a:extLst>
              <a:ext uri="{FF2B5EF4-FFF2-40B4-BE49-F238E27FC236}">
                <a16:creationId xmlns:a16="http://schemas.microsoft.com/office/drawing/2014/main" id="{078317CF-7CA1-440A-9450-779DEF601E87}"/>
              </a:ext>
            </a:extLst>
          </p:cNvPr>
          <p:cNvPicPr>
            <a:picLocks noChangeAspect="1"/>
          </p:cNvPicPr>
          <p:nvPr/>
        </p:nvPicPr>
        <p:blipFill>
          <a:blip r:embed="rId3"/>
          <a:stretch>
            <a:fillRect/>
          </a:stretch>
        </p:blipFill>
        <p:spPr>
          <a:xfrm>
            <a:off x="1798656" y="386446"/>
            <a:ext cx="993734" cy="695004"/>
          </a:xfrm>
          <a:prstGeom prst="rect">
            <a:avLst/>
          </a:prstGeom>
        </p:spPr>
      </p:pic>
      <p:sp>
        <p:nvSpPr>
          <p:cNvPr id="2" name="Title 1">
            <a:extLst>
              <a:ext uri="{FF2B5EF4-FFF2-40B4-BE49-F238E27FC236}">
                <a16:creationId xmlns:a16="http://schemas.microsoft.com/office/drawing/2014/main" id="{F871BDEF-35E6-4F1F-A694-9C9D81F8FF6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6</a:t>
            </a:r>
            <a:r>
              <a:rPr lang="en-US" altLang="en-US" sz="2000" b="0" dirty="0">
                <a:solidFill>
                  <a:srgbClr val="1D6E7D"/>
                </a:solidFill>
                <a:latin typeface="Arial" panose="020B0604020202020204" pitchFamily="34" charset="0"/>
                <a:cs typeface="Arial" panose="020B0604020202020204" pitchFamily="34" charset="0"/>
              </a:rPr>
              <a:t> (1 of 4)</a:t>
            </a:r>
            <a:endParaRPr lang="en-AU"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Molecular complementarity is central to function. </a:t>
            </a:r>
            <a:r>
              <a:rPr lang="en-US" sz="2400" dirty="0">
                <a:latin typeface="Arial" panose="020B0604020202020204" pitchFamily="34" charset="0"/>
                <a:cs typeface="Arial" panose="020B0604020202020204" pitchFamily="34" charset="0"/>
              </a:rPr>
              <a:t>The recognition of oligosaccharides by sugar-binding proteins (lectins) results from a perfect fit between lectin and ligand.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453802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5&#10;">
            <a:extLst>
              <a:ext uri="{FF2B5EF4-FFF2-40B4-BE49-F238E27FC236}">
                <a16:creationId xmlns:a16="http://schemas.microsoft.com/office/drawing/2014/main" id="{C2C1FAC7-8AB4-4A27-917F-9ADA9F8AF979}"/>
              </a:ext>
            </a:extLst>
          </p:cNvPr>
          <p:cNvPicPr>
            <a:picLocks noChangeAspect="1"/>
          </p:cNvPicPr>
          <p:nvPr/>
        </p:nvPicPr>
        <p:blipFill>
          <a:blip r:embed="rId3"/>
          <a:stretch>
            <a:fillRect/>
          </a:stretch>
        </p:blipFill>
        <p:spPr>
          <a:xfrm>
            <a:off x="1793635" y="373349"/>
            <a:ext cx="993734" cy="701101"/>
          </a:xfrm>
          <a:prstGeom prst="rect">
            <a:avLst/>
          </a:prstGeom>
        </p:spPr>
      </p:pic>
      <p:sp>
        <p:nvSpPr>
          <p:cNvPr id="2" name="Title 1">
            <a:extLst>
              <a:ext uri="{FF2B5EF4-FFF2-40B4-BE49-F238E27FC236}">
                <a16:creationId xmlns:a16="http://schemas.microsoft.com/office/drawing/2014/main" id="{DDB5E069-AAB0-4D86-8DD1-F115D9CB590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(6 of 6)</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Polysaccharides assume three-dimensional structures with the lowest-energy conformations, determined by covalent bonds, hydrogen bonds, charge interactions, and steric factors. </a:t>
            </a:r>
            <a:r>
              <a:rPr lang="en-US" sz="2400" dirty="0">
                <a:latin typeface="Arial" panose="020B0604020202020204" pitchFamily="34" charset="0"/>
                <a:cs typeface="Arial" panose="020B0604020202020204" pitchFamily="34" charset="0"/>
              </a:rPr>
              <a:t>Starch folds into a helical structure stabilized by internal hydrogen bonds; cellulose assumes an extended structure in which intermolecular hydrogen bonds are more important.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573769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11480-FBE8-473D-AD4C-C8C226A415F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Linear Structure of Cellulose</a:t>
            </a:r>
            <a:endParaRPr lang="en-AU" dirty="0"/>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328011" y="1602158"/>
            <a:ext cx="29020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most stable conformation is a straight, extended chain</a:t>
            </a:r>
          </a:p>
          <a:p>
            <a:pPr lvl="1"/>
            <a:r>
              <a:rPr lang="en-US" sz="2400" dirty="0">
                <a:latin typeface="Arial" panose="020B0604020202020204" pitchFamily="34" charset="0"/>
                <a:cs typeface="Arial" panose="020B0604020202020204" pitchFamily="34" charset="0"/>
              </a:rPr>
              <a:t>each chair is turned 180</a:t>
            </a:r>
            <a:r>
              <a:rPr lang="en-US" sz="2400" dirty="0">
                <a:latin typeface="+mj-lt"/>
                <a:ea typeface="Arial Unicode MS" panose="020B0604020202020204" pitchFamily="34" charset="-128"/>
                <a:cs typeface="Arial Unicode MS" panose="020B0604020202020204" pitchFamily="34" charset="-128"/>
              </a:rPr>
              <a:t>°</a:t>
            </a:r>
            <a:r>
              <a:rPr lang="en-US" sz="2400" dirty="0">
                <a:latin typeface="Arial" panose="020B0604020202020204" pitchFamily="34" charset="0"/>
                <a:cs typeface="Arial" panose="020B0604020202020204" pitchFamily="34" charset="0"/>
              </a:rPr>
              <a:t> relative to its neighbors </a:t>
            </a: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four glucose molecules represented by chair forms. The entire structure is labeled cellulose (Greek letter beta 1 arrow pointing to 4) G lowercase L C repeats. The glucose molecule on the left is inverted with O at the bottom left vertex with three highlighted vertical lines showing a hydrogen bond with H of O H bonded to C 3 of the second glucose molecule. The chair form is oriented so that C 1 is raised at the upper right and C 4 is lowered at the lower left. C 2 is bonded to O H above the ring, C 3 is bonded to O H below the ring, C 4 is bonded to O above the ring, C 5 is bonded to C 6 below the ring, and C 6 is bonded to O H. The second glucose molecule has O at the upper right vertex, C 1 lowered at the bottom right and C 4 raised at the upper left. The second glucose molecule has C 1 bonded to O above with a clockwise arrow labeled Greek letter uppercase phi, and a further bond with a clockwise arrow labeled Greek letter psi extends from this O down to C 4 of the third glucose molecule. The second glucose molecule has C 2 bonded to O H below, C 3 bonded to O H with the H connected by highlighted vertical lines to O at the bottom right vertex of the first glucose ring, C 4 bonded to O below that is further bonded to C 1 of the first glucose ring, and C 5 bonded to C 6 above the right that is further bonded to C 6 that is bonded to O H. The third glucose molecule is in the same orientation as the first glucose molecule, and the fourth glucose molecule is in the same orientation as the second glucose molecule. An arrow points from this chain of glucose molecules to a chain of glucose molecules in part b. Part b shows three horizontal layers of glucose molecules that each contain multiple rows of ball-and-stick chains inside.">
            <a:extLst>
              <a:ext uri="{FF2B5EF4-FFF2-40B4-BE49-F238E27FC236}">
                <a16:creationId xmlns:a16="http://schemas.microsoft.com/office/drawing/2014/main" id="{266CF464-90FC-7240-B098-E19EF977D69C}"/>
              </a:ext>
            </a:extLst>
          </p:cNvPr>
          <p:cNvPicPr>
            <a:picLocks noChangeAspect="1"/>
          </p:cNvPicPr>
          <p:nvPr/>
        </p:nvPicPr>
        <p:blipFill>
          <a:blip r:embed="rId3"/>
          <a:stretch>
            <a:fillRect/>
          </a:stretch>
        </p:blipFill>
        <p:spPr>
          <a:xfrm>
            <a:off x="3429000" y="1602158"/>
            <a:ext cx="5518150" cy="3728193"/>
          </a:xfrm>
          <a:prstGeom prst="rect">
            <a:avLst/>
          </a:prstGeom>
        </p:spPr>
      </p:pic>
    </p:spTree>
    <p:extLst>
      <p:ext uri="{BB962C8B-B14F-4D97-AF65-F5344CB8AC3E}">
        <p14:creationId xmlns:p14="http://schemas.microsoft.com/office/powerpoint/2010/main" val="50176670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2&#10;">
            <a:extLst>
              <a:ext uri="{FF2B5EF4-FFF2-40B4-BE49-F238E27FC236}">
                <a16:creationId xmlns:a16="http://schemas.microsoft.com/office/drawing/2014/main" id="{A3576D38-8977-4F44-9CEE-158352AB1BF1}"/>
              </a:ext>
            </a:extLst>
          </p:cNvPr>
          <p:cNvPicPr>
            <a:picLocks noChangeAspect="1"/>
          </p:cNvPicPr>
          <p:nvPr/>
        </p:nvPicPr>
        <p:blipFill>
          <a:blip r:embed="rId3"/>
          <a:stretch>
            <a:fillRect/>
          </a:stretch>
        </p:blipFill>
        <p:spPr>
          <a:xfrm>
            <a:off x="714830" y="320321"/>
            <a:ext cx="1133954" cy="816935"/>
          </a:xfrm>
          <a:prstGeom prst="rect">
            <a:avLst/>
          </a:prstGeom>
        </p:spPr>
      </p:pic>
      <p:sp>
        <p:nvSpPr>
          <p:cNvPr id="2" name="Title 1">
            <a:extLst>
              <a:ext uri="{FF2B5EF4-FFF2-40B4-BE49-F238E27FC236}">
                <a16:creationId xmlns:a16="http://schemas.microsoft.com/office/drawing/2014/main" id="{5660E7E5-EF78-4B15-A3F8-4786512221A3}"/>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21</a:t>
            </a:r>
            <a:endParaRPr lang="en-AU" dirty="0"/>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Polysaccharides:</a:t>
            </a:r>
            <a:endParaRPr lang="en-US" sz="2400" i="1" dirty="0">
              <a:latin typeface="Arial" panose="020B0604020202020204" pitchFamily="34" charset="0"/>
              <a:cs typeface="Arial" panose="020B0604020202020204" pitchFamily="34" charset="0"/>
            </a:endParaRP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do not fold into three-dimensional structures.</a:t>
            </a:r>
          </a:p>
          <a:p>
            <a:pPr marL="457200" indent="-457200">
              <a:buFontTx/>
              <a:buAutoNum type="alphaUcPeriod"/>
              <a:defRPr/>
            </a:pPr>
            <a:r>
              <a:rPr lang="en-US" sz="2400" dirty="0">
                <a:latin typeface="Arial" panose="020B0604020202020204" pitchFamily="34" charset="0"/>
                <a:cs typeface="Arial" panose="020B0604020202020204" pitchFamily="34" charset="0"/>
              </a:rPr>
              <a:t>are glycans. </a:t>
            </a:r>
          </a:p>
          <a:p>
            <a:pPr marL="457200" indent="-457200">
              <a:buFontTx/>
              <a:buAutoNum type="alphaUcPeriod"/>
              <a:defRPr/>
            </a:pPr>
            <a:r>
              <a:rPr lang="en-US" sz="2400" dirty="0">
                <a:latin typeface="Arial" panose="020B0604020202020204" pitchFamily="34" charset="0"/>
                <a:cs typeface="Arial" panose="020B0604020202020204" pitchFamily="34" charset="0"/>
              </a:rPr>
              <a:t>must be homopolysaccharides.</a:t>
            </a:r>
          </a:p>
          <a:p>
            <a:pPr marL="457200" indent="-457200">
              <a:buFontTx/>
              <a:buAutoNum type="alphaUcPeriod"/>
              <a:defRPr/>
            </a:pPr>
            <a:r>
              <a:rPr lang="en-US" sz="2400" dirty="0">
                <a:latin typeface="Arial" panose="020B0604020202020204" pitchFamily="34" charset="0"/>
                <a:cs typeface="Arial" panose="020B0604020202020204" pitchFamily="34" charset="0"/>
              </a:rPr>
              <a:t>are never branched.</a:t>
            </a: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0596413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4D54E-137A-4DB9-B02E-3DE93F99E210}"/>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21, Response</a:t>
            </a:r>
            <a:endParaRPr lang="en-AU" dirty="0"/>
          </a:p>
        </p:txBody>
      </p:sp>
      <p:sp>
        <p:nvSpPr>
          <p:cNvPr id="5" name="Google Shape;433;g847cf01710_0_113">
            <a:extLst>
              <a:ext uri="{FF2B5EF4-FFF2-40B4-BE49-F238E27FC236}">
                <a16:creationId xmlns:a16="http://schemas.microsoft.com/office/drawing/2014/main" id="{24483B0F-A198-9645-9759-B5A9F0733A2E}"/>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Polysaccharides:</a:t>
            </a:r>
            <a:endParaRPr lang="en-US" sz="2400" i="1" dirty="0">
              <a:latin typeface="Arial" panose="020B0604020202020204" pitchFamily="34" charset="0"/>
              <a:cs typeface="Arial" panose="020B0604020202020204" pitchFamily="34" charset="0"/>
            </a:endParaRP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B.  are glycans. </a:t>
            </a:r>
          </a:p>
          <a:p>
            <a:pPr>
              <a:buNone/>
              <a:defRPr/>
            </a:pPr>
            <a:endParaRPr lang="en-US" sz="2400"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Polysaccharides are also called glycans. </a:t>
            </a:r>
          </a:p>
          <a:p>
            <a:pPr>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9607920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BADFE2"/>
        </a:solidFill>
        <a:effectLst/>
      </p:bgPr>
    </p:bg>
    <p:spTree>
      <p:nvGrpSpPr>
        <p:cNvPr id="1" name=""/>
        <p:cNvGrpSpPr/>
        <p:nvPr/>
      </p:nvGrpSpPr>
      <p:grpSpPr>
        <a:xfrm>
          <a:off x="0" y="0"/>
          <a:ext cx="0" cy="0"/>
          <a:chOff x="0" y="0"/>
          <a:chExt cx="0" cy="0"/>
        </a:xfrm>
      </p:grpSpPr>
      <p:pic>
        <p:nvPicPr>
          <p:cNvPr id="4" name="Picture 3" descr="Icon P 5&#10;">
            <a:extLst>
              <a:ext uri="{FF2B5EF4-FFF2-40B4-BE49-F238E27FC236}">
                <a16:creationId xmlns:a16="http://schemas.microsoft.com/office/drawing/2014/main" id="{79CAB73F-4966-452E-80E1-37B0AE05BE0D}"/>
              </a:ext>
            </a:extLst>
          </p:cNvPr>
          <p:cNvPicPr>
            <a:picLocks noChangeAspect="1"/>
          </p:cNvPicPr>
          <p:nvPr/>
        </p:nvPicPr>
        <p:blipFill>
          <a:blip r:embed="rId3"/>
          <a:stretch>
            <a:fillRect/>
          </a:stretch>
        </p:blipFill>
        <p:spPr>
          <a:xfrm>
            <a:off x="1108089" y="68362"/>
            <a:ext cx="1133954" cy="816935"/>
          </a:xfrm>
          <a:prstGeom prst="rect">
            <a:avLst/>
          </a:prstGeom>
        </p:spPr>
      </p:pic>
      <p:sp>
        <p:nvSpPr>
          <p:cNvPr id="2" name="Title 1">
            <a:extLst>
              <a:ext uri="{FF2B5EF4-FFF2-40B4-BE49-F238E27FC236}">
                <a16:creationId xmlns:a16="http://schemas.microsoft.com/office/drawing/2014/main" id="{283F3058-47DA-458D-90E1-BD54968B5BEF}"/>
              </a:ext>
            </a:extLst>
          </p:cNvPr>
          <p:cNvSpPr>
            <a:spLocks noGrp="1"/>
          </p:cNvSpPr>
          <p:nvPr>
            <p:ph type="title"/>
          </p:nvPr>
        </p:nvSpPr>
        <p:spPr/>
        <p:txBody>
          <a:bodyPr/>
          <a:lstStyle/>
          <a:p>
            <a:pPr>
              <a:spcBef>
                <a:spcPts val="0"/>
              </a:spcBef>
              <a:spcAft>
                <a:spcPts val="0"/>
              </a:spcAft>
              <a:defRPr/>
            </a:pPr>
            <a:r>
              <a:rPr lang="en-US" dirty="0">
                <a:solidFill>
                  <a:srgbClr val="144652"/>
                </a:solidFill>
                <a:latin typeface="Arial" panose="020B0604020202020204" pitchFamily="34" charset="0"/>
                <a:cs typeface="Arial" panose="020B0604020202020204" pitchFamily="34" charset="0"/>
              </a:rPr>
              <a:t> Activity: Relating </a:t>
            </a:r>
            <a:br>
              <a:rPr lang="en-US" dirty="0">
                <a:solidFill>
                  <a:srgbClr val="144652"/>
                </a:solidFill>
                <a:latin typeface="Arial" panose="020B0604020202020204" pitchFamily="34" charset="0"/>
                <a:cs typeface="Arial" panose="020B0604020202020204" pitchFamily="34" charset="0"/>
              </a:rPr>
            </a:br>
            <a:r>
              <a:rPr lang="en-US" dirty="0">
                <a:solidFill>
                  <a:srgbClr val="144652"/>
                </a:solidFill>
                <a:latin typeface="Arial" panose="020B0604020202020204" pitchFamily="34" charset="0"/>
                <a:cs typeface="Arial" panose="020B0604020202020204" pitchFamily="34" charset="0"/>
              </a:rPr>
              <a:t>Terms within the Chapter</a:t>
            </a:r>
            <a:endParaRPr lang="en-AU" dirty="0">
              <a:solidFill>
                <a:srgbClr val="144652"/>
              </a:solidFill>
            </a:endParaRPr>
          </a:p>
        </p:txBody>
      </p:sp>
      <p:sp>
        <p:nvSpPr>
          <p:cNvPr id="8" name="Google Shape;172;p31">
            <a:extLst>
              <a:ext uri="{FF2B5EF4-FFF2-40B4-BE49-F238E27FC236}">
                <a16:creationId xmlns:a16="http://schemas.microsoft.com/office/drawing/2014/main" id="{9601FA64-7607-EB49-9DC6-82E83915D9F3}"/>
              </a:ext>
            </a:extLst>
          </p:cNvPr>
          <p:cNvSpPr txBox="1">
            <a:spLocks/>
          </p:cNvSpPr>
          <p:nvPr/>
        </p:nvSpPr>
        <p:spPr bwMode="auto">
          <a:xfrm>
            <a:off x="685800" y="1756120"/>
            <a:ext cx="7772400" cy="136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0" indent="0">
              <a:lnSpc>
                <a:spcPct val="115000"/>
              </a:lnSpc>
              <a:spcBef>
                <a:spcPts val="0"/>
              </a:spcBef>
              <a:spcAft>
                <a:spcPts val="0"/>
              </a:spcAft>
              <a:buFontTx/>
              <a:buNone/>
            </a:pPr>
            <a:r>
              <a:rPr lang="en-GB" sz="2400" b="0" kern="0" dirty="0">
                <a:latin typeface="Arial"/>
                <a:ea typeface="Arial"/>
                <a:cs typeface="Arial"/>
                <a:sym typeface="Arial"/>
              </a:rPr>
              <a:t>A concept map displays the relationships between different concepts. Observe the following example of a concept map.</a:t>
            </a:r>
            <a:endParaRPr lang="en-GB" sz="1800" b="0" kern="0" dirty="0"/>
          </a:p>
          <a:p>
            <a:pPr marL="0" indent="0">
              <a:spcBef>
                <a:spcPts val="360"/>
              </a:spcBef>
              <a:spcAft>
                <a:spcPts val="0"/>
              </a:spcAft>
              <a:buFontTx/>
              <a:buNone/>
            </a:pPr>
            <a:endParaRPr lang="en-GB" sz="1800" b="0" kern="0" dirty="0"/>
          </a:p>
        </p:txBody>
      </p:sp>
      <p:pic>
        <p:nvPicPr>
          <p:cNvPr id="5" name="Picture 4" descr="The map starts with a box labeled, fire. An arrow labeled, is, leads to a box labeled combustion reaction. Three arrows labeled, requires, branch from combustion reaction to three boxes labeled heat, oxidizing agent, and fuel, respectively. An arrow labeled, such as, leads from the oxidizing agent to a box labeled, oxygen. An arrow labeled, such as, leads from fuel to a box labeled, wood. ">
            <a:extLst>
              <a:ext uri="{FF2B5EF4-FFF2-40B4-BE49-F238E27FC236}">
                <a16:creationId xmlns:a16="http://schemas.microsoft.com/office/drawing/2014/main" id="{2A479D8F-A511-4092-A50A-BE6FBA5110A0}"/>
              </a:ext>
            </a:extLst>
          </p:cNvPr>
          <p:cNvPicPr>
            <a:picLocks noChangeAspect="1"/>
          </p:cNvPicPr>
          <p:nvPr/>
        </p:nvPicPr>
        <p:blipFill>
          <a:blip r:embed="rId4"/>
          <a:stretch>
            <a:fillRect/>
          </a:stretch>
        </p:blipFill>
        <p:spPr>
          <a:xfrm>
            <a:off x="733425" y="3444641"/>
            <a:ext cx="7677150" cy="2238375"/>
          </a:xfrm>
          <a:prstGeom prst="rect">
            <a:avLst/>
          </a:prstGeom>
        </p:spPr>
      </p:pic>
    </p:spTree>
    <p:extLst>
      <p:ext uri="{BB962C8B-B14F-4D97-AF65-F5344CB8AC3E}">
        <p14:creationId xmlns:p14="http://schemas.microsoft.com/office/powerpoint/2010/main" val="313649551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BADFE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DDCE19-77B5-4C49-89C4-27E7B397DF64}"/>
              </a:ext>
            </a:extLst>
          </p:cNvPr>
          <p:cNvSpPr>
            <a:spLocks noGrp="1"/>
          </p:cNvSpPr>
          <p:nvPr>
            <p:ph type="title"/>
          </p:nvPr>
        </p:nvSpPr>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Instructions</a:t>
            </a:r>
            <a:r>
              <a:rPr lang="en-US" altLang="en-US" sz="2000" b="0"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 (3 of 5)</a:t>
            </a:r>
            <a:endParaRPr lang="en-AU" sz="2000" b="0" dirty="0">
              <a:solidFill>
                <a:srgbClr val="144652"/>
              </a:solidFill>
            </a:endParaRPr>
          </a:p>
        </p:txBody>
      </p:sp>
      <p:sp>
        <p:nvSpPr>
          <p:cNvPr id="7" name="Google Shape;199;p32">
            <a:extLst>
              <a:ext uri="{FF2B5EF4-FFF2-40B4-BE49-F238E27FC236}">
                <a16:creationId xmlns:a16="http://schemas.microsoft.com/office/drawing/2014/main" id="{37E5A66A-5CEB-CF45-BAE8-7285F0BE32C6}"/>
              </a:ext>
            </a:extLst>
          </p:cNvPr>
          <p:cNvSpPr txBox="1"/>
          <p:nvPr/>
        </p:nvSpPr>
        <p:spPr>
          <a:xfrm>
            <a:off x="639358" y="1397850"/>
            <a:ext cx="7923900" cy="1421550"/>
          </a:xfrm>
          <a:prstGeom prst="rect">
            <a:avLst/>
          </a:prstGeom>
          <a:noFill/>
          <a:ln>
            <a:noFill/>
          </a:ln>
        </p:spPr>
        <p:txBody>
          <a:bodyPr spcFirstLastPara="1" wrap="square" lIns="91425" tIns="45700" rIns="91425" bIns="45700" anchor="t" anchorCtr="0">
            <a:noAutofit/>
          </a:bodyPr>
          <a:lstStyle/>
          <a:p>
            <a:pPr>
              <a:lnSpc>
                <a:spcPct val="115000"/>
              </a:lnSpc>
              <a:spcBef>
                <a:spcPts val="0"/>
              </a:spcBef>
              <a:spcAft>
                <a:spcPts val="0"/>
              </a:spcAft>
            </a:pPr>
            <a:r>
              <a:rPr lang="en-GB" sz="2400" b="0" dirty="0">
                <a:solidFill>
                  <a:srgbClr val="0000FF"/>
                </a:solidFill>
                <a:latin typeface="Arial" panose="020B0604020202020204" pitchFamily="34" charset="0"/>
                <a:cs typeface="Arial" panose="020B0604020202020204" pitchFamily="34" charset="0"/>
              </a:rPr>
              <a:t>Think </a:t>
            </a:r>
            <a:r>
              <a:rPr lang="en-GB" sz="2400" b="0" dirty="0">
                <a:solidFill>
                  <a:srgbClr val="000000"/>
                </a:solidFill>
                <a:latin typeface="Arial" panose="020B0604020202020204" pitchFamily="34" charset="0"/>
                <a:cs typeface="Arial" panose="020B0604020202020204" pitchFamily="34" charset="0"/>
              </a:rPr>
              <a:t>about how the following terms and phrases relate to each other and then use scratch paper to draw a concept map using these terms and phrases. (3 minutes)</a:t>
            </a:r>
            <a:endParaRPr sz="2400" b="0" dirty="0">
              <a:solidFill>
                <a:srgbClr val="000000"/>
              </a:solidFill>
              <a:latin typeface="Arial" panose="020B0604020202020204" pitchFamily="34" charset="0"/>
              <a:ea typeface="Calibri"/>
              <a:cs typeface="Arial" panose="020B0604020202020204" pitchFamily="34" charset="0"/>
              <a:sym typeface="Calibri"/>
            </a:endParaRPr>
          </a:p>
        </p:txBody>
      </p:sp>
      <p:sp>
        <p:nvSpPr>
          <p:cNvPr id="5" name="Google Shape;197;p32">
            <a:extLst>
              <a:ext uri="{FF2B5EF4-FFF2-40B4-BE49-F238E27FC236}">
                <a16:creationId xmlns:a16="http://schemas.microsoft.com/office/drawing/2014/main" id="{4AAD4FC3-FCBB-B941-9318-1D2B0D347C2E}"/>
              </a:ext>
            </a:extLst>
          </p:cNvPr>
          <p:cNvSpPr txBox="1">
            <a:spLocks/>
          </p:cNvSpPr>
          <p:nvPr/>
        </p:nvSpPr>
        <p:spPr bwMode="auto">
          <a:xfrm>
            <a:off x="503914" y="2942750"/>
            <a:ext cx="4507147" cy="353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457200" lvl="0" indent="-355600">
              <a:lnSpc>
                <a:spcPct val="115000"/>
              </a:lnSpc>
              <a:spcBef>
                <a:spcPts val="0"/>
              </a:spcBef>
              <a:spcAft>
                <a:spcPts val="0"/>
              </a:spcAft>
              <a:buSzPts val="2000"/>
              <a:buFont typeface="Arial"/>
              <a:buChar char="•"/>
            </a:pPr>
            <a:r>
              <a:rPr lang="en-GB" sz="2400" dirty="0">
                <a:latin typeface="Arial"/>
                <a:ea typeface="Arial"/>
                <a:cs typeface="Arial"/>
                <a:sym typeface="Arial"/>
              </a:rPr>
              <a:t>polysaccharides</a:t>
            </a:r>
          </a:p>
          <a:p>
            <a:pPr marL="457200" lvl="0" indent="-355600">
              <a:lnSpc>
                <a:spcPct val="115000"/>
              </a:lnSpc>
              <a:spcBef>
                <a:spcPts val="0"/>
              </a:spcBef>
              <a:spcAft>
                <a:spcPts val="0"/>
              </a:spcAft>
              <a:buSzPts val="2000"/>
              <a:buFont typeface="Arial"/>
              <a:buChar char="•"/>
            </a:pPr>
            <a:r>
              <a:rPr lang="en-GB" sz="2400" dirty="0">
                <a:latin typeface="Arial"/>
                <a:ea typeface="Arial"/>
                <a:cs typeface="Arial"/>
                <a:sym typeface="Arial"/>
              </a:rPr>
              <a:t>three-dimensional structures </a:t>
            </a:r>
          </a:p>
          <a:p>
            <a:pPr marL="457200" lvl="0" indent="-355600">
              <a:lnSpc>
                <a:spcPct val="115000"/>
              </a:lnSpc>
              <a:spcBef>
                <a:spcPts val="0"/>
              </a:spcBef>
              <a:spcAft>
                <a:spcPts val="0"/>
              </a:spcAft>
              <a:buSzPts val="2000"/>
              <a:buFont typeface="Arial"/>
              <a:buChar char="•"/>
            </a:pPr>
            <a:r>
              <a:rPr lang="en-GB" sz="2400" dirty="0">
                <a:latin typeface="Arial"/>
                <a:ea typeface="Arial"/>
                <a:cs typeface="Arial"/>
                <a:sym typeface="Arial"/>
              </a:rPr>
              <a:t>lowest energy conformations</a:t>
            </a:r>
          </a:p>
          <a:p>
            <a:pPr marL="457200" lvl="0" indent="-355600">
              <a:lnSpc>
                <a:spcPct val="115000"/>
              </a:lnSpc>
              <a:spcBef>
                <a:spcPts val="0"/>
              </a:spcBef>
              <a:spcAft>
                <a:spcPts val="0"/>
              </a:spcAft>
              <a:buSzPts val="2000"/>
              <a:buFont typeface="Arial"/>
              <a:buChar char="•"/>
            </a:pPr>
            <a:r>
              <a:rPr lang="en-GB" sz="2400" dirty="0">
                <a:latin typeface="Arial"/>
                <a:ea typeface="Arial"/>
                <a:cs typeface="Arial"/>
                <a:sym typeface="Arial"/>
              </a:rPr>
              <a:t>steric factors</a:t>
            </a:r>
          </a:p>
          <a:p>
            <a:pPr marL="457200" lvl="0" indent="-355600">
              <a:lnSpc>
                <a:spcPct val="115000"/>
              </a:lnSpc>
              <a:spcBef>
                <a:spcPts val="0"/>
              </a:spcBef>
              <a:spcAft>
                <a:spcPts val="0"/>
              </a:spcAft>
              <a:buSzPts val="2000"/>
              <a:buFont typeface="Arial"/>
              <a:buChar char="•"/>
            </a:pPr>
            <a:r>
              <a:rPr lang="en-GB" sz="2400" dirty="0">
                <a:latin typeface="Arial"/>
                <a:ea typeface="Arial"/>
                <a:cs typeface="Arial"/>
                <a:sym typeface="Arial"/>
              </a:rPr>
              <a:t>covalent bonds</a:t>
            </a:r>
          </a:p>
          <a:p>
            <a:pPr marL="457200" lvl="0" indent="-355600">
              <a:lnSpc>
                <a:spcPct val="115000"/>
              </a:lnSpc>
              <a:spcBef>
                <a:spcPts val="0"/>
              </a:spcBef>
              <a:spcAft>
                <a:spcPts val="0"/>
              </a:spcAft>
              <a:buSzPts val="2000"/>
              <a:buFont typeface="Arial"/>
              <a:buChar char="•"/>
            </a:pPr>
            <a:r>
              <a:rPr lang="en-GB" sz="2400" dirty="0">
                <a:latin typeface="Arial"/>
                <a:ea typeface="Arial"/>
                <a:cs typeface="Arial"/>
                <a:sym typeface="Arial"/>
              </a:rPr>
              <a:t>weak interactions</a:t>
            </a:r>
          </a:p>
          <a:p>
            <a:pPr marL="457200" lvl="0" indent="-355600">
              <a:lnSpc>
                <a:spcPct val="115000"/>
              </a:lnSpc>
              <a:spcBef>
                <a:spcPts val="0"/>
              </a:spcBef>
              <a:spcAft>
                <a:spcPts val="0"/>
              </a:spcAft>
              <a:buSzPts val="2000"/>
              <a:buFont typeface="Arial"/>
              <a:buChar char="•"/>
            </a:pPr>
            <a:r>
              <a:rPr lang="en-GB" sz="2400" dirty="0">
                <a:latin typeface="Arial"/>
                <a:ea typeface="Arial"/>
                <a:cs typeface="Arial"/>
                <a:sym typeface="Arial"/>
              </a:rPr>
              <a:t>internal hydrogen bonds</a:t>
            </a:r>
          </a:p>
          <a:p>
            <a:pPr marL="101600" indent="0">
              <a:lnSpc>
                <a:spcPct val="115000"/>
              </a:lnSpc>
              <a:spcBef>
                <a:spcPts val="0"/>
              </a:spcBef>
              <a:spcAft>
                <a:spcPts val="0"/>
              </a:spcAft>
              <a:buSzPts val="2000"/>
              <a:buNone/>
            </a:pPr>
            <a:endParaRPr lang="en-GB" sz="2400" b="0" kern="0" dirty="0"/>
          </a:p>
        </p:txBody>
      </p:sp>
      <p:sp>
        <p:nvSpPr>
          <p:cNvPr id="6" name="Google Shape;198;p32">
            <a:extLst>
              <a:ext uri="{FF2B5EF4-FFF2-40B4-BE49-F238E27FC236}">
                <a16:creationId xmlns:a16="http://schemas.microsoft.com/office/drawing/2014/main" id="{99A39BC6-F8EB-214F-B257-97A438293CE3}"/>
              </a:ext>
            </a:extLst>
          </p:cNvPr>
          <p:cNvSpPr txBox="1">
            <a:spLocks/>
          </p:cNvSpPr>
          <p:nvPr/>
        </p:nvSpPr>
        <p:spPr bwMode="auto">
          <a:xfrm>
            <a:off x="5011061" y="2942750"/>
            <a:ext cx="3980539" cy="353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457200" lvl="0" indent="-355600">
              <a:lnSpc>
                <a:spcPct val="115000"/>
              </a:lnSpc>
              <a:spcBef>
                <a:spcPts val="0"/>
              </a:spcBef>
              <a:spcAft>
                <a:spcPts val="0"/>
              </a:spcAft>
              <a:buSzPts val="2000"/>
              <a:buFont typeface="Arial"/>
              <a:buChar char="•"/>
            </a:pPr>
            <a:r>
              <a:rPr lang="en-GB" sz="2400" dirty="0">
                <a:latin typeface="Arial"/>
                <a:ea typeface="Arial"/>
                <a:cs typeface="Arial"/>
                <a:sym typeface="Arial"/>
              </a:rPr>
              <a:t>intermolecular hydrogen bonds</a:t>
            </a:r>
          </a:p>
          <a:p>
            <a:pPr marL="457200" lvl="0" indent="-355600">
              <a:lnSpc>
                <a:spcPct val="115000"/>
              </a:lnSpc>
              <a:spcBef>
                <a:spcPts val="0"/>
              </a:spcBef>
              <a:spcAft>
                <a:spcPts val="0"/>
              </a:spcAft>
              <a:buSzPts val="2000"/>
              <a:buFont typeface="Arial"/>
              <a:buChar char="•"/>
            </a:pPr>
            <a:r>
              <a:rPr lang="en-GB" sz="2400" dirty="0">
                <a:latin typeface="Arial"/>
                <a:ea typeface="Arial"/>
                <a:cs typeface="Arial"/>
                <a:sym typeface="Arial"/>
              </a:rPr>
              <a:t>interactions between charged residues</a:t>
            </a:r>
          </a:p>
          <a:p>
            <a:pPr marL="457200" lvl="0" indent="-355600">
              <a:lnSpc>
                <a:spcPct val="115000"/>
              </a:lnSpc>
              <a:spcBef>
                <a:spcPts val="0"/>
              </a:spcBef>
              <a:spcAft>
                <a:spcPts val="0"/>
              </a:spcAft>
              <a:buSzPts val="2000"/>
              <a:buFont typeface="Arial"/>
              <a:buChar char="•"/>
            </a:pPr>
            <a:r>
              <a:rPr lang="en-GB" sz="2400" dirty="0">
                <a:latin typeface="Arial"/>
                <a:ea typeface="Arial"/>
                <a:cs typeface="Arial"/>
                <a:sym typeface="Arial"/>
              </a:rPr>
              <a:t>starch</a:t>
            </a:r>
          </a:p>
          <a:p>
            <a:pPr marL="457200" lvl="0" indent="-355600">
              <a:lnSpc>
                <a:spcPct val="115000"/>
              </a:lnSpc>
              <a:spcBef>
                <a:spcPts val="0"/>
              </a:spcBef>
              <a:spcAft>
                <a:spcPts val="0"/>
              </a:spcAft>
              <a:buSzPts val="2000"/>
              <a:buFont typeface="Arial"/>
              <a:buChar char="•"/>
            </a:pPr>
            <a:r>
              <a:rPr lang="en-GB" sz="2400" dirty="0">
                <a:latin typeface="Arial"/>
                <a:ea typeface="Arial"/>
                <a:cs typeface="Arial"/>
                <a:sym typeface="Arial"/>
              </a:rPr>
              <a:t>cellulose</a:t>
            </a:r>
          </a:p>
          <a:p>
            <a:pPr marL="457200" lvl="0" indent="-355600">
              <a:lnSpc>
                <a:spcPct val="115000"/>
              </a:lnSpc>
              <a:spcBef>
                <a:spcPts val="0"/>
              </a:spcBef>
              <a:spcAft>
                <a:spcPts val="0"/>
              </a:spcAft>
              <a:buSzPts val="2000"/>
              <a:buFont typeface="Arial"/>
              <a:buChar char="•"/>
            </a:pPr>
            <a:r>
              <a:rPr lang="en-GB" sz="2400" dirty="0">
                <a:latin typeface="Arial"/>
                <a:ea typeface="Arial"/>
                <a:cs typeface="Arial"/>
                <a:sym typeface="Arial"/>
              </a:rPr>
              <a:t>helical structure</a:t>
            </a:r>
          </a:p>
          <a:p>
            <a:pPr marL="457200" lvl="0" indent="-355600">
              <a:lnSpc>
                <a:spcPct val="115000"/>
              </a:lnSpc>
              <a:spcBef>
                <a:spcPts val="0"/>
              </a:spcBef>
              <a:spcAft>
                <a:spcPts val="0"/>
              </a:spcAft>
              <a:buSzPts val="2000"/>
              <a:buFont typeface="Arial"/>
              <a:buChar char="•"/>
            </a:pPr>
            <a:r>
              <a:rPr lang="en-GB" sz="2400" dirty="0">
                <a:latin typeface="Arial"/>
                <a:ea typeface="Arial"/>
                <a:cs typeface="Arial"/>
                <a:sym typeface="Arial"/>
              </a:rPr>
              <a:t>extended structure</a:t>
            </a:r>
          </a:p>
        </p:txBody>
      </p:sp>
    </p:spTree>
    <p:extLst>
      <p:ext uri="{BB962C8B-B14F-4D97-AF65-F5344CB8AC3E}">
        <p14:creationId xmlns:p14="http://schemas.microsoft.com/office/powerpoint/2010/main" val="337923995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BADFE2"/>
        </a:solidFill>
        <a:effectLst/>
      </p:bgPr>
    </p:bg>
    <p:spTree>
      <p:nvGrpSpPr>
        <p:cNvPr id="1" name="Shape 204"/>
        <p:cNvGrpSpPr/>
        <p:nvPr/>
      </p:nvGrpSpPr>
      <p:grpSpPr>
        <a:xfrm>
          <a:off x="0" y="0"/>
          <a:ext cx="0" cy="0"/>
          <a:chOff x="0" y="0"/>
          <a:chExt cx="0" cy="0"/>
        </a:xfrm>
      </p:grpSpPr>
      <p:sp>
        <p:nvSpPr>
          <p:cNvPr id="4" name="Title 3">
            <a:extLst>
              <a:ext uri="{FF2B5EF4-FFF2-40B4-BE49-F238E27FC236}">
                <a16:creationId xmlns:a16="http://schemas.microsoft.com/office/drawing/2014/main" id="{79013913-59E4-42B0-9511-9A1827E1EBEF}"/>
              </a:ext>
            </a:extLst>
          </p:cNvPr>
          <p:cNvSpPr>
            <a:spLocks noGrp="1"/>
          </p:cNvSpPr>
          <p:nvPr>
            <p:ph type="title"/>
          </p:nvPr>
        </p:nvSpPr>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Solution</a:t>
            </a:r>
            <a:r>
              <a:rPr lang="en-US" sz="2000" b="0" dirty="0">
                <a:solidFill>
                  <a:srgbClr val="144652"/>
                </a:solidFill>
                <a:latin typeface="Arial" panose="020B0604020202020204" pitchFamily="34" charset="0"/>
                <a:cs typeface="Arial" panose="020B0604020202020204" pitchFamily="34" charset="0"/>
              </a:rPr>
              <a:t> (3 of 5)</a:t>
            </a:r>
            <a:endParaRPr lang="en-AU" sz="2000" dirty="0">
              <a:solidFill>
                <a:srgbClr val="144652"/>
              </a:solidFill>
            </a:endParaRPr>
          </a:p>
        </p:txBody>
      </p:sp>
      <p:sp>
        <p:nvSpPr>
          <p:cNvPr id="50" name="Google Shape;209;p33">
            <a:extLst>
              <a:ext uri="{FF2B5EF4-FFF2-40B4-BE49-F238E27FC236}">
                <a16:creationId xmlns:a16="http://schemas.microsoft.com/office/drawing/2014/main" id="{8764DC92-FF30-0A48-B355-EAAD14169740}"/>
              </a:ext>
            </a:extLst>
          </p:cNvPr>
          <p:cNvSpPr txBox="1">
            <a:spLocks/>
          </p:cNvSpPr>
          <p:nvPr/>
        </p:nvSpPr>
        <p:spPr bwMode="auto">
          <a:xfrm>
            <a:off x="315462" y="1447800"/>
            <a:ext cx="8497200" cy="835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0" indent="0">
              <a:spcBef>
                <a:spcPts val="0"/>
              </a:spcBef>
              <a:spcAft>
                <a:spcPts val="0"/>
              </a:spcAft>
              <a:buFontTx/>
              <a:buNone/>
            </a:pPr>
            <a:r>
              <a:rPr lang="en-GB" sz="2400" b="0" kern="0" dirty="0">
                <a:solidFill>
                  <a:srgbClr val="0000FF"/>
                </a:solidFill>
                <a:latin typeface="Arial"/>
                <a:ea typeface="Arial"/>
                <a:cs typeface="Arial"/>
                <a:sym typeface="Arial"/>
              </a:rPr>
              <a:t>Pair</a:t>
            </a:r>
            <a:r>
              <a:rPr lang="en-GB" sz="2400" b="0" kern="0" dirty="0">
                <a:solidFill>
                  <a:srgbClr val="000000"/>
                </a:solidFill>
                <a:latin typeface="Arial"/>
                <a:ea typeface="Arial"/>
                <a:cs typeface="Arial"/>
                <a:sym typeface="Arial"/>
              </a:rPr>
              <a:t> up and </a:t>
            </a:r>
            <a:r>
              <a:rPr lang="en-GB" sz="2400" b="0" kern="0" dirty="0">
                <a:solidFill>
                  <a:srgbClr val="0000FF"/>
                </a:solidFill>
                <a:latin typeface="Arial"/>
                <a:ea typeface="Arial"/>
                <a:cs typeface="Arial"/>
                <a:sym typeface="Arial"/>
              </a:rPr>
              <a:t>share</a:t>
            </a:r>
            <a:r>
              <a:rPr lang="en-GB" sz="2400" b="0" kern="0" dirty="0">
                <a:solidFill>
                  <a:srgbClr val="000000"/>
                </a:solidFill>
                <a:latin typeface="Arial"/>
                <a:ea typeface="Arial"/>
                <a:cs typeface="Arial"/>
                <a:sym typeface="Arial"/>
              </a:rPr>
              <a:t> how this possible concept map might differ from yours. (2 minutes)</a:t>
            </a:r>
            <a:endParaRPr lang="en-GB" sz="2400" b="0" kern="0" dirty="0">
              <a:solidFill>
                <a:srgbClr val="000000"/>
              </a:solidFill>
            </a:endParaRPr>
          </a:p>
        </p:txBody>
      </p:sp>
      <p:pic>
        <p:nvPicPr>
          <p:cNvPr id="3" name="Picture 2" descr="The map starts with box, polysaccharides. Arrows, for example, branch to boxes, cellulose, and, starch. Arrow, form, leads to box, three dimensional structures. Arrow, assumes, leads from cellulose to box, extended structure. Arrow, stabilized by, then leads to box, intermolecular hydrogen bonds. Arrow, folds into, leads from starch to box, helical structure. Arrow, stabilized by, then leads to box, internal hydrogen bonds. Arrows, such as, branch from three dimensional structures to boxes, extended structure, and, helical structure, and arrow, with, leads to box, lowest energy conformations. Arrows, determined by, branch to boxes, covalent bonds, weak interactions, and steric factors. Arrows, including, branch from weak interactions to boxes, intermolecular bonds, interactions between charged residues, and internal hydrogen bonds.">
            <a:extLst>
              <a:ext uri="{FF2B5EF4-FFF2-40B4-BE49-F238E27FC236}">
                <a16:creationId xmlns:a16="http://schemas.microsoft.com/office/drawing/2014/main" id="{F90A40F9-4BED-464A-A9F5-67F2D0340BAB}"/>
              </a:ext>
            </a:extLst>
          </p:cNvPr>
          <p:cNvPicPr>
            <a:picLocks noChangeAspect="1"/>
          </p:cNvPicPr>
          <p:nvPr/>
        </p:nvPicPr>
        <p:blipFill>
          <a:blip r:embed="rId3"/>
          <a:stretch>
            <a:fillRect/>
          </a:stretch>
        </p:blipFill>
        <p:spPr>
          <a:xfrm>
            <a:off x="315462" y="2514600"/>
            <a:ext cx="8258175" cy="3543300"/>
          </a:xfrm>
          <a:prstGeom prst="rect">
            <a:avLst/>
          </a:prstGeom>
        </p:spPr>
      </p:pic>
    </p:spTree>
    <p:extLst>
      <p:ext uri="{BB962C8B-B14F-4D97-AF65-F5344CB8AC3E}">
        <p14:creationId xmlns:p14="http://schemas.microsoft.com/office/powerpoint/2010/main" val="140552969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68CA-A36E-4AF5-B29F-E469A4971405}"/>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Peptidoglycan Reinforces the Bacterial Cell Wall</a:t>
            </a:r>
            <a:endParaRPr lang="en-AU" dirty="0">
              <a:solidFill>
                <a:srgbClr val="4E4CB4"/>
              </a:solidFill>
            </a:endParaRPr>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417379" y="1981200"/>
            <a:ext cx="415462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peptidoglycan = rigid component of bacterial cell walls</a:t>
            </a:r>
          </a:p>
          <a:p>
            <a:pPr lvl="1"/>
            <a:r>
              <a:rPr lang="en-US" sz="2400" dirty="0">
                <a:latin typeface="Arial" panose="020B0604020202020204" pitchFamily="34" charset="0"/>
                <a:cs typeface="Arial" panose="020B0604020202020204" pitchFamily="34" charset="0"/>
              </a:rPr>
              <a:t>heteropolymer of alternating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→4)-linked</a:t>
            </a:r>
            <a:r>
              <a:rPr lang="en-US" sz="2400" i="1" dirty="0">
                <a:latin typeface="Arial" panose="020B0604020202020204" pitchFamily="34" charset="0"/>
                <a:cs typeface="Arial" panose="020B0604020202020204" pitchFamily="34" charset="0"/>
              </a:rPr>
              <a:t> N</a:t>
            </a:r>
            <a:r>
              <a:rPr lang="en-US" sz="2400" dirty="0">
                <a:latin typeface="Arial" panose="020B0604020202020204" pitchFamily="34" charset="0"/>
                <a:cs typeface="Arial" panose="020B0604020202020204" pitchFamily="34" charset="0"/>
              </a:rPr>
              <a:t>-acetylglucosamine and </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-acetylmuramic acid residues </a:t>
            </a:r>
          </a:p>
          <a:p>
            <a:pPr lvl="1"/>
            <a:r>
              <a:rPr lang="en-US" sz="2400" dirty="0">
                <a:latin typeface="Arial" panose="020B0604020202020204" pitchFamily="34" charset="0"/>
                <a:cs typeface="Arial" panose="020B0604020202020204" pitchFamily="34" charset="0"/>
              </a:rPr>
              <a:t>cross-linked by short peptides </a:t>
            </a:r>
            <a:endParaRPr lang="en-US" sz="2400" dirty="0"/>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key shows that red hexagons represent N-acetylglucosamine (G lowercase L lowercase C uppercase N uppercase A lowercase c) and red hexagons represent N-acetylmuramic acid (uppercase M lowercase U lowercase R 2 uppercase N uppercase A lowercase C). Two peptidoglycan chains are shown vertically at the top. At the very top of each, a red hexagon on the left is shown bonded to a green hexagon on its right. The red hexagon has a bond extending from its left vertex and the green hexagon has a bond extending from its right vertex. This pair of hexagons is contained within parentheses with subscript lowercase N to the right and with dots extending horizontally to each side, suggesting further bonding. A bond extends down from the lower left vertex of the right-hand green hexagon, connecting it to L-A l a. L-A l a is bonded to D-G l u, which is further bonded to L-L y s within parentheses. On both chains, L-L y s is bonded to G l y, 5 to the left. The two chains are joined by a bond to D-A l a between them. On the right chain, L-L y s is bonded to D-A l a below, which is further bonded to another D-A l a.">
            <a:extLst>
              <a:ext uri="{FF2B5EF4-FFF2-40B4-BE49-F238E27FC236}">
                <a16:creationId xmlns:a16="http://schemas.microsoft.com/office/drawing/2014/main" id="{BFA0C800-A765-B34D-A227-9EDE776AB5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1459" y="2133600"/>
            <a:ext cx="4015198" cy="3276600"/>
          </a:xfrm>
          <a:prstGeom prst="rect">
            <a:avLst/>
          </a:prstGeom>
        </p:spPr>
      </p:pic>
    </p:spTree>
    <p:extLst>
      <p:ext uri="{BB962C8B-B14F-4D97-AF65-F5344CB8AC3E}">
        <p14:creationId xmlns:p14="http://schemas.microsoft.com/office/powerpoint/2010/main" val="225767267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CCD68-F726-46B9-9382-F6188C618896}"/>
              </a:ext>
            </a:extLst>
          </p:cNvPr>
          <p:cNvSpPr>
            <a:spLocks noGrp="1"/>
          </p:cNvSpPr>
          <p:nvPr>
            <p:ph type="title"/>
          </p:nvPr>
        </p:nvSpPr>
        <p:spPr>
          <a:xfrm>
            <a:off x="0" y="152400"/>
            <a:ext cx="9144000" cy="1447800"/>
          </a:xfrm>
        </p:spPr>
        <p:txBody>
          <a:bodyPr/>
          <a:lstStyle/>
          <a:p>
            <a:r>
              <a:rPr lang="en-US" altLang="en-US" sz="3400" dirty="0">
                <a:solidFill>
                  <a:srgbClr val="4E4CB4"/>
                </a:solidFill>
                <a:latin typeface="Arial" panose="020B0604020202020204" pitchFamily="34" charset="0"/>
                <a:cs typeface="Arial" panose="020B0604020202020204" pitchFamily="34" charset="0"/>
              </a:rPr>
              <a:t>Glycosaminoglycans Are Heteropolysaccharides of the Extracellular Matrix</a:t>
            </a:r>
            <a:endParaRPr lang="en-AU" sz="3400" dirty="0">
              <a:solidFill>
                <a:srgbClr val="4E4CB4"/>
              </a:solidFill>
            </a:endParaRPr>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475389" y="1981200"/>
            <a:ext cx="819322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extracellular matrix (ECM) </a:t>
            </a:r>
            <a:r>
              <a:rPr lang="en-US" sz="2400" dirty="0">
                <a:latin typeface="Arial" panose="020B0604020202020204" pitchFamily="34" charset="0"/>
                <a:cs typeface="Arial" panose="020B0604020202020204" pitchFamily="34" charset="0"/>
              </a:rPr>
              <a:t>= gel-like material in the extracellular space of tissues that holds cells together and provides a porous pathway for nutrient and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diffusion</a:t>
            </a:r>
          </a:p>
          <a:p>
            <a:pPr lvl="1"/>
            <a:r>
              <a:rPr lang="en-US" sz="2400" dirty="0">
                <a:latin typeface="Arial" panose="020B0604020202020204" pitchFamily="34" charset="0"/>
                <a:cs typeface="Arial" panose="020B0604020202020204" pitchFamily="34" charset="0"/>
              </a:rPr>
              <a:t>composed of an interlocking meshwork of heteropolysaccharides (ground substance) and fibrous proteins</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basement membrane (specialized ECM) also contains heteropolysaccharides </a:t>
            </a:r>
          </a:p>
          <a:p>
            <a:pPr marL="533400" lvl="1"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7761605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7;g7fe2cbe272_0_8" descr="Icon P 2&#10;">
            <a:extLst>
              <a:ext uri="{FF2B5EF4-FFF2-40B4-BE49-F238E27FC236}">
                <a16:creationId xmlns:a16="http://schemas.microsoft.com/office/drawing/2014/main" id="{8669A368-8A1F-F942-A36D-848FE583F12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5323" y="26884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D727390-DF34-4FC8-8639-43D480024EE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(3 of 3)</a:t>
            </a:r>
            <a:endParaRPr lang="en-AU" sz="2000"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Monomeric subunits, monosaccharides, serve as the building blocks of large carbohydrate polymers. </a:t>
            </a:r>
            <a:r>
              <a:rPr lang="en-US" sz="2400" dirty="0">
                <a:latin typeface="Arial" panose="020B0604020202020204" pitchFamily="34" charset="0"/>
                <a:cs typeface="Arial" panose="020B0604020202020204" pitchFamily="34" charset="0"/>
              </a:rPr>
              <a:t>The specific sugar, the way the units are linked, and whether the polymer is branched determine its properties and thus its function. </a:t>
            </a:r>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25569642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7&#10;">
            <a:extLst>
              <a:ext uri="{FF2B5EF4-FFF2-40B4-BE49-F238E27FC236}">
                <a16:creationId xmlns:a16="http://schemas.microsoft.com/office/drawing/2014/main" id="{2EE3A6ED-E819-4CBF-BAAE-C29883CC1589}"/>
              </a:ext>
            </a:extLst>
          </p:cNvPr>
          <p:cNvPicPr>
            <a:picLocks noChangeAspect="1"/>
          </p:cNvPicPr>
          <p:nvPr/>
        </p:nvPicPr>
        <p:blipFill>
          <a:blip r:embed="rId3"/>
          <a:stretch>
            <a:fillRect/>
          </a:stretch>
        </p:blipFill>
        <p:spPr>
          <a:xfrm>
            <a:off x="1676400" y="376398"/>
            <a:ext cx="993734" cy="695004"/>
          </a:xfrm>
          <a:prstGeom prst="rect">
            <a:avLst/>
          </a:prstGeom>
        </p:spPr>
      </p:pic>
      <p:sp>
        <p:nvSpPr>
          <p:cNvPr id="2" name="Title 1">
            <a:extLst>
              <a:ext uri="{FF2B5EF4-FFF2-40B4-BE49-F238E27FC236}">
                <a16:creationId xmlns:a16="http://schemas.microsoft.com/office/drawing/2014/main" id="{96788DC6-1776-41B3-A6F6-EB2C1E6BE9E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7</a:t>
            </a:r>
            <a:r>
              <a:rPr lang="en-US" altLang="en-US" sz="2000" b="0" dirty="0">
                <a:solidFill>
                  <a:srgbClr val="1D6E7D"/>
                </a:solidFill>
                <a:latin typeface="Arial" panose="020B0604020202020204" pitchFamily="34" charset="0"/>
                <a:cs typeface="Arial" panose="020B0604020202020204" pitchFamily="34" charset="0"/>
              </a:rPr>
              <a:t> (1 of 3)</a:t>
            </a:r>
            <a:endParaRPr lang="en-AU"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An almost infinite variety of discrete structures can be built from a small number of monomeric subunits. </a:t>
            </a:r>
            <a:r>
              <a:rPr lang="en-US" sz="2400" dirty="0">
                <a:latin typeface="Arial" panose="020B0604020202020204" pitchFamily="34" charset="0"/>
                <a:cs typeface="Arial" panose="020B0604020202020204" pitchFamily="34" charset="0"/>
              </a:rPr>
              <a:t>Even short polymers, when arranged in different sequences, joined through different linkages, and branched to specific degrees, present unique faces recognized by their molecular partners.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663018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E397C-8C9C-4346-9638-595CC2720C3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Repeating Units of Glycosaminoglycans of ECM</a:t>
            </a:r>
            <a:endParaRPr lang="en-AU" dirty="0"/>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381000" y="1676400"/>
            <a:ext cx="5334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glycosaminoglycans </a:t>
            </a:r>
            <a:r>
              <a:rPr lang="en-US" sz="2400" dirty="0">
                <a:latin typeface="Arial" panose="020B0604020202020204" pitchFamily="34" charset="0"/>
                <a:cs typeface="Arial" panose="020B0604020202020204" pitchFamily="34" charset="0"/>
              </a:rPr>
              <a:t>= heteropolysaccharides in ECM</a:t>
            </a:r>
          </a:p>
          <a:p>
            <a:pPr lvl="1"/>
            <a:r>
              <a:rPr lang="en-US" sz="2400" dirty="0">
                <a:latin typeface="Arial" panose="020B0604020202020204" pitchFamily="34" charset="0"/>
                <a:cs typeface="Arial" panose="020B0604020202020204" pitchFamily="34" charset="0"/>
              </a:rPr>
              <a:t>linear polymers composed of repeating disaccharide units </a:t>
            </a:r>
          </a:p>
          <a:p>
            <a:pPr lvl="1"/>
            <a:r>
              <a:rPr lang="en-US" sz="2400" dirty="0">
                <a:latin typeface="Arial" panose="020B0604020202020204" pitchFamily="34" charset="0"/>
                <a:cs typeface="Arial" panose="020B0604020202020204" pitchFamily="34" charset="0"/>
              </a:rPr>
              <a:t>one monosaccharide is always either </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-acetylglucosamine or </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acetylgalactosamine</a:t>
            </a:r>
            <a:r>
              <a:rPr lang="en-US" sz="2400" dirty="0">
                <a:latin typeface="Arial" panose="020B0604020202020204" pitchFamily="34" charset="0"/>
                <a:cs typeface="Arial" panose="020B0604020202020204" pitchFamily="34" charset="0"/>
              </a:rPr>
              <a:t> and the other is usually a </a:t>
            </a:r>
            <a:r>
              <a:rPr lang="en-US" sz="2400" dirty="0" err="1">
                <a:latin typeface="Arial" panose="020B0604020202020204" pitchFamily="34" charset="0"/>
                <a:cs typeface="Arial" panose="020B0604020202020204" pitchFamily="34" charset="0"/>
              </a:rPr>
              <a:t>uronic</a:t>
            </a:r>
            <a:r>
              <a:rPr lang="en-US" sz="2400" dirty="0">
                <a:latin typeface="Arial" panose="020B0604020202020204" pitchFamily="34" charset="0"/>
                <a:cs typeface="Arial" panose="020B0604020202020204" pitchFamily="34" charset="0"/>
              </a:rPr>
              <a:t> acid </a:t>
            </a:r>
          </a:p>
          <a:p>
            <a:pPr lvl="1"/>
            <a:r>
              <a:rPr lang="en-US" sz="2400" dirty="0">
                <a:latin typeface="Arial" panose="020B0604020202020204" pitchFamily="34" charset="0"/>
                <a:cs typeface="Arial" panose="020B0604020202020204" pitchFamily="34" charset="0"/>
              </a:rPr>
              <a:t>unique to animals and bacteria</a:t>
            </a:r>
          </a:p>
          <a:p>
            <a:pPr lvl="1"/>
            <a:r>
              <a:rPr lang="en-US" sz="2400" dirty="0">
                <a:latin typeface="Arial" panose="020B0604020202020204" pitchFamily="34" charset="0"/>
                <a:cs typeface="Arial" panose="020B0604020202020204" pitchFamily="34" charset="0"/>
              </a:rPr>
              <a:t>some contain esterified sulfate groups </a:t>
            </a: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name of the glycosaminoglycan is shown on the left above the number of disaccharides per chain, and the repeating disaccharide for each is shown on the right. Hyaluronan has approximately 50,0000 disaccharides per chain. It has a ring of G lowercase L C uppercase A on the left and a ring of G lowercase L C uppercase N A lowercase C on the right connected by a blue highlighted (Greek letter beta 1 arrow pointing to 3) bond. G lowercase L C uppercase A is a six-membered ring with O at the top right vertex between C 5 and C 1. C 1 is connected by a blue bond above to O that bonds to C 3 of the next ring and bonded to H below; C 2 is bonded to H above and O H below; C 3 is bonded to O H above and H below; C 4 is bonded to H above and has a blue bond extending out to something else on the left; C 5 is bonded to red highlighted C O O minus above and H below. G lowercase L C uppercase N A lowercase C has O at the top right vertex between C 5 and C 1. C 1 has a blue bond extending up before bending down to an O and continuing to the right to bond to something else with a (Greek letter beta 1 arrow to 4 bond) and is bonded to H below the ring; C 2 is bonded to H above the ring and to N H below the ring that is further bonded to C that is double bonded to O and further bonded to C H 3; C 3 has a blue bond extending up to the O that has a bond to C 1 of G lowercase L C uppercase A and is bonded to H below the ring; C 4 is bonded to H above the ring and O H below the ring; and C 5 is bonded to C H 2 O H above the ring and H below the ring. Chondroitin 4-sulfate has 20 to 60 disaccharides per chain. It has G lowercase L C uppercase A on the left that is the same as the left-hand ring in the disaccharide of hyaluronan and G lowercase A L uppercase N A lowercase C 4 uppercase S on the right. The rings are connected by a (Greek letter beta 1 arrow pointing to 3) bond. G lowercase A L uppercase N A lowercase C 4 uppercase S has O at the top right vertex between C 5 and C 1. C 1 has a blue bond extending up and then curving down to O before continuing to bond to something else with a (Greek letter beta 1 arrow pointing to 4) bond and is also bonded to H below the ring. C 2 is bonded to H above the ring and N H below the ring that is further bonded to C that is double bonded to O and further bonded to C H 3; C 3 has a blue bond extending up and bending to O that is further bonded to C 1 of the ring on the left and is bonded to H below; C 4 is bonded to red highlighted O bonded to S O 3 minus above and H below; C 5 is bonded to C H 2 O H above and H below. Keratin sulfate has approximately 25 disaccharides per chain. It has G lowercase A L bonded to G lowercase L C uppercase N A lowercase C 6 uppercase S by a (Greek letter beta 1 arrow pointing to 4) bond. G lowercase A lowercase L has a six-membered ring with O at the top right vertex between C 5 and C 1. C 1 has a blue highlighted bond extending up before bending down to O, from which a bond bends up to reach C 4 of the right-hand ring, and also has a bond to H below the ring; C 2 is bonded to H above the ring and O H below the ring; C 3 has a blue bond curving up and then down to the left above the ring and is bonded to H below the ring; C 4 is bonded to O H above the ring and H below the ring; C 5 is bonded to C H 2 O H above the ring and H below the ring. G lowercase L C uppercase N A lowercase C 6 uppercase S has a six-membered ring with O at the top right vertex between C 5 and C 1. C 1 has a blue bond extending up to O from which another bond continues to form a (Greek letter beta 1 arrow pointing to 3) bond and a bond to H below the ring; C 2 is bonded to H above the ring and to N H below the ring that is further bonded to C that is double bonded to O and further bonded to C H 3; C 3 is bonded to O H above the ring and H below the ring; C 4 is bonded to H above the ring and to a blue bond that extends below the ring and then curves up to O from which another bond curves up and then down to C 1 of the left-hand ring; C 5 is bonded to C H 2 red highlighted O S O 3 minus above the ring and H below the ring. Heparin has 15 to 90 disaccharides per chain. It has I lowercase D O uppercase A 2 uppercase S bonded to G lowercase L C uppercase N S 3 uppercase S 6 on the right by a (Greek letter alpha 1 arrow pointing to 4) bond. I lowercase D O uppercase A 2 S has a six-membered ring with O at the upper right vertex between C 5 and C 1. C 1 has a blue bond that curves up and then down to O from which a bond curves down and then up to C 4 of the right-hand ring and bonds to H below the ring; C 2 bonds to H above the ring and red highlighted O S O subscript 3 end subscript superscript minus below the ring; C 3 is bonded to O H above the ring and H below the ring; C 4 is bonded to H above the ring and has a blue bond bending down and to the left to bond to something else; C 5 is bonded to H above the ring and to red highlighted C O O minus below the ring. G lowercase L C uppercase N S 3 S 6 S has a six-membered ring with O at the top right vertex between C 5 and C 1. C 1 is bonded to H above and has a blue bond extending down to O from which another blue bond continues to form a (Greek letter alpha 1 arrow pointing to 4) bond to something else; C 2 is bonded to H above and to N H below that is bonded to red highlighted S O subscript 3 end subscript superscript minus; C 3 is bonded to red highlighted O S O subscript 3 end subscript minus above and to H below; C 4 is bonded to H above and has a blue bond that bends down and then up to O from which another bond bends up and then down to C 1 of the left-hand ring; and C 5 is bonded to C H 2 red highlighted O S O subscript 3 end subscript superscript minus above. A space-filling model of a heparin segment is depicted below as a series of units that bend diagonally down, then up, then down, then up, then down, and then up again. Purple spheres are visible in the middle where the lower pieces come together, and many red spheres are visible along the outsides with green spheres on either side of the purple and brown spheres between some of the red spheres.">
            <a:extLst>
              <a:ext uri="{FF2B5EF4-FFF2-40B4-BE49-F238E27FC236}">
                <a16:creationId xmlns:a16="http://schemas.microsoft.com/office/drawing/2014/main" id="{5CE25ED9-3FD2-BE4E-B73E-C21993F18A3C}"/>
              </a:ext>
            </a:extLst>
          </p:cNvPr>
          <p:cNvPicPr>
            <a:picLocks noChangeAspect="1"/>
          </p:cNvPicPr>
          <p:nvPr/>
        </p:nvPicPr>
        <p:blipFill>
          <a:blip r:embed="rId3"/>
          <a:stretch>
            <a:fillRect/>
          </a:stretch>
        </p:blipFill>
        <p:spPr>
          <a:xfrm>
            <a:off x="6096000" y="1484842"/>
            <a:ext cx="2151500" cy="4930775"/>
          </a:xfrm>
          <a:prstGeom prst="rect">
            <a:avLst/>
          </a:prstGeom>
        </p:spPr>
      </p:pic>
    </p:spTree>
    <p:extLst>
      <p:ext uri="{BB962C8B-B14F-4D97-AF65-F5344CB8AC3E}">
        <p14:creationId xmlns:p14="http://schemas.microsoft.com/office/powerpoint/2010/main" val="369207613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0ABD0-776C-4F7E-ADFE-0F98AFE1E71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Types of Glycosaminoglycans</a:t>
            </a:r>
            <a:endParaRPr lang="en-AU" dirty="0"/>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476250" y="1447800"/>
            <a:ext cx="8191500"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hyaluronan </a:t>
            </a:r>
            <a:r>
              <a:rPr lang="en-US" sz="2400" dirty="0">
                <a:latin typeface="Arial" panose="020B0604020202020204" pitchFamily="34" charset="0"/>
                <a:cs typeface="Arial" panose="020B0604020202020204" pitchFamily="34" charset="0"/>
              </a:rPr>
              <a:t>(hyaluronic acid) = alternating residues of </a:t>
            </a:r>
            <a:r>
              <a:rPr lang="en-US" sz="18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-glucuronic acid and </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-acetylglucosamine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chondroitin sulfate, dermatan sulfate, keratan sulfate, </a:t>
            </a:r>
            <a:r>
              <a:rPr lang="en-US" sz="2400" dirty="0">
                <a:latin typeface="Arial" panose="020B0604020202020204" pitchFamily="34" charset="0"/>
                <a:cs typeface="Arial" panose="020B0604020202020204" pitchFamily="34" charset="0"/>
              </a:rPr>
              <a:t>and</a:t>
            </a:r>
            <a:r>
              <a:rPr lang="en-US" sz="2400" b="1" dirty="0">
                <a:latin typeface="Arial" panose="020B0604020202020204" pitchFamily="34" charset="0"/>
                <a:cs typeface="Arial" panose="020B0604020202020204" pitchFamily="34" charset="0"/>
              </a:rPr>
              <a:t> heparan sulfate </a:t>
            </a:r>
            <a:r>
              <a:rPr lang="en-US" sz="2400" dirty="0">
                <a:latin typeface="Arial" panose="020B0604020202020204" pitchFamily="34" charset="0"/>
                <a:cs typeface="Arial" panose="020B0604020202020204" pitchFamily="34" charset="0"/>
              </a:rPr>
              <a:t>differ from hyaluronan in three respects:</a:t>
            </a:r>
          </a:p>
          <a:p>
            <a:pPr lvl="1"/>
            <a:r>
              <a:rPr lang="en-US" sz="2400" dirty="0">
                <a:latin typeface="Arial" panose="020B0604020202020204" pitchFamily="34" charset="0"/>
                <a:cs typeface="Arial" panose="020B0604020202020204" pitchFamily="34" charset="0"/>
              </a:rPr>
              <a:t>generally much shorter polymers </a:t>
            </a:r>
          </a:p>
          <a:p>
            <a:pPr lvl="1"/>
            <a:r>
              <a:rPr lang="en-US" sz="2400" dirty="0">
                <a:latin typeface="Arial" panose="020B0604020202020204" pitchFamily="34" charset="0"/>
                <a:cs typeface="Arial" panose="020B0604020202020204" pitchFamily="34" charset="0"/>
              </a:rPr>
              <a:t>covalently linked to specific proteins (proteoglycans) </a:t>
            </a:r>
          </a:p>
          <a:p>
            <a:pPr lvl="1"/>
            <a:r>
              <a:rPr lang="en-US" sz="2400" dirty="0">
                <a:latin typeface="Arial" panose="020B0604020202020204" pitchFamily="34" charset="0"/>
                <a:cs typeface="Arial" panose="020B0604020202020204" pitchFamily="34" charset="0"/>
              </a:rPr>
              <a:t>one or both monomer units differ from hyaluronan</a:t>
            </a:r>
          </a:p>
          <a:p>
            <a:pPr lvl="1"/>
            <a:endParaRPr lang="en-US"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provide viscosity, adhesiveness, and tensile strength to the extracellular matrix</a:t>
            </a: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951156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2&#10;">
            <a:extLst>
              <a:ext uri="{FF2B5EF4-FFF2-40B4-BE49-F238E27FC236}">
                <a16:creationId xmlns:a16="http://schemas.microsoft.com/office/drawing/2014/main" id="{B82FD574-B03D-4DDF-A822-22271D0CBF95}"/>
              </a:ext>
            </a:extLst>
          </p:cNvPr>
          <p:cNvPicPr>
            <a:picLocks noChangeAspect="1"/>
          </p:cNvPicPr>
          <p:nvPr/>
        </p:nvPicPr>
        <p:blipFill>
          <a:blip r:embed="rId3"/>
          <a:stretch>
            <a:fillRect/>
          </a:stretch>
        </p:blipFill>
        <p:spPr>
          <a:xfrm>
            <a:off x="708025" y="314172"/>
            <a:ext cx="1133954" cy="816935"/>
          </a:xfrm>
          <a:prstGeom prst="rect">
            <a:avLst/>
          </a:prstGeom>
        </p:spPr>
      </p:pic>
      <p:sp>
        <p:nvSpPr>
          <p:cNvPr id="2" name="Title 1">
            <a:extLst>
              <a:ext uri="{FF2B5EF4-FFF2-40B4-BE49-F238E27FC236}">
                <a16:creationId xmlns:a16="http://schemas.microsoft.com/office/drawing/2014/main" id="{B9C6F754-96FC-401B-864A-76EC688F5B24}"/>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22</a:t>
            </a:r>
            <a:endParaRPr lang="en-AU" dirty="0"/>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Which characteristic is NOT one that is true of glycosaminoglycans?</a:t>
            </a:r>
            <a:endParaRPr lang="en-US" sz="2400" i="1" dirty="0">
              <a:latin typeface="Arial" panose="020B0604020202020204" pitchFamily="34" charset="0"/>
              <a:cs typeface="Arial" panose="020B0604020202020204" pitchFamily="34" charset="0"/>
            </a:endParaRP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found in extracellular matrix</a:t>
            </a:r>
          </a:p>
          <a:p>
            <a:pPr marL="457200" indent="-457200">
              <a:buFontTx/>
              <a:buAutoNum type="alphaUcPeriod"/>
              <a:defRPr/>
            </a:pPr>
            <a:r>
              <a:rPr lang="en-US" sz="2400" dirty="0">
                <a:latin typeface="Arial" panose="020B0604020202020204" pitchFamily="34" charset="0"/>
                <a:cs typeface="Arial" panose="020B0604020202020204" pitchFamily="34" charset="0"/>
              </a:rPr>
              <a:t>always contain sulfates</a:t>
            </a:r>
          </a:p>
          <a:p>
            <a:pPr marL="457200" indent="-457200">
              <a:buFontTx/>
              <a:buAutoNum type="alphaUcPeriod"/>
              <a:defRPr/>
            </a:pPr>
            <a:r>
              <a:rPr lang="en-US" sz="2400" dirty="0">
                <a:latin typeface="Arial" panose="020B0604020202020204" pitchFamily="34" charset="0"/>
                <a:cs typeface="Arial" panose="020B0604020202020204" pitchFamily="34" charset="0"/>
              </a:rPr>
              <a:t>are heteropolysaccharides </a:t>
            </a:r>
          </a:p>
          <a:p>
            <a:pPr marL="457200" indent="-457200">
              <a:buFontTx/>
              <a:buAutoNum type="alphaUcPeriod"/>
              <a:defRPr/>
            </a:pPr>
            <a:r>
              <a:rPr lang="en-US" sz="2400" dirty="0">
                <a:latin typeface="Arial" panose="020B0604020202020204" pitchFamily="34" charset="0"/>
                <a:cs typeface="Arial" panose="020B0604020202020204" pitchFamily="34" charset="0"/>
              </a:rPr>
              <a:t>are disaccharide repeat units</a:t>
            </a: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5881190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23CF3-C9F9-4303-8B73-B370CB9E2030}"/>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22, Response</a:t>
            </a:r>
            <a:endParaRPr lang="en-AU" dirty="0"/>
          </a:p>
        </p:txBody>
      </p:sp>
      <p:sp>
        <p:nvSpPr>
          <p:cNvPr id="4" name="Google Shape;433;g847cf01710_0_113">
            <a:extLst>
              <a:ext uri="{FF2B5EF4-FFF2-40B4-BE49-F238E27FC236}">
                <a16:creationId xmlns:a16="http://schemas.microsoft.com/office/drawing/2014/main" id="{892E8175-43C3-4A40-BE70-81C899E99A4C}"/>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Which characteristic is NOT one that is true of glycosaminoglycans?</a:t>
            </a:r>
            <a:endParaRPr lang="en-US" sz="2400" i="1" dirty="0">
              <a:latin typeface="Arial" panose="020B0604020202020204" pitchFamily="34" charset="0"/>
              <a:cs typeface="Arial" panose="020B0604020202020204" pitchFamily="34" charset="0"/>
            </a:endParaRP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B.  always contain sulfates</a:t>
            </a: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The glycosaminoglycans, are a family of linear polymers composed of repeating disaccharide units. Some, but not all, glycosaminoglycans contain esterified sulfate groups. </a:t>
            </a: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0954941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CC0C1-109C-4E42-9519-7449A1B5A0D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Heparan Sulfate</a:t>
            </a:r>
            <a:endParaRPr lang="en-AU" dirty="0"/>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476250" y="1524000"/>
            <a:ext cx="81915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contains variable, nonrandom arrangements of sulfated and </a:t>
            </a:r>
            <a:r>
              <a:rPr lang="en-US" sz="2400" dirty="0" err="1">
                <a:latin typeface="Arial" panose="020B0604020202020204" pitchFamily="34" charset="0"/>
                <a:cs typeface="Arial" panose="020B0604020202020204" pitchFamily="34" charset="0"/>
              </a:rPr>
              <a:t>nonsulfated</a:t>
            </a:r>
            <a:r>
              <a:rPr lang="en-US" sz="2400" dirty="0">
                <a:latin typeface="Arial" panose="020B0604020202020204" pitchFamily="34" charset="0"/>
                <a:cs typeface="Arial" panose="020B0604020202020204" pitchFamily="34" charset="0"/>
              </a:rPr>
              <a:t> sugars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sulfated residues gives the molecule the ability to interact specifically with proteins </a:t>
            </a:r>
          </a:p>
          <a:p>
            <a:pPr marL="50800" indent="0">
              <a:buNone/>
            </a:pPr>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1459744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76325-42B8-495B-A758-25A6A709C99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Heparan</a:t>
            </a:r>
            <a:endParaRPr lang="en-AU" dirty="0"/>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476250" y="1524000"/>
            <a:ext cx="81915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highly sulfated, intracellular form of heparan sulfate produced primarily by mast cells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used as a therapeutic agent to inhibit coagulation of blood through its capacity to bind the protease inhibitor antithrombin</a:t>
            </a: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6526378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31AA3-426C-4CBD-AF91-C0A8050A524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Structure and Roles of Some Polysaccharides</a:t>
            </a:r>
            <a:endParaRPr lang="en-AU" dirty="0"/>
          </a:p>
        </p:txBody>
      </p:sp>
      <p:sp>
        <p:nvSpPr>
          <p:cNvPr id="4" name="TextBox 3"/>
          <p:cNvSpPr txBox="1"/>
          <p:nvPr/>
        </p:nvSpPr>
        <p:spPr>
          <a:xfrm>
            <a:off x="228600" y="1443335"/>
            <a:ext cx="8686800" cy="461665"/>
          </a:xfrm>
          <a:prstGeom prst="rect">
            <a:avLst/>
          </a:prstGeom>
          <a:solidFill>
            <a:srgbClr val="005F6A"/>
          </a:solidFill>
        </p:spPr>
        <p:txBody>
          <a:bodyPr wrap="square" rtlCol="0">
            <a:spAutoFit/>
          </a:bodyPr>
          <a:lstStyle/>
          <a:p>
            <a:r>
              <a:rPr lang="en-US" b="1" dirty="0">
                <a:solidFill>
                  <a:schemeClr val="bg1"/>
                </a:solidFill>
              </a:rPr>
              <a:t>Table 7-2 Structures and Roles of Some Polysaccharides</a:t>
            </a:r>
          </a:p>
        </p:txBody>
      </p:sp>
      <p:graphicFrame>
        <p:nvGraphicFramePr>
          <p:cNvPr id="3" name="Table 2"/>
          <p:cNvGraphicFramePr>
            <a:graphicFrameLocks noGrp="1"/>
          </p:cNvGraphicFramePr>
          <p:nvPr>
            <p:extLst>
              <p:ext uri="{D42A27DB-BD31-4B8C-83A1-F6EECF244321}">
                <p14:modId xmlns:p14="http://schemas.microsoft.com/office/powerpoint/2010/main" val="3142825856"/>
              </p:ext>
            </p:extLst>
          </p:nvPr>
        </p:nvGraphicFramePr>
        <p:xfrm>
          <a:off x="228600" y="1905000"/>
          <a:ext cx="8686800" cy="448056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gridCol w="2362200">
                  <a:extLst>
                    <a:ext uri="{9D8B030D-6E8A-4147-A177-3AD203B41FA5}">
                      <a16:colId xmlns:a16="http://schemas.microsoft.com/office/drawing/2014/main" val="20004"/>
                    </a:ext>
                  </a:extLst>
                </a:gridCol>
              </a:tblGrid>
              <a:tr h="370840">
                <a:tc>
                  <a:txBody>
                    <a:bodyPr/>
                    <a:lstStyle/>
                    <a:p>
                      <a:r>
                        <a:rPr lang="en-US" sz="1000" dirty="0">
                          <a:solidFill>
                            <a:schemeClr val="tx1"/>
                          </a:solidFill>
                        </a:rPr>
                        <a:t>Polymer</a:t>
                      </a:r>
                    </a:p>
                  </a:txBody>
                  <a:tcPr>
                    <a:solidFill>
                      <a:srgbClr val="C6E1C9"/>
                    </a:solidFill>
                  </a:tcPr>
                </a:tc>
                <a:tc>
                  <a:txBody>
                    <a:bodyPr/>
                    <a:lstStyle/>
                    <a:p>
                      <a:r>
                        <a:rPr lang="en-US" sz="1000" dirty="0">
                          <a:solidFill>
                            <a:schemeClr val="tx1"/>
                          </a:solidFill>
                        </a:rPr>
                        <a:t>Type</a:t>
                      </a:r>
                    </a:p>
                  </a:txBody>
                  <a:tcPr>
                    <a:solidFill>
                      <a:srgbClr val="C6E1C9"/>
                    </a:solidFill>
                  </a:tcPr>
                </a:tc>
                <a:tc>
                  <a:txBody>
                    <a:bodyPr/>
                    <a:lstStyle/>
                    <a:p>
                      <a:r>
                        <a:rPr lang="en-US" sz="1000" dirty="0">
                          <a:solidFill>
                            <a:schemeClr val="tx1"/>
                          </a:solidFill>
                        </a:rPr>
                        <a:t>Repeating unit</a:t>
                      </a:r>
                    </a:p>
                  </a:txBody>
                  <a:tcPr>
                    <a:solidFill>
                      <a:srgbClr val="C6E1C9"/>
                    </a:solidFill>
                  </a:tcPr>
                </a:tc>
                <a:tc>
                  <a:txBody>
                    <a:bodyPr/>
                    <a:lstStyle/>
                    <a:p>
                      <a:r>
                        <a:rPr lang="en-US" sz="1000" dirty="0">
                          <a:solidFill>
                            <a:schemeClr val="tx1"/>
                          </a:solidFill>
                        </a:rPr>
                        <a:t>Size (number of monosaccharide units)</a:t>
                      </a:r>
                    </a:p>
                  </a:txBody>
                  <a:tcPr>
                    <a:solidFill>
                      <a:srgbClr val="C6E1C9"/>
                    </a:solidFill>
                  </a:tcPr>
                </a:tc>
                <a:tc>
                  <a:txBody>
                    <a:bodyPr/>
                    <a:lstStyle/>
                    <a:p>
                      <a:r>
                        <a:rPr lang="en-US" sz="1000" dirty="0">
                          <a:solidFill>
                            <a:schemeClr val="tx1"/>
                          </a:solidFill>
                        </a:rPr>
                        <a:t>Roles/significance</a:t>
                      </a:r>
                    </a:p>
                  </a:txBody>
                  <a:tcPr>
                    <a:solidFill>
                      <a:srgbClr val="C6E1C9"/>
                    </a:solidFill>
                  </a:tcPr>
                </a:tc>
                <a:extLst>
                  <a:ext uri="{0D108BD9-81ED-4DB2-BD59-A6C34878D82A}">
                    <a16:rowId xmlns:a16="http://schemas.microsoft.com/office/drawing/2014/main" val="10000"/>
                  </a:ext>
                </a:extLst>
              </a:tr>
              <a:tr h="370840">
                <a:tc>
                  <a:txBody>
                    <a:bodyPr/>
                    <a:lstStyle/>
                    <a:p>
                      <a:r>
                        <a:rPr lang="en-US" sz="1000" dirty="0"/>
                        <a:t>Starch:</a:t>
                      </a:r>
                      <a:br>
                        <a:rPr lang="en-US" sz="1000" dirty="0"/>
                      </a:br>
                      <a:r>
                        <a:rPr lang="en-US" sz="1000" dirty="0"/>
                        <a:t>Amylose</a:t>
                      </a:r>
                    </a:p>
                  </a:txBody>
                  <a:tcPr>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Homo-</a:t>
                      </a:r>
                    </a:p>
                  </a:txBody>
                  <a:tcPr>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a:t>
                      </a:r>
                      <a:r>
                        <a:rPr lang="en-US" sz="1000" dirty="0">
                          <a:latin typeface="Cambria Math" panose="02040503050406030204" pitchFamily="18" charset="0"/>
                          <a:ea typeface="Cambria Math" panose="02040503050406030204" pitchFamily="18" charset="0"/>
                        </a:rPr>
                        <a:t>𝛼1→4)</a:t>
                      </a:r>
                      <a:r>
                        <a:rPr lang="en-US" sz="1000" dirty="0" err="1">
                          <a:latin typeface="Cambria Math" panose="02040503050406030204" pitchFamily="18" charset="0"/>
                          <a:ea typeface="Cambria Math" panose="02040503050406030204" pitchFamily="18" charset="0"/>
                        </a:rPr>
                        <a:t>Glc</a:t>
                      </a:r>
                      <a:r>
                        <a:rPr lang="en-US" sz="1000" dirty="0">
                          <a:latin typeface="Cambria Math" panose="02040503050406030204" pitchFamily="18" charset="0"/>
                          <a:ea typeface="Cambria Math" panose="02040503050406030204" pitchFamily="18" charset="0"/>
                        </a:rPr>
                        <a:t>, linear</a:t>
                      </a:r>
                      <a:endParaRPr lang="en-US" sz="1000" dirty="0"/>
                    </a:p>
                  </a:txBody>
                  <a:tcPr>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50-5,000</a:t>
                      </a:r>
                    </a:p>
                  </a:txBody>
                  <a:tcPr>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Energy storage: in plants</a:t>
                      </a:r>
                    </a:p>
                  </a:txBody>
                  <a:tcP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r>
                        <a:rPr lang="en-US" sz="1000" dirty="0"/>
                        <a:t>Starch:</a:t>
                      </a:r>
                      <a:br>
                        <a:rPr lang="en-US" sz="1000" dirty="0"/>
                      </a:br>
                      <a:r>
                        <a:rPr lang="en-US" sz="1000" dirty="0"/>
                        <a:t>Amylopectin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Homo-</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a:t>
                      </a:r>
                      <a:r>
                        <a:rPr lang="en-US" sz="1000" dirty="0">
                          <a:latin typeface="Cambria Math" panose="02040503050406030204" pitchFamily="18" charset="0"/>
                          <a:ea typeface="Cambria Math" panose="02040503050406030204" pitchFamily="18" charset="0"/>
                        </a:rPr>
                        <a:t>𝛼1→4)</a:t>
                      </a:r>
                      <a:r>
                        <a:rPr lang="en-US" sz="1000" dirty="0" err="1">
                          <a:latin typeface="Cambria Math" panose="02040503050406030204" pitchFamily="18" charset="0"/>
                          <a:ea typeface="Cambria Math" panose="02040503050406030204" pitchFamily="18" charset="0"/>
                        </a:rPr>
                        <a:t>Glc</a:t>
                      </a:r>
                      <a:r>
                        <a:rPr lang="en-US" sz="1000" dirty="0">
                          <a:latin typeface="Cambria Math" panose="02040503050406030204" pitchFamily="18" charset="0"/>
                          <a:ea typeface="Cambria Math" panose="02040503050406030204" pitchFamily="18" charset="0"/>
                        </a:rPr>
                        <a:t>, with</a:t>
                      </a:r>
                      <a:r>
                        <a:rPr lang="en-US" sz="1000" baseline="0" dirty="0">
                          <a:latin typeface="Cambria Math" panose="02040503050406030204" pitchFamily="18" charset="0"/>
                          <a:ea typeface="Cambria Math" panose="02040503050406030204" pitchFamily="18" charset="0"/>
                        </a:rPr>
                        <a:t> </a:t>
                      </a:r>
                      <a:r>
                        <a:rPr lang="en-US" sz="1000" dirty="0"/>
                        <a:t>(</a:t>
                      </a:r>
                      <a:r>
                        <a:rPr lang="en-US" sz="1000" dirty="0">
                          <a:latin typeface="Cambria Math" panose="02040503050406030204" pitchFamily="18" charset="0"/>
                          <a:ea typeface="Cambria Math" panose="02040503050406030204" pitchFamily="18" charset="0"/>
                        </a:rPr>
                        <a:t>𝛼1→6)</a:t>
                      </a:r>
                      <a:r>
                        <a:rPr lang="en-US" sz="1000" dirty="0" err="1">
                          <a:latin typeface="Cambria Math" panose="02040503050406030204" pitchFamily="18" charset="0"/>
                          <a:ea typeface="Cambria Math" panose="02040503050406030204" pitchFamily="18" charset="0"/>
                        </a:rPr>
                        <a:t>Glc</a:t>
                      </a:r>
                      <a:r>
                        <a:rPr lang="en-US" sz="1000" dirty="0">
                          <a:latin typeface="Cambria Math" panose="02040503050406030204" pitchFamily="18" charset="0"/>
                          <a:ea typeface="Cambria Math" panose="02040503050406030204" pitchFamily="18" charset="0"/>
                        </a:rPr>
                        <a:t> branches every 24-30 residues</a:t>
                      </a:r>
                      <a:endParaRPr lang="en-US" sz="10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Up to 10</a:t>
                      </a:r>
                      <a:r>
                        <a:rPr lang="en-US" sz="1000" baseline="30000" dirty="0"/>
                        <a:t>6</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t>Energy storage: in plants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n-US" sz="1000" dirty="0"/>
                        <a:t>Glycogen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Homo-</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a:t>
                      </a:r>
                      <a:r>
                        <a:rPr lang="en-US" sz="1000" dirty="0">
                          <a:latin typeface="Cambria Math" panose="02040503050406030204" pitchFamily="18" charset="0"/>
                          <a:ea typeface="Cambria Math" panose="02040503050406030204" pitchFamily="18" charset="0"/>
                        </a:rPr>
                        <a:t>𝛼1→4)</a:t>
                      </a:r>
                      <a:r>
                        <a:rPr lang="en-US" sz="1000" dirty="0" err="1">
                          <a:latin typeface="Cambria Math" panose="02040503050406030204" pitchFamily="18" charset="0"/>
                          <a:ea typeface="Cambria Math" panose="02040503050406030204" pitchFamily="18" charset="0"/>
                        </a:rPr>
                        <a:t>Glc</a:t>
                      </a:r>
                      <a:r>
                        <a:rPr lang="en-US" sz="1000" dirty="0">
                          <a:latin typeface="Cambria Math" panose="02040503050406030204" pitchFamily="18" charset="0"/>
                          <a:ea typeface="Cambria Math" panose="02040503050406030204" pitchFamily="18" charset="0"/>
                        </a:rPr>
                        <a:t>, with </a:t>
                      </a:r>
                      <a:r>
                        <a:rPr lang="en-US" sz="1000" dirty="0"/>
                        <a:t>(</a:t>
                      </a:r>
                      <a:r>
                        <a:rPr lang="en-US" sz="1000" dirty="0">
                          <a:latin typeface="Cambria Math" panose="02040503050406030204" pitchFamily="18" charset="0"/>
                          <a:ea typeface="Cambria Math" panose="02040503050406030204" pitchFamily="18" charset="0"/>
                        </a:rPr>
                        <a:t>𝛼1→6)</a:t>
                      </a:r>
                      <a:r>
                        <a:rPr lang="en-US" sz="1000" dirty="0" err="1">
                          <a:latin typeface="Cambria Math" panose="02040503050406030204" pitchFamily="18" charset="0"/>
                          <a:ea typeface="Cambria Math" panose="02040503050406030204" pitchFamily="18" charset="0"/>
                        </a:rPr>
                        <a:t>Glc</a:t>
                      </a:r>
                      <a:r>
                        <a:rPr lang="en-US" sz="1000" dirty="0">
                          <a:latin typeface="Cambria Math" panose="02040503050406030204" pitchFamily="18" charset="0"/>
                          <a:ea typeface="Cambria Math" panose="02040503050406030204" pitchFamily="18" charset="0"/>
                        </a:rPr>
                        <a:t> branches every</a:t>
                      </a:r>
                      <a:r>
                        <a:rPr lang="en-US" sz="1000" baseline="0" dirty="0">
                          <a:latin typeface="Cambria Math" panose="02040503050406030204" pitchFamily="18" charset="0"/>
                          <a:ea typeface="Cambria Math" panose="02040503050406030204" pitchFamily="18" charset="0"/>
                        </a:rPr>
                        <a:t> 8-12 residues</a:t>
                      </a:r>
                      <a:endParaRPr lang="en-US" sz="10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Up to 50,000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Energy storage: in bacteria and animal cells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r>
                        <a:rPr lang="en-US" sz="1000" dirty="0"/>
                        <a:t>Cellulose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Homo-</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a:t>
                      </a:r>
                      <a:r>
                        <a:rPr lang="en-US" sz="1000" dirty="0">
                          <a:latin typeface="Cambria Math" panose="02040503050406030204" pitchFamily="18" charset="0"/>
                          <a:ea typeface="Cambria Math" panose="02040503050406030204" pitchFamily="18" charset="0"/>
                        </a:rPr>
                        <a:t>𝛽1→4)</a:t>
                      </a:r>
                      <a:r>
                        <a:rPr lang="en-US" sz="1000" dirty="0" err="1">
                          <a:latin typeface="Cambria Math" panose="02040503050406030204" pitchFamily="18" charset="0"/>
                          <a:ea typeface="Cambria Math" panose="02040503050406030204" pitchFamily="18" charset="0"/>
                        </a:rPr>
                        <a:t>Glc</a:t>
                      </a:r>
                      <a:endParaRPr lang="en-US" sz="10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Up to 15,000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Structural: in plants, gives rigidity and strength</a:t>
                      </a:r>
                      <a:r>
                        <a:rPr lang="en-US" sz="1000" baseline="0" dirty="0"/>
                        <a:t> to cell walls</a:t>
                      </a:r>
                      <a:endParaRPr lang="en-US" sz="10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r>
                        <a:rPr lang="en-US" sz="1000" dirty="0"/>
                        <a:t>Chitin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Homo-</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a:t>
                      </a:r>
                      <a:r>
                        <a:rPr lang="en-US" sz="1000" dirty="0">
                          <a:latin typeface="Cambria Math" panose="02040503050406030204" pitchFamily="18" charset="0"/>
                          <a:ea typeface="Cambria Math" panose="02040503050406030204" pitchFamily="18" charset="0"/>
                        </a:rPr>
                        <a:t>𝛽1→4)</a:t>
                      </a:r>
                      <a:r>
                        <a:rPr lang="en-US" sz="1000" dirty="0" err="1">
                          <a:latin typeface="Cambria Math" panose="02040503050406030204" pitchFamily="18" charset="0"/>
                          <a:ea typeface="Cambria Math" panose="02040503050406030204" pitchFamily="18" charset="0"/>
                        </a:rPr>
                        <a:t>GlcNAc</a:t>
                      </a:r>
                      <a:endParaRPr lang="en-US" sz="10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Very large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Structural: in insects, spiders, crustaceans, gives rigidity and strength to exoskeletons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840">
                <a:tc>
                  <a:txBody>
                    <a:bodyPr/>
                    <a:lstStyle/>
                    <a:p>
                      <a:r>
                        <a:rPr lang="en-US" sz="1000" dirty="0"/>
                        <a:t>Dextran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Homo-</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a:t>
                      </a:r>
                      <a:r>
                        <a:rPr lang="en-US" sz="1000" dirty="0">
                          <a:latin typeface="Cambria Math" panose="02040503050406030204" pitchFamily="18" charset="0"/>
                          <a:ea typeface="Cambria Math" panose="02040503050406030204" pitchFamily="18" charset="0"/>
                        </a:rPr>
                        <a:t>𝛼1→6)</a:t>
                      </a:r>
                      <a:r>
                        <a:rPr lang="en-US" sz="1000" dirty="0" err="1">
                          <a:latin typeface="Cambria Math" panose="02040503050406030204" pitchFamily="18" charset="0"/>
                          <a:ea typeface="Cambria Math" panose="02040503050406030204" pitchFamily="18" charset="0"/>
                        </a:rPr>
                        <a:t>Glc</a:t>
                      </a:r>
                      <a:r>
                        <a:rPr lang="en-US" sz="1000" dirty="0">
                          <a:latin typeface="Cambria Math" panose="02040503050406030204" pitchFamily="18" charset="0"/>
                          <a:ea typeface="Cambria Math" panose="02040503050406030204" pitchFamily="18" charset="0"/>
                        </a:rPr>
                        <a:t>, with </a:t>
                      </a:r>
                      <a:r>
                        <a:rPr lang="en-US" sz="1000" dirty="0"/>
                        <a:t>(</a:t>
                      </a:r>
                      <a:r>
                        <a:rPr lang="en-US" sz="1000" dirty="0">
                          <a:latin typeface="Cambria Math" panose="02040503050406030204" pitchFamily="18" charset="0"/>
                          <a:ea typeface="Cambria Math" panose="02040503050406030204" pitchFamily="18" charset="0"/>
                        </a:rPr>
                        <a:t>𝛼1→3) branches</a:t>
                      </a:r>
                      <a:endParaRPr lang="en-US" sz="10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Wide range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Structural: in bacteria, extracellular adhesive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70840">
                <a:tc>
                  <a:txBody>
                    <a:bodyPr/>
                    <a:lstStyle/>
                    <a:p>
                      <a:r>
                        <a:rPr lang="en-US" sz="1000" dirty="0"/>
                        <a:t>Peptidoglycan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Hetero-; peptides attached</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dirty="0"/>
                        <a:t>4)Mur2Ac(</a:t>
                      </a:r>
                      <a:r>
                        <a:rPr lang="en-US" sz="900" dirty="0">
                          <a:latin typeface="Cambria Math" panose="02040503050406030204" pitchFamily="18" charset="0"/>
                          <a:ea typeface="Cambria Math" panose="02040503050406030204" pitchFamily="18" charset="0"/>
                        </a:rPr>
                        <a:t>𝛽1→4) </a:t>
                      </a:r>
                      <a:r>
                        <a:rPr lang="en-US" sz="900" dirty="0" err="1">
                          <a:latin typeface="Cambria Math" panose="02040503050406030204" pitchFamily="18" charset="0"/>
                          <a:ea typeface="Cambria Math" panose="02040503050406030204" pitchFamily="18" charset="0"/>
                        </a:rPr>
                        <a:t>GlcNAc</a:t>
                      </a:r>
                      <a:r>
                        <a:rPr lang="en-US" sz="900" baseline="0" dirty="0">
                          <a:latin typeface="Cambria Math" panose="02040503050406030204" pitchFamily="18" charset="0"/>
                          <a:ea typeface="Cambria Math" panose="02040503050406030204" pitchFamily="18" charset="0"/>
                        </a:rPr>
                        <a:t> </a:t>
                      </a:r>
                      <a:r>
                        <a:rPr lang="en-US" sz="900" dirty="0"/>
                        <a:t>(</a:t>
                      </a:r>
                      <a:r>
                        <a:rPr lang="en-US" sz="900" dirty="0">
                          <a:latin typeface="Cambria Math" panose="02040503050406030204" pitchFamily="18" charset="0"/>
                          <a:ea typeface="Cambria Math" panose="02040503050406030204" pitchFamily="18" charset="0"/>
                        </a:rPr>
                        <a:t>𝛽1</a:t>
                      </a:r>
                      <a:endParaRPr lang="en-US" sz="9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Very large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Structural: in bacteria, gives rigidity and strength to cell envelope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70840">
                <a:tc>
                  <a:txBody>
                    <a:bodyPr/>
                    <a:lstStyle/>
                    <a:p>
                      <a:r>
                        <a:rPr lang="en-US" sz="1000" dirty="0" err="1"/>
                        <a:t>Hyaluronan</a:t>
                      </a:r>
                      <a:r>
                        <a:rPr lang="en-US" sz="1000" baseline="0" dirty="0"/>
                        <a:t> (a glycosaminoglycan)</a:t>
                      </a:r>
                      <a:endParaRPr lang="en-US" sz="10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Hetero-; acidic</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4)</a:t>
                      </a:r>
                      <a:r>
                        <a:rPr lang="en-US" sz="1000" dirty="0" err="1"/>
                        <a:t>GlcA</a:t>
                      </a:r>
                      <a:r>
                        <a:rPr lang="en-US" sz="1000" dirty="0"/>
                        <a:t>(</a:t>
                      </a:r>
                      <a:r>
                        <a:rPr lang="en-US" sz="1000" dirty="0">
                          <a:latin typeface="Cambria Math" panose="02040503050406030204" pitchFamily="18" charset="0"/>
                          <a:ea typeface="Cambria Math" panose="02040503050406030204" pitchFamily="18" charset="0"/>
                        </a:rPr>
                        <a:t>𝛽1→3) </a:t>
                      </a:r>
                      <a:r>
                        <a:rPr lang="en-US" sz="1000" dirty="0" err="1">
                          <a:latin typeface="Cambria Math" panose="02040503050406030204" pitchFamily="18" charset="0"/>
                          <a:ea typeface="Cambria Math" panose="02040503050406030204" pitchFamily="18" charset="0"/>
                        </a:rPr>
                        <a:t>GlcNAc</a:t>
                      </a:r>
                      <a:r>
                        <a:rPr lang="en-US" sz="1000" dirty="0">
                          <a:latin typeface="Cambria Math" panose="02040503050406030204" pitchFamily="18" charset="0"/>
                          <a:ea typeface="Cambria Math" panose="02040503050406030204" pitchFamily="18" charset="0"/>
                        </a:rPr>
                        <a:t> </a:t>
                      </a:r>
                      <a:r>
                        <a:rPr lang="en-US" sz="1000" dirty="0"/>
                        <a:t>(</a:t>
                      </a:r>
                      <a:r>
                        <a:rPr lang="en-US" sz="1000" dirty="0">
                          <a:latin typeface="Cambria Math" panose="02040503050406030204" pitchFamily="18" charset="0"/>
                          <a:ea typeface="Cambria Math" panose="02040503050406030204" pitchFamily="18" charset="0"/>
                        </a:rPr>
                        <a:t>𝛽1</a:t>
                      </a:r>
                      <a:endParaRPr lang="en-US" sz="10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Up to 100,000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Structural: in vertebrates, extracellular matrix of skin and connective tissue;</a:t>
                      </a:r>
                      <a:r>
                        <a:rPr lang="en-US" sz="1000" baseline="0" dirty="0"/>
                        <a:t> viscosity and lubrication in joints</a:t>
                      </a:r>
                      <a:endParaRPr lang="en-US" sz="10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13690852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2&#10;">
            <a:extLst>
              <a:ext uri="{FF2B5EF4-FFF2-40B4-BE49-F238E27FC236}">
                <a16:creationId xmlns:a16="http://schemas.microsoft.com/office/drawing/2014/main" id="{645EF549-B8C7-49A3-A97B-1B42AA29F07A}"/>
              </a:ext>
            </a:extLst>
          </p:cNvPr>
          <p:cNvPicPr>
            <a:picLocks noChangeAspect="1"/>
          </p:cNvPicPr>
          <p:nvPr/>
        </p:nvPicPr>
        <p:blipFill>
          <a:blip r:embed="rId3"/>
          <a:stretch>
            <a:fillRect/>
          </a:stretch>
        </p:blipFill>
        <p:spPr>
          <a:xfrm>
            <a:off x="705865" y="392986"/>
            <a:ext cx="1133954" cy="816935"/>
          </a:xfrm>
          <a:prstGeom prst="rect">
            <a:avLst/>
          </a:prstGeom>
        </p:spPr>
      </p:pic>
      <p:sp>
        <p:nvSpPr>
          <p:cNvPr id="2" name="Title 1">
            <a:extLst>
              <a:ext uri="{FF2B5EF4-FFF2-40B4-BE49-F238E27FC236}">
                <a16:creationId xmlns:a16="http://schemas.microsoft.com/office/drawing/2014/main" id="{77480A53-D9A1-4C64-961B-5DC866A641FD}"/>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23</a:t>
            </a:r>
            <a:endParaRPr lang="en-AU" dirty="0"/>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The glycosaminoglycan hyaluronan: </a:t>
            </a:r>
            <a:endParaRPr lang="en-US" sz="2400" i="1" dirty="0">
              <a:latin typeface="Arial" panose="020B0604020202020204" pitchFamily="34" charset="0"/>
              <a:cs typeface="Arial" panose="020B0604020202020204" pitchFamily="34" charset="0"/>
            </a:endParaRP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is a homopolysaccharide. </a:t>
            </a:r>
          </a:p>
          <a:p>
            <a:pPr marL="457200" indent="-457200">
              <a:buFontTx/>
              <a:buAutoNum type="alphaUcPeriod"/>
              <a:defRPr/>
            </a:pPr>
            <a:r>
              <a:rPr lang="en-US" sz="2400" dirty="0">
                <a:latin typeface="Arial" panose="020B0604020202020204" pitchFamily="34" charset="0"/>
                <a:cs typeface="Arial" panose="020B0604020202020204" pitchFamily="34" charset="0"/>
              </a:rPr>
              <a:t>consists of alternating residues of </a:t>
            </a:r>
            <a:r>
              <a:rPr lang="en-US" sz="18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-glucuronic acid and </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-acetylglucosamine.</a:t>
            </a:r>
          </a:p>
          <a:p>
            <a:pPr marL="457200" indent="-457200">
              <a:buFontTx/>
              <a:buAutoNum type="alphaUcPeriod"/>
              <a:defRPr/>
            </a:pPr>
            <a:r>
              <a:rPr lang="en-US" sz="2400" dirty="0">
                <a:latin typeface="Arial" panose="020B0604020202020204" pitchFamily="34" charset="0"/>
                <a:cs typeface="Arial" panose="020B0604020202020204" pitchFamily="34" charset="0"/>
              </a:rPr>
              <a:t>is covalently linked to specific proteins. </a:t>
            </a:r>
          </a:p>
          <a:p>
            <a:pPr marL="457200" indent="-457200">
              <a:buFontTx/>
              <a:buAutoNum type="alphaUcPeriod"/>
              <a:defRPr/>
            </a:pPr>
            <a:r>
              <a:rPr lang="en-US" sz="2400" dirty="0">
                <a:latin typeface="Arial" panose="020B0604020202020204" pitchFamily="34" charset="0"/>
                <a:cs typeface="Arial" panose="020B0604020202020204" pitchFamily="34" charset="0"/>
              </a:rPr>
              <a:t>is a much shorter polymer than heparin.</a:t>
            </a: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4501630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E184-D718-4A3D-B1EA-77A85F649C61}"/>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23, Response</a:t>
            </a:r>
            <a:endParaRPr lang="en-AU" dirty="0"/>
          </a:p>
        </p:txBody>
      </p:sp>
      <p:sp>
        <p:nvSpPr>
          <p:cNvPr id="5" name="Google Shape;433;g847cf01710_0_113">
            <a:extLst>
              <a:ext uri="{FF2B5EF4-FFF2-40B4-BE49-F238E27FC236}">
                <a16:creationId xmlns:a16="http://schemas.microsoft.com/office/drawing/2014/main" id="{0F34E77F-E983-E94F-A15F-0354A646E732}"/>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The glycosaminoglycan hyaluronan: </a:t>
            </a:r>
            <a:endParaRPr lang="en-US" sz="2400" i="1" dirty="0">
              <a:latin typeface="Arial" panose="020B0604020202020204" pitchFamily="34" charset="0"/>
              <a:cs typeface="Arial" panose="020B0604020202020204" pitchFamily="34" charset="0"/>
            </a:endParaRP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2"/>
              <a:defRPr/>
            </a:pPr>
            <a:r>
              <a:rPr lang="en-US" sz="2400" b="1" dirty="0">
                <a:latin typeface="Arial" panose="020B0604020202020204" pitchFamily="34" charset="0"/>
                <a:cs typeface="Arial" panose="020B0604020202020204" pitchFamily="34" charset="0"/>
              </a:rPr>
              <a:t>consists of alternating residues of </a:t>
            </a:r>
            <a:r>
              <a:rPr lang="en-US" sz="1800" b="1" dirty="0">
                <a:latin typeface="Arial" panose="020B0604020202020204" pitchFamily="34" charset="0"/>
                <a:cs typeface="Arial" panose="020B0604020202020204" pitchFamily="34" charset="0"/>
              </a:rPr>
              <a:t>D</a:t>
            </a:r>
            <a:r>
              <a:rPr lang="en-US" sz="2400" b="1" dirty="0">
                <a:latin typeface="Arial" panose="020B0604020202020204" pitchFamily="34" charset="0"/>
                <a:cs typeface="Arial" panose="020B0604020202020204" pitchFamily="34" charset="0"/>
              </a:rPr>
              <a:t>-glucuronic acid and </a:t>
            </a:r>
            <a:r>
              <a:rPr lang="en-US" sz="2400" b="1" i="1" dirty="0">
                <a:latin typeface="Arial" panose="020B0604020202020204" pitchFamily="34" charset="0"/>
                <a:cs typeface="Arial" panose="020B0604020202020204" pitchFamily="34" charset="0"/>
              </a:rPr>
              <a:t>N</a:t>
            </a:r>
            <a:r>
              <a:rPr lang="en-US" sz="2400" b="1" dirty="0">
                <a:latin typeface="Arial" panose="020B0604020202020204" pitchFamily="34" charset="0"/>
                <a:cs typeface="Arial" panose="020B0604020202020204" pitchFamily="34" charset="0"/>
              </a:rPr>
              <a:t>-acetylglucosamine.</a:t>
            </a:r>
          </a:p>
          <a:p>
            <a:pPr>
              <a:buNone/>
              <a:defRPr/>
            </a:pPr>
            <a:endParaRPr lang="en-US" sz="2400"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The glycosaminoglycan hyaluronan (hyaluronic acid) contains alternating residues of </a:t>
            </a:r>
            <a:r>
              <a:rPr lang="en-US" sz="1800" b="1" dirty="0">
                <a:latin typeface="Arial" panose="020B0604020202020204" pitchFamily="34" charset="0"/>
                <a:cs typeface="Arial" panose="020B0604020202020204" pitchFamily="34" charset="0"/>
              </a:rPr>
              <a:t>D</a:t>
            </a:r>
            <a:r>
              <a:rPr lang="en-US" sz="2400" b="1" dirty="0">
                <a:latin typeface="Arial" panose="020B0604020202020204" pitchFamily="34" charset="0"/>
                <a:cs typeface="Arial" panose="020B0604020202020204" pitchFamily="34" charset="0"/>
              </a:rPr>
              <a:t>-glucuronic acid and </a:t>
            </a:r>
            <a:r>
              <a:rPr lang="en-US" sz="2400" b="1" i="1" dirty="0">
                <a:latin typeface="Arial" panose="020B0604020202020204" pitchFamily="34" charset="0"/>
                <a:cs typeface="Arial" panose="020B0604020202020204" pitchFamily="34" charset="0"/>
              </a:rPr>
              <a:t>N</a:t>
            </a:r>
            <a:r>
              <a:rPr lang="en-US" sz="2400" b="1" dirty="0">
                <a:latin typeface="Arial" panose="020B0604020202020204" pitchFamily="34" charset="0"/>
                <a:cs typeface="Arial" panose="020B0604020202020204" pitchFamily="34" charset="0"/>
              </a:rPr>
              <a:t>-acetylglucosamine.</a:t>
            </a: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1242891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74DF1-3A04-4573-9E99-A23C93C1DE3A}"/>
              </a:ext>
            </a:extLst>
          </p:cNvPr>
          <p:cNvSpPr>
            <a:spLocks noGrp="1"/>
          </p:cNvSpPr>
          <p:nvPr>
            <p:ph type="ctrTitle"/>
          </p:nvPr>
        </p:nvSpPr>
        <p:spPr>
          <a:xfrm>
            <a:off x="685800" y="2130425"/>
            <a:ext cx="7772400" cy="1831975"/>
          </a:xfrm>
        </p:spPr>
        <p:txBody>
          <a:bodyPr/>
          <a:lstStyle/>
          <a:p>
            <a:r>
              <a:rPr lang="en-US" altLang="en-US" dirty="0">
                <a:solidFill>
                  <a:srgbClr val="674EA7"/>
                </a:solidFill>
                <a:latin typeface="Arial" panose="020B0604020202020204" pitchFamily="34" charset="0"/>
                <a:cs typeface="Arial" panose="020B0604020202020204" pitchFamily="34" charset="0"/>
              </a:rPr>
              <a:t>7.3</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Glycoconjugates: Proteoglycans, Glycoproteins, and Glycolipids</a:t>
            </a:r>
            <a:endParaRPr lang="en-AU" dirty="0"/>
          </a:p>
        </p:txBody>
      </p:sp>
    </p:spTree>
    <p:extLst>
      <p:ext uri="{BB962C8B-B14F-4D97-AF65-F5344CB8AC3E}">
        <p14:creationId xmlns:p14="http://schemas.microsoft.com/office/powerpoint/2010/main" val="1522038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EACD8-37A8-4DC2-9533-B391852088C1}"/>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7.1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Monosaccharides and Disaccharides</a:t>
            </a:r>
            <a:endParaRPr lang="en-AU" dirty="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2BB0D-6CBB-4081-A8E9-01448D4EF81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Glycoconjugate</a:t>
            </a:r>
            <a:endParaRPr lang="en-AU" dirty="0"/>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476250" y="1363662"/>
            <a:ext cx="326488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glycoconjugate </a:t>
            </a:r>
            <a:r>
              <a:rPr lang="en-US" sz="2400" dirty="0">
                <a:latin typeface="Arial" panose="020B0604020202020204" pitchFamily="34" charset="0"/>
                <a:cs typeface="Arial" panose="020B0604020202020204" pitchFamily="34" charset="0"/>
              </a:rPr>
              <a:t>= biologically active molecule consisting of an informational carbohydrate joined to a protein or lipid </a:t>
            </a: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key shows that a red triangle is F lowercase U C, a yellow circle is G lowercase A L, a blue circle is G lowercase L C, a green circle is M lowercase A N, an orange star is X lowercase Y L, a yellow square is G lowercase A L uppercase N A lowercase C, a diamond with a blue top half is G lowercase L C uppercase A, a blue square is G lowercase L C uppercase N A C, a diamond with a brown bottom half is I lowercase D O uppercase A, and a purple diamond is N lowercase E U 5 uppercase A lowercase C. A horizontal piece of cell membrane is shown with the inside of the cell beneath and the outside of the cell above. The cell membrane consists of two parallel rows of circles with tails extending irregularly into the space between them. Two long vertical orange threads labeled glycoproteins run from well above the membrane all the way through it, where a thin thread extends vertically to text reading, C O O minus. From bottom to top beginning near the membrane, the left hand orange thread is crossed by a bar labeled S e r / T h r with a chain extending from its left side. From the right side where it joins the bar that crosses the thread to the left, the chain is green circle, blue square, yellow circle, purple diamond. Another bar close above the first is also labeled S e r / T h r and has a chain extending from its right side that has a yellow square that connects both above and below. Below, it connects to an orange square below that connects to a purple diamond to the right. Above, it connects to a blue square that connects to a yellow circle on the right that connects to a red triangle above and a purple diamond on the right. To the left of the S e r / T h r bars, text reads, O-glycan. There is a blank region on the orange thread, then it is crossed by a bar labeled A s n with a chain extending to its left. From the point of attachment on the right to the end on the left, this chain has blue square, blue square, green circle, and branches to a chain of three green circles below and a green circle above that has two branches that each connect to chains of two green circles. Above this, another bar labeled A s n has a chain extending to the right that begins with a blue square attached to a red triangle above and a blue square to the right that is further attached to a green circle that is attached to green circles above and below. The top green circle is attached to a top chain of a blue square bonded to a yellow circle bonded to a purple diamond and a bottom chain of a blue square bonded to a yellow circle. The bottom green circle is attached to a blue square bonded to a red triangle below and a yellow circle to the right that is further bonded to a purple diamond. Text to the left of the A s n bars reads, N-glycan. The thread ends shortly above the top bar with a thin thread and text reading, N H 3 plus. A second, longer thread is to the right. It also extends across the membrane and ends at C O O minus. Above the top end of the thread to its left, it has two bars labeled S e r before it ends with a thin thread labeled N H 3 plus beneath the label proteoglycans. The bottom S e r has a chain extending to the left labeled heparan sulfate. From its point of attachment to S e r on the right to the left, it has an orange star, yellow circle, yellow circle, half blue diamond, blue square, half brown diamond, blue square, half blue diamond, blue square, half blue diamond, and blue square. The top S e r has a chain extending to its right labeled chondroitin sulfate. From its point of attachment on the left, it has an orange star, a yellow circle, a yellow circle, a half blue diamond, a yellow square, a half blue diamond, a yellow square, a half brown diamond, a yellow square, and a half blue diamond. To the right of the second thread, there are two smaller structures labeled glycosphingolipids. Each has two wavy vertical lines that extend into the top half of the membrane, with one extending directly down and one kinked to run down slightly to the right of the rest of the chain. From the bottom near the membrane to the top, the left-hand molecule has blue circle, yellow circle, blue square, yellow square, purple diamond. From the bottom to the top, the right-hand molecule has blue circle, yellow circle with a chain of two purple diamonds to its left and a yellow square above with a yellow circle above that has a chain of two purple diamonds to its left.">
            <a:extLst>
              <a:ext uri="{FF2B5EF4-FFF2-40B4-BE49-F238E27FC236}">
                <a16:creationId xmlns:a16="http://schemas.microsoft.com/office/drawing/2014/main" id="{1196312B-087A-8847-B8B8-3FCC76BE44EF}"/>
              </a:ext>
            </a:extLst>
          </p:cNvPr>
          <p:cNvPicPr>
            <a:picLocks noChangeAspect="1"/>
          </p:cNvPicPr>
          <p:nvPr/>
        </p:nvPicPr>
        <p:blipFill>
          <a:blip r:embed="rId3"/>
          <a:stretch>
            <a:fillRect/>
          </a:stretch>
        </p:blipFill>
        <p:spPr>
          <a:xfrm>
            <a:off x="4217388" y="1276350"/>
            <a:ext cx="4450362" cy="5135033"/>
          </a:xfrm>
          <a:prstGeom prst="rect">
            <a:avLst/>
          </a:prstGeom>
        </p:spPr>
      </p:pic>
    </p:spTree>
    <p:extLst>
      <p:ext uri="{BB962C8B-B14F-4D97-AF65-F5344CB8AC3E}">
        <p14:creationId xmlns:p14="http://schemas.microsoft.com/office/powerpoint/2010/main" val="172159046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48067-A098-4B5C-9774-3A1DAEC8DBE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Proteoglycans</a:t>
            </a:r>
            <a:endParaRPr lang="en-AU" dirty="0"/>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581025" y="1524000"/>
            <a:ext cx="79819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proteoglycans </a:t>
            </a:r>
            <a:r>
              <a:rPr lang="en-US" sz="2400" dirty="0">
                <a:latin typeface="Arial" panose="020B0604020202020204" pitchFamily="34" charset="0"/>
                <a:cs typeface="Arial" panose="020B0604020202020204" pitchFamily="34" charset="0"/>
              </a:rPr>
              <a:t>= macromolecules of the cell surface or ECM consisting of 1+ sulfated glycosaminoglycan chain(s) joined covalently to a membrane protein or secreted protein </a:t>
            </a:r>
          </a:p>
          <a:p>
            <a:pPr lvl="1"/>
            <a:r>
              <a:rPr lang="en-US" sz="2400" dirty="0">
                <a:latin typeface="Arial" panose="020B0604020202020204" pitchFamily="34" charset="0"/>
                <a:cs typeface="Arial" panose="020B0604020202020204" pitchFamily="34" charset="0"/>
              </a:rPr>
              <a:t>major component of all extracellular matrices</a:t>
            </a: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9996584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6&#10;">
            <a:extLst>
              <a:ext uri="{FF2B5EF4-FFF2-40B4-BE49-F238E27FC236}">
                <a16:creationId xmlns:a16="http://schemas.microsoft.com/office/drawing/2014/main" id="{48F31F1D-600D-429E-89E0-D9BE3B501781}"/>
              </a:ext>
            </a:extLst>
          </p:cNvPr>
          <p:cNvPicPr>
            <a:picLocks noChangeAspect="1"/>
          </p:cNvPicPr>
          <p:nvPr/>
        </p:nvPicPr>
        <p:blipFill>
          <a:blip r:embed="rId3"/>
          <a:stretch>
            <a:fillRect/>
          </a:stretch>
        </p:blipFill>
        <p:spPr>
          <a:xfrm>
            <a:off x="1779402" y="383397"/>
            <a:ext cx="987638" cy="701101"/>
          </a:xfrm>
          <a:prstGeom prst="rect">
            <a:avLst/>
          </a:prstGeom>
        </p:spPr>
      </p:pic>
      <p:sp>
        <p:nvSpPr>
          <p:cNvPr id="2" name="Title 1">
            <a:extLst>
              <a:ext uri="{FF2B5EF4-FFF2-40B4-BE49-F238E27FC236}">
                <a16:creationId xmlns:a16="http://schemas.microsoft.com/office/drawing/2014/main" id="{6AB6DD5D-B508-4304-9E9E-3B225A6727E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6</a:t>
            </a:r>
            <a:r>
              <a:rPr lang="en-US" altLang="en-US" sz="2000" b="0" dirty="0">
                <a:solidFill>
                  <a:srgbClr val="1D6E7D"/>
                </a:solidFill>
                <a:latin typeface="Arial" panose="020B0604020202020204" pitchFamily="34" charset="0"/>
                <a:cs typeface="Arial" panose="020B0604020202020204" pitchFamily="34" charset="0"/>
              </a:rPr>
              <a:t> (2 of 4)</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Molecular complementarity is central to function. </a:t>
            </a:r>
            <a:r>
              <a:rPr lang="en-US" sz="2400" dirty="0">
                <a:latin typeface="Arial" panose="020B0604020202020204" pitchFamily="34" charset="0"/>
                <a:cs typeface="Arial" panose="020B0604020202020204" pitchFamily="34" charset="0"/>
              </a:rPr>
              <a:t>The recognition of oligosaccharides by sugar-binding proteins (lectins) results from a perfect fit between lectin and ligand.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954651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4F80A-3DD3-4B51-9AD5-A421B748ABC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Glycoproteins</a:t>
            </a:r>
            <a:endParaRPr lang="en-AU" dirty="0"/>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442912" y="1600200"/>
            <a:ext cx="825817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a:t>
            </a:r>
            <a:r>
              <a:rPr lang="en-US" altLang="en-US" sz="2400" b="1" dirty="0">
                <a:latin typeface="Arial" panose="020B0604020202020204" pitchFamily="34" charset="0"/>
                <a:cs typeface="Arial" panose="020B0604020202020204" pitchFamily="34" charset="0"/>
              </a:rPr>
              <a:t>lycoproteins</a:t>
            </a:r>
            <a:r>
              <a:rPr lang="en-US" altLang="en-US" sz="2400" dirty="0">
                <a:latin typeface="Arial" panose="020B0604020202020204" pitchFamily="34" charset="0"/>
                <a:cs typeface="Arial" panose="020B0604020202020204" pitchFamily="34" charset="0"/>
              </a:rPr>
              <a:t> = have one or several oligosaccharides joined covalently to a protein</a:t>
            </a:r>
          </a:p>
          <a:p>
            <a:pPr lvl="1"/>
            <a:r>
              <a:rPr lang="en-US" altLang="en-US" sz="2400" dirty="0">
                <a:latin typeface="Arial" panose="020B0604020202020204" pitchFamily="34" charset="0"/>
                <a:cs typeface="Arial" panose="020B0604020202020204" pitchFamily="34" charset="0"/>
              </a:rPr>
              <a:t>found on the outer face of the plasma membrane, in ECM, in blood, and in organelles (Golgi complexes, secretory granules, and lysosomes)</a:t>
            </a:r>
          </a:p>
          <a:p>
            <a:pPr lvl="1"/>
            <a:r>
              <a:rPr lang="en-US" altLang="en-US" sz="2400" dirty="0">
                <a:latin typeface="Arial" panose="020B0604020202020204" pitchFamily="34" charset="0"/>
                <a:cs typeface="Arial" panose="020B0604020202020204" pitchFamily="34" charset="0"/>
              </a:rPr>
              <a:t>oligosaccharide portions are heterogenous and rich in information  </a:t>
            </a:r>
          </a:p>
          <a:p>
            <a:pPr marL="50800" indent="0">
              <a:buNone/>
            </a:pPr>
            <a:endParaRPr lang="en-US" altLang="en-US" sz="24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1093973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C9883-C397-49E2-BC8A-E25D508B4FD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Glycolipids and Glycosphingolipids</a:t>
            </a:r>
            <a:endParaRPr lang="en-AU" dirty="0"/>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442912" y="1600200"/>
            <a:ext cx="825817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dirty="0">
                <a:latin typeface="Arial" panose="020B0604020202020204" pitchFamily="34" charset="0"/>
                <a:cs typeface="Arial" panose="020B0604020202020204" pitchFamily="34" charset="0"/>
              </a:rPr>
              <a:t>glycolipids</a:t>
            </a:r>
            <a:r>
              <a:rPr lang="en-US" altLang="en-US" sz="2400" dirty="0">
                <a:latin typeface="Arial" panose="020B0604020202020204" pitchFamily="34" charset="0"/>
                <a:cs typeface="Arial" panose="020B0604020202020204" pitchFamily="34" charset="0"/>
              </a:rPr>
              <a:t> = plasma membrane components in which the hydrophilic head groups are oligosaccharides</a:t>
            </a:r>
          </a:p>
          <a:p>
            <a:pPr marL="50800" indent="0">
              <a:buNone/>
            </a:pPr>
            <a:endParaRPr lang="en-US" altLang="en-US" sz="2400" dirty="0">
              <a:latin typeface="Arial" panose="020B0604020202020204" pitchFamily="34" charset="0"/>
              <a:cs typeface="Arial" panose="020B0604020202020204" pitchFamily="34" charset="0"/>
            </a:endParaRPr>
          </a:p>
          <a:p>
            <a:r>
              <a:rPr lang="en-US" altLang="en-US" sz="2400" b="1" dirty="0">
                <a:latin typeface="Arial" panose="020B0604020202020204" pitchFamily="34" charset="0"/>
                <a:cs typeface="Arial" panose="020B0604020202020204" pitchFamily="34" charset="0"/>
              </a:rPr>
              <a:t>glycosphingolipids</a:t>
            </a:r>
            <a:r>
              <a:rPr lang="en-US" altLang="en-US" sz="2400" dirty="0">
                <a:latin typeface="Arial" panose="020B0604020202020204" pitchFamily="34" charset="0"/>
                <a:cs typeface="Arial" panose="020B0604020202020204" pitchFamily="34" charset="0"/>
              </a:rPr>
              <a:t> = class of glycolipids with specific backbone structure </a:t>
            </a:r>
          </a:p>
          <a:p>
            <a:pPr lvl="1"/>
            <a:r>
              <a:rPr lang="en-US" sz="2400" dirty="0">
                <a:latin typeface="Arial" panose="020B0604020202020204" pitchFamily="34" charset="0"/>
                <a:cs typeface="Arial" panose="020B0604020202020204" pitchFamily="34" charset="0"/>
              </a:rPr>
              <a:t>neurons are rich in glycosphingolipids </a:t>
            </a:r>
          </a:p>
          <a:p>
            <a:pPr lvl="1"/>
            <a:r>
              <a:rPr lang="en-US" sz="2400" dirty="0">
                <a:latin typeface="Arial" panose="020B0604020202020204" pitchFamily="34" charset="0"/>
                <a:cs typeface="Arial" panose="020B0604020202020204" pitchFamily="34" charset="0"/>
              </a:rPr>
              <a:t>play a role in signal transduction</a:t>
            </a: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2478826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2&#10;">
            <a:extLst>
              <a:ext uri="{FF2B5EF4-FFF2-40B4-BE49-F238E27FC236}">
                <a16:creationId xmlns:a16="http://schemas.microsoft.com/office/drawing/2014/main" id="{F08ACBFE-6BAC-4B04-9077-4F142A2529D4}"/>
              </a:ext>
            </a:extLst>
          </p:cNvPr>
          <p:cNvPicPr>
            <a:picLocks noChangeAspect="1"/>
          </p:cNvPicPr>
          <p:nvPr/>
        </p:nvPicPr>
        <p:blipFill>
          <a:blip r:embed="rId3"/>
          <a:stretch>
            <a:fillRect/>
          </a:stretch>
        </p:blipFill>
        <p:spPr>
          <a:xfrm>
            <a:off x="696900" y="392986"/>
            <a:ext cx="1133954" cy="816935"/>
          </a:xfrm>
          <a:prstGeom prst="rect">
            <a:avLst/>
          </a:prstGeom>
        </p:spPr>
      </p:pic>
      <p:sp>
        <p:nvSpPr>
          <p:cNvPr id="2" name="Title 1">
            <a:extLst>
              <a:ext uri="{FF2B5EF4-FFF2-40B4-BE49-F238E27FC236}">
                <a16:creationId xmlns:a16="http://schemas.microsoft.com/office/drawing/2014/main" id="{4C8E8023-17B7-494C-A05C-EEDE25E64D75}"/>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24</a:t>
            </a:r>
            <a:endParaRPr lang="en-AU" dirty="0"/>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Which statement about glycoconjugates is false? </a:t>
            </a:r>
            <a:endParaRPr lang="en-US" sz="2400" i="1" dirty="0">
              <a:latin typeface="Arial" panose="020B0604020202020204" pitchFamily="34" charset="0"/>
              <a:cs typeface="Arial" panose="020B0604020202020204" pitchFamily="34" charset="0"/>
            </a:endParaRP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sz="2400" dirty="0">
                <a:latin typeface="Arial" panose="020B0604020202020204" pitchFamily="34" charset="0"/>
                <a:cs typeface="Arial" panose="020B0604020202020204" pitchFamily="34" charset="0"/>
              </a:rPr>
              <a:t>A.  The glycosaminoglycan chain of the proteoglycan can bind</a:t>
            </a:r>
          </a:p>
          <a:p>
            <a:pPr>
              <a:buNone/>
              <a:defRPr/>
            </a:pPr>
            <a:r>
              <a:rPr lang="en-US" sz="2400" dirty="0">
                <a:latin typeface="Arial" panose="020B0604020202020204" pitchFamily="34" charset="0"/>
                <a:cs typeface="Arial" panose="020B0604020202020204" pitchFamily="34" charset="0"/>
              </a:rPr>
              <a:t>      to extracellular proteins through electrostatic interactions.</a:t>
            </a:r>
          </a:p>
          <a:p>
            <a:pPr marL="457200" indent="-457200">
              <a:buAutoNum type="alphaUcPeriod" startAt="2"/>
              <a:defRPr/>
            </a:pPr>
            <a:r>
              <a:rPr lang="en-US" sz="2400" dirty="0">
                <a:latin typeface="Arial" panose="020B0604020202020204" pitchFamily="34" charset="0"/>
                <a:cs typeface="Arial" panose="020B0604020202020204" pitchFamily="34" charset="0"/>
              </a:rPr>
              <a:t>Glycolipids are found in specific organelles, such as Golgi</a:t>
            </a:r>
          </a:p>
          <a:p>
            <a:pPr>
              <a:buNone/>
              <a:defRPr/>
            </a:pPr>
            <a:r>
              <a:rPr lang="en-US" sz="2400" dirty="0">
                <a:latin typeface="Arial" panose="020B0604020202020204" pitchFamily="34" charset="0"/>
                <a:cs typeface="Arial" panose="020B0604020202020204" pitchFamily="34" charset="0"/>
              </a:rPr>
              <a:t>      complexes.</a:t>
            </a:r>
          </a:p>
          <a:p>
            <a:pPr>
              <a:buNone/>
              <a:defRPr/>
            </a:pPr>
            <a:r>
              <a:rPr lang="en-US" sz="2400" dirty="0">
                <a:latin typeface="Arial" panose="020B0604020202020204" pitchFamily="34" charset="0"/>
                <a:cs typeface="Arial" panose="020B0604020202020204" pitchFamily="34" charset="0"/>
              </a:rPr>
              <a:t>C.  Glycosphingolipids play a role in signal transduction.</a:t>
            </a:r>
          </a:p>
          <a:p>
            <a:pPr marL="457200" indent="-457200">
              <a:buAutoNum type="alphaUcPeriod" startAt="4"/>
              <a:defRPr/>
            </a:pPr>
            <a:r>
              <a:rPr lang="en-US" sz="2400" dirty="0">
                <a:latin typeface="Arial" panose="020B0604020202020204" pitchFamily="34" charset="0"/>
                <a:cs typeface="Arial" panose="020B0604020202020204" pitchFamily="34" charset="0"/>
              </a:rPr>
              <a:t>The oligosaccharide portions of glycoproteins are very</a:t>
            </a:r>
          </a:p>
          <a:p>
            <a:pPr>
              <a:buNone/>
              <a:defRPr/>
            </a:pPr>
            <a:r>
              <a:rPr lang="en-US" sz="2400" dirty="0">
                <a:latin typeface="Arial" panose="020B0604020202020204" pitchFamily="34" charset="0"/>
                <a:cs typeface="Arial" panose="020B0604020202020204" pitchFamily="34" charset="0"/>
              </a:rPr>
              <a:t>      heterogeneous. </a:t>
            </a: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6681918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9076B-AB10-4D8B-8612-CB34D63669FB}"/>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24, Response</a:t>
            </a:r>
            <a:endParaRPr lang="en-AU" dirty="0"/>
          </a:p>
        </p:txBody>
      </p:sp>
      <p:sp>
        <p:nvSpPr>
          <p:cNvPr id="5" name="Google Shape;433;g847cf01710_0_113">
            <a:extLst>
              <a:ext uri="{FF2B5EF4-FFF2-40B4-BE49-F238E27FC236}">
                <a16:creationId xmlns:a16="http://schemas.microsoft.com/office/drawing/2014/main" id="{8AE8C8C5-8B65-0A49-B145-4831FF027EC8}"/>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Which statement about glycoconjugates is false? </a:t>
            </a:r>
            <a:endParaRPr lang="en-US" sz="2400" i="1" dirty="0">
              <a:latin typeface="Arial" panose="020B0604020202020204" pitchFamily="34" charset="0"/>
              <a:cs typeface="Arial" panose="020B0604020202020204" pitchFamily="34" charset="0"/>
            </a:endParaRP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2"/>
              <a:defRPr/>
            </a:pPr>
            <a:r>
              <a:rPr lang="en-US" sz="2400" b="1" dirty="0">
                <a:latin typeface="Arial" panose="020B0604020202020204" pitchFamily="34" charset="0"/>
                <a:cs typeface="Arial" panose="020B0604020202020204" pitchFamily="34" charset="0"/>
              </a:rPr>
              <a:t>Glycolipids are found in specific organelles, such as Golgi complexes.</a:t>
            </a: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Inside cells, glycoproteins are found in specific organelles such as Golgi complexes (where the oligosaccharide moieties are added to the proteins), secretory granules, and lysosomes. Glycolipids are plasma membrane components in which the hydrophilic head groups are oligosaccharides. </a:t>
            </a: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0949300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DDFEC-CF04-4BF4-9359-91CF4B928FF9}"/>
              </a:ext>
            </a:extLst>
          </p:cNvPr>
          <p:cNvSpPr>
            <a:spLocks noGrp="1"/>
          </p:cNvSpPr>
          <p:nvPr>
            <p:ph type="title"/>
          </p:nvPr>
        </p:nvSpPr>
        <p:spPr>
          <a:xfrm>
            <a:off x="0" y="152400"/>
            <a:ext cx="9144000" cy="1524000"/>
          </a:xfrm>
        </p:spPr>
        <p:txBody>
          <a:bodyPr/>
          <a:lstStyle/>
          <a:p>
            <a:r>
              <a:rPr lang="en-US" altLang="en-US" sz="3200" dirty="0">
                <a:solidFill>
                  <a:srgbClr val="4E4CB4"/>
                </a:solidFill>
                <a:latin typeface="Arial" panose="020B0604020202020204" pitchFamily="34" charset="0"/>
                <a:cs typeface="Arial" panose="020B0604020202020204" pitchFamily="34" charset="0"/>
              </a:rPr>
              <a:t>Proteoglycans Are Glycosaminoglycan-Containing Macromolecules of the Cell Surface and Extracellular Matrix</a:t>
            </a:r>
            <a:endParaRPr lang="en-AU" sz="3200" dirty="0">
              <a:solidFill>
                <a:srgbClr val="4E4CB4"/>
              </a:solidFill>
            </a:endParaRPr>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475389" y="2727325"/>
            <a:ext cx="3715611"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proteoglycan unit = “core protein” with covalently attached glycosaminoglycan(s)</a:t>
            </a:r>
          </a:p>
          <a:p>
            <a:r>
              <a:rPr lang="en-US" sz="2400" dirty="0" err="1">
                <a:latin typeface="Arial" panose="020B0604020202020204" pitchFamily="34" charset="0"/>
                <a:cs typeface="Arial" panose="020B0604020202020204" pitchFamily="34" charset="0"/>
              </a:rPr>
              <a:t>tetrasaccharide</a:t>
            </a:r>
            <a:r>
              <a:rPr lang="en-US" sz="2400" dirty="0">
                <a:latin typeface="Arial" panose="020B0604020202020204" pitchFamily="34" charset="0"/>
                <a:cs typeface="Arial" panose="020B0604020202020204" pitchFamily="34" charset="0"/>
              </a:rPr>
              <a:t> linker connects to glycosaminoglycan to a Ser residue of the protein  </a:t>
            </a:r>
          </a:p>
          <a:p>
            <a:pPr marL="533400" lvl="1"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6" name="Picture 5" descr="Two horizontal bars are shown. The left-hand bar is orange and is labeled chondroitin sulfate. Inside, it shows open parenthesis G lowercase L C uppercase A arrow pointing right to G lowercase A L uppercase N A lowercase C 4 S end parenthesis subscript lowercase N. Above the arrow, a bond is shown as (Greek letter beta 1 arrow pointing to 3). An arrow points from the end of this bar to the beginning of the next bar, which is blue. Above the arrow, a bond is shown as (Greek letter beta 1 arrow pointing to 4). Within the blue bar, G lowercase L C uppercase A has an arrow pointing right to G lowercase A L above a bond shown as (Greek letter beta 1 arrow pointing to 3). The G lowercase A L has an arrow pointing to another G lowercase A L beneath a bond labeled as (Greek letter beta 1 arrow pointing to 3). The second G lowercase A L has an arrow pointing to X lowercase Y L above a bond labeled as (Greek letter beta 1 arrow pointing to 4). An arrow points from the X lowercase Y L to a red bar labeled S e r in a vertical strip with amino terminus written below and carboxyl terminus written above. From bottom to top, the amino acids are S e r, G l y, X, and G l y. Text pointing to the top G l y reads, core protein.">
            <a:extLst>
              <a:ext uri="{FF2B5EF4-FFF2-40B4-BE49-F238E27FC236}">
                <a16:creationId xmlns:a16="http://schemas.microsoft.com/office/drawing/2014/main" id="{ECEF2D27-4FEE-8E41-84AB-E041BE58EBCD}"/>
              </a:ext>
            </a:extLst>
          </p:cNvPr>
          <p:cNvPicPr>
            <a:picLocks noChangeAspect="1"/>
          </p:cNvPicPr>
          <p:nvPr/>
        </p:nvPicPr>
        <p:blipFill>
          <a:blip r:embed="rId3"/>
          <a:stretch>
            <a:fillRect/>
          </a:stretch>
        </p:blipFill>
        <p:spPr>
          <a:xfrm>
            <a:off x="4343400" y="2971800"/>
            <a:ext cx="4577105" cy="2859617"/>
          </a:xfrm>
          <a:prstGeom prst="rect">
            <a:avLst/>
          </a:prstGeom>
        </p:spPr>
      </p:pic>
    </p:spTree>
    <p:extLst>
      <p:ext uri="{BB962C8B-B14F-4D97-AF65-F5344CB8AC3E}">
        <p14:creationId xmlns:p14="http://schemas.microsoft.com/office/powerpoint/2010/main" val="13224114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77AF6-A509-44C1-ADA8-915EB833BE7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Two Families of Membrane Heparan Sulfate Proteoglycans</a:t>
            </a:r>
            <a:endParaRPr lang="en-AU" dirty="0"/>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214745" y="1600200"/>
            <a:ext cx="4114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syndecans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single transmembrane domain and an extracellular domain bearing 3–5 chains of heparan sulfate and chondroitin sulfate </a:t>
            </a:r>
            <a:endParaRPr lang="en-US" sz="2400" b="1" dirty="0">
              <a:latin typeface="Arial" panose="020B0604020202020204" pitchFamily="34" charset="0"/>
              <a:cs typeface="Arial" panose="020B0604020202020204" pitchFamily="34" charset="0"/>
            </a:endParaRPr>
          </a:p>
          <a:p>
            <a:endParaRPr lang="en-US" altLang="en-US" sz="2400" b="1" dirty="0">
              <a:latin typeface="Arial" panose="020B0604020202020204" pitchFamily="34" charset="0"/>
              <a:cs typeface="Arial" panose="020B0604020202020204" pitchFamily="34" charset="0"/>
            </a:endParaRPr>
          </a:p>
          <a:p>
            <a:r>
              <a:rPr lang="en-US" altLang="en-US" sz="2400" b="1" dirty="0">
                <a:latin typeface="Arial" panose="020B0604020202020204" pitchFamily="34" charset="0"/>
                <a:cs typeface="Arial" panose="020B0604020202020204" pitchFamily="34" charset="0"/>
              </a:rPr>
              <a:t>glypicans </a:t>
            </a:r>
            <a:r>
              <a:rPr lang="en-US" altLang="en-US" sz="2400" dirty="0">
                <a:latin typeface="Arial" panose="020B0604020202020204" pitchFamily="34" charset="0"/>
                <a:cs typeface="Arial" panose="020B0604020202020204" pitchFamily="34" charset="0"/>
              </a:rPr>
              <a:t>=</a:t>
            </a:r>
            <a:r>
              <a:rPr lang="en-US" altLang="en-US" sz="2400" b="1"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attached to the membrane by a GPI anchor (</a:t>
            </a:r>
            <a:r>
              <a:rPr lang="en-US" sz="2400" dirty="0">
                <a:latin typeface="Arial" panose="020B0604020202020204" pitchFamily="34" charset="0"/>
                <a:cs typeface="Arial" panose="020B0604020202020204" pitchFamily="34" charset="0"/>
              </a:rPr>
              <a:t>a </a:t>
            </a:r>
            <a:r>
              <a:rPr lang="en-US" sz="2400" i="1" dirty="0">
                <a:latin typeface="Arial" panose="020B0604020202020204" pitchFamily="34" charset="0"/>
                <a:cs typeface="Arial" panose="020B0604020202020204" pitchFamily="34" charset="0"/>
              </a:rPr>
              <a:t>g</a:t>
            </a:r>
            <a:r>
              <a:rPr lang="en-US" sz="2400" dirty="0">
                <a:latin typeface="Arial" panose="020B0604020202020204" pitchFamily="34" charset="0"/>
                <a:cs typeface="Arial" panose="020B0604020202020204" pitchFamily="34" charset="0"/>
              </a:rPr>
              <a:t>lycosylated derivative of the membrane lipid </a:t>
            </a:r>
            <a:r>
              <a:rPr lang="en-US" sz="2400" i="1" dirty="0">
                <a:latin typeface="Arial" panose="020B0604020202020204" pitchFamily="34" charset="0"/>
                <a:cs typeface="Arial" panose="020B0604020202020204" pitchFamily="34" charset="0"/>
              </a:rPr>
              <a:t>p</a:t>
            </a:r>
            <a:r>
              <a:rPr lang="en-US" sz="2400" dirty="0">
                <a:latin typeface="Arial" panose="020B0604020202020204" pitchFamily="34" charset="0"/>
                <a:cs typeface="Arial" panose="020B0604020202020204" pitchFamily="34" charset="0"/>
              </a:rPr>
              <a:t>hosphatidyl</a:t>
            </a:r>
            <a:r>
              <a:rPr lang="en-US" sz="2400" i="1"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nositol) </a:t>
            </a:r>
          </a:p>
          <a:p>
            <a:endParaRPr lang="en-US" altLang="en-US" sz="2400" dirty="0">
              <a:latin typeface="Arial" panose="020B0604020202020204" pitchFamily="34" charset="0"/>
              <a:cs typeface="Arial" panose="020B0604020202020204" pitchFamily="34" charset="0"/>
            </a:endParaRPr>
          </a:p>
          <a:p>
            <a:pPr marL="50800" indent="0">
              <a:buNone/>
            </a:pPr>
            <a:endParaRPr lang="en-US" altLang="en-US" sz="24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horizontal piece of membrane with the inside of the cell below and the outside above. The membrane consists of two horizontal rows of circles with irregular tails extending into the space between them. Many small, elongated oval structures are embedded in the top half and bottom half of the membrane, but they do not extend all the way through. A long vertical strand labeled core protein runs all the way through the membrane to end at C O O minus beneath the membrane. An arrow labeled cleavage site points to the location where it exits the membrane on top. Two wavy orange threads made up of small rods extend to the left and right above the cleavage site. The longer one on the left is labeled chondroitin sulfate. Above these, three green strands made up of small rods extend from the long vertical strand. One extends to the left and is labeled heparan sulfate. Two extend to the right. At the top, the core protein ends at N H 3 plus. The entire structure is labeled syndecan. To the right along the membrane, two zigzag lines extend into the top half of the membrane beneath a chain of five rings. The place where the rings meet the zigzag lines at the border of the membrane is labeled cleavage site. The chain of rings is labeled G P I anchor. Its top joins to the bottom of a thick thread labeled core protein. The bottom end of the core protein is labeled C O O minus. The core protein bends to the right and then back with the top and bottom halves of the curve connected by S bonded to S. The protein bends upward again, then curves left, up, and to the right before ending at N H 3 plus. Near the end, there is another S bonded to S on the right side connecting to just above the first S bonded to S. The top curved region is labeled globular domain. Near the C O O minus end of the core protein, green strands made up of small rods extend to the left and right. The entire structure is labeled glypican. Part b is labeled heparan sulfate. A key shows that a blue square is G lowercase L C uppercase N A lowercase C, a diamond with a blue top half is G lowercase L C uppercase A, a blue square with a diagonal line from upper left to lower right above N S is G lowercase L C uppercase N S, a diamond with a brown bottom half is I lowercase D O uppercase A, 2 S is 2 O sulfate, and 6 S is 6 O sulfate. A long horizontal chain is shown with three dots extending from the left and right. From left to right between these dots, it has blue square, half blue diamond, blue square, half blue diamond, beginning of a bracket, blue square with diagonal line above yellow highlighted N S, half blue diamond above yellow highlighted 2 S, blue square, half blue diamond, blue square with diagonal line below yellow highlighted 6 S and above yellow highlighted N S, half brown diamond above yellow highlighted 2 S, blue square with diagonal line below yellow highlighted 6 S and above yellow highlighted N S, half brown square above yellow highlighted 2 S, blue square with diagonal line below yellow highlighted 6 S and above yellow highlighted N S, half brown square above yellow highlighted 2 S, blue square with diagonal line above yellow highlighted N S, half brown square above yellow highlighted 2 S, blue square with diagonal line below yellow highlighted 6 S and above yellow highlighted N S, half brown diamond above yellow highlighted 2 S, end of bracket. The bracket represents a closeup of a green bar from a longer horizontal line above. The horizontal line itself is enclosed in a bracket and has alternating gray bars labeled N A domain and green bars labeled N S domain. There are two full green bars with a full gray bar between and partial gray bars on either side. The overall bar is a closeup of a region of small green bars in a long, wavy line extending from a small piece of protein.">
            <a:extLst>
              <a:ext uri="{FF2B5EF4-FFF2-40B4-BE49-F238E27FC236}">
                <a16:creationId xmlns:a16="http://schemas.microsoft.com/office/drawing/2014/main" id="{DF1F332B-7202-8D48-818F-DE31F72B5957}"/>
              </a:ext>
            </a:extLst>
          </p:cNvPr>
          <p:cNvPicPr>
            <a:picLocks noChangeAspect="1"/>
          </p:cNvPicPr>
          <p:nvPr/>
        </p:nvPicPr>
        <p:blipFill>
          <a:blip r:embed="rId3"/>
          <a:stretch>
            <a:fillRect/>
          </a:stretch>
        </p:blipFill>
        <p:spPr>
          <a:xfrm>
            <a:off x="4648200" y="1752600"/>
            <a:ext cx="4114800" cy="4510455"/>
          </a:xfrm>
          <a:prstGeom prst="rect">
            <a:avLst/>
          </a:prstGeom>
        </p:spPr>
      </p:pic>
    </p:spTree>
    <p:extLst>
      <p:ext uri="{BB962C8B-B14F-4D97-AF65-F5344CB8AC3E}">
        <p14:creationId xmlns:p14="http://schemas.microsoft.com/office/powerpoint/2010/main" val="296759565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7EC12-7DD1-4B23-84AD-FD472890A3F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NS Domains</a:t>
            </a:r>
            <a:endParaRPr lang="en-AU" dirty="0"/>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297871" y="1447801"/>
            <a:ext cx="854825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NS domains = highly sulfated domains that alternate with domains having unmodified </a:t>
            </a:r>
            <a:r>
              <a:rPr lang="en-US" sz="2400" dirty="0" err="1">
                <a:latin typeface="Arial" panose="020B0604020202020204" pitchFamily="34" charset="0"/>
                <a:cs typeface="Arial" panose="020B0604020202020204" pitchFamily="34" charset="0"/>
              </a:rPr>
              <a:t>GlcNAc</a:t>
            </a:r>
            <a:r>
              <a:rPr lang="en-US" sz="2400" dirty="0">
                <a:latin typeface="Arial" panose="020B0604020202020204" pitchFamily="34" charset="0"/>
                <a:cs typeface="Arial" panose="020B0604020202020204" pitchFamily="34" charset="0"/>
              </a:rPr>
              <a:t> and </a:t>
            </a:r>
            <a:r>
              <a:rPr lang="en-US" sz="2400" dirty="0" err="1">
                <a:latin typeface="Arial" panose="020B0604020202020204" pitchFamily="34" charset="0"/>
                <a:cs typeface="Arial" panose="020B0604020202020204" pitchFamily="34" charset="0"/>
              </a:rPr>
              <a:t>GlcA</a:t>
            </a:r>
            <a:r>
              <a:rPr lang="en-US" sz="2400" dirty="0">
                <a:latin typeface="Arial" panose="020B0604020202020204" pitchFamily="34" charset="0"/>
                <a:cs typeface="Arial" panose="020B0604020202020204" pitchFamily="34" charset="0"/>
              </a:rPr>
              <a:t> residues</a:t>
            </a:r>
          </a:p>
          <a:p>
            <a:endParaRPr lang="en-US" altLang="en-US" sz="2400" dirty="0">
              <a:latin typeface="Arial" panose="020B0604020202020204" pitchFamily="34" charset="0"/>
              <a:cs typeface="Arial" panose="020B0604020202020204" pitchFamily="34" charset="0"/>
            </a:endParaRPr>
          </a:p>
          <a:p>
            <a:pPr marL="50800" indent="0">
              <a:buNone/>
            </a:pPr>
            <a:endParaRPr lang="en-US" altLang="en-US" sz="24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key shows that a blue square is G lowercase L C uppercase N A lowercase C, a diamond with a blue top half is G lowercase L C uppercase A, a blue square with a diagonal line from upper left to lower right above N S is G lowercase L C uppercase N S, a diamond with a brown bottom half is I lowercase D O uppercase A, 2 S is 2 O sulfate, and 6 S is 6 O sulfate. A long horizontal chain is shown with three dots extending from the left and right. From left to right between these dots, it has blue square, half blue diamond, blue square, half blue diamond, beginning of a bracket, blue square with diagonal line above yellow highlighted N S, half blue diamond above yellow highlighted 2 S, blue square, half blue diamond, blue square with diagonal line below yellow highlighted 6 S and above yellow highlighted N S, half brown diamond above yellow highlighted 2 S, blue square with diagonal line below yellow highlighted 6 S and above yellow highlighted N S, half brown square above yellow highlighted 2 S, blue square with diagonal line below yellow highlighted 6 S and above yellow highlighted N S, half brown square above yellow highlighted 2 S, blue square with diagonal line above yellow highlighted N S, half brown square above yellow highlighted 2 S, blue square with diagonal line below yellow highlighted 6 S and above yellow highlighted N S, half brown diamond above yellow highlighted 2 S, end of bracket. The bracket represents a closeup of a green bar from a longer horizontal line above. The horizontal line itself is enclosed in a bracket and has alternating gray bars labeled N A domain and green bars labeled N S domain. There are two full green bars with a full gray bar between and partial gray bars on either side. The overall bar is a closeup of a region of small green bars in a long, wavy line extending from a small piece of protein.This produces cross-linked peptidoglycan. Peptidoglycan chain 2 now has L-L y s bonded to the left to a chain of 5 G l y that is further bonded to D-A l a that is further bonded to L-L y s of peptidoglycan chain 1. L-L y s of peptidoglycan chain 1 is not bonded below and is bonded to a chain of 5 G l y to the left.">
            <a:extLst>
              <a:ext uri="{FF2B5EF4-FFF2-40B4-BE49-F238E27FC236}">
                <a16:creationId xmlns:a16="http://schemas.microsoft.com/office/drawing/2014/main" id="{DF1F332B-7202-8D48-818F-DE31F72B59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6430" y="2667000"/>
            <a:ext cx="6711140" cy="3140075"/>
          </a:xfrm>
          <a:prstGeom prst="rect">
            <a:avLst/>
          </a:prstGeom>
        </p:spPr>
      </p:pic>
    </p:spTree>
    <p:extLst>
      <p:ext uri="{BB962C8B-B14F-4D97-AF65-F5344CB8AC3E}">
        <p14:creationId xmlns:p14="http://schemas.microsoft.com/office/powerpoint/2010/main" val="21565444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5F433-43F2-4BBF-A73B-37A8897163C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Stereoisomerism in Sugars</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757238" y="1828800"/>
            <a:ext cx="7629525" cy="4114800"/>
          </a:xfrm>
        </p:spPr>
        <p:txBody>
          <a:bodyPr/>
          <a:lstStyle/>
          <a:p>
            <a:pPr indent="-406400">
              <a:lnSpc>
                <a:spcPct val="110000"/>
              </a:lnSpc>
              <a:spcBef>
                <a:spcPct val="0"/>
              </a:spcBef>
              <a:spcAft>
                <a:spcPct val="0"/>
              </a:spcAft>
              <a:buClr>
                <a:srgbClr val="000000"/>
              </a:buClr>
              <a:buSzPts val="2800"/>
              <a:defRPr/>
            </a:pPr>
            <a:r>
              <a:rPr lang="en-US" altLang="en-US" sz="2400" dirty="0">
                <a:latin typeface="Arial" panose="020B0604020202020204" pitchFamily="34" charset="0"/>
                <a:cs typeface="Arial" panose="020B0604020202020204" pitchFamily="34" charset="0"/>
              </a:rPr>
              <a:t>sugar stereoisomers arise because m</a:t>
            </a:r>
            <a:r>
              <a:rPr lang="en-US" sz="2400" dirty="0">
                <a:latin typeface="Arial" panose="020B0604020202020204" pitchFamily="34" charset="0"/>
                <a:cs typeface="Arial" panose="020B0604020202020204" pitchFamily="34" charset="0"/>
              </a:rPr>
              <a:t>any of the carbon atoms to which the hydroxyl groups are attached are chiral centers</a:t>
            </a: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r>
              <a:rPr lang="en-US" sz="2400" dirty="0">
                <a:latin typeface="Arial" panose="020B0604020202020204" pitchFamily="34" charset="0"/>
                <a:cs typeface="Arial" panose="020B0604020202020204" pitchFamily="34" charset="0"/>
              </a:rPr>
              <a:t>enzymes that act on sugars are stereospecific </a:t>
            </a:r>
          </a:p>
          <a:p>
            <a:pPr marL="50800" indent="0">
              <a:lnSpc>
                <a:spcPct val="110000"/>
              </a:lnSpc>
              <a:spcBef>
                <a:spcPct val="0"/>
              </a:spcBef>
              <a:spcAft>
                <a:spcPct val="0"/>
              </a:spcAft>
              <a:buClr>
                <a:srgbClr val="000000"/>
              </a:buClr>
              <a:buSzPts val="2800"/>
              <a:buFontTx/>
              <a:buNone/>
              <a:defRPr/>
            </a:pPr>
            <a:endParaRPr lang="en-US" alt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CBBC4-AD20-408C-8829-0A340409423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Four Types of Protein Interactions with NS Domains of Heparan Sulfate</a:t>
            </a:r>
            <a:endParaRPr lang="en-AU" dirty="0"/>
          </a:p>
        </p:txBody>
      </p:sp>
      <p:pic>
        <p:nvPicPr>
          <p:cNvPr id="5" name="Picture 4" descr="Part a: Conformational activation. A small bar of heparan sulfate has alternating gray and green segments. A blue rectangle labeled A T is above it. A purple circle with a triangular cutout on its bottom side is above the blue box and is labeled factor Roman numeral 10 lowercase A. To the right, the same bar of heparan sulfate is shown with one green segment labeled N S domain. The blue rectangle is connected on top of this green segment and now has a triangular top that fits into the triangular cutout of factor Roman numeral 10 lowercase A, which is attached to it. Text reads, A conformational change inducted in the protein antithrombin (A T) on binding a specific pentasaccharide N S domain allows its interaction with blood clotting factor Roman numeral 10 lowercase A, preventing clotting. Part b: Enhanced protein-protein interaction. The same bar of heparan sulfate is shown with the blue rectangle attached above it. The blue rectangle still has a triangular shape on top. A half circle with an irregular bottom is shown above and labeled thrombin. To the right, the same bar of heparan sulfate is shown with its triangular top fitted into the irregular bottom of thrombin. The other side of thrombin is resting on the next green segment of the bar. Text reads, Binding of A T and thrombin to two adjacent N S domains brings the two proteins into close proximity, favoring their interaction, which inhibits blood clotting. Part c: Coreceptor for extracellular ligands. A horizontal piece of membrane is shown with a long vertical strand of core protein crossing it on the left side and extending upward. A bar extends horizontally from the core protein and has a large green segment labeled N S domain in its center with gray segments on either side. Two vertical oval structures are visible behind the bar, with one on the left side of the green bar, the other on the right side of the green bar, and a small space between them. These are labeled F G F (ligand). The bottom of each of the oval structures, labeled F G F receptor dimer, runs behind the horizontal ovoid top of an irregular structure that rests against the bottom of the bar of heparan sulfate. These two horizontal oval structures each has a thin vertical piece that runs down through the membrane to rounded bases beneath the membrane. Text reads, N S domains interact with both the fibroblast growth factor (F G F) and its receptor, bringing the oligomeric complex together and increasing the effectiveness of a low concentration of F G F. Part d: Cell surface localization/concentration. A horizontal piece of membrane is shown with a long vertical core protein running through it. The core protein is attached to two bars of heparan sulfate, one extending to the left and one extending to the right. Each bar of heparan sulfate has a green bar labeled N S domain between gray regions. Four lipoprotein lipase circles are present. Two are above the green segment of the left-hand bar of heparan sulfate, and two are attached to the green segment on the right bar of heparan sulfate. Text reads, The high density of negative charges in heparan sulfate attracts positively charged lipoprotein lipase molecules and holds them by electrostatic and sequence-specific interactions with N S domains.">
            <a:extLst>
              <a:ext uri="{FF2B5EF4-FFF2-40B4-BE49-F238E27FC236}">
                <a16:creationId xmlns:a16="http://schemas.microsoft.com/office/drawing/2014/main" id="{EFE914B1-2945-2949-9B94-E0D65B434DE0}"/>
              </a:ext>
            </a:extLst>
          </p:cNvPr>
          <p:cNvPicPr>
            <a:picLocks noChangeAspect="1"/>
          </p:cNvPicPr>
          <p:nvPr/>
        </p:nvPicPr>
        <p:blipFill>
          <a:blip r:embed="rId3"/>
          <a:stretch>
            <a:fillRect/>
          </a:stretch>
        </p:blipFill>
        <p:spPr>
          <a:xfrm>
            <a:off x="622300" y="1600200"/>
            <a:ext cx="7899400" cy="4810826"/>
          </a:xfrm>
          <a:prstGeom prst="rect">
            <a:avLst/>
          </a:prstGeom>
        </p:spPr>
      </p:pic>
    </p:spTree>
    <p:extLst>
      <p:ext uri="{BB962C8B-B14F-4D97-AF65-F5344CB8AC3E}">
        <p14:creationId xmlns:p14="http://schemas.microsoft.com/office/powerpoint/2010/main" val="370659878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2&#10;">
            <a:extLst>
              <a:ext uri="{FF2B5EF4-FFF2-40B4-BE49-F238E27FC236}">
                <a16:creationId xmlns:a16="http://schemas.microsoft.com/office/drawing/2014/main" id="{C4D36969-CDEC-4E9D-AC31-F959842AC955}"/>
              </a:ext>
            </a:extLst>
          </p:cNvPr>
          <p:cNvPicPr>
            <a:picLocks noChangeAspect="1"/>
          </p:cNvPicPr>
          <p:nvPr/>
        </p:nvPicPr>
        <p:blipFill>
          <a:blip r:embed="rId3"/>
          <a:stretch>
            <a:fillRect/>
          </a:stretch>
        </p:blipFill>
        <p:spPr>
          <a:xfrm>
            <a:off x="719312" y="379539"/>
            <a:ext cx="1133954" cy="816935"/>
          </a:xfrm>
          <a:prstGeom prst="rect">
            <a:avLst/>
          </a:prstGeom>
        </p:spPr>
      </p:pic>
      <p:sp>
        <p:nvSpPr>
          <p:cNvPr id="2" name="Title 1">
            <a:extLst>
              <a:ext uri="{FF2B5EF4-FFF2-40B4-BE49-F238E27FC236}">
                <a16:creationId xmlns:a16="http://schemas.microsoft.com/office/drawing/2014/main" id="{53F200FD-5946-4886-B6AA-1E1B840A4F05}"/>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25</a:t>
            </a:r>
            <a:endParaRPr lang="en-AU" dirty="0"/>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Which statement about proteoglycans is false? </a:t>
            </a:r>
            <a:endParaRPr lang="en-US" sz="2400" i="1" dirty="0">
              <a:latin typeface="Arial" panose="020B0604020202020204" pitchFamily="34" charset="0"/>
              <a:cs typeface="Arial" panose="020B0604020202020204" pitchFamily="34" charset="0"/>
            </a:endParaRP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They contain protein. </a:t>
            </a:r>
          </a:p>
          <a:p>
            <a:pPr marL="457200" indent="-457200">
              <a:buFontTx/>
              <a:buAutoNum type="alphaUcPeriod"/>
              <a:defRPr/>
            </a:pPr>
            <a:r>
              <a:rPr lang="en-US" sz="2400" dirty="0">
                <a:latin typeface="Arial" panose="020B0604020202020204" pitchFamily="34" charset="0"/>
                <a:cs typeface="Arial" panose="020B0604020202020204" pitchFamily="34" charset="0"/>
              </a:rPr>
              <a:t>They can affect ligand-receptor interactions.</a:t>
            </a:r>
          </a:p>
          <a:p>
            <a:pPr marL="457200" indent="-457200">
              <a:buFontTx/>
              <a:buAutoNum type="alphaUcPeriod"/>
              <a:defRPr/>
            </a:pPr>
            <a:r>
              <a:rPr lang="en-US" sz="2400" dirty="0">
                <a:latin typeface="Arial" panose="020B0604020202020204" pitchFamily="34" charset="0"/>
                <a:cs typeface="Arial" panose="020B0604020202020204" pitchFamily="34" charset="0"/>
              </a:rPr>
              <a:t>They are always extracellular. </a:t>
            </a:r>
          </a:p>
          <a:p>
            <a:pPr marL="457200" indent="-457200">
              <a:buFontTx/>
              <a:buAutoNum type="alphaUcPeriod"/>
              <a:defRPr/>
            </a:pPr>
            <a:r>
              <a:rPr lang="en-US" sz="2400" dirty="0">
                <a:latin typeface="Arial" panose="020B0604020202020204" pitchFamily="34" charset="0"/>
                <a:cs typeface="Arial" panose="020B0604020202020204" pitchFamily="34" charset="0"/>
              </a:rPr>
              <a:t>They contain glycosaminoglycans. </a:t>
            </a: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2145794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2CFE4-C44C-41AF-B9EE-8CD6A1E38C4C}"/>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25, Response</a:t>
            </a:r>
            <a:endParaRPr lang="en-AU" dirty="0"/>
          </a:p>
        </p:txBody>
      </p:sp>
      <p:sp>
        <p:nvSpPr>
          <p:cNvPr id="4" name="Google Shape;433;g847cf01710_0_113">
            <a:extLst>
              <a:ext uri="{FF2B5EF4-FFF2-40B4-BE49-F238E27FC236}">
                <a16:creationId xmlns:a16="http://schemas.microsoft.com/office/drawing/2014/main" id="{42EE68AD-497B-F74D-9319-3FDDEA00CEDD}"/>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Which statement about proteoglycans is false? </a:t>
            </a:r>
            <a:endParaRPr lang="en-US" sz="2400" i="1" dirty="0">
              <a:latin typeface="Arial" panose="020B0604020202020204" pitchFamily="34" charset="0"/>
              <a:cs typeface="Arial" panose="020B0604020202020204" pitchFamily="34" charset="0"/>
            </a:endParaRP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C.  They are always extracellular. </a:t>
            </a:r>
          </a:p>
          <a:p>
            <a:pPr>
              <a:buFontTx/>
              <a:buNone/>
              <a:defRPr/>
            </a:pPr>
            <a:endParaRPr lang="en-US" sz="2400"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Proteoglycans are macromolecules of the cell surface or ECM in which one or more sulfated glycosaminoglycan chains are joined covalently to a membrane protein or a secreted protein. </a:t>
            </a:r>
          </a:p>
          <a:p>
            <a:pPr>
              <a:buNone/>
              <a:defRPr/>
            </a:pPr>
            <a:endParaRPr lang="en-US" sz="2400" dirty="0"/>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8527099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3D737-A0E9-45EB-9985-1B9AEAE3BD8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Heparan Sulfate Enhancement of the Binding of Thrombin to Antithrombin</a:t>
            </a:r>
            <a:endParaRPr lang="en-AU" dirty="0"/>
          </a:p>
        </p:txBody>
      </p:sp>
      <p:sp>
        <p:nvSpPr>
          <p:cNvPr id="4" name="Google Shape;390;g847cf01710_0_68">
            <a:extLst>
              <a:ext uri="{FF2B5EF4-FFF2-40B4-BE49-F238E27FC236}">
                <a16:creationId xmlns:a16="http://schemas.microsoft.com/office/drawing/2014/main" id="{3149B5E3-D3DD-C64B-91BD-C41DD0F36AF5}"/>
              </a:ext>
            </a:extLst>
          </p:cNvPr>
          <p:cNvSpPr txBox="1">
            <a:spLocks noChangeArrowheads="1"/>
          </p:cNvSpPr>
          <p:nvPr/>
        </p:nvSpPr>
        <p:spPr bwMode="auto">
          <a:xfrm>
            <a:off x="381000" y="1600200"/>
            <a:ext cx="4191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antithrombin binds to and inhibits the protease thrombin only in the presence of heparan sulfate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both proteins are rich in </a:t>
            </a:r>
            <a:r>
              <a:rPr lang="en-US" sz="2400" dirty="0" err="1">
                <a:latin typeface="Arial" panose="020B0604020202020204" pitchFamily="34" charset="0"/>
                <a:cs typeface="Arial" panose="020B0604020202020204" pitchFamily="34" charset="0"/>
              </a:rPr>
              <a:t>Arg</a:t>
            </a:r>
            <a:r>
              <a:rPr lang="en-US" sz="2400" dirty="0">
                <a:latin typeface="Arial" panose="020B0604020202020204" pitchFamily="34" charset="0"/>
                <a:cs typeface="Arial" panose="020B0604020202020204" pitchFamily="34" charset="0"/>
              </a:rPr>
              <a:t> and Lys residues</a:t>
            </a:r>
          </a:p>
          <a:p>
            <a:pPr lvl="1"/>
            <a:r>
              <a:rPr lang="en-US" sz="2400" dirty="0">
                <a:latin typeface="Arial" panose="020B0604020202020204" pitchFamily="34" charset="0"/>
                <a:cs typeface="Arial" panose="020B0604020202020204" pitchFamily="34" charset="0"/>
              </a:rPr>
              <a:t>interact electrostatically with the sulfates of the glycosaminoglycans </a:t>
            </a:r>
          </a:p>
          <a:p>
            <a:endParaRPr lang="en-US" sz="2400" dirty="0">
              <a:latin typeface="Arial" panose="020B0604020202020204" pitchFamily="34" charset="0"/>
              <a:cs typeface="Arial" panose="020B0604020202020204" pitchFamily="34" charset="0"/>
            </a:endParaRPr>
          </a:p>
          <a:p>
            <a:pPr marL="533400" lvl="1" indent="0">
              <a:buNone/>
            </a:pPr>
            <a:endParaRPr lang="en-US" altLang="en-US" sz="2400" dirty="0">
              <a:latin typeface="Arial" panose="020B0604020202020204" pitchFamily="34" charset="0"/>
              <a:cs typeface="Arial" panose="020B0604020202020204" pitchFamily="34" charset="0"/>
            </a:endParaRPr>
          </a:p>
          <a:p>
            <a:pPr marL="50800" indent="0">
              <a:buNone/>
            </a:pPr>
            <a:endParaRPr lang="en-US" altLang="en-US" sz="24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small, rough, irregular sphere labeled thrombin is connected to a narrower, similar piece that is the top part of antithrombin. Antithrombin has a narrow portion at the back that connects to a wider irregular sphere below, producing an overall structure with two irregular rough spheres above a narrower connecting region. The structures are mostly blue in front with spots of red and have more red around the sides with some white in between. A linear ball-and-stick model of a heparin molecule runs linearly along the right side from the blue region in the center of thrombin, along the outside of the thin region, and into a blue region on the right side of antithrombin.">
            <a:extLst>
              <a:ext uri="{FF2B5EF4-FFF2-40B4-BE49-F238E27FC236}">
                <a16:creationId xmlns:a16="http://schemas.microsoft.com/office/drawing/2014/main" id="{CA6C8710-036E-434F-90B2-69476D68B833}"/>
              </a:ext>
            </a:extLst>
          </p:cNvPr>
          <p:cNvPicPr>
            <a:picLocks noChangeAspect="1"/>
          </p:cNvPicPr>
          <p:nvPr/>
        </p:nvPicPr>
        <p:blipFill>
          <a:blip r:embed="rId3"/>
          <a:stretch>
            <a:fillRect/>
          </a:stretch>
        </p:blipFill>
        <p:spPr>
          <a:xfrm>
            <a:off x="4800600" y="1600200"/>
            <a:ext cx="3650673" cy="4233377"/>
          </a:xfrm>
          <a:prstGeom prst="rect">
            <a:avLst/>
          </a:prstGeom>
        </p:spPr>
      </p:pic>
      <p:sp>
        <p:nvSpPr>
          <p:cNvPr id="7" name="Google Shape;390;g847cf01710_0_68">
            <a:extLst>
              <a:ext uri="{FF2B5EF4-FFF2-40B4-BE49-F238E27FC236}">
                <a16:creationId xmlns:a16="http://schemas.microsoft.com/office/drawing/2014/main" id="{135FE866-5462-8446-8FD7-F1A315F7F3DE}"/>
              </a:ext>
            </a:extLst>
          </p:cNvPr>
          <p:cNvSpPr txBox="1">
            <a:spLocks noChangeArrowheads="1"/>
          </p:cNvSpPr>
          <p:nvPr/>
        </p:nvSpPr>
        <p:spPr bwMode="auto">
          <a:xfrm>
            <a:off x="4800600" y="5943600"/>
            <a:ext cx="3810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50800" indent="0">
              <a:buNone/>
            </a:pPr>
            <a:r>
              <a:rPr lang="en-US" altLang="en-US" sz="2400" dirty="0">
                <a:solidFill>
                  <a:srgbClr val="39469E"/>
                </a:solidFill>
                <a:latin typeface="Arial" panose="020B0604020202020204" pitchFamily="34" charset="0"/>
                <a:cs typeface="Arial" panose="020B0604020202020204" pitchFamily="34" charset="0"/>
              </a:rPr>
              <a:t>Positively charged regions</a:t>
            </a:r>
          </a:p>
          <a:p>
            <a:pPr marL="533400" lvl="1" indent="0">
              <a:buNone/>
            </a:pPr>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2732337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98537-B0FD-42BB-BBC5-B4F2BCF6AE4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Proteoglycan Aggregates</a:t>
            </a:r>
            <a:endParaRPr lang="en-AU" dirty="0"/>
          </a:p>
        </p:txBody>
      </p:sp>
      <p:sp>
        <p:nvSpPr>
          <p:cNvPr id="4" name="Google Shape;390;g847cf01710_0_68">
            <a:extLst>
              <a:ext uri="{FF2B5EF4-FFF2-40B4-BE49-F238E27FC236}">
                <a16:creationId xmlns:a16="http://schemas.microsoft.com/office/drawing/2014/main" id="{3149B5E3-D3DD-C64B-91BD-C41DD0F36AF5}"/>
              </a:ext>
            </a:extLst>
          </p:cNvPr>
          <p:cNvSpPr txBox="1">
            <a:spLocks noChangeArrowheads="1"/>
          </p:cNvSpPr>
          <p:nvPr/>
        </p:nvSpPr>
        <p:spPr bwMode="auto">
          <a:xfrm>
            <a:off x="304800" y="1600200"/>
            <a:ext cx="3747656"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proteoglycan aggregates </a:t>
            </a:r>
            <a:r>
              <a:rPr lang="en-US" sz="2400" dirty="0">
                <a:latin typeface="Arial" panose="020B0604020202020204" pitchFamily="34" charset="0"/>
                <a:cs typeface="Arial" panose="020B0604020202020204" pitchFamily="34" charset="0"/>
              </a:rPr>
              <a:t>= supramolecular assemblies of many core proteins all bound to a single molecule of hyaluronan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aggrecan interacts strongly with collagen in the ECM of cartilage</a:t>
            </a:r>
          </a:p>
          <a:p>
            <a:pPr marL="533400" lvl="1" indent="0">
              <a:buNone/>
            </a:pPr>
            <a:endParaRPr lang="en-US" altLang="en-US" sz="2400" dirty="0">
              <a:latin typeface="Arial" panose="020B0604020202020204" pitchFamily="34" charset="0"/>
              <a:cs typeface="Arial" panose="020B0604020202020204" pitchFamily="34" charset="0"/>
            </a:endParaRPr>
          </a:p>
          <a:p>
            <a:pPr marL="50800" indent="0">
              <a:buNone/>
            </a:pPr>
            <a:endParaRPr lang="en-US" altLang="en-US" sz="24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A wavy strand represents the hyaluronan molecule. There are repeating units of a brushy structure extending out vertically in pairs from its top and bottom sides. A close-up shows that each brushy structure is connected to hyaluronan by a small link protein that wraps around to form a circle at the base of the brushy structure, where it meets hyaluronan. A strand labeled aggrecan core protein extends up from this link protein. Near the link protein, blue threads extend out horizontally from the aggrecan core protein to the left and right. After a short region of blue threads, most of the aggrecan core protein has red threads extending to left and right.">
            <a:extLst>
              <a:ext uri="{FF2B5EF4-FFF2-40B4-BE49-F238E27FC236}">
                <a16:creationId xmlns:a16="http://schemas.microsoft.com/office/drawing/2014/main" id="{64C3B684-D3A7-1F46-968C-27872149B10D}"/>
              </a:ext>
            </a:extLst>
          </p:cNvPr>
          <p:cNvPicPr>
            <a:picLocks noChangeAspect="1"/>
          </p:cNvPicPr>
          <p:nvPr/>
        </p:nvPicPr>
        <p:blipFill>
          <a:blip r:embed="rId3"/>
          <a:stretch>
            <a:fillRect/>
          </a:stretch>
        </p:blipFill>
        <p:spPr>
          <a:xfrm>
            <a:off x="4197497" y="2057400"/>
            <a:ext cx="4634776" cy="3343852"/>
          </a:xfrm>
          <a:prstGeom prst="rect">
            <a:avLst/>
          </a:prstGeom>
        </p:spPr>
      </p:pic>
    </p:spTree>
    <p:extLst>
      <p:ext uri="{BB962C8B-B14F-4D97-AF65-F5344CB8AC3E}">
        <p14:creationId xmlns:p14="http://schemas.microsoft.com/office/powerpoint/2010/main" val="88895913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5D4C7-A241-4874-96CD-5C6BE82D480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Fibronectin and Integrins</a:t>
            </a:r>
            <a:endParaRPr lang="en-AU" dirty="0"/>
          </a:p>
        </p:txBody>
      </p:sp>
      <p:sp>
        <p:nvSpPr>
          <p:cNvPr id="4" name="Google Shape;390;g847cf01710_0_68">
            <a:extLst>
              <a:ext uri="{FF2B5EF4-FFF2-40B4-BE49-F238E27FC236}">
                <a16:creationId xmlns:a16="http://schemas.microsoft.com/office/drawing/2014/main" id="{3149B5E3-D3DD-C64B-91BD-C41DD0F36AF5}"/>
              </a:ext>
            </a:extLst>
          </p:cNvPr>
          <p:cNvSpPr txBox="1">
            <a:spLocks noChangeArrowheads="1"/>
          </p:cNvSpPr>
          <p:nvPr/>
        </p:nvSpPr>
        <p:spPr bwMode="auto">
          <a:xfrm>
            <a:off x="381000" y="1371600"/>
            <a:ext cx="4191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fibronectin </a:t>
            </a:r>
            <a:r>
              <a:rPr lang="en-US" sz="2400" dirty="0">
                <a:latin typeface="Arial" panose="020B0604020202020204" pitchFamily="34" charset="0"/>
                <a:cs typeface="Arial" panose="020B0604020202020204" pitchFamily="34" charset="0"/>
              </a:rPr>
              <a:t>= has separate domains to bind fibrin, heparan sulfate, and collagen</a:t>
            </a:r>
          </a:p>
          <a:p>
            <a:pPr lvl="1"/>
            <a:r>
              <a:rPr lang="en-US" sz="2400" dirty="0">
                <a:latin typeface="Arial" panose="020B0604020202020204" pitchFamily="34" charset="0"/>
                <a:cs typeface="Arial" panose="020B0604020202020204" pitchFamily="34" charset="0"/>
              </a:rPr>
              <a:t>contain the conserved RGD sequence (</a:t>
            </a:r>
            <a:r>
              <a:rPr lang="en-US" sz="2400" dirty="0" err="1">
                <a:latin typeface="Arial" panose="020B0604020202020204" pitchFamily="34" charset="0"/>
                <a:cs typeface="Arial" panose="020B0604020202020204" pitchFamily="34" charset="0"/>
              </a:rPr>
              <a:t>Arg</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Gly</a:t>
            </a:r>
            <a:r>
              <a:rPr lang="en-US" sz="2400" dirty="0">
                <a:latin typeface="Arial" panose="020B0604020202020204" pitchFamily="34" charset="0"/>
                <a:cs typeface="Arial" panose="020B0604020202020204" pitchFamily="34" charset="0"/>
              </a:rPr>
              <a:t>–Asp) to bind </a:t>
            </a:r>
            <a:r>
              <a:rPr lang="en-US" sz="2400" b="1" dirty="0">
                <a:latin typeface="Arial" panose="020B0604020202020204" pitchFamily="34" charset="0"/>
                <a:cs typeface="Arial" panose="020B0604020202020204" pitchFamily="34" charset="0"/>
              </a:rPr>
              <a:t>integrins</a:t>
            </a:r>
          </a:p>
          <a:p>
            <a:pPr marL="533400" lvl="1"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integrins</a:t>
            </a:r>
            <a:r>
              <a:rPr lang="en-US" sz="2400" dirty="0">
                <a:latin typeface="Arial" panose="020B0604020202020204" pitchFamily="34" charset="0"/>
                <a:cs typeface="Arial" panose="020B0604020202020204" pitchFamily="34" charset="0"/>
              </a:rPr>
              <a:t> = mediate signaling between cell interior and ECM molecules</a:t>
            </a:r>
          </a:p>
          <a:p>
            <a:pPr marL="533400" lvl="1" indent="0">
              <a:buNone/>
            </a:pPr>
            <a:endParaRPr lang="en-US" altLang="en-US" sz="2400" dirty="0">
              <a:latin typeface="Arial" panose="020B0604020202020204" pitchFamily="34" charset="0"/>
              <a:cs typeface="Arial" panose="020B0604020202020204" pitchFamily="34" charset="0"/>
            </a:endParaRPr>
          </a:p>
          <a:p>
            <a:pPr marL="50800" indent="0">
              <a:buNone/>
            </a:pPr>
            <a:endParaRPr lang="en-US" altLang="en-US" sz="24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figure shows a horizontal plasma membrane as two sheets of white spheres with tails extending irregularly into the space between them. Beneath the plasma membrane on the left, two intertwined chains of spheres are labeled actin filament. Two strands hook over the actin filament, one to the left and one to the right. Each strand is connected to a long vertical strand that runs through the plasma membrane. The left strand ends with a series of three vertical ovals that end with a larger oval. The right strand ends with a series of four small ovals that end with another small oval to the side and a larger oval above that connects to an even larger oval above. Both of these structures are bent to the right and are labeled integrins. Two similar structures are present in the middle of the membrane and on the far right of the membrane, but these are both entirely vertical instead of bent. Above the right two pairs of integrins, there are two roughly horizontal strands made up of rods and labeled fibronectin. The two strands are close together to the left of the central pair of integrins and separate with the top one extending upward and the bottom one extending to the right above the pair of integrins on the right. The top fibronectin runs through three blue strands each made up of intertwined strands and labeled cross-linked fibers of collagen. The top fibronectin also runs over two proteoglycans, shown as long strands with brush-like structures extending above and below them along their entire lengths.">
            <a:extLst>
              <a:ext uri="{FF2B5EF4-FFF2-40B4-BE49-F238E27FC236}">
                <a16:creationId xmlns:a16="http://schemas.microsoft.com/office/drawing/2014/main" id="{CD422142-41A0-DC44-BC99-F0EE969C025B}"/>
              </a:ext>
            </a:extLst>
          </p:cNvPr>
          <p:cNvPicPr>
            <a:picLocks noChangeAspect="1"/>
          </p:cNvPicPr>
          <p:nvPr/>
        </p:nvPicPr>
        <p:blipFill>
          <a:blip r:embed="rId3"/>
          <a:stretch>
            <a:fillRect/>
          </a:stretch>
        </p:blipFill>
        <p:spPr>
          <a:xfrm>
            <a:off x="4724400" y="2133600"/>
            <a:ext cx="4188310" cy="3521075"/>
          </a:xfrm>
          <a:prstGeom prst="rect">
            <a:avLst/>
          </a:prstGeom>
        </p:spPr>
      </p:pic>
    </p:spTree>
    <p:extLst>
      <p:ext uri="{BB962C8B-B14F-4D97-AF65-F5344CB8AC3E}">
        <p14:creationId xmlns:p14="http://schemas.microsoft.com/office/powerpoint/2010/main" val="377891208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7&#10;">
            <a:extLst>
              <a:ext uri="{FF2B5EF4-FFF2-40B4-BE49-F238E27FC236}">
                <a16:creationId xmlns:a16="http://schemas.microsoft.com/office/drawing/2014/main" id="{263AC533-E4C0-4B19-B472-20C62BAA9F0D}"/>
              </a:ext>
            </a:extLst>
          </p:cNvPr>
          <p:cNvPicPr>
            <a:picLocks noChangeAspect="1"/>
          </p:cNvPicPr>
          <p:nvPr/>
        </p:nvPicPr>
        <p:blipFill>
          <a:blip r:embed="rId3"/>
          <a:stretch>
            <a:fillRect/>
          </a:stretch>
        </p:blipFill>
        <p:spPr>
          <a:xfrm>
            <a:off x="1783589" y="386446"/>
            <a:ext cx="993734" cy="695004"/>
          </a:xfrm>
          <a:prstGeom prst="rect">
            <a:avLst/>
          </a:prstGeom>
        </p:spPr>
      </p:pic>
      <p:sp>
        <p:nvSpPr>
          <p:cNvPr id="2" name="Title 1">
            <a:extLst>
              <a:ext uri="{FF2B5EF4-FFF2-40B4-BE49-F238E27FC236}">
                <a16:creationId xmlns:a16="http://schemas.microsoft.com/office/drawing/2014/main" id="{6769501C-1E4A-44D5-AF47-754BE88CAB0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7</a:t>
            </a:r>
            <a:r>
              <a:rPr lang="en-US" altLang="en-US" sz="2000" b="0" dirty="0">
                <a:solidFill>
                  <a:srgbClr val="1D6E7D"/>
                </a:solidFill>
                <a:latin typeface="Arial" panose="020B0604020202020204" pitchFamily="34" charset="0"/>
                <a:cs typeface="Arial" panose="020B0604020202020204" pitchFamily="34" charset="0"/>
              </a:rPr>
              <a:t> (2 of 3)</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An almost infinite variety of discrete structures can be built from a small number of monomeric subunits. </a:t>
            </a:r>
            <a:r>
              <a:rPr lang="en-US" sz="2400" dirty="0">
                <a:latin typeface="Arial" panose="020B0604020202020204" pitchFamily="34" charset="0"/>
                <a:cs typeface="Arial" panose="020B0604020202020204" pitchFamily="34" charset="0"/>
              </a:rPr>
              <a:t>Even short polymers, when arranged in different sequences, joined through different linkages, and branched to specific degrees, present unique faces recognized by their molecular partners.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014141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D39E8-D2C0-4CAD-B9CD-69BCB7F97B0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Purpose of Interactions between Cells and the ECM</a:t>
            </a:r>
            <a:endParaRPr lang="en-AU" dirty="0"/>
          </a:p>
        </p:txBody>
      </p:sp>
      <p:sp>
        <p:nvSpPr>
          <p:cNvPr id="4" name="Google Shape;390;g847cf01710_0_68">
            <a:extLst>
              <a:ext uri="{FF2B5EF4-FFF2-40B4-BE49-F238E27FC236}">
                <a16:creationId xmlns:a16="http://schemas.microsoft.com/office/drawing/2014/main" id="{3149B5E3-D3DD-C64B-91BD-C41DD0F36AF5}"/>
              </a:ext>
            </a:extLst>
          </p:cNvPr>
          <p:cNvSpPr txBox="1">
            <a:spLocks noChangeArrowheads="1"/>
          </p:cNvSpPr>
          <p:nvPr/>
        </p:nvSpPr>
        <p:spPr bwMode="auto">
          <a:xfrm>
            <a:off x="457200" y="1828800"/>
            <a:ext cx="8229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interactions between cells and the ECM:</a:t>
            </a:r>
          </a:p>
          <a:p>
            <a:pPr lvl="1"/>
            <a:r>
              <a:rPr lang="en-US" sz="2400" dirty="0">
                <a:latin typeface="Arial" panose="020B0604020202020204" pitchFamily="34" charset="0"/>
                <a:cs typeface="Arial" panose="020B0604020202020204" pitchFamily="34" charset="0"/>
              </a:rPr>
              <a:t>anchor cells to the ECM, providing the strength and elasticity of skin and joints</a:t>
            </a:r>
          </a:p>
          <a:p>
            <a:pPr lvl="1"/>
            <a:r>
              <a:rPr lang="en-US" sz="2400" dirty="0">
                <a:latin typeface="Arial" panose="020B0604020202020204" pitchFamily="34" charset="0"/>
                <a:cs typeface="Arial" panose="020B0604020202020204" pitchFamily="34" charset="0"/>
              </a:rPr>
              <a:t>provide paths that direct the migration of cells in developing tissue</a:t>
            </a:r>
          </a:p>
          <a:p>
            <a:pPr lvl="1"/>
            <a:r>
              <a:rPr lang="en-US" sz="2400" dirty="0">
                <a:latin typeface="Arial" panose="020B0604020202020204" pitchFamily="34" charset="0"/>
                <a:cs typeface="Arial" panose="020B0604020202020204" pitchFamily="34" charset="0"/>
              </a:rPr>
              <a:t>convey information in both directions across the plasma membrane</a:t>
            </a:r>
          </a:p>
          <a:p>
            <a:pPr lvl="1"/>
            <a:endParaRPr lang="en-US" sz="2000" dirty="0">
              <a:latin typeface="Arial" panose="020B0604020202020204" pitchFamily="34" charset="0"/>
              <a:cs typeface="Arial" panose="020B0604020202020204" pitchFamily="34" charset="0"/>
            </a:endParaRPr>
          </a:p>
          <a:p>
            <a:pPr marL="533400" lvl="1" indent="0">
              <a:buNone/>
            </a:pPr>
            <a:endParaRPr lang="en-US" altLang="en-US" sz="2400" dirty="0">
              <a:latin typeface="Arial" panose="020B0604020202020204" pitchFamily="34" charset="0"/>
              <a:cs typeface="Arial" panose="020B0604020202020204" pitchFamily="34" charset="0"/>
            </a:endParaRPr>
          </a:p>
          <a:p>
            <a:pPr marL="50800" indent="0">
              <a:buNone/>
            </a:pPr>
            <a:endParaRPr lang="en-US" altLang="en-US" sz="24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448106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0CE8A5-5F97-48B1-BCFB-ACFBA7559865}"/>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Glycoproteins Have Covalently Attached Oligosaccharides</a:t>
            </a:r>
            <a:endParaRPr lang="en-AU" dirty="0">
              <a:solidFill>
                <a:srgbClr val="4E4CB4"/>
              </a:solidFill>
            </a:endParaRPr>
          </a:p>
        </p:txBody>
      </p:sp>
      <p:sp>
        <p:nvSpPr>
          <p:cNvPr id="5" name="Google Shape;390;g847cf01710_0_68">
            <a:extLst>
              <a:ext uri="{FF2B5EF4-FFF2-40B4-BE49-F238E27FC236}">
                <a16:creationId xmlns:a16="http://schemas.microsoft.com/office/drawing/2014/main" id="{C364777F-7108-AB4C-8E7C-9AFC6D61860F}"/>
              </a:ext>
            </a:extLst>
          </p:cNvPr>
          <p:cNvSpPr txBox="1">
            <a:spLocks noChangeArrowheads="1"/>
          </p:cNvSpPr>
          <p:nvPr/>
        </p:nvSpPr>
        <p:spPr bwMode="auto">
          <a:xfrm>
            <a:off x="183831" y="1809208"/>
            <a:ext cx="4738688" cy="4210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two types of attachments: </a:t>
            </a:r>
          </a:p>
          <a:p>
            <a:pPr lvl="1"/>
            <a:r>
              <a:rPr lang="en-US" altLang="en-US" sz="2400" i="1" dirty="0">
                <a:latin typeface="Arial" panose="020B0604020202020204" pitchFamily="34" charset="0"/>
                <a:cs typeface="Arial" panose="020B0604020202020204" pitchFamily="34" charset="0"/>
              </a:rPr>
              <a:t>O</a:t>
            </a:r>
            <a:r>
              <a:rPr lang="en-US" altLang="en-US" sz="2400" dirty="0">
                <a:latin typeface="Arial" panose="020B0604020202020204" pitchFamily="34" charset="0"/>
                <a:cs typeface="Arial" panose="020B0604020202020204" pitchFamily="34" charset="0"/>
              </a:rPr>
              <a:t>-linked = a glycoside bond joins </a:t>
            </a:r>
            <a:r>
              <a:rPr lang="en-US" sz="2400" dirty="0">
                <a:latin typeface="Arial" panose="020B0604020202020204" pitchFamily="34" charset="0"/>
                <a:cs typeface="Arial" panose="020B0604020202020204" pitchFamily="34" charset="0"/>
              </a:rPr>
              <a:t>the anomeric carbon of a carbohydrate to the —OH of a Ser or </a:t>
            </a:r>
            <a:r>
              <a:rPr lang="en-US" sz="2400" dirty="0" err="1">
                <a:latin typeface="Arial" panose="020B0604020202020204" pitchFamily="34" charset="0"/>
                <a:cs typeface="Arial" panose="020B0604020202020204" pitchFamily="34" charset="0"/>
              </a:rPr>
              <a:t>Thr</a:t>
            </a:r>
            <a:r>
              <a:rPr lang="en-US" sz="2400" dirty="0">
                <a:latin typeface="Arial" panose="020B0604020202020204" pitchFamily="34" charset="0"/>
                <a:cs typeface="Arial" panose="020B0604020202020204" pitchFamily="34" charset="0"/>
              </a:rPr>
              <a:t> residue </a:t>
            </a:r>
          </a:p>
          <a:p>
            <a:pPr lvl="1"/>
            <a:r>
              <a:rPr lang="en-US" altLang="en-US" sz="2400" i="1" dirty="0">
                <a:latin typeface="Arial" panose="020B0604020202020204" pitchFamily="34" charset="0"/>
                <a:cs typeface="Arial" panose="020B0604020202020204" pitchFamily="34" charset="0"/>
              </a:rPr>
              <a:t>N</a:t>
            </a:r>
            <a:r>
              <a:rPr lang="en-US" altLang="en-US" sz="2400" dirty="0">
                <a:latin typeface="Arial" panose="020B0604020202020204" pitchFamily="34" charset="0"/>
                <a:cs typeface="Arial" panose="020B0604020202020204" pitchFamily="34" charset="0"/>
              </a:rPr>
              <a:t>-linked = an </a:t>
            </a:r>
            <a:r>
              <a:rPr lang="en-US" sz="2400" b="1" i="1" dirty="0">
                <a:latin typeface="Arial" panose="020B0604020202020204" pitchFamily="34" charset="0"/>
                <a:cs typeface="Arial" panose="020B0604020202020204" pitchFamily="34" charset="0"/>
              </a:rPr>
              <a:t>N</a:t>
            </a:r>
            <a:r>
              <a:rPr lang="en-US" sz="2400" b="1" dirty="0">
                <a:latin typeface="Arial" panose="020B0604020202020204" pitchFamily="34" charset="0"/>
                <a:cs typeface="Arial" panose="020B0604020202020204" pitchFamily="34" charset="0"/>
              </a:rPr>
              <a:t>-glycosyl bond </a:t>
            </a:r>
            <a:r>
              <a:rPr lang="en-US" sz="2400" dirty="0">
                <a:latin typeface="Arial" panose="020B0604020202020204" pitchFamily="34" charset="0"/>
                <a:cs typeface="Arial" panose="020B0604020202020204" pitchFamily="34" charset="0"/>
              </a:rPr>
              <a:t>joins the anomeric carbon of a sugar to the amide nitrogen of an </a:t>
            </a:r>
            <a:r>
              <a:rPr lang="en-US" sz="2400" dirty="0" err="1">
                <a:latin typeface="Arial" panose="020B0604020202020204" pitchFamily="34" charset="0"/>
                <a:cs typeface="Arial" panose="020B0604020202020204" pitchFamily="34" charset="0"/>
              </a:rPr>
              <a:t>Asn</a:t>
            </a:r>
            <a:r>
              <a:rPr lang="en-US" sz="2400" dirty="0">
                <a:latin typeface="Arial" panose="020B0604020202020204" pitchFamily="34" charset="0"/>
                <a:cs typeface="Arial" panose="020B0604020202020204" pitchFamily="34" charset="0"/>
              </a:rPr>
              <a:t> residue</a:t>
            </a:r>
          </a:p>
          <a:p>
            <a:pPr lvl="1"/>
            <a:endParaRPr lang="en-US" altLang="en-US" sz="2400" i="1" dirty="0">
              <a:latin typeface="Arial" panose="020B0604020202020204" pitchFamily="34" charset="0"/>
              <a:cs typeface="Arial" panose="020B0604020202020204" pitchFamily="34" charset="0"/>
            </a:endParaRPr>
          </a:p>
          <a:p>
            <a:pPr lvl="1"/>
            <a:endParaRPr lang="en-US" altLang="en-US" sz="2000" i="1" dirty="0">
              <a:latin typeface="Arial" panose="020B0604020202020204" pitchFamily="34" charset="0"/>
              <a:cs typeface="Arial" panose="020B0604020202020204" pitchFamily="34" charset="0"/>
            </a:endParaRPr>
          </a:p>
          <a:p>
            <a:pPr lvl="1"/>
            <a:endParaRPr lang="en-US" altLang="en-US" sz="2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is titled O-linked and shows a six-membered ring labeled G lowercase A L uppercase N A lowercase C bonded to S e r. The ring has O at its top right vertex between C 5 and C 1. C 1 is bonded to H above the ring and has a bond that curves down and to the right to O of S e r; C 2 is bonded to H above the ring and to N H below the ring that is further bonded to C that is double bonded to O and bonded to C H 3; C 3 is bonded to O H above the ring and to H below the ring; C 4 is bonded to O H above the ring and to H below the ring; C 5 is bonded to C 6 above the ring and to H below the ring; and C 6 is bonded to 2 H and O that is further bonded above. S e r is shown as a brown highlighted molecule with a vertical chain. C at the top is bonded to a wavy line above, double bonded to O on the right, and bonded to a central C H below that is further bonded to N H below that is further bonded to a wavy line. The central C H is bonded to C H 2 on the left that is further bonded to O that is bonded to C 1 of the ring. A key shows that a blue square is G lowercase L C uppercase N A lowercase C, a green circle is M lowercase A N, a yellow circle is G lowercase A L, a purple triangle is N lowercase E U 5 uppercase A lowercase C, and a yellow square is G lowercase A lowercase L uppercase N A lowercase C. Two examples of O-linked oligosaccharides are shown using these symbols. The first example has a brown bar labeled S e r / T h r. On the left, S e r is bonded to a yellow square that is further bonded to a purple triangle. The second example also has a brown bar labeled S e r / T h r. On the left, S e r is bonded to a yellow square that is bonded to a yellow circle above and a blue square below. The yellow circle above is further bonded to a blue square bonded to a yellow circle bonded to a blue square bonded to a yellow circle bonded to a yellow square and a purple square. The blue square below is further bonded to a yellow circle bonded to a purple diamond. Part b is titled N-linked and shows a six-membered ring labeled G lowercase L C uppercase N A lowercase C bonded to A s n. The ring has O at the top right vertex between C 5 and C 1. C 1 is bonded to N of A s n above the ring and to H below the ring; C 2 is bonded to H above the ring and to N H below the ring that is further bonded to C that is double bonded to O and further bonded to C H 3; C 3 is bonded to O H above the ring and H below the ring; C 4 is bonded to H above the ring and to O that is further bonded below the ring; C 5 is bonded to C 6 above the ring and to H below the ring; and C 6 is bonded to 2 H and O H. A s n has a top C that is bonded to a wavy line above, double bonded to O, and bonded to a central C below that is bonded to H on the right, N H below that is further bonded to a wavy line, and C H 2 on the left that is further bonded to C that is double bonded to O and further bonded to N H that is bonded to C 1 of the ring. Three examples are shown, each with a bar labeled A s n that has a chain extending to the left. The first chain is blue square, blue square, green circle bonded to green circle above and green circle below. The top green circle is further bonded to two green circles and the bottom green circle is bonded to a blue square that is bonded to a yellow circle. The second chain is blue square, blue square, green circle bonded to a green circle above and a green circle below. The top green circle is further bonded to two chains of two green circles each. The bottom green circle is further bonded to two more green circles. The third chain is blue square, blue square, and then green circle bonded to a green circle above and a green circle below. The top green circle is further bonded to blue square, yellow circle, and purple diamond. The bottom green circle is bonded to two chains that each have blue square, yellow circle, and purple diamond.">
            <a:extLst>
              <a:ext uri="{FF2B5EF4-FFF2-40B4-BE49-F238E27FC236}">
                <a16:creationId xmlns:a16="http://schemas.microsoft.com/office/drawing/2014/main" id="{1BDED238-0432-D940-A86B-31ED57B5E738}"/>
              </a:ext>
            </a:extLst>
          </p:cNvPr>
          <p:cNvPicPr>
            <a:picLocks noChangeAspect="1"/>
          </p:cNvPicPr>
          <p:nvPr/>
        </p:nvPicPr>
        <p:blipFill>
          <a:blip r:embed="rId3"/>
          <a:stretch>
            <a:fillRect/>
          </a:stretch>
        </p:blipFill>
        <p:spPr>
          <a:xfrm>
            <a:off x="4922519" y="1829990"/>
            <a:ext cx="3778568" cy="4723210"/>
          </a:xfrm>
          <a:prstGeom prst="rect">
            <a:avLst/>
          </a:prstGeom>
        </p:spPr>
      </p:pic>
    </p:spTree>
    <p:extLst>
      <p:ext uri="{BB962C8B-B14F-4D97-AF65-F5344CB8AC3E}">
        <p14:creationId xmlns:p14="http://schemas.microsoft.com/office/powerpoint/2010/main" val="364630807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2&#10;">
            <a:extLst>
              <a:ext uri="{FF2B5EF4-FFF2-40B4-BE49-F238E27FC236}">
                <a16:creationId xmlns:a16="http://schemas.microsoft.com/office/drawing/2014/main" id="{272E13AD-27F8-480C-A7E0-3BFD5939043D}"/>
              </a:ext>
            </a:extLst>
          </p:cNvPr>
          <p:cNvPicPr>
            <a:picLocks noChangeAspect="1"/>
          </p:cNvPicPr>
          <p:nvPr/>
        </p:nvPicPr>
        <p:blipFill>
          <a:blip r:embed="rId3"/>
          <a:stretch>
            <a:fillRect/>
          </a:stretch>
        </p:blipFill>
        <p:spPr>
          <a:xfrm>
            <a:off x="708025" y="304800"/>
            <a:ext cx="1133954" cy="816935"/>
          </a:xfrm>
          <a:prstGeom prst="rect">
            <a:avLst/>
          </a:prstGeom>
        </p:spPr>
      </p:pic>
      <p:sp>
        <p:nvSpPr>
          <p:cNvPr id="2" name="Title 1">
            <a:extLst>
              <a:ext uri="{FF2B5EF4-FFF2-40B4-BE49-F238E27FC236}">
                <a16:creationId xmlns:a16="http://schemas.microsoft.com/office/drawing/2014/main" id="{737920C8-BC7B-4E70-85B2-5DAB7030B818}"/>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26</a:t>
            </a:r>
            <a:endParaRPr lang="en-AU" dirty="0"/>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A laboratory is studying the binding properties of a glycoprotein on the plasma membrane. What amino acids should they analyze for the presence of branched heteropolysaccharides? </a:t>
            </a:r>
            <a:endParaRPr lang="en-US" sz="2400" i="1" dirty="0">
              <a:latin typeface="Arial" panose="020B0604020202020204" pitchFamily="34" charset="0"/>
              <a:cs typeface="Arial" panose="020B0604020202020204" pitchFamily="34" charset="0"/>
            </a:endParaRP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Ser, </a:t>
            </a:r>
            <a:r>
              <a:rPr lang="en-US" sz="2400" dirty="0" err="1">
                <a:latin typeface="Arial" panose="020B0604020202020204" pitchFamily="34" charset="0"/>
                <a:cs typeface="Arial" panose="020B0604020202020204" pitchFamily="34" charset="0"/>
              </a:rPr>
              <a:t>Thr</a:t>
            </a:r>
            <a:r>
              <a:rPr lang="en-US" sz="2400" dirty="0">
                <a:latin typeface="Arial" panose="020B0604020202020204" pitchFamily="34" charset="0"/>
                <a:cs typeface="Arial" panose="020B0604020202020204" pitchFamily="34" charset="0"/>
              </a:rPr>
              <a:t>, and Tyr</a:t>
            </a:r>
          </a:p>
          <a:p>
            <a:pPr marL="457200" indent="-457200">
              <a:buFontTx/>
              <a:buAutoNum type="alphaUcPeriod"/>
              <a:defRPr/>
            </a:pPr>
            <a:r>
              <a:rPr lang="en-US" sz="2400" dirty="0">
                <a:latin typeface="Arial" panose="020B0604020202020204" pitchFamily="34" charset="0"/>
                <a:cs typeface="Arial" panose="020B0604020202020204" pitchFamily="34" charset="0"/>
              </a:rPr>
              <a:t>Ser, </a:t>
            </a:r>
            <a:r>
              <a:rPr lang="en-US" sz="2400" dirty="0" err="1">
                <a:latin typeface="Arial" panose="020B0604020202020204" pitchFamily="34" charset="0"/>
                <a:cs typeface="Arial" panose="020B0604020202020204" pitchFamily="34" charset="0"/>
              </a:rPr>
              <a:t>Thr</a:t>
            </a:r>
            <a:r>
              <a:rPr lang="en-US" sz="2400" dirty="0">
                <a:latin typeface="Arial" panose="020B0604020202020204" pitchFamily="34" charset="0"/>
                <a:cs typeface="Arial" panose="020B0604020202020204" pitchFamily="34" charset="0"/>
              </a:rPr>
              <a:t>, and </a:t>
            </a:r>
            <a:r>
              <a:rPr lang="en-US" sz="2400" dirty="0" err="1">
                <a:latin typeface="Arial" panose="020B0604020202020204" pitchFamily="34" charset="0"/>
                <a:cs typeface="Arial" panose="020B0604020202020204" pitchFamily="34" charset="0"/>
              </a:rPr>
              <a:t>Asn</a:t>
            </a:r>
            <a:endParaRPr lang="en-US" sz="2400" dirty="0">
              <a:latin typeface="Arial" panose="020B0604020202020204" pitchFamily="34" charset="0"/>
              <a:cs typeface="Arial" panose="020B0604020202020204" pitchFamily="34" charset="0"/>
            </a:endParaRPr>
          </a:p>
          <a:p>
            <a:pPr marL="457200" indent="-457200">
              <a:buFontTx/>
              <a:buAutoNum type="alphaUcPeriod"/>
              <a:defRPr/>
            </a:pPr>
            <a:r>
              <a:rPr lang="en-US" sz="2400" dirty="0" err="1">
                <a:latin typeface="Arial" panose="020B0604020202020204" pitchFamily="34" charset="0"/>
                <a:cs typeface="Arial" panose="020B0604020202020204" pitchFamily="34" charset="0"/>
              </a:rPr>
              <a:t>Trp</a:t>
            </a:r>
            <a:r>
              <a:rPr lang="en-US" sz="2400" dirty="0">
                <a:latin typeface="Arial" panose="020B0604020202020204" pitchFamily="34" charset="0"/>
                <a:cs typeface="Arial" panose="020B0604020202020204" pitchFamily="34" charset="0"/>
              </a:rPr>
              <a:t>, Tyr, and </a:t>
            </a:r>
            <a:r>
              <a:rPr lang="en-US" sz="2400" dirty="0" err="1">
                <a:latin typeface="Arial" panose="020B0604020202020204" pitchFamily="34" charset="0"/>
                <a:cs typeface="Arial" panose="020B0604020202020204" pitchFamily="34" charset="0"/>
              </a:rPr>
              <a:t>Phe</a:t>
            </a:r>
            <a:endParaRPr lang="en-US" sz="2400" dirty="0">
              <a:latin typeface="Arial" panose="020B0604020202020204" pitchFamily="34" charset="0"/>
              <a:cs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Lys, His, and </a:t>
            </a:r>
            <a:r>
              <a:rPr lang="en-US" sz="2400" dirty="0" err="1">
                <a:latin typeface="Arial" panose="020B0604020202020204" pitchFamily="34" charset="0"/>
                <a:cs typeface="Arial" panose="020B0604020202020204" pitchFamily="34" charset="0"/>
              </a:rPr>
              <a:t>Arg</a:t>
            </a:r>
            <a:endParaRPr lang="en-US" sz="2400" dirty="0">
              <a:latin typeface="Arial" panose="020B0604020202020204" pitchFamily="34" charset="0"/>
              <a:cs typeface="Arial" panose="020B0604020202020204" pitchFamily="34" charset="0"/>
            </a:endParaRP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97476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670CD-6E2A-4072-B6FC-725F91D7BF9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(2 of 4)</a:t>
            </a:r>
            <a:endParaRPr lang="en-AU" sz="2000" b="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Carbohydrates can have multiple chiral carbons; the configuration of groups around each carbon atom determines how the compound interacts with other biomolecules. </a:t>
            </a:r>
            <a:r>
              <a:rPr lang="en-US" sz="2400" dirty="0">
                <a:latin typeface="Arial" panose="020B0604020202020204" pitchFamily="34" charset="0"/>
                <a:cs typeface="Arial" panose="020B0604020202020204" pitchFamily="34" charset="0"/>
              </a:rPr>
              <a:t>As we saw for </a:t>
            </a:r>
            <a:r>
              <a:rPr lang="en-US" sz="1800" dirty="0">
                <a:latin typeface="Arial" panose="020B0604020202020204" pitchFamily="34" charset="0"/>
                <a:cs typeface="Arial" panose="020B0604020202020204" pitchFamily="34" charset="0"/>
              </a:rPr>
              <a:t>L</a:t>
            </a:r>
            <a:r>
              <a:rPr lang="en-US" sz="2400" dirty="0">
                <a:latin typeface="Arial" panose="020B0604020202020204" pitchFamily="34" charset="0"/>
                <a:cs typeface="Arial" panose="020B0604020202020204" pitchFamily="34" charset="0"/>
              </a:rPr>
              <a:t>-amino acids in proteins, with rare exceptions, biological evolution selected one stereochemical series (</a:t>
            </a:r>
            <a:r>
              <a:rPr lang="en-US" sz="18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-series) for sugars. </a:t>
            </a:r>
          </a:p>
          <a:p>
            <a:pPr>
              <a:buFontTx/>
              <a:buNone/>
            </a:pPr>
            <a:endParaRPr lang="en-US" altLang="en-US" sz="2800" dirty="0">
              <a:latin typeface="Arial" panose="020B0604020202020204" pitchFamily="34" charset="0"/>
            </a:endParaRPr>
          </a:p>
        </p:txBody>
      </p:sp>
      <p:pic>
        <p:nvPicPr>
          <p:cNvPr id="6" name="Google Shape;170;p2" descr="Icon P 1">
            <a:extLst>
              <a:ext uri="{FF2B5EF4-FFF2-40B4-BE49-F238E27FC236}">
                <a16:creationId xmlns:a16="http://schemas.microsoft.com/office/drawing/2014/main" id="{A407E462-B6CC-4AB0-93F2-BD09107150A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03231"/>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497939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D5F17-8756-4DBA-BCAD-4E2219D0294F}"/>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26, Response</a:t>
            </a:r>
            <a:endParaRPr lang="en-AU" dirty="0"/>
          </a:p>
        </p:txBody>
      </p:sp>
      <p:sp>
        <p:nvSpPr>
          <p:cNvPr id="6" name="Google Shape;433;g847cf01710_0_113">
            <a:extLst>
              <a:ext uri="{FF2B5EF4-FFF2-40B4-BE49-F238E27FC236}">
                <a16:creationId xmlns:a16="http://schemas.microsoft.com/office/drawing/2014/main" id="{5ECEB920-031B-BC47-8A15-AE826EAA6F00}"/>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A laboratory is studying the binding properties of a glycoprotein on the plasma membrane. What amino acids should they analyze for the presence of branched heteropolysaccharides? </a:t>
            </a:r>
            <a:endParaRPr lang="en-US" sz="2400" i="1" dirty="0">
              <a:latin typeface="Arial" panose="020B0604020202020204" pitchFamily="34" charset="0"/>
              <a:cs typeface="Arial" panose="020B0604020202020204" pitchFamily="34" charset="0"/>
            </a:endParaRPr>
          </a:p>
          <a:p>
            <a:pPr>
              <a:lnSpc>
                <a:spcPct val="115000"/>
              </a:lnSpc>
              <a:spcBef>
                <a:spcPts val="800"/>
              </a:spcBef>
              <a:buClr>
                <a:srgbClr val="000000"/>
              </a:buClr>
              <a:buSzPts val="1100"/>
              <a:buFont typeface="Calibri" panose="020F0502020204030204" pitchFamily="34" charset="0"/>
              <a:buNone/>
              <a:defRPr/>
            </a:pPr>
            <a:endPar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B.  Ser, </a:t>
            </a:r>
            <a:r>
              <a:rPr lang="en-US" sz="2400" b="1" dirty="0" err="1">
                <a:latin typeface="Arial" panose="020B0604020202020204" pitchFamily="34" charset="0"/>
                <a:cs typeface="Arial" panose="020B0604020202020204" pitchFamily="34" charset="0"/>
              </a:rPr>
              <a:t>Thr</a:t>
            </a:r>
            <a:r>
              <a:rPr lang="en-US" sz="2400" b="1" dirty="0">
                <a:latin typeface="Arial" panose="020B0604020202020204" pitchFamily="34" charset="0"/>
                <a:cs typeface="Arial" panose="020B0604020202020204" pitchFamily="34" charset="0"/>
              </a:rPr>
              <a:t>, and </a:t>
            </a:r>
            <a:r>
              <a:rPr lang="en-US" sz="2400" b="1" dirty="0" err="1">
                <a:latin typeface="Arial" panose="020B0604020202020204" pitchFamily="34" charset="0"/>
                <a:cs typeface="Arial" panose="020B0604020202020204" pitchFamily="34" charset="0"/>
              </a:rPr>
              <a:t>Asn</a:t>
            </a:r>
            <a:endParaRPr lang="en-US" sz="2400" b="1" dirty="0">
              <a:latin typeface="Arial" panose="020B0604020202020204" pitchFamily="34" charset="0"/>
              <a:cs typeface="Arial" panose="020B0604020202020204" pitchFamily="34" charset="0"/>
            </a:endParaRP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Glycoproteins are carbohydrate-protein conjugates. The carbohydrate is attached at its anomeric carbon through a glycosidic link to the —OH of a Ser or </a:t>
            </a:r>
            <a:r>
              <a:rPr lang="en-US" sz="2400" b="1" dirty="0" err="1">
                <a:latin typeface="Arial" panose="020B0604020202020204" pitchFamily="34" charset="0"/>
                <a:cs typeface="Arial" panose="020B0604020202020204" pitchFamily="34" charset="0"/>
              </a:rPr>
              <a:t>Thr</a:t>
            </a:r>
            <a:r>
              <a:rPr lang="en-US" sz="2400" b="1" dirty="0">
                <a:latin typeface="Arial" panose="020B0604020202020204" pitchFamily="34" charset="0"/>
                <a:cs typeface="Arial" panose="020B0604020202020204" pitchFamily="34" charset="0"/>
              </a:rPr>
              <a:t> residue (</a:t>
            </a:r>
            <a:r>
              <a:rPr lang="en-US" sz="2400" b="1" i="1" dirty="0">
                <a:latin typeface="Arial" panose="020B0604020202020204" pitchFamily="34" charset="0"/>
                <a:cs typeface="Arial" panose="020B0604020202020204" pitchFamily="34" charset="0"/>
              </a:rPr>
              <a:t>O</a:t>
            </a:r>
            <a:r>
              <a:rPr lang="en-US" sz="2400" b="1" dirty="0">
                <a:latin typeface="Arial" panose="020B0604020202020204" pitchFamily="34" charset="0"/>
                <a:cs typeface="Arial" panose="020B0604020202020204" pitchFamily="34" charset="0"/>
              </a:rPr>
              <a:t>-linked), or through an </a:t>
            </a:r>
            <a:r>
              <a:rPr lang="en-US" sz="2400" b="1" i="1" dirty="0">
                <a:latin typeface="Arial" panose="020B0604020202020204" pitchFamily="34" charset="0"/>
                <a:cs typeface="Arial" panose="020B0604020202020204" pitchFamily="34" charset="0"/>
              </a:rPr>
              <a:t>N</a:t>
            </a:r>
            <a:r>
              <a:rPr lang="en-US" sz="2400" b="1" dirty="0">
                <a:latin typeface="Arial" panose="020B0604020202020204" pitchFamily="34" charset="0"/>
                <a:cs typeface="Arial" panose="020B0604020202020204" pitchFamily="34" charset="0"/>
              </a:rPr>
              <a:t>-glycosyl link to the amide nitrogen of an </a:t>
            </a:r>
            <a:r>
              <a:rPr lang="en-US" sz="2400" b="1" dirty="0" err="1">
                <a:latin typeface="Arial" panose="020B0604020202020204" pitchFamily="34" charset="0"/>
                <a:cs typeface="Arial" panose="020B0604020202020204" pitchFamily="34" charset="0"/>
              </a:rPr>
              <a:t>Asn</a:t>
            </a:r>
            <a:r>
              <a:rPr lang="en-US" sz="2400" b="1" dirty="0">
                <a:latin typeface="Arial" panose="020B0604020202020204" pitchFamily="34" charset="0"/>
                <a:cs typeface="Arial" panose="020B0604020202020204" pitchFamily="34" charset="0"/>
              </a:rPr>
              <a:t> residue (</a:t>
            </a:r>
            <a:r>
              <a:rPr lang="en-US" sz="2400" b="1" i="1" dirty="0">
                <a:latin typeface="Arial" panose="020B0604020202020204" pitchFamily="34" charset="0"/>
                <a:cs typeface="Arial" panose="020B0604020202020204" pitchFamily="34" charset="0"/>
              </a:rPr>
              <a:t>N-</a:t>
            </a:r>
            <a:r>
              <a:rPr lang="en-US" sz="2400" b="1" dirty="0">
                <a:latin typeface="Arial" panose="020B0604020202020204" pitchFamily="34" charset="0"/>
                <a:cs typeface="Arial" panose="020B0604020202020204" pitchFamily="34" charset="0"/>
              </a:rPr>
              <a:t>linked). </a:t>
            </a:r>
          </a:p>
          <a:p>
            <a:pPr>
              <a:buNone/>
              <a:defRPr/>
            </a:pPr>
            <a:endParaRPr lang="en-US" sz="2400" dirty="0"/>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2925078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B4635-D776-4E6E-97A2-5673695E25C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Examples of Glycoproteins</a:t>
            </a:r>
            <a:endParaRPr lang="en-AU" dirty="0"/>
          </a:p>
        </p:txBody>
      </p:sp>
      <p:sp>
        <p:nvSpPr>
          <p:cNvPr id="5" name="Google Shape;390;g847cf01710_0_68">
            <a:extLst>
              <a:ext uri="{FF2B5EF4-FFF2-40B4-BE49-F238E27FC236}">
                <a16:creationId xmlns:a16="http://schemas.microsoft.com/office/drawing/2014/main" id="{C364777F-7108-AB4C-8E7C-9AFC6D61860F}"/>
              </a:ext>
            </a:extLst>
          </p:cNvPr>
          <p:cNvSpPr txBox="1">
            <a:spLocks noChangeArrowheads="1"/>
          </p:cNvSpPr>
          <p:nvPr/>
        </p:nvSpPr>
        <p:spPr bwMode="auto">
          <a:xfrm>
            <a:off x="564356" y="1363662"/>
            <a:ext cx="8015288" cy="526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dirty="0">
                <a:latin typeface="Arial" panose="020B0604020202020204" pitchFamily="34" charset="0"/>
                <a:cs typeface="Arial" panose="020B0604020202020204" pitchFamily="34" charset="0"/>
              </a:rPr>
              <a:t>mucins</a:t>
            </a:r>
            <a:r>
              <a:rPr lang="en-US" altLang="en-US" sz="2400" dirty="0">
                <a:latin typeface="Arial" panose="020B0604020202020204" pitchFamily="34" charset="0"/>
                <a:cs typeface="Arial" panose="020B0604020202020204" pitchFamily="34" charset="0"/>
              </a:rPr>
              <a:t> = </a:t>
            </a:r>
            <a:r>
              <a:rPr lang="en-US" sz="2400" dirty="0">
                <a:latin typeface="Arial" panose="020B0604020202020204" pitchFamily="34" charset="0"/>
                <a:cs typeface="Arial" panose="020B0604020202020204" pitchFamily="34" charset="0"/>
              </a:rPr>
              <a:t>secreted or membrane glycoproteins</a:t>
            </a:r>
          </a:p>
          <a:p>
            <a:pPr lvl="1"/>
            <a:r>
              <a:rPr lang="en-US" sz="2400" dirty="0">
                <a:latin typeface="Arial" panose="020B0604020202020204" pitchFamily="34" charset="0"/>
                <a:cs typeface="Arial" panose="020B0604020202020204" pitchFamily="34" charset="0"/>
              </a:rPr>
              <a:t>can contain large numbers of </a:t>
            </a:r>
            <a:r>
              <a:rPr lang="en-US" sz="2400" i="1" dirty="0">
                <a:latin typeface="Arial" panose="020B0604020202020204" pitchFamily="34" charset="0"/>
                <a:cs typeface="Arial" panose="020B0604020202020204" pitchFamily="34" charset="0"/>
              </a:rPr>
              <a:t>O</a:t>
            </a:r>
            <a:r>
              <a:rPr lang="en-US" sz="2400" dirty="0">
                <a:latin typeface="Arial" panose="020B0604020202020204" pitchFamily="34" charset="0"/>
                <a:cs typeface="Arial" panose="020B0604020202020204" pitchFamily="34" charset="0"/>
              </a:rPr>
              <a:t>-linked oligosaccharide chains </a:t>
            </a:r>
          </a:p>
          <a:p>
            <a:pPr lvl="1"/>
            <a:r>
              <a:rPr lang="en-US" sz="2400" dirty="0">
                <a:latin typeface="Arial" panose="020B0604020202020204" pitchFamily="34" charset="0"/>
                <a:cs typeface="Arial" panose="020B0604020202020204" pitchFamily="34" charset="0"/>
              </a:rPr>
              <a:t>present in most secretions</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proteins of the blood</a:t>
            </a:r>
          </a:p>
          <a:p>
            <a:pPr lvl="1"/>
            <a:r>
              <a:rPr lang="en-US" sz="2400" dirty="0">
                <a:latin typeface="Arial" panose="020B0604020202020204" pitchFamily="34" charset="0"/>
                <a:cs typeface="Arial" panose="020B0604020202020204" pitchFamily="34" charset="0"/>
              </a:rPr>
              <a:t>examples: immunoglobulins (antibodies), follicle-stimulating hormone, luteinizing hormone, and thyroid-stimulating hormone</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milk proteins</a:t>
            </a:r>
          </a:p>
          <a:p>
            <a:pPr lvl="1"/>
            <a:r>
              <a:rPr lang="en-US" sz="2400" dirty="0">
                <a:latin typeface="Arial" panose="020B0604020202020204" pitchFamily="34" charset="0"/>
                <a:cs typeface="Arial" panose="020B0604020202020204" pitchFamily="34" charset="0"/>
              </a:rPr>
              <a:t>example: major whey protein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lactalbumin</a:t>
            </a:r>
          </a:p>
          <a:p>
            <a:pPr lvl="1"/>
            <a:endParaRPr lang="en-US" sz="2400" dirty="0">
              <a:latin typeface="Arial" panose="020B0604020202020204" pitchFamily="34" charset="0"/>
              <a:cs typeface="Arial" panose="020B0604020202020204" pitchFamily="34" charset="0"/>
            </a:endParaRPr>
          </a:p>
          <a:p>
            <a:endParaRPr lang="en-US" sz="2400" dirty="0"/>
          </a:p>
          <a:p>
            <a:endParaRPr lang="en-US" sz="2400" dirty="0">
              <a:latin typeface="Arial" panose="020B0604020202020204" pitchFamily="34" charset="0"/>
              <a:cs typeface="Arial" panose="020B0604020202020204" pitchFamily="34" charset="0"/>
            </a:endParaRPr>
          </a:p>
          <a:p>
            <a:pPr lvl="1"/>
            <a:endParaRPr lang="en-US" altLang="en-US" sz="2400" i="1" dirty="0">
              <a:latin typeface="Arial" panose="020B0604020202020204" pitchFamily="34" charset="0"/>
              <a:cs typeface="Arial" panose="020B0604020202020204" pitchFamily="34" charset="0"/>
            </a:endParaRPr>
          </a:p>
          <a:p>
            <a:pPr lvl="1"/>
            <a:endParaRPr lang="en-US" altLang="en-US" sz="2000" i="1" dirty="0">
              <a:latin typeface="Arial" panose="020B0604020202020204" pitchFamily="34" charset="0"/>
              <a:cs typeface="Arial" panose="020B0604020202020204" pitchFamily="34" charset="0"/>
            </a:endParaRPr>
          </a:p>
          <a:p>
            <a:pPr lvl="1"/>
            <a:endParaRPr lang="en-US" altLang="en-US" sz="2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1442261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8CEFB-D895-4262-AC19-B75580E46131}"/>
              </a:ext>
            </a:extLst>
          </p:cNvPr>
          <p:cNvSpPr>
            <a:spLocks noGrp="1"/>
          </p:cNvSpPr>
          <p:nvPr>
            <p:ph type="title"/>
          </p:nvPr>
        </p:nvSpPr>
        <p:spPr/>
        <p:txBody>
          <a:bodyPr/>
          <a:lstStyle/>
          <a:p>
            <a:r>
              <a:rPr lang="en-US" altLang="en-US" dirty="0" err="1">
                <a:solidFill>
                  <a:schemeClr val="tx1"/>
                </a:solidFill>
                <a:latin typeface="Arial" panose="020B0604020202020204" pitchFamily="34" charset="0"/>
                <a:cs typeface="Arial" panose="020B0604020202020204" pitchFamily="34" charset="0"/>
              </a:rPr>
              <a:t>Glycomics</a:t>
            </a:r>
            <a:endParaRPr lang="en-AU" dirty="0"/>
          </a:p>
        </p:txBody>
      </p:sp>
      <p:sp>
        <p:nvSpPr>
          <p:cNvPr id="5" name="Google Shape;390;g847cf01710_0_68">
            <a:extLst>
              <a:ext uri="{FF2B5EF4-FFF2-40B4-BE49-F238E27FC236}">
                <a16:creationId xmlns:a16="http://schemas.microsoft.com/office/drawing/2014/main" id="{C364777F-7108-AB4C-8E7C-9AFC6D61860F}"/>
              </a:ext>
            </a:extLst>
          </p:cNvPr>
          <p:cNvSpPr txBox="1">
            <a:spLocks noChangeArrowheads="1"/>
          </p:cNvSpPr>
          <p:nvPr/>
        </p:nvSpPr>
        <p:spPr bwMode="auto">
          <a:xfrm>
            <a:off x="564356" y="1524000"/>
            <a:ext cx="801528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dirty="0" err="1">
                <a:latin typeface="Arial" panose="020B0604020202020204" pitchFamily="34" charset="0"/>
                <a:cs typeface="Arial" panose="020B0604020202020204" pitchFamily="34" charset="0"/>
              </a:rPr>
              <a:t>glycomics</a:t>
            </a:r>
            <a:r>
              <a:rPr lang="en-US" altLang="en-US" sz="2400" b="1"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the systematic characterization of all carbohydrate components of a given cell or tissue, including those attached to proteins and to lipids</a:t>
            </a: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p>
          <a:p>
            <a:endParaRPr lang="en-US" sz="2400" dirty="0">
              <a:latin typeface="Arial" panose="020B0604020202020204" pitchFamily="34" charset="0"/>
              <a:cs typeface="Arial" panose="020B0604020202020204" pitchFamily="34" charset="0"/>
            </a:endParaRPr>
          </a:p>
          <a:p>
            <a:pPr lvl="1"/>
            <a:endParaRPr lang="en-US" altLang="en-US" sz="2400" i="1" dirty="0">
              <a:latin typeface="Arial" panose="020B0604020202020204" pitchFamily="34" charset="0"/>
              <a:cs typeface="Arial" panose="020B0604020202020204" pitchFamily="34" charset="0"/>
            </a:endParaRPr>
          </a:p>
          <a:p>
            <a:pPr lvl="1"/>
            <a:endParaRPr lang="en-US" altLang="en-US" sz="2000" i="1" dirty="0">
              <a:latin typeface="Arial" panose="020B0604020202020204" pitchFamily="34" charset="0"/>
              <a:cs typeface="Arial" panose="020B0604020202020204" pitchFamily="34" charset="0"/>
            </a:endParaRPr>
          </a:p>
          <a:p>
            <a:pPr lvl="1"/>
            <a:endParaRPr lang="en-US" altLang="en-US" sz="2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2125581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7&#10;">
            <a:extLst>
              <a:ext uri="{FF2B5EF4-FFF2-40B4-BE49-F238E27FC236}">
                <a16:creationId xmlns:a16="http://schemas.microsoft.com/office/drawing/2014/main" id="{4D0920D9-C733-48F4-8225-2D90A32DBDB2}"/>
              </a:ext>
            </a:extLst>
          </p:cNvPr>
          <p:cNvPicPr>
            <a:picLocks noChangeAspect="1"/>
          </p:cNvPicPr>
          <p:nvPr/>
        </p:nvPicPr>
        <p:blipFill>
          <a:blip r:embed="rId3"/>
          <a:stretch>
            <a:fillRect/>
          </a:stretch>
        </p:blipFill>
        <p:spPr>
          <a:xfrm>
            <a:off x="1768512" y="386521"/>
            <a:ext cx="993734" cy="695004"/>
          </a:xfrm>
          <a:prstGeom prst="rect">
            <a:avLst/>
          </a:prstGeom>
        </p:spPr>
      </p:pic>
      <p:sp>
        <p:nvSpPr>
          <p:cNvPr id="2" name="Title 1">
            <a:extLst>
              <a:ext uri="{FF2B5EF4-FFF2-40B4-BE49-F238E27FC236}">
                <a16:creationId xmlns:a16="http://schemas.microsoft.com/office/drawing/2014/main" id="{25823CBD-EECD-4ED1-A926-9840A4E50EB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7</a:t>
            </a:r>
            <a:r>
              <a:rPr lang="en-US" altLang="en-US" sz="2000" b="0" dirty="0">
                <a:solidFill>
                  <a:srgbClr val="1D6E7D"/>
                </a:solidFill>
                <a:latin typeface="Arial" panose="020B0604020202020204" pitchFamily="34" charset="0"/>
                <a:cs typeface="Arial" panose="020B0604020202020204" pitchFamily="34" charset="0"/>
              </a:rPr>
              <a:t> (3 of 3)</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An almost infinite variety of discrete structures can be built from a small number of monomeric subunits. </a:t>
            </a:r>
            <a:r>
              <a:rPr lang="en-US" sz="2400" dirty="0">
                <a:latin typeface="Arial" panose="020B0604020202020204" pitchFamily="34" charset="0"/>
                <a:cs typeface="Arial" panose="020B0604020202020204" pitchFamily="34" charset="0"/>
              </a:rPr>
              <a:t>Even short polymers, when arranged in different sequences, joined through different linkages, and branched to specific degrees, present unique faces recognized by their molecular partners.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182049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54589-8A0A-48A8-B7AF-8A0061864B2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Biological Advantages of Adding Oligosaccharides to Proteins</a:t>
            </a:r>
            <a:endParaRPr lang="en-AU" dirty="0"/>
          </a:p>
        </p:txBody>
      </p:sp>
      <p:sp>
        <p:nvSpPr>
          <p:cNvPr id="5" name="Google Shape;390;g847cf01710_0_68">
            <a:extLst>
              <a:ext uri="{FF2B5EF4-FFF2-40B4-BE49-F238E27FC236}">
                <a16:creationId xmlns:a16="http://schemas.microsoft.com/office/drawing/2014/main" id="{C364777F-7108-AB4C-8E7C-9AFC6D61860F}"/>
              </a:ext>
            </a:extLst>
          </p:cNvPr>
          <p:cNvSpPr txBox="1">
            <a:spLocks noChangeArrowheads="1"/>
          </p:cNvSpPr>
          <p:nvPr/>
        </p:nvSpPr>
        <p:spPr bwMode="auto">
          <a:xfrm>
            <a:off x="564356" y="1752600"/>
            <a:ext cx="801528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covalently attached oligosaccharides: </a:t>
            </a:r>
          </a:p>
          <a:p>
            <a:pPr lvl="1"/>
            <a:r>
              <a:rPr lang="en-US" sz="2400" dirty="0">
                <a:latin typeface="Arial" panose="020B0604020202020204" pitchFamily="34" charset="0"/>
                <a:cs typeface="Arial" panose="020B0604020202020204" pitchFamily="34" charset="0"/>
              </a:rPr>
              <a:t>influence the folding and stability of the proteins</a:t>
            </a:r>
          </a:p>
          <a:p>
            <a:pPr lvl="1"/>
            <a:r>
              <a:rPr lang="en-US" sz="2400" dirty="0">
                <a:latin typeface="Arial" panose="020B0604020202020204" pitchFamily="34" charset="0"/>
                <a:cs typeface="Arial" panose="020B0604020202020204" pitchFamily="34" charset="0"/>
              </a:rPr>
              <a:t>provide critical information about the targeting of newly synthesized proteins</a:t>
            </a:r>
          </a:p>
          <a:p>
            <a:pPr lvl="1"/>
            <a:r>
              <a:rPr lang="en-US" sz="2400" dirty="0">
                <a:latin typeface="Arial" panose="020B0604020202020204" pitchFamily="34" charset="0"/>
                <a:cs typeface="Arial" panose="020B0604020202020204" pitchFamily="34" charset="0"/>
              </a:rPr>
              <a:t>allow specific recognition by other proteins </a:t>
            </a:r>
          </a:p>
          <a:p>
            <a:pPr marL="50800" indent="0">
              <a:buNone/>
            </a:pP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p>
          <a:p>
            <a:endParaRPr lang="en-US" sz="2400" dirty="0">
              <a:latin typeface="Arial" panose="020B0604020202020204" pitchFamily="34" charset="0"/>
              <a:cs typeface="Arial" panose="020B0604020202020204" pitchFamily="34" charset="0"/>
            </a:endParaRPr>
          </a:p>
          <a:p>
            <a:pPr lvl="1"/>
            <a:endParaRPr lang="en-US" altLang="en-US" sz="2400" i="1" dirty="0">
              <a:latin typeface="Arial" panose="020B0604020202020204" pitchFamily="34" charset="0"/>
              <a:cs typeface="Arial" panose="020B0604020202020204" pitchFamily="34" charset="0"/>
            </a:endParaRPr>
          </a:p>
          <a:p>
            <a:pPr lvl="1"/>
            <a:endParaRPr lang="en-US" altLang="en-US" sz="2000" i="1" dirty="0">
              <a:latin typeface="Arial" panose="020B0604020202020204" pitchFamily="34" charset="0"/>
              <a:cs typeface="Arial" panose="020B0604020202020204" pitchFamily="34" charset="0"/>
            </a:endParaRPr>
          </a:p>
          <a:p>
            <a:pPr lvl="1"/>
            <a:endParaRPr lang="en-US" altLang="en-US" sz="2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6066712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2&#10;">
            <a:extLst>
              <a:ext uri="{FF2B5EF4-FFF2-40B4-BE49-F238E27FC236}">
                <a16:creationId xmlns:a16="http://schemas.microsoft.com/office/drawing/2014/main" id="{84AAA953-9193-49AA-836D-C63CA7B25807}"/>
              </a:ext>
            </a:extLst>
          </p:cNvPr>
          <p:cNvPicPr>
            <a:picLocks noChangeAspect="1"/>
          </p:cNvPicPr>
          <p:nvPr/>
        </p:nvPicPr>
        <p:blipFill>
          <a:blip r:embed="rId3"/>
          <a:stretch>
            <a:fillRect/>
          </a:stretch>
        </p:blipFill>
        <p:spPr>
          <a:xfrm>
            <a:off x="699060" y="376518"/>
            <a:ext cx="1133954" cy="816935"/>
          </a:xfrm>
          <a:prstGeom prst="rect">
            <a:avLst/>
          </a:prstGeom>
        </p:spPr>
      </p:pic>
      <p:sp>
        <p:nvSpPr>
          <p:cNvPr id="2" name="Title 1">
            <a:extLst>
              <a:ext uri="{FF2B5EF4-FFF2-40B4-BE49-F238E27FC236}">
                <a16:creationId xmlns:a16="http://schemas.microsoft.com/office/drawing/2014/main" id="{796B37E4-4267-426A-B155-5273CA00F8E6}"/>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27</a:t>
            </a:r>
            <a:endParaRPr lang="en-AU" dirty="0"/>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Glycoproteins:</a:t>
            </a:r>
            <a:endParaRPr lang="en-US" sz="2400" i="1" dirty="0">
              <a:latin typeface="Arial" panose="020B0604020202020204" pitchFamily="34" charset="0"/>
              <a:cs typeface="Arial" panose="020B0604020202020204" pitchFamily="34" charset="0"/>
            </a:endParaRP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contain unbranched oligosaccharides. </a:t>
            </a:r>
          </a:p>
          <a:p>
            <a:pPr marL="457200" indent="-457200">
              <a:buFontTx/>
              <a:buAutoNum type="alphaUcPeriod"/>
              <a:defRPr/>
            </a:pPr>
            <a:r>
              <a:rPr lang="en-US" sz="2400" dirty="0">
                <a:latin typeface="Arial" panose="020B0604020202020204" pitchFamily="34" charset="0"/>
                <a:cs typeface="Arial" panose="020B0604020202020204" pitchFamily="34" charset="0"/>
              </a:rPr>
              <a:t>are sometimes intracellular.</a:t>
            </a:r>
          </a:p>
          <a:p>
            <a:pPr marL="457200" indent="-457200">
              <a:buFontTx/>
              <a:buAutoNum type="alphaUcPeriod"/>
              <a:defRPr/>
            </a:pPr>
            <a:r>
              <a:rPr lang="en-US" sz="2400" dirty="0">
                <a:latin typeface="Arial" panose="020B0604020202020204" pitchFamily="34" charset="0"/>
                <a:cs typeface="Arial" panose="020B0604020202020204" pitchFamily="34" charset="0"/>
              </a:rPr>
              <a:t>have oligosaccharides covalently attached to aspartate residues. </a:t>
            </a:r>
          </a:p>
          <a:p>
            <a:pPr marL="457200" indent="-457200">
              <a:buFontTx/>
              <a:buAutoNum type="alphaUcPeriod"/>
              <a:defRPr/>
            </a:pPr>
            <a:r>
              <a:rPr lang="en-US" sz="2400" dirty="0">
                <a:latin typeface="Arial" panose="020B0604020202020204" pitchFamily="34" charset="0"/>
                <a:cs typeface="Arial" panose="020B0604020202020204" pitchFamily="34" charset="0"/>
              </a:rPr>
              <a:t>are a small fraction of the total number of proteins in a human cell. </a:t>
            </a: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0096273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AE32D-7FA8-43C6-A243-102441614965}"/>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27, Response</a:t>
            </a:r>
            <a:endParaRPr lang="en-AU" dirty="0"/>
          </a:p>
        </p:txBody>
      </p:sp>
      <p:sp>
        <p:nvSpPr>
          <p:cNvPr id="5" name="Google Shape;433;g847cf01710_0_113">
            <a:extLst>
              <a:ext uri="{FF2B5EF4-FFF2-40B4-BE49-F238E27FC236}">
                <a16:creationId xmlns:a16="http://schemas.microsoft.com/office/drawing/2014/main" id="{86700E68-2584-9B47-83E1-23845B9CDD5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Glycoproteins:</a:t>
            </a:r>
            <a:endParaRPr lang="en-US" sz="2400" i="1" dirty="0">
              <a:latin typeface="Arial" panose="020B0604020202020204" pitchFamily="34" charset="0"/>
              <a:cs typeface="Arial" panose="020B0604020202020204" pitchFamily="34" charset="0"/>
            </a:endParaRP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B.  are sometimes intracellular.</a:t>
            </a:r>
          </a:p>
          <a:p>
            <a:pPr>
              <a:buFontTx/>
              <a:buNone/>
              <a:defRPr/>
            </a:pPr>
            <a:endParaRPr lang="en-US" sz="2400" dirty="0">
              <a:latin typeface="Arial" panose="020B0604020202020204" pitchFamily="34" charset="0"/>
              <a:cs typeface="Arial" panose="020B0604020202020204" pitchFamily="34" charset="0"/>
            </a:endParaRPr>
          </a:p>
          <a:p>
            <a:pPr>
              <a:buNone/>
            </a:pPr>
            <a:r>
              <a:rPr lang="en-US" sz="2400" b="1" dirty="0">
                <a:latin typeface="Arial" panose="020B0604020202020204" pitchFamily="34" charset="0"/>
                <a:cs typeface="Arial" panose="020B0604020202020204" pitchFamily="34" charset="0"/>
              </a:rPr>
              <a:t>Many of the proteins secreted by eukaryotic cells are glycoproteins, including most of the proteins of blood. Some of the proteins secreted by the pancreas are glycosylated, as are most of the proteins contained in lysosomes. </a:t>
            </a:r>
            <a:endParaRPr lang="en-US" dirty="0"/>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0476816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9B829-3A07-4334-BCE7-5D10C4ADE364}"/>
              </a:ext>
            </a:extLst>
          </p:cNvPr>
          <p:cNvSpPr>
            <a:spLocks noGrp="1"/>
          </p:cNvSpPr>
          <p:nvPr>
            <p:ph type="title"/>
          </p:nvPr>
        </p:nvSpPr>
        <p:spPr/>
        <p:txBody>
          <a:bodyPr/>
          <a:lstStyle/>
          <a:p>
            <a:r>
              <a:rPr lang="en-US" altLang="en-US" sz="3400" dirty="0">
                <a:solidFill>
                  <a:srgbClr val="674EA7"/>
                </a:solidFill>
                <a:latin typeface="Arial" panose="020B0604020202020204" pitchFamily="34" charset="0"/>
                <a:cs typeface="Arial" panose="020B0604020202020204" pitchFamily="34" charset="0"/>
              </a:rPr>
              <a:t>Glycolipids and Lipopolysaccharides Are Membrane Components</a:t>
            </a:r>
            <a:endParaRPr lang="en-AU" sz="3400" dirty="0"/>
          </a:p>
        </p:txBody>
      </p:sp>
      <p:sp>
        <p:nvSpPr>
          <p:cNvPr id="5" name="Google Shape;390;g847cf01710_0_68">
            <a:extLst>
              <a:ext uri="{FF2B5EF4-FFF2-40B4-BE49-F238E27FC236}">
                <a16:creationId xmlns:a16="http://schemas.microsoft.com/office/drawing/2014/main" id="{C364777F-7108-AB4C-8E7C-9AFC6D61860F}"/>
              </a:ext>
            </a:extLst>
          </p:cNvPr>
          <p:cNvSpPr txBox="1">
            <a:spLocks noChangeArrowheads="1"/>
          </p:cNvSpPr>
          <p:nvPr/>
        </p:nvSpPr>
        <p:spPr bwMode="auto">
          <a:xfrm>
            <a:off x="228600" y="1898073"/>
            <a:ext cx="4572000" cy="4655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dirty="0">
                <a:latin typeface="Arial" panose="020B0604020202020204" pitchFamily="34" charset="0"/>
                <a:cs typeface="Arial" panose="020B0604020202020204" pitchFamily="34" charset="0"/>
              </a:rPr>
              <a:t>gangliosides</a:t>
            </a:r>
            <a:r>
              <a:rPr lang="en-US" altLang="en-US" sz="2400" dirty="0">
                <a:latin typeface="Arial" panose="020B0604020202020204" pitchFamily="34" charset="0"/>
                <a:cs typeface="Arial" panose="020B0604020202020204" pitchFamily="34" charset="0"/>
              </a:rPr>
              <a:t> = </a:t>
            </a:r>
            <a:r>
              <a:rPr lang="en-US" sz="2400" dirty="0">
                <a:latin typeface="Arial" panose="020B0604020202020204" pitchFamily="34" charset="0"/>
                <a:cs typeface="Arial" panose="020B0604020202020204" pitchFamily="34" charset="0"/>
              </a:rPr>
              <a:t>membrane lipids of eukaryotic cells in which the polar head group is a complex oligosaccharide containing a sialic acid and other monosaccharide residues </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lipopolysaccharides</a:t>
            </a:r>
            <a:r>
              <a:rPr lang="en-US" sz="2400" dirty="0">
                <a:latin typeface="Arial" panose="020B0604020202020204" pitchFamily="34" charset="0"/>
                <a:cs typeface="Arial" panose="020B0604020202020204" pitchFamily="34" charset="0"/>
              </a:rPr>
              <a:t> = dominant surface feature of the outer membrane of gram-negative bacteria</a:t>
            </a:r>
          </a:p>
          <a:p>
            <a:pPr lvl="1"/>
            <a:endParaRPr lang="en-US" altLang="en-US" sz="2400" i="1" dirty="0">
              <a:latin typeface="Arial" panose="020B0604020202020204" pitchFamily="34" charset="0"/>
              <a:cs typeface="Arial" panose="020B0604020202020204" pitchFamily="34" charset="0"/>
            </a:endParaRPr>
          </a:p>
          <a:p>
            <a:pPr lvl="1"/>
            <a:endParaRPr lang="en-US" altLang="en-US" sz="2000" i="1" dirty="0">
              <a:latin typeface="Arial" panose="020B0604020202020204" pitchFamily="34" charset="0"/>
              <a:cs typeface="Arial" panose="020B0604020202020204" pitchFamily="34" charset="0"/>
            </a:endParaRPr>
          </a:p>
          <a:p>
            <a:pPr lvl="1"/>
            <a:endParaRPr lang="en-US" altLang="en-US" sz="2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key shows that a blue square is G lowercase L C uppercase N A lowercase C, a green circle is M lowercase A N, a blue circle is G lowercase L C, a yellow circle is G lowercase A L, a hexagon labeled A is A lowercase B E uppercase O A lowercase C, a hexagon labeled R is R lowercase H A, a hexagon labeled K is K lowercase D O, and a hexagon labeled H is H lowercase E P. The molecule is divided into three parts: O-specific chain, core, and lipid A. The top portion of lipid A has two sugar rings. The left-hand ring has a chair shape with O at the top right corner with a bond extending down to C 1, which has a bond extending up to O that is further bonded to C 6 of the right-hand ring. C 2 is bonded to N H below the ring that is further bonded to C that is double bonded to O and further bonded to C that is bonded to an 11-carbon chain below and hashed wedge bonded to O that is further bonded to C double bonded to O and to an 11-carbon chain below; C 3 is bonded to O above the ring that has a bond downward to C that is double bonded to O and further bonded to C that is bonded to an 11-carbon chain below and hashed wedge bonded to O that is further bonded to C that is double bonded to O and further bonded to an 11-carbon chain extending downward; C 4 is bonded to O below the ring that is further bonded to P that is double bonded to O above, bonded to O minus on the left, and bonded to O H below; C 5 is bonded to C 6 above the ring that is further bonded to O that is bonded to a hexagon labeled K in the core. The second sugar ring has O at the top right vertex between C 5 and C 1. C 1 is bonded to O below the ring that is further bonded to P that is double bonded to O above, bonded to O minus to the back right, and bonded to O H to the front right; C 2 is bonded to N H below the ring that is further bonded to C that is double bonded to O and single bonded to C that is hashed wedge bonded to O H and further bonded to an 11-carbon chain; C 3 is bonded to O above the ring that has a bond extending down to C that is double bonded to O and further bonded to C that is hashed wedge bonded to O H and further bonded to an 11-carbon chain. All of the 11-carbon chains in lipid A extend vertically downward. A bond between a hexagon labeled K in the core to O of the left-hand sugar ring connects the core with lipid A. The hexagon labeled K is connected on the right to a chain of two hexagons labeled K and is connected above to a hexagon labeled H that is connected above to a hexagon labeled H that is connected to a hexagon labeled H on the right and to a blue circle above. The blue circle is connected to a yellow circle on the right and to a yellow circle above that is connected to a blue circle above that is connected to a blue square on its right and a yellow circle above where the O-specific chain starts that is further connected to a hexagon labeled R that is bonded to a green circle above that is further bonded on the right and bonded to a yellow circle above that is connected to a green circle on the right and to a hexagon labeled R above. The hexagon labeled R is connected to a green circle above that is connected to a hexagon labeled A on the right and to a yellow circle of a repeating subunit above. The repeating subunit has the yellow circle at the bottom, which is bonded to a blue circle on its right and a hexagon labeled R above that is further bonded to a green circle above that is bonded to a hexagon labeled A on tis right. Text next to the subunit reads n greater than or equal to 10.">
            <a:extLst>
              <a:ext uri="{FF2B5EF4-FFF2-40B4-BE49-F238E27FC236}">
                <a16:creationId xmlns:a16="http://schemas.microsoft.com/office/drawing/2014/main" id="{B5233DE4-C982-C543-99DD-4930C1F8F657}"/>
              </a:ext>
            </a:extLst>
          </p:cNvPr>
          <p:cNvPicPr>
            <a:picLocks noChangeAspect="1"/>
          </p:cNvPicPr>
          <p:nvPr/>
        </p:nvPicPr>
        <p:blipFill>
          <a:blip r:embed="rId3"/>
          <a:stretch>
            <a:fillRect/>
          </a:stretch>
        </p:blipFill>
        <p:spPr>
          <a:xfrm>
            <a:off x="5181600" y="1905000"/>
            <a:ext cx="3406065" cy="4648200"/>
          </a:xfrm>
          <a:prstGeom prst="rect">
            <a:avLst/>
          </a:prstGeom>
        </p:spPr>
      </p:pic>
    </p:spTree>
    <p:extLst>
      <p:ext uri="{BB962C8B-B14F-4D97-AF65-F5344CB8AC3E}">
        <p14:creationId xmlns:p14="http://schemas.microsoft.com/office/powerpoint/2010/main" val="307927023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2&#10;">
            <a:extLst>
              <a:ext uri="{FF2B5EF4-FFF2-40B4-BE49-F238E27FC236}">
                <a16:creationId xmlns:a16="http://schemas.microsoft.com/office/drawing/2014/main" id="{869470BA-8493-4D64-9E94-C0EC579C8779}"/>
              </a:ext>
            </a:extLst>
          </p:cNvPr>
          <p:cNvPicPr>
            <a:picLocks noChangeAspect="1"/>
          </p:cNvPicPr>
          <p:nvPr/>
        </p:nvPicPr>
        <p:blipFill>
          <a:blip r:embed="rId3"/>
          <a:stretch>
            <a:fillRect/>
          </a:stretch>
        </p:blipFill>
        <p:spPr>
          <a:xfrm>
            <a:off x="708025" y="392986"/>
            <a:ext cx="1133954" cy="816935"/>
          </a:xfrm>
          <a:prstGeom prst="rect">
            <a:avLst/>
          </a:prstGeom>
        </p:spPr>
      </p:pic>
      <p:sp>
        <p:nvSpPr>
          <p:cNvPr id="2" name="Title 1">
            <a:extLst>
              <a:ext uri="{FF2B5EF4-FFF2-40B4-BE49-F238E27FC236}">
                <a16:creationId xmlns:a16="http://schemas.microsoft.com/office/drawing/2014/main" id="{6B3BC2A8-0DD0-43A2-8052-A71B7A0C7319}"/>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28</a:t>
            </a:r>
            <a:endParaRPr lang="en-AU" dirty="0"/>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Which of these is NOT a glycoconjugate?</a:t>
            </a:r>
            <a:endParaRPr lang="en-US" sz="2400" i="1" dirty="0">
              <a:latin typeface="Arial" panose="020B0604020202020204" pitchFamily="34" charset="0"/>
              <a:cs typeface="Arial" panose="020B0604020202020204" pitchFamily="34" charset="0"/>
            </a:endParaRP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trehalose</a:t>
            </a:r>
          </a:p>
          <a:p>
            <a:pPr marL="457200" indent="-457200">
              <a:buFontTx/>
              <a:buAutoNum type="alphaUcPeriod"/>
              <a:defRPr/>
            </a:pPr>
            <a:r>
              <a:rPr lang="en-US" sz="2400" dirty="0" err="1">
                <a:latin typeface="Arial" panose="020B0604020202020204" pitchFamily="34" charset="0"/>
                <a:cs typeface="Arial" panose="020B0604020202020204" pitchFamily="34" charset="0"/>
              </a:rPr>
              <a:t>syndecan</a:t>
            </a:r>
            <a:endParaRPr lang="en-US" sz="2400" dirty="0">
              <a:latin typeface="Arial" panose="020B0604020202020204" pitchFamily="34" charset="0"/>
              <a:cs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glypican</a:t>
            </a:r>
          </a:p>
          <a:p>
            <a:pPr marL="457200" indent="-457200">
              <a:buFontTx/>
              <a:buAutoNum type="alphaUcPeriod"/>
              <a:defRPr/>
            </a:pPr>
            <a:r>
              <a:rPr lang="en-US" sz="2400" dirty="0">
                <a:latin typeface="Arial" panose="020B0604020202020204" pitchFamily="34" charset="0"/>
                <a:cs typeface="Arial" panose="020B0604020202020204" pitchFamily="34" charset="0"/>
              </a:rPr>
              <a:t>glycosphingolipid</a:t>
            </a: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6870077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CEEFC-5C16-4441-ABCE-6F89678B192D}"/>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28, Response</a:t>
            </a:r>
            <a:endParaRPr lang="en-AU" dirty="0"/>
          </a:p>
        </p:txBody>
      </p:sp>
      <p:sp>
        <p:nvSpPr>
          <p:cNvPr id="4" name="Google Shape;433;g847cf01710_0_113">
            <a:extLst>
              <a:ext uri="{FF2B5EF4-FFF2-40B4-BE49-F238E27FC236}">
                <a16:creationId xmlns:a16="http://schemas.microsoft.com/office/drawing/2014/main" id="{D6A38F29-46B5-FF4D-95B7-2126F3CF4840}"/>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Which of these is NOT a glycoconjugate?</a:t>
            </a:r>
            <a:endParaRPr lang="en-US" sz="2400" i="1" dirty="0">
              <a:latin typeface="Arial" panose="020B0604020202020204" pitchFamily="34" charset="0"/>
              <a:cs typeface="Arial" panose="020B0604020202020204" pitchFamily="34" charset="0"/>
            </a:endParaRP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b="1" dirty="0">
                <a:latin typeface="Arial" panose="020B0604020202020204" pitchFamily="34" charset="0"/>
                <a:cs typeface="Arial" panose="020B0604020202020204" pitchFamily="34" charset="0"/>
              </a:rPr>
              <a:t>trehalose</a:t>
            </a: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A glycoconjugate is a biologically active molecule in which an informational carbohydrate is covalently joined to a protein or a lipid. Trehalose is a disaccharide of glucose. </a:t>
            </a: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32157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AA9D6-499B-4C58-AA11-B8113095ADCE}"/>
              </a:ext>
            </a:extLst>
          </p:cNvPr>
          <p:cNvSpPr>
            <a:spLocks noGrp="1"/>
          </p:cNvSpPr>
          <p:nvPr>
            <p:ph type="title"/>
          </p:nvPr>
        </p:nvSpPr>
        <p:spPr/>
        <p:txBody>
          <a:bodyPr/>
          <a:lstStyle/>
          <a:p>
            <a:r>
              <a:rPr lang="en-US" altLang="en-US" sz="3600" dirty="0">
                <a:solidFill>
                  <a:srgbClr val="4E4CB4"/>
                </a:solidFill>
                <a:latin typeface="Arial" panose="020B0604020202020204" pitchFamily="34" charset="0"/>
                <a:cs typeface="Arial" panose="020B0604020202020204" pitchFamily="34" charset="0"/>
              </a:rPr>
              <a:t>The Two Families of Monosaccharides Are Aldoses and Ketoses</a:t>
            </a:r>
            <a:endParaRPr lang="en-AU" sz="36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33387" y="2133600"/>
            <a:ext cx="827722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backbones of monosaccharides:</a:t>
            </a:r>
          </a:p>
          <a:p>
            <a:pPr lvl="1"/>
            <a:r>
              <a:rPr lang="en-US" sz="2400" dirty="0">
                <a:latin typeface="Arial" panose="020B0604020202020204" pitchFamily="34" charset="0"/>
                <a:cs typeface="Arial" panose="020B0604020202020204" pitchFamily="34" charset="0"/>
              </a:rPr>
              <a:t>unbranched carbon chains with single bonds linking all carbon atoms</a:t>
            </a:r>
          </a:p>
          <a:p>
            <a:pPr lvl="1"/>
            <a:r>
              <a:rPr lang="en-US" sz="2400" dirty="0">
                <a:latin typeface="Arial" panose="020B0604020202020204" pitchFamily="34" charset="0"/>
                <a:cs typeface="Arial" panose="020B0604020202020204" pitchFamily="34" charset="0"/>
              </a:rPr>
              <a:t>one of the carbon atoms is double-bonded to an oxygen atom to form a carbonyl group</a:t>
            </a:r>
          </a:p>
          <a:p>
            <a:pPr lvl="1"/>
            <a:r>
              <a:rPr lang="en-US" sz="2400" dirty="0">
                <a:latin typeface="Arial" panose="020B0604020202020204" pitchFamily="34" charset="0"/>
                <a:cs typeface="Arial" panose="020B0604020202020204" pitchFamily="34" charset="0"/>
              </a:rPr>
              <a:t>other carbon atoms are bonded to a hydroxyl group</a:t>
            </a:r>
          </a:p>
          <a:p>
            <a:pPr lvl="1"/>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0284605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2&#10;">
            <a:extLst>
              <a:ext uri="{FF2B5EF4-FFF2-40B4-BE49-F238E27FC236}">
                <a16:creationId xmlns:a16="http://schemas.microsoft.com/office/drawing/2014/main" id="{052B40AF-87F7-459B-9A0B-38561BB7914E}"/>
              </a:ext>
            </a:extLst>
          </p:cNvPr>
          <p:cNvPicPr>
            <a:picLocks noChangeAspect="1"/>
          </p:cNvPicPr>
          <p:nvPr/>
        </p:nvPicPr>
        <p:blipFill>
          <a:blip r:embed="rId3"/>
          <a:stretch>
            <a:fillRect/>
          </a:stretch>
        </p:blipFill>
        <p:spPr>
          <a:xfrm>
            <a:off x="705865" y="392986"/>
            <a:ext cx="1133954" cy="816935"/>
          </a:xfrm>
          <a:prstGeom prst="rect">
            <a:avLst/>
          </a:prstGeom>
        </p:spPr>
      </p:pic>
      <p:sp>
        <p:nvSpPr>
          <p:cNvPr id="2" name="Title 1">
            <a:extLst>
              <a:ext uri="{FF2B5EF4-FFF2-40B4-BE49-F238E27FC236}">
                <a16:creationId xmlns:a16="http://schemas.microsoft.com/office/drawing/2014/main" id="{E0C10A28-1C24-41BB-A8C0-960702E48EB8}"/>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29</a:t>
            </a:r>
            <a:endParaRPr lang="en-AU" dirty="0"/>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Oligosaccharides are: </a:t>
            </a:r>
            <a:endParaRPr lang="en-US" sz="2400" i="1" dirty="0">
              <a:latin typeface="Arial" panose="020B0604020202020204" pitchFamily="34" charset="0"/>
              <a:cs typeface="Arial" panose="020B0604020202020204" pitchFamily="34" charset="0"/>
            </a:endParaRP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never found in mucins.</a:t>
            </a:r>
          </a:p>
          <a:p>
            <a:pPr marL="457200" indent="-457200">
              <a:buFontTx/>
              <a:buAutoNum type="alphaUcPeriod"/>
              <a:defRPr/>
            </a:pPr>
            <a:r>
              <a:rPr lang="en-US" sz="2400" dirty="0">
                <a:latin typeface="Arial" panose="020B0604020202020204" pitchFamily="34" charset="0"/>
                <a:cs typeface="Arial" panose="020B0604020202020204" pitchFamily="34" charset="0"/>
              </a:rPr>
              <a:t>classified as a </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 or </a:t>
            </a:r>
            <a:r>
              <a:rPr lang="en-US" sz="2400" i="1" dirty="0">
                <a:latin typeface="Arial" panose="020B0604020202020204" pitchFamily="34" charset="0"/>
                <a:cs typeface="Arial" panose="020B0604020202020204" pitchFamily="34" charset="0"/>
              </a:rPr>
              <a:t>O</a:t>
            </a:r>
            <a:r>
              <a:rPr lang="en-US" sz="2400" dirty="0">
                <a:latin typeface="Arial" panose="020B0604020202020204" pitchFamily="34" charset="0"/>
                <a:cs typeface="Arial" panose="020B0604020202020204" pitchFamily="34" charset="0"/>
              </a:rPr>
              <a:t>-linked when found in gangliosides. </a:t>
            </a:r>
          </a:p>
          <a:p>
            <a:pPr marL="457200" indent="-457200">
              <a:buFontTx/>
              <a:buAutoNum type="alphaUcPeriod"/>
              <a:defRPr/>
            </a:pPr>
            <a:r>
              <a:rPr lang="en-US" sz="2400" dirty="0">
                <a:latin typeface="Arial" panose="020B0604020202020204" pitchFamily="34" charset="0"/>
                <a:cs typeface="Arial" panose="020B0604020202020204" pitchFamily="34" charset="0"/>
              </a:rPr>
              <a:t>found in bacterial lipopolysaccharides. </a:t>
            </a:r>
          </a:p>
          <a:p>
            <a:pPr marL="457200" indent="-457200">
              <a:buFontTx/>
              <a:buAutoNum type="alphaUcPeriod"/>
              <a:defRPr/>
            </a:pPr>
            <a:r>
              <a:rPr lang="en-US" sz="2400" dirty="0">
                <a:latin typeface="Arial" panose="020B0604020202020204" pitchFamily="34" charset="0"/>
                <a:cs typeface="Arial" panose="020B0604020202020204" pitchFamily="34" charset="0"/>
              </a:rPr>
              <a:t>never attached to hormones. </a:t>
            </a: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91245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9F9D8-2FF6-4988-B990-2A9C63F3B603}"/>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29, Response</a:t>
            </a:r>
            <a:endParaRPr lang="en-AU" dirty="0"/>
          </a:p>
        </p:txBody>
      </p:sp>
      <p:sp>
        <p:nvSpPr>
          <p:cNvPr id="4" name="Google Shape;433;g847cf01710_0_113">
            <a:extLst>
              <a:ext uri="{FF2B5EF4-FFF2-40B4-BE49-F238E27FC236}">
                <a16:creationId xmlns:a16="http://schemas.microsoft.com/office/drawing/2014/main" id="{725FB158-2E1E-704F-9499-DA45818ABABB}"/>
              </a:ext>
            </a:extLst>
          </p:cNvPr>
          <p:cNvSpPr txBox="1">
            <a:spLocks noChangeArrowheads="1"/>
          </p:cNvSpPr>
          <p:nvPr/>
        </p:nvSpPr>
        <p:spPr bwMode="auto">
          <a:xfrm>
            <a:off x="304800" y="1257660"/>
            <a:ext cx="5045075" cy="5295539"/>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Oligosaccharides are: </a:t>
            </a:r>
            <a:endParaRPr lang="en-US" sz="2400" i="1" dirty="0">
              <a:latin typeface="Arial" panose="020B0604020202020204" pitchFamily="34" charset="0"/>
              <a:cs typeface="Arial" panose="020B0604020202020204" pitchFamily="34" charset="0"/>
            </a:endParaRP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sz="2400" dirty="0">
                <a:latin typeface="Arial" panose="020B0604020202020204" pitchFamily="34" charset="0"/>
                <a:cs typeface="Arial" panose="020B0604020202020204" pitchFamily="34" charset="0"/>
              </a:rPr>
              <a:t>C.  found in bacterial lipopolysaccharides. </a:t>
            </a: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The lipopolysaccharides of </a:t>
            </a:r>
            <a:r>
              <a:rPr lang="en-US" sz="2400" b="1" i="1" dirty="0">
                <a:latin typeface="Arial" panose="020B0604020202020204" pitchFamily="34" charset="0"/>
                <a:cs typeface="Arial" panose="020B0604020202020204" pitchFamily="34" charset="0"/>
              </a:rPr>
              <a:t>S. typhimurium </a:t>
            </a:r>
            <a:r>
              <a:rPr lang="en-US" sz="2400" b="1" dirty="0">
                <a:latin typeface="Arial" panose="020B0604020202020204" pitchFamily="34" charset="0"/>
                <a:cs typeface="Arial" panose="020B0604020202020204" pitchFamily="34" charset="0"/>
              </a:rPr>
              <a:t>contain six fatty acids bound to two glucosamine residues, one of which is the point of attachment for a complex oligosaccharide. </a:t>
            </a:r>
            <a:r>
              <a:rPr lang="en-US" sz="2400" b="1" i="1" dirty="0">
                <a:latin typeface="Arial" panose="020B0604020202020204" pitchFamily="34" charset="0"/>
                <a:cs typeface="Arial" panose="020B0604020202020204" pitchFamily="34" charset="0"/>
              </a:rPr>
              <a:t>E. coli </a:t>
            </a:r>
            <a:r>
              <a:rPr lang="en-US" sz="2400" b="1" dirty="0">
                <a:latin typeface="Arial" panose="020B0604020202020204" pitchFamily="34" charset="0"/>
                <a:cs typeface="Arial" panose="020B0604020202020204" pitchFamily="34" charset="0"/>
              </a:rPr>
              <a:t>has similar but unique lipopolysaccharides. </a:t>
            </a: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A key shows that a blue square is G lowercase L C uppercase N A lowercase C, a green circle is M lowercase A N, a blue circle is G lowercase L C, a yellow circle is G lowercase A L, a hexagon labeled A is A lowercase B E uppercase O A lowercase C, a hexagon labeled R is R lowercase H A, a hexagon labeled K is K lowercase D O, and a hexagon labeled H is H lowercase E P. The molecule is divided into three parts: O-specific chain, core, and lipid A. The top portion of lipid A has two sugar rings. The left-hand ring has a chair shape with O at the top right corner with a bond extending down to C 1, which has a bond extending up to O that is further bonded to C 6 of the right-hand ring. C 2 is bonded to N H below the ring that is further bonded to C that is double bonded to O and further bonded to C that is bonded to an 11-carbon chain below and hashed wedge bonded to O that is further bonded to C double bonded to O and to an 11-carbon chain below; C 3 is bonded to O above the ring that has a bond downward to C that is double bonded to O and further bonded to C that is bonded to an 11-carbon chain below and hashed wedge bonded to O that is further bonded to C that is double bonded to O and further bonded to an 11-carbon chain extending downward; C 4 is bonded to O below the ring that is further bonded to P that is double bonded to O above, bonded to O minus on the left, and bonded to O H below; C 5 is bonded to C 6 above the ring that is further bonded to O that is bonded to a hexagon labeled K in the core. The second sugar ring has O at the top right vertex between C 5 and C 1. C 1 is bonded to O below the ring that is further bonded to P that is double bonded to O above, bonded to O minus to the back right, and bonded to O H to the front right; C 2 is bonded to N H below the ring that is further bonded to C that is double bonded to O and single bonded to C that is hashed wedge bonded to O H and further bonded to an 11-carbon chain; C 3 is bonded to O above the ring that has a bond extending down to C that is double bonded to O and further bonded to C that is hashed wedge bonded to O H and further bonded to an 11-carbon chain. All of the 11-carbon chains in lipid A extend vertically downward. A bond between a hexagon labeled K in the core to O of the left-hand sugar ring connects the core with lipid A. The hexagon labeled K is connected on the right to a chain of two hexagons labeled K and is connected above to a hexagon labeled H that is connected above to a hexagon labeled H that is connected to a hexagon labeled H on the right and to a blue circle above. The blue circle is connected to a yellow circle on the right and to a yellow circle above that is connected to a blue circle above that is connected to a blue square on its right and a yellow circle above where the O-specific chain starts that is further connected to a hexagon labeled R that is bonded to a green circle above that is further bonded on the right and bonded to a yellow circle above that is connected to a green circle on the right and to a hexagon labeled R above. The hexagon labeled R is connected to a green circle above that is connected to a hexagon labeled A on the right and to a yellow circle of a repeating subunit above. The repeating subunit has the yellow circle at the bottom, which is bonded to a blue circle on its right and a hexagon labeled R above that is further bonded to a green circle above that is bonded to a hexagon labeled A on tis right. Text next to the subunit reads n greater than or equal to 10.">
            <a:extLst>
              <a:ext uri="{FF2B5EF4-FFF2-40B4-BE49-F238E27FC236}">
                <a16:creationId xmlns:a16="http://schemas.microsoft.com/office/drawing/2014/main" id="{481D871A-83D1-1745-A238-B8571C0DD1A8}"/>
              </a:ext>
            </a:extLst>
          </p:cNvPr>
          <p:cNvPicPr>
            <a:picLocks noChangeAspect="1"/>
          </p:cNvPicPr>
          <p:nvPr/>
        </p:nvPicPr>
        <p:blipFill>
          <a:blip r:embed="rId3"/>
          <a:stretch>
            <a:fillRect/>
          </a:stretch>
        </p:blipFill>
        <p:spPr>
          <a:xfrm>
            <a:off x="5405426" y="1445599"/>
            <a:ext cx="3406065" cy="4648200"/>
          </a:xfrm>
          <a:prstGeom prst="rect">
            <a:avLst/>
          </a:prstGeom>
        </p:spPr>
      </p:pic>
    </p:spTree>
    <p:extLst>
      <p:ext uri="{BB962C8B-B14F-4D97-AF65-F5344CB8AC3E}">
        <p14:creationId xmlns:p14="http://schemas.microsoft.com/office/powerpoint/2010/main" val="312871328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EE855-4424-47D8-9F2C-3DDC2FD0AE92}"/>
              </a:ext>
            </a:extLst>
          </p:cNvPr>
          <p:cNvSpPr>
            <a:spLocks noGrp="1"/>
          </p:cNvSpPr>
          <p:nvPr>
            <p:ph type="ctrTitle"/>
          </p:nvPr>
        </p:nvSpPr>
        <p:spPr>
          <a:xfrm>
            <a:off x="685800" y="2130425"/>
            <a:ext cx="7772400" cy="1831975"/>
          </a:xfrm>
        </p:spPr>
        <p:txBody>
          <a:bodyPr/>
          <a:lstStyle/>
          <a:p>
            <a:r>
              <a:rPr lang="en-US" altLang="en-US" dirty="0">
                <a:solidFill>
                  <a:srgbClr val="674EA7"/>
                </a:solidFill>
                <a:latin typeface="Arial" panose="020B0604020202020204" pitchFamily="34" charset="0"/>
                <a:cs typeface="Arial" panose="020B0604020202020204" pitchFamily="34" charset="0"/>
              </a:rPr>
              <a:t>7.4</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Carbohydrates as Informational Molecules: The Sugar Code</a:t>
            </a:r>
            <a:endParaRPr lang="en-AU" dirty="0"/>
          </a:p>
        </p:txBody>
      </p:sp>
    </p:spTree>
    <p:extLst>
      <p:ext uri="{BB962C8B-B14F-4D97-AF65-F5344CB8AC3E}">
        <p14:creationId xmlns:p14="http://schemas.microsoft.com/office/powerpoint/2010/main" val="139700412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logo with white letters P 6&#10;">
            <a:extLst>
              <a:ext uri="{FF2B5EF4-FFF2-40B4-BE49-F238E27FC236}">
                <a16:creationId xmlns:a16="http://schemas.microsoft.com/office/drawing/2014/main" id="{9E241F1D-8400-420E-A9C9-EC95E15C199C}"/>
              </a:ext>
            </a:extLst>
          </p:cNvPr>
          <p:cNvPicPr>
            <a:picLocks noChangeAspect="1"/>
          </p:cNvPicPr>
          <p:nvPr/>
        </p:nvPicPr>
        <p:blipFill>
          <a:blip r:embed="rId3"/>
          <a:stretch>
            <a:fillRect/>
          </a:stretch>
        </p:blipFill>
        <p:spPr>
          <a:xfrm>
            <a:off x="1787771" y="396494"/>
            <a:ext cx="993734" cy="695004"/>
          </a:xfrm>
          <a:prstGeom prst="rect">
            <a:avLst/>
          </a:prstGeom>
        </p:spPr>
      </p:pic>
      <p:sp>
        <p:nvSpPr>
          <p:cNvPr id="2" name="Title 1">
            <a:extLst>
              <a:ext uri="{FF2B5EF4-FFF2-40B4-BE49-F238E27FC236}">
                <a16:creationId xmlns:a16="http://schemas.microsoft.com/office/drawing/2014/main" id="{074E673D-29C2-4121-952E-82DF32EFD30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6</a:t>
            </a:r>
            <a:r>
              <a:rPr lang="en-US" altLang="en-US" sz="2000" b="0" dirty="0">
                <a:solidFill>
                  <a:srgbClr val="1D6E7D"/>
                </a:solidFill>
                <a:latin typeface="Arial" panose="020B0604020202020204" pitchFamily="34" charset="0"/>
                <a:cs typeface="Arial" panose="020B0604020202020204" pitchFamily="34" charset="0"/>
              </a:rPr>
              <a:t> (3 of 4)</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Molecular complementarity is central to function. </a:t>
            </a:r>
            <a:r>
              <a:rPr lang="en-US" sz="2400" dirty="0">
                <a:latin typeface="Arial" panose="020B0604020202020204" pitchFamily="34" charset="0"/>
                <a:cs typeface="Arial" panose="020B0604020202020204" pitchFamily="34" charset="0"/>
              </a:rPr>
              <a:t>The recognition of oligosaccharides by sugar-binding proteins (lectins) results from a perfect fit between lectin and ligand.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335483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DE5BC-8A12-4226-9CCB-4AB2ED2D9D8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Challenge of Glycobiology</a:t>
            </a:r>
            <a:endParaRPr lang="en-AU" dirty="0"/>
          </a:p>
        </p:txBody>
      </p:sp>
      <p:sp>
        <p:nvSpPr>
          <p:cNvPr id="5" name="Google Shape;390;g847cf01710_0_68">
            <a:extLst>
              <a:ext uri="{FF2B5EF4-FFF2-40B4-BE49-F238E27FC236}">
                <a16:creationId xmlns:a16="http://schemas.microsoft.com/office/drawing/2014/main" id="{C364777F-7108-AB4C-8E7C-9AFC6D61860F}"/>
              </a:ext>
            </a:extLst>
          </p:cNvPr>
          <p:cNvSpPr txBox="1">
            <a:spLocks noChangeArrowheads="1"/>
          </p:cNvSpPr>
          <p:nvPr/>
        </p:nvSpPr>
        <p:spPr bwMode="auto">
          <a:xfrm>
            <a:off x="564356" y="1752600"/>
            <a:ext cx="801528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glycobiology = the study of the structure and function of glycoconjugates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challenge is to understand how cells use specific oligosaccharides to encode information about:</a:t>
            </a:r>
          </a:p>
          <a:p>
            <a:pPr lvl="1"/>
            <a:r>
              <a:rPr lang="en-US" sz="2400" dirty="0">
                <a:latin typeface="Arial" panose="020B0604020202020204" pitchFamily="34" charset="0"/>
                <a:cs typeface="Arial" panose="020B0604020202020204" pitchFamily="34" charset="0"/>
              </a:rPr>
              <a:t>intracellular targeting of proteins</a:t>
            </a:r>
          </a:p>
          <a:p>
            <a:pPr lvl="1"/>
            <a:r>
              <a:rPr lang="en-US" sz="2400" dirty="0">
                <a:latin typeface="Arial" panose="020B0604020202020204" pitchFamily="34" charset="0"/>
                <a:cs typeface="Arial" panose="020B0604020202020204" pitchFamily="34" charset="0"/>
              </a:rPr>
              <a:t>cell-cell interactions</a:t>
            </a:r>
          </a:p>
          <a:p>
            <a:pPr lvl="1"/>
            <a:r>
              <a:rPr lang="en-US" sz="2400" dirty="0">
                <a:latin typeface="Arial" panose="020B0604020202020204" pitchFamily="34" charset="0"/>
                <a:cs typeface="Arial" panose="020B0604020202020204" pitchFamily="34" charset="0"/>
              </a:rPr>
              <a:t>cell differentiation and tissue development</a:t>
            </a:r>
          </a:p>
          <a:p>
            <a:pPr lvl="1"/>
            <a:r>
              <a:rPr lang="en-US" sz="2400" dirty="0">
                <a:latin typeface="Arial" panose="020B0604020202020204" pitchFamily="34" charset="0"/>
                <a:cs typeface="Arial" panose="020B0604020202020204" pitchFamily="34" charset="0"/>
              </a:rPr>
              <a:t>extracellular signals</a:t>
            </a:r>
          </a:p>
          <a:p>
            <a:pPr lvl="1"/>
            <a:endParaRPr lang="en-US" sz="2400" dirty="0">
              <a:latin typeface="Arial" panose="020B0604020202020204" pitchFamily="34" charset="0"/>
              <a:cs typeface="Arial" panose="020B0604020202020204" pitchFamily="34" charset="0"/>
            </a:endParaRPr>
          </a:p>
          <a:p>
            <a:endParaRPr lang="en-US" sz="2400" dirty="0"/>
          </a:p>
          <a:p>
            <a:endParaRPr lang="en-US" sz="2400" dirty="0">
              <a:latin typeface="Arial" panose="020B0604020202020204" pitchFamily="34" charset="0"/>
              <a:cs typeface="Arial" panose="020B0604020202020204" pitchFamily="34" charset="0"/>
            </a:endParaRPr>
          </a:p>
          <a:p>
            <a:pPr lvl="1"/>
            <a:endParaRPr lang="en-US" altLang="en-US" sz="2400" i="1" dirty="0">
              <a:latin typeface="Arial" panose="020B0604020202020204" pitchFamily="34" charset="0"/>
              <a:cs typeface="Arial" panose="020B0604020202020204" pitchFamily="34" charset="0"/>
            </a:endParaRPr>
          </a:p>
          <a:p>
            <a:pPr lvl="1"/>
            <a:endParaRPr lang="en-US" altLang="en-US" sz="2000" i="1" dirty="0">
              <a:latin typeface="Arial" panose="020B0604020202020204" pitchFamily="34" charset="0"/>
              <a:cs typeface="Arial" panose="020B0604020202020204" pitchFamily="34" charset="0"/>
            </a:endParaRPr>
          </a:p>
          <a:p>
            <a:pPr lvl="1"/>
            <a:endParaRPr lang="en-US" altLang="en-US" sz="2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2745317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63043-AB82-4841-81B4-448C1A2B0C6B}"/>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Oligosaccharide Structures Are Information-Dense</a:t>
            </a:r>
            <a:endParaRPr lang="en-AU" dirty="0">
              <a:solidFill>
                <a:srgbClr val="4E4CB4"/>
              </a:solidFill>
            </a:endParaRPr>
          </a:p>
        </p:txBody>
      </p:sp>
      <p:sp>
        <p:nvSpPr>
          <p:cNvPr id="5" name="Google Shape;390;g847cf01710_0_68">
            <a:extLst>
              <a:ext uri="{FF2B5EF4-FFF2-40B4-BE49-F238E27FC236}">
                <a16:creationId xmlns:a16="http://schemas.microsoft.com/office/drawing/2014/main" id="{C364777F-7108-AB4C-8E7C-9AFC6D61860F}"/>
              </a:ext>
            </a:extLst>
          </p:cNvPr>
          <p:cNvSpPr txBox="1">
            <a:spLocks noChangeArrowheads="1"/>
          </p:cNvSpPr>
          <p:nvPr/>
        </p:nvSpPr>
        <p:spPr bwMode="auto">
          <a:xfrm>
            <a:off x="381000" y="1752600"/>
            <a:ext cx="8382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branched structures, not found in nucleic acids or proteins, are common in oligosaccharides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almost limitless variety of oligosaccharides due to differences in:</a:t>
            </a:r>
          </a:p>
          <a:p>
            <a:pPr lvl="1"/>
            <a:r>
              <a:rPr lang="en-US" sz="2400" dirty="0">
                <a:latin typeface="Arial" panose="020B0604020202020204" pitchFamily="34" charset="0"/>
                <a:cs typeface="Arial" panose="020B0604020202020204" pitchFamily="34" charset="0"/>
              </a:rPr>
              <a:t>stereochemistry and position of glycosidic bonds</a:t>
            </a:r>
          </a:p>
          <a:p>
            <a:pPr lvl="1"/>
            <a:r>
              <a:rPr lang="en-US" sz="2400" dirty="0">
                <a:latin typeface="Arial" panose="020B0604020202020204" pitchFamily="34" charset="0"/>
                <a:cs typeface="Arial" panose="020B0604020202020204" pitchFamily="34" charset="0"/>
              </a:rPr>
              <a:t>type and orientation of substituent groups</a:t>
            </a:r>
          </a:p>
          <a:p>
            <a:pPr lvl="1"/>
            <a:r>
              <a:rPr lang="en-US" sz="2400" dirty="0">
                <a:latin typeface="Arial" panose="020B0604020202020204" pitchFamily="34" charset="0"/>
                <a:cs typeface="Arial" panose="020B0604020202020204" pitchFamily="34" charset="0"/>
              </a:rPr>
              <a:t>the number and type of branches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altLang="en-US" sz="2400" i="1" dirty="0">
              <a:latin typeface="Arial" panose="020B0604020202020204" pitchFamily="34" charset="0"/>
              <a:cs typeface="Arial" panose="020B0604020202020204" pitchFamily="34" charset="0"/>
            </a:endParaRPr>
          </a:p>
          <a:p>
            <a:pPr lvl="1"/>
            <a:endParaRPr lang="en-US" altLang="en-US" sz="2000" i="1" dirty="0">
              <a:latin typeface="Arial" panose="020B0604020202020204" pitchFamily="34" charset="0"/>
              <a:cs typeface="Arial" panose="020B0604020202020204" pitchFamily="34" charset="0"/>
            </a:endParaRPr>
          </a:p>
          <a:p>
            <a:pPr lvl="1"/>
            <a:endParaRPr lang="en-US" altLang="en-US" sz="2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9081910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logo with white letters P 6&#10;">
            <a:extLst>
              <a:ext uri="{FF2B5EF4-FFF2-40B4-BE49-F238E27FC236}">
                <a16:creationId xmlns:a16="http://schemas.microsoft.com/office/drawing/2014/main" id="{C8F98FA7-EFA6-4D2A-972B-E814F3115533}"/>
              </a:ext>
            </a:extLst>
          </p:cNvPr>
          <p:cNvPicPr>
            <a:picLocks noChangeAspect="1"/>
          </p:cNvPicPr>
          <p:nvPr/>
        </p:nvPicPr>
        <p:blipFill>
          <a:blip r:embed="rId3"/>
          <a:stretch>
            <a:fillRect/>
          </a:stretch>
        </p:blipFill>
        <p:spPr>
          <a:xfrm>
            <a:off x="1793637" y="396494"/>
            <a:ext cx="993734" cy="695004"/>
          </a:xfrm>
          <a:prstGeom prst="rect">
            <a:avLst/>
          </a:prstGeom>
        </p:spPr>
      </p:pic>
      <p:sp>
        <p:nvSpPr>
          <p:cNvPr id="2" name="Title 1">
            <a:extLst>
              <a:ext uri="{FF2B5EF4-FFF2-40B4-BE49-F238E27FC236}">
                <a16:creationId xmlns:a16="http://schemas.microsoft.com/office/drawing/2014/main" id="{7CCCF9FA-7653-4C58-BE23-32F0D2ED723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6</a:t>
            </a:r>
            <a:r>
              <a:rPr lang="en-US" altLang="en-US" sz="2000" b="0" dirty="0">
                <a:solidFill>
                  <a:srgbClr val="1D6E7D"/>
                </a:solidFill>
                <a:latin typeface="Arial" panose="020B0604020202020204" pitchFamily="34" charset="0"/>
                <a:cs typeface="Arial" panose="020B0604020202020204" pitchFamily="34" charset="0"/>
              </a:rPr>
              <a:t> (4 of 4)</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Molecular complementarity is central to function. </a:t>
            </a:r>
            <a:r>
              <a:rPr lang="en-US" sz="2400" dirty="0">
                <a:latin typeface="Arial" panose="020B0604020202020204" pitchFamily="34" charset="0"/>
                <a:cs typeface="Arial" panose="020B0604020202020204" pitchFamily="34" charset="0"/>
              </a:rPr>
              <a:t>The recognition of oligosaccharides by sugar-binding proteins (lectins) results from a perfect fit between lectin and ligand.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633855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EECEF-B128-44D6-ABC3-563371A45D77}"/>
              </a:ext>
            </a:extLst>
          </p:cNvPr>
          <p:cNvSpPr>
            <a:spLocks noGrp="1"/>
          </p:cNvSpPr>
          <p:nvPr>
            <p:ph type="title"/>
          </p:nvPr>
        </p:nvSpPr>
        <p:spPr/>
        <p:txBody>
          <a:bodyPr/>
          <a:lstStyle/>
          <a:p>
            <a:r>
              <a:rPr lang="en-US" altLang="en-US" sz="3200" dirty="0">
                <a:solidFill>
                  <a:srgbClr val="4E4CB4"/>
                </a:solidFill>
                <a:latin typeface="Arial" panose="020B0604020202020204" pitchFamily="34" charset="0"/>
                <a:cs typeface="Arial" panose="020B0604020202020204" pitchFamily="34" charset="0"/>
              </a:rPr>
              <a:t>Lectins Are Proteins That Read the Sugar Code and Mediate Many Biological Processes</a:t>
            </a:r>
            <a:endParaRPr lang="en-AU" sz="3200" dirty="0">
              <a:solidFill>
                <a:srgbClr val="4E4CB4"/>
              </a:solidFill>
            </a:endParaRPr>
          </a:p>
        </p:txBody>
      </p:sp>
      <p:sp>
        <p:nvSpPr>
          <p:cNvPr id="5" name="Google Shape;390;g847cf01710_0_68">
            <a:extLst>
              <a:ext uri="{FF2B5EF4-FFF2-40B4-BE49-F238E27FC236}">
                <a16:creationId xmlns:a16="http://schemas.microsoft.com/office/drawing/2014/main" id="{C364777F-7108-AB4C-8E7C-9AFC6D61860F}"/>
              </a:ext>
            </a:extLst>
          </p:cNvPr>
          <p:cNvSpPr txBox="1">
            <a:spLocks noChangeArrowheads="1"/>
          </p:cNvSpPr>
          <p:nvPr/>
        </p:nvSpPr>
        <p:spPr bwMode="auto">
          <a:xfrm>
            <a:off x="381000" y="1905000"/>
            <a:ext cx="8382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lectins </a:t>
            </a:r>
            <a:r>
              <a:rPr lang="en-US" sz="2400" dirty="0">
                <a:latin typeface="Arial" panose="020B0604020202020204" pitchFamily="34" charset="0"/>
                <a:cs typeface="Arial" panose="020B0604020202020204" pitchFamily="34" charset="0"/>
              </a:rPr>
              <a:t>= bind carbohydrates with high specificity and with moderate to high affinity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functions:</a:t>
            </a:r>
          </a:p>
          <a:p>
            <a:pPr lvl="1"/>
            <a:r>
              <a:rPr lang="en-US" sz="2400" dirty="0">
                <a:latin typeface="Arial" panose="020B0604020202020204" pitchFamily="34" charset="0"/>
                <a:cs typeface="Arial" panose="020B0604020202020204" pitchFamily="34" charset="0"/>
              </a:rPr>
              <a:t>cell-cell recognition</a:t>
            </a:r>
          </a:p>
          <a:p>
            <a:pPr lvl="1"/>
            <a:r>
              <a:rPr lang="en-US" sz="2400" dirty="0">
                <a:latin typeface="Arial" panose="020B0604020202020204" pitchFamily="34" charset="0"/>
                <a:cs typeface="Arial" panose="020B0604020202020204" pitchFamily="34" charset="0"/>
              </a:rPr>
              <a:t>signaling</a:t>
            </a:r>
          </a:p>
          <a:p>
            <a:pPr lvl="1"/>
            <a:r>
              <a:rPr lang="en-US" sz="2400" dirty="0">
                <a:latin typeface="Arial" panose="020B0604020202020204" pitchFamily="34" charset="0"/>
                <a:cs typeface="Arial" panose="020B0604020202020204" pitchFamily="34" charset="0"/>
              </a:rPr>
              <a:t>adhesion</a:t>
            </a:r>
          </a:p>
          <a:p>
            <a:pPr lvl="1"/>
            <a:r>
              <a:rPr lang="en-US" sz="2400" dirty="0">
                <a:latin typeface="Arial" panose="020B0604020202020204" pitchFamily="34" charset="0"/>
                <a:cs typeface="Arial" panose="020B0604020202020204" pitchFamily="34" charset="0"/>
              </a:rPr>
              <a:t>intracellular targeting of newly synthesized proteins </a:t>
            </a:r>
          </a:p>
          <a:p>
            <a:endParaRPr lang="en-US" sz="2400" dirty="0"/>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altLang="en-US" sz="2400" i="1" dirty="0">
              <a:latin typeface="Arial" panose="020B0604020202020204" pitchFamily="34" charset="0"/>
              <a:cs typeface="Arial" panose="020B0604020202020204" pitchFamily="34" charset="0"/>
            </a:endParaRPr>
          </a:p>
          <a:p>
            <a:pPr lvl="1"/>
            <a:endParaRPr lang="en-US" altLang="en-US" sz="2000" i="1" dirty="0">
              <a:latin typeface="Arial" panose="020B0604020202020204" pitchFamily="34" charset="0"/>
              <a:cs typeface="Arial" panose="020B0604020202020204" pitchFamily="34" charset="0"/>
            </a:endParaRPr>
          </a:p>
          <a:p>
            <a:pPr lvl="1"/>
            <a:endParaRPr lang="en-US" altLang="en-US" sz="2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7221827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A1BE9-18A2-4484-8739-4DA175E4D68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Selectins</a:t>
            </a:r>
            <a:endParaRPr lang="en-AU" dirty="0"/>
          </a:p>
        </p:txBody>
      </p:sp>
      <p:sp>
        <p:nvSpPr>
          <p:cNvPr id="5" name="Google Shape;390;g847cf01710_0_68">
            <a:extLst>
              <a:ext uri="{FF2B5EF4-FFF2-40B4-BE49-F238E27FC236}">
                <a16:creationId xmlns:a16="http://schemas.microsoft.com/office/drawing/2014/main" id="{C364777F-7108-AB4C-8E7C-9AFC6D61860F}"/>
              </a:ext>
            </a:extLst>
          </p:cNvPr>
          <p:cNvSpPr txBox="1">
            <a:spLocks noChangeArrowheads="1"/>
          </p:cNvSpPr>
          <p:nvPr/>
        </p:nvSpPr>
        <p:spPr bwMode="auto">
          <a:xfrm>
            <a:off x="381000" y="1524000"/>
            <a:ext cx="8382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selectins </a:t>
            </a:r>
            <a:r>
              <a:rPr lang="en-US" sz="2400" dirty="0">
                <a:latin typeface="Arial" panose="020B0604020202020204" pitchFamily="34" charset="0"/>
                <a:cs typeface="Arial" panose="020B0604020202020204" pitchFamily="34" charset="0"/>
              </a:rPr>
              <a:t>= family of plasma membrane lectins that mediate cell-cell recognition and adhesion in a wide range of cellular processes</a:t>
            </a:r>
          </a:p>
          <a:p>
            <a:pPr lvl="1"/>
            <a:r>
              <a:rPr lang="en-US" sz="2400" dirty="0">
                <a:latin typeface="Arial" panose="020B0604020202020204" pitchFamily="34" charset="0"/>
                <a:cs typeface="Arial" panose="020B0604020202020204" pitchFamily="34" charset="0"/>
              </a:rPr>
              <a:t>move immune cells through the capillary wall</a:t>
            </a:r>
          </a:p>
          <a:p>
            <a:pPr lvl="1"/>
            <a:r>
              <a:rPr lang="en-US" sz="2400" dirty="0">
                <a:latin typeface="Arial" panose="020B0604020202020204" pitchFamily="34" charset="0"/>
                <a:cs typeface="Arial" panose="020B0604020202020204" pitchFamily="34" charset="0"/>
              </a:rPr>
              <a:t>mediate inflammatory responses</a:t>
            </a:r>
          </a:p>
          <a:p>
            <a:pPr lvl="1"/>
            <a:r>
              <a:rPr lang="en-US" sz="2400" dirty="0">
                <a:latin typeface="Arial" panose="020B0604020202020204" pitchFamily="34" charset="0"/>
                <a:cs typeface="Arial" panose="020B0604020202020204" pitchFamily="34" charset="0"/>
              </a:rPr>
              <a:t>mediate the rejection of transplanted organs  </a:t>
            </a:r>
          </a:p>
          <a:p>
            <a:endParaRPr lang="en-US" sz="2400" dirty="0">
              <a:latin typeface="Arial" panose="020B0604020202020204" pitchFamily="34" charset="0"/>
              <a:cs typeface="Arial" panose="020B0604020202020204" pitchFamily="34" charset="0"/>
            </a:endParaRPr>
          </a:p>
          <a:p>
            <a:endParaRPr lang="en-US" sz="2400" dirty="0"/>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altLang="en-US" sz="2400" i="1" dirty="0">
              <a:latin typeface="Arial" panose="020B0604020202020204" pitchFamily="34" charset="0"/>
              <a:cs typeface="Arial" panose="020B0604020202020204" pitchFamily="34" charset="0"/>
            </a:endParaRPr>
          </a:p>
          <a:p>
            <a:pPr lvl="1"/>
            <a:endParaRPr lang="en-US" altLang="en-US" sz="2000" i="1" dirty="0">
              <a:latin typeface="Arial" panose="020B0604020202020204" pitchFamily="34" charset="0"/>
              <a:cs typeface="Arial" panose="020B0604020202020204" pitchFamily="34" charset="0"/>
            </a:endParaRPr>
          </a:p>
          <a:p>
            <a:pPr lvl="1"/>
            <a:endParaRPr lang="en-US" altLang="en-US" sz="2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9456342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5&#10;">
            <a:extLst>
              <a:ext uri="{FF2B5EF4-FFF2-40B4-BE49-F238E27FC236}">
                <a16:creationId xmlns:a16="http://schemas.microsoft.com/office/drawing/2014/main" id="{11E8B322-4BFF-4DE1-8654-0E7361434D05}"/>
              </a:ext>
            </a:extLst>
          </p:cNvPr>
          <p:cNvPicPr>
            <a:picLocks noChangeAspect="1"/>
          </p:cNvPicPr>
          <p:nvPr/>
        </p:nvPicPr>
        <p:blipFill>
          <a:blip r:embed="rId3"/>
          <a:stretch>
            <a:fillRect/>
          </a:stretch>
        </p:blipFill>
        <p:spPr>
          <a:xfrm>
            <a:off x="694578" y="379539"/>
            <a:ext cx="1133954" cy="816935"/>
          </a:xfrm>
          <a:prstGeom prst="rect">
            <a:avLst/>
          </a:prstGeom>
        </p:spPr>
      </p:pic>
      <p:sp>
        <p:nvSpPr>
          <p:cNvPr id="2" name="Title 1">
            <a:extLst>
              <a:ext uri="{FF2B5EF4-FFF2-40B4-BE49-F238E27FC236}">
                <a16:creationId xmlns:a16="http://schemas.microsoft.com/office/drawing/2014/main" id="{471DFECF-5CEF-4EF1-BB26-F25FB4DE74F1}"/>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30</a:t>
            </a:r>
            <a:endParaRPr lang="en-AU" dirty="0"/>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Which statement about selectins is false? </a:t>
            </a:r>
            <a:endParaRPr lang="en-US" sz="2400" i="1" dirty="0">
              <a:latin typeface="Arial" panose="020B0604020202020204" pitchFamily="34" charset="0"/>
              <a:cs typeface="Arial" panose="020B0604020202020204" pitchFamily="34" charset="0"/>
            </a:endParaRP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They mediate cell-cell recognition. </a:t>
            </a:r>
          </a:p>
          <a:p>
            <a:pPr marL="457200" indent="-457200">
              <a:buFontTx/>
              <a:buAutoNum type="alphaUcPeriod"/>
              <a:defRPr/>
            </a:pPr>
            <a:r>
              <a:rPr lang="en-US" sz="2400" dirty="0">
                <a:latin typeface="Arial" panose="020B0604020202020204" pitchFamily="34" charset="0"/>
                <a:cs typeface="Arial" panose="020B0604020202020204" pitchFamily="34" charset="0"/>
              </a:rPr>
              <a:t>They are involved in the movement of immune system cells.</a:t>
            </a:r>
          </a:p>
          <a:p>
            <a:pPr marL="457200" indent="-457200">
              <a:buFontTx/>
              <a:buAutoNum type="alphaUcPeriod"/>
              <a:defRPr/>
            </a:pPr>
            <a:r>
              <a:rPr lang="en-US" sz="2400" dirty="0">
                <a:latin typeface="Arial" panose="020B0604020202020204" pitchFamily="34" charset="0"/>
                <a:cs typeface="Arial" panose="020B0604020202020204" pitchFamily="34" charset="0"/>
              </a:rPr>
              <a:t>They can be involved in the process rejection of transplanted organs.</a:t>
            </a:r>
          </a:p>
          <a:p>
            <a:pPr marL="457200" indent="-457200">
              <a:buFontTx/>
              <a:buAutoNum type="alphaUcPeriod"/>
              <a:defRPr/>
            </a:pPr>
            <a:r>
              <a:rPr lang="en-US" sz="2400" dirty="0">
                <a:latin typeface="Arial" panose="020B0604020202020204" pitchFamily="34" charset="0"/>
                <a:cs typeface="Arial" panose="020B0604020202020204" pitchFamily="34" charset="0"/>
              </a:rPr>
              <a:t>They are intracellular. </a:t>
            </a: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18721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97CD8-E568-4E36-8BC0-5877A280034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Aldoses and Ketoses</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757238" y="1828800"/>
            <a:ext cx="7629525" cy="2133600"/>
          </a:xfrm>
        </p:spPr>
        <p:txBody>
          <a:bodyPr/>
          <a:lstStyle/>
          <a:p>
            <a:pPr indent="-406400">
              <a:lnSpc>
                <a:spcPct val="110000"/>
              </a:lnSpc>
              <a:spcBef>
                <a:spcPct val="0"/>
              </a:spcBef>
              <a:spcAft>
                <a:spcPct val="0"/>
              </a:spcAft>
              <a:buClr>
                <a:srgbClr val="000000"/>
              </a:buClr>
              <a:buSzPts val="2800"/>
              <a:defRPr/>
            </a:pPr>
            <a:r>
              <a:rPr lang="en-US" sz="2400" b="1" dirty="0">
                <a:latin typeface="Arial" panose="020B0604020202020204" pitchFamily="34" charset="0"/>
                <a:cs typeface="Arial" panose="020B0604020202020204" pitchFamily="34" charset="0"/>
              </a:rPr>
              <a:t>aldose </a:t>
            </a:r>
            <a:r>
              <a:rPr lang="en-US" sz="2400" dirty="0">
                <a:latin typeface="Arial" panose="020B0604020202020204" pitchFamily="34" charset="0"/>
                <a:cs typeface="Arial" panose="020B0604020202020204" pitchFamily="34" charset="0"/>
              </a:rPr>
              <a:t>= carbonyl group is at an end of the carbon chain (in an aldehyde group)</a:t>
            </a:r>
          </a:p>
          <a:p>
            <a:pPr indent="-406400">
              <a:lnSpc>
                <a:spcPct val="110000"/>
              </a:lnSpc>
              <a:spcBef>
                <a:spcPct val="0"/>
              </a:spcBef>
              <a:spcAft>
                <a:spcPct val="0"/>
              </a:spcAft>
              <a:buClr>
                <a:srgbClr val="000000"/>
              </a:buClr>
              <a:buSzPts val="2800"/>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r>
              <a:rPr lang="en-US" sz="2400" b="1" dirty="0">
                <a:latin typeface="Arial" panose="020B0604020202020204" pitchFamily="34" charset="0"/>
                <a:cs typeface="Arial" panose="020B0604020202020204" pitchFamily="34" charset="0"/>
              </a:rPr>
              <a:t>ketose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carbonyl group is at any other position (in a ketone group)</a:t>
            </a:r>
          </a:p>
          <a:p>
            <a:pPr indent="-406400">
              <a:lnSpc>
                <a:spcPct val="110000"/>
              </a:lnSpc>
              <a:spcBef>
                <a:spcPct val="0"/>
              </a:spcBef>
              <a:spcAft>
                <a:spcPct val="0"/>
              </a:spcAft>
              <a:buClr>
                <a:srgbClr val="000000"/>
              </a:buClr>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ct val="0"/>
              </a:spcBef>
              <a:spcAft>
                <a:spcPct val="0"/>
              </a:spcAft>
              <a:buClr>
                <a:srgbClr val="000000"/>
              </a:buClr>
              <a:buSzPts val="2800"/>
              <a:buFontTx/>
              <a:buNone/>
              <a:defRPr/>
            </a:pPr>
            <a:endParaRPr lang="en-US" alt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pic>
        <p:nvPicPr>
          <p:cNvPr id="6" name="Picture 5" descr="A three-part figure, a, b, and c, shows the structures of monosaccharides including trioses, hexoses, and a pentose.">
            <a:extLst>
              <a:ext uri="{FF2B5EF4-FFF2-40B4-BE49-F238E27FC236}">
                <a16:creationId xmlns:a16="http://schemas.microsoft.com/office/drawing/2014/main" id="{0CE66C9C-77C4-734A-A9DF-9CF27195534F}"/>
              </a:ext>
            </a:extLst>
          </p:cNvPr>
          <p:cNvPicPr>
            <a:picLocks noChangeAspect="1"/>
          </p:cNvPicPr>
          <p:nvPr/>
        </p:nvPicPr>
        <p:blipFill>
          <a:blip r:embed="rId3"/>
          <a:stretch>
            <a:fillRect/>
          </a:stretch>
        </p:blipFill>
        <p:spPr>
          <a:xfrm>
            <a:off x="898525" y="4170392"/>
            <a:ext cx="7346950" cy="2001808"/>
          </a:xfrm>
          <a:prstGeom prst="rect">
            <a:avLst/>
          </a:prstGeom>
        </p:spPr>
      </p:pic>
    </p:spTree>
    <p:extLst>
      <p:ext uri="{BB962C8B-B14F-4D97-AF65-F5344CB8AC3E}">
        <p14:creationId xmlns:p14="http://schemas.microsoft.com/office/powerpoint/2010/main" val="342472268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50BC1-2736-40C8-9679-3E4B8A65709D}"/>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30, Response</a:t>
            </a:r>
            <a:endParaRPr lang="en-AU" dirty="0"/>
          </a:p>
        </p:txBody>
      </p:sp>
      <p:sp>
        <p:nvSpPr>
          <p:cNvPr id="4" name="Google Shape;433;g847cf01710_0_113">
            <a:extLst>
              <a:ext uri="{FF2B5EF4-FFF2-40B4-BE49-F238E27FC236}">
                <a16:creationId xmlns:a16="http://schemas.microsoft.com/office/drawing/2014/main" id="{0A3EC669-2990-A042-9B09-8A8C01FA9108}"/>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Which statement about selectins is false? </a:t>
            </a:r>
            <a:endParaRPr lang="en-US" sz="2400" i="1" dirty="0">
              <a:latin typeface="Arial" panose="020B0604020202020204" pitchFamily="34" charset="0"/>
              <a:cs typeface="Arial" panose="020B0604020202020204" pitchFamily="34" charset="0"/>
            </a:endParaRP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D.  They are intracellular. </a:t>
            </a: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None/>
            </a:pPr>
            <a:r>
              <a:rPr lang="en-US" sz="2400" b="1" dirty="0">
                <a:latin typeface="Arial" panose="020B0604020202020204" pitchFamily="34" charset="0"/>
                <a:cs typeface="Arial" panose="020B0604020202020204" pitchFamily="34" charset="0"/>
              </a:rPr>
              <a:t>Selectins are a family of plasma membrane lectins that mediate cell-cell recognition and adhesion in a wide range of cellular processes. </a:t>
            </a: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1459132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B2535-8103-472B-A9BE-C2F24728439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Role of Lectin-Ligand Interactions in Leukocyte Movement</a:t>
            </a:r>
            <a:endParaRPr lang="en-AU" dirty="0"/>
          </a:p>
        </p:txBody>
      </p:sp>
      <p:pic>
        <p:nvPicPr>
          <p:cNvPr id="3" name="Picture 2" descr="A horizontal blood vessel is cut open so that the interior is visible. Blood flows toward the right, and horizontal bars representing epithelial cells are shown along the top and bottom sides. The region beneath the blood vessel is labeled subendothelial matrix. Tiny rods with small balls on top project from the epithelial cells into the lumen and are labeled glycoprotein ligand for integrin. Larger Y-shaped structures project from the epithelial cells and are labeled P selectin. A leukocyte is shown as a sphere at the upper left. It has four pairs of integrins evenly spaced on its surface, each integrin having a tail extending into the cell and a larger oval head at the opposite end. Evenly spaced between the paired integrins, small rods extend out to small spheres and are labeled glycoprotein ligand for P selectin. Two steps, tethering and rolling, occur under the heading selectin binding. Tethering: An arrow shows that the leukocyte moves down and one of the yellow spheres inserts into the fork of P selectin. Rolling: An arrow shows that the bound leukocyte rotates clockwise. The next two steps, slow rolling and arrest, are shown under the heading integrin binding. In slow rolling, an arrow shows that the leukocyte rotates further clockwise so that the glycoprotein ligand leaves P selectin and two heads of a pair of integrins attach to a glycoprotein ligand for integrin. A second pair of integrin heads attach to an adjacent glycoprotein ligand for binding, causing the cell to stretch so it is narrower at this location. Arrest: The cell is circular again with a pair of integrins bound to a glycoprotein ligand on each side of a glycoprotein bound to P selectin at the bottom center of the molecule. Two additional steps are shown without a heading. Adhesion: the leukocyte extends into an irregular shape with one narrow end. The bottom of the cell pushes into the endothelial cell. Extravasation: the cell pushes between two endothelial cells. It is narrow between the cells and rounded beneath, where it extends into a reddened semicircle labeled site of inflammation.">
            <a:extLst>
              <a:ext uri="{FF2B5EF4-FFF2-40B4-BE49-F238E27FC236}">
                <a16:creationId xmlns:a16="http://schemas.microsoft.com/office/drawing/2014/main" id="{9321C98B-84E3-514A-BAFD-07ADDBF0DB83}"/>
              </a:ext>
            </a:extLst>
          </p:cNvPr>
          <p:cNvPicPr>
            <a:picLocks noChangeAspect="1"/>
          </p:cNvPicPr>
          <p:nvPr/>
        </p:nvPicPr>
        <p:blipFill>
          <a:blip r:embed="rId3"/>
          <a:stretch>
            <a:fillRect/>
          </a:stretch>
        </p:blipFill>
        <p:spPr>
          <a:xfrm>
            <a:off x="538385" y="1981200"/>
            <a:ext cx="8067230" cy="3192318"/>
          </a:xfrm>
          <a:prstGeom prst="rect">
            <a:avLst/>
          </a:prstGeom>
        </p:spPr>
      </p:pic>
    </p:spTree>
    <p:extLst>
      <p:ext uri="{BB962C8B-B14F-4D97-AF65-F5344CB8AC3E}">
        <p14:creationId xmlns:p14="http://schemas.microsoft.com/office/powerpoint/2010/main" val="404558516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EB775-F226-4B09-A222-A7D9440993C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Binding Site on Influenza Neuraminidase</a:t>
            </a:r>
            <a:endParaRPr lang="en-AU" dirty="0"/>
          </a:p>
        </p:txBody>
      </p:sp>
      <p:pic>
        <p:nvPicPr>
          <p:cNvPr id="4" name="Picture 3" descr="Part a shows the molecular structures of N-acetylneuraminic acid, oseltamivir, and zanamivir. All have a ring. N-acetylneuraminic acid and zanamivir both have rings that contain O. Each molecule has several substituents, including chains. Part b shows a bumpy, irregular background with N-acetylneuraminic acid visible within a pocket in the surface. A chain extends upward so that C bonded to O is visible near G l u superscript 276, which projects from a long chain from which H I s superscript 274 projects above. Part c is similar but shows oseltamivir within the pocket. Oseltamivir has a chain with carbons but no oxygens near G l u superscript 276, which is bent up instead of down. Part d is similar to part c except that H i s has been replaced by T y r superscript 274, which has an oxygen that projects down near the former location of G l u superscript 276 (shown as a dotted illustration). G l u superscript 276 has moved slightly lower.">
            <a:extLst>
              <a:ext uri="{FF2B5EF4-FFF2-40B4-BE49-F238E27FC236}">
                <a16:creationId xmlns:a16="http://schemas.microsoft.com/office/drawing/2014/main" id="{4AEEBB05-FBCA-AA41-8933-0CBC703C17DD}"/>
              </a:ext>
            </a:extLst>
          </p:cNvPr>
          <p:cNvPicPr>
            <a:picLocks noChangeAspect="1"/>
          </p:cNvPicPr>
          <p:nvPr/>
        </p:nvPicPr>
        <p:blipFill>
          <a:blip r:embed="rId3"/>
          <a:stretch>
            <a:fillRect/>
          </a:stretch>
        </p:blipFill>
        <p:spPr>
          <a:xfrm>
            <a:off x="952500" y="1593273"/>
            <a:ext cx="7239000" cy="4966291"/>
          </a:xfrm>
          <a:prstGeom prst="rect">
            <a:avLst/>
          </a:prstGeom>
        </p:spPr>
      </p:pic>
    </p:spTree>
    <p:extLst>
      <p:ext uri="{BB962C8B-B14F-4D97-AF65-F5344CB8AC3E}">
        <p14:creationId xmlns:p14="http://schemas.microsoft.com/office/powerpoint/2010/main" val="266482335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01E81-9A80-4688-8AAB-93D55E74F22F}"/>
              </a:ext>
            </a:extLst>
          </p:cNvPr>
          <p:cNvSpPr>
            <a:spLocks noGrp="1"/>
          </p:cNvSpPr>
          <p:nvPr>
            <p:ph type="title"/>
          </p:nvPr>
        </p:nvSpPr>
        <p:spPr/>
        <p:txBody>
          <a:bodyPr/>
          <a:lstStyle/>
          <a:p>
            <a:r>
              <a:rPr lang="en-US" altLang="en-US" sz="3400" dirty="0">
                <a:solidFill>
                  <a:srgbClr val="674EA7"/>
                </a:solidFill>
                <a:latin typeface="Arial" panose="020B0604020202020204" pitchFamily="34" charset="0"/>
                <a:cs typeface="Arial" panose="020B0604020202020204" pitchFamily="34" charset="0"/>
              </a:rPr>
              <a:t>Lectin-Carbohydrate Interactions Are Highly Specific and Often Multivalent</a:t>
            </a:r>
            <a:endParaRPr lang="en-AU" sz="3400" dirty="0"/>
          </a:p>
        </p:txBody>
      </p:sp>
      <p:sp>
        <p:nvSpPr>
          <p:cNvPr id="5" name="Google Shape;390;g847cf01710_0_68">
            <a:extLst>
              <a:ext uri="{FF2B5EF4-FFF2-40B4-BE49-F238E27FC236}">
                <a16:creationId xmlns:a16="http://schemas.microsoft.com/office/drawing/2014/main" id="{C364777F-7108-AB4C-8E7C-9AFC6D61860F}"/>
              </a:ext>
            </a:extLst>
          </p:cNvPr>
          <p:cNvSpPr txBox="1">
            <a:spLocks noChangeArrowheads="1"/>
          </p:cNvSpPr>
          <p:nvPr/>
        </p:nvSpPr>
        <p:spPr bwMode="auto">
          <a:xfrm>
            <a:off x="381000" y="2133601"/>
            <a:ext cx="8382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subtle molecular complementarity allows interaction only with the lectin’s correct carbohydrate binding partners </a:t>
            </a:r>
          </a:p>
          <a:p>
            <a:endParaRPr lang="en-US" altLang="en-US" sz="24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bumpy, irregular molecule with a red region to the lower left, a blue region above and in the middle, and white elsewhere. A space-filling molecule of black and red atoms is visible in the middle with a single orange atom on the left side. Additional molecules are visible as ball-and-stick models all around it. Part b shows the molecules inside without the overall bumpy, irregular structure. The central molecule is shown as a ball-and-stick model. It has a ring to the right with a carbon chain extending to a red atom bonded to the orange atom on the left, which has red atoms on the three free sides. H i s superscript 105 is shown above with a black dotted line from a blue segment of its ring to the top red atom and with a dotted black line from a blue segment on its chain to a red atom bonded to the orange atom from the rear left. A s n superscript 104 runs vertically to the left and has a dotted black line from a blue segment to the red atom bonded to the orange atom from the rear left. A s p superscript 103 is below and has a dotted black line from a blue segment to the front red atom bonded to the orange atom. A large purple atom labeled M n has a dotted black line to the front red atom bonded to the orange atom. Dotted black lines also extend from M n to a red segment in A s p superscript 103 and to a small red segment below and to the left. M n also has a dotted black line to a blue segment at the top of an A r g superscript 111 in the middle of the image, beneath the ball-and-stick model. Two sets of vertical blue lines extend from blue parts on A r g superscript 111 to a red atom below the ring of the main ball-and-stick model. To the right, G l n superscript 66 is in the lower right corner and has a dotted black line from a blue segment to the same red atom extending down from the ring of the ball-and-stick ring model that has hydrogen bonds (vertical blue lines) to A r g superscript 111. T y r superscript 143 is adjacent and just above to G l n superscript 66. T y r superscript 45 is slightly higher in the center of the right side and has two sets of vertical blue lines representing hydrogen bonds from the red part above its ring to two red atoms on the ring of the ball-and-stick model. G l u superscript 133 is just behind T y r superscript 45 and runs up behind the ring of the ball-and-stick model. A r g superscript 135 is at the top of the illustration and has three horizontal blue lines connecting it to a red atom in the ring of the ball-and-stick model.">
            <a:extLst>
              <a:ext uri="{FF2B5EF4-FFF2-40B4-BE49-F238E27FC236}">
                <a16:creationId xmlns:a16="http://schemas.microsoft.com/office/drawing/2014/main" id="{5935756C-E67E-ED49-8AA0-A86DE3F1BA64}"/>
              </a:ext>
            </a:extLst>
          </p:cNvPr>
          <p:cNvPicPr>
            <a:picLocks noChangeAspect="1"/>
          </p:cNvPicPr>
          <p:nvPr/>
        </p:nvPicPr>
        <p:blipFill>
          <a:blip r:embed="rId3"/>
          <a:stretch>
            <a:fillRect/>
          </a:stretch>
        </p:blipFill>
        <p:spPr>
          <a:xfrm>
            <a:off x="796925" y="3360406"/>
            <a:ext cx="7550150" cy="2686424"/>
          </a:xfrm>
          <a:prstGeom prst="rect">
            <a:avLst/>
          </a:prstGeom>
        </p:spPr>
      </p:pic>
    </p:spTree>
    <p:extLst>
      <p:ext uri="{BB962C8B-B14F-4D97-AF65-F5344CB8AC3E}">
        <p14:creationId xmlns:p14="http://schemas.microsoft.com/office/powerpoint/2010/main" val="302899436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7543-8129-4D92-9364-F62F9F2B276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Lectin Multivalency</a:t>
            </a:r>
            <a:endParaRPr lang="en-AU" dirty="0"/>
          </a:p>
        </p:txBody>
      </p:sp>
      <p:sp>
        <p:nvSpPr>
          <p:cNvPr id="5" name="Google Shape;390;g847cf01710_0_68">
            <a:extLst>
              <a:ext uri="{FF2B5EF4-FFF2-40B4-BE49-F238E27FC236}">
                <a16:creationId xmlns:a16="http://schemas.microsoft.com/office/drawing/2014/main" id="{C364777F-7108-AB4C-8E7C-9AFC6D61860F}"/>
              </a:ext>
            </a:extLst>
          </p:cNvPr>
          <p:cNvSpPr txBox="1">
            <a:spLocks noChangeArrowheads="1"/>
          </p:cNvSpPr>
          <p:nvPr/>
        </p:nvSpPr>
        <p:spPr bwMode="auto">
          <a:xfrm>
            <a:off x="381000" y="1600200"/>
            <a:ext cx="8382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lectin multivalency = single lectin molecule has multiple carbohydrate binding domains </a:t>
            </a:r>
          </a:p>
          <a:p>
            <a:pPr lvl="1"/>
            <a:r>
              <a:rPr lang="en-US" sz="2400" dirty="0">
                <a:latin typeface="Arial" panose="020B0604020202020204" pitchFamily="34" charset="0"/>
                <a:cs typeface="Arial" panose="020B0604020202020204" pitchFamily="34" charset="0"/>
              </a:rPr>
              <a:t>increases effective affinity </a:t>
            </a:r>
          </a:p>
          <a:p>
            <a:endParaRPr lang="en-US" altLang="en-US" sz="20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6541794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D300-40BD-4EA7-B37C-DB1F520A615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Interactions of Sugar Residues Due to the Hydrophobic Effect</a:t>
            </a:r>
            <a:endParaRPr lang="en-AU" dirty="0"/>
          </a:p>
        </p:txBody>
      </p:sp>
      <p:sp>
        <p:nvSpPr>
          <p:cNvPr id="5" name="Google Shape;390;g847cf01710_0_68">
            <a:extLst>
              <a:ext uri="{FF2B5EF4-FFF2-40B4-BE49-F238E27FC236}">
                <a16:creationId xmlns:a16="http://schemas.microsoft.com/office/drawing/2014/main" id="{C364777F-7108-AB4C-8E7C-9AFC6D61860F}"/>
              </a:ext>
            </a:extLst>
          </p:cNvPr>
          <p:cNvSpPr txBox="1">
            <a:spLocks noChangeArrowheads="1"/>
          </p:cNvSpPr>
          <p:nvPr/>
        </p:nvSpPr>
        <p:spPr bwMode="auto">
          <a:xfrm>
            <a:off x="228600" y="1765206"/>
            <a:ext cx="3124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many sugars have a more polar side and a less polar side </a:t>
            </a:r>
          </a:p>
        </p:txBody>
      </p:sp>
      <p:pic>
        <p:nvPicPr>
          <p:cNvPr id="3" name="Picture 2" descr="A part of a large, indistinct shaded surface is shown, featuring a large invagination from the left that contains several molecules. At the bottom, a six-membered ring is joined by its bottom side to a five-membered ring that has a bond extending from its bottom vertex to the edge of the shaded surface. It is labeled indolyl moiety of T r p. Above it, there is a chair form of a six-membered ring with C 1 extended down and C 4 extended upward. O is between C 5 and C 1 and has two sets of blue lines between it and the edges of the shaded surface. C 1 is bonded to O H at an angle above the ring and H vertically below the ring; C 2 is bonded to H vertically above the ring and to O H at an angle below the ring; C 3 is bonded to O H at an angle above the ring and H vertically below the ring; C 4 is bonded to O vertically above the ring and to H at an angle below the ring; C 5 is bonded to C 6 above the ring and to H vertically below the ring. The O H bonded to C 4 has two sets of blue lines between O and the boundary of the shaded surface and an additional set of blue lines between H at the boundary of the shaded surface. Text near the boundary of the invagination above the ring reads hydrophilic side. Text in the interior of the invagination, to the left of the ring, reads hydrophobic side.">
            <a:extLst>
              <a:ext uri="{FF2B5EF4-FFF2-40B4-BE49-F238E27FC236}">
                <a16:creationId xmlns:a16="http://schemas.microsoft.com/office/drawing/2014/main" id="{0B3298CC-42F2-0A45-8A01-7F4B9A262887}"/>
              </a:ext>
            </a:extLst>
          </p:cNvPr>
          <p:cNvPicPr>
            <a:picLocks noChangeAspect="1"/>
          </p:cNvPicPr>
          <p:nvPr/>
        </p:nvPicPr>
        <p:blipFill>
          <a:blip r:embed="rId3"/>
          <a:stretch>
            <a:fillRect/>
          </a:stretch>
        </p:blipFill>
        <p:spPr>
          <a:xfrm>
            <a:off x="3733800" y="1600200"/>
            <a:ext cx="4904783" cy="4460688"/>
          </a:xfrm>
          <a:prstGeom prst="rect">
            <a:avLst/>
          </a:prstGeom>
        </p:spPr>
      </p:pic>
    </p:spTree>
    <p:extLst>
      <p:ext uri="{BB962C8B-B14F-4D97-AF65-F5344CB8AC3E}">
        <p14:creationId xmlns:p14="http://schemas.microsoft.com/office/powerpoint/2010/main" val="138810744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5&#10;">
            <a:extLst>
              <a:ext uri="{FF2B5EF4-FFF2-40B4-BE49-F238E27FC236}">
                <a16:creationId xmlns:a16="http://schemas.microsoft.com/office/drawing/2014/main" id="{3F3DF674-FCDC-4FDF-981B-E0136139D961}"/>
              </a:ext>
            </a:extLst>
          </p:cNvPr>
          <p:cNvPicPr>
            <a:picLocks noChangeAspect="1"/>
          </p:cNvPicPr>
          <p:nvPr/>
        </p:nvPicPr>
        <p:blipFill>
          <a:blip r:embed="rId3"/>
          <a:stretch>
            <a:fillRect/>
          </a:stretch>
        </p:blipFill>
        <p:spPr>
          <a:xfrm>
            <a:off x="692418" y="379539"/>
            <a:ext cx="1133954" cy="816935"/>
          </a:xfrm>
          <a:prstGeom prst="rect">
            <a:avLst/>
          </a:prstGeom>
        </p:spPr>
      </p:pic>
      <p:sp>
        <p:nvSpPr>
          <p:cNvPr id="2" name="Title 1">
            <a:extLst>
              <a:ext uri="{FF2B5EF4-FFF2-40B4-BE49-F238E27FC236}">
                <a16:creationId xmlns:a16="http://schemas.microsoft.com/office/drawing/2014/main" id="{86673A12-DC47-4F1B-B0E7-38615849DDA5}"/>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31</a:t>
            </a:r>
            <a:endParaRPr lang="en-AU" dirty="0"/>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Lectins:</a:t>
            </a:r>
            <a:endParaRPr lang="en-US" sz="2400" i="1" dirty="0">
              <a:latin typeface="Arial" panose="020B0604020202020204" pitchFamily="34" charset="0"/>
              <a:cs typeface="Arial" panose="020B0604020202020204" pitchFamily="34" charset="0"/>
            </a:endParaRP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often bind their ligands via multiple weak interactions. </a:t>
            </a:r>
          </a:p>
          <a:p>
            <a:pPr marL="457200" indent="-457200">
              <a:buFontTx/>
              <a:buAutoNum type="alphaUcPeriod"/>
              <a:defRPr/>
            </a:pPr>
            <a:r>
              <a:rPr lang="en-US" sz="2400" dirty="0">
                <a:latin typeface="Arial" panose="020B0604020202020204" pitchFamily="34" charset="0"/>
                <a:cs typeface="Arial" panose="020B0604020202020204" pitchFamily="34" charset="0"/>
              </a:rPr>
              <a:t>bind their ligands with relatively low specificity. </a:t>
            </a:r>
          </a:p>
          <a:p>
            <a:pPr marL="457200" indent="-457200">
              <a:buFontTx/>
              <a:buAutoNum type="alphaUcPeriod"/>
              <a:defRPr/>
            </a:pPr>
            <a:r>
              <a:rPr lang="en-US" sz="2400" dirty="0">
                <a:latin typeface="Arial" panose="020B0604020202020204" pitchFamily="34" charset="0"/>
                <a:cs typeface="Arial" panose="020B0604020202020204" pitchFamily="34" charset="0"/>
              </a:rPr>
              <a:t>prevent viruses from binding to their target cells. </a:t>
            </a:r>
          </a:p>
          <a:p>
            <a:pPr marL="457200" indent="-457200">
              <a:buFontTx/>
              <a:buAutoNum type="alphaUcPeriod"/>
              <a:defRPr/>
            </a:pPr>
            <a:r>
              <a:rPr lang="en-US" sz="2400" dirty="0">
                <a:latin typeface="Arial" panose="020B0604020202020204" pitchFamily="34" charset="0"/>
                <a:cs typeface="Arial" panose="020B0604020202020204" pitchFamily="34" charset="0"/>
              </a:rPr>
              <a:t>are carbohydrates that bind to receptor proteins. </a:t>
            </a: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5402474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B1CF7-8177-417F-AEBE-274503507659}"/>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31, Response</a:t>
            </a:r>
            <a:endParaRPr lang="en-AU" dirty="0"/>
          </a:p>
        </p:txBody>
      </p:sp>
      <p:sp>
        <p:nvSpPr>
          <p:cNvPr id="5" name="Google Shape;433;g847cf01710_0_113">
            <a:extLst>
              <a:ext uri="{FF2B5EF4-FFF2-40B4-BE49-F238E27FC236}">
                <a16:creationId xmlns:a16="http://schemas.microsoft.com/office/drawing/2014/main" id="{253B46A4-BB2B-4944-9038-4AD3178D27B6}"/>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Lectins:</a:t>
            </a:r>
            <a:endParaRPr lang="en-US" sz="2400" i="1" dirty="0">
              <a:latin typeface="Arial" panose="020B0604020202020204" pitchFamily="34" charset="0"/>
              <a:cs typeface="Arial" panose="020B0604020202020204" pitchFamily="34" charset="0"/>
            </a:endParaRP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b="1" dirty="0">
                <a:latin typeface="Arial" panose="020B0604020202020204" pitchFamily="34" charset="0"/>
                <a:cs typeface="Arial" panose="020B0604020202020204" pitchFamily="34" charset="0"/>
              </a:rPr>
              <a:t>often bind their ligands via multiple weak interactions. </a:t>
            </a:r>
          </a:p>
          <a:p>
            <a:pPr marL="457200" indent="-457200">
              <a:buFontTx/>
              <a:buAutoNum type="alphaUcPeriod"/>
              <a:defRPr/>
            </a:pPr>
            <a:endParaRPr lang="en-US" sz="2400" b="1"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Many sugars have a more polar side and a less polar side; the more polar side hydrogen-bonds with the lectin, while the less polar side undergoes interactions with nonpolar amino acid residues through the hydrophobic effect. The sum of all these interactions produces high-affinity binding and high specificity of lectins for their carbohydrate ligands. </a:t>
            </a: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2427157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09504-EC04-4E44-8D28-789509F179A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Biological Interactions Mediated by the Sugar Code</a:t>
            </a:r>
            <a:endParaRPr lang="en-AU" dirty="0"/>
          </a:p>
        </p:txBody>
      </p:sp>
      <p:pic>
        <p:nvPicPr>
          <p:cNvPr id="4" name="Picture 3" descr="A figure shows a curved cell membrane with the interior of the cell below. Parts of the figure are labeled from a to f. Part a shows a helical plasma membrane protein running across the plasma membrane with a thread-shaped piece extending into the cell below and a similar thread extending above. There is an oligosaccharide chain attached near the end of the thread outside of the cell. The chain has six hexagons with a branch of three hexagons extending from the third hexagon to the end. A glycolipid is shown to the left as a green sphere in line with the phosphate heads on the outer surface of the membrane with two green tails extending down. There is a chain of four hexagons extending up from it with an additional hexagon extending to the right of the second hexagon from the top. Part b shows a similar protein to part a with an oligosaccharide chain, but the chain is surrounded by an opening in a large structure that is wide at the bottom and narrow at the top, where it extends into a circle labeled virus. Part c shows a glycolipid like the one described previously except that an irregular oval structure labeled toxin is above it with a cutout in the bottom surrounding the oligosaccharide chain. Part d shows a protein with an oligosaccharide chain similar to the one in part b, except that it extends into a circle labeled bacterium instead of a circle labeled virus. Part e shows the membrane of a leukocyte as a portion of a second cell membrane with a protein embedded into it which ends with an oligosaccharide chain extending down, where it fits into a circular cutout in a large molecule labeled P selectin that narrows as it passes through the first cell membrane and then widens into a sphere within the main cell below. Part f, within the main cell, shows a curved piece of membrane labeled trans Golgi with an oval labeled enzyme inside. An oligosaccharide chain extending from the enzyme is labeled mannose 6-phosphate residue on newly synthesized protein and fits into a cutout in the rounded bottom side of a large molecule that becomes thinner as it passes through the trans Golgi membrane and emerges on the other side, where it is labeled mannose 6-phosphate receptor / lectin. An arrow points from this structure to a circular membrane labeled lysosome that contains a similar enzyme that also has a mannose 6-phosphate residue on newly synthesized protein extending into a mannose 6-phosphate receptor / lectin that extends across the membrane to the outside of the lysosome.">
            <a:extLst>
              <a:ext uri="{FF2B5EF4-FFF2-40B4-BE49-F238E27FC236}">
                <a16:creationId xmlns:a16="http://schemas.microsoft.com/office/drawing/2014/main" id="{466FFF41-CDE3-7D43-9DB6-67C5DEDE69B6}"/>
              </a:ext>
            </a:extLst>
          </p:cNvPr>
          <p:cNvPicPr>
            <a:picLocks noChangeAspect="1"/>
          </p:cNvPicPr>
          <p:nvPr/>
        </p:nvPicPr>
        <p:blipFill>
          <a:blip r:embed="rId3"/>
          <a:stretch>
            <a:fillRect/>
          </a:stretch>
        </p:blipFill>
        <p:spPr>
          <a:xfrm>
            <a:off x="2177149" y="1524000"/>
            <a:ext cx="4789701" cy="4927600"/>
          </a:xfrm>
          <a:prstGeom prst="rect">
            <a:avLst/>
          </a:prstGeom>
        </p:spPr>
      </p:pic>
    </p:spTree>
    <p:extLst>
      <p:ext uri="{BB962C8B-B14F-4D97-AF65-F5344CB8AC3E}">
        <p14:creationId xmlns:p14="http://schemas.microsoft.com/office/powerpoint/2010/main" val="223213338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rgbClr val="BADFE2"/>
        </a:solidFill>
        <a:effectLst/>
      </p:bgPr>
    </p:bg>
    <p:spTree>
      <p:nvGrpSpPr>
        <p:cNvPr id="1" name="Shape 365"/>
        <p:cNvGrpSpPr/>
        <p:nvPr/>
      </p:nvGrpSpPr>
      <p:grpSpPr>
        <a:xfrm>
          <a:off x="0" y="0"/>
          <a:ext cx="0" cy="0"/>
          <a:chOff x="0" y="0"/>
          <a:chExt cx="0" cy="0"/>
        </a:xfrm>
      </p:grpSpPr>
      <p:pic>
        <p:nvPicPr>
          <p:cNvPr id="3" name="Picture 2" descr="Icon P 6&#10;">
            <a:extLst>
              <a:ext uri="{FF2B5EF4-FFF2-40B4-BE49-F238E27FC236}">
                <a16:creationId xmlns:a16="http://schemas.microsoft.com/office/drawing/2014/main" id="{265F2ADE-2A2F-4E5E-8364-358EE193A58A}"/>
              </a:ext>
            </a:extLst>
          </p:cNvPr>
          <p:cNvPicPr>
            <a:picLocks noChangeAspect="1"/>
          </p:cNvPicPr>
          <p:nvPr/>
        </p:nvPicPr>
        <p:blipFill>
          <a:blip r:embed="rId3"/>
          <a:stretch>
            <a:fillRect/>
          </a:stretch>
        </p:blipFill>
        <p:spPr>
          <a:xfrm>
            <a:off x="838200" y="88017"/>
            <a:ext cx="1133954" cy="816935"/>
          </a:xfrm>
          <a:prstGeom prst="rect">
            <a:avLst/>
          </a:prstGeom>
        </p:spPr>
      </p:pic>
      <p:sp>
        <p:nvSpPr>
          <p:cNvPr id="4" name="Title 3">
            <a:extLst>
              <a:ext uri="{FF2B5EF4-FFF2-40B4-BE49-F238E27FC236}">
                <a16:creationId xmlns:a16="http://schemas.microsoft.com/office/drawing/2014/main" id="{80C1164D-5301-461B-9270-7D304EBC2E63}"/>
              </a:ext>
            </a:extLst>
          </p:cNvPr>
          <p:cNvSpPr>
            <a:spLocks noGrp="1"/>
          </p:cNvSpPr>
          <p:nvPr>
            <p:ph type="title"/>
          </p:nvPr>
        </p:nvSpPr>
        <p:spPr/>
        <p:txBody>
          <a:bodyPr/>
          <a:lstStyle/>
          <a:p>
            <a:r>
              <a:rPr lang="en-US" dirty="0">
                <a:solidFill>
                  <a:srgbClr val="144652"/>
                </a:solidFill>
              </a:rPr>
              <a:t> </a:t>
            </a:r>
            <a:r>
              <a:rPr lang="en-US" dirty="0">
                <a:solidFill>
                  <a:srgbClr val="144652"/>
                </a:solidFill>
                <a:latin typeface="Arial" panose="020B0604020202020204" pitchFamily="34" charset="0"/>
                <a:cs typeface="Arial" panose="020B0604020202020204" pitchFamily="34" charset="0"/>
              </a:rPr>
              <a:t>Activity: Lectins and </a:t>
            </a:r>
            <a:br>
              <a:rPr lang="en-US" dirty="0">
                <a:solidFill>
                  <a:srgbClr val="144652"/>
                </a:solidFill>
                <a:latin typeface="Arial" panose="020B0604020202020204" pitchFamily="34" charset="0"/>
                <a:cs typeface="Arial" panose="020B0604020202020204" pitchFamily="34" charset="0"/>
              </a:rPr>
            </a:br>
            <a:r>
              <a:rPr lang="en-US" dirty="0">
                <a:solidFill>
                  <a:srgbClr val="144652"/>
                </a:solidFill>
                <a:latin typeface="Arial" panose="020B0604020202020204" pitchFamily="34" charset="0"/>
                <a:cs typeface="Arial" panose="020B0604020202020204" pitchFamily="34" charset="0"/>
              </a:rPr>
              <a:t>the Sugar Code</a:t>
            </a:r>
            <a:endParaRPr lang="en-AU" dirty="0">
              <a:solidFill>
                <a:srgbClr val="144652"/>
              </a:solidFill>
            </a:endParaRPr>
          </a:p>
        </p:txBody>
      </p:sp>
      <p:sp>
        <p:nvSpPr>
          <p:cNvPr id="367" name="Google Shape;367;g847cf01710_0_29"/>
          <p:cNvSpPr txBox="1">
            <a:spLocks noGrp="1"/>
          </p:cNvSpPr>
          <p:nvPr>
            <p:ph type="body" idx="1"/>
          </p:nvPr>
        </p:nvSpPr>
        <p:spPr>
          <a:xfrm>
            <a:off x="685800" y="1965450"/>
            <a:ext cx="7772400" cy="930150"/>
          </a:xfrm>
          <a:prstGeom prst="rect">
            <a:avLst/>
          </a:prstGeom>
        </p:spPr>
        <p:txBody>
          <a:bodyPr spcFirstLastPara="1" wrap="square" lIns="91425" tIns="45700" rIns="91425" bIns="45700" anchor="t" anchorCtr="0">
            <a:noAutofit/>
          </a:bodyPr>
          <a:lstStyle/>
          <a:p>
            <a:pPr marL="0" indent="0" algn="ctr">
              <a:buNone/>
            </a:pPr>
            <a:r>
              <a:rPr lang="en-US" sz="2400" dirty="0">
                <a:latin typeface="Arial" panose="020B0604020202020204" pitchFamily="34" charset="0"/>
                <a:cs typeface="Arial" panose="020B0604020202020204" pitchFamily="34" charset="0"/>
              </a:rPr>
              <a:t>Observe the structure of a C-type lectin protein in Mol3D viewer in your Achieve course.</a:t>
            </a: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endParaRPr sz="2400" dirty="0">
              <a:latin typeface="Arial" panose="020B0604020202020204" pitchFamily="34" charset="0"/>
              <a:ea typeface="Arial"/>
              <a:cs typeface="Arial" panose="020B0604020202020204" pitchFamily="34" charset="0"/>
              <a:sym typeface="Arial"/>
            </a:endParaRPr>
          </a:p>
          <a:p>
            <a:pPr marL="0" lvl="0" indent="0" algn="l" rtl="0">
              <a:spcBef>
                <a:spcPts val="360"/>
              </a:spcBef>
              <a:spcAft>
                <a:spcPts val="0"/>
              </a:spcAft>
              <a:buNone/>
            </a:pPr>
            <a:endParaRPr dirty="0"/>
          </a:p>
          <a:p>
            <a:pPr marL="0" lvl="0" indent="0" algn="l" rtl="0">
              <a:spcBef>
                <a:spcPts val="360"/>
              </a:spcBef>
              <a:spcAft>
                <a:spcPts val="0"/>
              </a:spcAft>
              <a:buNone/>
            </a:pPr>
            <a:endParaRPr dirty="0"/>
          </a:p>
        </p:txBody>
      </p:sp>
      <p:pic>
        <p:nvPicPr>
          <p:cNvPr id="3074" name="Picture 2" descr="A screen capture shows an interactive 3 D model of a C-type lectin protein.">
            <a:extLst>
              <a:ext uri="{FF2B5EF4-FFF2-40B4-BE49-F238E27FC236}">
                <a16:creationId xmlns:a16="http://schemas.microsoft.com/office/drawing/2014/main" id="{367CAF03-47C5-234A-9B56-E9151556A0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2300" y="3073550"/>
            <a:ext cx="4559300" cy="302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843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1&#10;">
            <a:extLst>
              <a:ext uri="{FF2B5EF4-FFF2-40B4-BE49-F238E27FC236}">
                <a16:creationId xmlns:a16="http://schemas.microsoft.com/office/drawing/2014/main" id="{74CDA8DF-D7C1-42F0-AB54-CB1B928C9126}"/>
              </a:ext>
            </a:extLst>
          </p:cNvPr>
          <p:cNvPicPr>
            <a:picLocks noChangeAspect="1"/>
          </p:cNvPicPr>
          <p:nvPr/>
        </p:nvPicPr>
        <p:blipFill>
          <a:blip r:embed="rId3"/>
          <a:stretch>
            <a:fillRect/>
          </a:stretch>
        </p:blipFill>
        <p:spPr>
          <a:xfrm>
            <a:off x="692418" y="381782"/>
            <a:ext cx="1133954" cy="816935"/>
          </a:xfrm>
          <a:prstGeom prst="rect">
            <a:avLst/>
          </a:prstGeom>
        </p:spPr>
      </p:pic>
      <p:sp>
        <p:nvSpPr>
          <p:cNvPr id="2" name="Title 1">
            <a:extLst>
              <a:ext uri="{FF2B5EF4-FFF2-40B4-BE49-F238E27FC236}">
                <a16:creationId xmlns:a16="http://schemas.microsoft.com/office/drawing/2014/main" id="{E5339514-BD84-4245-A427-45D37EEDB1C3}"/>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a:t>
            </a:r>
            <a:endParaRPr lang="en-AU" dirty="0"/>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What chemical feature determines if a sugar is an aldose or a ketose?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the direction of rotation of polarized light</a:t>
            </a:r>
          </a:p>
          <a:p>
            <a:pPr marL="457200" indent="-457200">
              <a:buFontTx/>
              <a:buAutoNum type="alphaUcPeriod"/>
              <a:defRPr/>
            </a:pPr>
            <a:r>
              <a:rPr lang="en-US" sz="2400" dirty="0">
                <a:latin typeface="Arial" panose="020B0604020202020204" pitchFamily="34" charset="0"/>
                <a:cs typeface="Arial" panose="020B0604020202020204" pitchFamily="34" charset="0"/>
              </a:rPr>
              <a:t>the position of the carbonyl carbon</a:t>
            </a:r>
          </a:p>
          <a:p>
            <a:pPr marL="457200" indent="-457200">
              <a:buFontTx/>
              <a:buAutoNum type="alphaUcPeriod"/>
              <a:defRPr/>
            </a:pPr>
            <a:r>
              <a:rPr lang="en-US" sz="2400" dirty="0">
                <a:latin typeface="Arial" panose="020B0604020202020204" pitchFamily="34" charset="0"/>
                <a:cs typeface="Arial" panose="020B0604020202020204" pitchFamily="34" charset="0"/>
              </a:rPr>
              <a:t>if the enantiomers resemble either glyceraldehyde or dihydroxyacetone</a:t>
            </a:r>
          </a:p>
          <a:p>
            <a:pPr marL="457200" indent="-457200">
              <a:buFontTx/>
              <a:buAutoNum type="alphaUcPeriod"/>
              <a:defRPr/>
            </a:pPr>
            <a:r>
              <a:rPr lang="en-US" sz="2400" dirty="0">
                <a:latin typeface="Arial" panose="020B0604020202020204" pitchFamily="34" charset="0"/>
                <a:cs typeface="Arial" panose="020B0604020202020204" pitchFamily="34" charset="0"/>
              </a:rPr>
              <a:t>if the epimers differ in configuration around one carbon or more than one carbon</a:t>
            </a: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6102556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solidFill>
          <a:srgbClr val="BADFE2"/>
        </a:solidFill>
        <a:effectLst/>
      </p:bgPr>
    </p:bg>
    <p:spTree>
      <p:nvGrpSpPr>
        <p:cNvPr id="1" name="Shape 374"/>
        <p:cNvGrpSpPr/>
        <p:nvPr/>
      </p:nvGrpSpPr>
      <p:grpSpPr>
        <a:xfrm>
          <a:off x="0" y="0"/>
          <a:ext cx="0" cy="0"/>
          <a:chOff x="0" y="0"/>
          <a:chExt cx="0" cy="0"/>
        </a:xfrm>
      </p:grpSpPr>
      <p:sp>
        <p:nvSpPr>
          <p:cNvPr id="376" name="Google Shape;376;g847cf01710_0_48"/>
          <p:cNvSpPr txBox="1">
            <a:spLocks noGrp="1"/>
          </p:cNvSpPr>
          <p:nvPr>
            <p:ph type="body" idx="1"/>
          </p:nvPr>
        </p:nvSpPr>
        <p:spPr>
          <a:xfrm>
            <a:off x="685799" y="1165075"/>
            <a:ext cx="7888357" cy="5129708"/>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None/>
            </a:pPr>
            <a:endParaRPr sz="2400" dirty="0">
              <a:latin typeface="Arial"/>
              <a:ea typeface="Arial"/>
              <a:cs typeface="Arial"/>
              <a:sym typeface="Arial"/>
            </a:endParaRPr>
          </a:p>
          <a:p>
            <a:pPr marL="457200" lvl="0" indent="-381000" rtl="0">
              <a:lnSpc>
                <a:spcPct val="115000"/>
              </a:lnSpc>
              <a:spcBef>
                <a:spcPts val="0"/>
              </a:spcBef>
              <a:spcAft>
                <a:spcPts val="0"/>
              </a:spcAft>
              <a:buSzPts val="2400"/>
              <a:buFont typeface="Arial"/>
              <a:buChar char="•"/>
            </a:pPr>
            <a:r>
              <a:rPr lang="en-US" sz="2400" dirty="0">
                <a:latin typeface="Arial"/>
                <a:ea typeface="Arial"/>
                <a:cs typeface="Arial"/>
                <a:sym typeface="Arial"/>
              </a:rPr>
              <a:t>On your own, </a:t>
            </a:r>
            <a:r>
              <a:rPr lang="en-US" sz="2400" dirty="0">
                <a:solidFill>
                  <a:srgbClr val="0000FF"/>
                </a:solidFill>
                <a:latin typeface="Arial"/>
                <a:ea typeface="Arial"/>
                <a:cs typeface="Arial"/>
                <a:sym typeface="Arial"/>
              </a:rPr>
              <a:t>think </a:t>
            </a:r>
            <a:r>
              <a:rPr lang="en-US" sz="2400" dirty="0">
                <a:latin typeface="Arial"/>
                <a:ea typeface="Arial"/>
                <a:cs typeface="Arial"/>
                <a:sym typeface="Arial"/>
              </a:rPr>
              <a:t>of answers to the questions:</a:t>
            </a:r>
            <a:endParaRPr sz="2400" dirty="0">
              <a:latin typeface="Arial"/>
              <a:ea typeface="Arial"/>
              <a:cs typeface="Arial"/>
              <a:sym typeface="Arial"/>
            </a:endParaRPr>
          </a:p>
          <a:p>
            <a:pPr marL="914400" lvl="1" indent="-381000" rtl="0">
              <a:lnSpc>
                <a:spcPct val="115000"/>
              </a:lnSpc>
              <a:spcBef>
                <a:spcPts val="0"/>
              </a:spcBef>
              <a:spcAft>
                <a:spcPts val="0"/>
              </a:spcAft>
              <a:buSzPts val="2400"/>
              <a:buFont typeface="Arial"/>
              <a:buChar char="–"/>
            </a:pPr>
            <a:r>
              <a:rPr lang="en-US" sz="2400" dirty="0">
                <a:latin typeface="Arial" panose="020B0604020202020204" pitchFamily="34" charset="0"/>
                <a:cs typeface="Arial" panose="020B0604020202020204" pitchFamily="34" charset="0"/>
              </a:rPr>
              <a:t>What type of molecule is bound to the lectin? Take a screenshot of the molecule and upload it to your course.</a:t>
            </a:r>
          </a:p>
          <a:p>
            <a:pPr marL="914400" lvl="1" indent="-381000" rtl="0">
              <a:lnSpc>
                <a:spcPct val="115000"/>
              </a:lnSpc>
              <a:spcBef>
                <a:spcPts val="0"/>
              </a:spcBef>
              <a:spcAft>
                <a:spcPts val="0"/>
              </a:spcAft>
              <a:buSzPts val="2400"/>
              <a:buFont typeface="Arial"/>
              <a:buChar char="–"/>
            </a:pPr>
            <a:r>
              <a:rPr lang="en-US" sz="2400" dirty="0">
                <a:latin typeface="Arial" panose="020B0604020202020204" pitchFamily="34" charset="0"/>
                <a:cs typeface="Arial" panose="020B0604020202020204" pitchFamily="34" charset="0"/>
              </a:rPr>
              <a:t>What ion is present in the binding site of this lectin to promote ligand binding?</a:t>
            </a:r>
          </a:p>
          <a:p>
            <a:pPr marL="914400" lvl="0" indent="0" rtl="0">
              <a:lnSpc>
                <a:spcPct val="115000"/>
              </a:lnSpc>
              <a:spcBef>
                <a:spcPts val="0"/>
              </a:spcBef>
              <a:spcAft>
                <a:spcPts val="0"/>
              </a:spcAft>
              <a:buNone/>
            </a:pPr>
            <a:r>
              <a:rPr lang="en-US" sz="2400" dirty="0">
                <a:latin typeface="Arial"/>
                <a:ea typeface="Arial"/>
                <a:cs typeface="Arial"/>
                <a:sym typeface="Arial"/>
              </a:rPr>
              <a:t>(2 minutes)</a:t>
            </a:r>
            <a:br>
              <a:rPr lang="en-US" sz="2400" dirty="0">
                <a:latin typeface="Arial"/>
                <a:ea typeface="Arial"/>
                <a:cs typeface="Arial"/>
                <a:sym typeface="Arial"/>
              </a:rPr>
            </a:br>
            <a:endParaRPr sz="2400" dirty="0">
              <a:latin typeface="Arial"/>
              <a:ea typeface="Arial"/>
              <a:cs typeface="Arial"/>
              <a:sym typeface="Arial"/>
            </a:endParaRPr>
          </a:p>
          <a:p>
            <a:pPr marL="457200" lvl="0" indent="-381000" rtl="0">
              <a:lnSpc>
                <a:spcPct val="115000"/>
              </a:lnSpc>
              <a:spcBef>
                <a:spcPts val="0"/>
              </a:spcBef>
              <a:spcAft>
                <a:spcPts val="0"/>
              </a:spcAft>
              <a:buSzPts val="2400"/>
              <a:buFont typeface="Arial"/>
              <a:buChar char="•"/>
            </a:pPr>
            <a:r>
              <a:rPr lang="en-US" sz="2400" dirty="0">
                <a:solidFill>
                  <a:srgbClr val="0000FF"/>
                </a:solidFill>
                <a:latin typeface="Arial"/>
                <a:ea typeface="Arial"/>
                <a:cs typeface="Arial"/>
                <a:sym typeface="Arial"/>
              </a:rPr>
              <a:t>Pair</a:t>
            </a:r>
            <a:r>
              <a:rPr lang="en-US" sz="2400" dirty="0">
                <a:latin typeface="Arial"/>
                <a:ea typeface="Arial"/>
                <a:cs typeface="Arial"/>
                <a:sym typeface="Arial"/>
              </a:rPr>
              <a:t> up to discuss your ideas. (2 minutes)</a:t>
            </a:r>
            <a:br>
              <a:rPr lang="en-US" sz="2400" dirty="0">
                <a:latin typeface="Arial"/>
                <a:ea typeface="Arial"/>
                <a:cs typeface="Arial"/>
                <a:sym typeface="Arial"/>
              </a:rPr>
            </a:br>
            <a:endParaRPr sz="2400" dirty="0">
              <a:latin typeface="Arial"/>
              <a:ea typeface="Arial"/>
              <a:cs typeface="Arial"/>
              <a:sym typeface="Arial"/>
            </a:endParaRPr>
          </a:p>
          <a:p>
            <a:pPr marL="457200" lvl="0" indent="-381000" rtl="0">
              <a:lnSpc>
                <a:spcPct val="115000"/>
              </a:lnSpc>
              <a:spcBef>
                <a:spcPts val="0"/>
              </a:spcBef>
              <a:spcAft>
                <a:spcPts val="0"/>
              </a:spcAft>
              <a:buSzPts val="2400"/>
              <a:buFont typeface="Arial"/>
              <a:buChar char="•"/>
            </a:pPr>
            <a:r>
              <a:rPr lang="en-US" sz="2400" dirty="0">
                <a:solidFill>
                  <a:srgbClr val="0000FF"/>
                </a:solidFill>
                <a:latin typeface="Arial"/>
                <a:ea typeface="Arial"/>
                <a:cs typeface="Arial"/>
                <a:sym typeface="Arial"/>
              </a:rPr>
              <a:t>Share</a:t>
            </a:r>
            <a:r>
              <a:rPr lang="en-US" sz="2400" dirty="0">
                <a:latin typeface="Arial"/>
                <a:ea typeface="Arial"/>
                <a:cs typeface="Arial"/>
                <a:sym typeface="Arial"/>
              </a:rPr>
              <a:t> your ideas with the class in group discussion.</a:t>
            </a:r>
            <a:endParaRPr sz="2400" dirty="0">
              <a:solidFill>
                <a:srgbClr val="0000FF"/>
              </a:solidFill>
              <a:latin typeface="Arial"/>
              <a:ea typeface="Arial"/>
              <a:cs typeface="Arial"/>
              <a:sym typeface="Arial"/>
            </a:endParaRPr>
          </a:p>
          <a:p>
            <a:pPr marL="0" lvl="0" indent="0" algn="just" rtl="0">
              <a:spcBef>
                <a:spcPts val="360"/>
              </a:spcBef>
              <a:spcAft>
                <a:spcPts val="0"/>
              </a:spcAft>
              <a:buNone/>
            </a:pPr>
            <a:endParaRPr dirty="0"/>
          </a:p>
          <a:p>
            <a:pPr marL="0" lvl="0" indent="0" algn="l" rtl="0">
              <a:spcBef>
                <a:spcPts val="360"/>
              </a:spcBef>
              <a:spcAft>
                <a:spcPts val="0"/>
              </a:spcAft>
              <a:buNone/>
            </a:pPr>
            <a:endParaRPr dirty="0"/>
          </a:p>
        </p:txBody>
      </p:sp>
      <p:sp>
        <p:nvSpPr>
          <p:cNvPr id="2" name="Title 1">
            <a:extLst>
              <a:ext uri="{FF2B5EF4-FFF2-40B4-BE49-F238E27FC236}">
                <a16:creationId xmlns:a16="http://schemas.microsoft.com/office/drawing/2014/main" id="{A96ACD89-2EFC-42D3-8B47-B9B955177A73}"/>
              </a:ext>
            </a:extLst>
          </p:cNvPr>
          <p:cNvSpPr>
            <a:spLocks noGrp="1"/>
          </p:cNvSpPr>
          <p:nvPr>
            <p:ph type="title"/>
          </p:nvPr>
        </p:nvSpPr>
        <p:spPr/>
        <p:txBody>
          <a:bodyPr/>
          <a:lstStyle/>
          <a:p>
            <a:r>
              <a:rPr lang="en-US" dirty="0">
                <a:solidFill>
                  <a:srgbClr val="144652"/>
                </a:solidFill>
                <a:latin typeface="Arial" panose="020B0604020202020204" pitchFamily="34" charset="0"/>
                <a:cs typeface="Arial" panose="020B0604020202020204" pitchFamily="34" charset="0"/>
              </a:rPr>
              <a:t>Activity Instructions</a:t>
            </a:r>
            <a:r>
              <a:rPr lang="en-US" sz="2000" dirty="0">
                <a:solidFill>
                  <a:srgbClr val="144652"/>
                </a:solidFill>
                <a:latin typeface="Arial" panose="020B0604020202020204" pitchFamily="34" charset="0"/>
                <a:cs typeface="Arial" panose="020B0604020202020204" pitchFamily="34" charset="0"/>
              </a:rPr>
              <a:t> </a:t>
            </a:r>
            <a:r>
              <a:rPr lang="en-US" sz="2000" b="0" dirty="0">
                <a:solidFill>
                  <a:srgbClr val="144652"/>
                </a:solidFill>
                <a:latin typeface="Arial" panose="020B0604020202020204" pitchFamily="34" charset="0"/>
                <a:cs typeface="Arial" panose="020B0604020202020204" pitchFamily="34" charset="0"/>
              </a:rPr>
              <a:t>(4 of 5)</a:t>
            </a:r>
            <a:endParaRPr lang="en-AU" sz="2000" b="0" dirty="0">
              <a:solidFill>
                <a:srgbClr val="144652"/>
              </a:solidFill>
            </a:endParaRPr>
          </a:p>
        </p:txBody>
      </p:sp>
    </p:spTree>
    <p:extLst>
      <p:ext uri="{BB962C8B-B14F-4D97-AF65-F5344CB8AC3E}">
        <p14:creationId xmlns:p14="http://schemas.microsoft.com/office/powerpoint/2010/main" val="422626930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BADFE2"/>
        </a:solidFill>
        <a:effectLst/>
      </p:bgPr>
    </p:bg>
    <p:spTree>
      <p:nvGrpSpPr>
        <p:cNvPr id="1" name="Shape 374"/>
        <p:cNvGrpSpPr/>
        <p:nvPr/>
      </p:nvGrpSpPr>
      <p:grpSpPr>
        <a:xfrm>
          <a:off x="0" y="0"/>
          <a:ext cx="0" cy="0"/>
          <a:chOff x="0" y="0"/>
          <a:chExt cx="0" cy="0"/>
        </a:xfrm>
      </p:grpSpPr>
      <p:sp>
        <p:nvSpPr>
          <p:cNvPr id="376" name="Google Shape;376;g847cf01710_0_48"/>
          <p:cNvSpPr txBox="1">
            <a:spLocks noGrp="1"/>
          </p:cNvSpPr>
          <p:nvPr>
            <p:ph type="body" idx="1"/>
          </p:nvPr>
        </p:nvSpPr>
        <p:spPr>
          <a:xfrm>
            <a:off x="639775" y="870772"/>
            <a:ext cx="7848600" cy="5116455"/>
          </a:xfrm>
          <a:prstGeom prst="rect">
            <a:avLst/>
          </a:prstGeom>
        </p:spPr>
        <p:txBody>
          <a:bodyPr spcFirstLastPara="1" wrap="square" lIns="91425" tIns="45700" rIns="91425" bIns="45700" anchor="t" anchorCtr="0">
            <a:noAutofit/>
          </a:bodyPr>
          <a:lstStyle/>
          <a:p>
            <a:pPr marL="914400" lvl="1" indent="-381000" rtl="0">
              <a:lnSpc>
                <a:spcPct val="115000"/>
              </a:lnSpc>
              <a:spcBef>
                <a:spcPts val="0"/>
              </a:spcBef>
              <a:spcAft>
                <a:spcPts val="0"/>
              </a:spcAft>
              <a:buSzPts val="2400"/>
              <a:buFont typeface="Arial"/>
              <a:buChar char="–"/>
            </a:pPr>
            <a:endParaRPr lang="en-US" sz="2400" dirty="0">
              <a:latin typeface="Arial"/>
              <a:ea typeface="Arial"/>
              <a:cs typeface="Arial"/>
              <a:sym typeface="Arial"/>
            </a:endParaRPr>
          </a:p>
          <a:p>
            <a:pPr marL="914400" lvl="1" indent="-381000" rtl="0">
              <a:lnSpc>
                <a:spcPct val="115000"/>
              </a:lnSpc>
              <a:spcBef>
                <a:spcPts val="0"/>
              </a:spcBef>
              <a:spcAft>
                <a:spcPts val="0"/>
              </a:spcAft>
              <a:buSzPts val="2400"/>
              <a:buFont typeface="Arial"/>
              <a:buChar char="–"/>
            </a:pPr>
            <a:r>
              <a:rPr lang="en-US" sz="2400" dirty="0">
                <a:latin typeface="Arial" panose="020B0604020202020204" pitchFamily="34" charset="0"/>
                <a:cs typeface="Arial" panose="020B0604020202020204" pitchFamily="34" charset="0"/>
              </a:rPr>
              <a:t>What type of molecule is bound to the lectin? Take a screenshot of the molecule and upload it to your course. </a:t>
            </a:r>
            <a:r>
              <a:rPr lang="en-US" sz="2400" b="1" dirty="0">
                <a:latin typeface="Arial" panose="020B0604020202020204" pitchFamily="34" charset="0"/>
                <a:cs typeface="Arial" panose="020B0604020202020204" pitchFamily="34" charset="0"/>
              </a:rPr>
              <a:t>An oligosaccharide is bound to the lectin-binding site, specifically an </a:t>
            </a:r>
            <a:r>
              <a:rPr lang="en-US" sz="2400" b="1" dirty="0" err="1">
                <a:latin typeface="Arial" panose="020B0604020202020204" pitchFamily="34" charset="0"/>
                <a:cs typeface="Arial" panose="020B0604020202020204" pitchFamily="34" charset="0"/>
              </a:rPr>
              <a:t>oligomannose</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asparaginyl</a:t>
            </a:r>
            <a:r>
              <a:rPr lang="en-US" sz="2400" b="1" dirty="0">
                <a:latin typeface="Arial" panose="020B0604020202020204" pitchFamily="34" charset="0"/>
                <a:cs typeface="Arial" panose="020B0604020202020204" pitchFamily="34" charset="0"/>
              </a:rPr>
              <a:t>-oligosaccharide. The structure of the oligosaccharide is shown in ball-and-stick format.</a:t>
            </a:r>
          </a:p>
          <a:p>
            <a:pPr marL="914400" lvl="1" indent="-381000" rtl="0">
              <a:lnSpc>
                <a:spcPct val="115000"/>
              </a:lnSpc>
              <a:spcBef>
                <a:spcPts val="0"/>
              </a:spcBef>
              <a:spcAft>
                <a:spcPts val="0"/>
              </a:spcAft>
              <a:buSzPts val="2400"/>
              <a:buFont typeface="Arial"/>
              <a:buChar char="–"/>
            </a:pPr>
            <a:endParaRPr lang="en-US" sz="2400" b="1" dirty="0">
              <a:latin typeface="Arial" panose="020B0604020202020204" pitchFamily="34" charset="0"/>
              <a:cs typeface="Arial" panose="020B0604020202020204" pitchFamily="34" charset="0"/>
            </a:endParaRPr>
          </a:p>
          <a:p>
            <a:pPr marL="914400" lvl="1" indent="-381000" rtl="0">
              <a:lnSpc>
                <a:spcPct val="115000"/>
              </a:lnSpc>
              <a:spcBef>
                <a:spcPts val="0"/>
              </a:spcBef>
              <a:spcAft>
                <a:spcPts val="0"/>
              </a:spcAft>
              <a:buSzPts val="2400"/>
              <a:buFont typeface="Arial"/>
              <a:buChar char="–"/>
            </a:pPr>
            <a:r>
              <a:rPr lang="en-US" sz="2400" dirty="0">
                <a:latin typeface="Arial" panose="020B0604020202020204" pitchFamily="34" charset="0"/>
                <a:cs typeface="Arial" panose="020B0604020202020204" pitchFamily="34" charset="0"/>
              </a:rPr>
              <a:t>What ion is present in the binding site of this lectin to promote ligand binding? </a:t>
            </a:r>
            <a:r>
              <a:rPr lang="en-US" sz="2400" b="1" dirty="0">
                <a:latin typeface="Arial" panose="020B0604020202020204" pitchFamily="34" charset="0"/>
                <a:cs typeface="Arial" panose="020B0604020202020204" pitchFamily="34" charset="0"/>
              </a:rPr>
              <a:t>A calcium (Ca</a:t>
            </a:r>
            <a:r>
              <a:rPr lang="en-US" sz="2400" b="1" baseline="30000" dirty="0">
                <a:latin typeface="Arial" panose="020B0604020202020204" pitchFamily="34" charset="0"/>
                <a:cs typeface="Arial" panose="020B0604020202020204" pitchFamily="34" charset="0"/>
              </a:rPr>
              <a:t>2+</a:t>
            </a:r>
            <a:r>
              <a:rPr lang="en-US" sz="2400" b="1" dirty="0">
                <a:latin typeface="Arial" panose="020B0604020202020204" pitchFamily="34" charset="0"/>
                <a:cs typeface="Arial" panose="020B0604020202020204" pitchFamily="34" charset="0"/>
              </a:rPr>
              <a:t>) ion is present in the binding site. All “C-type” lectins possess this calcium ion.</a:t>
            </a:r>
          </a:p>
          <a:p>
            <a:pPr lvl="1" indent="-381000" algn="just">
              <a:lnSpc>
                <a:spcPct val="115000"/>
              </a:lnSpc>
              <a:spcBef>
                <a:spcPts val="0"/>
              </a:spcBef>
              <a:buSzPts val="2400"/>
              <a:buFont typeface="Arial"/>
              <a:buChar char="–"/>
            </a:pPr>
            <a:endParaRPr lang="en-GB" sz="2400" b="1" dirty="0">
              <a:latin typeface="Arial"/>
              <a:ea typeface="Arial"/>
              <a:cs typeface="Arial"/>
              <a:sym typeface="Arial"/>
            </a:endParaRPr>
          </a:p>
          <a:p>
            <a:pPr marL="914400" lvl="1" indent="-381000" algn="l" rtl="0">
              <a:lnSpc>
                <a:spcPct val="115000"/>
              </a:lnSpc>
              <a:spcBef>
                <a:spcPts val="0"/>
              </a:spcBef>
              <a:spcAft>
                <a:spcPts val="0"/>
              </a:spcAft>
              <a:buSzPts val="2400"/>
              <a:buFont typeface="Arial"/>
              <a:buChar char="–"/>
            </a:pPr>
            <a:endParaRPr sz="2400" dirty="0">
              <a:latin typeface="Arial" panose="020B0604020202020204" pitchFamily="34" charset="0"/>
              <a:ea typeface="Arial"/>
              <a:cs typeface="Arial" panose="020B0604020202020204" pitchFamily="34" charset="0"/>
              <a:sym typeface="Arial"/>
            </a:endParaRPr>
          </a:p>
        </p:txBody>
      </p:sp>
      <p:sp>
        <p:nvSpPr>
          <p:cNvPr id="2" name="Title 1">
            <a:extLst>
              <a:ext uri="{FF2B5EF4-FFF2-40B4-BE49-F238E27FC236}">
                <a16:creationId xmlns:a16="http://schemas.microsoft.com/office/drawing/2014/main" id="{787257E9-9BE2-4FD1-BB5F-36E3BC00D945}"/>
              </a:ext>
            </a:extLst>
          </p:cNvPr>
          <p:cNvSpPr>
            <a:spLocks noGrp="1"/>
          </p:cNvSpPr>
          <p:nvPr>
            <p:ph type="title"/>
          </p:nvPr>
        </p:nvSpPr>
        <p:spPr/>
        <p:txBody>
          <a:bodyPr/>
          <a:lstStyle/>
          <a:p>
            <a:r>
              <a:rPr lang="en-US" dirty="0">
                <a:solidFill>
                  <a:srgbClr val="144652"/>
                </a:solidFill>
                <a:latin typeface="Arial" panose="020B0604020202020204" pitchFamily="34" charset="0"/>
                <a:cs typeface="Arial" panose="020B0604020202020204" pitchFamily="34" charset="0"/>
              </a:rPr>
              <a:t>Activity Solution</a:t>
            </a:r>
            <a:r>
              <a:rPr lang="en-US" sz="2000" b="0" dirty="0">
                <a:solidFill>
                  <a:srgbClr val="144652"/>
                </a:solidFill>
                <a:latin typeface="Arial" panose="020B0604020202020204" pitchFamily="34" charset="0"/>
                <a:cs typeface="Arial" panose="020B0604020202020204" pitchFamily="34" charset="0"/>
              </a:rPr>
              <a:t> (4 of 5)</a:t>
            </a:r>
            <a:endParaRPr lang="en-AU" sz="2000" b="0" dirty="0">
              <a:solidFill>
                <a:srgbClr val="144652"/>
              </a:solidFill>
            </a:endParaRPr>
          </a:p>
        </p:txBody>
      </p:sp>
    </p:spTree>
    <p:extLst>
      <p:ext uri="{BB962C8B-B14F-4D97-AF65-F5344CB8AC3E}">
        <p14:creationId xmlns:p14="http://schemas.microsoft.com/office/powerpoint/2010/main" val="107561811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758FA-9520-4824-A451-8505ED151C97}"/>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7.5</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Working with Carbohydrates</a:t>
            </a:r>
            <a:endParaRPr lang="en-AU" dirty="0"/>
          </a:p>
        </p:txBody>
      </p:sp>
    </p:spTree>
    <p:extLst>
      <p:ext uri="{BB962C8B-B14F-4D97-AF65-F5344CB8AC3E}">
        <p14:creationId xmlns:p14="http://schemas.microsoft.com/office/powerpoint/2010/main" val="277820101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83D61-0237-4AB4-94D9-0D752D815AD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Methods of Carbohydrate Analysis</a:t>
            </a:r>
            <a:endParaRPr lang="en-AU" dirty="0"/>
          </a:p>
        </p:txBody>
      </p:sp>
      <p:pic>
        <p:nvPicPr>
          <p:cNvPr id="3" name="Picture 2" descr="A box at the top is labeled glycoprotein or glycolipid. An arrow pointing downward to the next box is labeled, release oligosaccharides with endoglycosidase. The next box reads, oligosaccharide mixture. An arrow pointing downward to the next box reads 1) ion-exchange chromatography; 2) gel filtration; 3) lectin affinity chromatography. The next box reads, separated oligosaccharides. Five lines branch from this box. The first line leads to a box to the left labeled purified polysaccharide. The second line is an arrow that angles downward accompanied by text reading, hydrolysis with strong acid. This leads to a box labeled monosaccharides. An arrow labeled high-performance liquid chromatography or derivation and gas-liquid chromatography points to the bottom box, labeled composition of mixture; types and amounts of monosaccharide units. The third line from the separated oligosaccharides box is an arrow labeled exhaustive methylation with C H 3 I, strong base, that points to a box labeled fully methylated carbohydrate. An arrow pointing down from this is labeled acid hydrolysis yields monosaccharides methylated at every bonded O H except those involved in glycosidic bonds. The arrow points to a box labeled position(s) of glycosidic bonds. The fourth line from the separated oligosaccharides box is an arrow labeled enzymatic hydrolysis with specific glycosidases. This arrow points to a box labeled smaller oligosaccharides, from which one arrow points down and one points to the right. The right-hand arrow points to the fifth line on the right, which is a line that points from the box labeled separated oligosaccharides, is labeled N M R and mass spectrometry, and points to a box labeled sequence of monosaccharides; position and configuration of glycosidic bonds. The second arrow from the box labeled smaller oligosaccharides points downward and is labeled resolution of fragments in mixture. A second arrow points down and is labeled each oligosaccharide subjected to methylation or enzymatic analysis. This arrow points to a box labeled sequence of monosaccharides; position and configuration of glycosidic bonds.">
            <a:extLst>
              <a:ext uri="{FF2B5EF4-FFF2-40B4-BE49-F238E27FC236}">
                <a16:creationId xmlns:a16="http://schemas.microsoft.com/office/drawing/2014/main" id="{5022B76E-2C5E-4C44-8D20-D614C625FD20}"/>
              </a:ext>
            </a:extLst>
          </p:cNvPr>
          <p:cNvPicPr>
            <a:picLocks noChangeAspect="1"/>
          </p:cNvPicPr>
          <p:nvPr/>
        </p:nvPicPr>
        <p:blipFill>
          <a:blip r:embed="rId3"/>
          <a:stretch>
            <a:fillRect/>
          </a:stretch>
        </p:blipFill>
        <p:spPr>
          <a:xfrm>
            <a:off x="1467356" y="1447800"/>
            <a:ext cx="6209287" cy="5082783"/>
          </a:xfrm>
          <a:prstGeom prst="rect">
            <a:avLst/>
          </a:prstGeom>
        </p:spPr>
      </p:pic>
    </p:spTree>
    <p:extLst>
      <p:ext uri="{BB962C8B-B14F-4D97-AF65-F5344CB8AC3E}">
        <p14:creationId xmlns:p14="http://schemas.microsoft.com/office/powerpoint/2010/main" val="299897570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26935-9039-4B0A-AC75-597B27E4970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Determining Oligosaccharide and Polysaccharide Structures</a:t>
            </a:r>
            <a:endParaRPr lang="en-AU" dirty="0"/>
          </a:p>
        </p:txBody>
      </p:sp>
      <p:sp>
        <p:nvSpPr>
          <p:cNvPr id="5" name="Google Shape;390;g847cf01710_0_68">
            <a:extLst>
              <a:ext uri="{FF2B5EF4-FFF2-40B4-BE49-F238E27FC236}">
                <a16:creationId xmlns:a16="http://schemas.microsoft.com/office/drawing/2014/main" id="{C364777F-7108-AB4C-8E7C-9AFC6D61860F}"/>
              </a:ext>
            </a:extLst>
          </p:cNvPr>
          <p:cNvSpPr txBox="1">
            <a:spLocks noChangeArrowheads="1"/>
          </p:cNvSpPr>
          <p:nvPr/>
        </p:nvSpPr>
        <p:spPr bwMode="auto">
          <a:xfrm>
            <a:off x="381000" y="1676400"/>
            <a:ext cx="8382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more complex than protein and nucleic acid analysis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can employ a variety of methods to determine sequence, configuration at anomeric and other carbons, and positions of glycosidic bonds:</a:t>
            </a:r>
          </a:p>
          <a:p>
            <a:pPr lvl="1"/>
            <a:r>
              <a:rPr lang="en-US" sz="2400" dirty="0">
                <a:latin typeface="Arial" panose="020B0604020202020204" pitchFamily="34" charset="0"/>
                <a:cs typeface="Arial" panose="020B0604020202020204" pitchFamily="34" charset="0"/>
              </a:rPr>
              <a:t>traditional chemical and enzymatic approaches</a:t>
            </a:r>
          </a:p>
          <a:p>
            <a:pPr lvl="1"/>
            <a:r>
              <a:rPr lang="en-US" sz="2400" dirty="0">
                <a:latin typeface="Arial" panose="020B0604020202020204" pitchFamily="34" charset="0"/>
                <a:cs typeface="Arial" panose="020B0604020202020204" pitchFamily="34" charset="0"/>
              </a:rPr>
              <a:t>mass spectrometry</a:t>
            </a:r>
          </a:p>
          <a:p>
            <a:pPr lvl="1"/>
            <a:r>
              <a:rPr lang="en-US" sz="2400" dirty="0">
                <a:latin typeface="Arial" panose="020B0604020202020204" pitchFamily="34" charset="0"/>
                <a:cs typeface="Arial" panose="020B0604020202020204" pitchFamily="34" charset="0"/>
              </a:rPr>
              <a:t>high-resolution NMR spectroscopy</a:t>
            </a:r>
          </a:p>
          <a:p>
            <a:pPr marL="533400" lvl="1" indent="0">
              <a:buNone/>
            </a:pPr>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1472711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58A39-3969-4BDD-906A-EF8BF94B79E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Solid-Phase Synthetic Methods</a:t>
            </a:r>
            <a:endParaRPr lang="en-AU" dirty="0"/>
          </a:p>
        </p:txBody>
      </p:sp>
      <p:sp>
        <p:nvSpPr>
          <p:cNvPr id="5" name="Google Shape;390;g847cf01710_0_68">
            <a:extLst>
              <a:ext uri="{FF2B5EF4-FFF2-40B4-BE49-F238E27FC236}">
                <a16:creationId xmlns:a16="http://schemas.microsoft.com/office/drawing/2014/main" id="{C364777F-7108-AB4C-8E7C-9AFC6D61860F}"/>
              </a:ext>
            </a:extLst>
          </p:cNvPr>
          <p:cNvSpPr txBox="1">
            <a:spLocks noChangeArrowheads="1"/>
          </p:cNvSpPr>
          <p:nvPr/>
        </p:nvSpPr>
        <p:spPr bwMode="auto">
          <a:xfrm>
            <a:off x="381000" y="1676400"/>
            <a:ext cx="8382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carbohydrate chemists can synthesize short segments of almost any glycosaminoglycan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solid-phase oligosaccharide synthesis:</a:t>
            </a:r>
          </a:p>
          <a:p>
            <a:pPr lvl="1"/>
            <a:r>
              <a:rPr lang="en-US" sz="2400" dirty="0">
                <a:latin typeface="Arial" panose="020B0604020202020204" pitchFamily="34" charset="0"/>
                <a:cs typeface="Arial" panose="020B0604020202020204" pitchFamily="34" charset="0"/>
              </a:rPr>
              <a:t>based on the same principles as peptide synthesis </a:t>
            </a:r>
          </a:p>
          <a:p>
            <a:pPr lvl="1"/>
            <a:r>
              <a:rPr lang="en-US" sz="2400" dirty="0">
                <a:latin typeface="Arial" panose="020B0604020202020204" pitchFamily="34" charset="0"/>
                <a:cs typeface="Arial" panose="020B0604020202020204" pitchFamily="34" charset="0"/>
              </a:rPr>
              <a:t>yields defined oligosaccharides</a:t>
            </a:r>
          </a:p>
          <a:p>
            <a:pPr lvl="1"/>
            <a:r>
              <a:rPr lang="en-US" sz="2400" dirty="0">
                <a:latin typeface="Arial" panose="020B0604020202020204" pitchFamily="34" charset="0"/>
                <a:cs typeface="Arial" panose="020B0604020202020204" pitchFamily="34" charset="0"/>
              </a:rPr>
              <a:t>useful in exploring lectin-oligosaccharide interactions</a:t>
            </a:r>
            <a:endParaRPr lang="en-US" sz="24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9295959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rgbClr val="BADFE2"/>
        </a:solidFill>
        <a:effectLst/>
      </p:bgPr>
    </p:bg>
    <p:spTree>
      <p:nvGrpSpPr>
        <p:cNvPr id="1" name="Shape 170"/>
        <p:cNvGrpSpPr/>
        <p:nvPr/>
      </p:nvGrpSpPr>
      <p:grpSpPr>
        <a:xfrm>
          <a:off x="0" y="0"/>
          <a:ext cx="0" cy="0"/>
          <a:chOff x="0" y="0"/>
          <a:chExt cx="0" cy="0"/>
        </a:xfrm>
      </p:grpSpPr>
      <p:sp>
        <p:nvSpPr>
          <p:cNvPr id="171" name="Google Shape;171;p31"/>
          <p:cNvSpPr txBox="1">
            <a:spLocks noGrp="1"/>
          </p:cNvSpPr>
          <p:nvPr>
            <p:ph type="title"/>
          </p:nvPr>
        </p:nvSpPr>
        <p:spPr>
          <a:xfrm>
            <a:off x="950005" y="406961"/>
            <a:ext cx="7641166" cy="857400"/>
          </a:xfrm>
          <a:prstGeom prst="rect">
            <a:avLst/>
          </a:prstGeom>
        </p:spPr>
        <p:txBody>
          <a:bodyPr spcFirstLastPara="1" vert="horz" wrap="square" lIns="91425" tIns="45700" rIns="91425" bIns="45700" numCol="1" anchor="ctr" anchorCtr="0" compatLnSpc="1">
            <a:prstTxWarp prst="textNoShape">
              <a:avLst/>
            </a:prstTxWarp>
            <a:noAutofit/>
          </a:bodyPr>
          <a:lstStyle/>
          <a:p>
            <a:pPr>
              <a:spcBef>
                <a:spcPts val="0"/>
              </a:spcBef>
              <a:spcAft>
                <a:spcPts val="0"/>
              </a:spcAft>
            </a:pPr>
            <a:r>
              <a:rPr lang="en-GB" dirty="0">
                <a:latin typeface="+mj-lt"/>
              </a:rPr>
              <a:t>  </a:t>
            </a:r>
            <a:r>
              <a:rPr lang="en-GB" dirty="0">
                <a:solidFill>
                  <a:srgbClr val="144652"/>
                </a:solidFill>
                <a:latin typeface="+mj-lt"/>
              </a:rPr>
              <a:t>Activity: Relating Terms within the Chapter</a:t>
            </a:r>
            <a:endParaRPr dirty="0">
              <a:solidFill>
                <a:srgbClr val="144652"/>
              </a:solidFill>
              <a:latin typeface="+mj-lt"/>
            </a:endParaRPr>
          </a:p>
        </p:txBody>
      </p:sp>
      <p:sp>
        <p:nvSpPr>
          <p:cNvPr id="172" name="Google Shape;172;p31"/>
          <p:cNvSpPr txBox="1">
            <a:spLocks noGrp="1"/>
          </p:cNvSpPr>
          <p:nvPr>
            <p:ph type="body" idx="1"/>
          </p:nvPr>
        </p:nvSpPr>
        <p:spPr>
          <a:xfrm>
            <a:off x="507224" y="1736823"/>
            <a:ext cx="7772400" cy="648600"/>
          </a:xfrm>
          <a:prstGeom prst="rect">
            <a:avLst/>
          </a:prstGeom>
        </p:spPr>
        <p:txBody>
          <a:bodyPr spcFirstLastPara="1" vert="horz" wrap="square" lIns="91425" tIns="45700" rIns="91425" bIns="45700" numCol="1" anchor="t" anchorCtr="0" compatLnSpc="1">
            <a:prstTxWarp prst="textNoShape">
              <a:avLst/>
            </a:prstTxWarp>
            <a:noAutofit/>
          </a:bodyPr>
          <a:lstStyle/>
          <a:p>
            <a:pPr marL="0" indent="0">
              <a:lnSpc>
                <a:spcPct val="115000"/>
              </a:lnSpc>
              <a:spcBef>
                <a:spcPts val="0"/>
              </a:spcBef>
              <a:spcAft>
                <a:spcPts val="0"/>
              </a:spcAft>
              <a:buNone/>
            </a:pPr>
            <a:r>
              <a:rPr lang="en-GB" sz="2400" dirty="0">
                <a:latin typeface="Arial" panose="020B0604020202020204" pitchFamily="34" charset="0"/>
                <a:ea typeface="Arial"/>
                <a:cs typeface="Arial" panose="020B0604020202020204" pitchFamily="34" charset="0"/>
                <a:sym typeface="Arial"/>
              </a:rPr>
              <a:t>A concept map displays the relationships between different concepts. Observe the following example of a concept map.</a:t>
            </a:r>
            <a:endParaRPr sz="2400" dirty="0">
              <a:latin typeface="Arial" panose="020B0604020202020204" pitchFamily="34" charset="0"/>
              <a:ea typeface="Arial"/>
              <a:cs typeface="Arial" panose="020B0604020202020204" pitchFamily="34" charset="0"/>
              <a:sym typeface="Arial"/>
            </a:endParaRPr>
          </a:p>
          <a:p>
            <a:pPr marL="0" indent="0">
              <a:spcBef>
                <a:spcPts val="360"/>
              </a:spcBef>
              <a:spcAft>
                <a:spcPts val="0"/>
              </a:spcAft>
              <a:buNone/>
            </a:pPr>
            <a:endParaRPr sz="2400" dirty="0">
              <a:latin typeface="Arial" panose="020B0604020202020204" pitchFamily="34" charset="0"/>
              <a:cs typeface="Arial" panose="020B0604020202020204" pitchFamily="34" charset="0"/>
            </a:endParaRPr>
          </a:p>
          <a:p>
            <a:pPr marL="0" indent="0">
              <a:spcBef>
                <a:spcPts val="360"/>
              </a:spcBef>
              <a:spcAft>
                <a:spcPts val="0"/>
              </a:spcAft>
              <a:buNone/>
            </a:pPr>
            <a:endParaRPr sz="2400" dirty="0">
              <a:latin typeface="Arial" panose="020B0604020202020204" pitchFamily="34" charset="0"/>
              <a:cs typeface="Arial" panose="020B0604020202020204" pitchFamily="34" charset="0"/>
            </a:endParaRPr>
          </a:p>
        </p:txBody>
      </p:sp>
      <p:pic>
        <p:nvPicPr>
          <p:cNvPr id="22" name="Picture 21" descr="Icon P 7&#10;">
            <a:extLst>
              <a:ext uri="{FF2B5EF4-FFF2-40B4-BE49-F238E27FC236}">
                <a16:creationId xmlns:a16="http://schemas.microsoft.com/office/drawing/2014/main" id="{D4C43960-7AC9-46CF-A311-BE3FFFF89B0D}"/>
              </a:ext>
            </a:extLst>
          </p:cNvPr>
          <p:cNvPicPr>
            <a:picLocks noChangeAspect="1"/>
          </p:cNvPicPr>
          <p:nvPr/>
        </p:nvPicPr>
        <p:blipFill>
          <a:blip r:embed="rId3"/>
          <a:stretch>
            <a:fillRect/>
          </a:stretch>
        </p:blipFill>
        <p:spPr>
          <a:xfrm>
            <a:off x="394750" y="406961"/>
            <a:ext cx="993734" cy="695004"/>
          </a:xfrm>
          <a:prstGeom prst="rect">
            <a:avLst/>
          </a:prstGeom>
        </p:spPr>
      </p:pic>
      <p:pic>
        <p:nvPicPr>
          <p:cNvPr id="2" name="Picture 1" descr="The concept map begins with an oval for fire. Fire is connected by an arrow labeled, is, to an oval for combustion reaction. Combustion reaction has three arrows branching off, labeled, requires, to ovals for Heat, Oxidizing agent, and Fuel, respectively. From the oval for Oxidizing agent, there's an arrow labeled, such as, connecting to an oval for oxygen. From the oval for fuel there's an arrow labeled, such as, connecting to an oval for wood">
            <a:extLst>
              <a:ext uri="{FF2B5EF4-FFF2-40B4-BE49-F238E27FC236}">
                <a16:creationId xmlns:a16="http://schemas.microsoft.com/office/drawing/2014/main" id="{6B9AD283-574F-4416-992E-1A70E3EAF5D8}"/>
              </a:ext>
            </a:extLst>
          </p:cNvPr>
          <p:cNvPicPr>
            <a:picLocks noChangeAspect="1"/>
          </p:cNvPicPr>
          <p:nvPr/>
        </p:nvPicPr>
        <p:blipFill>
          <a:blip r:embed="rId4"/>
          <a:stretch>
            <a:fillRect/>
          </a:stretch>
        </p:blipFill>
        <p:spPr>
          <a:xfrm>
            <a:off x="738934" y="3124200"/>
            <a:ext cx="7308979" cy="2414738"/>
          </a:xfrm>
          <a:prstGeom prst="rect">
            <a:avLst/>
          </a:prstGeom>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rgbClr val="BADFE2"/>
        </a:solidFill>
        <a:effectLst/>
      </p:bgPr>
    </p:bg>
    <p:spTree>
      <p:nvGrpSpPr>
        <p:cNvPr id="1" name="Shape 195"/>
        <p:cNvGrpSpPr/>
        <p:nvPr/>
      </p:nvGrpSpPr>
      <p:grpSpPr>
        <a:xfrm>
          <a:off x="0" y="0"/>
          <a:ext cx="0" cy="0"/>
          <a:chOff x="0" y="0"/>
          <a:chExt cx="0" cy="0"/>
        </a:xfrm>
      </p:grpSpPr>
      <p:sp>
        <p:nvSpPr>
          <p:cNvPr id="196" name="Google Shape;196;p32"/>
          <p:cNvSpPr txBox="1">
            <a:spLocks noGrp="1"/>
          </p:cNvSpPr>
          <p:nvPr>
            <p:ph type="title"/>
          </p:nvPr>
        </p:nvSpPr>
        <p:spPr>
          <a:xfrm>
            <a:off x="-15900" y="667609"/>
            <a:ext cx="9159900" cy="642900"/>
          </a:xfrm>
          <a:prstGeom prst="rect">
            <a:avLst/>
          </a:prstGeom>
        </p:spPr>
        <p:txBody>
          <a:bodyPr spcFirstLastPara="1" vert="horz" wrap="square" lIns="91425" tIns="45700" rIns="91425" bIns="45700" numCol="1" anchor="ctr" anchorCtr="0" compatLnSpc="1">
            <a:prstTxWarp prst="textNoShape">
              <a:avLst/>
            </a:prstTxWarp>
            <a:noAutofit/>
          </a:bodyPr>
          <a:lstStyle/>
          <a:p>
            <a:pPr>
              <a:spcBef>
                <a:spcPts val="0"/>
              </a:spcBef>
              <a:spcAft>
                <a:spcPts val="0"/>
              </a:spcAft>
            </a:pPr>
            <a:r>
              <a:rPr lang="en-GB" dirty="0">
                <a:solidFill>
                  <a:srgbClr val="144652"/>
                </a:solidFill>
                <a:latin typeface="+mj-lt"/>
              </a:rPr>
              <a:t>Activity Instructions </a:t>
            </a:r>
            <a:r>
              <a:rPr lang="en-GB" sz="2000" dirty="0">
                <a:solidFill>
                  <a:srgbClr val="144652"/>
                </a:solidFill>
                <a:latin typeface="+mj-lt"/>
              </a:rPr>
              <a:t>(5 of 5)</a:t>
            </a:r>
            <a:endParaRPr sz="2000" dirty="0">
              <a:solidFill>
                <a:srgbClr val="144652"/>
              </a:solidFill>
              <a:latin typeface="+mj-lt"/>
            </a:endParaRPr>
          </a:p>
        </p:txBody>
      </p:sp>
      <p:sp>
        <p:nvSpPr>
          <p:cNvPr id="197" name="Google Shape;197;p32"/>
          <p:cNvSpPr txBox="1">
            <a:spLocks noGrp="1"/>
          </p:cNvSpPr>
          <p:nvPr>
            <p:ph type="body" idx="1"/>
          </p:nvPr>
        </p:nvSpPr>
        <p:spPr>
          <a:xfrm>
            <a:off x="838200" y="3449945"/>
            <a:ext cx="3863100" cy="3180000"/>
          </a:xfrm>
          <a:prstGeom prst="rect">
            <a:avLst/>
          </a:prstGeom>
        </p:spPr>
        <p:txBody>
          <a:bodyPr spcFirstLastPara="1" vert="horz" wrap="square" lIns="91425" tIns="45700" rIns="91425" bIns="45700" numCol="1" anchor="t" anchorCtr="0" compatLnSpc="1">
            <a:prstTxWarp prst="textNoShape">
              <a:avLst/>
            </a:prstTxWarp>
            <a:noAutofit/>
          </a:bodyPr>
          <a:lstStyle/>
          <a:p>
            <a:pPr marL="457200" indent="-355600">
              <a:lnSpc>
                <a:spcPct val="115000"/>
              </a:lnSpc>
              <a:spcBef>
                <a:spcPts val="0"/>
              </a:spcBef>
              <a:spcAft>
                <a:spcPts val="0"/>
              </a:spcAft>
              <a:buSzPts val="2000"/>
              <a:buFont typeface="Arial"/>
              <a:buChar char="•"/>
            </a:pPr>
            <a:r>
              <a:rPr lang="en-GB" sz="2400" dirty="0">
                <a:latin typeface="Arial"/>
                <a:ea typeface="Arial"/>
                <a:cs typeface="Arial"/>
                <a:sym typeface="Arial"/>
              </a:rPr>
              <a:t>small number of monomeric subunits</a:t>
            </a:r>
            <a:endParaRPr sz="2400" dirty="0">
              <a:latin typeface="Arial"/>
              <a:ea typeface="Arial"/>
              <a:cs typeface="Arial"/>
              <a:sym typeface="Arial"/>
            </a:endParaRPr>
          </a:p>
          <a:p>
            <a:pPr marL="457200" indent="-355600">
              <a:lnSpc>
                <a:spcPct val="115000"/>
              </a:lnSpc>
              <a:spcBef>
                <a:spcPts val="0"/>
              </a:spcBef>
              <a:spcAft>
                <a:spcPts val="0"/>
              </a:spcAft>
              <a:buSzPts val="2000"/>
              <a:buFont typeface="Arial"/>
              <a:buChar char="•"/>
            </a:pPr>
            <a:r>
              <a:rPr lang="en-GB" sz="2400" dirty="0">
                <a:latin typeface="Arial"/>
                <a:ea typeface="Arial"/>
                <a:cs typeface="Arial"/>
                <a:sym typeface="Arial"/>
              </a:rPr>
              <a:t>infinite variety of discrete structures</a:t>
            </a:r>
            <a:endParaRPr sz="2400" dirty="0">
              <a:latin typeface="Arial"/>
              <a:ea typeface="Arial"/>
              <a:cs typeface="Arial"/>
              <a:sym typeface="Arial"/>
            </a:endParaRPr>
          </a:p>
          <a:p>
            <a:pPr marL="457200" indent="-355600">
              <a:lnSpc>
                <a:spcPct val="115000"/>
              </a:lnSpc>
              <a:spcBef>
                <a:spcPts val="0"/>
              </a:spcBef>
              <a:spcAft>
                <a:spcPts val="0"/>
              </a:spcAft>
              <a:buSzPts val="2000"/>
              <a:buFont typeface="Arial"/>
              <a:buChar char="•"/>
            </a:pPr>
            <a:r>
              <a:rPr lang="en-GB" sz="2400" dirty="0">
                <a:latin typeface="Arial"/>
                <a:ea typeface="Arial"/>
                <a:cs typeface="Arial"/>
                <a:sym typeface="Arial"/>
              </a:rPr>
              <a:t>sequences</a:t>
            </a:r>
            <a:endParaRPr sz="2400" dirty="0">
              <a:latin typeface="Arial"/>
              <a:ea typeface="Arial"/>
              <a:cs typeface="Arial"/>
              <a:sym typeface="Arial"/>
            </a:endParaRPr>
          </a:p>
        </p:txBody>
      </p:sp>
      <p:sp>
        <p:nvSpPr>
          <p:cNvPr id="198" name="Google Shape;198;p32"/>
          <p:cNvSpPr txBox="1">
            <a:spLocks noGrp="1"/>
          </p:cNvSpPr>
          <p:nvPr>
            <p:ph type="body" idx="1"/>
          </p:nvPr>
        </p:nvSpPr>
        <p:spPr>
          <a:xfrm>
            <a:off x="4982711" y="3449945"/>
            <a:ext cx="3308400" cy="3312300"/>
          </a:xfrm>
          <a:prstGeom prst="rect">
            <a:avLst/>
          </a:prstGeom>
        </p:spPr>
        <p:txBody>
          <a:bodyPr spcFirstLastPara="1" vert="horz" wrap="square" lIns="91425" tIns="45700" rIns="91425" bIns="45700" numCol="1" anchor="t" anchorCtr="0" compatLnSpc="1">
            <a:prstTxWarp prst="textNoShape">
              <a:avLst/>
            </a:prstTxWarp>
            <a:noAutofit/>
          </a:bodyPr>
          <a:lstStyle/>
          <a:p>
            <a:pPr marL="457200" indent="-355600">
              <a:lnSpc>
                <a:spcPct val="115000"/>
              </a:lnSpc>
              <a:spcBef>
                <a:spcPts val="0"/>
              </a:spcBef>
              <a:spcAft>
                <a:spcPts val="0"/>
              </a:spcAft>
              <a:buSzPts val="2000"/>
              <a:buFont typeface="Arial"/>
              <a:buChar char="•"/>
            </a:pPr>
            <a:r>
              <a:rPr lang="en-GB" sz="2400" dirty="0">
                <a:latin typeface="Arial"/>
                <a:ea typeface="Arial"/>
                <a:cs typeface="Arial"/>
                <a:sym typeface="Arial"/>
              </a:rPr>
              <a:t>linkages</a:t>
            </a:r>
            <a:endParaRPr sz="2400" dirty="0">
              <a:latin typeface="Arial"/>
              <a:ea typeface="Arial"/>
              <a:cs typeface="Arial"/>
              <a:sym typeface="Arial"/>
            </a:endParaRPr>
          </a:p>
          <a:p>
            <a:pPr marL="457200" indent="-355600">
              <a:lnSpc>
                <a:spcPct val="115000"/>
              </a:lnSpc>
              <a:spcBef>
                <a:spcPts val="0"/>
              </a:spcBef>
              <a:spcAft>
                <a:spcPts val="0"/>
              </a:spcAft>
              <a:buSzPts val="2000"/>
              <a:buFont typeface="Arial"/>
              <a:buChar char="•"/>
            </a:pPr>
            <a:r>
              <a:rPr lang="en-GB" sz="2400" dirty="0">
                <a:latin typeface="Arial"/>
                <a:ea typeface="Arial"/>
                <a:cs typeface="Arial"/>
                <a:sym typeface="Arial"/>
              </a:rPr>
              <a:t>degrees of branching</a:t>
            </a:r>
            <a:endParaRPr sz="2400" dirty="0">
              <a:latin typeface="Arial"/>
              <a:ea typeface="Arial"/>
              <a:cs typeface="Arial"/>
              <a:sym typeface="Arial"/>
            </a:endParaRPr>
          </a:p>
          <a:p>
            <a:pPr marL="457200" indent="-355600">
              <a:lnSpc>
                <a:spcPct val="115000"/>
              </a:lnSpc>
              <a:spcBef>
                <a:spcPts val="0"/>
              </a:spcBef>
              <a:spcAft>
                <a:spcPts val="0"/>
              </a:spcAft>
              <a:buSzPts val="2000"/>
              <a:buFont typeface="Arial"/>
              <a:buChar char="•"/>
            </a:pPr>
            <a:r>
              <a:rPr lang="en-GB" sz="2400" dirty="0">
                <a:latin typeface="Arial"/>
                <a:ea typeface="Arial"/>
                <a:cs typeface="Arial"/>
                <a:sym typeface="Arial"/>
              </a:rPr>
              <a:t>unique faces</a:t>
            </a:r>
            <a:endParaRPr sz="2400" dirty="0">
              <a:latin typeface="Arial"/>
              <a:ea typeface="Arial"/>
              <a:cs typeface="Arial"/>
              <a:sym typeface="Arial"/>
            </a:endParaRPr>
          </a:p>
          <a:p>
            <a:pPr marL="457200" indent="-355600">
              <a:lnSpc>
                <a:spcPct val="115000"/>
              </a:lnSpc>
              <a:spcBef>
                <a:spcPts val="0"/>
              </a:spcBef>
              <a:spcAft>
                <a:spcPts val="0"/>
              </a:spcAft>
              <a:buSzPts val="2000"/>
              <a:buFont typeface="Arial"/>
              <a:buChar char="•"/>
            </a:pPr>
            <a:r>
              <a:rPr lang="en-GB" sz="2400" dirty="0">
                <a:latin typeface="Arial"/>
                <a:ea typeface="Arial"/>
                <a:cs typeface="Arial"/>
                <a:sym typeface="Arial"/>
              </a:rPr>
              <a:t>molecular partners</a:t>
            </a:r>
            <a:endParaRPr sz="2400" dirty="0">
              <a:latin typeface="Arial"/>
              <a:ea typeface="Arial"/>
              <a:cs typeface="Arial"/>
              <a:sym typeface="Arial"/>
            </a:endParaRPr>
          </a:p>
        </p:txBody>
      </p:sp>
      <p:sp>
        <p:nvSpPr>
          <p:cNvPr id="199" name="Google Shape;199;p32"/>
          <p:cNvSpPr txBox="1"/>
          <p:nvPr/>
        </p:nvSpPr>
        <p:spPr>
          <a:xfrm>
            <a:off x="610050" y="1689125"/>
            <a:ext cx="7923900" cy="1102500"/>
          </a:xfrm>
          <a:prstGeom prst="rect">
            <a:avLst/>
          </a:prstGeom>
          <a:noFill/>
          <a:ln>
            <a:noFill/>
          </a:ln>
        </p:spPr>
        <p:txBody>
          <a:bodyPr spcFirstLastPara="1" wrap="square" lIns="91425" tIns="45700" rIns="91425" bIns="45700" anchor="t" anchorCtr="0">
            <a:noAutofit/>
          </a:bodyPr>
          <a:lstStyle/>
          <a:p>
            <a:pPr>
              <a:lnSpc>
                <a:spcPct val="115000"/>
              </a:lnSpc>
              <a:spcBef>
                <a:spcPts val="0"/>
              </a:spcBef>
              <a:spcAft>
                <a:spcPts val="0"/>
              </a:spcAft>
            </a:pPr>
            <a:r>
              <a:rPr lang="en-GB" dirty="0">
                <a:solidFill>
                  <a:srgbClr val="0000FF"/>
                </a:solidFill>
                <a:latin typeface="Arial" panose="020B0604020202020204" pitchFamily="34" charset="0"/>
                <a:cs typeface="Arial" panose="020B0604020202020204" pitchFamily="34" charset="0"/>
              </a:rPr>
              <a:t>Think </a:t>
            </a:r>
            <a:r>
              <a:rPr lang="en-GB" dirty="0">
                <a:solidFill>
                  <a:srgbClr val="000000"/>
                </a:solidFill>
                <a:latin typeface="Arial" panose="020B0604020202020204" pitchFamily="34" charset="0"/>
                <a:cs typeface="Arial" panose="020B0604020202020204" pitchFamily="34" charset="0"/>
              </a:rPr>
              <a:t>about how the following terms and phrases relate to each other and then use scratch paper to draw a concept map using these terms and phrases:                                                            (3 minutes) </a:t>
            </a:r>
            <a:endParaRPr dirty="0">
              <a:solidFill>
                <a:srgbClr val="000000"/>
              </a:solidFill>
              <a:latin typeface="Arial" panose="020B0604020202020204" pitchFamily="34" charset="0"/>
              <a:ea typeface="Calibri"/>
              <a:cs typeface="Arial" panose="020B0604020202020204" pitchFamily="34" charset="0"/>
              <a:sym typeface="Calibri"/>
            </a:endParaRP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rgbClr val="BADFE2"/>
        </a:solidFill>
        <a:effectLst/>
      </p:bgPr>
    </p:bg>
    <p:spTree>
      <p:nvGrpSpPr>
        <p:cNvPr id="1" name="Shape 204"/>
        <p:cNvGrpSpPr/>
        <p:nvPr/>
      </p:nvGrpSpPr>
      <p:grpSpPr>
        <a:xfrm>
          <a:off x="0" y="0"/>
          <a:ext cx="0" cy="0"/>
          <a:chOff x="0" y="0"/>
          <a:chExt cx="0" cy="0"/>
        </a:xfrm>
      </p:grpSpPr>
      <p:sp>
        <p:nvSpPr>
          <p:cNvPr id="206" name="Google Shape;206;p33"/>
          <p:cNvSpPr txBox="1">
            <a:spLocks noGrp="1"/>
          </p:cNvSpPr>
          <p:nvPr>
            <p:ph type="title"/>
          </p:nvPr>
        </p:nvSpPr>
        <p:spPr>
          <a:xfrm>
            <a:off x="-8555" y="457096"/>
            <a:ext cx="9159900" cy="857400"/>
          </a:xfrm>
          <a:prstGeom prst="rect">
            <a:avLst/>
          </a:prstGeom>
        </p:spPr>
        <p:txBody>
          <a:bodyPr spcFirstLastPara="1" vert="horz" wrap="square" lIns="91425" tIns="45700" rIns="91425" bIns="45700" numCol="1" anchor="ctr" anchorCtr="0" compatLnSpc="1">
            <a:prstTxWarp prst="textNoShape">
              <a:avLst/>
            </a:prstTxWarp>
            <a:noAutofit/>
          </a:bodyPr>
          <a:lstStyle/>
          <a:p>
            <a:pPr>
              <a:spcBef>
                <a:spcPts val="0"/>
              </a:spcBef>
              <a:spcAft>
                <a:spcPts val="0"/>
              </a:spcAft>
            </a:pPr>
            <a:r>
              <a:rPr lang="en-GB" dirty="0">
                <a:solidFill>
                  <a:srgbClr val="144652"/>
                </a:solidFill>
                <a:latin typeface="+mj-lt"/>
              </a:rPr>
              <a:t>Activity Solution </a:t>
            </a:r>
            <a:r>
              <a:rPr lang="en-GB" sz="2000" dirty="0">
                <a:solidFill>
                  <a:srgbClr val="144652"/>
                </a:solidFill>
                <a:latin typeface="+mj-lt"/>
              </a:rPr>
              <a:t>(5 of 5)</a:t>
            </a:r>
            <a:endParaRPr sz="2000" dirty="0">
              <a:solidFill>
                <a:srgbClr val="144652"/>
              </a:solidFill>
              <a:latin typeface="+mj-lt"/>
            </a:endParaRPr>
          </a:p>
        </p:txBody>
      </p:sp>
      <p:sp>
        <p:nvSpPr>
          <p:cNvPr id="207" name="Google Shape;207;p33"/>
          <p:cNvSpPr txBox="1">
            <a:spLocks noGrp="1"/>
          </p:cNvSpPr>
          <p:nvPr>
            <p:ph type="body" idx="1"/>
          </p:nvPr>
        </p:nvSpPr>
        <p:spPr>
          <a:xfrm>
            <a:off x="142450" y="1628475"/>
            <a:ext cx="8917200" cy="495900"/>
          </a:xfrm>
          <a:prstGeom prst="rect">
            <a:avLst/>
          </a:prstGeom>
        </p:spPr>
        <p:txBody>
          <a:bodyPr spcFirstLastPara="1" vert="horz" wrap="square" lIns="91425" tIns="45700" rIns="91425" bIns="45700" numCol="1" anchor="t" anchorCtr="0" compatLnSpc="1">
            <a:prstTxWarp prst="textNoShape">
              <a:avLst/>
            </a:prstTxWarp>
            <a:noAutofit/>
          </a:bodyPr>
          <a:lstStyle/>
          <a:p>
            <a:pPr marL="0" indent="0">
              <a:spcBef>
                <a:spcPts val="0"/>
              </a:spcBef>
              <a:spcAft>
                <a:spcPts val="0"/>
              </a:spcAft>
              <a:buNone/>
            </a:pPr>
            <a:r>
              <a:rPr lang="en-GB" sz="2400" dirty="0">
                <a:solidFill>
                  <a:srgbClr val="0000FF"/>
                </a:solidFill>
                <a:latin typeface="Arial"/>
                <a:ea typeface="Arial"/>
                <a:cs typeface="Arial"/>
                <a:sym typeface="Arial"/>
              </a:rPr>
              <a:t>Pair</a:t>
            </a:r>
            <a:r>
              <a:rPr lang="en-GB" sz="2400" dirty="0">
                <a:solidFill>
                  <a:srgbClr val="000000"/>
                </a:solidFill>
                <a:latin typeface="Arial"/>
                <a:ea typeface="Arial"/>
                <a:cs typeface="Arial"/>
                <a:sym typeface="Arial"/>
              </a:rPr>
              <a:t> up and </a:t>
            </a:r>
            <a:r>
              <a:rPr lang="en-GB" sz="2400" dirty="0">
                <a:solidFill>
                  <a:srgbClr val="0000FF"/>
                </a:solidFill>
                <a:latin typeface="Arial"/>
                <a:ea typeface="Arial"/>
                <a:cs typeface="Arial"/>
                <a:sym typeface="Arial"/>
              </a:rPr>
              <a:t>share</a:t>
            </a:r>
            <a:r>
              <a:rPr lang="en-GB" sz="2400" dirty="0">
                <a:solidFill>
                  <a:srgbClr val="000000"/>
                </a:solidFill>
                <a:latin typeface="Arial"/>
                <a:ea typeface="Arial"/>
                <a:cs typeface="Arial"/>
                <a:sym typeface="Arial"/>
              </a:rPr>
              <a:t> how this possible concept map might differ from yours. (2 minutes)</a:t>
            </a:r>
            <a:endParaRPr sz="2400" dirty="0">
              <a:solidFill>
                <a:srgbClr val="000000"/>
              </a:solidFill>
            </a:endParaRPr>
          </a:p>
        </p:txBody>
      </p:sp>
      <p:pic>
        <p:nvPicPr>
          <p:cNvPr id="2" name="Picture 1" descr="The concept map begins with an oval for Small numner of monomeric subunits. This is connected by an arrow labeled, can form, to an oval for Infinite variety of discrete structures. There are three arrows, each labeled, Through different, connecting to concept ovals for Sequences, Degrees of branching, and Linkages. These three concepts, in turn, connect by arrows labeled, Creating, to a single concept oval for Unique faces. Unique faces is connected by an arrow labeled, Recognized by, to a concept oval for Molecular partners">
            <a:extLst>
              <a:ext uri="{FF2B5EF4-FFF2-40B4-BE49-F238E27FC236}">
                <a16:creationId xmlns:a16="http://schemas.microsoft.com/office/drawing/2014/main" id="{7B2057F0-CC96-46DE-A124-DE68CC5F9C83}"/>
              </a:ext>
            </a:extLst>
          </p:cNvPr>
          <p:cNvPicPr>
            <a:picLocks noChangeAspect="1"/>
          </p:cNvPicPr>
          <p:nvPr/>
        </p:nvPicPr>
        <p:blipFill>
          <a:blip r:embed="rId3"/>
          <a:stretch>
            <a:fillRect/>
          </a:stretch>
        </p:blipFill>
        <p:spPr>
          <a:xfrm>
            <a:off x="901633" y="2743200"/>
            <a:ext cx="7340733" cy="2590847"/>
          </a:xfrm>
          <a:prstGeom prst="rect">
            <a:avLst/>
          </a:prstGeom>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51661-94D0-4B9B-9210-0B98A8E760EF}"/>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32</a:t>
            </a:r>
            <a:endParaRPr lang="en-AU" dirty="0"/>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The ________ does NOT need to be determined in fully characterizing oligosaccharides and polysaccharides. </a:t>
            </a:r>
            <a:endParaRPr lang="en-US" sz="2400" i="1" dirty="0">
              <a:latin typeface="Arial" panose="020B0604020202020204" pitchFamily="34" charset="0"/>
              <a:cs typeface="Arial" panose="020B0604020202020204" pitchFamily="34" charset="0"/>
            </a:endParaRP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sequence of monosaccharides</a:t>
            </a:r>
          </a:p>
          <a:p>
            <a:pPr marL="457200" indent="-457200">
              <a:buFontTx/>
              <a:buAutoNum type="alphaUcPeriod"/>
              <a:defRPr/>
            </a:pPr>
            <a:r>
              <a:rPr lang="en-US" sz="2400" dirty="0">
                <a:latin typeface="Arial" panose="020B0604020202020204" pitchFamily="34" charset="0"/>
                <a:cs typeface="Arial" panose="020B0604020202020204" pitchFamily="34" charset="0"/>
              </a:rPr>
              <a:t>amino acid sequence of the protein</a:t>
            </a:r>
          </a:p>
          <a:p>
            <a:pPr marL="457200" indent="-457200">
              <a:buFontTx/>
              <a:buAutoNum type="alphaUcPeriod"/>
              <a:defRPr/>
            </a:pPr>
            <a:r>
              <a:rPr lang="en-US" sz="2400" dirty="0">
                <a:latin typeface="Arial" panose="020B0604020202020204" pitchFamily="34" charset="0"/>
                <a:cs typeface="Arial" panose="020B0604020202020204" pitchFamily="34" charset="0"/>
              </a:rPr>
              <a:t>location of branch points </a:t>
            </a:r>
          </a:p>
          <a:p>
            <a:pPr>
              <a:buNone/>
              <a:defRPr/>
            </a:pPr>
            <a:r>
              <a:rPr lang="en-US" sz="2400" dirty="0">
                <a:latin typeface="Arial" panose="020B0604020202020204" pitchFamily="34" charset="0"/>
                <a:cs typeface="Arial" panose="020B0604020202020204" pitchFamily="34" charset="0"/>
              </a:rPr>
              <a:t>D.  </a:t>
            </a:r>
            <a:r>
              <a:rPr lang="el-GR" sz="2400" i="1" dirty="0">
                <a:latin typeface="Arial" panose="020B0604020202020204" pitchFamily="34" charset="0"/>
                <a:cs typeface="Arial" panose="020B0604020202020204" pitchFamily="34" charset="0"/>
              </a:rPr>
              <a:t>α</a:t>
            </a:r>
            <a:r>
              <a:rPr lang="en-US" sz="2400" dirty="0">
                <a:latin typeface="Arial" panose="020B0604020202020204" pitchFamily="34" charset="0"/>
                <a:cs typeface="Arial" panose="020B0604020202020204" pitchFamily="34" charset="0"/>
              </a:rPr>
              <a:t>-versus-</a:t>
            </a:r>
            <a:r>
              <a:rPr lang="el-GR" sz="2400" i="1" dirty="0">
                <a:latin typeface="Arial" panose="020B0604020202020204" pitchFamily="34" charset="0"/>
                <a:cs typeface="Arial" panose="020B0604020202020204" pitchFamily="34" charset="0"/>
              </a:rPr>
              <a:t>β</a:t>
            </a:r>
            <a:r>
              <a:rPr lang="en-US" sz="2400" dirty="0">
                <a:latin typeface="Arial" panose="020B0604020202020204" pitchFamily="34" charset="0"/>
                <a:cs typeface="Arial" panose="020B0604020202020204" pitchFamily="34" charset="0"/>
              </a:rPr>
              <a:t> configurations of linkages</a:t>
            </a: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Icon P 7&#10;">
            <a:extLst>
              <a:ext uri="{FF2B5EF4-FFF2-40B4-BE49-F238E27FC236}">
                <a16:creationId xmlns:a16="http://schemas.microsoft.com/office/drawing/2014/main" id="{1CF5A6E0-CC9C-40CA-BA8E-B969B5C2E87F}"/>
              </a:ext>
            </a:extLst>
          </p:cNvPr>
          <p:cNvPicPr>
            <a:picLocks noChangeAspect="1"/>
          </p:cNvPicPr>
          <p:nvPr/>
        </p:nvPicPr>
        <p:blipFill>
          <a:blip r:embed="rId3"/>
          <a:stretch>
            <a:fillRect/>
          </a:stretch>
        </p:blipFill>
        <p:spPr>
          <a:xfrm>
            <a:off x="762000" y="376398"/>
            <a:ext cx="993734" cy="695004"/>
          </a:xfrm>
          <a:prstGeom prst="rect">
            <a:avLst/>
          </a:prstGeom>
        </p:spPr>
      </p:pic>
    </p:spTree>
    <p:extLst>
      <p:ext uri="{BB962C8B-B14F-4D97-AF65-F5344CB8AC3E}">
        <p14:creationId xmlns:p14="http://schemas.microsoft.com/office/powerpoint/2010/main" val="2203977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E3E02-513B-49B7-A8D2-1785967CC9A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Carbohydrates</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757238" y="1828800"/>
            <a:ext cx="7629525" cy="4114800"/>
          </a:xfrm>
        </p:spPr>
        <p:txBody>
          <a:bodyPr/>
          <a:lstStyle/>
          <a:p>
            <a:pPr indent="-406400">
              <a:lnSpc>
                <a:spcPct val="110000"/>
              </a:lnSpc>
              <a:spcBef>
                <a:spcPct val="0"/>
              </a:spcBef>
              <a:spcAft>
                <a:spcPct val="0"/>
              </a:spcAft>
              <a:buClr>
                <a:srgbClr val="000000"/>
              </a:buClr>
              <a:buSzPts val="2800"/>
              <a:defRPr/>
            </a:pPr>
            <a:r>
              <a:rPr lang="en-US" altLang="en-US" sz="2400" b="1" dirty="0">
                <a:latin typeface="Arial" panose="020B0604020202020204" pitchFamily="34" charset="0"/>
                <a:cs typeface="Arial" panose="020B0604020202020204" pitchFamily="34" charset="0"/>
              </a:rPr>
              <a:t>carbohydrates</a:t>
            </a:r>
            <a:r>
              <a:rPr lang="en-US" altLang="en-US" sz="2400" dirty="0">
                <a:latin typeface="Arial" panose="020B0604020202020204" pitchFamily="34" charset="0"/>
                <a:cs typeface="Arial" panose="020B0604020202020204" pitchFamily="34" charset="0"/>
              </a:rPr>
              <a:t> = </a:t>
            </a:r>
            <a:r>
              <a:rPr lang="en-US" sz="2400" dirty="0">
                <a:latin typeface="Arial" panose="020B0604020202020204" pitchFamily="34" charset="0"/>
                <a:cs typeface="Arial" panose="020B0604020202020204" pitchFamily="34" charset="0"/>
              </a:rPr>
              <a:t>aldehydes or ketones with at least two hydroxyl groups, or substances that yield such compounds on hydrolysis</a:t>
            </a:r>
          </a:p>
          <a:p>
            <a:pPr indent="-406400">
              <a:lnSpc>
                <a:spcPct val="110000"/>
              </a:lnSpc>
              <a:spcBef>
                <a:spcPct val="0"/>
              </a:spcBef>
              <a:spcAft>
                <a:spcPct val="0"/>
              </a:spcAft>
              <a:buClr>
                <a:srgbClr val="000000"/>
              </a:buClr>
              <a:buSzPts val="2800"/>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r>
              <a:rPr lang="en-US" sz="2400" dirty="0">
                <a:latin typeface="Arial" panose="020B0604020202020204" pitchFamily="34" charset="0"/>
                <a:cs typeface="Arial" panose="020B0604020202020204" pitchFamily="34" charset="0"/>
              </a:rPr>
              <a:t>many carbohydrates have the empirical formula (CH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r>
              <a:rPr lang="en-US" sz="2400" i="1" baseline="-25000" dirty="0">
                <a:latin typeface="Arial" panose="020B0604020202020204" pitchFamily="34" charset="0"/>
                <a:cs typeface="Arial" panose="020B0604020202020204" pitchFamily="34" charset="0"/>
              </a:rPr>
              <a:t>n</a:t>
            </a:r>
            <a:r>
              <a:rPr lang="en-US" sz="2400" i="1"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None/>
              <a:defRPr/>
            </a:pPr>
            <a:endParaRPr lang="en-US" sz="2400"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None/>
              <a:defRPr/>
            </a:pPr>
            <a:endParaRPr lang="en-US" sz="2400" dirty="0">
              <a:latin typeface="Arial" panose="020B0604020202020204" pitchFamily="34" charset="0"/>
              <a:cs typeface="Arial" panose="020B0604020202020204" pitchFamily="34" charset="0"/>
            </a:endParaRPr>
          </a:p>
          <a:p>
            <a:pPr lvl="1" indent="-406400">
              <a:lnSpc>
                <a:spcPct val="110000"/>
              </a:lnSpc>
              <a:spcBef>
                <a:spcPct val="0"/>
              </a:spcBef>
              <a:spcAft>
                <a:spcPct val="0"/>
              </a:spcAft>
              <a:buClr>
                <a:srgbClr val="000000"/>
              </a:buClr>
              <a:buSzPts val="2800"/>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ct val="0"/>
              </a:spcBef>
              <a:spcAft>
                <a:spcPct val="0"/>
              </a:spcAft>
              <a:buClr>
                <a:srgbClr val="000000"/>
              </a:buClr>
              <a:buSzPts val="2800"/>
              <a:buFontTx/>
              <a:buNone/>
              <a:defRPr/>
            </a:pPr>
            <a:endParaRPr lang="en-US" alt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4528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A74CE-8A5F-4B50-88FA-19C56CAD1F2B}"/>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 Response</a:t>
            </a:r>
            <a:endParaRPr lang="en-AU" dirty="0"/>
          </a:p>
        </p:txBody>
      </p:sp>
      <p:sp>
        <p:nvSpPr>
          <p:cNvPr id="4" name="Google Shape;433;g847cf01710_0_113">
            <a:extLst>
              <a:ext uri="{FF2B5EF4-FFF2-40B4-BE49-F238E27FC236}">
                <a16:creationId xmlns:a16="http://schemas.microsoft.com/office/drawing/2014/main" id="{02246CEC-40BA-894F-B7CE-957B573C3FC2}"/>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What chemical feature determines if a sugar is an aldose or a ketose?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B.  the position of the carbonyl carbon</a:t>
            </a:r>
          </a:p>
          <a:p>
            <a:pPr>
              <a:buFontTx/>
              <a:buNone/>
              <a:defRPr/>
            </a:pPr>
            <a:endParaRPr lang="en-US" sz="2400"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The backbones of common monosaccharides are unbranched carbon chains in which all the carbon atoms are linked by single bonds. In this open-chain form, one of the carbon atoms is double-bonded to an oxygen atom to form a carbonyl group. If the carbonyl group is at an end of the carbon chain, the monosaccharide is an aldose. If the carbonyl group is at any other position, it is a ketose. </a:t>
            </a: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8774133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FD31B-7506-4772-A0FD-247F1AE9FB38}"/>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32, Response</a:t>
            </a:r>
            <a:endParaRPr lang="en-AU" dirty="0"/>
          </a:p>
        </p:txBody>
      </p:sp>
      <p:sp>
        <p:nvSpPr>
          <p:cNvPr id="4" name="Google Shape;433;g847cf01710_0_113">
            <a:extLst>
              <a:ext uri="{FF2B5EF4-FFF2-40B4-BE49-F238E27FC236}">
                <a16:creationId xmlns:a16="http://schemas.microsoft.com/office/drawing/2014/main" id="{1C713704-35F8-E34F-A202-A4458A39C7AD}"/>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The ________ does NOT need to be determined in fully characterizing oligosaccharides and polysaccharides. </a:t>
            </a:r>
            <a:endParaRPr lang="en-US" sz="2400" i="1" dirty="0">
              <a:latin typeface="Arial" panose="020B0604020202020204" pitchFamily="34" charset="0"/>
              <a:cs typeface="Arial" panose="020B0604020202020204" pitchFamily="34" charset="0"/>
            </a:endParaRP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B.  amino acid sequence of the protein</a:t>
            </a:r>
          </a:p>
          <a:p>
            <a:pPr>
              <a:buNone/>
              <a:defRPr/>
            </a:pPr>
            <a:endParaRPr lang="en-US" sz="2400"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Oligosaccharides and polysaccharides are sugar polymers containing multiple monosaccharide units. Determination of the amino acid sequence is only needed if the oligosaccharide of polysaccharide is conjugated to a protein.</a:t>
            </a: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93919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7E727-5B87-4E61-9108-BFE5B41442A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Trioses</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378883" y="1676400"/>
            <a:ext cx="3776375" cy="4114800"/>
          </a:xfrm>
        </p:spPr>
        <p:txBody>
          <a:bodyPr/>
          <a:lstStyle/>
          <a:p>
            <a:pPr indent="-406400">
              <a:lnSpc>
                <a:spcPct val="110000"/>
              </a:lnSpc>
              <a:spcBef>
                <a:spcPct val="0"/>
              </a:spcBef>
              <a:spcAft>
                <a:spcPct val="0"/>
              </a:spcAft>
              <a:buClr>
                <a:srgbClr val="000000"/>
              </a:buClr>
              <a:buSzPts val="2800"/>
              <a:defRPr/>
            </a:pPr>
            <a:r>
              <a:rPr lang="en-US" sz="2400" dirty="0">
                <a:latin typeface="Arial" panose="020B0604020202020204" pitchFamily="34" charset="0"/>
                <a:cs typeface="Arial" panose="020B0604020202020204" pitchFamily="34" charset="0"/>
              </a:rPr>
              <a:t>trioses = simplest monosaccharides, three carbon backbone </a:t>
            </a:r>
          </a:p>
          <a:p>
            <a:pPr marL="508000" lvl="1" indent="0">
              <a:lnSpc>
                <a:spcPct val="110000"/>
              </a:lnSpc>
              <a:spcBef>
                <a:spcPct val="0"/>
              </a:spcBef>
              <a:spcAft>
                <a:spcPct val="0"/>
              </a:spcAft>
              <a:buClr>
                <a:srgbClr val="000000"/>
              </a:buClr>
              <a:buSzPts val="2800"/>
              <a:buNone/>
              <a:defRPr/>
            </a:pPr>
            <a:endParaRPr lang="en-US" sz="2000"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None/>
              <a:defRPr/>
            </a:pPr>
            <a:endParaRPr lang="en-US" sz="2400" dirty="0">
              <a:latin typeface="Arial" panose="020B0604020202020204" pitchFamily="34" charset="0"/>
              <a:cs typeface="Arial" panose="020B0604020202020204" pitchFamily="34" charset="0"/>
            </a:endParaRPr>
          </a:p>
          <a:p>
            <a:pPr marL="50800" indent="0">
              <a:lnSpc>
                <a:spcPct val="110000"/>
              </a:lnSpc>
              <a:spcBef>
                <a:spcPct val="0"/>
              </a:spcBef>
              <a:spcAft>
                <a:spcPct val="0"/>
              </a:spcAft>
              <a:buClr>
                <a:srgbClr val="000000"/>
              </a:buClr>
              <a:buSzPts val="2800"/>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ct val="0"/>
              </a:spcBef>
              <a:spcAft>
                <a:spcPct val="0"/>
              </a:spcAft>
              <a:buClr>
                <a:srgbClr val="000000"/>
              </a:buClr>
              <a:buSzPts val="2800"/>
              <a:buFontTx/>
              <a:buNone/>
              <a:defRPr/>
            </a:pPr>
            <a:endParaRPr lang="en-US" alt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pic>
        <p:nvPicPr>
          <p:cNvPr id="9" name="Picture 8" descr="D-glyceraldehyde is a vertical three carbon chain with highlighted C 2 double bonded to highlighted O and bonded to H, C 2 bonded to O H on the right and H on the left, and C 3 bonded to O H on the right and H below and to the left. Dihydroxyacetone is a vertical three-carbon chain with C 1 bonded to O H on the right and H above and to the left, highlighted C 2 bonded to highlighted O, and C 3 bonded to O H on the right and to H below and to the left. ">
            <a:extLst>
              <a:ext uri="{FF2B5EF4-FFF2-40B4-BE49-F238E27FC236}">
                <a16:creationId xmlns:a16="http://schemas.microsoft.com/office/drawing/2014/main" id="{B82EF1FC-227B-F44E-BEDC-DF4FA61AAE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2999" y="1447800"/>
            <a:ext cx="3619718" cy="3151595"/>
          </a:xfrm>
          <a:prstGeom prst="rect">
            <a:avLst/>
          </a:prstGeom>
        </p:spPr>
      </p:pic>
    </p:spTree>
    <p:extLst>
      <p:ext uri="{BB962C8B-B14F-4D97-AF65-F5344CB8AC3E}">
        <p14:creationId xmlns:p14="http://schemas.microsoft.com/office/powerpoint/2010/main" val="33594304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D651C-45E0-4A53-897B-0BAD572AE7E7}"/>
              </a:ext>
            </a:extLst>
          </p:cNvPr>
          <p:cNvSpPr>
            <a:spLocks noGrp="1"/>
          </p:cNvSpPr>
          <p:nvPr>
            <p:ph type="title"/>
          </p:nvPr>
        </p:nvSpPr>
        <p:spPr/>
        <p:txBody>
          <a:bodyPr/>
          <a:lstStyle/>
          <a:p>
            <a:r>
              <a:rPr lang="en-US" altLang="en-US" dirty="0" err="1">
                <a:solidFill>
                  <a:schemeClr val="tx1"/>
                </a:solidFill>
                <a:latin typeface="Arial" panose="020B0604020202020204" pitchFamily="34" charset="0"/>
                <a:cs typeface="Arial" panose="020B0604020202020204" pitchFamily="34" charset="0"/>
              </a:rPr>
              <a:t>Tetroses</a:t>
            </a:r>
            <a:r>
              <a:rPr lang="en-US" altLang="en-US" dirty="0">
                <a:solidFill>
                  <a:schemeClr val="tx1"/>
                </a:solidFill>
                <a:latin typeface="Arial" panose="020B0604020202020204" pitchFamily="34" charset="0"/>
                <a:cs typeface="Arial" panose="020B0604020202020204" pitchFamily="34" charset="0"/>
              </a:rPr>
              <a:t> and Pentoses</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378883" y="1676400"/>
            <a:ext cx="3278717" cy="4114800"/>
          </a:xfrm>
        </p:spPr>
        <p:txBody>
          <a:bodyPr/>
          <a:lstStyle/>
          <a:p>
            <a:pPr indent="-406400">
              <a:lnSpc>
                <a:spcPct val="110000"/>
              </a:lnSpc>
              <a:spcBef>
                <a:spcPct val="0"/>
              </a:spcBef>
              <a:spcAft>
                <a:spcPct val="0"/>
              </a:spcAft>
              <a:buClr>
                <a:srgbClr val="000000"/>
              </a:buClr>
              <a:buSzPts val="2800"/>
              <a:defRPr/>
            </a:pPr>
            <a:r>
              <a:rPr lang="en-US" sz="2400" dirty="0" err="1">
                <a:latin typeface="Arial" panose="020B0604020202020204" pitchFamily="34" charset="0"/>
                <a:cs typeface="Arial" panose="020B0604020202020204" pitchFamily="34" charset="0"/>
              </a:rPr>
              <a:t>tetroses</a:t>
            </a:r>
            <a:r>
              <a:rPr lang="en-US" sz="2400" dirty="0">
                <a:latin typeface="Arial" panose="020B0604020202020204" pitchFamily="34" charset="0"/>
                <a:cs typeface="Arial" panose="020B0604020202020204" pitchFamily="34" charset="0"/>
              </a:rPr>
              <a:t> = four carbon backbone</a:t>
            </a:r>
          </a:p>
          <a:p>
            <a:pPr marL="50800" indent="0">
              <a:lnSpc>
                <a:spcPct val="110000"/>
              </a:lnSpc>
              <a:spcBef>
                <a:spcPct val="0"/>
              </a:spcBef>
              <a:spcAft>
                <a:spcPct val="0"/>
              </a:spcAft>
              <a:buClr>
                <a:srgbClr val="000000"/>
              </a:buClr>
              <a:buSzPts val="2800"/>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r>
              <a:rPr lang="en-US" sz="2400" dirty="0">
                <a:latin typeface="Arial" panose="020B0604020202020204" pitchFamily="34" charset="0"/>
                <a:cs typeface="Arial" panose="020B0604020202020204" pitchFamily="34" charset="0"/>
              </a:rPr>
              <a:t>pentoses = five carbon backbone</a:t>
            </a:r>
          </a:p>
          <a:p>
            <a:pPr marL="508000" lvl="1" indent="0">
              <a:lnSpc>
                <a:spcPct val="110000"/>
              </a:lnSpc>
              <a:spcBef>
                <a:spcPct val="0"/>
              </a:spcBef>
              <a:spcAft>
                <a:spcPct val="0"/>
              </a:spcAft>
              <a:buClr>
                <a:srgbClr val="000000"/>
              </a:buClr>
              <a:buSzPts val="2800"/>
              <a:buNone/>
              <a:defRPr/>
            </a:pPr>
            <a:endParaRPr lang="en-US" sz="2400" dirty="0">
              <a:latin typeface="Arial" panose="020B0604020202020204" pitchFamily="34" charset="0"/>
              <a:cs typeface="Arial" panose="020B0604020202020204" pitchFamily="34" charset="0"/>
            </a:endParaRPr>
          </a:p>
          <a:p>
            <a:pPr marL="50800" indent="0">
              <a:lnSpc>
                <a:spcPct val="110000"/>
              </a:lnSpc>
              <a:spcBef>
                <a:spcPct val="0"/>
              </a:spcBef>
              <a:spcAft>
                <a:spcPct val="0"/>
              </a:spcAft>
              <a:buClr>
                <a:srgbClr val="000000"/>
              </a:buClr>
              <a:buSzPts val="2800"/>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sz="2400"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None/>
              <a:defRPr/>
            </a:pPr>
            <a:endParaRPr lang="en-US" sz="2000"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None/>
              <a:defRPr/>
            </a:pPr>
            <a:endParaRPr lang="en-US" sz="2400" dirty="0">
              <a:latin typeface="Arial" panose="020B0604020202020204" pitchFamily="34" charset="0"/>
              <a:cs typeface="Arial" panose="020B0604020202020204" pitchFamily="34" charset="0"/>
            </a:endParaRPr>
          </a:p>
          <a:p>
            <a:pPr marL="50800" indent="0">
              <a:lnSpc>
                <a:spcPct val="110000"/>
              </a:lnSpc>
              <a:spcBef>
                <a:spcPct val="0"/>
              </a:spcBef>
              <a:spcAft>
                <a:spcPct val="0"/>
              </a:spcAft>
              <a:buClr>
                <a:srgbClr val="000000"/>
              </a:buClr>
              <a:buSzPts val="2800"/>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ct val="0"/>
              </a:spcBef>
              <a:spcAft>
                <a:spcPct val="0"/>
              </a:spcAft>
              <a:buClr>
                <a:srgbClr val="000000"/>
              </a:buClr>
              <a:buSzPts val="2800"/>
              <a:buFontTx/>
              <a:buNone/>
              <a:defRPr/>
            </a:pPr>
            <a:endParaRPr lang="en-US" alt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
        <p:nvSpPr>
          <p:cNvPr id="7" name="Google Shape;232;g7fe2cbe272_0_58">
            <a:extLst>
              <a:ext uri="{FF2B5EF4-FFF2-40B4-BE49-F238E27FC236}">
                <a16:creationId xmlns:a16="http://schemas.microsoft.com/office/drawing/2014/main" id="{CA2B29F2-ECDE-2D46-B22C-079F89BA4FCB}"/>
              </a:ext>
            </a:extLst>
          </p:cNvPr>
          <p:cNvSpPr txBox="1">
            <a:spLocks noChangeArrowheads="1"/>
          </p:cNvSpPr>
          <p:nvPr/>
        </p:nvSpPr>
        <p:spPr bwMode="auto">
          <a:xfrm>
            <a:off x="3815052" y="1843425"/>
            <a:ext cx="2347384" cy="85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9pPr>
          </a:lstStyle>
          <a:p>
            <a:pPr marL="508000" lvl="1" indent="0" algn="ctr">
              <a:lnSpc>
                <a:spcPct val="110000"/>
              </a:lnSpc>
              <a:spcBef>
                <a:spcPct val="0"/>
              </a:spcBef>
              <a:spcAft>
                <a:spcPct val="0"/>
              </a:spcAft>
              <a:buClr>
                <a:srgbClr val="000000"/>
              </a:buClr>
              <a:buSzPts val="2800"/>
              <a:buFontTx/>
              <a:buNone/>
              <a:defRPr/>
            </a:pPr>
            <a:r>
              <a:rPr lang="en-US" sz="2400" kern="0" dirty="0">
                <a:latin typeface="Arial" panose="020B0604020202020204" pitchFamily="34" charset="0"/>
                <a:cs typeface="Arial" panose="020B0604020202020204" pitchFamily="34" charset="0"/>
              </a:rPr>
              <a:t>component of RNA </a:t>
            </a:r>
          </a:p>
          <a:p>
            <a:pPr marL="50800" indent="0">
              <a:lnSpc>
                <a:spcPct val="110000"/>
              </a:lnSpc>
              <a:spcBef>
                <a:spcPct val="0"/>
              </a:spcBef>
              <a:spcAft>
                <a:spcPct val="0"/>
              </a:spcAft>
              <a:buClr>
                <a:srgbClr val="000000"/>
              </a:buClr>
              <a:buSzPts val="2800"/>
              <a:buFontTx/>
              <a:buNone/>
              <a:defRPr/>
            </a:pPr>
            <a:endParaRPr lang="en-US" sz="2400" kern="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sz="2400" kern="0"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000" kern="0"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kern="0" dirty="0">
              <a:latin typeface="Arial" panose="020B0604020202020204" pitchFamily="34" charset="0"/>
              <a:cs typeface="Arial" panose="020B0604020202020204" pitchFamily="34" charset="0"/>
            </a:endParaRPr>
          </a:p>
          <a:p>
            <a:pPr marL="50800" indent="0">
              <a:lnSpc>
                <a:spcPct val="110000"/>
              </a:lnSpc>
              <a:spcBef>
                <a:spcPct val="0"/>
              </a:spcBef>
              <a:spcAft>
                <a:spcPct val="0"/>
              </a:spcAft>
              <a:buClr>
                <a:srgbClr val="000000"/>
              </a:buClr>
              <a:buSzPts val="2800"/>
              <a:buFontTx/>
              <a:buNone/>
              <a:defRPr/>
            </a:pPr>
            <a:endParaRPr lang="en-US" sz="2400" kern="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sz="2400" kern="0" dirty="0">
              <a:latin typeface="Arial" panose="020B0604020202020204" pitchFamily="34" charset="0"/>
              <a:cs typeface="Arial" panose="020B0604020202020204" pitchFamily="34" charset="0"/>
            </a:endParaRPr>
          </a:p>
          <a:p>
            <a:pPr marL="50800" indent="0">
              <a:lnSpc>
                <a:spcPct val="110000"/>
              </a:lnSpc>
              <a:spcBef>
                <a:spcPct val="0"/>
              </a:spcBef>
              <a:spcAft>
                <a:spcPct val="0"/>
              </a:spcAft>
              <a:buClr>
                <a:srgbClr val="000000"/>
              </a:buClr>
              <a:buSzPts val="2800"/>
              <a:buFontTx/>
              <a:buNone/>
              <a:defRPr/>
            </a:pPr>
            <a:endParaRPr lang="en-US" altLang="en-US" sz="2400" kern="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kern="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kern="0" dirty="0">
              <a:latin typeface="Arial" panose="020B0604020202020204" pitchFamily="34" charset="0"/>
              <a:cs typeface="Arial" panose="020B0604020202020204" pitchFamily="34" charset="0"/>
            </a:endParaRPr>
          </a:p>
        </p:txBody>
      </p:sp>
      <p:sp>
        <p:nvSpPr>
          <p:cNvPr id="6" name="Google Shape;232;g7fe2cbe272_0_58">
            <a:extLst>
              <a:ext uri="{FF2B5EF4-FFF2-40B4-BE49-F238E27FC236}">
                <a16:creationId xmlns:a16="http://schemas.microsoft.com/office/drawing/2014/main" id="{3B511928-5087-3643-BAB7-C59D21E2F394}"/>
              </a:ext>
            </a:extLst>
          </p:cNvPr>
          <p:cNvSpPr txBox="1">
            <a:spLocks noChangeArrowheads="1"/>
          </p:cNvSpPr>
          <p:nvPr/>
        </p:nvSpPr>
        <p:spPr bwMode="auto">
          <a:xfrm>
            <a:off x="6162436" y="1843426"/>
            <a:ext cx="2128548" cy="85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9pPr>
          </a:lstStyle>
          <a:p>
            <a:pPr marL="174625" lvl="1" indent="0" algn="ctr">
              <a:lnSpc>
                <a:spcPct val="110000"/>
              </a:lnSpc>
              <a:spcBef>
                <a:spcPct val="0"/>
              </a:spcBef>
              <a:spcAft>
                <a:spcPct val="0"/>
              </a:spcAft>
              <a:buClr>
                <a:srgbClr val="000000"/>
              </a:buClr>
              <a:buSzPts val="2800"/>
              <a:buFontTx/>
              <a:buNone/>
              <a:defRPr/>
            </a:pPr>
            <a:r>
              <a:rPr lang="en-US" sz="2400" kern="0" dirty="0">
                <a:latin typeface="Arial" panose="020B0604020202020204" pitchFamily="34" charset="0"/>
                <a:cs typeface="Arial" panose="020B0604020202020204" pitchFamily="34" charset="0"/>
              </a:rPr>
              <a:t>component of DNA </a:t>
            </a:r>
          </a:p>
          <a:p>
            <a:pPr marL="50800" indent="0">
              <a:lnSpc>
                <a:spcPct val="110000"/>
              </a:lnSpc>
              <a:spcBef>
                <a:spcPct val="0"/>
              </a:spcBef>
              <a:spcAft>
                <a:spcPct val="0"/>
              </a:spcAft>
              <a:buClr>
                <a:srgbClr val="000000"/>
              </a:buClr>
              <a:buSzPts val="2800"/>
              <a:buFontTx/>
              <a:buNone/>
              <a:defRPr/>
            </a:pPr>
            <a:endParaRPr lang="en-US" sz="2400" kern="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sz="2400" kern="0"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000" kern="0"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FontTx/>
              <a:buNone/>
              <a:defRPr/>
            </a:pPr>
            <a:endParaRPr lang="en-US" sz="2400" kern="0" dirty="0">
              <a:latin typeface="Arial" panose="020B0604020202020204" pitchFamily="34" charset="0"/>
              <a:cs typeface="Arial" panose="020B0604020202020204" pitchFamily="34" charset="0"/>
            </a:endParaRPr>
          </a:p>
          <a:p>
            <a:pPr marL="50800" indent="0">
              <a:lnSpc>
                <a:spcPct val="110000"/>
              </a:lnSpc>
              <a:spcBef>
                <a:spcPct val="0"/>
              </a:spcBef>
              <a:spcAft>
                <a:spcPct val="0"/>
              </a:spcAft>
              <a:buClr>
                <a:srgbClr val="000000"/>
              </a:buClr>
              <a:buSzPts val="2800"/>
              <a:buFontTx/>
              <a:buNone/>
              <a:defRPr/>
            </a:pPr>
            <a:endParaRPr lang="en-US" sz="2400" kern="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sz="2400" kern="0" dirty="0">
              <a:latin typeface="Arial" panose="020B0604020202020204" pitchFamily="34" charset="0"/>
              <a:cs typeface="Arial" panose="020B0604020202020204" pitchFamily="34" charset="0"/>
            </a:endParaRPr>
          </a:p>
          <a:p>
            <a:pPr marL="50800" indent="0">
              <a:lnSpc>
                <a:spcPct val="110000"/>
              </a:lnSpc>
              <a:spcBef>
                <a:spcPct val="0"/>
              </a:spcBef>
              <a:spcAft>
                <a:spcPct val="0"/>
              </a:spcAft>
              <a:buClr>
                <a:srgbClr val="000000"/>
              </a:buClr>
              <a:buSzPts val="2800"/>
              <a:buFontTx/>
              <a:buNone/>
              <a:defRPr/>
            </a:pPr>
            <a:endParaRPr lang="en-US" altLang="en-US" sz="2400" kern="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kern="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kern="0" dirty="0">
              <a:latin typeface="Arial" panose="020B0604020202020204" pitchFamily="34" charset="0"/>
              <a:cs typeface="Arial" panose="020B0604020202020204" pitchFamily="34" charset="0"/>
            </a:endParaRPr>
          </a:p>
        </p:txBody>
      </p:sp>
      <p:pic>
        <p:nvPicPr>
          <p:cNvPr id="5" name="Picture 4" descr="D-ribose is a five-carbon chain with C 1 double bonded to O and bonded to H; C 2, bonded to H 2; C 3 and C 4 each bonded to O H on the right and H on the left; and C 5 bonded to 2 H and O H. 2-deoxy-D-ribose has a similar structure, except that C 2 is bonded to 2 H instead of having an O H.">
            <a:extLst>
              <a:ext uri="{FF2B5EF4-FFF2-40B4-BE49-F238E27FC236}">
                <a16:creationId xmlns:a16="http://schemas.microsoft.com/office/drawing/2014/main" id="{29AB6CF8-3289-024A-A3EF-CDA994C52D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2819400"/>
            <a:ext cx="4052525" cy="3862677"/>
          </a:xfrm>
          <a:prstGeom prst="rect">
            <a:avLst/>
          </a:prstGeom>
        </p:spPr>
      </p:pic>
    </p:spTree>
    <p:extLst>
      <p:ext uri="{BB962C8B-B14F-4D97-AF65-F5344CB8AC3E}">
        <p14:creationId xmlns:p14="http://schemas.microsoft.com/office/powerpoint/2010/main" val="37603632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8FFF0-2AF7-43BD-9998-E29F34CC1CD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Hexoses and Heptoses</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378883" y="1676400"/>
            <a:ext cx="3776375" cy="4114800"/>
          </a:xfrm>
        </p:spPr>
        <p:txBody>
          <a:bodyPr/>
          <a:lstStyle/>
          <a:p>
            <a:pPr indent="-406400">
              <a:lnSpc>
                <a:spcPct val="110000"/>
              </a:lnSpc>
              <a:spcBef>
                <a:spcPct val="0"/>
              </a:spcBef>
              <a:spcAft>
                <a:spcPct val="0"/>
              </a:spcAft>
              <a:buClr>
                <a:srgbClr val="000000"/>
              </a:buClr>
              <a:buSzPts val="2800"/>
              <a:defRPr/>
            </a:pPr>
            <a:r>
              <a:rPr lang="en-US" sz="2400" dirty="0">
                <a:latin typeface="Arial" panose="020B0604020202020204" pitchFamily="34" charset="0"/>
                <a:cs typeface="Arial" panose="020B0604020202020204" pitchFamily="34" charset="0"/>
              </a:rPr>
              <a:t>hexoses = six carbon backbone</a:t>
            </a:r>
          </a:p>
          <a:p>
            <a:pPr lvl="1" indent="-406400">
              <a:lnSpc>
                <a:spcPct val="110000"/>
              </a:lnSpc>
              <a:spcBef>
                <a:spcPct val="0"/>
              </a:spcBef>
              <a:spcAft>
                <a:spcPct val="0"/>
              </a:spcAft>
              <a:buClr>
                <a:srgbClr val="000000"/>
              </a:buClr>
              <a:buSzPts val="2800"/>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r>
              <a:rPr lang="en-US" sz="2400" dirty="0">
                <a:latin typeface="Arial" panose="020B0604020202020204" pitchFamily="34" charset="0"/>
                <a:cs typeface="Arial" panose="020B0604020202020204" pitchFamily="34" charset="0"/>
              </a:rPr>
              <a:t>heptoses = seven carbon backbone</a:t>
            </a:r>
          </a:p>
          <a:p>
            <a:pPr marL="508000" lvl="1" indent="0">
              <a:lnSpc>
                <a:spcPct val="110000"/>
              </a:lnSpc>
              <a:spcBef>
                <a:spcPct val="0"/>
              </a:spcBef>
              <a:spcAft>
                <a:spcPct val="0"/>
              </a:spcAft>
              <a:buClr>
                <a:srgbClr val="000000"/>
              </a:buClr>
              <a:buSzPts val="2800"/>
              <a:buNone/>
              <a:defRPr/>
            </a:pPr>
            <a:endParaRPr lang="en-US" sz="2400" dirty="0">
              <a:latin typeface="Arial" panose="020B0604020202020204" pitchFamily="34" charset="0"/>
              <a:cs typeface="Arial" panose="020B0604020202020204" pitchFamily="34" charset="0"/>
            </a:endParaRPr>
          </a:p>
          <a:p>
            <a:pPr marL="50800" indent="0">
              <a:lnSpc>
                <a:spcPct val="110000"/>
              </a:lnSpc>
              <a:spcBef>
                <a:spcPct val="0"/>
              </a:spcBef>
              <a:spcAft>
                <a:spcPct val="0"/>
              </a:spcAft>
              <a:buClr>
                <a:srgbClr val="000000"/>
              </a:buClr>
              <a:buSzPts val="2800"/>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sz="2400"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None/>
              <a:defRPr/>
            </a:pPr>
            <a:endParaRPr lang="en-US" sz="2000"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None/>
              <a:defRPr/>
            </a:pPr>
            <a:endParaRPr lang="en-US" sz="2400" dirty="0">
              <a:latin typeface="Arial" panose="020B0604020202020204" pitchFamily="34" charset="0"/>
              <a:cs typeface="Arial" panose="020B0604020202020204" pitchFamily="34" charset="0"/>
            </a:endParaRPr>
          </a:p>
          <a:p>
            <a:pPr marL="50800" indent="0">
              <a:lnSpc>
                <a:spcPct val="110000"/>
              </a:lnSpc>
              <a:spcBef>
                <a:spcPct val="0"/>
              </a:spcBef>
              <a:spcAft>
                <a:spcPct val="0"/>
              </a:spcAft>
              <a:buClr>
                <a:srgbClr val="000000"/>
              </a:buClr>
              <a:buSzPts val="2800"/>
              <a:buNone/>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ct val="0"/>
              </a:spcBef>
              <a:spcAft>
                <a:spcPct val="0"/>
              </a:spcAft>
              <a:buClr>
                <a:srgbClr val="000000"/>
              </a:buClr>
              <a:buSzPts val="2800"/>
              <a:buFontTx/>
              <a:buNone/>
              <a:defRPr/>
            </a:pPr>
            <a:endParaRPr lang="en-US" alt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pic>
        <p:nvPicPr>
          <p:cNvPr id="6" name="Picture 5" descr="D-glucose is a vertical six-carbon chain with C 1 double bonded to O and bonded to H; C 2, C 4, and C 5 bonded to O H on the right and H on the left; C 3 bonded to H on the right and O H on the left; and C 6 bonded to 2 H and O H. D-fructose has a similar structure to D-glucose, except that C 1 is bonded to O H on the right and to H above and to the left and C 2 is double bonded to O. ">
            <a:extLst>
              <a:ext uri="{FF2B5EF4-FFF2-40B4-BE49-F238E27FC236}">
                <a16:creationId xmlns:a16="http://schemas.microsoft.com/office/drawing/2014/main" id="{E533608A-B143-2441-A643-929A3085DA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853202"/>
            <a:ext cx="2735942" cy="3151595"/>
          </a:xfrm>
          <a:prstGeom prst="rect">
            <a:avLst/>
          </a:prstGeom>
        </p:spPr>
      </p:pic>
    </p:spTree>
    <p:extLst>
      <p:ext uri="{BB962C8B-B14F-4D97-AF65-F5344CB8AC3E}">
        <p14:creationId xmlns:p14="http://schemas.microsoft.com/office/powerpoint/2010/main" val="1927287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1&#10;">
            <a:extLst>
              <a:ext uri="{FF2B5EF4-FFF2-40B4-BE49-F238E27FC236}">
                <a16:creationId xmlns:a16="http://schemas.microsoft.com/office/drawing/2014/main" id="{C1875013-A016-43CC-9CF5-1E5D6E39BBF4}"/>
              </a:ext>
            </a:extLst>
          </p:cNvPr>
          <p:cNvPicPr>
            <a:picLocks noChangeAspect="1"/>
          </p:cNvPicPr>
          <p:nvPr/>
        </p:nvPicPr>
        <p:blipFill>
          <a:blip r:embed="rId3"/>
          <a:stretch>
            <a:fillRect/>
          </a:stretch>
        </p:blipFill>
        <p:spPr>
          <a:xfrm>
            <a:off x="705865" y="370889"/>
            <a:ext cx="1133954" cy="816935"/>
          </a:xfrm>
          <a:prstGeom prst="rect">
            <a:avLst/>
          </a:prstGeom>
        </p:spPr>
      </p:pic>
      <p:sp>
        <p:nvSpPr>
          <p:cNvPr id="2" name="Title 1">
            <a:extLst>
              <a:ext uri="{FF2B5EF4-FFF2-40B4-BE49-F238E27FC236}">
                <a16:creationId xmlns:a16="http://schemas.microsoft.com/office/drawing/2014/main" id="{528AAD37-F3BE-4AED-9EB7-7E72A9FF0B1B}"/>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3</a:t>
            </a:r>
            <a:endParaRPr lang="en-AU" dirty="0"/>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Glucose is a monosaccharide with a(n):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aldehyde functional group and six carbons.</a:t>
            </a:r>
          </a:p>
          <a:p>
            <a:pPr marL="457200" indent="-457200">
              <a:buFontTx/>
              <a:buAutoNum type="alphaUcPeriod"/>
              <a:defRPr/>
            </a:pPr>
            <a:r>
              <a:rPr lang="en-US" sz="2400" dirty="0">
                <a:latin typeface="Arial" panose="020B0604020202020204" pitchFamily="34" charset="0"/>
                <a:cs typeface="Arial" panose="020B0604020202020204" pitchFamily="34" charset="0"/>
              </a:rPr>
              <a:t>ketone functional group and six carbons. </a:t>
            </a:r>
          </a:p>
          <a:p>
            <a:pPr marL="457200" indent="-457200">
              <a:buFontTx/>
              <a:buAutoNum type="alphaUcPeriod"/>
              <a:defRPr/>
            </a:pPr>
            <a:r>
              <a:rPr lang="en-US" sz="2400" dirty="0">
                <a:latin typeface="Arial" panose="020B0604020202020204" pitchFamily="34" charset="0"/>
                <a:cs typeface="Arial" panose="020B0604020202020204" pitchFamily="34" charset="0"/>
              </a:rPr>
              <a:t>aldehyde functional group and seven carbons.</a:t>
            </a:r>
          </a:p>
          <a:p>
            <a:pPr marL="457200" indent="-457200">
              <a:buFontTx/>
              <a:buAutoNum type="alphaUcPeriod"/>
              <a:defRPr/>
            </a:pPr>
            <a:r>
              <a:rPr lang="en-US" sz="2400" dirty="0">
                <a:latin typeface="Arial" panose="020B0604020202020204" pitchFamily="34" charset="0"/>
                <a:cs typeface="Arial" panose="020B0604020202020204" pitchFamily="34" charset="0"/>
              </a:rPr>
              <a:t>ketone functional group and seven carbons. </a:t>
            </a: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66159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AD97A-2816-490A-A461-AF1C8DCCA9FC}"/>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3, Response</a:t>
            </a:r>
            <a:endParaRPr lang="en-AU" dirty="0"/>
          </a:p>
        </p:txBody>
      </p:sp>
      <p:sp>
        <p:nvSpPr>
          <p:cNvPr id="5" name="Google Shape;433;g847cf01710_0_113">
            <a:extLst>
              <a:ext uri="{FF2B5EF4-FFF2-40B4-BE49-F238E27FC236}">
                <a16:creationId xmlns:a16="http://schemas.microsoft.com/office/drawing/2014/main" id="{8E31D0C2-3787-4C4F-B7F4-B3B700CEDBFA}"/>
              </a:ext>
            </a:extLst>
          </p:cNvPr>
          <p:cNvSpPr txBox="1">
            <a:spLocks noChangeArrowheads="1"/>
          </p:cNvSpPr>
          <p:nvPr/>
        </p:nvSpPr>
        <p:spPr bwMode="auto">
          <a:xfrm>
            <a:off x="288925" y="1412875"/>
            <a:ext cx="6859007"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Glucose is a monosaccharide with a(n):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b="1" dirty="0">
                <a:latin typeface="Arial" panose="020B0604020202020204" pitchFamily="34" charset="0"/>
                <a:cs typeface="Arial" panose="020B0604020202020204" pitchFamily="34" charset="0"/>
              </a:rPr>
              <a:t>aldehyde functional group and six carbons.</a:t>
            </a:r>
          </a:p>
          <a:p>
            <a:pPr marL="457200" indent="-457200">
              <a:buFontTx/>
              <a:buAutoNum type="alphaUcPeriod"/>
              <a:defRPr/>
            </a:pPr>
            <a:endParaRPr lang="en-US" sz="2400" b="1"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Glucose is an aldohexose, a monosaccharide with an aldehyde functional group and six carbons. </a:t>
            </a: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6" name="Picture 5" descr="D-glucose is a vertical six-carbon chain with C 1 double bonded to O and bonded to H; C 2, C 4, and C 5 bonded to O H on the right and H on the left; C 3 bonded to H on the right and O H on the left; and C 6 bonded to 2 H and O H. ">
            <a:extLst>
              <a:ext uri="{FF2B5EF4-FFF2-40B4-BE49-F238E27FC236}">
                <a16:creationId xmlns:a16="http://schemas.microsoft.com/office/drawing/2014/main" id="{ACA5E54F-CBE9-6443-B180-15AAD98C8A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7932" y="2133600"/>
            <a:ext cx="1787990" cy="3088832"/>
          </a:xfrm>
          <a:prstGeom prst="rect">
            <a:avLst/>
          </a:prstGeom>
        </p:spPr>
      </p:pic>
    </p:spTree>
    <p:extLst>
      <p:ext uri="{BB962C8B-B14F-4D97-AF65-F5344CB8AC3E}">
        <p14:creationId xmlns:p14="http://schemas.microsoft.com/office/powerpoint/2010/main" val="10763791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0AEA3-6DB0-43FE-885A-BA100386D08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What Makes Sugar Sweet?</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486568" y="1400503"/>
            <a:ext cx="3909200" cy="4114800"/>
          </a:xfrm>
        </p:spPr>
        <p:txBody>
          <a:bodyPr/>
          <a:lstStyle/>
          <a:p>
            <a:pPr indent="-406400">
              <a:lnSpc>
                <a:spcPct val="110000"/>
              </a:lnSpc>
              <a:spcBef>
                <a:spcPct val="0"/>
              </a:spcBef>
              <a:spcAft>
                <a:spcPct val="0"/>
              </a:spcAft>
              <a:buClr>
                <a:srgbClr val="000000"/>
              </a:buClr>
              <a:buSzPts val="2800"/>
              <a:defRPr/>
            </a:pPr>
            <a:r>
              <a:rPr lang="en-US" sz="2400" i="1" dirty="0">
                <a:latin typeface="Arial" panose="020B0604020202020204" pitchFamily="34" charset="0"/>
                <a:cs typeface="Arial" panose="020B0604020202020204" pitchFamily="34" charset="0"/>
              </a:rPr>
              <a:t>TAS1R2 </a:t>
            </a:r>
            <a:r>
              <a:rPr lang="en-US" sz="2400" dirty="0">
                <a:latin typeface="Arial" panose="020B0604020202020204" pitchFamily="34" charset="0"/>
                <a:cs typeface="Arial" panose="020B0604020202020204" pitchFamily="34" charset="0"/>
              </a:rPr>
              <a:t>and </a:t>
            </a:r>
            <a:r>
              <a:rPr lang="en-US" sz="2400" i="1" dirty="0">
                <a:latin typeface="Arial" panose="020B0604020202020204" pitchFamily="34" charset="0"/>
                <a:cs typeface="Arial" panose="020B0604020202020204" pitchFamily="34" charset="0"/>
              </a:rPr>
              <a:t>TAS1R3</a:t>
            </a:r>
            <a:r>
              <a:rPr lang="en-US" sz="2400" dirty="0">
                <a:latin typeface="Arial" panose="020B0604020202020204" pitchFamily="34" charset="0"/>
                <a:cs typeface="Arial" panose="020B0604020202020204" pitchFamily="34" charset="0"/>
              </a:rPr>
              <a:t> encode sweet-taste receptors </a:t>
            </a:r>
          </a:p>
          <a:p>
            <a:pPr indent="-406400">
              <a:lnSpc>
                <a:spcPct val="110000"/>
              </a:lnSpc>
              <a:spcBef>
                <a:spcPct val="0"/>
              </a:spcBef>
              <a:spcAft>
                <a:spcPct val="0"/>
              </a:spcAft>
              <a:buClr>
                <a:srgbClr val="000000"/>
              </a:buClr>
              <a:buSzPts val="2800"/>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r>
              <a:rPr lang="en-US" sz="2400" dirty="0">
                <a:latin typeface="Arial" panose="020B0604020202020204" pitchFamily="34" charset="0"/>
                <a:cs typeface="Arial" panose="020B0604020202020204" pitchFamily="34" charset="0"/>
              </a:rPr>
              <a:t>binding of a compatible molecule generates a “sweet” electrical signal in the brain</a:t>
            </a:r>
          </a:p>
          <a:p>
            <a:pPr lvl="1" indent="-406400">
              <a:lnSpc>
                <a:spcPct val="110000"/>
              </a:lnSpc>
              <a:spcBef>
                <a:spcPct val="0"/>
              </a:spcBef>
              <a:spcAft>
                <a:spcPct val="0"/>
              </a:spcAft>
              <a:buClr>
                <a:srgbClr val="000000"/>
              </a:buClr>
              <a:buSzPts val="2800"/>
              <a:defRPr/>
            </a:pPr>
            <a:r>
              <a:rPr lang="en-US" sz="2400" dirty="0">
                <a:latin typeface="Arial" panose="020B0604020202020204" pitchFamily="34" charset="0"/>
                <a:cs typeface="Arial" panose="020B0604020202020204" pitchFamily="34" charset="0"/>
              </a:rPr>
              <a:t>requires a steric match </a:t>
            </a:r>
          </a:p>
          <a:p>
            <a:pPr marL="508000" lvl="1" indent="0">
              <a:lnSpc>
                <a:spcPct val="110000"/>
              </a:lnSpc>
              <a:spcBef>
                <a:spcPct val="0"/>
              </a:spcBef>
              <a:spcAft>
                <a:spcPct val="0"/>
              </a:spcAft>
              <a:buClr>
                <a:srgbClr val="000000"/>
              </a:buClr>
              <a:buSzPts val="2800"/>
              <a:buFontTx/>
              <a:buNone/>
              <a:defRPr/>
            </a:pPr>
            <a:endParaRPr lang="en-US" sz="2400" dirty="0">
              <a:latin typeface="Arial" panose="020B0604020202020204" pitchFamily="34" charset="0"/>
              <a:cs typeface="Arial" panose="020B0604020202020204" pitchFamily="34" charset="0"/>
            </a:endParaRPr>
          </a:p>
          <a:p>
            <a:pPr marL="50800" indent="0">
              <a:lnSpc>
                <a:spcPct val="110000"/>
              </a:lnSpc>
              <a:spcBef>
                <a:spcPct val="0"/>
              </a:spcBef>
              <a:spcAft>
                <a:spcPct val="0"/>
              </a:spcAft>
              <a:buClr>
                <a:srgbClr val="000000"/>
              </a:buClr>
              <a:buSzPts val="2800"/>
              <a:buFontTx/>
              <a:buNone/>
              <a:defRPr/>
            </a:pPr>
            <a:endParaRPr lang="en-US" alt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pic>
        <p:nvPicPr>
          <p:cNvPr id="3" name="Picture 2" descr="A horizontal section of plasma membrane is shown. Its top and bottom edges are composed of chains of small white circles. Irregular threadlike formations extend from these toward the interior of the membrane, leaving a series of small gaps between those extending upward and those extending downward. On the left of the figure, two rectangular structures extend across the membrane with an open region of membrane between them. Beneath this open piece of membrane extends G T P-binding protein (inactive), which is indicated as a large vertical oval subunit, a piece curved around like a backward C, and a smaller oval part with a curved tail. All of these pieces join at the membrane and extend into the bottom half of the membrane. The rectangular structures extending across the membrane each contain parallel vertical lines joined together at the ends, made by folding a single linear structure. The end of the linear structure extends out of the bottom of each rectangle on the side farthest from the open center. At the opposite top side of each rectangular structure, the other end of each strand extends up to a structure that looks like two roughly triangular halves joined together by their vertices to form a narrower middle region. The double triangle structure on the left is labeled T A S 1 R 2 and the one on the right is labeled T A S 1 R 3. The receptors overlap at their bases and extend away from each other. A bent oval labeled brazzein is approaching the narrow region of the T A S 1 R 2 protein. On the other side of the narrow region, a hexagon labeled glucose, sucrose, fructose is approaching the narrow regions of both receptors. An arrow shows that alitame, neotame, aspartame, and sucralose can approach the same region as glucose. To the right of the figure, further along the section of plasma membrane, a similar structure is shown in which the G T P-binding protein is active. It only has the single large oval part; the other parts have left. Lines extend out from all sides of this oval part. T A S 1 R 2 and T A S 1 R 3 have come together to overlap at top and bottom with a small opening between them at the narrower region of each where the hexagon of glucose or a similar molecule is located.">
            <a:extLst>
              <a:ext uri="{FF2B5EF4-FFF2-40B4-BE49-F238E27FC236}">
                <a16:creationId xmlns:a16="http://schemas.microsoft.com/office/drawing/2014/main" id="{2A8656C8-2E10-2C43-AA17-92911310719B}"/>
              </a:ext>
            </a:extLst>
          </p:cNvPr>
          <p:cNvPicPr>
            <a:picLocks noChangeAspect="1"/>
          </p:cNvPicPr>
          <p:nvPr/>
        </p:nvPicPr>
        <p:blipFill>
          <a:blip r:embed="rId3"/>
          <a:stretch>
            <a:fillRect/>
          </a:stretch>
        </p:blipFill>
        <p:spPr>
          <a:xfrm>
            <a:off x="5189495" y="1524000"/>
            <a:ext cx="2847350" cy="2667000"/>
          </a:xfrm>
          <a:prstGeom prst="rect">
            <a:avLst/>
          </a:prstGeom>
        </p:spPr>
      </p:pic>
      <p:pic>
        <p:nvPicPr>
          <p:cNvPr id="5" name="Picture 4" descr="A structure is shown that looks like a rectangle with a large curved cutout on the upper right. The rectangle has a large open oval labeled X in the center next to a small diagonal oval labeled B minus adjacent to an almost horizontal oval labeled A H plus. The structure is labeled T A S 1 R 2. On the left, L, L- or (S, S)- aspartame is shown inside of this structure. Aspartame forms a chain running along the inside of the cutout with a ring extending into the X opening, a nitrogen-containing group extending into the B minus opening, and an oxygen-containing group extending into the A H plus opening. This entire structure is labeled sweet taste. A similar structure labeled no sweet taste is shown on the right. It contains D, L- or (R, S)- aspartame. The aspartame backbone is similarly placed and the same groups are in the B minus and A H plus openings, but the X opening is empty and the ring extends outside of the protein.">
            <a:extLst>
              <a:ext uri="{FF2B5EF4-FFF2-40B4-BE49-F238E27FC236}">
                <a16:creationId xmlns:a16="http://schemas.microsoft.com/office/drawing/2014/main" id="{63967986-F509-D54D-80E1-556C868090A4}"/>
              </a:ext>
            </a:extLst>
          </p:cNvPr>
          <p:cNvPicPr>
            <a:picLocks noChangeAspect="1"/>
          </p:cNvPicPr>
          <p:nvPr/>
        </p:nvPicPr>
        <p:blipFill>
          <a:blip r:embed="rId4"/>
          <a:stretch>
            <a:fillRect/>
          </a:stretch>
        </p:blipFill>
        <p:spPr>
          <a:xfrm>
            <a:off x="4658570" y="4491858"/>
            <a:ext cx="3909200" cy="1684283"/>
          </a:xfrm>
          <a:prstGeom prst="rect">
            <a:avLst/>
          </a:prstGeom>
        </p:spPr>
      </p:pic>
    </p:spTree>
    <p:extLst>
      <p:ext uri="{BB962C8B-B14F-4D97-AF65-F5344CB8AC3E}">
        <p14:creationId xmlns:p14="http://schemas.microsoft.com/office/powerpoint/2010/main" val="3867093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1&#10;">
            <a:extLst>
              <a:ext uri="{FF2B5EF4-FFF2-40B4-BE49-F238E27FC236}">
                <a16:creationId xmlns:a16="http://schemas.microsoft.com/office/drawing/2014/main" id="{45A2F034-3FAC-46FB-9106-A442DEBD592B}"/>
              </a:ext>
            </a:extLst>
          </p:cNvPr>
          <p:cNvPicPr>
            <a:picLocks noChangeAspect="1"/>
          </p:cNvPicPr>
          <p:nvPr/>
        </p:nvPicPr>
        <p:blipFill>
          <a:blip r:embed="rId3"/>
          <a:stretch>
            <a:fillRect/>
          </a:stretch>
        </p:blipFill>
        <p:spPr>
          <a:xfrm>
            <a:off x="699247" y="394447"/>
            <a:ext cx="1133954" cy="816935"/>
          </a:xfrm>
          <a:prstGeom prst="rect">
            <a:avLst/>
          </a:prstGeom>
        </p:spPr>
      </p:pic>
      <p:sp>
        <p:nvSpPr>
          <p:cNvPr id="2" name="Title 1">
            <a:extLst>
              <a:ext uri="{FF2B5EF4-FFF2-40B4-BE49-F238E27FC236}">
                <a16:creationId xmlns:a16="http://schemas.microsoft.com/office/drawing/2014/main" id="{8DEC1EFD-EF6D-4DD3-B156-90AEDD0B8FE9}"/>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4</a:t>
            </a:r>
            <a:endParaRPr lang="en-AU" dirty="0"/>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Why does (</a:t>
            </a:r>
            <a:r>
              <a:rPr lang="en-US" sz="2400" i="1" dirty="0">
                <a:latin typeface="Arial" panose="020B0604020202020204" pitchFamily="34" charset="0"/>
                <a:cs typeface="Arial" panose="020B0604020202020204" pitchFamily="34" charset="0"/>
              </a:rPr>
              <a:t>R,S</a:t>
            </a:r>
            <a:r>
              <a:rPr lang="en-US" sz="2400" dirty="0">
                <a:latin typeface="Arial" panose="020B0604020202020204" pitchFamily="34" charset="0"/>
                <a:cs typeface="Arial" panose="020B0604020202020204" pitchFamily="34" charset="0"/>
              </a:rPr>
              <a:t>)-aspartame NOT stimulate the sweet receptor?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Site AH</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cannot bind the partially negative oxygen of the carboxylic acid. </a:t>
            </a:r>
          </a:p>
          <a:p>
            <a:pPr marL="457200" indent="-457200">
              <a:buFontTx/>
              <a:buAutoNum type="alphaUcPeriod"/>
              <a:defRPr/>
            </a:pPr>
            <a:r>
              <a:rPr lang="en-US" sz="2400" dirty="0">
                <a:latin typeface="Arial" panose="020B0604020202020204" pitchFamily="34" charset="0"/>
                <a:cs typeface="Arial" panose="020B0604020202020204" pitchFamily="34" charset="0"/>
              </a:rPr>
              <a:t>Site B</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cannot hydrogen bond with the amine nitrogen.</a:t>
            </a:r>
          </a:p>
          <a:p>
            <a:pPr marL="457200" indent="-457200">
              <a:buFontTx/>
              <a:buAutoNum type="alphaUcPeriod"/>
              <a:defRPr/>
            </a:pPr>
            <a:r>
              <a:rPr lang="en-US" sz="2400" dirty="0">
                <a:latin typeface="Arial" panose="020B0604020202020204" pitchFamily="34" charset="0"/>
                <a:cs typeface="Arial" panose="020B0604020202020204" pitchFamily="34" charset="0"/>
              </a:rPr>
              <a:t>Site X cannot accommodate the hydrophobic benzene ring. </a:t>
            </a:r>
          </a:p>
          <a:p>
            <a:pPr marL="457200" indent="-457200">
              <a:buFontTx/>
              <a:buAutoNum type="alphaUcPeriod"/>
              <a:defRPr/>
            </a:pPr>
            <a:r>
              <a:rPr lang="en-US" sz="2400" dirty="0">
                <a:latin typeface="Arial" panose="020B0604020202020204" pitchFamily="34" charset="0"/>
                <a:cs typeface="Arial" panose="020B0604020202020204" pitchFamily="34" charset="0"/>
              </a:rPr>
              <a:t>None of the sites can interact with (</a:t>
            </a:r>
            <a:r>
              <a:rPr lang="en-US" sz="2400" i="1" dirty="0">
                <a:latin typeface="Arial" panose="020B0604020202020204" pitchFamily="34" charset="0"/>
                <a:cs typeface="Arial" panose="020B0604020202020204" pitchFamily="34" charset="0"/>
              </a:rPr>
              <a:t>R,S</a:t>
            </a:r>
            <a:r>
              <a:rPr lang="en-US" sz="2400" dirty="0">
                <a:latin typeface="Arial" panose="020B0604020202020204" pitchFamily="34" charset="0"/>
                <a:cs typeface="Arial" panose="020B0604020202020204" pitchFamily="34" charset="0"/>
              </a:rPr>
              <a:t>)-aspartame.</a:t>
            </a: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745281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9C2F3-4BB5-4DFF-A68E-093CE984159A}"/>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4, Response</a:t>
            </a:r>
            <a:endParaRPr lang="en-AU" dirty="0"/>
          </a:p>
        </p:txBody>
      </p:sp>
      <p:sp>
        <p:nvSpPr>
          <p:cNvPr id="4" name="Google Shape;433;g847cf01710_0_113">
            <a:extLst>
              <a:ext uri="{FF2B5EF4-FFF2-40B4-BE49-F238E27FC236}">
                <a16:creationId xmlns:a16="http://schemas.microsoft.com/office/drawing/2014/main" id="{6FF48A36-60EE-2149-AEA8-EB22555A073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Why does (</a:t>
            </a:r>
            <a:r>
              <a:rPr lang="en-US" sz="2400" i="1" dirty="0">
                <a:latin typeface="Arial" panose="020B0604020202020204" pitchFamily="34" charset="0"/>
                <a:cs typeface="Arial" panose="020B0604020202020204" pitchFamily="34" charset="0"/>
              </a:rPr>
              <a:t>R,S</a:t>
            </a:r>
            <a:r>
              <a:rPr lang="en-US" sz="2400" dirty="0">
                <a:latin typeface="Arial" panose="020B0604020202020204" pitchFamily="34" charset="0"/>
                <a:cs typeface="Arial" panose="020B0604020202020204" pitchFamily="34" charset="0"/>
              </a:rPr>
              <a:t>)-aspartame NOT stimulate the sweet receptor?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3"/>
              <a:defRPr/>
            </a:pPr>
            <a:r>
              <a:rPr lang="en-US" sz="2400" b="1" dirty="0">
                <a:latin typeface="Arial" panose="020B0604020202020204" pitchFamily="34" charset="0"/>
                <a:cs typeface="Arial" panose="020B0604020202020204" pitchFamily="34" charset="0"/>
              </a:rPr>
              <a:t>Site X cannot accommodate the hydrophobic benzene</a:t>
            </a:r>
          </a:p>
          <a:p>
            <a:pPr>
              <a:buNone/>
              <a:defRPr/>
            </a:pPr>
            <a:r>
              <a:rPr lang="en-US" sz="2400" b="1" dirty="0">
                <a:latin typeface="Arial" panose="020B0604020202020204" pitchFamily="34" charset="0"/>
                <a:cs typeface="Arial" panose="020B0604020202020204" pitchFamily="34" charset="0"/>
              </a:rPr>
              <a:t>      ring. </a:t>
            </a: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The steric match must be correct to stimulate the sweet receptor. Site X is oriented perpendicular to AH</a:t>
            </a:r>
            <a:r>
              <a:rPr lang="en-US" sz="2400" b="1" baseline="300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and B</a:t>
            </a:r>
            <a:r>
              <a:rPr lang="en-US" sz="2400" b="1" baseline="300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and can accommodate the hydrophobic benzene ring of (</a:t>
            </a:r>
            <a:r>
              <a:rPr lang="en-US" sz="2400" b="1" i="1" dirty="0">
                <a:latin typeface="Arial" panose="020B0604020202020204" pitchFamily="34" charset="0"/>
                <a:cs typeface="Arial" panose="020B0604020202020204" pitchFamily="34" charset="0"/>
              </a:rPr>
              <a:t>S</a:t>
            </a:r>
            <a:r>
              <a:rPr lang="en-US" sz="2400" b="1" dirty="0">
                <a:latin typeface="Arial" panose="020B0604020202020204" pitchFamily="34" charset="0"/>
                <a:cs typeface="Arial" panose="020B0604020202020204" pitchFamily="34" charset="0"/>
              </a:rPr>
              <a:t>,</a:t>
            </a:r>
            <a:r>
              <a:rPr lang="en-US" sz="2400" b="1" i="1" dirty="0">
                <a:latin typeface="Arial" panose="020B0604020202020204" pitchFamily="34" charset="0"/>
                <a:cs typeface="Arial" panose="020B0604020202020204" pitchFamily="34" charset="0"/>
              </a:rPr>
              <a:t>S</a:t>
            </a:r>
            <a:r>
              <a:rPr lang="en-US" sz="2400" b="1" dirty="0">
                <a:latin typeface="Arial" panose="020B0604020202020204" pitchFamily="34" charset="0"/>
                <a:cs typeface="Arial" panose="020B0604020202020204" pitchFamily="34" charset="0"/>
              </a:rPr>
              <a:t>)-aspartame. However, Site X cannot accommodate the hydrophobic benzene ring of (</a:t>
            </a:r>
            <a:r>
              <a:rPr lang="en-US" sz="2400" b="1" i="1" dirty="0">
                <a:latin typeface="Arial" panose="020B0604020202020204" pitchFamily="34" charset="0"/>
                <a:cs typeface="Arial" panose="020B0604020202020204" pitchFamily="34" charset="0"/>
              </a:rPr>
              <a:t>R,S</a:t>
            </a:r>
            <a:r>
              <a:rPr lang="en-US" sz="2400" b="1" dirty="0">
                <a:latin typeface="Arial" panose="020B0604020202020204" pitchFamily="34" charset="0"/>
                <a:cs typeface="Arial" panose="020B0604020202020204" pitchFamily="34" charset="0"/>
              </a:rPr>
              <a:t>)-aspartame. </a:t>
            </a:r>
          </a:p>
          <a:p>
            <a:pPr>
              <a:buNone/>
            </a:pPr>
            <a:endParaRPr lang="en-US" sz="2400" dirty="0"/>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265602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2064C-DB43-462B-B565-3BF409A80F1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(3 of 4)</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Carbohydrates can have multiple chiral carbons; the configuration of groups around each carbon atom determines how the compound interacts with other biomolecules. </a:t>
            </a:r>
            <a:r>
              <a:rPr lang="en-US" sz="2400" dirty="0">
                <a:latin typeface="Arial" panose="020B0604020202020204" pitchFamily="34" charset="0"/>
                <a:cs typeface="Arial" panose="020B0604020202020204" pitchFamily="34" charset="0"/>
              </a:rPr>
              <a:t>As we saw for </a:t>
            </a:r>
            <a:r>
              <a:rPr lang="en-US" sz="1800" dirty="0">
                <a:latin typeface="Arial" panose="020B0604020202020204" pitchFamily="34" charset="0"/>
                <a:cs typeface="Arial" panose="020B0604020202020204" pitchFamily="34" charset="0"/>
              </a:rPr>
              <a:t>L</a:t>
            </a:r>
            <a:r>
              <a:rPr lang="en-US" sz="2400" dirty="0">
                <a:latin typeface="Arial" panose="020B0604020202020204" pitchFamily="34" charset="0"/>
                <a:cs typeface="Arial" panose="020B0604020202020204" pitchFamily="34" charset="0"/>
              </a:rPr>
              <a:t>-amino acids in proteins, with rare exceptions, biological evolution selected one stereochemical series (</a:t>
            </a:r>
            <a:r>
              <a:rPr lang="en-US" sz="18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-series) for sugars. </a:t>
            </a:r>
          </a:p>
          <a:p>
            <a:pPr>
              <a:buFontTx/>
              <a:buNone/>
            </a:pPr>
            <a:endParaRPr lang="en-US" altLang="en-US" sz="2800" dirty="0">
              <a:latin typeface="Arial" panose="020B0604020202020204" pitchFamily="34" charset="0"/>
            </a:endParaRPr>
          </a:p>
        </p:txBody>
      </p:sp>
      <p:pic>
        <p:nvPicPr>
          <p:cNvPr id="5" name="Google Shape;170;p2" descr="Icon P 1">
            <a:extLst>
              <a:ext uri="{FF2B5EF4-FFF2-40B4-BE49-F238E27FC236}">
                <a16:creationId xmlns:a16="http://schemas.microsoft.com/office/drawing/2014/main" id="{8441C168-FC23-4F80-8148-B51726B1DBB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03231"/>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9994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7946D-A941-4BF8-9617-95D3E645F24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Classes of Carbohydrates</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532209" y="1828800"/>
            <a:ext cx="8079581" cy="4114800"/>
          </a:xfrm>
        </p:spPr>
        <p:txBody>
          <a:bodyPr/>
          <a:lstStyle/>
          <a:p>
            <a:pPr indent="-406400">
              <a:lnSpc>
                <a:spcPct val="110000"/>
              </a:lnSpc>
              <a:spcBef>
                <a:spcPct val="0"/>
              </a:spcBef>
              <a:spcAft>
                <a:spcPct val="0"/>
              </a:spcAft>
              <a:buClr>
                <a:srgbClr val="000000"/>
              </a:buClr>
              <a:buSzPts val="2800"/>
              <a:defRPr/>
            </a:pPr>
            <a:r>
              <a:rPr lang="en-US" sz="2400" b="1" dirty="0">
                <a:latin typeface="Arial" panose="020B0604020202020204" pitchFamily="34" charset="0"/>
                <a:cs typeface="Arial" panose="020B0604020202020204" pitchFamily="34" charset="0"/>
              </a:rPr>
              <a:t>monosaccharides</a:t>
            </a:r>
            <a:r>
              <a:rPr lang="en-US" sz="2400" dirty="0">
                <a:latin typeface="Arial" panose="020B0604020202020204" pitchFamily="34" charset="0"/>
                <a:cs typeface="Arial" panose="020B0604020202020204" pitchFamily="34" charset="0"/>
              </a:rPr>
              <a:t> = simple sugars, consist of a single polyhydroxy aldehyde or ketone unit </a:t>
            </a:r>
          </a:p>
          <a:p>
            <a:pPr lvl="1" indent="-406400">
              <a:lnSpc>
                <a:spcPct val="110000"/>
              </a:lnSpc>
              <a:spcBef>
                <a:spcPct val="0"/>
              </a:spcBef>
              <a:spcAft>
                <a:spcPct val="0"/>
              </a:spcAft>
              <a:buClr>
                <a:srgbClr val="000000"/>
              </a:buClr>
              <a:buSzPts val="2800"/>
              <a:defRPr/>
            </a:pPr>
            <a:r>
              <a:rPr lang="en-US" sz="2400" dirty="0">
                <a:latin typeface="Arial" panose="020B0604020202020204" pitchFamily="34" charset="0"/>
                <a:cs typeface="Arial" panose="020B0604020202020204" pitchFamily="34" charset="0"/>
              </a:rPr>
              <a:t>example: </a:t>
            </a:r>
            <a:r>
              <a:rPr lang="en-US" sz="18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-glucose </a:t>
            </a:r>
            <a:r>
              <a:rPr lang="en-US" sz="2000" dirty="0">
                <a:latin typeface="Arial" panose="020B0604020202020204" pitchFamily="34" charset="0"/>
                <a:cs typeface="Arial" panose="020B0604020202020204" pitchFamily="34" charset="0"/>
              </a:rPr>
              <a:t> </a:t>
            </a:r>
          </a:p>
          <a:p>
            <a:pPr indent="-406400">
              <a:lnSpc>
                <a:spcPct val="110000"/>
              </a:lnSpc>
              <a:spcBef>
                <a:spcPct val="0"/>
              </a:spcBef>
              <a:spcAft>
                <a:spcPct val="0"/>
              </a:spcAft>
              <a:buClr>
                <a:srgbClr val="000000"/>
              </a:buClr>
              <a:buSzPts val="2800"/>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r>
              <a:rPr lang="en-US" sz="2400" b="1" dirty="0">
                <a:latin typeface="Arial" panose="020B0604020202020204" pitchFamily="34" charset="0"/>
                <a:cs typeface="Arial" panose="020B0604020202020204" pitchFamily="34" charset="0"/>
              </a:rPr>
              <a:t>oligosaccharides</a:t>
            </a:r>
            <a:r>
              <a:rPr lang="en-US" sz="2400" dirty="0">
                <a:latin typeface="Arial" panose="020B0604020202020204" pitchFamily="34" charset="0"/>
                <a:cs typeface="Arial" panose="020B0604020202020204" pitchFamily="34" charset="0"/>
              </a:rPr>
              <a:t> = short chains of monosaccharide units, or residues, joined by glycosidic bonds </a:t>
            </a:r>
          </a:p>
          <a:p>
            <a:pPr indent="-406400">
              <a:lnSpc>
                <a:spcPct val="110000"/>
              </a:lnSpc>
              <a:spcBef>
                <a:spcPct val="0"/>
              </a:spcBef>
              <a:spcAft>
                <a:spcPct val="0"/>
              </a:spcAft>
              <a:buClr>
                <a:srgbClr val="000000"/>
              </a:buClr>
              <a:buSzPts val="2800"/>
              <a:defRPr/>
            </a:pPr>
            <a:endParaRPr lang="en-US" sz="2400" dirty="0">
              <a:latin typeface="Arial" panose="020B0604020202020204" pitchFamily="34" charset="0"/>
              <a:cs typeface="Arial" panose="020B0604020202020204" pitchFamily="34" charset="0"/>
            </a:endParaRPr>
          </a:p>
          <a:p>
            <a:pPr marL="508000" lvl="1" indent="0">
              <a:lnSpc>
                <a:spcPct val="110000"/>
              </a:lnSpc>
              <a:spcBef>
                <a:spcPct val="0"/>
              </a:spcBef>
              <a:spcAft>
                <a:spcPct val="0"/>
              </a:spcAft>
              <a:buClr>
                <a:srgbClr val="000000"/>
              </a:buClr>
              <a:buSzPts val="2800"/>
              <a:buNone/>
              <a:defRPr/>
            </a:pPr>
            <a:endParaRPr lang="en-US" sz="2400" dirty="0">
              <a:latin typeface="Arial" panose="020B0604020202020204" pitchFamily="34" charset="0"/>
              <a:cs typeface="Arial" panose="020B0604020202020204" pitchFamily="34" charset="0"/>
            </a:endParaRPr>
          </a:p>
          <a:p>
            <a:pPr lvl="1" indent="-406400">
              <a:lnSpc>
                <a:spcPct val="110000"/>
              </a:lnSpc>
              <a:spcBef>
                <a:spcPct val="0"/>
              </a:spcBef>
              <a:spcAft>
                <a:spcPct val="0"/>
              </a:spcAft>
              <a:buClr>
                <a:srgbClr val="000000"/>
              </a:buClr>
              <a:buSzPts val="2800"/>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ct val="0"/>
              </a:spcBef>
              <a:spcAft>
                <a:spcPct val="0"/>
              </a:spcAft>
              <a:buClr>
                <a:srgbClr val="000000"/>
              </a:buClr>
              <a:buSzPts val="2800"/>
              <a:buFontTx/>
              <a:buNone/>
              <a:defRPr/>
            </a:pPr>
            <a:endParaRPr lang="en-US" alt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25389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53B24-8BF7-476B-BD19-36E4C14C0B38}"/>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Monosaccharides Have Asymmetric Centers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33387" y="2133600"/>
            <a:ext cx="827722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all monosaccharides (except dihydroxyacetone) contain 1+ chiral carbon atom</a:t>
            </a:r>
          </a:p>
          <a:p>
            <a:pPr lvl="1"/>
            <a:r>
              <a:rPr lang="en-US" sz="2400" dirty="0">
                <a:latin typeface="Arial" panose="020B0604020202020204" pitchFamily="34" charset="0"/>
                <a:cs typeface="Arial" panose="020B0604020202020204" pitchFamily="34" charset="0"/>
              </a:rPr>
              <a:t>occur in optically active isomeric forms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enantiomers</a:t>
            </a:r>
            <a:r>
              <a:rPr lang="en-US" sz="2400" dirty="0">
                <a:latin typeface="Arial" panose="020B0604020202020204" pitchFamily="34" charset="0"/>
                <a:cs typeface="Arial" panose="020B0604020202020204" pitchFamily="34" charset="0"/>
              </a:rPr>
              <a:t> = two different optical isomers that are mirror images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general, a molecule with </a:t>
            </a:r>
            <a:r>
              <a:rPr lang="en-US" sz="2400" i="1" dirty="0">
                <a:latin typeface="Arial" panose="020B0604020202020204" pitchFamily="34" charset="0"/>
                <a:cs typeface="Arial" panose="020B0604020202020204" pitchFamily="34" charset="0"/>
              </a:rPr>
              <a:t>n </a:t>
            </a:r>
            <a:r>
              <a:rPr lang="en-US" sz="2400" dirty="0">
                <a:latin typeface="Arial" panose="020B0604020202020204" pitchFamily="34" charset="0"/>
                <a:cs typeface="Arial" panose="020B0604020202020204" pitchFamily="34" charset="0"/>
              </a:rPr>
              <a:t>chiral centers can have 2</a:t>
            </a:r>
            <a:r>
              <a:rPr lang="en-US" sz="2400" i="1" baseline="30000" dirty="0">
                <a:latin typeface="Arial" panose="020B0604020202020204" pitchFamily="34" charset="0"/>
                <a:cs typeface="Arial" panose="020B0604020202020204" pitchFamily="34" charset="0"/>
              </a:rPr>
              <a:t>n</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stereoisomers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54260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953C4-60C4-4A19-BFE8-DF7A5EE0149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Fischer Projection Formulas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96530" y="1401709"/>
            <a:ext cx="8177213" cy="3322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used to represent three-dimensional sugar structures on paper</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bonds drawn horizontally indicate bonds that project out of the plane of the paper</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bonds drawn vertically project behind the plane of the paper</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D-glyceraldehyde has a central carbon with a yellow highlighted C H O above, a tan highlighted O H on the right, a blue highlighted C H 2 O H below, and H to the left. L-glyceraldehyde is similar, except that H is on the right and the tan highlighted O H is on the left. ">
            <a:extLst>
              <a:ext uri="{FF2B5EF4-FFF2-40B4-BE49-F238E27FC236}">
                <a16:creationId xmlns:a16="http://schemas.microsoft.com/office/drawing/2014/main" id="{4FF65E02-B0E0-3645-BF6D-B2FD0D6C6A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7747" y="4792610"/>
            <a:ext cx="3368506" cy="1752600"/>
          </a:xfrm>
          <a:prstGeom prst="rect">
            <a:avLst/>
          </a:prstGeom>
        </p:spPr>
      </p:pic>
    </p:spTree>
    <p:extLst>
      <p:ext uri="{BB962C8B-B14F-4D97-AF65-F5344CB8AC3E}">
        <p14:creationId xmlns:p14="http://schemas.microsoft.com/office/powerpoint/2010/main" val="24821041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7E5A0-B0FD-48F1-B2EA-53B717E0259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Enantiomers of Glyceraldehyde</a:t>
            </a:r>
            <a:endParaRPr lang="en-AU" dirty="0"/>
          </a:p>
        </p:txBody>
      </p:sp>
      <p:pic>
        <p:nvPicPr>
          <p:cNvPr id="4" name="Picture 3" descr="The three representations are ball-and-stick models, Fischer projection formulas, and perspective formulas. A ball-and-stick model is shown with C in the middle, O H to the front right, C H 2 O H to the rear below, H to the front left, and C H O to the rear behind. A mirror is shown to its right. The molecule in the mirror has C in the middle with O H to the front right, C H 2 O H to the bottom rear, C H O to the left side, and H to the right rear. Two Fischer projection formulas of glyceraldehyde are shown. D-glyceraldehyde has a central carbon with a yellow highlighted C H O above, a tan highlighted O H on the right, a blue highlighted C H 2 O H below, and H to the left. L-glyceraldehyde is similar, except that H is on the right and the tan highlighted O H is on the left. Two perspective formulas of glyceraldehyde are shown. D-glyceraldehyde has a central carbon with a hashed wedge to yellow highlighted C H O above, a solid wedge to tan highlighted O H on the right, a hashed wedge to blue highlighted C H 2 O H below, and a solid wedge to H on the left. L-glyceraldehyde is similar except that H is on the right and tan highlighted O H is on the left.">
            <a:extLst>
              <a:ext uri="{FF2B5EF4-FFF2-40B4-BE49-F238E27FC236}">
                <a16:creationId xmlns:a16="http://schemas.microsoft.com/office/drawing/2014/main" id="{DF161963-6963-EE43-A371-1F69F356C1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8139" y="1219200"/>
            <a:ext cx="2987722" cy="5473830"/>
          </a:xfrm>
          <a:prstGeom prst="rect">
            <a:avLst/>
          </a:prstGeom>
        </p:spPr>
      </p:pic>
    </p:spTree>
    <p:extLst>
      <p:ext uri="{BB962C8B-B14F-4D97-AF65-F5344CB8AC3E}">
        <p14:creationId xmlns:p14="http://schemas.microsoft.com/office/powerpoint/2010/main" val="29984120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FD234-1469-4E22-801D-3F9E37076E1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(4 of 4)</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Carbohydrates can have multiple chiral carbons; the configuration of groups around each carbon atom determines how the compound interacts with other biomolecules. </a:t>
            </a:r>
            <a:r>
              <a:rPr lang="en-US" sz="2400" dirty="0">
                <a:latin typeface="Arial" panose="020B0604020202020204" pitchFamily="34" charset="0"/>
                <a:cs typeface="Arial" panose="020B0604020202020204" pitchFamily="34" charset="0"/>
              </a:rPr>
              <a:t>As we saw for </a:t>
            </a:r>
            <a:r>
              <a:rPr lang="en-US" sz="1800" dirty="0">
                <a:latin typeface="Arial" panose="020B0604020202020204" pitchFamily="34" charset="0"/>
                <a:cs typeface="Arial" panose="020B0604020202020204" pitchFamily="34" charset="0"/>
              </a:rPr>
              <a:t>L</a:t>
            </a:r>
            <a:r>
              <a:rPr lang="en-US" sz="2400" dirty="0">
                <a:latin typeface="Arial" panose="020B0604020202020204" pitchFamily="34" charset="0"/>
                <a:cs typeface="Arial" panose="020B0604020202020204" pitchFamily="34" charset="0"/>
              </a:rPr>
              <a:t>-amino acids in proteins, with rare exceptions, biological evolution selected one stereochemical series (</a:t>
            </a:r>
            <a:r>
              <a:rPr lang="en-US" sz="18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-series) for sugars. </a:t>
            </a:r>
          </a:p>
          <a:p>
            <a:pPr>
              <a:buFontTx/>
              <a:buNone/>
            </a:pPr>
            <a:endParaRPr lang="en-US" altLang="en-US" sz="2800" dirty="0">
              <a:latin typeface="Arial" panose="020B0604020202020204" pitchFamily="34" charset="0"/>
            </a:endParaRPr>
          </a:p>
        </p:txBody>
      </p:sp>
      <p:pic>
        <p:nvPicPr>
          <p:cNvPr id="5" name="Google Shape;170;p2" descr="Icon P 1">
            <a:extLst>
              <a:ext uri="{FF2B5EF4-FFF2-40B4-BE49-F238E27FC236}">
                <a16:creationId xmlns:a16="http://schemas.microsoft.com/office/drawing/2014/main" id="{D2827FB8-2CBB-43FF-8971-29A5C018336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03231"/>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35452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12180-8820-4B48-8BF3-3DD19B235907}"/>
              </a:ext>
            </a:extLst>
          </p:cNvPr>
          <p:cNvSpPr>
            <a:spLocks noGrp="1"/>
          </p:cNvSpPr>
          <p:nvPr>
            <p:ph type="title"/>
          </p:nvPr>
        </p:nvSpPr>
        <p:spPr/>
        <p:txBody>
          <a:bodyPr/>
          <a:lstStyle/>
          <a:p>
            <a:r>
              <a:rPr lang="en-US" altLang="en-US" sz="2800" dirty="0">
                <a:solidFill>
                  <a:schemeClr val="tx1"/>
                </a:solidFill>
                <a:latin typeface="Arial" panose="020B0604020202020204" pitchFamily="34" charset="0"/>
                <a:cs typeface="Arial" panose="020B0604020202020204" pitchFamily="34" charset="0"/>
              </a:rPr>
              <a:t>D</a:t>
            </a:r>
            <a:r>
              <a:rPr lang="en-US" altLang="en-US" dirty="0">
                <a:solidFill>
                  <a:schemeClr val="tx1"/>
                </a:solidFill>
                <a:latin typeface="Arial" panose="020B0604020202020204" pitchFamily="34" charset="0"/>
                <a:cs typeface="Arial" panose="020B0604020202020204" pitchFamily="34" charset="0"/>
              </a:rPr>
              <a:t> Isomers and </a:t>
            </a:r>
            <a:r>
              <a:rPr lang="en-US" altLang="en-US" sz="2800" dirty="0">
                <a:solidFill>
                  <a:schemeClr val="tx1"/>
                </a:solidFill>
                <a:latin typeface="Arial" panose="020B0604020202020204" pitchFamily="34" charset="0"/>
                <a:cs typeface="Arial" panose="020B0604020202020204" pitchFamily="34" charset="0"/>
              </a:rPr>
              <a:t>L</a:t>
            </a:r>
            <a:r>
              <a:rPr lang="en-US" altLang="en-US" dirty="0">
                <a:solidFill>
                  <a:schemeClr val="tx1"/>
                </a:solidFill>
                <a:latin typeface="Arial" panose="020B0604020202020204" pitchFamily="34" charset="0"/>
                <a:cs typeface="Arial" panose="020B0604020202020204" pitchFamily="34" charset="0"/>
              </a:rPr>
              <a:t> Isomers</a:t>
            </a:r>
            <a:endParaRPr lang="en-AU" dirty="0"/>
          </a:p>
        </p:txBody>
      </p:sp>
      <p:sp>
        <p:nvSpPr>
          <p:cNvPr id="5" name="Google Shape;390;g847cf01710_0_68">
            <a:extLst>
              <a:ext uri="{FF2B5EF4-FFF2-40B4-BE49-F238E27FC236}">
                <a16:creationId xmlns:a16="http://schemas.microsoft.com/office/drawing/2014/main" id="{DA05636C-9CFA-8C41-8C1A-C7B4C633163D}"/>
              </a:ext>
            </a:extLst>
          </p:cNvPr>
          <p:cNvSpPr txBox="1">
            <a:spLocks noChangeArrowheads="1"/>
          </p:cNvSpPr>
          <p:nvPr/>
        </p:nvSpPr>
        <p:spPr bwMode="auto">
          <a:xfrm>
            <a:off x="496530" y="1401708"/>
            <a:ext cx="8177213" cy="4770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reference carbon = chiral center </a:t>
            </a:r>
            <a:r>
              <a:rPr lang="en-US" sz="2400" i="1" dirty="0">
                <a:latin typeface="Arial" panose="020B0604020202020204" pitchFamily="34" charset="0"/>
                <a:cs typeface="Arial" panose="020B0604020202020204" pitchFamily="34" charset="0"/>
              </a:rPr>
              <a:t>most distant </a:t>
            </a:r>
            <a:r>
              <a:rPr lang="en-US" sz="2400" dirty="0">
                <a:latin typeface="Arial" panose="020B0604020202020204" pitchFamily="34" charset="0"/>
                <a:cs typeface="Arial" panose="020B0604020202020204" pitchFamily="34" charset="0"/>
              </a:rPr>
              <a:t>from the carbonyl carbon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two groups of stereoisomers:</a:t>
            </a:r>
          </a:p>
          <a:p>
            <a:pPr lvl="1"/>
            <a:r>
              <a:rPr lang="en-US" sz="18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 isomers = configuration at reference carbon is the same as </a:t>
            </a:r>
            <a:r>
              <a:rPr lang="en-US" sz="18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-glyceraldehyde</a:t>
            </a:r>
          </a:p>
          <a:p>
            <a:pPr lvl="2"/>
            <a:r>
              <a:rPr lang="en-US" dirty="0">
                <a:latin typeface="Arial" panose="020B0604020202020204" pitchFamily="34" charset="0"/>
                <a:cs typeface="Arial" panose="020B0604020202020204" pitchFamily="34" charset="0"/>
              </a:rPr>
              <a:t>on the right (</a:t>
            </a:r>
            <a:r>
              <a:rPr lang="en-US" i="1" dirty="0" err="1">
                <a:latin typeface="Arial" panose="020B0604020202020204" pitchFamily="34" charset="0"/>
                <a:cs typeface="Arial" panose="020B0604020202020204" pitchFamily="34" charset="0"/>
              </a:rPr>
              <a:t>dextro</a:t>
            </a:r>
            <a:r>
              <a:rPr lang="en-US" dirty="0">
                <a:latin typeface="Arial" panose="020B0604020202020204" pitchFamily="34" charset="0"/>
                <a:cs typeface="Arial" panose="020B0604020202020204" pitchFamily="34" charset="0"/>
              </a:rPr>
              <a:t>) in a projection formula</a:t>
            </a:r>
          </a:p>
          <a:p>
            <a:pPr lvl="2"/>
            <a:r>
              <a:rPr lang="en-US" dirty="0">
                <a:latin typeface="Arial" panose="020B0604020202020204" pitchFamily="34" charset="0"/>
                <a:cs typeface="Arial" panose="020B0604020202020204" pitchFamily="34" charset="0"/>
              </a:rPr>
              <a:t>m</a:t>
            </a:r>
            <a:r>
              <a:rPr lang="en-US" sz="2400" dirty="0">
                <a:latin typeface="Arial" panose="020B0604020202020204" pitchFamily="34" charset="0"/>
                <a:cs typeface="Arial" panose="020B0604020202020204" pitchFamily="34" charset="0"/>
              </a:rPr>
              <a:t>ost hexoses of living organisms</a:t>
            </a:r>
          </a:p>
          <a:p>
            <a:pPr lvl="1"/>
            <a:r>
              <a:rPr lang="en-US" sz="1800" dirty="0">
                <a:latin typeface="Arial" panose="020B0604020202020204" pitchFamily="34" charset="0"/>
                <a:cs typeface="Arial" panose="020B0604020202020204" pitchFamily="34" charset="0"/>
              </a:rPr>
              <a:t>L</a:t>
            </a:r>
            <a:r>
              <a:rPr lang="en-US" sz="2400" dirty="0">
                <a:latin typeface="Arial" panose="020B0604020202020204" pitchFamily="34" charset="0"/>
                <a:cs typeface="Arial" panose="020B0604020202020204" pitchFamily="34" charset="0"/>
              </a:rPr>
              <a:t> isomers = configuration at reference carbon is the same as </a:t>
            </a:r>
            <a:r>
              <a:rPr lang="en-US" sz="1800" dirty="0">
                <a:latin typeface="Arial" panose="020B0604020202020204" pitchFamily="34" charset="0"/>
                <a:cs typeface="Arial" panose="020B0604020202020204" pitchFamily="34" charset="0"/>
              </a:rPr>
              <a:t>L</a:t>
            </a:r>
            <a:r>
              <a:rPr lang="en-US" sz="2400" dirty="0">
                <a:latin typeface="Arial" panose="020B0604020202020204" pitchFamily="34" charset="0"/>
                <a:cs typeface="Arial" panose="020B0604020202020204" pitchFamily="34" charset="0"/>
              </a:rPr>
              <a:t>-glyceraldehyde</a:t>
            </a:r>
          </a:p>
          <a:p>
            <a:pPr lvl="2"/>
            <a:r>
              <a:rPr lang="en-US" dirty="0">
                <a:latin typeface="Arial" panose="020B0604020202020204" pitchFamily="34" charset="0"/>
                <a:cs typeface="Arial" panose="020B0604020202020204" pitchFamily="34" charset="0"/>
              </a:rPr>
              <a:t>on the left (</a:t>
            </a:r>
            <a:r>
              <a:rPr lang="en-US" i="1" dirty="0" err="1">
                <a:latin typeface="Arial" panose="020B0604020202020204" pitchFamily="34" charset="0"/>
                <a:cs typeface="Arial" panose="020B0604020202020204" pitchFamily="34" charset="0"/>
              </a:rPr>
              <a:t>levo</a:t>
            </a:r>
            <a:r>
              <a:rPr lang="en-US" dirty="0">
                <a:latin typeface="Arial" panose="020B0604020202020204" pitchFamily="34" charset="0"/>
                <a:cs typeface="Arial" panose="020B0604020202020204" pitchFamily="34" charset="0"/>
              </a:rPr>
              <a:t>) in a projection formula</a:t>
            </a:r>
          </a:p>
          <a:p>
            <a:pPr lvl="2"/>
            <a:endParaRPr lang="en-US" sz="2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83154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1&#10;">
            <a:extLst>
              <a:ext uri="{FF2B5EF4-FFF2-40B4-BE49-F238E27FC236}">
                <a16:creationId xmlns:a16="http://schemas.microsoft.com/office/drawing/2014/main" id="{FEE19B61-9626-4317-B041-09B1BEC5363C}"/>
              </a:ext>
            </a:extLst>
          </p:cNvPr>
          <p:cNvPicPr>
            <a:picLocks noChangeAspect="1"/>
          </p:cNvPicPr>
          <p:nvPr/>
        </p:nvPicPr>
        <p:blipFill>
          <a:blip r:embed="rId3"/>
          <a:stretch>
            <a:fillRect/>
          </a:stretch>
        </p:blipFill>
        <p:spPr>
          <a:xfrm>
            <a:off x="694846" y="394447"/>
            <a:ext cx="1133954" cy="816935"/>
          </a:xfrm>
          <a:prstGeom prst="rect">
            <a:avLst/>
          </a:prstGeom>
        </p:spPr>
      </p:pic>
      <p:sp>
        <p:nvSpPr>
          <p:cNvPr id="2" name="Title 1">
            <a:extLst>
              <a:ext uri="{FF2B5EF4-FFF2-40B4-BE49-F238E27FC236}">
                <a16:creationId xmlns:a16="http://schemas.microsoft.com/office/drawing/2014/main" id="{9AFE961A-73DE-454F-AB7D-F32F63123D53}"/>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5</a:t>
            </a:r>
            <a:endParaRPr lang="en-AU" dirty="0"/>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Which statement is false regarding the enantiomers of glyceraldehyde?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The enantiomers of glyceraldehyde are mirror images of each other. </a:t>
            </a:r>
          </a:p>
          <a:p>
            <a:pPr marL="457200" indent="-457200">
              <a:buFontTx/>
              <a:buAutoNum type="alphaUcPeriod"/>
              <a:defRPr/>
            </a:pPr>
            <a:r>
              <a:rPr lang="en-US" sz="2400" dirty="0">
                <a:latin typeface="Arial" panose="020B0604020202020204" pitchFamily="34" charset="0"/>
                <a:cs typeface="Arial" panose="020B0604020202020204" pitchFamily="34" charset="0"/>
              </a:rPr>
              <a:t>Because glyceraldehyde contains one chiral center, it has two enantiomers.</a:t>
            </a:r>
          </a:p>
          <a:p>
            <a:pPr marL="457200" indent="-457200">
              <a:buFontTx/>
              <a:buAutoNum type="alphaUcPeriod"/>
              <a:defRPr/>
            </a:pPr>
            <a:r>
              <a:rPr lang="en-US" sz="2400" dirty="0">
                <a:latin typeface="Arial" panose="020B0604020202020204" pitchFamily="34" charset="0"/>
                <a:cs typeface="Arial" panose="020B0604020202020204" pitchFamily="34" charset="0"/>
              </a:rPr>
              <a:t>In the Fischer projection formula for </a:t>
            </a:r>
            <a:r>
              <a:rPr lang="en-US" sz="18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-glyceraldehyde, the hydroxyl group is on the right. </a:t>
            </a:r>
          </a:p>
          <a:p>
            <a:pPr marL="457200" indent="-457200">
              <a:buFontTx/>
              <a:buAutoNum type="alphaUcPeriod"/>
              <a:defRPr/>
            </a:pPr>
            <a:r>
              <a:rPr lang="en-US" sz="2400" dirty="0">
                <a:latin typeface="Arial" panose="020B0604020202020204" pitchFamily="34" charset="0"/>
                <a:cs typeface="Arial" panose="020B0604020202020204" pitchFamily="34" charset="0"/>
              </a:rPr>
              <a:t>Glyceraldehyde does not occur in optically active isomeric forms. </a:t>
            </a: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791466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B88A8-2A13-4271-91EA-AE19F64F7B05}"/>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5, Response</a:t>
            </a:r>
            <a:endParaRPr lang="en-AU" dirty="0"/>
          </a:p>
        </p:txBody>
      </p:sp>
      <p:sp>
        <p:nvSpPr>
          <p:cNvPr id="4" name="Google Shape;433;g847cf01710_0_113">
            <a:extLst>
              <a:ext uri="{FF2B5EF4-FFF2-40B4-BE49-F238E27FC236}">
                <a16:creationId xmlns:a16="http://schemas.microsoft.com/office/drawing/2014/main" id="{8EC36B68-350F-5F48-B72F-F80C17BEA608}"/>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Which statement is false regarding the enantiomers of glyceraldehyde?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4"/>
              <a:defRPr/>
            </a:pPr>
            <a:r>
              <a:rPr lang="en-US" sz="2400" b="1" dirty="0">
                <a:latin typeface="Arial" panose="020B0604020202020204" pitchFamily="34" charset="0"/>
                <a:cs typeface="Arial" panose="020B0604020202020204" pitchFamily="34" charset="0"/>
              </a:rPr>
              <a:t>Glyceraldehyde does not occur in optically active isomeric forms. </a:t>
            </a:r>
          </a:p>
          <a:p>
            <a:pPr>
              <a:buFontTx/>
              <a:buNone/>
              <a:defRPr/>
            </a:pPr>
            <a:endParaRPr lang="en-US" sz="2400" b="1"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All the monosaccharides except dihydroxyacetone contain one or more asymmetric (chiral) carbon atoms and thus occur in optically active isomeric forms. The simplest aldose, glyceraldehyde, contains one chiral center (the middle carbon atom) and therefore has two different optical isomers, or enantiomers.</a:t>
            </a:r>
          </a:p>
          <a:p>
            <a:pPr>
              <a:buNone/>
              <a:defRPr/>
            </a:pPr>
            <a:endParaRPr lang="en-US" sz="2400" dirty="0"/>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923790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A3D3D-EB5A-4F17-86E6-BE1EF53CC7E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Numbering Carbons of a Sugar</a:t>
            </a:r>
            <a:endParaRPr lang="en-AU" dirty="0"/>
          </a:p>
        </p:txBody>
      </p:sp>
      <p:sp>
        <p:nvSpPr>
          <p:cNvPr id="5" name="Google Shape;390;g847cf01710_0_68">
            <a:extLst>
              <a:ext uri="{FF2B5EF4-FFF2-40B4-BE49-F238E27FC236}">
                <a16:creationId xmlns:a16="http://schemas.microsoft.com/office/drawing/2014/main" id="{DA05636C-9CFA-8C41-8C1A-C7B4C633163D}"/>
              </a:ext>
            </a:extLst>
          </p:cNvPr>
          <p:cNvSpPr txBox="1">
            <a:spLocks noChangeArrowheads="1"/>
          </p:cNvSpPr>
          <p:nvPr/>
        </p:nvSpPr>
        <p:spPr bwMode="auto">
          <a:xfrm>
            <a:off x="483393" y="1600200"/>
            <a:ext cx="817721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carbons are numbered beginning at the end of the chain near the carbonyl group </a:t>
            </a:r>
            <a:endParaRPr lang="en-US"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68291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E31CA-4AFA-4201-938E-0E2C98BF22B2}"/>
              </a:ext>
            </a:extLst>
          </p:cNvPr>
          <p:cNvSpPr>
            <a:spLocks noGrp="1"/>
          </p:cNvSpPr>
          <p:nvPr>
            <p:ph type="title"/>
          </p:nvPr>
        </p:nvSpPr>
        <p:spPr/>
        <p:txBody>
          <a:bodyPr/>
          <a:lstStyle/>
          <a:p>
            <a:r>
              <a:rPr lang="en-US" altLang="en-US" sz="2800" dirty="0">
                <a:solidFill>
                  <a:schemeClr val="tx1"/>
                </a:solidFill>
                <a:latin typeface="Arial" panose="020B0604020202020204" pitchFamily="34" charset="0"/>
                <a:cs typeface="Arial" panose="020B0604020202020204" pitchFamily="34" charset="0"/>
              </a:rPr>
              <a:t>D</a:t>
            </a:r>
            <a:r>
              <a:rPr lang="en-US" altLang="en-US" dirty="0">
                <a:solidFill>
                  <a:schemeClr val="tx1"/>
                </a:solidFill>
                <a:latin typeface="Arial" panose="020B0604020202020204" pitchFamily="34" charset="0"/>
                <a:cs typeface="Arial" panose="020B0604020202020204" pitchFamily="34" charset="0"/>
              </a:rPr>
              <a:t>-Aldoses</a:t>
            </a:r>
            <a:endParaRPr lang="en-AU" dirty="0"/>
          </a:p>
        </p:txBody>
      </p:sp>
      <p:pic>
        <p:nvPicPr>
          <p:cNvPr id="4" name="Picture 3" descr="Part a shows the D-aldoses. There is one three carbon D-aldose. D-glyceraldehyde, with its name in a box, has a vertical three carbon chain with C 1 double bonded to O and bonded to H, red highlighted C bonded to O H on the right and H on the left, and C 3 bonded to 2 H and O H. There are two four carbon D-aldoses. D-erythrose, with its name in a box, has a vertical four carbon chain with C 1 double bonded to O and bonded to H; red highlighted C 2 and C 3 both bonded to O H on the right and H on the left; and C 4 bonded to 2 H and O H. D-threose has a similar structure except that C 2 is bonded to H on the right and O H on the left. There are four five carbon D-aldoses. D-ribose, with its name in a box, is a five-carbon molecule with C 1 double bonded to O and bonded to H; red highlighted C 2, C 3, and C 4 all bonded to O H on the right and H on the left, and C 5 bonded to 2 H and O H. D-arabinose, with its name in a box, has a similar structure to D-ribose except that C 2 is bonded to H on the right and O H on the left. D-xylose, with its name in a box, has a similar structure to D-ribose except that C 3 is bonded to H on the right and O H on the left. D-lyxose has a similar structure to D-ribose except that C 2 and C 3 are both bonded to H on the right and to O H on the left. There are 8 six carbon D-aldoses. D-allose has a vertical six-carbon chain with C 1 double bonded to O and single bonded to H; red highlighted C 2, C 3, C 4, and C 5 are all bonded to O H on the right and H on the left, and C 6 is bonded to H 2 and O H. D-altrose has a similar structure to D-allose except that C 2 is bonded to H on the right and O H on the left. D-glucose, with its name in a box, has a similar structure to D-allose except that C-3 is bonded to H on the right and O H on the left. D-mannose, with its name in a box, has a similar structure to D-allose except that C 2 and C 3 both are bonded to H on the right and O H on the left. D-gulose has a similar structure to D-allose except that C 4 is bonded to H on the right and O H on the left. D-idose has a similar structure to D-allose except that C 2 and C 4 are bonded to H on the right and O H on the left. D-galactose, with its name in a box, is similar to D-allose except that C 3 and C 4 have H on the right and O H on the left. D-talose has a similar structure to D-allose except C 2, C 3, and C 4 all have H on the right and O H on the left. ">
            <a:extLst>
              <a:ext uri="{FF2B5EF4-FFF2-40B4-BE49-F238E27FC236}">
                <a16:creationId xmlns:a16="http://schemas.microsoft.com/office/drawing/2014/main" id="{2691F154-C709-5E4C-9143-399E38AA48C1}"/>
              </a:ext>
            </a:extLst>
          </p:cNvPr>
          <p:cNvPicPr>
            <a:picLocks noChangeAspect="1"/>
          </p:cNvPicPr>
          <p:nvPr/>
        </p:nvPicPr>
        <p:blipFill rotWithShape="1">
          <a:blip r:embed="rId3"/>
          <a:srcRect b="55556"/>
          <a:stretch/>
        </p:blipFill>
        <p:spPr>
          <a:xfrm>
            <a:off x="990600" y="1424715"/>
            <a:ext cx="7162800" cy="4209199"/>
          </a:xfrm>
          <a:prstGeom prst="rect">
            <a:avLst/>
          </a:prstGeom>
        </p:spPr>
      </p:pic>
    </p:spTree>
    <p:extLst>
      <p:ext uri="{BB962C8B-B14F-4D97-AF65-F5344CB8AC3E}">
        <p14:creationId xmlns:p14="http://schemas.microsoft.com/office/powerpoint/2010/main" val="19507105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77308-6C88-458F-9090-7CC1AA2F9AEC}"/>
              </a:ext>
            </a:extLst>
          </p:cNvPr>
          <p:cNvSpPr>
            <a:spLocks noGrp="1"/>
          </p:cNvSpPr>
          <p:nvPr>
            <p:ph type="title"/>
          </p:nvPr>
        </p:nvSpPr>
        <p:spPr/>
        <p:txBody>
          <a:bodyPr/>
          <a:lstStyle/>
          <a:p>
            <a:r>
              <a:rPr lang="en-US" altLang="en-US" sz="2800" dirty="0">
                <a:solidFill>
                  <a:schemeClr val="tx1"/>
                </a:solidFill>
                <a:latin typeface="Arial" panose="020B0604020202020204" pitchFamily="34" charset="0"/>
                <a:cs typeface="Arial" panose="020B0604020202020204" pitchFamily="34" charset="0"/>
              </a:rPr>
              <a:t>D</a:t>
            </a:r>
            <a:r>
              <a:rPr lang="en-US" altLang="en-US" dirty="0">
                <a:solidFill>
                  <a:schemeClr val="tx1"/>
                </a:solidFill>
                <a:latin typeface="Arial" panose="020B0604020202020204" pitchFamily="34" charset="0"/>
                <a:cs typeface="Arial" panose="020B0604020202020204" pitchFamily="34" charset="0"/>
              </a:rPr>
              <a:t>-Ketoses</a:t>
            </a:r>
            <a:endParaRPr lang="en-AU" dirty="0"/>
          </a:p>
        </p:txBody>
      </p:sp>
      <p:pic>
        <p:nvPicPr>
          <p:cNvPr id="6" name="Picture 5" descr="Part b shows the D-ketoses. There is one three carbon D-ketose, dihydroxyacetone, which has its name in a box and which has C 1 bonded to 2 H and O H, C 2 double bonded to O on the right, and C 3 bonded to 2 H and O H. There is one four carbon D-ketose, D-erythrulose, which has its name in a box and which has C 1 bonded to 2 H and O H, C 2 double bonded to O on the right, red highlighted C 3 bonded to O H on the right and H on the left, and C 4 bonded to 2 H and O H. There are two five carbon D-ketoses, D-ribulose and D-xylose. D-ribulose, which has its name in a box, has C 1 bonded to 2 H and O H; C 2 double bonded to O; red highlighted C 3 and C 4 both bonded to O H on the right and H on the left; and C 5 bonded to 2 H and O H. D-xylulose, which has its name in a box, has a similar structure to D-ribulose except that C 3 has H on the right and O H on the left. There are four six carbon D-ketoses. D-psicose has C 1 bonded to 2 H and O H; C 2 is double bonded to O; red highlighted C 3, C 4, and C 5 are all bonded to O H on the right and H on the left; and C 6 is bonded to 2 H and O H. D-fructose, which has its name in a box, has a similar structure to D-psicose except that C 3 is bonded to H on the right and O H on the left. D-sorbose has a similar structure to D-psicose, except that C 4 has H on the right and O H on the left. D-tagatose has a similar structure to D-psicose except that C 3 and C 4 both have H on the right and O H on the left.">
            <a:extLst>
              <a:ext uri="{FF2B5EF4-FFF2-40B4-BE49-F238E27FC236}">
                <a16:creationId xmlns:a16="http://schemas.microsoft.com/office/drawing/2014/main" id="{51662670-BD72-C545-83B4-18A3A42FA93A}"/>
              </a:ext>
            </a:extLst>
          </p:cNvPr>
          <p:cNvPicPr>
            <a:picLocks noChangeAspect="1"/>
          </p:cNvPicPr>
          <p:nvPr/>
        </p:nvPicPr>
        <p:blipFill rotWithShape="1">
          <a:blip r:embed="rId3"/>
          <a:srcRect t="45556" r="48531"/>
          <a:stretch/>
        </p:blipFill>
        <p:spPr>
          <a:xfrm>
            <a:off x="2781300" y="1361653"/>
            <a:ext cx="3581400" cy="5009090"/>
          </a:xfrm>
          <a:prstGeom prst="rect">
            <a:avLst/>
          </a:prstGeom>
        </p:spPr>
      </p:pic>
    </p:spTree>
    <p:extLst>
      <p:ext uri="{BB962C8B-B14F-4D97-AF65-F5344CB8AC3E}">
        <p14:creationId xmlns:p14="http://schemas.microsoft.com/office/powerpoint/2010/main" val="2395264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04748-FF22-46A9-9E4C-BB6D0EF2576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Classes of Carbohydrates, Continued</a:t>
            </a:r>
            <a:endParaRPr lang="en-AU" dirty="0"/>
          </a:p>
        </p:txBody>
      </p:sp>
      <p:sp>
        <p:nvSpPr>
          <p:cNvPr id="39938" name="Google Shape;232;g7fe2cbe272_0_58">
            <a:extLst>
              <a:ext uri="{FF2B5EF4-FFF2-40B4-BE49-F238E27FC236}">
                <a16:creationId xmlns:a16="http://schemas.microsoft.com/office/drawing/2014/main" id="{28B04D73-4D41-1943-9321-F021E188FA72}"/>
              </a:ext>
            </a:extLst>
          </p:cNvPr>
          <p:cNvSpPr>
            <a:spLocks noGrp="1" noChangeArrowheads="1"/>
          </p:cNvSpPr>
          <p:nvPr>
            <p:ph type="body" idx="1"/>
          </p:nvPr>
        </p:nvSpPr>
        <p:spPr>
          <a:xfrm>
            <a:off x="532209" y="1905000"/>
            <a:ext cx="8079581" cy="4114800"/>
          </a:xfrm>
        </p:spPr>
        <p:txBody>
          <a:bodyPr/>
          <a:lstStyle/>
          <a:p>
            <a:pPr indent="-406400">
              <a:lnSpc>
                <a:spcPct val="110000"/>
              </a:lnSpc>
              <a:spcBef>
                <a:spcPct val="0"/>
              </a:spcBef>
              <a:spcAft>
                <a:spcPct val="0"/>
              </a:spcAft>
              <a:buClr>
                <a:srgbClr val="000000"/>
              </a:buClr>
              <a:buSzPts val="2800"/>
              <a:defRPr/>
            </a:pPr>
            <a:r>
              <a:rPr lang="en-US" sz="2400" b="1" dirty="0">
                <a:latin typeface="Arial" panose="020B0604020202020204" pitchFamily="34" charset="0"/>
                <a:cs typeface="Arial" panose="020B0604020202020204" pitchFamily="34" charset="0"/>
              </a:rPr>
              <a:t>disaccharides</a:t>
            </a:r>
            <a:r>
              <a:rPr lang="en-US" sz="2400" dirty="0">
                <a:latin typeface="Arial" panose="020B0604020202020204" pitchFamily="34" charset="0"/>
                <a:cs typeface="Arial" panose="020B0604020202020204" pitchFamily="34" charset="0"/>
              </a:rPr>
              <a:t> = oligosaccharides with two monosaccharide units</a:t>
            </a:r>
          </a:p>
          <a:p>
            <a:pPr lvl="1" indent="-406400">
              <a:lnSpc>
                <a:spcPct val="110000"/>
              </a:lnSpc>
              <a:spcBef>
                <a:spcPct val="0"/>
              </a:spcBef>
              <a:spcAft>
                <a:spcPct val="0"/>
              </a:spcAft>
              <a:buClr>
                <a:srgbClr val="000000"/>
              </a:buClr>
              <a:buSzPts val="2800"/>
              <a:defRPr/>
            </a:pPr>
            <a:r>
              <a:rPr lang="en-US" sz="2400" dirty="0">
                <a:latin typeface="Arial" panose="020B0604020202020204" pitchFamily="34" charset="0"/>
                <a:cs typeface="Arial" panose="020B0604020202020204" pitchFamily="34" charset="0"/>
              </a:rPr>
              <a:t>example: sucrose (</a:t>
            </a:r>
            <a:r>
              <a:rPr lang="en-US" sz="18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-glucose and </a:t>
            </a:r>
            <a:r>
              <a:rPr lang="en-US" sz="18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-fructose)</a:t>
            </a:r>
          </a:p>
          <a:p>
            <a:pPr indent="-406400">
              <a:lnSpc>
                <a:spcPct val="110000"/>
              </a:lnSpc>
              <a:spcBef>
                <a:spcPct val="0"/>
              </a:spcBef>
              <a:spcAft>
                <a:spcPct val="0"/>
              </a:spcAft>
              <a:buClr>
                <a:srgbClr val="000000"/>
              </a:buClr>
              <a:buSzPts val="2800"/>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r>
              <a:rPr lang="en-US" sz="2400" b="1" dirty="0">
                <a:latin typeface="Arial" panose="020B0604020202020204" pitchFamily="34" charset="0"/>
                <a:cs typeface="Arial" panose="020B0604020202020204" pitchFamily="34" charset="0"/>
              </a:rPr>
              <a:t>polysaccharides</a:t>
            </a:r>
            <a:r>
              <a:rPr lang="en-US" sz="2400" dirty="0">
                <a:latin typeface="Arial" panose="020B0604020202020204" pitchFamily="34" charset="0"/>
                <a:cs typeface="Arial" panose="020B0604020202020204" pitchFamily="34" charset="0"/>
              </a:rPr>
              <a:t> = sugar polymers with 10+ monosaccharide units</a:t>
            </a:r>
          </a:p>
          <a:p>
            <a:pPr lvl="1" indent="-406400">
              <a:lnSpc>
                <a:spcPct val="110000"/>
              </a:lnSpc>
              <a:spcBef>
                <a:spcPct val="0"/>
              </a:spcBef>
              <a:spcAft>
                <a:spcPct val="0"/>
              </a:spcAft>
              <a:buClr>
                <a:srgbClr val="000000"/>
              </a:buClr>
              <a:buSzPts val="2800"/>
              <a:defRPr/>
            </a:pPr>
            <a:r>
              <a:rPr lang="en-US" sz="2400" dirty="0">
                <a:latin typeface="Arial" panose="020B0604020202020204" pitchFamily="34" charset="0"/>
                <a:cs typeface="Arial" panose="020B0604020202020204" pitchFamily="34" charset="0"/>
              </a:rPr>
              <a:t>examples: cellulose (linear), glycogen (branched) </a:t>
            </a:r>
          </a:p>
          <a:p>
            <a:pPr marL="508000" lvl="1" indent="0">
              <a:lnSpc>
                <a:spcPct val="110000"/>
              </a:lnSpc>
              <a:spcBef>
                <a:spcPct val="0"/>
              </a:spcBef>
              <a:spcAft>
                <a:spcPct val="0"/>
              </a:spcAft>
              <a:buClr>
                <a:srgbClr val="000000"/>
              </a:buClr>
              <a:buSzPts val="2800"/>
              <a:buNone/>
              <a:defRPr/>
            </a:pPr>
            <a:endParaRPr lang="en-US" sz="2400" dirty="0">
              <a:latin typeface="Arial" panose="020B0604020202020204" pitchFamily="34" charset="0"/>
              <a:cs typeface="Arial" panose="020B0604020202020204" pitchFamily="34" charset="0"/>
            </a:endParaRPr>
          </a:p>
          <a:p>
            <a:pPr lvl="1" indent="-406400">
              <a:lnSpc>
                <a:spcPct val="110000"/>
              </a:lnSpc>
              <a:spcBef>
                <a:spcPct val="0"/>
              </a:spcBef>
              <a:spcAft>
                <a:spcPct val="0"/>
              </a:spcAft>
              <a:buClr>
                <a:srgbClr val="000000"/>
              </a:buClr>
              <a:buSzPts val="2800"/>
              <a:defRPr/>
            </a:pPr>
            <a:endParaRPr 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ct val="0"/>
              </a:spcBef>
              <a:spcAft>
                <a:spcPct val="0"/>
              </a:spcAft>
              <a:buClr>
                <a:srgbClr val="000000"/>
              </a:buClr>
              <a:buSzPts val="2800"/>
              <a:buFontTx/>
              <a:buNone/>
              <a:defRPr/>
            </a:pPr>
            <a:endParaRPr lang="en-US" alt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defRPr/>
            </a:pP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17342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BADFE2"/>
        </a:solidFill>
        <a:effectLst/>
      </p:bgPr>
    </p:bg>
    <p:spTree>
      <p:nvGrpSpPr>
        <p:cNvPr id="1" name="Shape 365"/>
        <p:cNvGrpSpPr/>
        <p:nvPr/>
      </p:nvGrpSpPr>
      <p:grpSpPr>
        <a:xfrm>
          <a:off x="0" y="0"/>
          <a:ext cx="0" cy="0"/>
          <a:chOff x="0" y="0"/>
          <a:chExt cx="0" cy="0"/>
        </a:xfrm>
      </p:grpSpPr>
      <p:pic>
        <p:nvPicPr>
          <p:cNvPr id="4" name="Picture 3" descr="A blue screen with white letters P 1&#10;">
            <a:extLst>
              <a:ext uri="{FF2B5EF4-FFF2-40B4-BE49-F238E27FC236}">
                <a16:creationId xmlns:a16="http://schemas.microsoft.com/office/drawing/2014/main" id="{B061087B-FC02-488D-B708-190E631E3CE6}"/>
              </a:ext>
            </a:extLst>
          </p:cNvPr>
          <p:cNvPicPr>
            <a:picLocks noChangeAspect="1"/>
          </p:cNvPicPr>
          <p:nvPr/>
        </p:nvPicPr>
        <p:blipFill>
          <a:blip r:embed="rId3"/>
          <a:stretch>
            <a:fillRect/>
          </a:stretch>
        </p:blipFill>
        <p:spPr>
          <a:xfrm>
            <a:off x="964126" y="122573"/>
            <a:ext cx="1133954" cy="816935"/>
          </a:xfrm>
          <a:prstGeom prst="rect">
            <a:avLst/>
          </a:prstGeom>
        </p:spPr>
      </p:pic>
      <p:sp>
        <p:nvSpPr>
          <p:cNvPr id="2" name="Title 1">
            <a:extLst>
              <a:ext uri="{FF2B5EF4-FFF2-40B4-BE49-F238E27FC236}">
                <a16:creationId xmlns:a16="http://schemas.microsoft.com/office/drawing/2014/main" id="{43E18DE3-094F-46A1-8D5F-0201541225ED}"/>
              </a:ext>
            </a:extLst>
          </p:cNvPr>
          <p:cNvSpPr>
            <a:spLocks noGrp="1"/>
          </p:cNvSpPr>
          <p:nvPr>
            <p:ph type="title"/>
          </p:nvPr>
        </p:nvSpPr>
        <p:spPr/>
        <p:txBody>
          <a:bodyPr/>
          <a:lstStyle/>
          <a:p>
            <a:r>
              <a:rPr lang="en-US" dirty="0">
                <a:solidFill>
                  <a:schemeClr val="tx1"/>
                </a:solidFill>
              </a:rPr>
              <a:t> </a:t>
            </a:r>
            <a:r>
              <a:rPr lang="en-US" dirty="0">
                <a:solidFill>
                  <a:schemeClr val="tx1"/>
                </a:solidFill>
                <a:latin typeface="Arial" panose="020B0604020202020204" pitchFamily="34" charset="0"/>
                <a:cs typeface="Arial" panose="020B0604020202020204" pitchFamily="34" charset="0"/>
              </a:rPr>
              <a:t>Activity: Properties</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of Carbohydrates</a:t>
            </a:r>
            <a:endParaRPr lang="en-AU" dirty="0">
              <a:solidFill>
                <a:schemeClr val="tx1"/>
              </a:solidFill>
            </a:endParaRPr>
          </a:p>
        </p:txBody>
      </p:sp>
      <p:sp>
        <p:nvSpPr>
          <p:cNvPr id="367" name="Google Shape;367;g847cf01710_0_29"/>
          <p:cNvSpPr txBox="1">
            <a:spLocks noGrp="1"/>
          </p:cNvSpPr>
          <p:nvPr>
            <p:ph type="body" idx="1"/>
          </p:nvPr>
        </p:nvSpPr>
        <p:spPr>
          <a:xfrm>
            <a:off x="571449" y="1838158"/>
            <a:ext cx="8001000" cy="1006350"/>
          </a:xfrm>
          <a:prstGeom prst="rect">
            <a:avLst/>
          </a:prstGeom>
        </p:spPr>
        <p:txBody>
          <a:bodyPr spcFirstLastPara="1" wrap="square" lIns="91425" tIns="45700" rIns="91425" bIns="45700" anchor="t" anchorCtr="0">
            <a:noAutofit/>
          </a:bodyPr>
          <a:lstStyle/>
          <a:p>
            <a:pPr marL="0" indent="0" algn="ctr">
              <a:buNone/>
            </a:pPr>
            <a:r>
              <a:rPr lang="en-US" sz="2400" dirty="0">
                <a:latin typeface="Arial" panose="020B0604020202020204" pitchFamily="34" charset="0"/>
                <a:cs typeface="Arial" panose="020B0604020202020204" pitchFamily="34" charset="0"/>
              </a:rPr>
              <a:t>Observe the structure of the carbohydrate fructose 6-phosphate (F6P) in Mol3D viewer in your Achieve course.</a:t>
            </a:r>
          </a:p>
          <a:p>
            <a:pPr marL="0" indent="0" algn="ctr">
              <a:buNone/>
            </a:pP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endParaRPr sz="2400" dirty="0">
              <a:latin typeface="Arial" panose="020B0604020202020204" pitchFamily="34" charset="0"/>
              <a:ea typeface="Arial"/>
              <a:cs typeface="Arial" panose="020B0604020202020204" pitchFamily="34" charset="0"/>
              <a:sym typeface="Arial"/>
            </a:endParaRPr>
          </a:p>
          <a:p>
            <a:pPr marL="0" lvl="0" indent="0" algn="l" rtl="0">
              <a:spcBef>
                <a:spcPts val="360"/>
              </a:spcBef>
              <a:spcAft>
                <a:spcPts val="0"/>
              </a:spcAft>
              <a:buNone/>
            </a:pPr>
            <a:endParaRPr dirty="0"/>
          </a:p>
          <a:p>
            <a:pPr marL="0" lvl="0" indent="0" algn="l" rtl="0">
              <a:spcBef>
                <a:spcPts val="360"/>
              </a:spcBef>
              <a:spcAft>
                <a:spcPts val="0"/>
              </a:spcAft>
              <a:buNone/>
            </a:pPr>
            <a:endParaRPr dirty="0"/>
          </a:p>
        </p:txBody>
      </p:sp>
      <p:pic>
        <p:nvPicPr>
          <p:cNvPr id="1026" name="Picture 2" descr="A screen capture shows an interactive ball and stick model of the carbohydrate fructose 6-phosphate.">
            <a:extLst>
              <a:ext uri="{FF2B5EF4-FFF2-40B4-BE49-F238E27FC236}">
                <a16:creationId xmlns:a16="http://schemas.microsoft.com/office/drawing/2014/main" id="{1C9B373B-44FE-184D-A719-A5524CF306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238374" y="1493130"/>
            <a:ext cx="2667151" cy="6081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1202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BADFE2"/>
        </a:solidFill>
        <a:effectLst/>
      </p:bgPr>
    </p:bg>
    <p:spTree>
      <p:nvGrpSpPr>
        <p:cNvPr id="1" name="Shape 374"/>
        <p:cNvGrpSpPr/>
        <p:nvPr/>
      </p:nvGrpSpPr>
      <p:grpSpPr>
        <a:xfrm>
          <a:off x="0" y="0"/>
          <a:ext cx="0" cy="0"/>
          <a:chOff x="0" y="0"/>
          <a:chExt cx="0" cy="0"/>
        </a:xfrm>
      </p:grpSpPr>
      <p:sp>
        <p:nvSpPr>
          <p:cNvPr id="375" name="Google Shape;375;g847cf01710_0_48"/>
          <p:cNvSpPr txBox="1">
            <a:spLocks noGrp="1"/>
          </p:cNvSpPr>
          <p:nvPr>
            <p:ph type="title"/>
          </p:nvPr>
        </p:nvSpPr>
        <p:spPr>
          <a:xfrm>
            <a:off x="-15875" y="152400"/>
            <a:ext cx="91599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solidFill>
                  <a:schemeClr val="tx1"/>
                </a:solidFill>
                <a:latin typeface="Arial" panose="020B0604020202020204" pitchFamily="34" charset="0"/>
                <a:cs typeface="Arial" panose="020B0604020202020204" pitchFamily="34" charset="0"/>
              </a:rPr>
              <a:t>Activity Instructions</a:t>
            </a:r>
            <a:r>
              <a:rPr lang="en-US" sz="2000" b="0" dirty="0">
                <a:solidFill>
                  <a:schemeClr val="tx1"/>
                </a:solidFill>
                <a:latin typeface="Arial" panose="020B0604020202020204" pitchFamily="34" charset="0"/>
                <a:cs typeface="Arial" panose="020B0604020202020204" pitchFamily="34" charset="0"/>
              </a:rPr>
              <a:t> (1 of 5)</a:t>
            </a:r>
            <a:endParaRPr sz="2000" b="0" dirty="0">
              <a:solidFill>
                <a:schemeClr val="tx1"/>
              </a:solidFill>
              <a:latin typeface="Arial" panose="020B0604020202020204" pitchFamily="34" charset="0"/>
              <a:cs typeface="Arial" panose="020B0604020202020204" pitchFamily="34" charset="0"/>
            </a:endParaRPr>
          </a:p>
        </p:txBody>
      </p:sp>
      <p:sp>
        <p:nvSpPr>
          <p:cNvPr id="376" name="Google Shape;376;g847cf01710_0_48"/>
          <p:cNvSpPr txBox="1">
            <a:spLocks noGrp="1"/>
          </p:cNvSpPr>
          <p:nvPr>
            <p:ph type="body" idx="1"/>
          </p:nvPr>
        </p:nvSpPr>
        <p:spPr>
          <a:xfrm>
            <a:off x="685799" y="1165075"/>
            <a:ext cx="7888357" cy="5129708"/>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None/>
            </a:pPr>
            <a:endParaRPr sz="2400" dirty="0">
              <a:latin typeface="Arial"/>
              <a:ea typeface="Arial"/>
              <a:cs typeface="Arial"/>
              <a:sym typeface="Arial"/>
            </a:endParaRPr>
          </a:p>
          <a:p>
            <a:pPr marL="457200" lvl="0" indent="-381000" rtl="0">
              <a:lnSpc>
                <a:spcPct val="115000"/>
              </a:lnSpc>
              <a:spcBef>
                <a:spcPts val="0"/>
              </a:spcBef>
              <a:spcAft>
                <a:spcPts val="0"/>
              </a:spcAft>
              <a:buSzPts val="2400"/>
              <a:buFont typeface="Arial"/>
              <a:buChar char="•"/>
            </a:pPr>
            <a:r>
              <a:rPr lang="en-US" sz="2400" dirty="0">
                <a:latin typeface="Arial"/>
                <a:ea typeface="Arial"/>
                <a:cs typeface="Arial"/>
                <a:sym typeface="Arial"/>
              </a:rPr>
              <a:t>On your own, </a:t>
            </a:r>
            <a:r>
              <a:rPr lang="en-US" sz="2400" dirty="0">
                <a:solidFill>
                  <a:srgbClr val="0000FF"/>
                </a:solidFill>
                <a:latin typeface="Arial"/>
                <a:ea typeface="Arial"/>
                <a:cs typeface="Arial"/>
                <a:sym typeface="Arial"/>
              </a:rPr>
              <a:t>think </a:t>
            </a:r>
            <a:r>
              <a:rPr lang="en-US" sz="2400" dirty="0">
                <a:latin typeface="Arial"/>
                <a:ea typeface="Arial"/>
                <a:cs typeface="Arial"/>
                <a:sym typeface="Arial"/>
              </a:rPr>
              <a:t>of answers to the questions:</a:t>
            </a:r>
            <a:endParaRPr sz="2400" dirty="0">
              <a:latin typeface="Arial"/>
              <a:ea typeface="Arial"/>
              <a:cs typeface="Arial"/>
              <a:sym typeface="Arial"/>
            </a:endParaRPr>
          </a:p>
          <a:p>
            <a:pPr marL="914400" lvl="1" indent="-381000" rtl="0">
              <a:lnSpc>
                <a:spcPct val="115000"/>
              </a:lnSpc>
              <a:spcBef>
                <a:spcPts val="0"/>
              </a:spcBef>
              <a:spcAft>
                <a:spcPts val="0"/>
              </a:spcAft>
              <a:buSzPts val="2400"/>
              <a:buFont typeface="Arial"/>
              <a:buChar char="–"/>
            </a:pPr>
            <a:r>
              <a:rPr lang="en-US" sz="2400" dirty="0">
                <a:latin typeface="Arial" panose="020B0604020202020204" pitchFamily="34" charset="0"/>
                <a:cs typeface="Arial" panose="020B0604020202020204" pitchFamily="34" charset="0"/>
              </a:rPr>
              <a:t>How many chiral carbons does F6P possess? Select one chiral carbon, take a screenshot, and upload it to your course.</a:t>
            </a:r>
          </a:p>
          <a:p>
            <a:pPr marL="914400" lvl="1" indent="-381000" rtl="0">
              <a:lnSpc>
                <a:spcPct val="115000"/>
              </a:lnSpc>
              <a:spcBef>
                <a:spcPts val="0"/>
              </a:spcBef>
              <a:spcAft>
                <a:spcPts val="0"/>
              </a:spcAft>
              <a:buSzPts val="2400"/>
              <a:buFont typeface="Arial"/>
              <a:buChar char="–"/>
            </a:pPr>
            <a:r>
              <a:rPr lang="en-US" sz="2400" dirty="0">
                <a:latin typeface="Arial" panose="020B0604020202020204" pitchFamily="34" charset="0"/>
                <a:cs typeface="Arial" panose="020B0604020202020204" pitchFamily="34" charset="0"/>
              </a:rPr>
              <a:t>As shown, is F6P in its </a:t>
            </a:r>
            <a:r>
              <a:rPr lang="en-US" sz="18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 or </a:t>
            </a:r>
            <a:r>
              <a:rPr lang="en-US" sz="1800" dirty="0">
                <a:latin typeface="Arial" panose="020B0604020202020204" pitchFamily="34" charset="0"/>
                <a:cs typeface="Arial" panose="020B0604020202020204" pitchFamily="34" charset="0"/>
              </a:rPr>
              <a:t>L</a:t>
            </a:r>
            <a:r>
              <a:rPr lang="en-US" sz="2400" dirty="0">
                <a:latin typeface="Arial" panose="020B0604020202020204" pitchFamily="34" charset="0"/>
                <a:cs typeface="Arial" panose="020B0604020202020204" pitchFamily="34" charset="0"/>
              </a:rPr>
              <a:t> form and why?</a:t>
            </a:r>
            <a:endParaRPr sz="2400" dirty="0">
              <a:latin typeface="Arial"/>
              <a:ea typeface="Arial"/>
              <a:cs typeface="Arial"/>
              <a:sym typeface="Arial"/>
            </a:endParaRPr>
          </a:p>
          <a:p>
            <a:pPr marL="914400" lvl="0" indent="0" rtl="0">
              <a:lnSpc>
                <a:spcPct val="115000"/>
              </a:lnSpc>
              <a:spcBef>
                <a:spcPts val="0"/>
              </a:spcBef>
              <a:spcAft>
                <a:spcPts val="0"/>
              </a:spcAft>
              <a:buNone/>
            </a:pPr>
            <a:r>
              <a:rPr lang="en-US" sz="2400" dirty="0">
                <a:latin typeface="Arial"/>
                <a:ea typeface="Arial"/>
                <a:cs typeface="Arial"/>
                <a:sym typeface="Arial"/>
              </a:rPr>
              <a:t>(2 minutes)</a:t>
            </a:r>
            <a:br>
              <a:rPr lang="en-US" sz="2400" dirty="0">
                <a:latin typeface="Arial"/>
                <a:ea typeface="Arial"/>
                <a:cs typeface="Arial"/>
                <a:sym typeface="Arial"/>
              </a:rPr>
            </a:br>
            <a:endParaRPr sz="2400" dirty="0">
              <a:latin typeface="Arial"/>
              <a:ea typeface="Arial"/>
              <a:cs typeface="Arial"/>
              <a:sym typeface="Arial"/>
            </a:endParaRPr>
          </a:p>
          <a:p>
            <a:pPr marL="457200" lvl="0" indent="-381000" rtl="0">
              <a:lnSpc>
                <a:spcPct val="115000"/>
              </a:lnSpc>
              <a:spcBef>
                <a:spcPts val="0"/>
              </a:spcBef>
              <a:spcAft>
                <a:spcPts val="0"/>
              </a:spcAft>
              <a:buSzPts val="2400"/>
              <a:buFont typeface="Arial"/>
              <a:buChar char="•"/>
            </a:pPr>
            <a:r>
              <a:rPr lang="en-US" sz="2400" dirty="0">
                <a:solidFill>
                  <a:srgbClr val="0000FF"/>
                </a:solidFill>
                <a:latin typeface="Arial"/>
                <a:ea typeface="Arial"/>
                <a:cs typeface="Arial"/>
                <a:sym typeface="Arial"/>
              </a:rPr>
              <a:t>Pair</a:t>
            </a:r>
            <a:r>
              <a:rPr lang="en-US" sz="2400" dirty="0">
                <a:latin typeface="Arial"/>
                <a:ea typeface="Arial"/>
                <a:cs typeface="Arial"/>
                <a:sym typeface="Arial"/>
              </a:rPr>
              <a:t> up to discuss your ideas. (2 minutes)</a:t>
            </a:r>
            <a:br>
              <a:rPr lang="en-US" sz="2400" dirty="0">
                <a:latin typeface="Arial"/>
                <a:ea typeface="Arial"/>
                <a:cs typeface="Arial"/>
                <a:sym typeface="Arial"/>
              </a:rPr>
            </a:br>
            <a:endParaRPr sz="2400" dirty="0">
              <a:latin typeface="Arial"/>
              <a:ea typeface="Arial"/>
              <a:cs typeface="Arial"/>
              <a:sym typeface="Arial"/>
            </a:endParaRPr>
          </a:p>
          <a:p>
            <a:pPr marL="457200" lvl="0" indent="-381000" rtl="0">
              <a:lnSpc>
                <a:spcPct val="115000"/>
              </a:lnSpc>
              <a:spcBef>
                <a:spcPts val="0"/>
              </a:spcBef>
              <a:spcAft>
                <a:spcPts val="0"/>
              </a:spcAft>
              <a:buSzPts val="2400"/>
              <a:buFont typeface="Arial"/>
              <a:buChar char="•"/>
            </a:pPr>
            <a:r>
              <a:rPr lang="en-US" sz="2400" dirty="0">
                <a:solidFill>
                  <a:srgbClr val="0000FF"/>
                </a:solidFill>
                <a:latin typeface="Arial"/>
                <a:ea typeface="Arial"/>
                <a:cs typeface="Arial"/>
                <a:sym typeface="Arial"/>
              </a:rPr>
              <a:t>Share</a:t>
            </a:r>
            <a:r>
              <a:rPr lang="en-US" sz="2400" dirty="0">
                <a:latin typeface="Arial"/>
                <a:ea typeface="Arial"/>
                <a:cs typeface="Arial"/>
                <a:sym typeface="Arial"/>
              </a:rPr>
              <a:t> your ideas with the class in group discussion.</a:t>
            </a:r>
            <a:endParaRPr sz="2400" dirty="0">
              <a:solidFill>
                <a:srgbClr val="0000FF"/>
              </a:solidFill>
              <a:latin typeface="Arial"/>
              <a:ea typeface="Arial"/>
              <a:cs typeface="Arial"/>
              <a:sym typeface="Arial"/>
            </a:endParaRPr>
          </a:p>
          <a:p>
            <a:pPr marL="0" lvl="0" indent="0" algn="just" rtl="0">
              <a:spcBef>
                <a:spcPts val="360"/>
              </a:spcBef>
              <a:spcAft>
                <a:spcPts val="0"/>
              </a:spcAft>
              <a:buNone/>
            </a:pPr>
            <a:endParaRPr dirty="0"/>
          </a:p>
          <a:p>
            <a:pPr marL="0" lvl="0" indent="0" algn="l" rtl="0">
              <a:spcBef>
                <a:spcPts val="360"/>
              </a:spcBef>
              <a:spcAft>
                <a:spcPts val="0"/>
              </a:spcAft>
              <a:buNone/>
            </a:pPr>
            <a:endParaRPr dirty="0"/>
          </a:p>
        </p:txBody>
      </p:sp>
    </p:spTree>
    <p:extLst>
      <p:ext uri="{BB962C8B-B14F-4D97-AF65-F5344CB8AC3E}">
        <p14:creationId xmlns:p14="http://schemas.microsoft.com/office/powerpoint/2010/main" val="18021205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BADFE2"/>
        </a:solidFill>
        <a:effectLst/>
      </p:bgPr>
    </p:bg>
    <p:spTree>
      <p:nvGrpSpPr>
        <p:cNvPr id="1" name="Shape 374"/>
        <p:cNvGrpSpPr/>
        <p:nvPr/>
      </p:nvGrpSpPr>
      <p:grpSpPr>
        <a:xfrm>
          <a:off x="0" y="0"/>
          <a:ext cx="0" cy="0"/>
          <a:chOff x="0" y="0"/>
          <a:chExt cx="0" cy="0"/>
        </a:xfrm>
      </p:grpSpPr>
      <p:sp>
        <p:nvSpPr>
          <p:cNvPr id="375" name="Google Shape;375;g847cf01710_0_48"/>
          <p:cNvSpPr txBox="1">
            <a:spLocks noGrp="1"/>
          </p:cNvSpPr>
          <p:nvPr>
            <p:ph type="title"/>
          </p:nvPr>
        </p:nvSpPr>
        <p:spPr>
          <a:xfrm>
            <a:off x="-15875" y="152400"/>
            <a:ext cx="91599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solidFill>
                  <a:schemeClr val="tx1"/>
                </a:solidFill>
                <a:latin typeface="Arial" panose="020B0604020202020204" pitchFamily="34" charset="0"/>
                <a:cs typeface="Arial" panose="020B0604020202020204" pitchFamily="34" charset="0"/>
              </a:rPr>
              <a:t>Activity Solution</a:t>
            </a:r>
            <a:r>
              <a:rPr lang="en-US" sz="2000" b="0" dirty="0">
                <a:solidFill>
                  <a:schemeClr val="tx1"/>
                </a:solidFill>
                <a:latin typeface="Arial" panose="020B0604020202020204" pitchFamily="34" charset="0"/>
                <a:cs typeface="Arial" panose="020B0604020202020204" pitchFamily="34" charset="0"/>
              </a:rPr>
              <a:t> (1 of 5)</a:t>
            </a:r>
            <a:endParaRPr sz="2000" b="0" dirty="0">
              <a:solidFill>
                <a:schemeClr val="tx1"/>
              </a:solidFill>
              <a:latin typeface="Arial" panose="020B0604020202020204" pitchFamily="34" charset="0"/>
              <a:cs typeface="Arial" panose="020B0604020202020204" pitchFamily="34" charset="0"/>
            </a:endParaRPr>
          </a:p>
        </p:txBody>
      </p:sp>
      <p:sp>
        <p:nvSpPr>
          <p:cNvPr id="376" name="Google Shape;376;g847cf01710_0_48"/>
          <p:cNvSpPr txBox="1">
            <a:spLocks noGrp="1"/>
          </p:cNvSpPr>
          <p:nvPr>
            <p:ph type="body" idx="1"/>
          </p:nvPr>
        </p:nvSpPr>
        <p:spPr>
          <a:xfrm>
            <a:off x="609600" y="1165074"/>
            <a:ext cx="7848600" cy="5116455"/>
          </a:xfrm>
          <a:prstGeom prst="rect">
            <a:avLst/>
          </a:prstGeom>
        </p:spPr>
        <p:txBody>
          <a:bodyPr spcFirstLastPara="1" wrap="square" lIns="91425" tIns="45700" rIns="91425" bIns="45700" anchor="t" anchorCtr="0">
            <a:noAutofit/>
          </a:bodyPr>
          <a:lstStyle/>
          <a:p>
            <a:pPr marL="914400" lvl="1" indent="-381000" rtl="0">
              <a:lnSpc>
                <a:spcPct val="115000"/>
              </a:lnSpc>
              <a:spcBef>
                <a:spcPts val="0"/>
              </a:spcBef>
              <a:spcAft>
                <a:spcPts val="0"/>
              </a:spcAft>
              <a:buSzPts val="2400"/>
              <a:buFont typeface="Arial"/>
              <a:buChar char="–"/>
            </a:pPr>
            <a:endParaRPr lang="en-US" sz="2400" dirty="0">
              <a:latin typeface="Arial"/>
              <a:ea typeface="Arial"/>
              <a:cs typeface="Arial"/>
              <a:sym typeface="Arial"/>
            </a:endParaRPr>
          </a:p>
          <a:p>
            <a:pPr marL="914400" lvl="1" indent="-381000" rtl="0">
              <a:lnSpc>
                <a:spcPct val="115000"/>
              </a:lnSpc>
              <a:spcBef>
                <a:spcPts val="0"/>
              </a:spcBef>
              <a:spcAft>
                <a:spcPts val="0"/>
              </a:spcAft>
              <a:buSzPts val="2400"/>
              <a:buFont typeface="Arial"/>
              <a:buChar char="–"/>
            </a:pPr>
            <a:r>
              <a:rPr lang="en-US" sz="2400" dirty="0">
                <a:latin typeface="Arial" panose="020B0604020202020204" pitchFamily="34" charset="0"/>
                <a:cs typeface="Arial" panose="020B0604020202020204" pitchFamily="34" charset="0"/>
              </a:rPr>
              <a:t>How many chiral carbons does F6P possess? </a:t>
            </a:r>
            <a:r>
              <a:rPr lang="en-US" sz="2400" b="1" dirty="0">
                <a:latin typeface="Arial" panose="020B0604020202020204" pitchFamily="34" charset="0"/>
                <a:cs typeface="Arial" panose="020B0604020202020204" pitchFamily="34" charset="0"/>
              </a:rPr>
              <a:t>three chiral carbons (in its linear form, as depicted, carbons 3, 4, and 5; in its cyclic form, it has 4 chiral carbons)</a:t>
            </a:r>
          </a:p>
          <a:p>
            <a:pPr marL="914400" lvl="1" indent="-381000" rtl="0">
              <a:lnSpc>
                <a:spcPct val="115000"/>
              </a:lnSpc>
              <a:spcBef>
                <a:spcPts val="0"/>
              </a:spcBef>
              <a:spcAft>
                <a:spcPts val="0"/>
              </a:spcAft>
              <a:buSzPts val="2400"/>
              <a:buFont typeface="Arial"/>
              <a:buChar char="–"/>
            </a:pPr>
            <a:endParaRPr lang="en-US" sz="2400" b="1" dirty="0">
              <a:latin typeface="Arial" panose="020B0604020202020204" pitchFamily="34" charset="0"/>
              <a:cs typeface="Arial" panose="020B0604020202020204" pitchFamily="34" charset="0"/>
            </a:endParaRPr>
          </a:p>
          <a:p>
            <a:pPr marL="914400" lvl="1" indent="-381000" rtl="0">
              <a:lnSpc>
                <a:spcPct val="115000"/>
              </a:lnSpc>
              <a:spcBef>
                <a:spcPts val="0"/>
              </a:spcBef>
              <a:spcAft>
                <a:spcPts val="0"/>
              </a:spcAft>
              <a:buSzPts val="2400"/>
              <a:buFont typeface="Arial"/>
              <a:buChar char="–"/>
            </a:pPr>
            <a:r>
              <a:rPr lang="en-US" sz="2400" dirty="0">
                <a:latin typeface="Arial" panose="020B0604020202020204" pitchFamily="34" charset="0"/>
                <a:cs typeface="Arial" panose="020B0604020202020204" pitchFamily="34" charset="0"/>
              </a:rPr>
              <a:t>As shown, is F6P in its </a:t>
            </a:r>
            <a:r>
              <a:rPr lang="en-US" sz="20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 or </a:t>
            </a:r>
            <a:r>
              <a:rPr lang="en-US" sz="2000" dirty="0">
                <a:latin typeface="Arial" panose="020B0604020202020204" pitchFamily="34" charset="0"/>
                <a:cs typeface="Arial" panose="020B0604020202020204" pitchFamily="34" charset="0"/>
              </a:rPr>
              <a:t>L</a:t>
            </a:r>
            <a:r>
              <a:rPr lang="en-US" sz="2400" dirty="0">
                <a:latin typeface="Arial" panose="020B0604020202020204" pitchFamily="34" charset="0"/>
                <a:cs typeface="Arial" panose="020B0604020202020204" pitchFamily="34" charset="0"/>
              </a:rPr>
              <a:t> form and why? </a:t>
            </a:r>
            <a:r>
              <a:rPr lang="en-US" sz="2400" b="1" dirty="0">
                <a:latin typeface="Arial" panose="020B0604020202020204" pitchFamily="34" charset="0"/>
                <a:cs typeface="Arial" panose="020B0604020202020204" pitchFamily="34" charset="0"/>
              </a:rPr>
              <a:t>F6P is in its </a:t>
            </a:r>
            <a:r>
              <a:rPr lang="en-US" sz="2000" b="1" dirty="0">
                <a:latin typeface="Arial" panose="020B0604020202020204" pitchFamily="34" charset="0"/>
                <a:cs typeface="Arial" panose="020B0604020202020204" pitchFamily="34" charset="0"/>
              </a:rPr>
              <a:t>D</a:t>
            </a:r>
            <a:r>
              <a:rPr lang="en-US" sz="2400" b="1" dirty="0">
                <a:latin typeface="Arial" panose="020B0604020202020204" pitchFamily="34" charset="0"/>
                <a:cs typeface="Arial" panose="020B0604020202020204" pitchFamily="34" charset="0"/>
              </a:rPr>
              <a:t> form because, when drawn in its linear form, the —OH group attached to carbon 5 is on the right side of the molecule.</a:t>
            </a:r>
          </a:p>
          <a:p>
            <a:pPr lvl="1" indent="-381000" algn="just">
              <a:lnSpc>
                <a:spcPct val="115000"/>
              </a:lnSpc>
              <a:spcBef>
                <a:spcPts val="0"/>
              </a:spcBef>
              <a:buSzPts val="2400"/>
              <a:buFont typeface="Arial"/>
              <a:buChar char="–"/>
            </a:pPr>
            <a:endParaRPr lang="en-GB" sz="2400" b="1" dirty="0">
              <a:latin typeface="Arial"/>
              <a:ea typeface="Arial"/>
              <a:cs typeface="Arial"/>
              <a:sym typeface="Arial"/>
            </a:endParaRPr>
          </a:p>
          <a:p>
            <a:pPr marL="914400" lvl="1" indent="-381000" algn="l" rtl="0">
              <a:lnSpc>
                <a:spcPct val="115000"/>
              </a:lnSpc>
              <a:spcBef>
                <a:spcPts val="0"/>
              </a:spcBef>
              <a:spcAft>
                <a:spcPts val="0"/>
              </a:spcAft>
              <a:buSzPts val="2400"/>
              <a:buFont typeface="Arial"/>
              <a:buChar char="–"/>
            </a:pPr>
            <a:endParaRPr sz="2400" dirty="0">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6614555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FB565-E604-4ADE-9DBA-402A92C5FCA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Epimers</a:t>
            </a:r>
            <a:endParaRPr lang="en-AU" dirty="0"/>
          </a:p>
        </p:txBody>
      </p:sp>
      <p:sp>
        <p:nvSpPr>
          <p:cNvPr id="5" name="Google Shape;390;g847cf01710_0_68">
            <a:extLst>
              <a:ext uri="{FF2B5EF4-FFF2-40B4-BE49-F238E27FC236}">
                <a16:creationId xmlns:a16="http://schemas.microsoft.com/office/drawing/2014/main" id="{DA05636C-9CFA-8C41-8C1A-C7B4C633163D}"/>
              </a:ext>
            </a:extLst>
          </p:cNvPr>
          <p:cNvSpPr txBox="1">
            <a:spLocks noChangeArrowheads="1"/>
          </p:cNvSpPr>
          <p:nvPr/>
        </p:nvSpPr>
        <p:spPr bwMode="auto">
          <a:xfrm>
            <a:off x="483393" y="1600201"/>
            <a:ext cx="81772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epimers</a:t>
            </a:r>
            <a:r>
              <a:rPr lang="en-US" sz="2400" dirty="0">
                <a:latin typeface="Arial" panose="020B0604020202020204" pitchFamily="34" charset="0"/>
                <a:cs typeface="Arial" panose="020B0604020202020204" pitchFamily="34" charset="0"/>
              </a:rPr>
              <a:t> = two sugars that differ only in the configuration around one carbon atom </a:t>
            </a:r>
          </a:p>
          <a:p>
            <a:pPr marL="533400" lvl="1"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Picture 2" descr="D-mannose is an epimer at C-2. It is a vertical six-carbon chain with C 1 double bonded to O and bonded to H; C 2 bonded to H on the right and O H on the left with all of the atoms highlighted in a red band; C 3 bonded to H on the right and O H on the left, C 4 bonded to O H on the right and H on the left, C 5 bonded to O H on the right and H on the left; and C 6 bonded to 2 H and O H. D-glucose has a similar structure to D-mannose, except that C 2 is bonded to O H on the right and to H on the left, all highlighted with a red band. A blue band highlights C 4 and the O H and H bonded to it. D-galactose is an epimer at C-4. It has a similar structure to glucose, except that C 4 is bonded to H on the right and O H on the left, all highlighted with a blue band.">
            <a:extLst>
              <a:ext uri="{FF2B5EF4-FFF2-40B4-BE49-F238E27FC236}">
                <a16:creationId xmlns:a16="http://schemas.microsoft.com/office/drawing/2014/main" id="{54DB5BE8-6879-DB40-9B25-F6CD148B85D5}"/>
              </a:ext>
            </a:extLst>
          </p:cNvPr>
          <p:cNvPicPr>
            <a:picLocks noChangeAspect="1"/>
          </p:cNvPicPr>
          <p:nvPr/>
        </p:nvPicPr>
        <p:blipFill>
          <a:blip r:embed="rId3"/>
          <a:stretch>
            <a:fillRect/>
          </a:stretch>
        </p:blipFill>
        <p:spPr>
          <a:xfrm>
            <a:off x="1420298" y="2900135"/>
            <a:ext cx="6303404" cy="3038929"/>
          </a:xfrm>
          <a:prstGeom prst="rect">
            <a:avLst/>
          </a:prstGeom>
        </p:spPr>
      </p:pic>
    </p:spTree>
    <p:extLst>
      <p:ext uri="{BB962C8B-B14F-4D97-AF65-F5344CB8AC3E}">
        <p14:creationId xmlns:p14="http://schemas.microsoft.com/office/powerpoint/2010/main" val="25452770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A0DDB-1378-4B50-BF4D-2ADE6F762E5B}"/>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The Common Monosaccharides Have Cyclic Structures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33387" y="2133600"/>
            <a:ext cx="827722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aqueous solution, </a:t>
            </a:r>
            <a:r>
              <a:rPr lang="en-US" sz="2400" dirty="0" err="1">
                <a:latin typeface="Arial" panose="020B0604020202020204" pitchFamily="34" charset="0"/>
                <a:cs typeface="Arial" panose="020B0604020202020204" pitchFamily="34" charset="0"/>
              </a:rPr>
              <a:t>aldotetroses</a:t>
            </a:r>
            <a:r>
              <a:rPr lang="en-US" sz="2400" dirty="0">
                <a:latin typeface="Arial" panose="020B0604020202020204" pitchFamily="34" charset="0"/>
                <a:cs typeface="Arial" panose="020B0604020202020204" pitchFamily="34" charset="0"/>
              </a:rPr>
              <a:t> and all monosaccharides with 5+ backbone carbon atoms occur as cyclic structures</a:t>
            </a:r>
          </a:p>
          <a:p>
            <a:pPr lvl="1"/>
            <a:r>
              <a:rPr lang="en-US" sz="2400" dirty="0">
                <a:latin typeface="Arial" panose="020B0604020202020204" pitchFamily="34" charset="0"/>
                <a:cs typeface="Arial" panose="020B0604020202020204" pitchFamily="34" charset="0"/>
              </a:rPr>
              <a:t>covalent bond between the carbonyl group and the oxygen of a hydroxyl group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795787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1&#10;">
            <a:extLst>
              <a:ext uri="{FF2B5EF4-FFF2-40B4-BE49-F238E27FC236}">
                <a16:creationId xmlns:a16="http://schemas.microsoft.com/office/drawing/2014/main" id="{46CF7E43-A362-448B-A751-43114CA055D9}"/>
              </a:ext>
            </a:extLst>
          </p:cNvPr>
          <p:cNvPicPr>
            <a:picLocks noChangeAspect="1"/>
          </p:cNvPicPr>
          <p:nvPr/>
        </p:nvPicPr>
        <p:blipFill>
          <a:blip r:embed="rId3"/>
          <a:stretch>
            <a:fillRect/>
          </a:stretch>
        </p:blipFill>
        <p:spPr>
          <a:xfrm>
            <a:off x="685800" y="381000"/>
            <a:ext cx="1133954" cy="816935"/>
          </a:xfrm>
          <a:prstGeom prst="rect">
            <a:avLst/>
          </a:prstGeom>
        </p:spPr>
      </p:pic>
      <p:sp>
        <p:nvSpPr>
          <p:cNvPr id="2" name="Title 1">
            <a:extLst>
              <a:ext uri="{FF2B5EF4-FFF2-40B4-BE49-F238E27FC236}">
                <a16:creationId xmlns:a16="http://schemas.microsoft.com/office/drawing/2014/main" id="{56537629-4F21-43D8-B4B6-73D12D2A5ECB}"/>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6</a:t>
            </a:r>
            <a:endParaRPr lang="en-AU" dirty="0"/>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A monosaccharide with a ketone functional group and seven carbons:</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can never exist in cyclic form.</a:t>
            </a:r>
          </a:p>
          <a:p>
            <a:pPr marL="457200" indent="-457200">
              <a:buFontTx/>
              <a:buAutoNum type="alphaUcPeriod"/>
              <a:defRPr/>
            </a:pPr>
            <a:r>
              <a:rPr lang="en-US" sz="2400" dirty="0">
                <a:latin typeface="Arial" panose="020B0604020202020204" pitchFamily="34" charset="0"/>
                <a:cs typeface="Arial" panose="020B0604020202020204" pitchFamily="34" charset="0"/>
              </a:rPr>
              <a:t>is a </a:t>
            </a:r>
            <a:r>
              <a:rPr lang="en-US" sz="2400" dirty="0" err="1">
                <a:latin typeface="Arial" panose="020B0604020202020204" pitchFamily="34" charset="0"/>
                <a:cs typeface="Arial" panose="020B0604020202020204" pitchFamily="34" charset="0"/>
              </a:rPr>
              <a:t>ketoheptose</a:t>
            </a:r>
            <a:r>
              <a:rPr lang="en-US" sz="2400" dirty="0">
                <a:latin typeface="Arial" panose="020B0604020202020204" pitchFamily="34" charset="0"/>
                <a:cs typeface="Arial" panose="020B0604020202020204" pitchFamily="34" charset="0"/>
              </a:rPr>
              <a:t>. </a:t>
            </a:r>
          </a:p>
          <a:p>
            <a:pPr marL="457200" indent="-457200">
              <a:buFontTx/>
              <a:buAutoNum type="alphaUcPeriod"/>
              <a:defRPr/>
            </a:pPr>
            <a:r>
              <a:rPr lang="en-US" sz="2400" dirty="0">
                <a:latin typeface="Arial" panose="020B0604020202020204" pitchFamily="34" charset="0"/>
                <a:cs typeface="Arial" panose="020B0604020202020204" pitchFamily="34" charset="0"/>
              </a:rPr>
              <a:t>is the monosaccharide found in RNA but not DNA.</a:t>
            </a:r>
          </a:p>
          <a:p>
            <a:pPr marL="457200" indent="-457200">
              <a:buFontTx/>
              <a:buAutoNum type="alphaUcPeriod"/>
              <a:defRPr/>
            </a:pPr>
            <a:r>
              <a:rPr lang="en-US" sz="2400" dirty="0">
                <a:latin typeface="Arial" panose="020B0604020202020204" pitchFamily="34" charset="0"/>
                <a:cs typeface="Arial" panose="020B0604020202020204" pitchFamily="34" charset="0"/>
              </a:rPr>
              <a:t>has a single chiral center.</a:t>
            </a: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02284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30FAB-FB48-42FA-9023-49DB401BEA26}"/>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6, Response</a:t>
            </a:r>
            <a:endParaRPr lang="en-AU" dirty="0"/>
          </a:p>
        </p:txBody>
      </p:sp>
      <p:sp>
        <p:nvSpPr>
          <p:cNvPr id="4" name="Google Shape;433;g847cf01710_0_113">
            <a:extLst>
              <a:ext uri="{FF2B5EF4-FFF2-40B4-BE49-F238E27FC236}">
                <a16:creationId xmlns:a16="http://schemas.microsoft.com/office/drawing/2014/main" id="{22C1792A-9F4F-AB47-A163-E03BC810150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A monosaccharide with a ketone functional group and seven carbons:</a:t>
            </a:r>
          </a:p>
          <a:p>
            <a:pPr>
              <a:buNone/>
              <a:defRPr/>
            </a:pPr>
            <a:endParaRPr lang="en-US" sz="2400" b="1"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B.  is a </a:t>
            </a:r>
            <a:r>
              <a:rPr lang="en-US" sz="2400" b="1" dirty="0" err="1">
                <a:latin typeface="Arial" panose="020B0604020202020204" pitchFamily="34" charset="0"/>
                <a:cs typeface="Arial" panose="020B0604020202020204" pitchFamily="34" charset="0"/>
              </a:rPr>
              <a:t>ketoheptose</a:t>
            </a:r>
            <a:r>
              <a:rPr lang="en-US" sz="2400" b="1" dirty="0">
                <a:latin typeface="Arial" panose="020B0604020202020204" pitchFamily="34" charset="0"/>
                <a:cs typeface="Arial" panose="020B0604020202020204" pitchFamily="34" charset="0"/>
              </a:rPr>
              <a:t>. </a:t>
            </a: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Monosaccharides with seven carbon atoms in their backbones are called heptoses. A ketose of this chain length is a </a:t>
            </a:r>
            <a:r>
              <a:rPr lang="en-US" sz="2400" b="1" dirty="0" err="1">
                <a:latin typeface="Arial" panose="020B0604020202020204" pitchFamily="34" charset="0"/>
                <a:cs typeface="Arial" panose="020B0604020202020204" pitchFamily="34" charset="0"/>
              </a:rPr>
              <a:t>ketoheptose</a:t>
            </a:r>
            <a:r>
              <a:rPr lang="en-US" sz="2400" b="1" dirty="0">
                <a:latin typeface="Arial" panose="020B0604020202020204" pitchFamily="34" charset="0"/>
                <a:cs typeface="Arial" panose="020B0604020202020204" pitchFamily="34" charset="0"/>
              </a:rPr>
              <a:t>. </a:t>
            </a: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439483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1EC0A-1412-4338-B96E-EC2F417EAAF0}"/>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Hemiacetals and Hemiketals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46525" y="1752600"/>
            <a:ext cx="827722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hemiacetals</a:t>
            </a:r>
            <a:r>
              <a:rPr lang="en-US" sz="2400" dirty="0">
                <a:latin typeface="Arial" panose="020B0604020202020204" pitchFamily="34" charset="0"/>
                <a:cs typeface="Arial" panose="020B0604020202020204" pitchFamily="34" charset="0"/>
              </a:rPr>
              <a:t> or </a:t>
            </a:r>
            <a:r>
              <a:rPr lang="en-US" sz="2400" b="1" dirty="0">
                <a:latin typeface="Arial" panose="020B0604020202020204" pitchFamily="34" charset="0"/>
                <a:cs typeface="Arial" panose="020B0604020202020204" pitchFamily="34" charset="0"/>
              </a:rPr>
              <a:t>hemiketals </a:t>
            </a:r>
            <a:r>
              <a:rPr lang="en-US" sz="2400" dirty="0">
                <a:latin typeface="Arial" panose="020B0604020202020204" pitchFamily="34" charset="0"/>
                <a:cs typeface="Arial" panose="020B0604020202020204" pitchFamily="34" charset="0"/>
              </a:rPr>
              <a:t>= derivatives formed by a  general reaction between alcohols and aldehydes or ketones</a:t>
            </a:r>
          </a:p>
          <a:p>
            <a:pPr lvl="1"/>
            <a:r>
              <a:rPr lang="en-US" sz="2400" dirty="0">
                <a:latin typeface="Arial" panose="020B0604020202020204" pitchFamily="34" charset="0"/>
                <a:cs typeface="Arial" panose="020B0604020202020204" pitchFamily="34" charset="0"/>
              </a:rPr>
              <a:t>product of the first alcohol molecule addition</a:t>
            </a:r>
          </a:p>
          <a:p>
            <a:pPr lvl="1"/>
            <a:r>
              <a:rPr lang="en-US" sz="2400" dirty="0">
                <a:latin typeface="Arial" panose="020B0604020202020204" pitchFamily="34" charset="0"/>
                <a:cs typeface="Arial" panose="020B0604020202020204" pitchFamily="34" charset="0"/>
              </a:rPr>
              <a:t>a five- or six-membered ring forms if the —OH and carbonyl groups are on the same molecule</a:t>
            </a:r>
          </a:p>
          <a:p>
            <a:pPr marL="533400" lvl="1"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acetal</a:t>
            </a:r>
            <a:r>
              <a:rPr lang="en-US" sz="2400" dirty="0">
                <a:latin typeface="Arial" panose="020B0604020202020204" pitchFamily="34" charset="0"/>
                <a:cs typeface="Arial" panose="020B0604020202020204" pitchFamily="34" charset="0"/>
              </a:rPr>
              <a:t> or </a:t>
            </a:r>
            <a:r>
              <a:rPr lang="en-US" sz="2400" b="1" dirty="0">
                <a:latin typeface="Arial" panose="020B0604020202020204" pitchFamily="34" charset="0"/>
                <a:cs typeface="Arial" panose="020B0604020202020204" pitchFamily="34" charset="0"/>
              </a:rPr>
              <a:t>ketal </a:t>
            </a:r>
            <a:r>
              <a:rPr lang="en-US" sz="2400" dirty="0">
                <a:latin typeface="Arial" panose="020B0604020202020204" pitchFamily="34" charset="0"/>
                <a:cs typeface="Arial" panose="020B0604020202020204" pitchFamily="34" charset="0"/>
              </a:rPr>
              <a:t>= product of the second alcohol molecule addition</a:t>
            </a:r>
          </a:p>
          <a:p>
            <a:pPr lvl="1"/>
            <a:r>
              <a:rPr lang="en-US" sz="2400" dirty="0">
                <a:latin typeface="Arial" panose="020B0604020202020204" pitchFamily="34" charset="0"/>
                <a:cs typeface="Arial" panose="020B0604020202020204" pitchFamily="34" charset="0"/>
              </a:rPr>
              <a:t>forms a glycosidic bond</a:t>
            </a: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060087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AFD92-4B06-4B27-AD53-B42B0B2090D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Formation of Hemiacetals and Hemiketals</a:t>
            </a:r>
            <a:endParaRPr lang="en-AU" dirty="0"/>
          </a:p>
        </p:txBody>
      </p:sp>
      <p:pic>
        <p:nvPicPr>
          <p:cNvPr id="5" name="Picture 4" descr="The top series of reactions begins with an aldehyde that has a C that is double bonded to O on the upper right, single bonded to H on the lower right, and single bonded to R superscript 1 on the left. This is added to a red highlighted alcohol that has O H bonded to R superscript 2. This undergoes a reversible reaction to produce a hemiacetal that has a central C bonded to red highlighted O R superscript 2 on the right, H below, R superscript 1 on the left, and O bonded to red highlighted H above. This undergoes a reversible reaction to produce an acetal. During the forward reaction, blue highlighted H O bonded to R superscript 3 is added. This produces an acetal plus red highlighted H O blue highlighted H. During the reverse reaction, blue highlighted H O bonded to R superscript 3 is removed. The acetal has a central C bonded to red highlighted O R superscript 2 on the right, H below, R superscript 1 on the left, and blue highlighted O R superscript 3 above. The bottom series of reactions begins with a ketone that has a C that is double bonded to O on the right, single bonded to R superscript 2 below, and single bonded to R superscript 1 on the left. This is added to a red highlighted alcohol that has H O bonded to R superscript 3. This undergoes a reversible reaction to produce a hemiketal that has a central C bonded to red highlighted O R superscript 3 on the right, R superscript 2 below, R superscript 1 on the left, and O bonded to red highlighted H above. This undergoes a reversible reaction to produce an acetal. During the forward reaction, blue highlighted H O bonded to R superscript 4 is added. This produces a ketal plus red highlighted H O blue highlighted H. During the reverse reaction, blue highlighted H O bonded to R superscript 4 is removed. The ketal has a central C bonded to red highlighted O R superscript 3 on the right, R superscript 2 below, R superscript 1 on the left, and blue highlighted O R superscript 4 above.">
            <a:extLst>
              <a:ext uri="{FF2B5EF4-FFF2-40B4-BE49-F238E27FC236}">
                <a16:creationId xmlns:a16="http://schemas.microsoft.com/office/drawing/2014/main" id="{E9868B25-AE27-9A41-9C5D-C36CE445690C}"/>
              </a:ext>
            </a:extLst>
          </p:cNvPr>
          <p:cNvPicPr>
            <a:picLocks noChangeAspect="1"/>
          </p:cNvPicPr>
          <p:nvPr/>
        </p:nvPicPr>
        <p:blipFill>
          <a:blip r:embed="rId3"/>
          <a:stretch>
            <a:fillRect/>
          </a:stretch>
        </p:blipFill>
        <p:spPr>
          <a:xfrm>
            <a:off x="1200150" y="2209800"/>
            <a:ext cx="6743700" cy="3175000"/>
          </a:xfrm>
          <a:prstGeom prst="rect">
            <a:avLst/>
          </a:prstGeom>
        </p:spPr>
      </p:pic>
    </p:spTree>
    <p:extLst>
      <p:ext uri="{BB962C8B-B14F-4D97-AF65-F5344CB8AC3E}">
        <p14:creationId xmlns:p14="http://schemas.microsoft.com/office/powerpoint/2010/main" val="17585346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202C3-D386-4B86-8FDD-55C404C229AF}"/>
              </a:ext>
            </a:extLst>
          </p:cNvPr>
          <p:cNvSpPr>
            <a:spLocks noGrp="1"/>
          </p:cNvSpPr>
          <p:nvPr>
            <p:ph type="title"/>
          </p:nvPr>
        </p:nvSpPr>
        <p:spPr/>
        <p:txBody>
          <a:bodyPr/>
          <a:lstStyle/>
          <a:p>
            <a:r>
              <a:rPr lang="el-GR" i="1" dirty="0">
                <a:solidFill>
                  <a:schemeClr val="tx1"/>
                </a:solidFill>
                <a:latin typeface="Arial" panose="020B0604020202020204" pitchFamily="34" charset="0"/>
                <a:cs typeface="Arial" panose="020B0604020202020204" pitchFamily="34" charset="0"/>
              </a:rPr>
              <a:t>α</a:t>
            </a:r>
            <a:r>
              <a:rPr lang="el-GR"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and </a:t>
            </a:r>
            <a:r>
              <a:rPr lang="el-GR" i="1" dirty="0">
                <a:solidFill>
                  <a:schemeClr val="tx1"/>
                </a:solidFill>
                <a:latin typeface="Arial" panose="020B0604020202020204" pitchFamily="34" charset="0"/>
                <a:cs typeface="Arial" panose="020B0604020202020204" pitchFamily="34" charset="0"/>
              </a:rPr>
              <a:t>β</a:t>
            </a:r>
            <a:r>
              <a:rPr lang="el-GR"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Stereoisomeric Configurations</a:t>
            </a:r>
            <a:endParaRPr lang="en-AU" dirty="0"/>
          </a:p>
        </p:txBody>
      </p:sp>
      <p:sp>
        <p:nvSpPr>
          <p:cNvPr id="7" name="Google Shape;390;g847cf01710_0_68">
            <a:extLst>
              <a:ext uri="{FF2B5EF4-FFF2-40B4-BE49-F238E27FC236}">
                <a16:creationId xmlns:a16="http://schemas.microsoft.com/office/drawing/2014/main" id="{4DF70388-3B0E-3F48-9FCB-8B8B91CB6CE0}"/>
              </a:ext>
            </a:extLst>
          </p:cNvPr>
          <p:cNvSpPr txBox="1">
            <a:spLocks noChangeArrowheads="1"/>
          </p:cNvSpPr>
          <p:nvPr/>
        </p:nvSpPr>
        <p:spPr bwMode="auto">
          <a:xfrm>
            <a:off x="446525" y="1752600"/>
            <a:ext cx="82772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reaction with the first alcohol molecule creates an additional chiral center (the carbonyl carbon)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produces either of two stereoisomeric configurations: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anomers</a:t>
            </a:r>
            <a:r>
              <a:rPr lang="en-US" sz="2400" dirty="0">
                <a:latin typeface="Arial" panose="020B0604020202020204" pitchFamily="34" charset="0"/>
                <a:cs typeface="Arial" panose="020B0604020202020204" pitchFamily="34" charset="0"/>
              </a:rPr>
              <a:t> = isomeric forms of monosaccharides that differ only in their configuration about the hemiacetal or hemiketal carbon atom</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anomeric carbon </a:t>
            </a:r>
            <a:r>
              <a:rPr lang="en-US" sz="2400" dirty="0">
                <a:latin typeface="Arial" panose="020B0604020202020204" pitchFamily="34" charset="0"/>
                <a:cs typeface="Arial" panose="020B0604020202020204" pitchFamily="34" charset="0"/>
              </a:rPr>
              <a:t>= the carbonyl carbon atom</a:t>
            </a:r>
            <a:endParaRPr lang="el-GR"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65387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2&#10;">
            <a:extLst>
              <a:ext uri="{FF2B5EF4-FFF2-40B4-BE49-F238E27FC236}">
                <a16:creationId xmlns:a16="http://schemas.microsoft.com/office/drawing/2014/main" id="{5272BB56-A0A6-4206-AB3F-F32DC33856E8}"/>
              </a:ext>
            </a:extLst>
          </p:cNvPr>
          <p:cNvPicPr>
            <a:picLocks noChangeAspect="1"/>
          </p:cNvPicPr>
          <p:nvPr/>
        </p:nvPicPr>
        <p:blipFill>
          <a:blip r:embed="rId3"/>
          <a:stretch>
            <a:fillRect/>
          </a:stretch>
        </p:blipFill>
        <p:spPr>
          <a:xfrm>
            <a:off x="914400" y="315432"/>
            <a:ext cx="1133954" cy="816935"/>
          </a:xfrm>
          <a:prstGeom prst="rect">
            <a:avLst/>
          </a:prstGeom>
        </p:spPr>
      </p:pic>
      <p:sp>
        <p:nvSpPr>
          <p:cNvPr id="2" name="Title 1">
            <a:extLst>
              <a:ext uri="{FF2B5EF4-FFF2-40B4-BE49-F238E27FC236}">
                <a16:creationId xmlns:a16="http://schemas.microsoft.com/office/drawing/2014/main" id="{75661328-C609-438E-95D4-D4A45C33E6AC}"/>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a:t>
            </a:r>
            <a:endParaRPr lang="en-AU" dirty="0"/>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A(n) ________ is a(n) ________ with two monosaccharide units.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oligosaccharide; polysaccharide</a:t>
            </a:r>
          </a:p>
          <a:p>
            <a:pPr marL="457200" indent="-457200">
              <a:buFontTx/>
              <a:buAutoNum type="alphaUcPeriod"/>
              <a:defRPr/>
            </a:pPr>
            <a:r>
              <a:rPr lang="en-US" sz="2400" dirty="0">
                <a:latin typeface="Arial" panose="020B0604020202020204" pitchFamily="34" charset="0"/>
                <a:cs typeface="Arial" panose="020B0604020202020204" pitchFamily="34" charset="0"/>
              </a:rPr>
              <a:t>polysaccharide; oligosaccharide</a:t>
            </a:r>
          </a:p>
          <a:p>
            <a:pPr marL="457200" indent="-457200">
              <a:buFontTx/>
              <a:buAutoNum type="alphaUcPeriod"/>
              <a:defRPr/>
            </a:pPr>
            <a:r>
              <a:rPr lang="en-US" sz="2400" dirty="0">
                <a:latin typeface="Arial" panose="020B0604020202020204" pitchFamily="34" charset="0"/>
                <a:cs typeface="Arial" panose="020B0604020202020204" pitchFamily="34" charset="0"/>
              </a:rPr>
              <a:t>disaccharide; oligosaccharide</a:t>
            </a:r>
          </a:p>
          <a:p>
            <a:pPr marL="457200" indent="-457200">
              <a:buFontTx/>
              <a:buAutoNum type="alphaUcPeriod"/>
              <a:defRPr/>
            </a:pPr>
            <a:r>
              <a:rPr lang="en-US" sz="2400" dirty="0">
                <a:latin typeface="Arial" panose="020B0604020202020204" pitchFamily="34" charset="0"/>
                <a:cs typeface="Arial" panose="020B0604020202020204" pitchFamily="34" charset="0"/>
              </a:rPr>
              <a:t>disaccharide; polysaccharide</a:t>
            </a: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847097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1&#10;">
            <a:extLst>
              <a:ext uri="{FF2B5EF4-FFF2-40B4-BE49-F238E27FC236}">
                <a16:creationId xmlns:a16="http://schemas.microsoft.com/office/drawing/2014/main" id="{42742857-2551-4AAE-8A82-240DCBCB85C6}"/>
              </a:ext>
            </a:extLst>
          </p:cNvPr>
          <p:cNvPicPr>
            <a:picLocks noChangeAspect="1"/>
          </p:cNvPicPr>
          <p:nvPr/>
        </p:nvPicPr>
        <p:blipFill>
          <a:blip r:embed="rId3"/>
          <a:stretch>
            <a:fillRect/>
          </a:stretch>
        </p:blipFill>
        <p:spPr>
          <a:xfrm>
            <a:off x="694846" y="388818"/>
            <a:ext cx="1133954" cy="816935"/>
          </a:xfrm>
          <a:prstGeom prst="rect">
            <a:avLst/>
          </a:prstGeom>
        </p:spPr>
      </p:pic>
      <p:sp>
        <p:nvSpPr>
          <p:cNvPr id="2" name="Title 1">
            <a:extLst>
              <a:ext uri="{FF2B5EF4-FFF2-40B4-BE49-F238E27FC236}">
                <a16:creationId xmlns:a16="http://schemas.microsoft.com/office/drawing/2014/main" id="{433CC822-1E77-437C-AADD-5AD914C50040}"/>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7</a:t>
            </a:r>
            <a:endParaRPr lang="en-AU" dirty="0"/>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What name is given to monosaccharides that differ in configuration about the hemiacetal carbon atom?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enantiomers</a:t>
            </a:r>
          </a:p>
          <a:p>
            <a:pPr marL="457200" indent="-457200">
              <a:buFontTx/>
              <a:buAutoNum type="alphaUcPeriod"/>
              <a:defRPr/>
            </a:pPr>
            <a:r>
              <a:rPr lang="en-US" sz="2400" dirty="0">
                <a:latin typeface="Arial" panose="020B0604020202020204" pitchFamily="34" charset="0"/>
                <a:cs typeface="Arial" panose="020B0604020202020204" pitchFamily="34" charset="0"/>
              </a:rPr>
              <a:t>isomers</a:t>
            </a:r>
          </a:p>
          <a:p>
            <a:pPr marL="457200" indent="-457200">
              <a:buFontTx/>
              <a:buAutoNum type="alphaUcPeriod"/>
              <a:defRPr/>
            </a:pPr>
            <a:r>
              <a:rPr lang="en-US" sz="2400" dirty="0">
                <a:latin typeface="Arial" panose="020B0604020202020204" pitchFamily="34" charset="0"/>
                <a:cs typeface="Arial" panose="020B0604020202020204" pitchFamily="34" charset="0"/>
              </a:rPr>
              <a:t>epimers</a:t>
            </a:r>
          </a:p>
          <a:p>
            <a:pPr marL="457200" indent="-457200">
              <a:buFontTx/>
              <a:buAutoNum type="alphaUcPeriod"/>
              <a:defRPr/>
            </a:pPr>
            <a:r>
              <a:rPr lang="en-US" sz="2400" dirty="0">
                <a:latin typeface="Arial" panose="020B0604020202020204" pitchFamily="34" charset="0"/>
                <a:cs typeface="Arial" panose="020B0604020202020204" pitchFamily="34" charset="0"/>
              </a:rPr>
              <a:t>anomers</a:t>
            </a: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807132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198DE-49F8-475E-8276-DD70E5A2ACFA}"/>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7, Response</a:t>
            </a:r>
            <a:endParaRPr lang="en-AU" dirty="0"/>
          </a:p>
        </p:txBody>
      </p:sp>
      <p:sp>
        <p:nvSpPr>
          <p:cNvPr id="5" name="Google Shape;433;g847cf01710_0_113">
            <a:extLst>
              <a:ext uri="{FF2B5EF4-FFF2-40B4-BE49-F238E27FC236}">
                <a16:creationId xmlns:a16="http://schemas.microsoft.com/office/drawing/2014/main" id="{D4CA6434-856F-AE4A-A95C-B828B10C6DA2}"/>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What name is given to monosaccharides that differ in configuration about the hemiacetal carbon atom?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D.  anomers</a:t>
            </a:r>
          </a:p>
          <a:p>
            <a:pPr>
              <a:buFontTx/>
              <a:buNone/>
              <a:defRPr/>
            </a:pPr>
            <a:endParaRPr lang="en-US" sz="2400"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Isomeric forms of monosaccharides that differ only in their configuration about the hemiacetal or hemiketal carbon atom are called anomers. </a:t>
            </a: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437924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E02CB-ABD2-4D1B-8DC5-8AA05A2F1E0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Formation of the Two Cyclic Forms of </a:t>
            </a:r>
            <a:r>
              <a:rPr lang="en-US" sz="3200" dirty="0">
                <a:solidFill>
                  <a:schemeClr val="tx1"/>
                </a:solidFill>
                <a:latin typeface="Arial" panose="020B0604020202020204" pitchFamily="34" charset="0"/>
                <a:cs typeface="Arial" panose="020B0604020202020204" pitchFamily="34" charset="0"/>
              </a:rPr>
              <a:t>D</a:t>
            </a:r>
            <a:r>
              <a:rPr lang="en-US" dirty="0">
                <a:solidFill>
                  <a:schemeClr val="tx1"/>
                </a:solidFill>
                <a:latin typeface="Arial" panose="020B0604020202020204" pitchFamily="34" charset="0"/>
                <a:cs typeface="Arial" panose="020B0604020202020204" pitchFamily="34" charset="0"/>
              </a:rPr>
              <a:t>-Glucose</a:t>
            </a:r>
            <a:endParaRPr lang="en-AU" dirty="0"/>
          </a:p>
        </p:txBody>
      </p:sp>
      <p:sp>
        <p:nvSpPr>
          <p:cNvPr id="6" name="Google Shape;390;g847cf01710_0_68">
            <a:extLst>
              <a:ext uri="{FF2B5EF4-FFF2-40B4-BE49-F238E27FC236}">
                <a16:creationId xmlns:a16="http://schemas.microsoft.com/office/drawing/2014/main" id="{673E64EF-F238-6E42-9733-F5D2C96C8275}"/>
              </a:ext>
            </a:extLst>
          </p:cNvPr>
          <p:cNvSpPr txBox="1">
            <a:spLocks noChangeArrowheads="1"/>
          </p:cNvSpPr>
          <p:nvPr/>
        </p:nvSpPr>
        <p:spPr bwMode="auto">
          <a:xfrm>
            <a:off x="457200" y="1981200"/>
            <a:ext cx="343967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reaction between the aldehyde group at C-1 and the hydroxyl group at C-5 forms a hemiacetal linkage</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mutarotation</a:t>
            </a:r>
            <a:r>
              <a:rPr lang="en-US" sz="2400" dirty="0">
                <a:latin typeface="Arial" panose="020B0604020202020204" pitchFamily="34" charset="0"/>
                <a:cs typeface="Arial" panose="020B0604020202020204" pitchFamily="34" charset="0"/>
              </a:rPr>
              <a:t> = the interconversion of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anomers</a:t>
            </a: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D-glucose is shown as a vertical six-carbon chain. C 1 is double bonded to O and single bonded to H, and this entire group of atoms is highlighted in brown. C 2, C 4, and C 5 are all bonded to O H on the right and H on the left, but the O H on C 5 is highlighted in brown. C 3 is bonded to H on the right and O H on the left. C 6 is bonded to 2 H and O H. Below, the same molecule is bent into a hexagonal shape with C 1 at the right side vertex. C 2 is at the bottom right vertex with H above the ring and O H below the right; C 3 is at the bottom left vertex with O H above the ring and H below the ring; C 4 is at the left side vertex with H above the ring and O H below the ring, C 5 is at the top left vertex with C 6 above the ring and H below the ring; O H is at the top right vertex with a pair of highlighted electrons and an arrow pointing to C 1. C 6 is above the ring and is bonded to 2 H and O H. Two possible reversible reactions can occur. The first reaction produces Greek letter alpha D-glycopyranose. This has the ring structure already described, except that there is now a bond between O and C 1, the O in the ring is no longer bonded to H, and C 1 is bonded to H above the ring and O H below the right. C 1 and its associated H and O H are highlighted in brown. The other reversible reaction produces a similar structure, except that C 1 is bonded to O H above the ring and H below the ring. C 1 and its associated H and O H are highlighted in brown.">
            <a:extLst>
              <a:ext uri="{FF2B5EF4-FFF2-40B4-BE49-F238E27FC236}">
                <a16:creationId xmlns:a16="http://schemas.microsoft.com/office/drawing/2014/main" id="{4F7B6821-8F0D-6F4E-A155-586C8B3F0A15}"/>
              </a:ext>
            </a:extLst>
          </p:cNvPr>
          <p:cNvPicPr>
            <a:picLocks noChangeAspect="1"/>
          </p:cNvPicPr>
          <p:nvPr/>
        </p:nvPicPr>
        <p:blipFill>
          <a:blip r:embed="rId3"/>
          <a:stretch>
            <a:fillRect/>
          </a:stretch>
        </p:blipFill>
        <p:spPr>
          <a:xfrm>
            <a:off x="5105400" y="1828800"/>
            <a:ext cx="3046099" cy="4748158"/>
          </a:xfrm>
          <a:prstGeom prst="rect">
            <a:avLst/>
          </a:prstGeom>
        </p:spPr>
      </p:pic>
    </p:spTree>
    <p:extLst>
      <p:ext uri="{BB962C8B-B14F-4D97-AF65-F5344CB8AC3E}">
        <p14:creationId xmlns:p14="http://schemas.microsoft.com/office/powerpoint/2010/main" val="28967195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1&#10;">
            <a:extLst>
              <a:ext uri="{FF2B5EF4-FFF2-40B4-BE49-F238E27FC236}">
                <a16:creationId xmlns:a16="http://schemas.microsoft.com/office/drawing/2014/main" id="{9E69364B-3B53-4183-9D2D-190A649FFC85}"/>
              </a:ext>
            </a:extLst>
          </p:cNvPr>
          <p:cNvPicPr>
            <a:picLocks noChangeAspect="1"/>
          </p:cNvPicPr>
          <p:nvPr/>
        </p:nvPicPr>
        <p:blipFill>
          <a:blip r:embed="rId3"/>
          <a:stretch>
            <a:fillRect/>
          </a:stretch>
        </p:blipFill>
        <p:spPr>
          <a:xfrm>
            <a:off x="705865" y="388818"/>
            <a:ext cx="1133954" cy="816935"/>
          </a:xfrm>
          <a:prstGeom prst="rect">
            <a:avLst/>
          </a:prstGeom>
        </p:spPr>
      </p:pic>
      <p:sp>
        <p:nvSpPr>
          <p:cNvPr id="2" name="Title 1">
            <a:extLst>
              <a:ext uri="{FF2B5EF4-FFF2-40B4-BE49-F238E27FC236}">
                <a16:creationId xmlns:a16="http://schemas.microsoft.com/office/drawing/2014/main" id="{FB135CFE-A17A-4EDD-9BE2-E77121EB006F}"/>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8</a:t>
            </a:r>
            <a:endParaRPr lang="en-AU" dirty="0"/>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Cyclization of monosaccharides:</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is the reaction of hemiketal or hemiacetal formation.</a:t>
            </a:r>
          </a:p>
          <a:p>
            <a:pPr marL="457200" indent="-457200">
              <a:buFontTx/>
              <a:buAutoNum type="alphaUcPeriod"/>
              <a:defRPr/>
            </a:pPr>
            <a:r>
              <a:rPr lang="en-US" sz="2400" dirty="0">
                <a:latin typeface="Arial" panose="020B0604020202020204" pitchFamily="34" charset="0"/>
                <a:cs typeface="Arial" panose="020B0604020202020204" pitchFamily="34" charset="0"/>
              </a:rPr>
              <a:t>is irreversible.</a:t>
            </a:r>
          </a:p>
          <a:p>
            <a:pPr marL="457200" indent="-457200">
              <a:buFontTx/>
              <a:buAutoNum type="alphaUcPeriod"/>
              <a:defRPr/>
            </a:pPr>
            <a:r>
              <a:rPr lang="en-US" sz="2400" dirty="0">
                <a:latin typeface="Arial" panose="020B0604020202020204" pitchFamily="34" charset="0"/>
                <a:cs typeface="Arial" panose="020B0604020202020204" pitchFamily="34" charset="0"/>
              </a:rPr>
              <a:t>creates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epimers. </a:t>
            </a:r>
          </a:p>
          <a:p>
            <a:pPr marL="457200" indent="-457200">
              <a:buFontTx/>
              <a:buAutoNum type="alphaUcPeriod"/>
              <a:defRPr/>
            </a:pPr>
            <a:r>
              <a:rPr lang="en-US" sz="2400" dirty="0">
                <a:latin typeface="Arial" panose="020B0604020202020204" pitchFamily="34" charset="0"/>
                <a:cs typeface="Arial" panose="020B0604020202020204" pitchFamily="34" charset="0"/>
              </a:rPr>
              <a:t>only occurs in hexoses.</a:t>
            </a: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919160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FC0C7-2D2E-4990-9461-04A1A8A0DAA2}"/>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8, Response</a:t>
            </a:r>
            <a:endParaRPr lang="en-AU" dirty="0"/>
          </a:p>
        </p:txBody>
      </p:sp>
      <p:sp>
        <p:nvSpPr>
          <p:cNvPr id="5" name="Google Shape;433;g847cf01710_0_113">
            <a:extLst>
              <a:ext uri="{FF2B5EF4-FFF2-40B4-BE49-F238E27FC236}">
                <a16:creationId xmlns:a16="http://schemas.microsoft.com/office/drawing/2014/main" id="{86DF6B1B-DD39-8942-BFAD-7F28E519D042}"/>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Cyclization of monosaccharides:</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b="1" dirty="0">
                <a:latin typeface="Arial" panose="020B0604020202020204" pitchFamily="34" charset="0"/>
                <a:cs typeface="Arial" panose="020B0604020202020204" pitchFamily="34" charset="0"/>
              </a:rPr>
              <a:t>is the reaction of hemiketal or hemiacetal formation.</a:t>
            </a:r>
          </a:p>
          <a:p>
            <a:pPr>
              <a:buFontTx/>
              <a:buNone/>
              <a:defRPr/>
            </a:pPr>
            <a:endParaRPr lang="en-US" sz="2400" b="1"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In aqueous solution, all monosaccharides with five or more carbon atoms in the backbone occur predominantly as cyclic (ring) structures in which the carbonyl group has formed a covalent bond with the oxygen of a hydroxyl group in the same sugar molecule. The formation of these ring structures is the result of a general reaction between alcohols and aldehydes or ketones to form derivatives called hemiacetals or hemiketals. </a:t>
            </a:r>
          </a:p>
          <a:p>
            <a:pPr>
              <a:buNone/>
              <a:defRPr/>
            </a:pPr>
            <a:endParaRPr lang="en-US" dirty="0"/>
          </a:p>
          <a:p>
            <a:pPr>
              <a:buNone/>
              <a:defRPr/>
            </a:pPr>
            <a:r>
              <a:rPr lang="en-US" dirty="0"/>
              <a:t> </a:t>
            </a:r>
            <a:endParaRPr lang="en-US" sz="2400" dirty="0"/>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502468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E999C-826A-4911-9FA9-1E0387422ED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Pyranoses and Furanoses</a:t>
            </a:r>
            <a:endParaRPr lang="en-AU" dirty="0"/>
          </a:p>
        </p:txBody>
      </p:sp>
      <p:sp>
        <p:nvSpPr>
          <p:cNvPr id="7" name="Google Shape;390;g847cf01710_0_68">
            <a:extLst>
              <a:ext uri="{FF2B5EF4-FFF2-40B4-BE49-F238E27FC236}">
                <a16:creationId xmlns:a16="http://schemas.microsoft.com/office/drawing/2014/main" id="{4DF70388-3B0E-3F48-9FCB-8B8B91CB6CE0}"/>
              </a:ext>
            </a:extLst>
          </p:cNvPr>
          <p:cNvSpPr txBox="1">
            <a:spLocks noChangeArrowheads="1"/>
          </p:cNvSpPr>
          <p:nvPr/>
        </p:nvSpPr>
        <p:spPr bwMode="auto">
          <a:xfrm>
            <a:off x="196314" y="1437888"/>
            <a:ext cx="4517104" cy="473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pyranoses </a:t>
            </a:r>
            <a:r>
              <a:rPr lang="en-US" sz="2400" dirty="0">
                <a:latin typeface="Arial" panose="020B0604020202020204" pitchFamily="34" charset="0"/>
                <a:cs typeface="Arial" panose="020B0604020202020204" pitchFamily="34" charset="0"/>
              </a:rPr>
              <a:t>= six-membered ring compounds</a:t>
            </a:r>
          </a:p>
          <a:p>
            <a:pPr lvl="1"/>
            <a:r>
              <a:rPr lang="en-US" sz="2400" dirty="0">
                <a:latin typeface="Arial" panose="020B0604020202020204" pitchFamily="34" charset="0"/>
                <a:cs typeface="Arial" panose="020B0604020202020204" pitchFamily="34" charset="0"/>
              </a:rPr>
              <a:t>form when the hydroxyl group at C-6 reacts with the keto group at C-2 </a:t>
            </a: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furanoses </a:t>
            </a:r>
            <a:r>
              <a:rPr lang="en-US" sz="2400" dirty="0">
                <a:latin typeface="Arial" panose="020B0604020202020204" pitchFamily="34" charset="0"/>
                <a:cs typeface="Arial" panose="020B0604020202020204" pitchFamily="34" charset="0"/>
              </a:rPr>
              <a:t>= five-membered ring compounds </a:t>
            </a:r>
          </a:p>
          <a:p>
            <a:pPr lvl="1"/>
            <a:r>
              <a:rPr lang="en-US" sz="2400" dirty="0">
                <a:latin typeface="Arial" panose="020B0604020202020204" pitchFamily="34" charset="0"/>
                <a:cs typeface="Arial" panose="020B0604020202020204" pitchFamily="34" charset="0"/>
              </a:rPr>
              <a:t>form when the hydroxyl group at C-5 reacts with the keto group at C-2 </a:t>
            </a: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Greek letter alpha D glucopyranose has a six-membered ring structure with a wedge showing on the front three bonds. There is a thick bond between C 2 and C 3 that meets similar thickness in the bonds on either side from C 3 to C 4 and from C 2 to C 1, which get narrower as they extend back to C 4 and C 1, respectively. C 1, C 2, and C 4 are bonded to H above the ring and O H below the ring; C 3 is bonded to O H above the ring and H below the right, and C 5 is bonded to C 6 above the ring and H below the ring. C 6 is bonded to 2 H and O H and O is between C 5 and C 1 at the top right vertex. Greek letter alpha D-fructofuranose has a five-membered ring with O at the top vertex. C 2 is at the right side vertex and is bonded to C 1 above and O H below. C 1 is bonded to 2 H and O H. C 3 is bonded to O H above and H below. F 4 is bonded to H above and O H below. C 5 is bonded to C 6 above and H below. C 6 is bonded to 2 H and O H. Greek letter beta D-glucopyranose is similar to Greek letter alpha D-glucopyranose, except that C 1 is bonded to O H above the right and H below the ring. Greek letter beta D-fructofuranose is similar to alpha D-fructofuranose, except that C 2 is bonded to O H above the ring and C 1 below the ring. Pyran is shown as a six-membered ring with O at the top right vertex; C H at the right, bottom right, left, and top left vertices; C H 2 at the bottom left vertex; and double bonds at the top left and bottom right sides. Furan is shown as a five-membered ring with O at the top vertex, with C H at the other vertices, and with double bonds on the left and right bottom side vertices.">
            <a:extLst>
              <a:ext uri="{FF2B5EF4-FFF2-40B4-BE49-F238E27FC236}">
                <a16:creationId xmlns:a16="http://schemas.microsoft.com/office/drawing/2014/main" id="{6BB7485E-4BDC-AF48-B31D-325DA219CC40}"/>
              </a:ext>
            </a:extLst>
          </p:cNvPr>
          <p:cNvPicPr>
            <a:picLocks noChangeAspect="1"/>
          </p:cNvPicPr>
          <p:nvPr/>
        </p:nvPicPr>
        <p:blipFill>
          <a:blip r:embed="rId3"/>
          <a:stretch>
            <a:fillRect/>
          </a:stretch>
        </p:blipFill>
        <p:spPr>
          <a:xfrm>
            <a:off x="5029200" y="1437888"/>
            <a:ext cx="3756148" cy="5058859"/>
          </a:xfrm>
          <a:prstGeom prst="rect">
            <a:avLst/>
          </a:prstGeom>
        </p:spPr>
      </p:pic>
    </p:spTree>
    <p:extLst>
      <p:ext uri="{BB962C8B-B14F-4D97-AF65-F5344CB8AC3E}">
        <p14:creationId xmlns:p14="http://schemas.microsoft.com/office/powerpoint/2010/main" val="29797631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FF323-82B0-4A04-BACF-C031CD1D1DB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Haworth Perspective Formulas</a:t>
            </a:r>
            <a:endParaRPr lang="en-AU" dirty="0"/>
          </a:p>
        </p:txBody>
      </p:sp>
      <p:sp>
        <p:nvSpPr>
          <p:cNvPr id="7" name="Google Shape;390;g847cf01710_0_68">
            <a:extLst>
              <a:ext uri="{FF2B5EF4-FFF2-40B4-BE49-F238E27FC236}">
                <a16:creationId xmlns:a16="http://schemas.microsoft.com/office/drawing/2014/main" id="{4DF70388-3B0E-3F48-9FCB-8B8B91CB6CE0}"/>
              </a:ext>
            </a:extLst>
          </p:cNvPr>
          <p:cNvSpPr txBox="1">
            <a:spLocks noChangeArrowheads="1"/>
          </p:cNvSpPr>
          <p:nvPr/>
        </p:nvSpPr>
        <p:spPr bwMode="auto">
          <a:xfrm>
            <a:off x="196314" y="1437888"/>
            <a:ext cx="4147086" cy="503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Haworth perspective formulas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more accurate representation of cyclic sugar structure than Fischer projections</a:t>
            </a:r>
          </a:p>
          <a:p>
            <a:pPr lvl="1"/>
            <a:r>
              <a:rPr lang="en-US" sz="2400" dirty="0">
                <a:latin typeface="Arial" panose="020B0604020202020204" pitchFamily="34" charset="0"/>
                <a:cs typeface="Arial" panose="020B0604020202020204" pitchFamily="34" charset="0"/>
              </a:rPr>
              <a:t>six-membered ring is tilted to make its plane almost perpendicular to that of the paper</a:t>
            </a:r>
          </a:p>
          <a:p>
            <a:pPr lvl="1"/>
            <a:r>
              <a:rPr lang="en-US" sz="2400" dirty="0">
                <a:latin typeface="Arial" panose="020B0604020202020204" pitchFamily="34" charset="0"/>
                <a:cs typeface="Arial" panose="020B0604020202020204" pitchFamily="34" charset="0"/>
              </a:rPr>
              <a:t>bonds closest to the reader are drawn thicker than those farther away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The D-glucose Fischer projection shows a vertical six-carbon chain with C 1 double bonded to O and bonded to H; C 2, C 4, and C 5 bonded to O H on the right and H on the left; C 3 bonded to H on the right and O H on the left; and C 6 bonded to 2 H and O H. Alpha D-glucopyranose is represented by Haworth perspective. It is a ring with O at the upper right vertex between C 5 and C 6. C 1, C 2, and C 4 all are bonded to H above and O H below; C 3 is bonded to O H above and H below; C 5 is bonded to C 6 above and H below; and C 6 is bonded to 2 H and O H. There is a thick bond between C 2 and C 3 that meets similar thickness in the bonds on either side from C 3 to C 4 and from C 2 to C 1, which get narrower as they extend back to C 4 and C 1, respectively.">
            <a:extLst>
              <a:ext uri="{FF2B5EF4-FFF2-40B4-BE49-F238E27FC236}">
                <a16:creationId xmlns:a16="http://schemas.microsoft.com/office/drawing/2014/main" id="{79DB589D-31AF-9F4A-AC3E-2699413112B5}"/>
              </a:ext>
            </a:extLst>
          </p:cNvPr>
          <p:cNvPicPr>
            <a:picLocks noChangeAspect="1"/>
          </p:cNvPicPr>
          <p:nvPr/>
        </p:nvPicPr>
        <p:blipFill>
          <a:blip r:embed="rId3"/>
          <a:stretch>
            <a:fillRect/>
          </a:stretch>
        </p:blipFill>
        <p:spPr>
          <a:xfrm>
            <a:off x="4571309" y="2362200"/>
            <a:ext cx="4081554" cy="2648796"/>
          </a:xfrm>
          <a:prstGeom prst="rect">
            <a:avLst/>
          </a:prstGeom>
        </p:spPr>
      </p:pic>
    </p:spTree>
    <p:extLst>
      <p:ext uri="{BB962C8B-B14F-4D97-AF65-F5344CB8AC3E}">
        <p14:creationId xmlns:p14="http://schemas.microsoft.com/office/powerpoint/2010/main" val="12815641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2081-6BA5-422C-BB66-DC0630A8FAC2}"/>
              </a:ext>
            </a:extLst>
          </p:cNvPr>
          <p:cNvSpPr>
            <a:spLocks noGrp="1"/>
          </p:cNvSpPr>
          <p:nvPr>
            <p:ph type="title"/>
          </p:nvPr>
        </p:nvSpPr>
        <p:spPr/>
        <p:txBody>
          <a:bodyPr/>
          <a:lstStyle/>
          <a:p>
            <a:r>
              <a:rPr lang="en-US" sz="3400" dirty="0">
                <a:solidFill>
                  <a:schemeClr val="tx1"/>
                </a:solidFill>
                <a:latin typeface="Arial" panose="020B0604020202020204" pitchFamily="34" charset="0"/>
                <a:cs typeface="Arial" panose="020B0604020202020204" pitchFamily="34" charset="0"/>
              </a:rPr>
              <a:t>Converting D-Hexose Fischer Projections to Haworth Perspective Formulas</a:t>
            </a:r>
            <a:endParaRPr lang="en-AU" sz="3400" dirty="0"/>
          </a:p>
        </p:txBody>
      </p:sp>
      <p:sp>
        <p:nvSpPr>
          <p:cNvPr id="7" name="Google Shape;390;g847cf01710_0_68">
            <a:extLst>
              <a:ext uri="{FF2B5EF4-FFF2-40B4-BE49-F238E27FC236}">
                <a16:creationId xmlns:a16="http://schemas.microsoft.com/office/drawing/2014/main" id="{4DF70388-3B0E-3F48-9FCB-8B8B91CB6CE0}"/>
              </a:ext>
            </a:extLst>
          </p:cNvPr>
          <p:cNvSpPr txBox="1">
            <a:spLocks noChangeArrowheads="1"/>
          </p:cNvSpPr>
          <p:nvPr/>
        </p:nvSpPr>
        <p:spPr bwMode="auto">
          <a:xfrm>
            <a:off x="402957" y="1990725"/>
            <a:ext cx="833808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step 1: draw the six­-membered ring (five carbons, and one oxygen at the upper right)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step 2: number the carbons in a clockwise direction beginning with the anomeric carbon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step 3: place the hydroxyl groups</a:t>
            </a:r>
          </a:p>
          <a:p>
            <a:pPr lvl="1"/>
            <a:r>
              <a:rPr lang="en-US" sz="2400" dirty="0">
                <a:latin typeface="Arial" panose="020B0604020202020204" pitchFamily="34" charset="0"/>
                <a:cs typeface="Arial" panose="020B0604020202020204" pitchFamily="34" charset="0"/>
              </a:rPr>
              <a:t>hydroxyl groups on the right in a Fischer projection are placed pointing down and those on the left are placed pointing up</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072877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7F230-C423-43A3-8628-FCF5E42DBA96}"/>
              </a:ext>
            </a:extLst>
          </p:cNvPr>
          <p:cNvSpPr>
            <a:spLocks noGrp="1"/>
          </p:cNvSpPr>
          <p:nvPr>
            <p:ph type="title"/>
          </p:nvPr>
        </p:nvSpPr>
        <p:spPr/>
        <p:txBody>
          <a:bodyPr/>
          <a:lstStyle/>
          <a:p>
            <a:r>
              <a:rPr lang="en-US" sz="3200" dirty="0">
                <a:solidFill>
                  <a:schemeClr val="tx1"/>
                </a:solidFill>
                <a:latin typeface="Arial" panose="020B0604020202020204" pitchFamily="34" charset="0"/>
                <a:cs typeface="Arial" panose="020B0604020202020204" pitchFamily="34" charset="0"/>
              </a:rPr>
              <a:t>Converting D-Hexose Fischer Projections to Haworth Perspective Formulas, Continued</a:t>
            </a:r>
            <a:endParaRPr lang="en-AU" sz="3200" dirty="0"/>
          </a:p>
        </p:txBody>
      </p:sp>
      <p:sp>
        <p:nvSpPr>
          <p:cNvPr id="7" name="Google Shape;390;g847cf01710_0_68">
            <a:extLst>
              <a:ext uri="{FF2B5EF4-FFF2-40B4-BE49-F238E27FC236}">
                <a16:creationId xmlns:a16="http://schemas.microsoft.com/office/drawing/2014/main" id="{4DF70388-3B0E-3F48-9FCB-8B8B91CB6CE0}"/>
              </a:ext>
            </a:extLst>
          </p:cNvPr>
          <p:cNvSpPr txBox="1">
            <a:spLocks noChangeArrowheads="1"/>
          </p:cNvSpPr>
          <p:nvPr/>
        </p:nvSpPr>
        <p:spPr bwMode="auto">
          <a:xfrm>
            <a:off x="402957" y="2209800"/>
            <a:ext cx="833808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step 4: place the terminal —CH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OH group</a:t>
            </a:r>
          </a:p>
          <a:p>
            <a:pPr lvl="1"/>
            <a:r>
              <a:rPr lang="en-US" sz="2400" dirty="0">
                <a:latin typeface="Arial" panose="020B0604020202020204" pitchFamily="34" charset="0"/>
                <a:cs typeface="Arial" panose="020B0604020202020204" pitchFamily="34" charset="0"/>
              </a:rPr>
              <a:t>projects upward for the </a:t>
            </a:r>
            <a:r>
              <a:rPr lang="en-US" sz="18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 enantiomer, downward for the </a:t>
            </a:r>
            <a:r>
              <a:rPr lang="en-US" sz="1800" dirty="0">
                <a:latin typeface="Arial" panose="020B0604020202020204" pitchFamily="34" charset="0"/>
                <a:cs typeface="Arial" panose="020B0604020202020204" pitchFamily="34" charset="0"/>
              </a:rPr>
              <a:t>L</a:t>
            </a:r>
            <a:r>
              <a:rPr lang="en-US" sz="2400" dirty="0">
                <a:latin typeface="Arial" panose="020B0604020202020204" pitchFamily="34" charset="0"/>
                <a:cs typeface="Arial" panose="020B0604020202020204" pitchFamily="34" charset="0"/>
              </a:rPr>
              <a:t> enantiomer</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step 5: place the anomeric hydroxyl group</a:t>
            </a:r>
          </a:p>
          <a:p>
            <a:pPr lvl="1"/>
            <a:r>
              <a:rPr lang="en-US" sz="2400" dirty="0">
                <a:latin typeface="Arial" panose="020B0604020202020204" pitchFamily="34" charset="0"/>
                <a:cs typeface="Arial" panose="020B0604020202020204" pitchFamily="34" charset="0"/>
              </a:rPr>
              <a:t>for a </a:t>
            </a:r>
            <a:r>
              <a:rPr lang="el-GR" sz="2400" i="1" dirty="0">
                <a:latin typeface="Arial" panose="020B0604020202020204" pitchFamily="34" charset="0"/>
                <a:cs typeface="Arial" panose="020B0604020202020204" pitchFamily="34" charset="0"/>
              </a:rPr>
              <a:t>β</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structure, the hydroxyl group is placed on the same side of the ring as C-­6</a:t>
            </a:r>
          </a:p>
          <a:p>
            <a:pPr lvl="1"/>
            <a:r>
              <a:rPr lang="en-US" sz="2400" dirty="0">
                <a:latin typeface="Arial" panose="020B0604020202020204" pitchFamily="34" charset="0"/>
                <a:cs typeface="Arial" panose="020B0604020202020204" pitchFamily="34" charset="0"/>
              </a:rPr>
              <a:t>for an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structure, it is placed on the opposite side</a:t>
            </a: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297528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5" name="Picture 4" descr="Icon P 1&#10;">
            <a:extLst>
              <a:ext uri="{FF2B5EF4-FFF2-40B4-BE49-F238E27FC236}">
                <a16:creationId xmlns:a16="http://schemas.microsoft.com/office/drawing/2014/main" id="{4FE9FFC9-FA3B-413E-B69B-63144DAD8CDB}"/>
              </a:ext>
            </a:extLst>
          </p:cNvPr>
          <p:cNvPicPr>
            <a:picLocks noChangeAspect="1"/>
          </p:cNvPicPr>
          <p:nvPr/>
        </p:nvPicPr>
        <p:blipFill>
          <a:blip r:embed="rId3"/>
          <a:stretch>
            <a:fillRect/>
          </a:stretch>
        </p:blipFill>
        <p:spPr>
          <a:xfrm>
            <a:off x="708025" y="394447"/>
            <a:ext cx="1133954" cy="816935"/>
          </a:xfrm>
          <a:prstGeom prst="rect">
            <a:avLst/>
          </a:prstGeom>
        </p:spPr>
      </p:pic>
      <p:sp>
        <p:nvSpPr>
          <p:cNvPr id="2" name="Title 1">
            <a:extLst>
              <a:ext uri="{FF2B5EF4-FFF2-40B4-BE49-F238E27FC236}">
                <a16:creationId xmlns:a16="http://schemas.microsoft.com/office/drawing/2014/main" id="{66E9482D-E7A1-4F9C-852D-3637C65C1CAC}"/>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9</a:t>
            </a:r>
            <a:endParaRPr lang="en-AU" dirty="0"/>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6" y="1412875"/>
            <a:ext cx="6794499"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Using the Fischer projection of </a:t>
            </a:r>
            <a:r>
              <a:rPr lang="en-US" sz="18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-glucose, identify which statement is true of the Haworth perspective formula of </a:t>
            </a:r>
            <a:r>
              <a:rPr lang="el-GR" sz="2400" i="1" dirty="0">
                <a:latin typeface="Arial" panose="020B0604020202020204" pitchFamily="34" charset="0"/>
                <a:cs typeface="Arial" panose="020B0604020202020204" pitchFamily="34" charset="0"/>
              </a:rPr>
              <a:t>α</a:t>
            </a:r>
            <a:r>
              <a:rPr lang="en-US" sz="2400" i="1" dirty="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-glucopyranose.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The terminal —CH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OH group projects downward. </a:t>
            </a:r>
          </a:p>
          <a:p>
            <a:pPr marL="457200" indent="-457200">
              <a:buFontTx/>
              <a:buAutoNum type="alphaUcPeriod"/>
              <a:defRPr/>
            </a:pPr>
            <a:r>
              <a:rPr lang="en-US" sz="2400" dirty="0">
                <a:latin typeface="Arial" panose="020B0604020202020204" pitchFamily="34" charset="0"/>
                <a:cs typeface="Arial" panose="020B0604020202020204" pitchFamily="34" charset="0"/>
              </a:rPr>
              <a:t>The anomeric hydroxyl is on the opposite side from C-6.</a:t>
            </a:r>
          </a:p>
          <a:p>
            <a:pPr marL="457200" indent="-457200">
              <a:buFontTx/>
              <a:buAutoNum type="alphaUcPeriod"/>
              <a:defRPr/>
            </a:pPr>
            <a:r>
              <a:rPr lang="en-US" sz="2400" dirty="0">
                <a:latin typeface="Arial" panose="020B0604020202020204" pitchFamily="34" charset="0"/>
                <a:cs typeface="Arial" panose="020B0604020202020204" pitchFamily="34" charset="0"/>
              </a:rPr>
              <a:t>The hydroxyl group on C-2 is placed pointing up. </a:t>
            </a:r>
          </a:p>
          <a:p>
            <a:pPr marL="457200" indent="-457200">
              <a:buFontTx/>
              <a:buAutoNum type="alphaUcPeriod"/>
              <a:defRPr/>
            </a:pPr>
            <a:r>
              <a:rPr lang="en-US" sz="2400" dirty="0">
                <a:latin typeface="Arial" panose="020B0604020202020204" pitchFamily="34" charset="0"/>
                <a:cs typeface="Arial" panose="020B0604020202020204" pitchFamily="34" charset="0"/>
              </a:rPr>
              <a:t>The cyclic structure is a five-membered ring. </a:t>
            </a: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D-glucose Fischer projection shows a vertical six-carbon chain with C 1 double bonded to O and bonded to H; C 2, C 4, and C 5 bonded to O H on the right and H on the left; C 3 bonded to H on the right and O H on the left; and C 6 bonded to 2 H and O H. ">
            <a:extLst>
              <a:ext uri="{FF2B5EF4-FFF2-40B4-BE49-F238E27FC236}">
                <a16:creationId xmlns:a16="http://schemas.microsoft.com/office/drawing/2014/main" id="{D7217188-CD12-2440-8A15-FF8E4E433241}"/>
              </a:ext>
            </a:extLst>
          </p:cNvPr>
          <p:cNvPicPr>
            <a:picLocks noChangeAspect="1"/>
          </p:cNvPicPr>
          <p:nvPr/>
        </p:nvPicPr>
        <p:blipFill rotWithShape="1">
          <a:blip r:embed="rId4"/>
          <a:srcRect r="58849"/>
          <a:stretch/>
        </p:blipFill>
        <p:spPr>
          <a:xfrm>
            <a:off x="7091892" y="1295400"/>
            <a:ext cx="1771650" cy="2794000"/>
          </a:xfrm>
          <a:prstGeom prst="rect">
            <a:avLst/>
          </a:prstGeom>
        </p:spPr>
      </p:pic>
    </p:spTree>
    <p:extLst>
      <p:ext uri="{BB962C8B-B14F-4D97-AF65-F5344CB8AC3E}">
        <p14:creationId xmlns:p14="http://schemas.microsoft.com/office/powerpoint/2010/main" val="1085814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A4736-A396-476A-979A-0BE17317E3E1}"/>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 Response</a:t>
            </a:r>
            <a:endParaRPr lang="en-AU" dirty="0"/>
          </a:p>
        </p:txBody>
      </p:sp>
      <p:sp>
        <p:nvSpPr>
          <p:cNvPr id="5" name="Google Shape;433;g847cf01710_0_113">
            <a:extLst>
              <a:ext uri="{FF2B5EF4-FFF2-40B4-BE49-F238E27FC236}">
                <a16:creationId xmlns:a16="http://schemas.microsoft.com/office/drawing/2014/main" id="{A0BC9E08-89AB-C649-BF00-6DDB9174C837}"/>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A(n) ________ is a(n) ________ with two monosaccharide units.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C.  disaccharide; oligosaccharide</a:t>
            </a:r>
          </a:p>
          <a:p>
            <a:pPr>
              <a:buFontTx/>
              <a:buNone/>
              <a:defRPr/>
            </a:pPr>
            <a:endParaRPr lang="en-US" sz="2400" b="1"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Oligosaccharides consist of short chains of monosaccharide units, or residues, joined by characteristic linkages called glycosidic bonds. The most abundant are the disaccharides, with two monosaccharide units. </a:t>
            </a:r>
          </a:p>
          <a:p>
            <a:pPr>
              <a:buNone/>
              <a:defRPr/>
            </a:pPr>
            <a:endParaRPr lang="en-US" sz="2400" dirty="0"/>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6891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59A6C-CDF9-4E43-A2CA-3B50E6B60E48}"/>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9, Response</a:t>
            </a:r>
            <a:endParaRPr lang="en-AU" dirty="0"/>
          </a:p>
        </p:txBody>
      </p:sp>
      <p:sp>
        <p:nvSpPr>
          <p:cNvPr id="7" name="Google Shape;433;g847cf01710_0_113">
            <a:extLst>
              <a:ext uri="{FF2B5EF4-FFF2-40B4-BE49-F238E27FC236}">
                <a16:creationId xmlns:a16="http://schemas.microsoft.com/office/drawing/2014/main" id="{10E83CDB-9508-DC48-9020-F570CACB610E}"/>
              </a:ext>
            </a:extLst>
          </p:cNvPr>
          <p:cNvSpPr txBox="1">
            <a:spLocks noChangeArrowheads="1"/>
          </p:cNvSpPr>
          <p:nvPr/>
        </p:nvSpPr>
        <p:spPr bwMode="auto">
          <a:xfrm>
            <a:off x="323056" y="1295400"/>
            <a:ext cx="8482011" cy="5308600"/>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Using the Fischer projection of </a:t>
            </a:r>
            <a:r>
              <a:rPr lang="en-US" sz="18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-glucose, identify which statement is true of the Haworth perspective formula of </a:t>
            </a:r>
            <a:r>
              <a:rPr lang="el-GR" sz="2400" i="1" dirty="0">
                <a:latin typeface="Arial" panose="020B0604020202020204" pitchFamily="34" charset="0"/>
                <a:cs typeface="Arial" panose="020B0604020202020204" pitchFamily="34" charset="0"/>
              </a:rPr>
              <a:t>α</a:t>
            </a:r>
            <a:r>
              <a:rPr lang="en-US" sz="2400" i="1" dirty="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-glucopyranose.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B.  The anomeric hydroxyl is on the opposite side from C-6.</a:t>
            </a:r>
          </a:p>
          <a:p>
            <a:pPr>
              <a:buFontTx/>
              <a:buNone/>
              <a:defRPr/>
            </a:pPr>
            <a:endParaRPr lang="en-US" sz="2400" dirty="0">
              <a:latin typeface="Arial" panose="020B0604020202020204" pitchFamily="34" charset="0"/>
              <a:cs typeface="Arial" panose="020B0604020202020204" pitchFamily="34" charset="0"/>
            </a:endParaRPr>
          </a:p>
          <a:p>
            <a:pPr>
              <a:buFontTx/>
              <a:buNone/>
              <a:defRPr/>
            </a:pPr>
            <a:r>
              <a:rPr lang="en-US" sz="2400" b="1" dirty="0">
                <a:latin typeface="Arial" panose="020B0604020202020204" pitchFamily="34" charset="0"/>
                <a:cs typeface="Arial" panose="020B0604020202020204" pitchFamily="34" charset="0"/>
              </a:rPr>
              <a:t>For an </a:t>
            </a:r>
            <a:r>
              <a:rPr lang="el-GR" sz="2400" b="1" i="1" dirty="0">
                <a:latin typeface="Arial" panose="020B0604020202020204" pitchFamily="34" charset="0"/>
                <a:cs typeface="Arial" panose="020B0604020202020204" pitchFamily="34" charset="0"/>
              </a:rPr>
              <a:t>α</a:t>
            </a:r>
            <a:r>
              <a:rPr lang="el-GR" sz="2400" b="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structure, the </a:t>
            </a:r>
          </a:p>
          <a:p>
            <a:pPr>
              <a:buFontTx/>
              <a:buNone/>
              <a:defRPr/>
            </a:pPr>
            <a:r>
              <a:rPr lang="en-US" sz="2400" b="1" dirty="0">
                <a:latin typeface="Arial" panose="020B0604020202020204" pitchFamily="34" charset="0"/>
                <a:cs typeface="Arial" panose="020B0604020202020204" pitchFamily="34" charset="0"/>
              </a:rPr>
              <a:t>anomeric carbon (C-1)</a:t>
            </a:r>
          </a:p>
          <a:p>
            <a:pPr>
              <a:buFontTx/>
              <a:buNone/>
              <a:defRPr/>
            </a:pPr>
            <a:r>
              <a:rPr lang="en-US" sz="2400" b="1" dirty="0">
                <a:latin typeface="Arial" panose="020B0604020202020204" pitchFamily="34" charset="0"/>
                <a:cs typeface="Arial" panose="020B0604020202020204" pitchFamily="34" charset="0"/>
              </a:rPr>
              <a:t>has its hydroxyl group </a:t>
            </a:r>
          </a:p>
          <a:p>
            <a:pPr>
              <a:buFontTx/>
              <a:buNone/>
              <a:defRPr/>
            </a:pPr>
            <a:r>
              <a:rPr lang="en-US" sz="2400" b="1" dirty="0">
                <a:latin typeface="Arial" panose="020B0604020202020204" pitchFamily="34" charset="0"/>
                <a:cs typeface="Arial" panose="020B0604020202020204" pitchFamily="34" charset="0"/>
              </a:rPr>
              <a:t>placed on the opposite </a:t>
            </a:r>
          </a:p>
          <a:p>
            <a:pPr>
              <a:buFontTx/>
              <a:buNone/>
              <a:defRPr/>
            </a:pPr>
            <a:r>
              <a:rPr lang="en-US" sz="2400" b="1" dirty="0">
                <a:latin typeface="Arial" panose="020B0604020202020204" pitchFamily="34" charset="0"/>
                <a:cs typeface="Arial" panose="020B0604020202020204" pitchFamily="34" charset="0"/>
              </a:rPr>
              <a:t>side from C-6. </a:t>
            </a: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The D-glucose Fischer projection shows a vertical six-carbon chain with C 1 double bonded to O and bonded to H; C 2, C 4, and C 5 bonded to O H on the right and H on the left; C 3 bonded to H on the right and O H on the left; and C 6 bonded to 2 H and O H. Alpha D-glucopyranose is represented by Haworth perspective. It is a ring with O at the upper right vertex between C 5 and C 6. C 1, C 2, and C 4 all are bonded to H above and O H below; C 3 is bonded to O H above and H below; C 5 is bonded to C 6 above and H below; and C 6 is bonded to 2 H and O H. There is a thick bond between C 2 and C 3 that meets similar thickness in the bonds on either side from C 3 to C 4 and from C 2 to C 1, which get narrower as they extend back to C 4 and C 1, respectively.">
            <a:extLst>
              <a:ext uri="{FF2B5EF4-FFF2-40B4-BE49-F238E27FC236}">
                <a16:creationId xmlns:a16="http://schemas.microsoft.com/office/drawing/2014/main" id="{B52DB0D6-C098-4447-8AAC-445A8B5AF843}"/>
              </a:ext>
            </a:extLst>
          </p:cNvPr>
          <p:cNvPicPr>
            <a:picLocks noChangeAspect="1"/>
          </p:cNvPicPr>
          <p:nvPr/>
        </p:nvPicPr>
        <p:blipFill>
          <a:blip r:embed="rId3"/>
          <a:stretch>
            <a:fillRect/>
          </a:stretch>
        </p:blipFill>
        <p:spPr>
          <a:xfrm>
            <a:off x="4114800" y="3810000"/>
            <a:ext cx="4305300" cy="2794000"/>
          </a:xfrm>
          <a:prstGeom prst="rect">
            <a:avLst/>
          </a:prstGeom>
        </p:spPr>
      </p:pic>
    </p:spTree>
    <p:extLst>
      <p:ext uri="{BB962C8B-B14F-4D97-AF65-F5344CB8AC3E}">
        <p14:creationId xmlns:p14="http://schemas.microsoft.com/office/powerpoint/2010/main" val="32692327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5&#10;">
            <a:extLst>
              <a:ext uri="{FF2B5EF4-FFF2-40B4-BE49-F238E27FC236}">
                <a16:creationId xmlns:a16="http://schemas.microsoft.com/office/drawing/2014/main" id="{5B61551C-E0DD-4F1B-9C54-9D3D8F465228}"/>
              </a:ext>
            </a:extLst>
          </p:cNvPr>
          <p:cNvPicPr>
            <a:picLocks noChangeAspect="1"/>
          </p:cNvPicPr>
          <p:nvPr/>
        </p:nvPicPr>
        <p:blipFill>
          <a:blip r:embed="rId3"/>
          <a:stretch>
            <a:fillRect/>
          </a:stretch>
        </p:blipFill>
        <p:spPr>
          <a:xfrm>
            <a:off x="1804682" y="382115"/>
            <a:ext cx="993734" cy="695004"/>
          </a:xfrm>
          <a:prstGeom prst="rect">
            <a:avLst/>
          </a:prstGeom>
        </p:spPr>
      </p:pic>
      <p:sp>
        <p:nvSpPr>
          <p:cNvPr id="2" name="Title 1">
            <a:extLst>
              <a:ext uri="{FF2B5EF4-FFF2-40B4-BE49-F238E27FC236}">
                <a16:creationId xmlns:a16="http://schemas.microsoft.com/office/drawing/2014/main" id="{BC034DA0-4D6F-4BEC-9FBF-69DB4CCCF267}"/>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(2 of 6)</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Polysaccharides assume three-dimensional structures with the lowest-energy conformations, determined by covalent bonds, hydrogen bonds, charge interactions, and steric factors. </a:t>
            </a:r>
            <a:r>
              <a:rPr lang="en-US" sz="2400" dirty="0">
                <a:latin typeface="Arial" panose="020B0604020202020204" pitchFamily="34" charset="0"/>
                <a:cs typeface="Arial" panose="020B0604020202020204" pitchFamily="34" charset="0"/>
              </a:rPr>
              <a:t>Starch folds into a helical structure stabilized by internal hydrogen bonds; cellulose assumes an extended structure in which intermolecular hydrogen bonds are more important.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47324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6156C-022A-418A-8098-14D555D56C8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Conformational Formulas of Pyranoses</a:t>
            </a:r>
            <a:endParaRPr lang="en-AU" dirty="0"/>
          </a:p>
        </p:txBody>
      </p:sp>
      <p:sp>
        <p:nvSpPr>
          <p:cNvPr id="7" name="Google Shape;390;g847cf01710_0_68">
            <a:extLst>
              <a:ext uri="{FF2B5EF4-FFF2-40B4-BE49-F238E27FC236}">
                <a16:creationId xmlns:a16="http://schemas.microsoft.com/office/drawing/2014/main" id="{4DF70388-3B0E-3F48-9FCB-8B8B91CB6CE0}"/>
              </a:ext>
            </a:extLst>
          </p:cNvPr>
          <p:cNvSpPr txBox="1">
            <a:spLocks noChangeArrowheads="1"/>
          </p:cNvSpPr>
          <p:nvPr/>
        </p:nvSpPr>
        <p:spPr bwMode="auto">
          <a:xfrm>
            <a:off x="453759" y="1752600"/>
            <a:ext cx="401664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pyranose rings tend to assume either of two “chair” conformations</a:t>
            </a:r>
          </a:p>
          <a:p>
            <a:pPr lvl="1"/>
            <a:r>
              <a:rPr lang="en-US" sz="2400" dirty="0">
                <a:latin typeface="Arial" panose="020B0604020202020204" pitchFamily="34" charset="0"/>
                <a:cs typeface="Arial" panose="020B0604020202020204" pitchFamily="34" charset="0"/>
              </a:rPr>
              <a:t>interconvertible without breaking covalent bonds </a:t>
            </a:r>
          </a:p>
          <a:p>
            <a:pPr lvl="1"/>
            <a:r>
              <a:rPr lang="en-US" sz="2400" dirty="0">
                <a:latin typeface="Arial" panose="020B0604020202020204" pitchFamily="34" charset="0"/>
                <a:cs typeface="Arial" panose="020B0604020202020204" pitchFamily="34" charset="0"/>
              </a:rPr>
              <a:t>requires energy input</a:t>
            </a: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two possible chair forms of Greek letter beta D-glucopyranose. The first molecule, on the left, is a six-membered ring with C 4 positioned upward above C 3 and C 5, forming a triangle-shaped upward part. O and C 2 are higher than C 3 and C 5, creating an upward slanted central region. Then the bonds from O and C 2 angle downward to C 1, forming a downward pointing triangular part. A vertical red dotted line extends through the center of the slanted central region, separating C 5 from O and C 3 from C 2. The substituents are bonded by vertical lines or by angled bonds that extend away from the ring. The overall molecule has C 1 at the lower right with O H above the ring at an angle and H vertically beneath the ring; C 2 is higher and connected to C 1 by a bond that gets thicker as it approaches C 2; C 2 is bonded to H above by a vertical line and by O H below by a line that slants to the right; C 3 is lower and connected to C 2 by a thick bond; C 3 is bonded to O H above the ring by a slanted bond to the right and to H below the ring by a vertical line; C 4 is higher at the tip of a triangular shape and connected by a bond that narrows as it travels from C 3 to C 4; C 4 is bonded to H above by a vertical line and by O H below by a bond that angles to the left; C 5 is bonded to C H 2 O H above the ring by a bond that angles to the left and to H below the ring by a vertical line. The other chair form of Greek letter beta D-glucopyranose, on the right, has C 4 pointing down and C 1 pointing up. It is drawn with C 4 positioned lower than C 3 and C 5, forming a triangle-shaped downward part. O and C 2 are lower than C 3 and C 5, creating a downward slanted central region. Then the bonds from O and C 2 angle upward to C 1, forming an upward pointing triangular part. A vertical red dotted line extends through the center of the slanted central region, separating C 5 from O and C 3 from C 2. The overall molecule has C 1 at the upper right with O H bonded above by a vertical line and H bonded below the ring by a line slanting to the lower right; C 2 has H bonded above the ring at an angle and O H bonded below by a vertical line; C 3 has O H bonded above the ring by a vertical line and H bonded below the ring at an angle; C 4 has H bonded above the ring at an angle and O H bonded below the ring by a vertical line; C 5 has H bonded below the ring at an angle and C H 2 O H bonded above the ring by a vertical line. Part b shows Greek letter alpha D-glucopyranose. It has a similar structure to the left form of Greek letter beta D-glucopyranose with C 1 angled down, except that C 1 has H bonded above the ring at an angle and O H bonded below the ring by a vertical line.">
            <a:extLst>
              <a:ext uri="{FF2B5EF4-FFF2-40B4-BE49-F238E27FC236}">
                <a16:creationId xmlns:a16="http://schemas.microsoft.com/office/drawing/2014/main" id="{0494D27B-254D-764A-9EB7-F525DB8B70D5}"/>
              </a:ext>
            </a:extLst>
          </p:cNvPr>
          <p:cNvPicPr>
            <a:picLocks noChangeAspect="1"/>
          </p:cNvPicPr>
          <p:nvPr/>
        </p:nvPicPr>
        <p:blipFill>
          <a:blip r:embed="rId3"/>
          <a:stretch>
            <a:fillRect/>
          </a:stretch>
        </p:blipFill>
        <p:spPr>
          <a:xfrm>
            <a:off x="4486915" y="1891505"/>
            <a:ext cx="4203326" cy="3543300"/>
          </a:xfrm>
          <a:prstGeom prst="rect">
            <a:avLst/>
          </a:prstGeom>
        </p:spPr>
      </p:pic>
    </p:spTree>
    <p:extLst>
      <p:ext uri="{BB962C8B-B14F-4D97-AF65-F5344CB8AC3E}">
        <p14:creationId xmlns:p14="http://schemas.microsoft.com/office/powerpoint/2010/main" val="27261991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30B60-A1BD-4DF5-AD57-B046A44890F4}"/>
              </a:ext>
            </a:extLst>
          </p:cNvPr>
          <p:cNvSpPr>
            <a:spLocks noGrp="1"/>
          </p:cNvSpPr>
          <p:nvPr>
            <p:ph type="title"/>
          </p:nvPr>
        </p:nvSpPr>
        <p:spPr/>
        <p:txBody>
          <a:bodyPr/>
          <a:lstStyle/>
          <a:p>
            <a:r>
              <a:rPr lang="en-US" altLang="en-US" dirty="0">
                <a:solidFill>
                  <a:srgbClr val="674EA7"/>
                </a:solidFill>
                <a:latin typeface="Arial" panose="020B0604020202020204" pitchFamily="34" charset="0"/>
                <a:cs typeface="Arial" panose="020B0604020202020204" pitchFamily="34" charset="0"/>
              </a:rPr>
              <a:t>Organisms Contain a Variety of Hexose Derivatives</a:t>
            </a:r>
            <a:endParaRPr lang="en-AU" dirty="0"/>
          </a:p>
        </p:txBody>
      </p:sp>
      <p:pic>
        <p:nvPicPr>
          <p:cNvPr id="3" name="Picture 2" descr="The sugars in each family are as follows. Some sugars are in more than one family. The glucose family includes Greek letter beta D-glucose, Greek letter beta D-glucose 6-phosphate, Greek letter beta D-glucosamine, N-acetyl Greek letter beta D-glucosamine, muramic acid, N-acetylmuramic acid, Greek letter beta D-glucuronate, D-gluconate, and D-glucono Greek letter delta lactone. The amino sugars include Greek letter beta D-galactosamine, Greek letter beta D-mannosamine, Greek letter beta D-glucosamine, N-acetyl Greek letter beta D-glucosamine, muramic acid, and N-acetylmuramic acid. The deoxysugars include Greek letter beta L-fucose and Greek letter alpha L-rhamnose. The acidic sugars include N-acetylneuraminic acid (a sialic acid), Greek letter beta D-glucuronate, D-gluconate, and D-glucono Greek letter delta lactone. Greek letter beta D-glucose is a ring with C 1 and C 3 bonded to O H above the ring and H below the ring; C 2 and C 3 bonded to H above the ring and O H below the ring, C 5 bonded to C 6 above the ring and H below the ring; C 6 bonded to 2 H and O H; and O at the top right vertex between C 5 and C 1. Greek letter beta D-glucose 6-phosphate has a similar structure to Greek letter beta D-glucose, except that C 6 is bonded to 2 H and to O that is further bonded to red highlighted P O subscript 3 superscript 3 minus. Greek letter beta D-glucosamine has a similar structure to beta D-glucose, except that C 2 is bonded below the ring to red highlighted N H 2. N-acetyl Greek letter beta D-glucosamine has a similar structure to Greek letter beta D-glucose, except that C 2 is bonded to a red highlighted substituent with N H further bonded to C that is double bonded to O and further bonded to C H 3. Muramic acid has a similar structure to Greek letter beta D-glucose, except that C 2 is bonded below the ring to red highlighted N H 2 and C 3 is bonded above the ring to red highlighted R. R is a red highlighted group with O that is further bonded to C that is bonded to C H 3 above, H on the right, and C O O minus below. N-acetylmuramic acid is similar to muramic acid, except that C 2 is bonded to N H that is further bonded to C that is double bonded to O and further bonded to C H 3. Greek letter beta D-galactosamine is similar to Greek letter beta D-glucose, except that it has C 2 bonded to red highlighted N H 2 below the ring. Greek letter beta D-mannosamine is similar to Greek letter beta D-glucose, except that it has C 2 bonded to red highlighted N H 2 above the ring. Greek letter beta L-fucose is similar to Greek letter beta D-glucose, except that C 1 is bonded to H above the ring and O H below the ring, C 2 is bonded to O H above the ring and H below the ring, C 3 is bonded to H above the ring and O H below the ring, and C 5 is bonded to H above the ring and red highlighted C H 3 below the ring. Greek letter alpha L-rhamnose is similar to Greek letter beta D-glucose, except that C 3 is bonded to H above the ring and O H below the ring, C 4 is bonded to O H above the ring and H below the ring, and C 5 is bonded to H above the right and red highlighted C H 3 below the ring. Greek letter beta D-glucuronate is similar to Greek letter beta D-glucose, except that it has C 5 bonded to a red highlighted group above the ring with C that is double bonded to O and single bonded to O minus. D-gluconate is similar to Greek letter beta D-glucose, except that O in the ring is bonded to H instead of to C 1, meaning the ring is missing its top right side, and red highlighted C 1 is single bonded to red highlighted O minus above the ring and double bonded to red highlighted O below the partial ring. D-glucono Greek letter delta lactone is similar to Greek letter beta D-glucose, except that O in the ring is red highlighted. This red O is connected to red highlighted C 1 by a red bond, and C 1 is connected by a red highlighted double bond to a red highlighted O. N-acetylneuraminic acid (a sialic acid) has a ring similar to Greek letter beta D-glucose, except that C 1 is bonded above to a red highlighted group of C double bonded to O and single bonded to O minus and below to O H, C 3 is bonded to H above the ring and O H below the ring, C 4 is bonded above the ring to a red highlighted group with N H bonded to C that is double bonded to O and bonded to C H 3 and to H below the ring, and C 5 is bonded to H above the ring and to red highlighted R below the ring. The red highlighted R is shown to be a red highlighted substituent with C bonded to O H on the right, H on the left, and C below that is bonded to O H on the right, H on the left, and C H 2 O H below.">
            <a:extLst>
              <a:ext uri="{FF2B5EF4-FFF2-40B4-BE49-F238E27FC236}">
                <a16:creationId xmlns:a16="http://schemas.microsoft.com/office/drawing/2014/main" id="{07B3E1A1-3E3A-C348-A642-7E543E38A097}"/>
              </a:ext>
            </a:extLst>
          </p:cNvPr>
          <p:cNvPicPr>
            <a:picLocks noChangeAspect="1"/>
          </p:cNvPicPr>
          <p:nvPr/>
        </p:nvPicPr>
        <p:blipFill>
          <a:blip r:embed="rId3"/>
          <a:stretch>
            <a:fillRect/>
          </a:stretch>
        </p:blipFill>
        <p:spPr>
          <a:xfrm>
            <a:off x="1453541" y="1405467"/>
            <a:ext cx="6236916" cy="5105400"/>
          </a:xfrm>
          <a:prstGeom prst="rect">
            <a:avLst/>
          </a:prstGeom>
        </p:spPr>
      </p:pic>
    </p:spTree>
    <p:extLst>
      <p:ext uri="{BB962C8B-B14F-4D97-AF65-F5344CB8AC3E}">
        <p14:creationId xmlns:p14="http://schemas.microsoft.com/office/powerpoint/2010/main" val="10464037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82A92-0743-49F6-92B0-3926B2997E72}"/>
              </a:ext>
            </a:extLst>
          </p:cNvPr>
          <p:cNvSpPr>
            <a:spLocks noGrp="1"/>
          </p:cNvSpPr>
          <p:nvPr>
            <p:ph type="title"/>
          </p:nvPr>
        </p:nvSpPr>
        <p:spPr/>
        <p:txBody>
          <a:bodyPr/>
          <a:lstStyle/>
          <a:p>
            <a:r>
              <a:rPr lang="en-US" dirty="0" err="1">
                <a:solidFill>
                  <a:schemeClr val="tx1"/>
                </a:solidFill>
                <a:latin typeface="Arial" panose="020B0604020202020204" pitchFamily="34" charset="0"/>
                <a:cs typeface="Arial" panose="020B0604020202020204" pitchFamily="34" charset="0"/>
              </a:rPr>
              <a:t>Aldonic</a:t>
            </a:r>
            <a:r>
              <a:rPr lang="en-US" dirty="0">
                <a:solidFill>
                  <a:schemeClr val="tx1"/>
                </a:solidFill>
                <a:latin typeface="Arial" panose="020B0604020202020204" pitchFamily="34" charset="0"/>
                <a:cs typeface="Arial" panose="020B0604020202020204" pitchFamily="34" charset="0"/>
              </a:rPr>
              <a:t> and </a:t>
            </a:r>
            <a:r>
              <a:rPr lang="en-US" dirty="0" err="1">
                <a:solidFill>
                  <a:schemeClr val="tx1"/>
                </a:solidFill>
                <a:latin typeface="Arial" panose="020B0604020202020204" pitchFamily="34" charset="0"/>
                <a:cs typeface="Arial" panose="020B0604020202020204" pitchFamily="34" charset="0"/>
              </a:rPr>
              <a:t>Uronic</a:t>
            </a:r>
            <a:r>
              <a:rPr lang="en-US" dirty="0">
                <a:solidFill>
                  <a:schemeClr val="tx1"/>
                </a:solidFill>
                <a:latin typeface="Arial" panose="020B0604020202020204" pitchFamily="34" charset="0"/>
                <a:cs typeface="Arial" panose="020B0604020202020204" pitchFamily="34" charset="0"/>
              </a:rPr>
              <a:t> Acids</a:t>
            </a:r>
            <a:endParaRPr lang="en-AU" dirty="0"/>
          </a:p>
        </p:txBody>
      </p:sp>
      <p:sp>
        <p:nvSpPr>
          <p:cNvPr id="7" name="Google Shape;390;g847cf01710_0_68">
            <a:extLst>
              <a:ext uri="{FF2B5EF4-FFF2-40B4-BE49-F238E27FC236}">
                <a16:creationId xmlns:a16="http://schemas.microsoft.com/office/drawing/2014/main" id="{4DF70388-3B0E-3F48-9FCB-8B8B91CB6CE0}"/>
              </a:ext>
            </a:extLst>
          </p:cNvPr>
          <p:cNvSpPr txBox="1">
            <a:spLocks noChangeArrowheads="1"/>
          </p:cNvSpPr>
          <p:nvPr/>
        </p:nvSpPr>
        <p:spPr bwMode="auto">
          <a:xfrm>
            <a:off x="569779" y="1589351"/>
            <a:ext cx="800444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aldonic</a:t>
            </a:r>
            <a:r>
              <a:rPr lang="en-US" sz="2400" b="1" dirty="0">
                <a:latin typeface="Arial" panose="020B0604020202020204" pitchFamily="34" charset="0"/>
                <a:cs typeface="Arial" panose="020B0604020202020204" pitchFamily="34" charset="0"/>
              </a:rPr>
              <a:t> acids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form following oxidation of the carbonyl carbon of aldoses</a:t>
            </a:r>
          </a:p>
          <a:p>
            <a:endParaRPr lang="en-US" sz="2400" b="1" dirty="0">
              <a:latin typeface="Arial" panose="020B0604020202020204" pitchFamily="34" charset="0"/>
              <a:cs typeface="Arial" panose="020B0604020202020204" pitchFamily="34" charset="0"/>
            </a:endParaRPr>
          </a:p>
          <a:p>
            <a:r>
              <a:rPr lang="en-US" sz="2400" b="1" dirty="0" err="1">
                <a:latin typeface="Arial" panose="020B0604020202020204" pitchFamily="34" charset="0"/>
                <a:cs typeface="Arial" panose="020B0604020202020204" pitchFamily="34" charset="0"/>
              </a:rPr>
              <a:t>uronic</a:t>
            </a:r>
            <a:r>
              <a:rPr lang="en-US" sz="2400" b="1" dirty="0">
                <a:latin typeface="Arial" panose="020B0604020202020204" pitchFamily="34" charset="0"/>
                <a:cs typeface="Arial" panose="020B0604020202020204" pitchFamily="34" charset="0"/>
              </a:rPr>
              <a:t> acids </a:t>
            </a:r>
            <a:r>
              <a:rPr lang="en-US" sz="2400" dirty="0">
                <a:latin typeface="Arial" panose="020B0604020202020204" pitchFamily="34" charset="0"/>
                <a:cs typeface="Arial" panose="020B0604020202020204" pitchFamily="34" charset="0"/>
              </a:rPr>
              <a:t>= form following oxidation at C-6</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both form stable intramolecular esters called lactones</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035616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E987C-A006-4131-877E-50F2C5BD285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Phosphorylated Derivatives</a:t>
            </a:r>
            <a:endParaRPr lang="en-AU" dirty="0"/>
          </a:p>
        </p:txBody>
      </p:sp>
      <p:sp>
        <p:nvSpPr>
          <p:cNvPr id="7" name="Google Shape;390;g847cf01710_0_68">
            <a:extLst>
              <a:ext uri="{FF2B5EF4-FFF2-40B4-BE49-F238E27FC236}">
                <a16:creationId xmlns:a16="http://schemas.microsoft.com/office/drawing/2014/main" id="{4DF70388-3B0E-3F48-9FCB-8B8B91CB6CE0}"/>
              </a:ext>
            </a:extLst>
          </p:cNvPr>
          <p:cNvSpPr txBox="1">
            <a:spLocks noChangeArrowheads="1"/>
          </p:cNvSpPr>
          <p:nvPr/>
        </p:nvSpPr>
        <p:spPr bwMode="auto">
          <a:xfrm>
            <a:off x="569779" y="1589351"/>
            <a:ext cx="800444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some sugar intermediates are phosphate esters</a:t>
            </a:r>
          </a:p>
          <a:p>
            <a:pPr lvl="1"/>
            <a:r>
              <a:rPr lang="en-US" sz="2400" dirty="0">
                <a:latin typeface="Arial" panose="020B0604020202020204" pitchFamily="34" charset="0"/>
                <a:cs typeface="Arial" panose="020B0604020202020204" pitchFamily="34" charset="0"/>
              </a:rPr>
              <a:t>example: glucose 6-phosphate</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stable at neutral pH and bear a negative charge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functions to trap sugar inside the cell because most cells do not have membrane transporters for phosphorylated sugars  </a:t>
            </a:r>
          </a:p>
          <a:p>
            <a:pPr marL="533400" lvl="1"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5392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E41FD-9E60-4ADC-8E9B-DCD73A2A0ECC}"/>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Sugars That Are, or Can Form, Aldehydes Are Reducing Sugars</a:t>
            </a:r>
            <a:endParaRPr lang="en-AU" dirty="0">
              <a:solidFill>
                <a:srgbClr val="4E4CB4"/>
              </a:solidFill>
            </a:endParaRPr>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569778" y="1676400"/>
            <a:ext cx="800444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reducing sugars </a:t>
            </a:r>
            <a:r>
              <a:rPr lang="en-US" sz="2400" dirty="0">
                <a:latin typeface="Arial" panose="020B0604020202020204" pitchFamily="34" charset="0"/>
                <a:cs typeface="Arial" panose="020B0604020202020204" pitchFamily="34" charset="0"/>
              </a:rPr>
              <a:t>= undergo a characteristic redox reaction where free aldehyde groups react with Cu</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under alkaline condition</a:t>
            </a:r>
          </a:p>
          <a:p>
            <a:pPr lvl="1"/>
            <a:r>
              <a:rPr lang="en-US" sz="2400" dirty="0">
                <a:latin typeface="Arial" panose="020B0604020202020204" pitchFamily="34" charset="0"/>
                <a:cs typeface="Arial" panose="020B0604020202020204" pitchFamily="34" charset="0"/>
              </a:rPr>
              <a:t>reduction of Cu</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to Cu</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forms a brick-red precipitate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ketoses that can tautomerize to form aldehydes are also reducing sugars </a:t>
            </a: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185268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1&#10;">
            <a:extLst>
              <a:ext uri="{FF2B5EF4-FFF2-40B4-BE49-F238E27FC236}">
                <a16:creationId xmlns:a16="http://schemas.microsoft.com/office/drawing/2014/main" id="{3ECF0353-2212-4A1C-902E-EC5F9B902493}"/>
              </a:ext>
            </a:extLst>
          </p:cNvPr>
          <p:cNvPicPr>
            <a:picLocks noChangeAspect="1"/>
          </p:cNvPicPr>
          <p:nvPr/>
        </p:nvPicPr>
        <p:blipFill>
          <a:blip r:embed="rId3"/>
          <a:stretch>
            <a:fillRect/>
          </a:stretch>
        </p:blipFill>
        <p:spPr>
          <a:xfrm>
            <a:off x="721472" y="389965"/>
            <a:ext cx="1133954" cy="816935"/>
          </a:xfrm>
          <a:prstGeom prst="rect">
            <a:avLst/>
          </a:prstGeom>
        </p:spPr>
      </p:pic>
      <p:sp>
        <p:nvSpPr>
          <p:cNvPr id="2" name="Title 1">
            <a:extLst>
              <a:ext uri="{FF2B5EF4-FFF2-40B4-BE49-F238E27FC236}">
                <a16:creationId xmlns:a16="http://schemas.microsoft.com/office/drawing/2014/main" id="{D73928AD-F347-44A3-9BF3-888C7198AE71}"/>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10</a:t>
            </a:r>
            <a:endParaRPr lang="en-AU" dirty="0"/>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Which reaction is one that is NOT common of glucose? </a:t>
            </a:r>
            <a:endParaRPr lang="en-US" sz="2400" i="1" dirty="0">
              <a:latin typeface="Arial" panose="020B0604020202020204" pitchFamily="34" charset="0"/>
              <a:cs typeface="Arial" panose="020B0604020202020204" pitchFamily="34" charset="0"/>
            </a:endParaRP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mutarotation</a:t>
            </a:r>
          </a:p>
          <a:p>
            <a:pPr marL="457200" indent="-457200">
              <a:buFontTx/>
              <a:buAutoNum type="alphaUcPeriod"/>
              <a:defRPr/>
            </a:pPr>
            <a:r>
              <a:rPr lang="en-US" sz="2400" dirty="0">
                <a:latin typeface="Arial" panose="020B0604020202020204" pitchFamily="34" charset="0"/>
                <a:cs typeface="Arial" panose="020B0604020202020204" pitchFamily="34" charset="0"/>
              </a:rPr>
              <a:t>oxidation to an </a:t>
            </a:r>
            <a:r>
              <a:rPr lang="en-US" sz="2400" dirty="0" err="1">
                <a:latin typeface="Arial" panose="020B0604020202020204" pitchFamily="34" charset="0"/>
                <a:cs typeface="Arial" panose="020B0604020202020204" pitchFamily="34" charset="0"/>
              </a:rPr>
              <a:t>aldonic</a:t>
            </a:r>
            <a:r>
              <a:rPr lang="en-US" sz="2400" dirty="0">
                <a:latin typeface="Arial" panose="020B0604020202020204" pitchFamily="34" charset="0"/>
                <a:cs typeface="Arial" panose="020B0604020202020204" pitchFamily="34" charset="0"/>
              </a:rPr>
              <a:t> acid</a:t>
            </a:r>
          </a:p>
          <a:p>
            <a:pPr marL="457200" indent="-457200">
              <a:buFontTx/>
              <a:buAutoNum type="alphaUcPeriod"/>
              <a:defRPr/>
            </a:pPr>
            <a:r>
              <a:rPr lang="en-US" sz="2400" dirty="0">
                <a:latin typeface="Arial" panose="020B0604020202020204" pitchFamily="34" charset="0"/>
                <a:cs typeface="Arial" panose="020B0604020202020204" pitchFamily="34" charset="0"/>
              </a:rPr>
              <a:t>oxidation to an </a:t>
            </a:r>
            <a:r>
              <a:rPr lang="en-US" sz="2400" dirty="0" err="1">
                <a:latin typeface="Arial" panose="020B0604020202020204" pitchFamily="34" charset="0"/>
                <a:cs typeface="Arial" panose="020B0604020202020204" pitchFamily="34" charset="0"/>
              </a:rPr>
              <a:t>uronic</a:t>
            </a:r>
            <a:r>
              <a:rPr lang="en-US" sz="2400" dirty="0">
                <a:latin typeface="Arial" panose="020B0604020202020204" pitchFamily="34" charset="0"/>
                <a:cs typeface="Arial" panose="020B0604020202020204" pitchFamily="34" charset="0"/>
              </a:rPr>
              <a:t> acid</a:t>
            </a:r>
          </a:p>
          <a:p>
            <a:pPr marL="457200" indent="-457200">
              <a:buFontTx/>
              <a:buAutoNum type="alphaUcPeriod"/>
              <a:defRPr/>
            </a:pPr>
            <a:r>
              <a:rPr lang="en-US" sz="2400" dirty="0">
                <a:latin typeface="Arial" panose="020B0604020202020204" pitchFamily="34" charset="0"/>
                <a:cs typeface="Arial" panose="020B0604020202020204" pitchFamily="34" charset="0"/>
              </a:rPr>
              <a:t>oxidation by reducing sugars</a:t>
            </a: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607920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A1F63-DA77-41D7-813D-941B8F5BF02F}"/>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10, Response</a:t>
            </a:r>
            <a:endParaRPr lang="en-AU" dirty="0"/>
          </a:p>
        </p:txBody>
      </p:sp>
      <p:sp>
        <p:nvSpPr>
          <p:cNvPr id="4" name="Google Shape;433;g847cf01710_0_113">
            <a:extLst>
              <a:ext uri="{FF2B5EF4-FFF2-40B4-BE49-F238E27FC236}">
                <a16:creationId xmlns:a16="http://schemas.microsoft.com/office/drawing/2014/main" id="{C0983347-91E0-7E44-A9CF-2AE97C392F51}"/>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Which reaction is one that is NOT common of glucose? </a:t>
            </a:r>
            <a:endParaRPr lang="en-US" sz="2400" i="1" dirty="0">
              <a:latin typeface="Arial" panose="020B0604020202020204" pitchFamily="34" charset="0"/>
              <a:cs typeface="Arial" panose="020B0604020202020204" pitchFamily="34" charset="0"/>
            </a:endParaRP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D.  oxidation by reducing sugars</a:t>
            </a: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None/>
            </a:pPr>
            <a:r>
              <a:rPr lang="en-US" sz="2400" b="1" dirty="0">
                <a:latin typeface="Arial" panose="020B0604020202020204" pitchFamily="34" charset="0"/>
                <a:cs typeface="Arial" panose="020B0604020202020204" pitchFamily="34" charset="0"/>
              </a:rPr>
              <a:t>Glucose does not undergo oxidation by reducing sugars. Glucose itself is a reducing sugar. Free aldehyde groups in glucose undergo a characteristic redox reaction with Cu</a:t>
            </a:r>
            <a:r>
              <a:rPr lang="en-US" sz="2400" b="1" baseline="30000" dirty="0">
                <a:latin typeface="Arial" panose="020B0604020202020204" pitchFamily="34" charset="0"/>
                <a:cs typeface="Arial" panose="020B0604020202020204" pitchFamily="34" charset="0"/>
              </a:rPr>
              <a:t>2+</a:t>
            </a:r>
            <a:r>
              <a:rPr lang="en-US" sz="2400" b="1" dirty="0">
                <a:latin typeface="Arial" panose="020B0604020202020204" pitchFamily="34" charset="0"/>
                <a:cs typeface="Arial" panose="020B0604020202020204" pitchFamily="34" charset="0"/>
              </a:rPr>
              <a:t> under alkaline conditions. As glucose is oxidized from aldehyde to carboxylic acid, Cu</a:t>
            </a:r>
            <a:r>
              <a:rPr lang="en-US" sz="2400" b="1" baseline="30000" dirty="0">
                <a:latin typeface="Arial" panose="020B0604020202020204" pitchFamily="34" charset="0"/>
                <a:cs typeface="Arial" panose="020B0604020202020204" pitchFamily="34" charset="0"/>
              </a:rPr>
              <a:t>2+</a:t>
            </a:r>
            <a:r>
              <a:rPr lang="en-US" sz="2400" b="1" dirty="0">
                <a:latin typeface="Arial" panose="020B0604020202020204" pitchFamily="34" charset="0"/>
                <a:cs typeface="Arial" panose="020B0604020202020204" pitchFamily="34" charset="0"/>
              </a:rPr>
              <a:t> is reduced to Cu</a:t>
            </a:r>
            <a:r>
              <a:rPr lang="en-US" sz="2400" b="1" baseline="300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which forms a brick-red precipitate. </a:t>
            </a:r>
          </a:p>
          <a:p>
            <a:pPr>
              <a:buNone/>
            </a:pPr>
            <a:endParaRPr lang="en-US" sz="2400" dirty="0"/>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965986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98910-EA23-4117-AE2F-B33B889E0F01}"/>
              </a:ext>
            </a:extLst>
          </p:cNvPr>
          <p:cNvSpPr>
            <a:spLocks noGrp="1"/>
          </p:cNvSpPr>
          <p:nvPr>
            <p:ph type="title"/>
          </p:nvPr>
        </p:nvSpPr>
        <p:spPr/>
        <p:txBody>
          <a:bodyPr/>
          <a:lstStyle/>
          <a:p>
            <a:r>
              <a:rPr lang="en-US" altLang="en-US" i="1" dirty="0">
                <a:solidFill>
                  <a:schemeClr val="tx1"/>
                </a:solidFill>
                <a:latin typeface="Arial" panose="020B0604020202020204" pitchFamily="34" charset="0"/>
                <a:cs typeface="Arial" panose="020B0604020202020204" pitchFamily="34" charset="0"/>
              </a:rPr>
              <a:t>O</a:t>
            </a:r>
            <a:r>
              <a:rPr lang="en-US" altLang="en-US" dirty="0">
                <a:solidFill>
                  <a:schemeClr val="tx1"/>
                </a:solidFill>
                <a:latin typeface="Arial" panose="020B0604020202020204" pitchFamily="34" charset="0"/>
                <a:cs typeface="Arial" panose="020B0604020202020204" pitchFamily="34" charset="0"/>
              </a:rPr>
              <a:t>-Glycosidic Bonds</a:t>
            </a:r>
            <a:endParaRPr lang="en-AU" dirty="0"/>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372905" y="1524000"/>
            <a:ext cx="3849821"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i="1" dirty="0">
                <a:latin typeface="Arial" panose="020B0604020202020204" pitchFamily="34" charset="0"/>
                <a:cs typeface="Arial" panose="020B0604020202020204" pitchFamily="34" charset="0"/>
              </a:rPr>
              <a:t>O</a:t>
            </a:r>
            <a:r>
              <a:rPr lang="en-US" altLang="en-US" sz="2400" b="1" dirty="0">
                <a:latin typeface="Arial" panose="020B0604020202020204" pitchFamily="34" charset="0"/>
                <a:cs typeface="Arial" panose="020B0604020202020204" pitchFamily="34" charset="0"/>
              </a:rPr>
              <a:t>-glycosidic bond </a:t>
            </a:r>
            <a:r>
              <a:rPr lang="en-US" altLang="en-US"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covalent linkage joining two monosaccharides</a:t>
            </a:r>
          </a:p>
          <a:p>
            <a:pPr lvl="1"/>
            <a:r>
              <a:rPr lang="en-US" sz="2400" dirty="0">
                <a:latin typeface="Arial" panose="020B0604020202020204" pitchFamily="34" charset="0"/>
                <a:cs typeface="Arial" panose="020B0604020202020204" pitchFamily="34" charset="0"/>
              </a:rPr>
              <a:t>formed when a hydroxyl group of one sugar molecule reacts with the anomeric carbon of the other</a:t>
            </a:r>
          </a:p>
          <a:p>
            <a:pPr lvl="1"/>
            <a:r>
              <a:rPr lang="en-US" sz="2400" dirty="0">
                <a:latin typeface="Arial" panose="020B0604020202020204" pitchFamily="34" charset="0"/>
                <a:cs typeface="Arial" panose="020B0604020202020204" pitchFamily="34" charset="0"/>
              </a:rPr>
              <a:t>readily hydrolyzed by acid </a:t>
            </a: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lpha D-glucose is a six-membered ring with O at the top right vertex. C 1 is bonded to H above and red highlighted O H below, C 2 and C 3 are bonded to H above and O H below, C 3 is bonded to O H above and H below, and C 5 is bonded to C H 2 O H above and H below. The word hemiacetal in blue has an arrow pointing to C 1. Greek letter beta D-glucose is similar except that C 1 has O H above the ring and H below the ring and C 4 has O H below the ring with a red H. The word alcohol in blue has an arrow pointing to the red H. Greek letter alpha D glucose is added to Greek letter beta D-glucose. This produces a condensation reaction in which red highlighted H 2 O leaves. The reaction is reversible. The reverse reaction is a hydrolysis and requires the input of red highlighted H 2 O. The product is maltose or Greek letter alpha D-glucopyranosyl (1 right-hand arrow to 4)-D-glycopyranose. It has two rings that are connected by a U-shaped bond with O in the center. The left-hand ring is Greek letter alpha D-glucose but C 1 has a bond curving downward to the O in the center of the U-shaped bond. The blue word acetal has an arrow pointing to this C 1. The ring on the right is similar to Greek letter beta D-glucose, except that its C 1 has a wavy line up to O H above the ring and a wavy line down to H below the ring. The blue word hemiacetal has an arrow pointing to this C 1. Also, C 4 of Greek letter beta D-glucose has a bond extending down to the O in the center of the U before continuing to C 1 of the Greek letter alpha D-glucose.">
            <a:extLst>
              <a:ext uri="{FF2B5EF4-FFF2-40B4-BE49-F238E27FC236}">
                <a16:creationId xmlns:a16="http://schemas.microsoft.com/office/drawing/2014/main" id="{3A0A179B-1AAC-7142-8020-6A5024295A7B}"/>
              </a:ext>
            </a:extLst>
          </p:cNvPr>
          <p:cNvPicPr>
            <a:picLocks noChangeAspect="1"/>
          </p:cNvPicPr>
          <p:nvPr/>
        </p:nvPicPr>
        <p:blipFill>
          <a:blip r:embed="rId3"/>
          <a:stretch>
            <a:fillRect/>
          </a:stretch>
        </p:blipFill>
        <p:spPr>
          <a:xfrm>
            <a:off x="4444797" y="1701270"/>
            <a:ext cx="4326298" cy="3776133"/>
          </a:xfrm>
          <a:prstGeom prst="rect">
            <a:avLst/>
          </a:prstGeom>
        </p:spPr>
      </p:pic>
    </p:spTree>
    <p:extLst>
      <p:ext uri="{BB962C8B-B14F-4D97-AF65-F5344CB8AC3E}">
        <p14:creationId xmlns:p14="http://schemas.microsoft.com/office/powerpoint/2010/main" val="1757308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oogle Shape;170;p2" descr="Icon P 1">
            <a:extLst>
              <a:ext uri="{FF2B5EF4-FFF2-40B4-BE49-F238E27FC236}">
                <a16:creationId xmlns:a16="http://schemas.microsoft.com/office/drawing/2014/main" id="{25A9FCB7-3EC8-C244-B1C6-C994650E159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03231"/>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4EB2BC1-9968-447E-AD3F-B16E4EE8C41F}"/>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(1 of 4)</a:t>
            </a:r>
            <a:endParaRPr lang="en-AU"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Carbohydrates can have multiple chiral carbons; the configuration of groups around each carbon atom determines how the compound interacts with other biomolecules. </a:t>
            </a:r>
            <a:r>
              <a:rPr lang="en-US" sz="2400" dirty="0">
                <a:latin typeface="Arial" panose="020B0604020202020204" pitchFamily="34" charset="0"/>
                <a:cs typeface="Arial" panose="020B0604020202020204" pitchFamily="34" charset="0"/>
              </a:rPr>
              <a:t>As we saw for </a:t>
            </a:r>
            <a:r>
              <a:rPr lang="en-US" sz="1800" dirty="0">
                <a:latin typeface="Arial" panose="020B0604020202020204" pitchFamily="34" charset="0"/>
                <a:cs typeface="Arial" panose="020B0604020202020204" pitchFamily="34" charset="0"/>
              </a:rPr>
              <a:t>L</a:t>
            </a:r>
            <a:r>
              <a:rPr lang="en-US" sz="2400" dirty="0">
                <a:latin typeface="Arial" panose="020B0604020202020204" pitchFamily="34" charset="0"/>
                <a:cs typeface="Arial" panose="020B0604020202020204" pitchFamily="34" charset="0"/>
              </a:rPr>
              <a:t>-amino acids in proteins, with rare exceptions, biological evolution selected one stereochemical series (</a:t>
            </a:r>
            <a:r>
              <a:rPr lang="en-US" sz="18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-series) for sugars. </a:t>
            </a:r>
          </a:p>
          <a:p>
            <a:pPr>
              <a:buFontTx/>
              <a:buNone/>
            </a:pPr>
            <a:endParaRPr lang="en-US" altLang="en-US" sz="2800" dirty="0">
              <a:latin typeface="Arial" panose="020B0604020202020204"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3F267-8F83-484B-9970-314B50FF875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Reducing End</a:t>
            </a:r>
            <a:endParaRPr lang="en-AU" dirty="0"/>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529351" y="1524000"/>
            <a:ext cx="3043605" cy="445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formation of a glycosidic bond renders a sugar nonreducing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reducing end </a:t>
            </a:r>
            <a:r>
              <a:rPr lang="en-US" sz="2400" dirty="0">
                <a:latin typeface="Arial" panose="020B0604020202020204" pitchFamily="34" charset="0"/>
                <a:cs typeface="Arial" panose="020B0604020202020204" pitchFamily="34" charset="0"/>
              </a:rPr>
              <a:t>= the end of a disaccharide or polysaccharide chain with a free anomeric carbon </a:t>
            </a: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Alpha D-glucose is a six-membered ring with O at the top right vertex. C 1 is bonded to H above and red highlighted O H below, C 2 and C 3 are bonded to H above and O H below, C 3 is bonded to O H above and H below, and C 5 is bonded to C H 2 O H above and H below. The word hemiacetal in blue has an arrow pointing to C 1. Greek letter beta D-glucose is similar except that C 1 has O H above the ring and H below the ring and C 4 has O H below the ring with a red H. The word alcohol in blue has an arrow pointing to the red H. Greek letter alpha D glucose is added to Greek letter beta D-glucose. This produces a condensation reaction in which red highlighted H 2 O leaves. The reaction is reversible. The reverse reaction is a hydrolysis and requires the input of red highlighted H 2 O. The product is maltose or Greek letter alpha D-glucopyranosyl (1 right-hand arrow to 4)-D-glycopyranose. It has two rings that are connected by a U-shaped bond with O in the center. The left-hand ring is Greek letter alpha D-glucose but C 1 has a bond curving downward to the O in the center of the U-shaped bond. The blue word acetal has an arrow pointing to this C 1. The ring on the right is similar to Greek letter beta D-glucose, except that its C 1 has a wavy line up to O H above the ring and a wavy line down to H below the ring. The blue word hemiacetal has an arrow pointing to this C 1. Also, C 4 of Greek letter beta D-glucose has a bond extending down to the O in the center of the U before continuing to C 1 of the Greek letter alpha D-glucose.">
            <a:extLst>
              <a:ext uri="{FF2B5EF4-FFF2-40B4-BE49-F238E27FC236}">
                <a16:creationId xmlns:a16="http://schemas.microsoft.com/office/drawing/2014/main" id="{ED781DCF-4E00-C941-9CCC-3B5B2CA773F3}"/>
              </a:ext>
            </a:extLst>
          </p:cNvPr>
          <p:cNvPicPr>
            <a:picLocks noChangeAspect="1"/>
          </p:cNvPicPr>
          <p:nvPr/>
        </p:nvPicPr>
        <p:blipFill>
          <a:blip r:embed="rId3"/>
          <a:stretch>
            <a:fillRect/>
          </a:stretch>
        </p:blipFill>
        <p:spPr>
          <a:xfrm>
            <a:off x="3886200" y="1692275"/>
            <a:ext cx="4539704" cy="3962400"/>
          </a:xfrm>
          <a:prstGeom prst="rect">
            <a:avLst/>
          </a:prstGeom>
        </p:spPr>
      </p:pic>
      <p:cxnSp>
        <p:nvCxnSpPr>
          <p:cNvPr id="7" name="Straight Arrow Connector 6">
            <a:extLst>
              <a:ext uri="{FF2B5EF4-FFF2-40B4-BE49-F238E27FC236}">
                <a16:creationId xmlns:a16="http://schemas.microsoft.com/office/drawing/2014/main" id="{FB19DC14-B6E1-0049-BEE2-1C362C486DE6}"/>
              </a:ext>
            </a:extLst>
          </p:cNvPr>
          <p:cNvCxnSpPr>
            <a:cxnSpLocks/>
          </p:cNvCxnSpPr>
          <p:nvPr/>
        </p:nvCxnSpPr>
        <p:spPr bwMode="auto">
          <a:xfrm flipH="1" flipV="1">
            <a:off x="7162800" y="4822826"/>
            <a:ext cx="304800" cy="1152524"/>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sp>
        <p:nvSpPr>
          <p:cNvPr id="12" name="Rectangle 11">
            <a:extLst>
              <a:ext uri="{FF2B5EF4-FFF2-40B4-BE49-F238E27FC236}">
                <a16:creationId xmlns:a16="http://schemas.microsoft.com/office/drawing/2014/main" id="{02B39BD1-326A-7440-8DB9-8B96E7A14BD4}"/>
              </a:ext>
            </a:extLst>
          </p:cNvPr>
          <p:cNvSpPr/>
          <p:nvPr/>
        </p:nvSpPr>
        <p:spPr>
          <a:xfrm>
            <a:off x="5851860" y="6007100"/>
            <a:ext cx="3266740" cy="461665"/>
          </a:xfrm>
          <a:prstGeom prst="rect">
            <a:avLst/>
          </a:prstGeom>
        </p:spPr>
        <p:txBody>
          <a:bodyPr wrap="square">
            <a:spAutoFit/>
          </a:bodyPr>
          <a:lstStyle/>
          <a:p>
            <a:r>
              <a:rPr lang="en-US" dirty="0">
                <a:latin typeface="Arial" panose="020B0604020202020204" pitchFamily="34" charset="0"/>
                <a:cs typeface="Arial" panose="020B0604020202020204" pitchFamily="34" charset="0"/>
              </a:rPr>
              <a:t>Free anomeric carbon </a:t>
            </a:r>
            <a:endParaRPr lang="en-US" dirty="0"/>
          </a:p>
        </p:txBody>
      </p:sp>
    </p:spTree>
    <p:extLst>
      <p:ext uri="{BB962C8B-B14F-4D97-AF65-F5344CB8AC3E}">
        <p14:creationId xmlns:p14="http://schemas.microsoft.com/office/powerpoint/2010/main" val="30789063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1&#10;">
            <a:extLst>
              <a:ext uri="{FF2B5EF4-FFF2-40B4-BE49-F238E27FC236}">
                <a16:creationId xmlns:a16="http://schemas.microsoft.com/office/drawing/2014/main" id="{E2FDD811-4707-4851-BA0A-073A50BFD533}"/>
              </a:ext>
            </a:extLst>
          </p:cNvPr>
          <p:cNvPicPr>
            <a:picLocks noChangeAspect="1"/>
          </p:cNvPicPr>
          <p:nvPr/>
        </p:nvPicPr>
        <p:blipFill>
          <a:blip r:embed="rId3"/>
          <a:stretch>
            <a:fillRect/>
          </a:stretch>
        </p:blipFill>
        <p:spPr>
          <a:xfrm>
            <a:off x="685612" y="379539"/>
            <a:ext cx="1152244" cy="816935"/>
          </a:xfrm>
          <a:prstGeom prst="rect">
            <a:avLst/>
          </a:prstGeom>
        </p:spPr>
      </p:pic>
      <p:sp>
        <p:nvSpPr>
          <p:cNvPr id="2" name="Title 1">
            <a:extLst>
              <a:ext uri="{FF2B5EF4-FFF2-40B4-BE49-F238E27FC236}">
                <a16:creationId xmlns:a16="http://schemas.microsoft.com/office/drawing/2014/main" id="{977BE5D1-4603-4F46-B5CF-58ECF8F57AB3}"/>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11</a:t>
            </a:r>
            <a:endParaRPr lang="en-AU" dirty="0"/>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What term is given to carbohydrates linked by their anomeric carbons? </a:t>
            </a:r>
            <a:endParaRPr lang="en-US" sz="2400" i="1" dirty="0">
              <a:latin typeface="Arial" panose="020B0604020202020204" pitchFamily="34" charset="0"/>
              <a:cs typeface="Arial" panose="020B0604020202020204" pitchFamily="34" charset="0"/>
            </a:endParaRP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nonreducing sugars</a:t>
            </a:r>
          </a:p>
          <a:p>
            <a:pPr marL="457200" indent="-457200">
              <a:buFontTx/>
              <a:buAutoNum type="alphaUcPeriod"/>
              <a:defRPr/>
            </a:pPr>
            <a:r>
              <a:rPr lang="en-US" sz="2400" dirty="0">
                <a:latin typeface="Arial" panose="020B0604020202020204" pitchFamily="34" charset="0"/>
                <a:cs typeface="Arial" panose="020B0604020202020204" pitchFamily="34" charset="0"/>
              </a:rPr>
              <a:t>glycosides</a:t>
            </a:r>
          </a:p>
          <a:p>
            <a:pPr marL="457200" indent="-457200">
              <a:buFontTx/>
              <a:buAutoNum type="alphaUcPeriod"/>
              <a:defRPr/>
            </a:pPr>
            <a:r>
              <a:rPr lang="en-US" sz="2400" dirty="0">
                <a:latin typeface="Arial" panose="020B0604020202020204" pitchFamily="34" charset="0"/>
                <a:cs typeface="Arial" panose="020B0604020202020204" pitchFamily="34" charset="0"/>
              </a:rPr>
              <a:t>anomers</a:t>
            </a:r>
          </a:p>
          <a:p>
            <a:pPr marL="457200" indent="-457200">
              <a:buFontTx/>
              <a:buAutoNum type="alphaUcPeriod"/>
              <a:defRPr/>
            </a:pPr>
            <a:r>
              <a:rPr lang="en-US" sz="2400" dirty="0">
                <a:latin typeface="Arial" panose="020B0604020202020204" pitchFamily="34" charset="0"/>
                <a:cs typeface="Arial" panose="020B0604020202020204" pitchFamily="34" charset="0"/>
              </a:rPr>
              <a:t>hemiketals</a:t>
            </a: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166387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56B25-8675-4F55-B5B1-F1150566688F}"/>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11, Response</a:t>
            </a:r>
            <a:endParaRPr lang="en-AU" dirty="0"/>
          </a:p>
        </p:txBody>
      </p:sp>
      <p:sp>
        <p:nvSpPr>
          <p:cNvPr id="5" name="Google Shape;433;g847cf01710_0_113">
            <a:extLst>
              <a:ext uri="{FF2B5EF4-FFF2-40B4-BE49-F238E27FC236}">
                <a16:creationId xmlns:a16="http://schemas.microsoft.com/office/drawing/2014/main" id="{74E622E3-C310-0241-97D6-06046E66317F}"/>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What term is given to carbohydrates linked by their anomeric carbons? </a:t>
            </a:r>
            <a:endParaRPr lang="en-US" sz="2400" i="1" dirty="0">
              <a:latin typeface="Arial" panose="020B0604020202020204" pitchFamily="34" charset="0"/>
              <a:cs typeface="Arial" panose="020B0604020202020204" pitchFamily="34" charset="0"/>
            </a:endParaRP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b="1" dirty="0">
                <a:latin typeface="Arial" panose="020B0604020202020204" pitchFamily="34" charset="0"/>
                <a:cs typeface="Arial" panose="020B0604020202020204" pitchFamily="34" charset="0"/>
              </a:rPr>
              <a:t>nonreducing sugars</a:t>
            </a:r>
          </a:p>
          <a:p>
            <a:pPr marL="457200" indent="-457200">
              <a:buFontTx/>
              <a:buAutoNum type="alphaUcPeriod"/>
              <a:defRPr/>
            </a:pPr>
            <a:endParaRPr lang="en-US" sz="2400" b="1" dirty="0">
              <a:latin typeface="Arial" panose="020B0604020202020204" pitchFamily="34" charset="0"/>
              <a:cs typeface="Arial" panose="020B0604020202020204" pitchFamily="34" charset="0"/>
            </a:endParaRPr>
          </a:p>
          <a:p>
            <a:pPr>
              <a:buNone/>
            </a:pPr>
            <a:r>
              <a:rPr lang="en-US" sz="2400" b="1" dirty="0">
                <a:latin typeface="Arial" panose="020B0604020202020204" pitchFamily="34" charset="0"/>
                <a:cs typeface="Arial" panose="020B0604020202020204" pitchFamily="34" charset="0"/>
              </a:rPr>
              <a:t>When the anomeric carbon is involved in a glycosidic bond, the easy interconversion of linear and cyclic forms is prevented. Formation of a glycosidic bond therefore renders a sugar nonreducing. </a:t>
            </a: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746228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884D7-CCAE-44A6-B40C-0A9C3E840ED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Naming Reducing Oligosaccharides</a:t>
            </a:r>
            <a:endParaRPr lang="en-AU" dirty="0"/>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455175" y="1333072"/>
            <a:ext cx="8233649" cy="5300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step 1: with the nonreducing end on the left, give the configuration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or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at the anomeric carbon joining the first unit to the second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step 2: name the nonreducing residue using “</a:t>
            </a:r>
            <a:r>
              <a:rPr lang="en-US" sz="2400" dirty="0" err="1">
                <a:latin typeface="Arial" panose="020B0604020202020204" pitchFamily="34" charset="0"/>
                <a:cs typeface="Arial" panose="020B0604020202020204" pitchFamily="34" charset="0"/>
              </a:rPr>
              <a:t>furano</a:t>
            </a:r>
            <a:r>
              <a:rPr lang="en-US" sz="2400" dirty="0">
                <a:latin typeface="Arial" panose="020B0604020202020204" pitchFamily="34" charset="0"/>
                <a:cs typeface="Arial" panose="020B0604020202020204" pitchFamily="34" charset="0"/>
              </a:rPr>
              <a:t>” or “</a:t>
            </a:r>
            <a:r>
              <a:rPr lang="en-US" sz="2400" dirty="0" err="1">
                <a:latin typeface="Arial" panose="020B0604020202020204" pitchFamily="34" charset="0"/>
                <a:cs typeface="Arial" panose="020B0604020202020204" pitchFamily="34" charset="0"/>
              </a:rPr>
              <a:t>pyrano</a:t>
            </a: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step 3: indicate in parentheses the two carbon atoms joined by the glycosidic bond, with an arrow connecting the two numbers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step 4: name the second residue and repeat for additional residues</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816972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1&#10;">
            <a:extLst>
              <a:ext uri="{FF2B5EF4-FFF2-40B4-BE49-F238E27FC236}">
                <a16:creationId xmlns:a16="http://schemas.microsoft.com/office/drawing/2014/main" id="{D36EFBCD-8D9E-44FE-BBB9-E759B57453F1}"/>
              </a:ext>
            </a:extLst>
          </p:cNvPr>
          <p:cNvPicPr>
            <a:picLocks noChangeAspect="1"/>
          </p:cNvPicPr>
          <p:nvPr/>
        </p:nvPicPr>
        <p:blipFill>
          <a:blip r:embed="rId3"/>
          <a:stretch>
            <a:fillRect/>
          </a:stretch>
        </p:blipFill>
        <p:spPr>
          <a:xfrm>
            <a:off x="847246" y="315432"/>
            <a:ext cx="1133954" cy="816935"/>
          </a:xfrm>
          <a:prstGeom prst="rect">
            <a:avLst/>
          </a:prstGeom>
        </p:spPr>
      </p:pic>
      <p:sp>
        <p:nvSpPr>
          <p:cNvPr id="2" name="Title 1">
            <a:extLst>
              <a:ext uri="{FF2B5EF4-FFF2-40B4-BE49-F238E27FC236}">
                <a16:creationId xmlns:a16="http://schemas.microsoft.com/office/drawing/2014/main" id="{B8285729-FFF2-4A69-9A92-63BF22D94B81}"/>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12</a:t>
            </a:r>
            <a:endParaRPr lang="en-AU" dirty="0"/>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439499"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Following the convention for </a:t>
            </a:r>
          </a:p>
          <a:p>
            <a:pPr>
              <a:buFontTx/>
              <a:buNone/>
              <a:defRPr/>
            </a:pPr>
            <a:r>
              <a:rPr lang="en-US" sz="2400" dirty="0">
                <a:latin typeface="Arial" panose="020B0604020202020204" pitchFamily="34" charset="0"/>
                <a:cs typeface="Arial" panose="020B0604020202020204" pitchFamily="34" charset="0"/>
              </a:rPr>
              <a:t>naming reducing </a:t>
            </a:r>
          </a:p>
          <a:p>
            <a:pPr>
              <a:buFontTx/>
              <a:buNone/>
              <a:defRPr/>
            </a:pPr>
            <a:r>
              <a:rPr lang="en-US" sz="2400" dirty="0">
                <a:latin typeface="Arial" panose="020B0604020202020204" pitchFamily="34" charset="0"/>
                <a:cs typeface="Arial" panose="020B0604020202020204" pitchFamily="34" charset="0"/>
              </a:rPr>
              <a:t>oligosaccharides, what is the </a:t>
            </a:r>
          </a:p>
          <a:p>
            <a:pPr>
              <a:buFontTx/>
              <a:buNone/>
              <a:defRPr/>
            </a:pPr>
            <a:r>
              <a:rPr lang="en-US" sz="2400" dirty="0">
                <a:latin typeface="Arial" panose="020B0604020202020204" pitchFamily="34" charset="0"/>
                <a:cs typeface="Arial" panose="020B0604020202020204" pitchFamily="34" charset="0"/>
              </a:rPr>
              <a:t>name of lactose, as shown.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sz="2400" dirty="0">
                <a:latin typeface="Arial" panose="020B0604020202020204" pitchFamily="34" charset="0"/>
                <a:cs typeface="Arial" panose="020B0604020202020204" pitchFamily="34" charset="0"/>
              </a:rPr>
              <a:t>A.  </a:t>
            </a:r>
            <a:r>
              <a:rPr lang="el-GR" sz="2400" i="1" dirty="0">
                <a:latin typeface="Arial" panose="020B0604020202020204" pitchFamily="34" charset="0"/>
                <a:cs typeface="Arial" panose="020B0604020202020204" pitchFamily="34" charset="0"/>
              </a:rPr>
              <a:t>α</a:t>
            </a:r>
            <a:r>
              <a:rPr lang="en-US" sz="2400" dirty="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L</a:t>
            </a:r>
            <a:r>
              <a:rPr lang="en-US" sz="2400" dirty="0">
                <a:latin typeface="Arial" panose="020B0604020202020204" pitchFamily="34" charset="0"/>
                <a:cs typeface="Arial" panose="020B0604020202020204" pitchFamily="34" charset="0"/>
              </a:rPr>
              <a:t>-glucopyranose-(1→6)-</a:t>
            </a:r>
            <a:r>
              <a:rPr lang="el-GR" sz="2400" i="1" dirty="0">
                <a:latin typeface="Arial" panose="020B0604020202020204" pitchFamily="34" charset="0"/>
                <a:cs typeface="Arial" panose="020B0604020202020204" pitchFamily="34" charset="0"/>
              </a:rPr>
              <a:t>α</a:t>
            </a:r>
            <a:r>
              <a:rPr lang="en-US" sz="2400" dirty="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L</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galactopyranosyl</a:t>
            </a:r>
            <a:endParaRPr lang="en-US" sz="2400" dirty="0">
              <a:latin typeface="Arial" panose="020B0604020202020204" pitchFamily="34" charset="0"/>
              <a:cs typeface="Arial" panose="020B0604020202020204" pitchFamily="34" charset="0"/>
            </a:endParaRPr>
          </a:p>
          <a:p>
            <a:pPr>
              <a:buNone/>
              <a:defRPr/>
            </a:pPr>
            <a:r>
              <a:rPr lang="en-US" sz="2400" dirty="0">
                <a:latin typeface="Arial" panose="020B0604020202020204" pitchFamily="34" charset="0"/>
                <a:cs typeface="Arial" panose="020B0604020202020204" pitchFamily="34" charset="0"/>
              </a:rPr>
              <a:t>B.  </a:t>
            </a:r>
            <a:r>
              <a:rPr lang="el-GR" sz="2400" i="1" dirty="0">
                <a:latin typeface="Arial" panose="020B0604020202020204" pitchFamily="34" charset="0"/>
                <a:cs typeface="Arial" panose="020B0604020202020204" pitchFamily="34" charset="0"/>
              </a:rPr>
              <a:t>β</a:t>
            </a:r>
            <a:r>
              <a:rPr lang="en-US" sz="2400" dirty="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-glucopyranose-(1→4)-</a:t>
            </a:r>
            <a:r>
              <a:rPr lang="el-GR" sz="2400" i="1" dirty="0">
                <a:latin typeface="Arial" panose="020B0604020202020204" pitchFamily="34" charset="0"/>
                <a:cs typeface="Arial" panose="020B0604020202020204" pitchFamily="34" charset="0"/>
              </a:rPr>
              <a:t>β</a:t>
            </a:r>
            <a:r>
              <a:rPr lang="en-US" sz="2400" dirty="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galactopyranosyl</a:t>
            </a:r>
            <a:endParaRPr lang="en-US" sz="2400" dirty="0">
              <a:latin typeface="Arial" panose="020B0604020202020204" pitchFamily="34" charset="0"/>
              <a:cs typeface="Arial" panose="020B0604020202020204" pitchFamily="34" charset="0"/>
            </a:endParaRPr>
          </a:p>
          <a:p>
            <a:pPr>
              <a:buNone/>
              <a:defRPr/>
            </a:pPr>
            <a:r>
              <a:rPr lang="en-US" sz="2400" dirty="0">
                <a:latin typeface="Arial" panose="020B0604020202020204" pitchFamily="34" charset="0"/>
                <a:cs typeface="Arial" panose="020B0604020202020204" pitchFamily="34" charset="0"/>
              </a:rPr>
              <a:t>C.  </a:t>
            </a:r>
            <a:r>
              <a:rPr lang="el-GR" sz="2400" i="1" dirty="0">
                <a:latin typeface="Arial" panose="020B0604020202020204" pitchFamily="34" charset="0"/>
                <a:cs typeface="Arial" panose="020B0604020202020204" pitchFamily="34" charset="0"/>
              </a:rPr>
              <a:t>β</a:t>
            </a:r>
            <a:r>
              <a:rPr lang="en-US" sz="2400" dirty="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galactopyranosyl</a:t>
            </a:r>
            <a:r>
              <a:rPr lang="en-US" sz="2400" dirty="0">
                <a:latin typeface="Arial" panose="020B0604020202020204" pitchFamily="34" charset="0"/>
                <a:cs typeface="Arial" panose="020B0604020202020204" pitchFamily="34" charset="0"/>
              </a:rPr>
              <a:t>-(1→4)-</a:t>
            </a:r>
            <a:r>
              <a:rPr lang="el-GR" sz="2400" i="1" dirty="0">
                <a:latin typeface="Arial" panose="020B0604020202020204" pitchFamily="34" charset="0"/>
                <a:cs typeface="Arial" panose="020B0604020202020204" pitchFamily="34" charset="0"/>
              </a:rPr>
              <a:t>β</a:t>
            </a:r>
            <a:r>
              <a:rPr lang="en-US" sz="2400" dirty="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-glucopyranose </a:t>
            </a:r>
          </a:p>
          <a:p>
            <a:pPr>
              <a:buNone/>
              <a:defRPr/>
            </a:pPr>
            <a:r>
              <a:rPr lang="en-US" sz="2400" dirty="0">
                <a:latin typeface="Arial" panose="020B0604020202020204" pitchFamily="34" charset="0"/>
                <a:cs typeface="Arial" panose="020B0604020202020204" pitchFamily="34" charset="0"/>
              </a:rPr>
              <a:t>D.  </a:t>
            </a:r>
            <a:r>
              <a:rPr lang="el-GR" sz="2400" i="1" dirty="0">
                <a:latin typeface="Arial" panose="020B0604020202020204" pitchFamily="34" charset="0"/>
                <a:cs typeface="Arial" panose="020B0604020202020204" pitchFamily="34" charset="0"/>
              </a:rPr>
              <a:t>α</a:t>
            </a:r>
            <a:r>
              <a:rPr lang="en-US" sz="2400" dirty="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L</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galactopyranosyl</a:t>
            </a:r>
            <a:r>
              <a:rPr lang="en-US" sz="2400" dirty="0">
                <a:latin typeface="Arial" panose="020B0604020202020204" pitchFamily="34" charset="0"/>
                <a:cs typeface="Arial" panose="020B0604020202020204" pitchFamily="34" charset="0"/>
              </a:rPr>
              <a:t>-(1→6)-</a:t>
            </a:r>
            <a:r>
              <a:rPr lang="el-GR" sz="2400" i="1" dirty="0">
                <a:latin typeface="Arial" panose="020B0604020202020204" pitchFamily="34" charset="0"/>
                <a:cs typeface="Arial" panose="020B0604020202020204" pitchFamily="34" charset="0"/>
              </a:rPr>
              <a:t>α</a:t>
            </a:r>
            <a:r>
              <a:rPr lang="en-US" sz="2400" dirty="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L</a:t>
            </a:r>
            <a:r>
              <a:rPr lang="en-US" sz="2400" dirty="0">
                <a:latin typeface="Arial" panose="020B0604020202020204" pitchFamily="34" charset="0"/>
                <a:cs typeface="Arial" panose="020B0604020202020204" pitchFamily="34" charset="0"/>
              </a:rPr>
              <a:t>-glucopyranose </a:t>
            </a:r>
          </a:p>
          <a:p>
            <a:pPr>
              <a:buNone/>
              <a:defRPr/>
            </a:pPr>
            <a:endParaRPr lang="en-US" sz="2400" dirty="0">
              <a:latin typeface="Arial" panose="020B0604020202020204" pitchFamily="34" charset="0"/>
              <a:cs typeface="Arial" panose="020B0604020202020204" pitchFamily="34" charset="0"/>
            </a:endParaRPr>
          </a:p>
          <a:p>
            <a:pPr marL="457200" indent="-457200">
              <a:buAutoNum type="alphaUcPeriod" startAt="4"/>
              <a:defRPr/>
            </a:pPr>
            <a:endParaRPr lang="en-US" sz="2400" dirty="0">
              <a:latin typeface="Arial" panose="020B0604020202020204" pitchFamily="34" charset="0"/>
              <a:cs typeface="Arial" panose="020B0604020202020204" pitchFamily="34" charset="0"/>
            </a:endParaRPr>
          </a:p>
          <a:p>
            <a:pPr>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7" name="Picture 6" descr="Lactose (Greek letter beta form) has the full systematic name Greek letter beta D-galactopyranosal (1 arrow pointing to 4) Greek letter beta D-glucopyranose and the abbreviation G lowercase A L (Greek letter beta 1 arrow pointing to 4) G lowercase L C. Lactose has two rings. The left ring has C 1 with a Greek letter beta indicating a beta bond extending upward and bending down to O in the middle of the linkage with the ring to the right. C 1 has the beta bond above the ring and H below the ring; C 2 has H above the ring and O H below the ring; C 3 and C 4 have O H above the ring and H below the ring; C 5 has C 6 above the ring and H below the ring; and C 6 is bonded to 2 H and O H. O is between C 5 and C 1 at the top right vertex. The second ring has a Greek letter beta next to C 1 with O H above the ring and H below the ring. C 2 has H above the ring and O H below the ring; C 3 has O H above the ring and H below the ring; C 4 has H above the ring and a bond below the ring that curves up to O between the two rings, continues up, then curves down again in a sideways S shape to bond with C 1 of the first ring; C 5 has C 6 above the ring and H below the ring; and C 6 is bonded to 2 H and O H. O is between C 5 and C 6 at the top right vertex. ">
            <a:extLst>
              <a:ext uri="{FF2B5EF4-FFF2-40B4-BE49-F238E27FC236}">
                <a16:creationId xmlns:a16="http://schemas.microsoft.com/office/drawing/2014/main" id="{38C9C7BA-4955-F44F-A50C-59B2C2C41C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1" y="1242806"/>
            <a:ext cx="3483930" cy="2338594"/>
          </a:xfrm>
          <a:prstGeom prst="rect">
            <a:avLst/>
          </a:prstGeom>
        </p:spPr>
      </p:pic>
    </p:spTree>
    <p:extLst>
      <p:ext uri="{BB962C8B-B14F-4D97-AF65-F5344CB8AC3E}">
        <p14:creationId xmlns:p14="http://schemas.microsoft.com/office/powerpoint/2010/main" val="4811255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2752F-B73C-4962-ABFD-879B6A4A08AC}"/>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12, Response</a:t>
            </a:r>
            <a:endParaRPr lang="en-AU" dirty="0"/>
          </a:p>
        </p:txBody>
      </p:sp>
      <p:sp>
        <p:nvSpPr>
          <p:cNvPr id="4" name="Google Shape;433;g847cf01710_0_113">
            <a:extLst>
              <a:ext uri="{FF2B5EF4-FFF2-40B4-BE49-F238E27FC236}">
                <a16:creationId xmlns:a16="http://schemas.microsoft.com/office/drawing/2014/main" id="{627E63A4-45FD-B749-8C97-8ADB9A6C10D9}"/>
              </a:ext>
            </a:extLst>
          </p:cNvPr>
          <p:cNvSpPr txBox="1">
            <a:spLocks noChangeArrowheads="1"/>
          </p:cNvSpPr>
          <p:nvPr/>
        </p:nvSpPr>
        <p:spPr bwMode="auto">
          <a:xfrm>
            <a:off x="344312" y="1143000"/>
            <a:ext cx="8439499"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Following the convention for </a:t>
            </a:r>
          </a:p>
          <a:p>
            <a:pPr>
              <a:buFontTx/>
              <a:buNone/>
              <a:defRPr/>
            </a:pPr>
            <a:r>
              <a:rPr lang="en-US" sz="2400" dirty="0">
                <a:latin typeface="Arial" panose="020B0604020202020204" pitchFamily="34" charset="0"/>
                <a:cs typeface="Arial" panose="020B0604020202020204" pitchFamily="34" charset="0"/>
              </a:rPr>
              <a:t>naming reducing </a:t>
            </a:r>
          </a:p>
          <a:p>
            <a:pPr>
              <a:buFontTx/>
              <a:buNone/>
              <a:defRPr/>
            </a:pPr>
            <a:r>
              <a:rPr lang="en-US" sz="2400" dirty="0">
                <a:latin typeface="Arial" panose="020B0604020202020204" pitchFamily="34" charset="0"/>
                <a:cs typeface="Arial" panose="020B0604020202020204" pitchFamily="34" charset="0"/>
              </a:rPr>
              <a:t>oligosaccharides, what is the </a:t>
            </a:r>
          </a:p>
          <a:p>
            <a:pPr>
              <a:buFontTx/>
              <a:buNone/>
              <a:defRPr/>
            </a:pPr>
            <a:r>
              <a:rPr lang="en-US" sz="2400" dirty="0">
                <a:latin typeface="Arial" panose="020B0604020202020204" pitchFamily="34" charset="0"/>
                <a:cs typeface="Arial" panose="020B0604020202020204" pitchFamily="34" charset="0"/>
              </a:rPr>
              <a:t>name of lactose, as shown.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C.  </a:t>
            </a:r>
            <a:r>
              <a:rPr lang="el-GR" sz="2400" b="1" i="1" dirty="0">
                <a:latin typeface="Arial" panose="020B0604020202020204" pitchFamily="34" charset="0"/>
                <a:cs typeface="Arial" panose="020B0604020202020204" pitchFamily="34" charset="0"/>
              </a:rPr>
              <a:t>β</a:t>
            </a:r>
            <a:r>
              <a:rPr lang="en-US" sz="2400" b="1" dirty="0">
                <a:latin typeface="Arial" panose="020B0604020202020204" pitchFamily="34" charset="0"/>
                <a:cs typeface="Arial" panose="020B0604020202020204" pitchFamily="34" charset="0"/>
              </a:rPr>
              <a:t>-</a:t>
            </a:r>
            <a:r>
              <a:rPr lang="en-US" sz="1800" b="1" dirty="0">
                <a:latin typeface="Arial" panose="020B0604020202020204" pitchFamily="34" charset="0"/>
                <a:cs typeface="Arial" panose="020B0604020202020204" pitchFamily="34" charset="0"/>
              </a:rPr>
              <a:t>D</a:t>
            </a:r>
            <a:r>
              <a:rPr lang="en-US" sz="2400" b="1" dirty="0">
                <a:latin typeface="Arial" panose="020B0604020202020204" pitchFamily="34" charset="0"/>
                <a:cs typeface="Arial" panose="020B0604020202020204" pitchFamily="34" charset="0"/>
              </a:rPr>
              <a:t>-</a:t>
            </a:r>
            <a:r>
              <a:rPr lang="en-US" sz="2400" b="1" dirty="0" err="1">
                <a:latin typeface="Arial" panose="020B0604020202020204" pitchFamily="34" charset="0"/>
                <a:cs typeface="Arial" panose="020B0604020202020204" pitchFamily="34" charset="0"/>
              </a:rPr>
              <a:t>galactopyranosyl</a:t>
            </a:r>
            <a:r>
              <a:rPr lang="en-US" sz="2400" b="1" dirty="0">
                <a:latin typeface="Arial" panose="020B0604020202020204" pitchFamily="34" charset="0"/>
                <a:cs typeface="Arial" panose="020B0604020202020204" pitchFamily="34" charset="0"/>
              </a:rPr>
              <a:t>-(1→4)-</a:t>
            </a:r>
            <a:r>
              <a:rPr lang="el-GR" sz="2400" b="1" i="1" dirty="0">
                <a:latin typeface="Arial" panose="020B0604020202020204" pitchFamily="34" charset="0"/>
                <a:cs typeface="Arial" panose="020B0604020202020204" pitchFamily="34" charset="0"/>
              </a:rPr>
              <a:t>β</a:t>
            </a:r>
            <a:r>
              <a:rPr lang="en-US" sz="2400" b="1" dirty="0">
                <a:latin typeface="Arial" panose="020B0604020202020204" pitchFamily="34" charset="0"/>
                <a:cs typeface="Arial" panose="020B0604020202020204" pitchFamily="34" charset="0"/>
              </a:rPr>
              <a:t>-</a:t>
            </a:r>
            <a:r>
              <a:rPr lang="en-US" sz="1800" b="1" dirty="0">
                <a:latin typeface="Arial" panose="020B0604020202020204" pitchFamily="34" charset="0"/>
                <a:cs typeface="Arial" panose="020B0604020202020204" pitchFamily="34" charset="0"/>
              </a:rPr>
              <a:t>D</a:t>
            </a:r>
            <a:r>
              <a:rPr lang="en-US" sz="2400" b="1" dirty="0">
                <a:latin typeface="Arial" panose="020B0604020202020204" pitchFamily="34" charset="0"/>
                <a:cs typeface="Arial" panose="020B0604020202020204" pitchFamily="34" charset="0"/>
              </a:rPr>
              <a:t>-glucopyranose </a:t>
            </a:r>
          </a:p>
          <a:p>
            <a:pPr>
              <a:buNone/>
              <a:defRPr/>
            </a:pPr>
            <a:endParaRPr lang="en-US" sz="2400" dirty="0">
              <a:latin typeface="Arial" panose="020B0604020202020204" pitchFamily="34" charset="0"/>
              <a:cs typeface="Arial" panose="020B0604020202020204" pitchFamily="34" charset="0"/>
            </a:endParaRPr>
          </a:p>
          <a:p>
            <a:pPr>
              <a:buNone/>
            </a:pPr>
            <a:r>
              <a:rPr lang="en-US" sz="2400" b="1" dirty="0">
                <a:latin typeface="Arial" panose="020B0604020202020204" pitchFamily="34" charset="0"/>
                <a:cs typeface="Arial" panose="020B0604020202020204" pitchFamily="34" charset="0"/>
              </a:rPr>
              <a:t>The image is drawn with the nonreducing end on the left. The anomeric carbon joining the first unit to the second is </a:t>
            </a:r>
            <a:r>
              <a:rPr lang="el-GR" sz="2400" b="1" i="1" dirty="0">
                <a:latin typeface="Arial" panose="020B0604020202020204" pitchFamily="34" charset="0"/>
                <a:cs typeface="Arial" panose="020B0604020202020204" pitchFamily="34" charset="0"/>
              </a:rPr>
              <a:t>β</a:t>
            </a:r>
            <a:r>
              <a:rPr lang="en-US" sz="2400" b="1" i="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and the nonreducing unit is the six-membered ring </a:t>
            </a:r>
            <a:r>
              <a:rPr lang="en-US" sz="1800" b="1" dirty="0">
                <a:latin typeface="Arial" panose="020B0604020202020204" pitchFamily="34" charset="0"/>
                <a:cs typeface="Arial" panose="020B0604020202020204" pitchFamily="34" charset="0"/>
              </a:rPr>
              <a:t>D</a:t>
            </a:r>
            <a:r>
              <a:rPr lang="en-US" sz="2400" b="1" dirty="0">
                <a:latin typeface="Arial" panose="020B0604020202020204" pitchFamily="34" charset="0"/>
                <a:cs typeface="Arial" panose="020B0604020202020204" pitchFamily="34" charset="0"/>
              </a:rPr>
              <a:t>-galactose. A (1→4)-glycosidic bond links the two monosaccharides together. The second residue is the six-membered ring </a:t>
            </a:r>
            <a:r>
              <a:rPr lang="en-US" sz="1800" b="1" dirty="0">
                <a:latin typeface="Arial" panose="020B0604020202020204" pitchFamily="34" charset="0"/>
                <a:cs typeface="Arial" panose="020B0604020202020204" pitchFamily="34" charset="0"/>
              </a:rPr>
              <a:t>D</a:t>
            </a:r>
            <a:r>
              <a:rPr lang="en-US" sz="2400" b="1" dirty="0">
                <a:latin typeface="Arial" panose="020B0604020202020204" pitchFamily="34" charset="0"/>
                <a:cs typeface="Arial" panose="020B0604020202020204" pitchFamily="34" charset="0"/>
              </a:rPr>
              <a:t>-glucose.</a:t>
            </a:r>
          </a:p>
          <a:p>
            <a:pPr marL="457200" indent="-457200">
              <a:buAutoNum type="alphaUcPeriod" startAt="4"/>
              <a:defRPr/>
            </a:pPr>
            <a:endParaRPr lang="en-US" sz="2400" dirty="0">
              <a:latin typeface="Arial" panose="020B0604020202020204" pitchFamily="34" charset="0"/>
              <a:cs typeface="Arial" panose="020B0604020202020204" pitchFamily="34" charset="0"/>
            </a:endParaRPr>
          </a:p>
          <a:p>
            <a:pPr>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6" name="Picture 5" descr="Lactose (Greek letter beta form) has the full systematic name Greek letter beta D-galactopyranosal (1 arrow pointing to 4) Greek letter beta D-glucopyranose and the abbreviation G lowercase A L (Greek letter beta 1 arrow pointing to 4) G lowercase L C. Lactose has two rings. The left ring has C 1 with a Greek letter beta indicating a beta bond extending upward and bending down to O in the middle of the linkage with the ring to the right. C 1 has the beta bond above the ring and H below the ring; C 2 has H above the ring and O H below the ring; C 3 and C 4 have O H above the ring and H below the ring; C 5 has C 6 above the ring and H below the ring; and C 6 is bonded to 2 H and O H. O is between C 5 and C 1 at the top right vertex. The second ring has a Greek letter beta next to C 1 with O H above the ring and H below the ring. C 2 has H above the ring and O H below the ring; C 3 has O H above the ring and H below the ring; C 4 has H above the ring and a bond below the ring that curves up to O between the two rings, continues up, then curves down again in a sideways S shape to bond with C 1 of the first ring; C 5 has C 6 above the ring and H below the ring; and C 6 is bonded to 2 H and O H. O is between C 5 and C 6 at the top right vertex. ">
            <a:extLst>
              <a:ext uri="{FF2B5EF4-FFF2-40B4-BE49-F238E27FC236}">
                <a16:creationId xmlns:a16="http://schemas.microsoft.com/office/drawing/2014/main" id="{83B4B3A5-C936-304A-AF25-F4F701B36D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143000"/>
            <a:ext cx="3405577" cy="2286000"/>
          </a:xfrm>
          <a:prstGeom prst="rect">
            <a:avLst/>
          </a:prstGeom>
        </p:spPr>
      </p:pic>
    </p:spTree>
    <p:extLst>
      <p:ext uri="{BB962C8B-B14F-4D97-AF65-F5344CB8AC3E}">
        <p14:creationId xmlns:p14="http://schemas.microsoft.com/office/powerpoint/2010/main" val="28288689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294880-11C0-4711-9E2B-233E8CE1E72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Symbols and Abbreviations for Monosaccharides and Derivatives</a:t>
            </a:r>
            <a:endParaRPr lang="en-AU" dirty="0"/>
          </a:p>
        </p:txBody>
      </p:sp>
      <p:pic>
        <p:nvPicPr>
          <p:cNvPr id="2" name="Picture 1" descr="The monosaccharides, their abbreviations, and symbols where provided are as follows. are as follows. Abequose, A b e. Arabinose, A r a. Fructose, F r u. Fucose, F u c. Symbol, a red triangle. Galactose, G a l. Symbol, a yellow circle. Glucose, G l c. Symbol, a blue circle. Mannose, M a n. Symbol, a green circle. Rhamnose, R h a. Ribose, R i b. Xylose, X y l. Symbol, orange star. Glucuronic acid, G l c A. Symbol, a diamond with a blue top half and white bottom half. Galactosamine, G a l N. Symbol, a square with a yellow upper right half and white lower left half. N-Acetylgalactosamine, G a l N A c. Symbol, a yellow square. N-Actyleglucosamine, G l c N A c. Symbol, a blue square. Iduronic acid, I d o A. Symbol, a diamond with a white top half and orange bottom half. Muramic acid, M u r. N-Acetylmuramic acid, M u r 2 A c. N-Actyleneuraminic acid, a sialic acid, N e u 5 A c. Symbol, a purple diamond. Note, in a commonly used convention, hexoses are represented as circles, N-acetylhexosamines as squares, and hexosamines as squares divided diagonally. All sugars with the gluco configuration are blue, those with galacto configuration are yellow, and manno sugars are green. Other substituents can be added as needed: sulfate, S, phosphate, P, O-acetyl, O A c, or O-methyl, O M e.">
            <a:extLst>
              <a:ext uri="{FF2B5EF4-FFF2-40B4-BE49-F238E27FC236}">
                <a16:creationId xmlns:a16="http://schemas.microsoft.com/office/drawing/2014/main" id="{1D825157-1FBE-264F-805D-E87F7D78E2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5367" y="1371600"/>
            <a:ext cx="5653265" cy="5368962"/>
          </a:xfrm>
          <a:prstGeom prst="rect">
            <a:avLst/>
          </a:prstGeom>
        </p:spPr>
      </p:pic>
    </p:spTree>
    <p:extLst>
      <p:ext uri="{BB962C8B-B14F-4D97-AF65-F5344CB8AC3E}">
        <p14:creationId xmlns:p14="http://schemas.microsoft.com/office/powerpoint/2010/main" val="35129251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A9313-1A7B-4A39-B5EC-1D4F46A296A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Three Common Disaccharides</a:t>
            </a:r>
            <a:endParaRPr lang="en-AU" dirty="0"/>
          </a:p>
        </p:txBody>
      </p:sp>
      <p:sp>
        <p:nvSpPr>
          <p:cNvPr id="6" name="Google Shape;390;g847cf01710_0_68">
            <a:extLst>
              <a:ext uri="{FF2B5EF4-FFF2-40B4-BE49-F238E27FC236}">
                <a16:creationId xmlns:a16="http://schemas.microsoft.com/office/drawing/2014/main" id="{F97E1CF1-27FB-3142-ABBA-02401BCE4965}"/>
              </a:ext>
            </a:extLst>
          </p:cNvPr>
          <p:cNvSpPr txBox="1">
            <a:spLocks noChangeArrowheads="1"/>
          </p:cNvSpPr>
          <p:nvPr/>
        </p:nvSpPr>
        <p:spPr bwMode="auto">
          <a:xfrm>
            <a:off x="457200" y="1600200"/>
            <a:ext cx="389669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lactose is a reducing disaccharide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sucrose and trehalose are nonreducing sugars</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Lactose (Greek letter beta form) has the full systematic name Greek letter beta D-galactopyranosal (1 arrow pointing to 4) Greek letter beta D-glucopyranose and the abbreviation G lowercase A L (Greek letter beta 1 arrow pointing to 4) G lowercase L C. Lactose has two rings. The left ring has C 1 with a Greek letter beta indicating a beta bond extending upward and bending down to O in the middle of the linkage with the ring to the right. C 1 has the beta bond above the ring and H below the ring; C 2 has H above the ring and O H below the ring; C 3 and C 4 have O H above the ring and H below the ring; C 5 has C 6 above the ring and H below the ring; and C 6 is bonded to 2 H and O H. O is between C 5 and C 1 at the top right vertex. The second ring has a Greek letter beta next to C 1 with O H above the ring and H below the ring. C 2 has H above the ring and O H below the ring; C 3 has O H above the ring and H below the ring; C 4 has H above the ring and a bond below the ring that curves up to O between the two rings, continues up, then curves down again in a sideways S shape to bond with C 1 of the first ring; C 5 has C 6 above the ring and H below the ring; and C 6 is bonded to 2 H and O H. O is between C 5 and C 6 at the top right vertex. Sucrose has the systematic name of Greek letter beta D-fructofuranosyl Greek letter alpha D-glucopyranoside and the abbreviation F lowercase R U (2 Greek letter beta double-headed arrow Greek letter alpha 1 ) G lowercase L C connected by three horizontal lines, an equivalency symbol, to G lowercase L C (Greek letter alpha 1 double-headed arrow 2 Greek letter beta) F lowercase R U. There is a six-membered ring on the left and a five-membered ring on the right. The two rings are connected by a U-shaped bond with O in the middle. The six-membered ring is on the left and has alpha next to C 1 with H bonded above the ring and a bond below the ring that curves down to the O between the rings; C 2 and C 4 have H above the ring and O H below the ring; C 3 has O H above the ring and H below the ring, C 5 has C 6 above the ring and H below the ring; and C 6 is bonded to 2 H and O H. O is between C 5 and C 1 at the top right vertex. The five-membered ring on the right has O at the top vertex with C 5 to its right and C 2 to its left. C 5 on the right is bonded to H above and to C 6 below, with C 6 bonded to 2 H and O H; C 4 is bonded to O H above the ring and H below the ring; C 3 is bonded to H above the ring and O H below the ring, C 2 has a Greek letter beta next to it and is bonded to C 1 above the ring that is further bonded to 2 H and O H and to O below the ring that is in the bond that joins with C 1 of the other ring. Trehalose has a systematic name of Greek letter alpha D-glucopyranosyl Greek letter alpha D-glucopyranoside and an abbreviation of G lowercase L C (Greek letter alpha 1 double-headed arrow 1 Greek letter alpha) G lowercase L C. It has two six-membered rings. There is a Greek letter alpha next to C 1 of each ring. C 1 of the left-hand ring is bonded to H above and has a bond extending below and then bending upward to join O midway between the rings before it bends down to join with C 1 of the right-hand ring in a sideways S shape; C 2 and C 4 are bonded to H above and O H below; C 3 is bonded to O H above and H below; C 5 is bonded to C 6 above and H below; and C 6 is bonded to 2 H and O H. O is between C 5 and C 1 at the upper right vertex. The second ring has C 4 on its right side and O at its upper left vertex. C 4 and C 2 are bonded to O H above the ring and H below the ring; C 3 is bonded to H above the ring and O H below the ring; C 1 is bonded above to the O that connects the rings and to H below; C 5 is bonded to H above the ring and C 6 below; and C 6 is bonded to 2 H and O H.">
            <a:extLst>
              <a:ext uri="{FF2B5EF4-FFF2-40B4-BE49-F238E27FC236}">
                <a16:creationId xmlns:a16="http://schemas.microsoft.com/office/drawing/2014/main" id="{0BF262EF-38B6-AD4A-AC85-DFB736D8C17E}"/>
              </a:ext>
            </a:extLst>
          </p:cNvPr>
          <p:cNvPicPr>
            <a:picLocks noChangeAspect="1"/>
          </p:cNvPicPr>
          <p:nvPr/>
        </p:nvPicPr>
        <p:blipFill>
          <a:blip r:embed="rId3"/>
          <a:stretch>
            <a:fillRect/>
          </a:stretch>
        </p:blipFill>
        <p:spPr>
          <a:xfrm>
            <a:off x="5105400" y="1286933"/>
            <a:ext cx="3043060" cy="5334000"/>
          </a:xfrm>
          <a:prstGeom prst="rect">
            <a:avLst/>
          </a:prstGeom>
        </p:spPr>
      </p:pic>
    </p:spTree>
    <p:extLst>
      <p:ext uri="{BB962C8B-B14F-4D97-AF65-F5344CB8AC3E}">
        <p14:creationId xmlns:p14="http://schemas.microsoft.com/office/powerpoint/2010/main" val="12857484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1&#10;">
            <a:extLst>
              <a:ext uri="{FF2B5EF4-FFF2-40B4-BE49-F238E27FC236}">
                <a16:creationId xmlns:a16="http://schemas.microsoft.com/office/drawing/2014/main" id="{298DEA28-E2EB-4521-BA5A-AE0789F7C37D}"/>
              </a:ext>
            </a:extLst>
          </p:cNvPr>
          <p:cNvPicPr>
            <a:picLocks noChangeAspect="1"/>
          </p:cNvPicPr>
          <p:nvPr/>
        </p:nvPicPr>
        <p:blipFill>
          <a:blip r:embed="rId3"/>
          <a:stretch>
            <a:fillRect/>
          </a:stretch>
        </p:blipFill>
        <p:spPr>
          <a:xfrm>
            <a:off x="692418" y="389965"/>
            <a:ext cx="1133954" cy="816935"/>
          </a:xfrm>
          <a:prstGeom prst="rect">
            <a:avLst/>
          </a:prstGeom>
        </p:spPr>
      </p:pic>
      <p:sp>
        <p:nvSpPr>
          <p:cNvPr id="2" name="Title 1">
            <a:extLst>
              <a:ext uri="{FF2B5EF4-FFF2-40B4-BE49-F238E27FC236}">
                <a16:creationId xmlns:a16="http://schemas.microsoft.com/office/drawing/2014/main" id="{3D42F828-0719-4E28-A074-17DE63338583}"/>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13</a:t>
            </a:r>
            <a:endParaRPr lang="en-AU" dirty="0"/>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Which of these sugars is nonreducing? </a:t>
            </a:r>
            <a:endParaRPr lang="en-US" sz="2400" i="1" dirty="0">
              <a:latin typeface="Arial" panose="020B0604020202020204" pitchFamily="34" charset="0"/>
              <a:cs typeface="Arial" panose="020B0604020202020204" pitchFamily="34" charset="0"/>
            </a:endParaRP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trehalose</a:t>
            </a:r>
          </a:p>
          <a:p>
            <a:pPr marL="457200" indent="-457200">
              <a:buFontTx/>
              <a:buAutoNum type="alphaUcPeriod"/>
              <a:defRPr/>
            </a:pPr>
            <a:r>
              <a:rPr lang="en-US" sz="2400" dirty="0">
                <a:latin typeface="Arial" panose="020B0604020202020204" pitchFamily="34" charset="0"/>
                <a:cs typeface="Arial" panose="020B0604020202020204" pitchFamily="34" charset="0"/>
              </a:rPr>
              <a:t>glucose</a:t>
            </a:r>
          </a:p>
          <a:p>
            <a:pPr marL="457200" indent="-457200">
              <a:buFontTx/>
              <a:buAutoNum type="alphaUcPeriod"/>
              <a:defRPr/>
            </a:pPr>
            <a:r>
              <a:rPr lang="en-US" sz="2400" dirty="0">
                <a:latin typeface="Arial" panose="020B0604020202020204" pitchFamily="34" charset="0"/>
                <a:cs typeface="Arial" panose="020B0604020202020204" pitchFamily="34" charset="0"/>
              </a:rPr>
              <a:t>maltose</a:t>
            </a:r>
          </a:p>
          <a:p>
            <a:pPr marL="457200" indent="-457200">
              <a:buFontTx/>
              <a:buAutoNum type="alphaUcPeriod"/>
              <a:defRPr/>
            </a:pPr>
            <a:r>
              <a:rPr lang="en-US" sz="2400" dirty="0">
                <a:latin typeface="Arial" panose="020B0604020202020204" pitchFamily="34" charset="0"/>
                <a:cs typeface="Arial" panose="020B0604020202020204" pitchFamily="34" charset="0"/>
              </a:rPr>
              <a:t>lactose</a:t>
            </a: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628139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BF191-6C1E-4D4D-8F5F-B51279E4500F}"/>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13, Response</a:t>
            </a:r>
            <a:endParaRPr lang="en-AU" dirty="0"/>
          </a:p>
        </p:txBody>
      </p:sp>
      <p:sp>
        <p:nvSpPr>
          <p:cNvPr id="4" name="Google Shape;433;g847cf01710_0_113">
            <a:extLst>
              <a:ext uri="{FF2B5EF4-FFF2-40B4-BE49-F238E27FC236}">
                <a16:creationId xmlns:a16="http://schemas.microsoft.com/office/drawing/2014/main" id="{94E0FF27-5889-0B4F-A0AC-46242754F8AF}"/>
              </a:ext>
            </a:extLst>
          </p:cNvPr>
          <p:cNvSpPr txBox="1">
            <a:spLocks noChangeArrowheads="1"/>
          </p:cNvSpPr>
          <p:nvPr/>
        </p:nvSpPr>
        <p:spPr bwMode="auto">
          <a:xfrm>
            <a:off x="288925" y="1412875"/>
            <a:ext cx="5654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Which of these sugars is nonreducing? </a:t>
            </a:r>
            <a:endParaRPr lang="en-US" sz="2400" i="1" dirty="0">
              <a:latin typeface="Arial" panose="020B0604020202020204" pitchFamily="34" charset="0"/>
              <a:cs typeface="Arial" panose="020B0604020202020204" pitchFamily="34" charset="0"/>
            </a:endParaRP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b="1" dirty="0">
                <a:latin typeface="Arial" panose="020B0604020202020204" pitchFamily="34" charset="0"/>
                <a:cs typeface="Arial" panose="020B0604020202020204" pitchFamily="34" charset="0"/>
              </a:rPr>
              <a:t>trehalose</a:t>
            </a: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When the anomeric carbon is involved in a glycosidic bond, the easy interconversion of linear and cyclic forms is prevented. Formation of a glycosidic bond therefore renders a sugar nonreducing. Trehalose is a disaccharide of </a:t>
            </a:r>
            <a:r>
              <a:rPr lang="en-US" sz="1800" b="1" dirty="0">
                <a:latin typeface="Arial" panose="020B0604020202020204" pitchFamily="34" charset="0"/>
                <a:cs typeface="Arial" panose="020B0604020202020204" pitchFamily="34" charset="0"/>
              </a:rPr>
              <a:t>D</a:t>
            </a:r>
            <a:r>
              <a:rPr lang="en-US" sz="2400" b="1" dirty="0">
                <a:latin typeface="Arial" panose="020B0604020202020204" pitchFamily="34" charset="0"/>
                <a:cs typeface="Arial" panose="020B0604020202020204" pitchFamily="34" charset="0"/>
              </a:rPr>
              <a:t>-glucose that is a nonreducing sugar. </a:t>
            </a: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6" name="Picture 5" descr="Trehalose has a systematic name of Greek letter alpha D-glucopyranosyl Greek letter alpha D-glucopyranoside and an abbreviation of G lowercase L C (Greek letter alpha 1 double-headed arrow 1 Greek letter alpha) G lowercase L C. It has two six-membered rings. There is a Greek letter alpha next to C 1 of each ring. C 1 of the left-hand ring is bonded to H above and has a bond extending below and then bending upward to join O midway between the rings before it bends down to join with C 1 of the right-hand ring in a sideways S shape; C 2 and C 4 are bonded to H above and O H below; C 3 is bonded to O H above and H below; C 5 is bonded to C 6 above and H below; and C 6 is bonded to 2 H and O H. O is between C 5 and C 1 at the upper right vertex. The second ring has C 4 on its right side and O at its upper left vertex. C 4 and C 2 are bonded to O H above the ring and H below the ring; C 3 is bonded to H above the ring and O H below the ring; C 1 is bonded above to the O that connects the rings and to H below; C 5 is bonded to H above the ring and C 6 below; and C 6 is bonded to 2 H and O H.">
            <a:extLst>
              <a:ext uri="{FF2B5EF4-FFF2-40B4-BE49-F238E27FC236}">
                <a16:creationId xmlns:a16="http://schemas.microsoft.com/office/drawing/2014/main" id="{2024C122-BD8B-4249-9398-E6D40A1B6A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981200"/>
            <a:ext cx="3418638" cy="2277533"/>
          </a:xfrm>
          <a:prstGeom prst="rect">
            <a:avLst/>
          </a:prstGeom>
        </p:spPr>
      </p:pic>
    </p:spTree>
    <p:extLst>
      <p:ext uri="{BB962C8B-B14F-4D97-AF65-F5344CB8AC3E}">
        <p14:creationId xmlns:p14="http://schemas.microsoft.com/office/powerpoint/2010/main" val="2741212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7;g7fe2cbe272_0_8" descr="Icon P 2&#10;">
            <a:extLst>
              <a:ext uri="{FF2B5EF4-FFF2-40B4-BE49-F238E27FC236}">
                <a16:creationId xmlns:a16="http://schemas.microsoft.com/office/drawing/2014/main" id="{8669A368-8A1F-F942-A36D-848FE583F12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04800"/>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BF218E8-EFEA-441E-A6A3-47A9A4F1BE4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(1 of 3)</a:t>
            </a:r>
            <a:endParaRPr lang="en-AU"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Monomeric subunits, monosaccharides, serve as the building blocks of large carbohydrate polymers. </a:t>
            </a:r>
            <a:r>
              <a:rPr lang="en-US" sz="2400" dirty="0">
                <a:latin typeface="Arial" panose="020B0604020202020204" pitchFamily="34" charset="0"/>
                <a:cs typeface="Arial" panose="020B0604020202020204" pitchFamily="34" charset="0"/>
              </a:rPr>
              <a:t>The specific sugar, the way the units are linked, and whether the polymer is branched determine its properties and thus its function. </a:t>
            </a:r>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1&#10;">
            <a:extLst>
              <a:ext uri="{FF2B5EF4-FFF2-40B4-BE49-F238E27FC236}">
                <a16:creationId xmlns:a16="http://schemas.microsoft.com/office/drawing/2014/main" id="{DB245D04-40F9-426A-A017-E63042F57745}"/>
              </a:ext>
            </a:extLst>
          </p:cNvPr>
          <p:cNvPicPr>
            <a:picLocks noChangeAspect="1"/>
          </p:cNvPicPr>
          <p:nvPr/>
        </p:nvPicPr>
        <p:blipFill>
          <a:blip r:embed="rId3"/>
          <a:stretch>
            <a:fillRect/>
          </a:stretch>
        </p:blipFill>
        <p:spPr>
          <a:xfrm>
            <a:off x="708025" y="376518"/>
            <a:ext cx="1133954" cy="816935"/>
          </a:xfrm>
          <a:prstGeom prst="rect">
            <a:avLst/>
          </a:prstGeom>
        </p:spPr>
      </p:pic>
      <p:sp>
        <p:nvSpPr>
          <p:cNvPr id="2" name="Title 1">
            <a:extLst>
              <a:ext uri="{FF2B5EF4-FFF2-40B4-BE49-F238E27FC236}">
                <a16:creationId xmlns:a16="http://schemas.microsoft.com/office/drawing/2014/main" id="{6EB2AB7F-879C-46AD-895D-4C3D2AD7506C}"/>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14</a:t>
            </a:r>
            <a:endParaRPr lang="en-AU" dirty="0"/>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Which item is NOT associated with disaccharides? </a:t>
            </a:r>
            <a:endParaRPr lang="en-US" sz="2400" i="1" dirty="0">
              <a:latin typeface="Arial" panose="020B0604020202020204" pitchFamily="34" charset="0"/>
              <a:cs typeface="Arial" panose="020B0604020202020204" pitchFamily="34" charset="0"/>
            </a:endParaRP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altLang="en-US" sz="2400" dirty="0">
                <a:latin typeface="Arial" panose="020B0604020202020204" pitchFamily="34" charset="0"/>
                <a:cs typeface="Arial" panose="020B0604020202020204" pitchFamily="34" charset="0"/>
              </a:rPr>
              <a:t>A.  </a:t>
            </a:r>
            <a:r>
              <a:rPr lang="en-US" altLang="en-US" sz="2400" i="1" dirty="0">
                <a:latin typeface="Arial" panose="020B0604020202020204" pitchFamily="34" charset="0"/>
                <a:cs typeface="Arial" panose="020B0604020202020204" pitchFamily="34" charset="0"/>
              </a:rPr>
              <a:t>O</a:t>
            </a:r>
            <a:r>
              <a:rPr lang="en-US" altLang="en-US" sz="2400" dirty="0">
                <a:latin typeface="Arial" panose="020B0604020202020204" pitchFamily="34" charset="0"/>
                <a:cs typeface="Arial" panose="020B0604020202020204" pitchFamily="34" charset="0"/>
              </a:rPr>
              <a:t>-glycosidic</a:t>
            </a:r>
            <a:r>
              <a:rPr lang="en-US" sz="2400" dirty="0">
                <a:latin typeface="Arial" panose="020B0604020202020204" pitchFamily="34" charset="0"/>
                <a:cs typeface="Arial" panose="020B0604020202020204" pitchFamily="34" charset="0"/>
              </a:rPr>
              <a:t> linkages</a:t>
            </a:r>
          </a:p>
          <a:p>
            <a:pPr marL="457200" indent="-457200">
              <a:buAutoNum type="alphaUcPeriod" startAt="2"/>
              <a:defRPr/>
            </a:pPr>
            <a:r>
              <a:rPr lang="en-US" sz="2400" dirty="0">
                <a:latin typeface="Arial" panose="020B0604020202020204" pitchFamily="34" charset="0"/>
                <a:cs typeface="Arial" panose="020B0604020202020204" pitchFamily="34" charset="0"/>
              </a:rPr>
              <a:t>formation of a ketal or acetal</a:t>
            </a:r>
          </a:p>
          <a:p>
            <a:pPr marL="457200" indent="-457200">
              <a:buAutoNum type="alphaUcPeriod" startAt="2"/>
              <a:defRPr/>
            </a:pPr>
            <a:r>
              <a:rPr lang="en-US" sz="2400" dirty="0">
                <a:latin typeface="Arial" panose="020B0604020202020204" pitchFamily="34" charset="0"/>
                <a:cs typeface="Arial" panose="020B0604020202020204" pitchFamily="34" charset="0"/>
              </a:rPr>
              <a:t>never having free anomeric carbons</a:t>
            </a:r>
          </a:p>
          <a:p>
            <a:pPr marL="457200" indent="-457200">
              <a:buAutoNum type="alphaUcPeriod" startAt="2"/>
              <a:defRPr/>
            </a:pPr>
            <a:r>
              <a:rPr lang="en-US" sz="2400" dirty="0">
                <a:latin typeface="Arial" panose="020B0604020202020204" pitchFamily="34" charset="0"/>
                <a:cs typeface="Arial" panose="020B0604020202020204" pitchFamily="34" charset="0"/>
              </a:rPr>
              <a:t>sucrose</a:t>
            </a: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693349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69755-823D-4689-A630-BFB71A2729FD}"/>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14, Response</a:t>
            </a:r>
            <a:endParaRPr lang="en-AU" dirty="0"/>
          </a:p>
        </p:txBody>
      </p:sp>
      <p:sp>
        <p:nvSpPr>
          <p:cNvPr id="5" name="Google Shape;433;g847cf01710_0_113">
            <a:extLst>
              <a:ext uri="{FF2B5EF4-FFF2-40B4-BE49-F238E27FC236}">
                <a16:creationId xmlns:a16="http://schemas.microsoft.com/office/drawing/2014/main" id="{DB78290F-A674-E844-BAE4-C9EA1242D06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Which item is NOT associated with disaccharides? </a:t>
            </a:r>
            <a:endParaRPr lang="en-US" sz="2400" i="1" dirty="0">
              <a:latin typeface="Arial" panose="020B0604020202020204" pitchFamily="34" charset="0"/>
              <a:cs typeface="Arial" panose="020B0604020202020204" pitchFamily="34" charset="0"/>
            </a:endParaRP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C.  never having free anomeric carbons</a:t>
            </a:r>
          </a:p>
          <a:p>
            <a:pPr>
              <a:buFontTx/>
              <a:buNone/>
              <a:defRPr/>
            </a:pPr>
            <a:endParaRPr lang="en-US" sz="2400"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In describing disaccharides and polysaccharides, the end of a chain with a free anomeric carbon (one not involved in a glycosidic bond) is called the reducing end. There are a number of disaccharides with free anomeric carbons, including glucose and lactose.  </a:t>
            </a: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59199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D4021-31F0-4916-AAA5-3AA1C1B4A4FC}"/>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7.2</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Polysaccharides</a:t>
            </a:r>
            <a:endParaRPr lang="en-AU" dirty="0"/>
          </a:p>
        </p:txBody>
      </p:sp>
    </p:spTree>
    <p:extLst>
      <p:ext uri="{BB962C8B-B14F-4D97-AF65-F5344CB8AC3E}">
        <p14:creationId xmlns:p14="http://schemas.microsoft.com/office/powerpoint/2010/main" val="26733119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7;g7fe2cbe272_0_8" descr="Icon P 2&#10;">
            <a:extLst>
              <a:ext uri="{FF2B5EF4-FFF2-40B4-BE49-F238E27FC236}">
                <a16:creationId xmlns:a16="http://schemas.microsoft.com/office/drawing/2014/main" id="{8669A368-8A1F-F942-A36D-848FE583F12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5273" y="258799"/>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1B97565-CA17-46D7-9D02-FA829F0A27A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(2 of 3)</a:t>
            </a:r>
            <a:endParaRPr lang="en-AU" sz="2000"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Monomeric subunits, monosaccharides, serve as the building blocks of large carbohydrate polymers. </a:t>
            </a:r>
            <a:r>
              <a:rPr lang="en-US" sz="2400" dirty="0">
                <a:latin typeface="Arial" panose="020B0604020202020204" pitchFamily="34" charset="0"/>
                <a:cs typeface="Arial" panose="020B0604020202020204" pitchFamily="34" charset="0"/>
              </a:rPr>
              <a:t>The specific sugar, the way the units are linked, and whether the polymer is branched determine its properties and thus its function. </a:t>
            </a:r>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14704666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DAF50-1E2B-4822-A028-4A2E04AB270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Polysaccharides</a:t>
            </a:r>
            <a:endParaRPr lang="en-AU" dirty="0"/>
          </a:p>
        </p:txBody>
      </p:sp>
      <p:sp>
        <p:nvSpPr>
          <p:cNvPr id="6" name="Google Shape;390;g847cf01710_0_68">
            <a:extLst>
              <a:ext uri="{FF2B5EF4-FFF2-40B4-BE49-F238E27FC236}">
                <a16:creationId xmlns:a16="http://schemas.microsoft.com/office/drawing/2014/main" id="{F97E1CF1-27FB-3142-ABBA-02401BCE4965}"/>
              </a:ext>
            </a:extLst>
          </p:cNvPr>
          <p:cNvSpPr txBox="1">
            <a:spLocks noChangeArrowheads="1"/>
          </p:cNvSpPr>
          <p:nvPr/>
        </p:nvSpPr>
        <p:spPr bwMode="auto">
          <a:xfrm>
            <a:off x="457200" y="1600200"/>
            <a:ext cx="8229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most carbohydrates in nature occur as polysaccharides (</a:t>
            </a:r>
            <a:r>
              <a:rPr lang="en-US" sz="2400" i="1" dirty="0" err="1">
                <a:latin typeface="Arial" panose="020B0604020202020204" pitchFamily="34" charset="0"/>
                <a:cs typeface="Arial" panose="020B0604020202020204" pitchFamily="34" charset="0"/>
              </a:rPr>
              <a:t>M</a:t>
            </a:r>
            <a:r>
              <a:rPr lang="en-US" sz="2400" baseline="-25000" dirty="0" err="1">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 &gt; 20,000)</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also called </a:t>
            </a:r>
            <a:r>
              <a:rPr lang="en-US" sz="2400" b="1" dirty="0">
                <a:latin typeface="Arial" panose="020B0604020202020204" pitchFamily="34" charset="0"/>
                <a:cs typeface="Arial" panose="020B0604020202020204" pitchFamily="34" charset="0"/>
              </a:rPr>
              <a:t>glycans</a:t>
            </a:r>
          </a:p>
          <a:p>
            <a:endParaRPr lang="en-US" sz="2400" b="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618942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EDBA1-41DA-4F05-AB95-0EA04E65B7E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Homopolysaccharides and Heteropolysaccharides</a:t>
            </a:r>
            <a:endParaRPr lang="en-AU" dirty="0"/>
          </a:p>
        </p:txBody>
      </p:sp>
      <p:sp>
        <p:nvSpPr>
          <p:cNvPr id="6" name="Google Shape;390;g847cf01710_0_68">
            <a:extLst>
              <a:ext uri="{FF2B5EF4-FFF2-40B4-BE49-F238E27FC236}">
                <a16:creationId xmlns:a16="http://schemas.microsoft.com/office/drawing/2014/main" id="{F97E1CF1-27FB-3142-ABBA-02401BCE4965}"/>
              </a:ext>
            </a:extLst>
          </p:cNvPr>
          <p:cNvSpPr txBox="1">
            <a:spLocks noChangeArrowheads="1"/>
          </p:cNvSpPr>
          <p:nvPr/>
        </p:nvSpPr>
        <p:spPr bwMode="auto">
          <a:xfrm>
            <a:off x="457200" y="1600200"/>
            <a:ext cx="42672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homopolysaccharides</a:t>
            </a:r>
            <a:r>
              <a:rPr lang="en-US" sz="2400" dirty="0">
                <a:latin typeface="Arial" panose="020B0604020202020204" pitchFamily="34" charset="0"/>
                <a:cs typeface="Arial" panose="020B0604020202020204" pitchFamily="34" charset="0"/>
              </a:rPr>
              <a:t> = contain only a single monomeric sugar species </a:t>
            </a:r>
          </a:p>
          <a:p>
            <a:pPr lvl="1"/>
            <a:r>
              <a:rPr lang="en-US" sz="2400" dirty="0">
                <a:latin typeface="Arial" panose="020B0604020202020204" pitchFamily="34" charset="0"/>
                <a:cs typeface="Arial" panose="020B0604020202020204" pitchFamily="34" charset="0"/>
              </a:rPr>
              <a:t>serve as storage forms and structural elements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heteropolysaccharides</a:t>
            </a:r>
            <a:r>
              <a:rPr lang="en-US" sz="2400" dirty="0">
                <a:latin typeface="Arial" panose="020B0604020202020204" pitchFamily="34" charset="0"/>
                <a:cs typeface="Arial" panose="020B0604020202020204" pitchFamily="34" charset="0"/>
              </a:rPr>
              <a:t> = contain 2+ kinds of monomers </a:t>
            </a:r>
          </a:p>
          <a:p>
            <a:pPr lvl="1"/>
            <a:r>
              <a:rPr lang="en-US" sz="2400" dirty="0">
                <a:latin typeface="Arial" panose="020B0604020202020204" pitchFamily="34" charset="0"/>
                <a:cs typeface="Arial" panose="020B0604020202020204" pitchFamily="34" charset="0"/>
              </a:rPr>
              <a:t>provide extracellular support</a:t>
            </a: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wo types of homopolysaccharides are depicted, unbranched and branched. The unbranched homopolysaccharide is a vertical chain of 8 yellow hexagons connected by bonds with dotted lines extending above and below. The branched homopolysaccharide is the same, except that the second hexagon from the bottom has an additional bond extending up and to the right to join with the lower left vertex of a hexagon that is the bottom of a three hexagon chain with a dotted vertical line extending from the top. Two types of heteropolysaccharides are depicted. The first is two monomer types, unbranched. It has a vertical chain of 8 hexagons that alternate in color between brown and blue. There are dotted lines extending above and below. The second type of heteropolysaccharides consists of multiple monomer types, branched. There is a similar vertical chain of 8 hexagons connected by bonds with dotted lines above and below. From top to bottom, the hexagons are colored blue, green, brown, blue, green, brown, blue, green. The second hexagon from the bottom, blue, has an additional bond extending up and to the right to the lower left vertex of the bottom green hexagon of a three hexagon chain. Above the green hexagon, there is a blue hexagon, then a brown hexagon, and then a dotted line extending upward.">
            <a:extLst>
              <a:ext uri="{FF2B5EF4-FFF2-40B4-BE49-F238E27FC236}">
                <a16:creationId xmlns:a16="http://schemas.microsoft.com/office/drawing/2014/main" id="{0F5A2F64-9D17-5A4B-876F-ED188A1B5E76}"/>
              </a:ext>
            </a:extLst>
          </p:cNvPr>
          <p:cNvPicPr>
            <a:picLocks noChangeAspect="1"/>
          </p:cNvPicPr>
          <p:nvPr/>
        </p:nvPicPr>
        <p:blipFill>
          <a:blip r:embed="rId3"/>
          <a:stretch>
            <a:fillRect/>
          </a:stretch>
        </p:blipFill>
        <p:spPr>
          <a:xfrm>
            <a:off x="4876800" y="1899187"/>
            <a:ext cx="4099748" cy="3831688"/>
          </a:xfrm>
          <a:prstGeom prst="rect">
            <a:avLst/>
          </a:prstGeom>
        </p:spPr>
      </p:pic>
    </p:spTree>
    <p:extLst>
      <p:ext uri="{BB962C8B-B14F-4D97-AF65-F5344CB8AC3E}">
        <p14:creationId xmlns:p14="http://schemas.microsoft.com/office/powerpoint/2010/main" val="30165766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2&#10;">
            <a:extLst>
              <a:ext uri="{FF2B5EF4-FFF2-40B4-BE49-F238E27FC236}">
                <a16:creationId xmlns:a16="http://schemas.microsoft.com/office/drawing/2014/main" id="{3C76F38E-EA7A-48BE-B61D-D563A094D9B6}"/>
              </a:ext>
            </a:extLst>
          </p:cNvPr>
          <p:cNvPicPr>
            <a:picLocks noChangeAspect="1"/>
          </p:cNvPicPr>
          <p:nvPr/>
        </p:nvPicPr>
        <p:blipFill>
          <a:blip r:embed="rId3"/>
          <a:stretch>
            <a:fillRect/>
          </a:stretch>
        </p:blipFill>
        <p:spPr>
          <a:xfrm>
            <a:off x="708025" y="376518"/>
            <a:ext cx="1133954" cy="816935"/>
          </a:xfrm>
          <a:prstGeom prst="rect">
            <a:avLst/>
          </a:prstGeom>
        </p:spPr>
      </p:pic>
      <p:sp>
        <p:nvSpPr>
          <p:cNvPr id="2" name="Title 1">
            <a:extLst>
              <a:ext uri="{FF2B5EF4-FFF2-40B4-BE49-F238E27FC236}">
                <a16:creationId xmlns:a16="http://schemas.microsoft.com/office/drawing/2014/main" id="{91323A3D-7998-44A1-AE4F-FFD603F4ACD9}"/>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15</a:t>
            </a:r>
            <a:endParaRPr lang="en-AU" dirty="0"/>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Which statement is false regarding homopolysaccharides and heteropolysaccharides? </a:t>
            </a:r>
            <a:endParaRPr lang="en-US" sz="2400" i="1" dirty="0">
              <a:latin typeface="Arial" panose="020B0604020202020204" pitchFamily="34" charset="0"/>
              <a:cs typeface="Arial" panose="020B0604020202020204" pitchFamily="34" charset="0"/>
            </a:endParaRP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Homopolysaccharides contain a single monomeric sugar species.</a:t>
            </a:r>
          </a:p>
          <a:p>
            <a:pPr marL="457200" indent="-457200">
              <a:buFontTx/>
              <a:buAutoNum type="alphaUcPeriod"/>
              <a:defRPr/>
            </a:pPr>
            <a:r>
              <a:rPr lang="en-US" sz="2400" dirty="0">
                <a:latin typeface="Arial" panose="020B0604020202020204" pitchFamily="34" charset="0"/>
                <a:cs typeface="Arial" panose="020B0604020202020204" pitchFamily="34" charset="0"/>
              </a:rPr>
              <a:t>Some homopolysaccharides serve as structural elements in animal exoskeletons. </a:t>
            </a:r>
          </a:p>
          <a:p>
            <a:pPr marL="457200" indent="-457200">
              <a:buFontTx/>
              <a:buAutoNum type="alphaUcPeriod"/>
              <a:defRPr/>
            </a:pPr>
            <a:r>
              <a:rPr lang="en-US" sz="2400" dirty="0">
                <a:latin typeface="Arial" panose="020B0604020202020204" pitchFamily="34" charset="0"/>
                <a:cs typeface="Arial" panose="020B0604020202020204" pitchFamily="34" charset="0"/>
              </a:rPr>
              <a:t>Heteropolysaccharides serve as storage forms of monosaccharides that are used as fuel. </a:t>
            </a:r>
          </a:p>
          <a:p>
            <a:pPr marL="457200" indent="-457200">
              <a:buFontTx/>
              <a:buAutoNum type="alphaUcPeriod"/>
              <a:defRPr/>
            </a:pPr>
            <a:r>
              <a:rPr lang="en-US" sz="2400" dirty="0">
                <a:latin typeface="Arial" panose="020B0604020202020204" pitchFamily="34" charset="0"/>
                <a:cs typeface="Arial" panose="020B0604020202020204" pitchFamily="34" charset="0"/>
              </a:rPr>
              <a:t>In animal tissues, the extracellular space is occupied by several types of heteropolysaccharides.</a:t>
            </a: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860138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035D4-AC21-45F1-AA46-7B89AB0A4C29}"/>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15, Response</a:t>
            </a:r>
            <a:endParaRPr lang="en-AU" dirty="0"/>
          </a:p>
        </p:txBody>
      </p:sp>
      <p:sp>
        <p:nvSpPr>
          <p:cNvPr id="5" name="Google Shape;433;g847cf01710_0_113">
            <a:extLst>
              <a:ext uri="{FF2B5EF4-FFF2-40B4-BE49-F238E27FC236}">
                <a16:creationId xmlns:a16="http://schemas.microsoft.com/office/drawing/2014/main" id="{629A5227-05F0-1F4A-82DB-8BDCF97AE80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Which statement is false regarding homopolysaccharides and heteropolysaccharides? </a:t>
            </a:r>
            <a:endParaRPr lang="en-US" sz="2400" i="1" dirty="0">
              <a:latin typeface="Arial" panose="020B0604020202020204" pitchFamily="34" charset="0"/>
              <a:cs typeface="Arial" panose="020B0604020202020204" pitchFamily="34" charset="0"/>
            </a:endParaRPr>
          </a:p>
          <a:p>
            <a:pPr>
              <a:lnSpc>
                <a:spcPct val="115000"/>
              </a:lnSpc>
              <a:spcBef>
                <a:spcPts val="800"/>
              </a:spcBef>
              <a:buClr>
                <a:srgbClr val="000000"/>
              </a:buClr>
              <a:buSzPts val="1100"/>
              <a:buFont typeface="Calibri" panose="020F0502020204030204" pitchFamily="34" charset="0"/>
              <a:buNone/>
              <a:defRPr/>
            </a:pPr>
            <a:endPar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3"/>
              <a:defRPr/>
            </a:pPr>
            <a:r>
              <a:rPr lang="en-US" sz="2400" b="1" dirty="0">
                <a:latin typeface="Arial" panose="020B0604020202020204" pitchFamily="34" charset="0"/>
                <a:cs typeface="Arial" panose="020B0604020202020204" pitchFamily="34" charset="0"/>
              </a:rPr>
              <a:t>Heteropolysaccharides serve as storage forms of</a:t>
            </a:r>
          </a:p>
          <a:p>
            <a:pPr>
              <a:buNone/>
              <a:defRPr/>
            </a:pPr>
            <a:r>
              <a:rPr lang="en-US" sz="2400" b="1" dirty="0">
                <a:latin typeface="Arial" panose="020B0604020202020204" pitchFamily="34" charset="0"/>
                <a:cs typeface="Arial" panose="020B0604020202020204" pitchFamily="34" charset="0"/>
              </a:rPr>
              <a:t>      monosaccharides that are used as fuel. </a:t>
            </a:r>
          </a:p>
          <a:p>
            <a:pPr>
              <a:buNone/>
              <a:defRPr/>
            </a:pPr>
            <a:endParaRPr lang="en-US" sz="2400"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Some homopolysaccharides serve as storage forms of monosaccharides that are used as fuels; starch and glycogen are homopolysaccharides of this type. </a:t>
            </a: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423804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BADFE2"/>
        </a:solidFill>
        <a:effectLst/>
      </p:bgPr>
    </p:bg>
    <p:spTree>
      <p:nvGrpSpPr>
        <p:cNvPr id="1" name="Shape 365"/>
        <p:cNvGrpSpPr/>
        <p:nvPr/>
      </p:nvGrpSpPr>
      <p:grpSpPr>
        <a:xfrm>
          <a:off x="0" y="0"/>
          <a:ext cx="0" cy="0"/>
          <a:chOff x="0" y="0"/>
          <a:chExt cx="0" cy="0"/>
        </a:xfrm>
      </p:grpSpPr>
      <p:pic>
        <p:nvPicPr>
          <p:cNvPr id="3" name="Picture 2" descr="Icon P 2&#10;">
            <a:extLst>
              <a:ext uri="{FF2B5EF4-FFF2-40B4-BE49-F238E27FC236}">
                <a16:creationId xmlns:a16="http://schemas.microsoft.com/office/drawing/2014/main" id="{BFF34DAA-FAAB-4D49-9019-C0448D6DF592}"/>
              </a:ext>
            </a:extLst>
          </p:cNvPr>
          <p:cNvPicPr>
            <a:picLocks noChangeAspect="1"/>
          </p:cNvPicPr>
          <p:nvPr/>
        </p:nvPicPr>
        <p:blipFill>
          <a:blip r:embed="rId3"/>
          <a:stretch>
            <a:fillRect/>
          </a:stretch>
        </p:blipFill>
        <p:spPr>
          <a:xfrm>
            <a:off x="533400" y="62345"/>
            <a:ext cx="1133954" cy="816935"/>
          </a:xfrm>
          <a:prstGeom prst="rect">
            <a:avLst/>
          </a:prstGeom>
        </p:spPr>
      </p:pic>
      <p:sp>
        <p:nvSpPr>
          <p:cNvPr id="2" name="Title 1">
            <a:extLst>
              <a:ext uri="{FF2B5EF4-FFF2-40B4-BE49-F238E27FC236}">
                <a16:creationId xmlns:a16="http://schemas.microsoft.com/office/drawing/2014/main" id="{01D8F542-8AFD-4F80-BE49-2EFFEAC844C9}"/>
              </a:ext>
            </a:extLst>
          </p:cNvPr>
          <p:cNvSpPr>
            <a:spLocks noGrp="1"/>
          </p:cNvSpPr>
          <p:nvPr>
            <p:ph type="title"/>
          </p:nvPr>
        </p:nvSpPr>
        <p:spPr>
          <a:xfrm>
            <a:off x="0" y="304800"/>
            <a:ext cx="9144000" cy="1585874"/>
          </a:xfrm>
        </p:spPr>
        <p:txBody>
          <a:bodyPr/>
          <a:lstStyle/>
          <a:p>
            <a:r>
              <a:rPr lang="en-US" sz="3600" dirty="0">
                <a:solidFill>
                  <a:srgbClr val="144652"/>
                </a:solidFill>
              </a:rPr>
              <a:t> </a:t>
            </a:r>
            <a:r>
              <a:rPr lang="en-US" sz="3600" dirty="0">
                <a:solidFill>
                  <a:srgbClr val="144652"/>
                </a:solidFill>
                <a:latin typeface="Arial" panose="020B0604020202020204" pitchFamily="34" charset="0"/>
                <a:cs typeface="Arial" panose="020B0604020202020204" pitchFamily="34" charset="0"/>
              </a:rPr>
              <a:t>Activity: Carbohydrate</a:t>
            </a:r>
            <a:br>
              <a:rPr lang="en-US" sz="3600" dirty="0">
                <a:solidFill>
                  <a:srgbClr val="144652"/>
                </a:solidFill>
                <a:latin typeface="Arial" panose="020B0604020202020204" pitchFamily="34" charset="0"/>
                <a:cs typeface="Arial" panose="020B0604020202020204" pitchFamily="34" charset="0"/>
              </a:rPr>
            </a:br>
            <a:r>
              <a:rPr lang="en-US" sz="3600" dirty="0">
                <a:solidFill>
                  <a:srgbClr val="144652"/>
                </a:solidFill>
                <a:latin typeface="Arial" panose="020B0604020202020204" pitchFamily="34" charset="0"/>
                <a:cs typeface="Arial" panose="020B0604020202020204" pitchFamily="34" charset="0"/>
              </a:rPr>
              <a:t>Polymer Structure and Function Muddiest Point</a:t>
            </a:r>
            <a:r>
              <a:rPr lang="en-US" sz="2000" b="0" dirty="0">
                <a:solidFill>
                  <a:srgbClr val="144652"/>
                </a:solidFill>
                <a:latin typeface="Arial" panose="020B0604020202020204" pitchFamily="34" charset="0"/>
                <a:cs typeface="Arial" panose="020B0604020202020204" pitchFamily="34" charset="0"/>
              </a:rPr>
              <a:t> (1 of 2)</a:t>
            </a:r>
            <a:endParaRPr lang="en-AU" sz="2000" b="0" dirty="0">
              <a:solidFill>
                <a:srgbClr val="144652"/>
              </a:solidFill>
            </a:endParaRPr>
          </a:p>
        </p:txBody>
      </p:sp>
      <p:sp>
        <p:nvSpPr>
          <p:cNvPr id="367" name="Google Shape;367;g847cf01710_0_29"/>
          <p:cNvSpPr txBox="1">
            <a:spLocks noGrp="1"/>
          </p:cNvSpPr>
          <p:nvPr>
            <p:ph type="body" idx="1"/>
          </p:nvPr>
        </p:nvSpPr>
        <p:spPr>
          <a:xfrm>
            <a:off x="554935" y="2044972"/>
            <a:ext cx="8034130" cy="1384028"/>
          </a:xfrm>
          <a:prstGeom prst="rect">
            <a:avLst/>
          </a:prstGeom>
        </p:spPr>
        <p:txBody>
          <a:bodyPr spcFirstLastPara="1" wrap="square" lIns="91425" tIns="45700" rIns="91425" bIns="45700" anchor="t" anchorCtr="0">
            <a:noAutofit/>
          </a:bodyPr>
          <a:lstStyle/>
          <a:p>
            <a:pPr marL="0" lvl="0" indent="0">
              <a:lnSpc>
                <a:spcPct val="115000"/>
              </a:lnSpc>
              <a:spcBef>
                <a:spcPts val="0"/>
              </a:spcBef>
              <a:buNone/>
            </a:pPr>
            <a:r>
              <a:rPr lang="en-US" sz="2400" dirty="0">
                <a:latin typeface="Arial" panose="020B0604020202020204" pitchFamily="34" charset="0"/>
                <a:ea typeface="Arial"/>
                <a:cs typeface="Arial" panose="020B0604020202020204" pitchFamily="34" charset="0"/>
                <a:sym typeface="Arial"/>
              </a:rPr>
              <a:t>Complete the Ch7 Student Activity, Day 1: </a:t>
            </a:r>
            <a:r>
              <a:rPr lang="en-US" sz="2400" dirty="0">
                <a:latin typeface="Arial" panose="020B0604020202020204" pitchFamily="34" charset="0"/>
                <a:cs typeface="Arial" panose="020B0604020202020204" pitchFamily="34" charset="0"/>
              </a:rPr>
              <a:t>Carbohydrate Polymer Structure and Function (Muddiest Point) Achieve assessment.</a:t>
            </a:r>
          </a:p>
        </p:txBody>
      </p:sp>
      <p:pic>
        <p:nvPicPr>
          <p:cNvPr id="5" name="Picture 4" descr="A screenshot of the muddiest point question from the Achieve course.">
            <a:extLst>
              <a:ext uri="{FF2B5EF4-FFF2-40B4-BE49-F238E27FC236}">
                <a16:creationId xmlns:a16="http://schemas.microsoft.com/office/drawing/2014/main" id="{E8636FDB-BDDB-4D6A-A7B6-E4A71589F2EB}"/>
              </a:ext>
            </a:extLst>
          </p:cNvPr>
          <p:cNvPicPr>
            <a:picLocks noChangeAspect="1"/>
          </p:cNvPicPr>
          <p:nvPr/>
        </p:nvPicPr>
        <p:blipFill>
          <a:blip r:embed="rId4"/>
          <a:stretch>
            <a:fillRect/>
          </a:stretch>
        </p:blipFill>
        <p:spPr>
          <a:xfrm>
            <a:off x="228377" y="3582380"/>
            <a:ext cx="8687246" cy="3079908"/>
          </a:xfrm>
          <a:prstGeom prst="rect">
            <a:avLst/>
          </a:prstGeom>
        </p:spPr>
      </p:pic>
    </p:spTree>
    <p:extLst>
      <p:ext uri="{BB962C8B-B14F-4D97-AF65-F5344CB8AC3E}">
        <p14:creationId xmlns:p14="http://schemas.microsoft.com/office/powerpoint/2010/main" val="272865422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BADFE2"/>
        </a:solidFill>
        <a:effectLst/>
      </p:bgPr>
    </p:bg>
    <p:spTree>
      <p:nvGrpSpPr>
        <p:cNvPr id="1" name="Shape 365"/>
        <p:cNvGrpSpPr/>
        <p:nvPr/>
      </p:nvGrpSpPr>
      <p:grpSpPr>
        <a:xfrm>
          <a:off x="0" y="0"/>
          <a:ext cx="0" cy="0"/>
          <a:chOff x="0" y="0"/>
          <a:chExt cx="0" cy="0"/>
        </a:xfrm>
      </p:grpSpPr>
      <p:pic>
        <p:nvPicPr>
          <p:cNvPr id="4" name="Picture 3" descr="Icon P 2&#10;">
            <a:extLst>
              <a:ext uri="{FF2B5EF4-FFF2-40B4-BE49-F238E27FC236}">
                <a16:creationId xmlns:a16="http://schemas.microsoft.com/office/drawing/2014/main" id="{9395A171-2A74-4C16-98C4-324DAEC388E8}"/>
              </a:ext>
            </a:extLst>
          </p:cNvPr>
          <p:cNvPicPr>
            <a:picLocks noChangeAspect="1"/>
          </p:cNvPicPr>
          <p:nvPr/>
        </p:nvPicPr>
        <p:blipFill>
          <a:blip r:embed="rId3"/>
          <a:stretch>
            <a:fillRect/>
          </a:stretch>
        </p:blipFill>
        <p:spPr>
          <a:xfrm>
            <a:off x="533400" y="79913"/>
            <a:ext cx="1133954" cy="816935"/>
          </a:xfrm>
          <a:prstGeom prst="rect">
            <a:avLst/>
          </a:prstGeom>
        </p:spPr>
      </p:pic>
      <p:sp>
        <p:nvSpPr>
          <p:cNvPr id="2" name="Title 1">
            <a:extLst>
              <a:ext uri="{FF2B5EF4-FFF2-40B4-BE49-F238E27FC236}">
                <a16:creationId xmlns:a16="http://schemas.microsoft.com/office/drawing/2014/main" id="{66528B23-9A73-4F8B-B98F-32A1AD2B1800}"/>
              </a:ext>
            </a:extLst>
          </p:cNvPr>
          <p:cNvSpPr>
            <a:spLocks noGrp="1"/>
          </p:cNvSpPr>
          <p:nvPr>
            <p:ph type="title"/>
          </p:nvPr>
        </p:nvSpPr>
        <p:spPr>
          <a:xfrm>
            <a:off x="4763" y="304800"/>
            <a:ext cx="9139237" cy="1600200"/>
          </a:xfrm>
        </p:spPr>
        <p:txBody>
          <a:bodyPr/>
          <a:lstStyle/>
          <a:p>
            <a:r>
              <a:rPr lang="en-US" sz="3600" dirty="0">
                <a:solidFill>
                  <a:srgbClr val="144652"/>
                </a:solidFill>
              </a:rPr>
              <a:t> </a:t>
            </a:r>
            <a:r>
              <a:rPr lang="en-US" sz="3600" dirty="0">
                <a:solidFill>
                  <a:srgbClr val="144652"/>
                </a:solidFill>
                <a:latin typeface="Arial" panose="020B0604020202020204" pitchFamily="34" charset="0"/>
                <a:cs typeface="Arial" panose="020B0604020202020204" pitchFamily="34" charset="0"/>
              </a:rPr>
              <a:t>Activity: Carbohydrate</a:t>
            </a:r>
            <a:br>
              <a:rPr lang="en-US" sz="3600" dirty="0">
                <a:solidFill>
                  <a:srgbClr val="144652"/>
                </a:solidFill>
                <a:latin typeface="Arial" panose="020B0604020202020204" pitchFamily="34" charset="0"/>
                <a:cs typeface="Arial" panose="020B0604020202020204" pitchFamily="34" charset="0"/>
              </a:rPr>
            </a:br>
            <a:r>
              <a:rPr lang="en-US" sz="3600" dirty="0">
                <a:solidFill>
                  <a:srgbClr val="144652"/>
                </a:solidFill>
                <a:latin typeface="Arial" panose="020B0604020202020204" pitchFamily="34" charset="0"/>
                <a:cs typeface="Arial" panose="020B0604020202020204" pitchFamily="34" charset="0"/>
              </a:rPr>
              <a:t>Polymer Structure and Function Muddiest Point</a:t>
            </a:r>
            <a:r>
              <a:rPr lang="en-US" sz="2000" b="0" dirty="0">
                <a:solidFill>
                  <a:srgbClr val="144652"/>
                </a:solidFill>
                <a:latin typeface="Arial" panose="020B0604020202020204" pitchFamily="34" charset="0"/>
                <a:cs typeface="Arial" panose="020B0604020202020204" pitchFamily="34" charset="0"/>
              </a:rPr>
              <a:t> (2 of 2)</a:t>
            </a:r>
            <a:endParaRPr lang="en-AU" sz="2000" dirty="0">
              <a:solidFill>
                <a:srgbClr val="144652"/>
              </a:solidFill>
            </a:endParaRPr>
          </a:p>
        </p:txBody>
      </p:sp>
      <p:sp>
        <p:nvSpPr>
          <p:cNvPr id="367" name="Google Shape;367;g847cf01710_0_29"/>
          <p:cNvSpPr txBox="1">
            <a:spLocks noGrp="1"/>
          </p:cNvSpPr>
          <p:nvPr>
            <p:ph type="body" idx="1"/>
          </p:nvPr>
        </p:nvSpPr>
        <p:spPr>
          <a:xfrm>
            <a:off x="685800" y="2044972"/>
            <a:ext cx="8034130" cy="1384028"/>
          </a:xfrm>
          <a:prstGeom prst="rect">
            <a:avLst/>
          </a:prstGeom>
        </p:spPr>
        <p:txBody>
          <a:bodyPr spcFirstLastPara="1" wrap="square" lIns="91425" tIns="45700" rIns="91425" bIns="45700" anchor="t" anchorCtr="0">
            <a:noAutofit/>
          </a:bodyPr>
          <a:lstStyle/>
          <a:p>
            <a:pPr marL="0" lvl="0" indent="0">
              <a:lnSpc>
                <a:spcPct val="115000"/>
              </a:lnSpc>
              <a:spcBef>
                <a:spcPts val="0"/>
              </a:spcBef>
              <a:buNone/>
            </a:pPr>
            <a:r>
              <a:rPr lang="en-US" sz="2400" dirty="0">
                <a:latin typeface="Arial" panose="020B0604020202020204" pitchFamily="34" charset="0"/>
                <a:ea typeface="Arial"/>
                <a:cs typeface="Arial" panose="020B0604020202020204" pitchFamily="34" charset="0"/>
                <a:sym typeface="Arial"/>
              </a:rPr>
              <a:t>Complete the Ch7 Student Activity, Day 2: </a:t>
            </a:r>
            <a:r>
              <a:rPr lang="en-US" sz="2400" dirty="0">
                <a:latin typeface="Arial" panose="020B0604020202020204" pitchFamily="34" charset="0"/>
                <a:cs typeface="Arial" panose="020B0604020202020204" pitchFamily="34" charset="0"/>
              </a:rPr>
              <a:t>Carbohydrate Polymer Structure and Function (Muddiest Point) Achieve assessment.</a:t>
            </a:r>
          </a:p>
          <a:p>
            <a:pPr marL="0" lvl="0" indent="0" algn="ctr">
              <a:lnSpc>
                <a:spcPct val="115000"/>
              </a:lnSpc>
              <a:spcBef>
                <a:spcPts val="0"/>
              </a:spcBef>
              <a:buNone/>
            </a:pPr>
            <a:endParaRPr lang="en-US" sz="3000" dirty="0">
              <a:latin typeface="Arial"/>
              <a:ea typeface="Arial"/>
              <a:cs typeface="Arial"/>
              <a:sym typeface="Arial"/>
            </a:endParaRPr>
          </a:p>
          <a:p>
            <a:pPr marL="0" lvl="0" indent="0" algn="ctr" rtl="0">
              <a:lnSpc>
                <a:spcPct val="115000"/>
              </a:lnSpc>
              <a:spcBef>
                <a:spcPts val="0"/>
              </a:spcBef>
              <a:spcAft>
                <a:spcPts val="0"/>
              </a:spcAft>
              <a:buNone/>
            </a:pPr>
            <a:endParaRPr sz="2400" dirty="0">
              <a:latin typeface="Arial"/>
              <a:ea typeface="Arial"/>
              <a:cs typeface="Arial"/>
              <a:sym typeface="Arial"/>
            </a:endParaRPr>
          </a:p>
          <a:p>
            <a:pPr marL="0" lvl="0" indent="0" algn="l" rtl="0">
              <a:lnSpc>
                <a:spcPct val="115000"/>
              </a:lnSpc>
              <a:spcBef>
                <a:spcPts val="0"/>
              </a:spcBef>
              <a:spcAft>
                <a:spcPts val="0"/>
              </a:spcAft>
              <a:buNone/>
            </a:pPr>
            <a:endParaRPr sz="2400" dirty="0">
              <a:latin typeface="Arial"/>
              <a:ea typeface="Arial"/>
              <a:cs typeface="Arial"/>
              <a:sym typeface="Arial"/>
            </a:endParaRPr>
          </a:p>
          <a:p>
            <a:pPr marL="0" lvl="0" indent="0" algn="l" rtl="0">
              <a:spcBef>
                <a:spcPts val="360"/>
              </a:spcBef>
              <a:spcAft>
                <a:spcPts val="0"/>
              </a:spcAft>
              <a:buNone/>
            </a:pPr>
            <a:endParaRPr dirty="0"/>
          </a:p>
          <a:p>
            <a:pPr marL="0" lvl="0" indent="0" algn="l" rtl="0">
              <a:spcBef>
                <a:spcPts val="360"/>
              </a:spcBef>
              <a:spcAft>
                <a:spcPts val="0"/>
              </a:spcAft>
              <a:buNone/>
            </a:pPr>
            <a:endParaRPr dirty="0"/>
          </a:p>
        </p:txBody>
      </p:sp>
      <p:pic>
        <p:nvPicPr>
          <p:cNvPr id="5" name="Picture 4" descr="A screenshot of the muddiest point question from the Achieve course.">
            <a:extLst>
              <a:ext uri="{FF2B5EF4-FFF2-40B4-BE49-F238E27FC236}">
                <a16:creationId xmlns:a16="http://schemas.microsoft.com/office/drawing/2014/main" id="{56E38309-E4FA-4DB4-9ADE-F587C4B1875B}"/>
              </a:ext>
            </a:extLst>
          </p:cNvPr>
          <p:cNvPicPr>
            <a:picLocks noChangeAspect="1"/>
          </p:cNvPicPr>
          <p:nvPr/>
        </p:nvPicPr>
        <p:blipFill>
          <a:blip r:embed="rId4"/>
          <a:stretch>
            <a:fillRect/>
          </a:stretch>
        </p:blipFill>
        <p:spPr>
          <a:xfrm>
            <a:off x="560173" y="3367577"/>
            <a:ext cx="8034131" cy="3204158"/>
          </a:xfrm>
          <a:prstGeom prst="rect">
            <a:avLst/>
          </a:prstGeom>
        </p:spPr>
      </p:pic>
    </p:spTree>
    <p:extLst>
      <p:ext uri="{BB962C8B-B14F-4D97-AF65-F5344CB8AC3E}">
        <p14:creationId xmlns:p14="http://schemas.microsoft.com/office/powerpoint/2010/main" val="865130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84;g7fe2cbe272_0_35" descr="Icon P 3&#10;">
            <a:extLst>
              <a:ext uri="{FF2B5EF4-FFF2-40B4-BE49-F238E27FC236}">
                <a16:creationId xmlns:a16="http://schemas.microsoft.com/office/drawing/2014/main" id="{118B4E8E-3091-0742-A5DF-30BEC110136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6160" y="293183"/>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AC01976-D648-44AE-A2FE-C5742FB857A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(1 of 2)</a:t>
            </a:r>
            <a:endParaRPr lang="en-AU"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Storage of low molecular weight metabolites in polymeric form avoids the very high osmolarity that would result from storing them as individual monomers. </a:t>
            </a:r>
            <a:r>
              <a:rPr lang="en-US" sz="2400" dirty="0">
                <a:latin typeface="Arial" panose="020B0604020202020204" pitchFamily="34" charset="0"/>
                <a:cs typeface="Arial" panose="020B0604020202020204" pitchFamily="34" charset="0"/>
              </a:rPr>
              <a:t>If the glucose in liver glycogen were monomeric, the glucose concentration in liver would be so high that cells would swell and lyse from the entry of water by osmosis. </a:t>
            </a:r>
          </a:p>
          <a:p>
            <a:endParaRPr lang="en-US" sz="2400"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Google Shape;191;g7fe2cbe272_0_44" descr="Icon P 4&#10;">
            <a:extLst>
              <a:ext uri="{FF2B5EF4-FFF2-40B4-BE49-F238E27FC236}">
                <a16:creationId xmlns:a16="http://schemas.microsoft.com/office/drawing/2014/main" id="{E5D4ED96-9602-AF45-B23E-787139DA6CB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1571" y="392925"/>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68A29F4-0487-4363-925C-ABCCD9B6E92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(2 of 2)</a:t>
            </a:r>
            <a:endParaRPr lang="en-AU" sz="2000" b="0" dirty="0"/>
          </a:p>
        </p:txBody>
      </p:sp>
      <p:sp>
        <p:nvSpPr>
          <p:cNvPr id="25603" name="Text Placeholder 2">
            <a:extLst>
              <a:ext uri="{FF2B5EF4-FFF2-40B4-BE49-F238E27FC236}">
                <a16:creationId xmlns:a16="http://schemas.microsoft.com/office/drawing/2014/main" id="{54423571-0275-7D46-9EC9-01F9AAC558D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sequences of complex polysaccharides</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are determined by the intrinsic properties</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of the biosynthetic enzymes that add each monomeric unit to the growing polymer. </a:t>
            </a:r>
            <a:r>
              <a:rPr lang="en-US" sz="2400" dirty="0">
                <a:latin typeface="Arial" panose="020B0604020202020204" pitchFamily="34" charset="0"/>
                <a:cs typeface="Arial" panose="020B0604020202020204" pitchFamily="34" charset="0"/>
              </a:rPr>
              <a:t>This is in contrast with DNA, RNA, and proteins, which are synthesized on templates that direct their sequence.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4104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0A313-A6E4-4301-9F53-B764D444AFB7}"/>
              </a:ext>
            </a:extLst>
          </p:cNvPr>
          <p:cNvSpPr>
            <a:spLocks noGrp="1"/>
          </p:cNvSpPr>
          <p:nvPr>
            <p:ph type="title"/>
          </p:nvPr>
        </p:nvSpPr>
        <p:spPr/>
        <p:txBody>
          <a:bodyPr/>
          <a:lstStyle/>
          <a:p>
            <a:r>
              <a:rPr lang="en-US" altLang="en-US" sz="3600" dirty="0">
                <a:solidFill>
                  <a:schemeClr val="tx1"/>
                </a:solidFill>
                <a:latin typeface="Arial" panose="020B0604020202020204" pitchFamily="34" charset="0"/>
                <a:cs typeface="Arial" panose="020B0604020202020204" pitchFamily="34" charset="0"/>
              </a:rPr>
              <a:t>Polysaccharides Generally Do Not Have Defined Lengths or Molecular Weights</a:t>
            </a:r>
            <a:endParaRPr lang="en-AU" sz="3600" dirty="0"/>
          </a:p>
        </p:txBody>
      </p:sp>
      <p:sp>
        <p:nvSpPr>
          <p:cNvPr id="6" name="Google Shape;390;g847cf01710_0_68">
            <a:extLst>
              <a:ext uri="{FF2B5EF4-FFF2-40B4-BE49-F238E27FC236}">
                <a16:creationId xmlns:a16="http://schemas.microsoft.com/office/drawing/2014/main" id="{F97E1CF1-27FB-3142-ABBA-02401BCE4965}"/>
              </a:ext>
            </a:extLst>
          </p:cNvPr>
          <p:cNvSpPr txBox="1">
            <a:spLocks noChangeArrowheads="1"/>
          </p:cNvSpPr>
          <p:nvPr/>
        </p:nvSpPr>
        <p:spPr bwMode="auto">
          <a:xfrm>
            <a:off x="381000" y="1905000"/>
            <a:ext cx="8382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this distinction between proteins and polysaccharides is a consequence of the mechanisms of assembly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there is no template for polysaccharide synthesis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program for polysaccharide synthesis is intrinsic to the enzymes that catalyze the polymerization of monomer units </a:t>
            </a: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849663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BADFE2"/>
        </a:solidFill>
        <a:effectLst/>
      </p:bgPr>
    </p:bg>
    <p:spTree>
      <p:nvGrpSpPr>
        <p:cNvPr id="1" name=""/>
        <p:cNvGrpSpPr/>
        <p:nvPr/>
      </p:nvGrpSpPr>
      <p:grpSpPr>
        <a:xfrm>
          <a:off x="0" y="0"/>
          <a:ext cx="0" cy="0"/>
          <a:chOff x="0" y="0"/>
          <a:chExt cx="0" cy="0"/>
        </a:xfrm>
      </p:grpSpPr>
      <p:pic>
        <p:nvPicPr>
          <p:cNvPr id="4" name="Picture 3" descr="Icon P 4&#10;">
            <a:extLst>
              <a:ext uri="{FF2B5EF4-FFF2-40B4-BE49-F238E27FC236}">
                <a16:creationId xmlns:a16="http://schemas.microsoft.com/office/drawing/2014/main" id="{0DB5DEC2-183A-47A2-8440-8B3C43ADB3D0}"/>
              </a:ext>
            </a:extLst>
          </p:cNvPr>
          <p:cNvPicPr>
            <a:picLocks noChangeAspect="1"/>
          </p:cNvPicPr>
          <p:nvPr/>
        </p:nvPicPr>
        <p:blipFill>
          <a:blip r:embed="rId3"/>
          <a:stretch>
            <a:fillRect/>
          </a:stretch>
        </p:blipFill>
        <p:spPr>
          <a:xfrm>
            <a:off x="685800" y="392192"/>
            <a:ext cx="1133954" cy="816935"/>
          </a:xfrm>
          <a:prstGeom prst="rect">
            <a:avLst/>
          </a:prstGeom>
        </p:spPr>
      </p:pic>
      <p:sp>
        <p:nvSpPr>
          <p:cNvPr id="2" name="Title 1">
            <a:extLst>
              <a:ext uri="{FF2B5EF4-FFF2-40B4-BE49-F238E27FC236}">
                <a16:creationId xmlns:a16="http://schemas.microsoft.com/office/drawing/2014/main" id="{86793D35-B7C7-47ED-A07F-773D5F13359D}"/>
              </a:ext>
            </a:extLst>
          </p:cNvPr>
          <p:cNvSpPr>
            <a:spLocks noGrp="1"/>
          </p:cNvSpPr>
          <p:nvPr>
            <p:ph type="title"/>
          </p:nvPr>
        </p:nvSpPr>
        <p:spPr>
          <a:xfrm>
            <a:off x="0" y="457200"/>
            <a:ext cx="9139237" cy="1143000"/>
          </a:xfrm>
        </p:spPr>
        <p:txBody>
          <a:bodyPr/>
          <a:lstStyle/>
          <a:p>
            <a:pPr>
              <a:spcBef>
                <a:spcPts val="0"/>
              </a:spcBef>
              <a:spcAft>
                <a:spcPts val="0"/>
              </a:spcAft>
              <a:defRPr/>
            </a:pPr>
            <a:r>
              <a:rPr lang="en" dirty="0">
                <a:solidFill>
                  <a:srgbClr val="144652"/>
                </a:solidFill>
                <a:latin typeface="Arial" panose="020B0604020202020204" pitchFamily="34" charset="0"/>
                <a:cs typeface="Arial" panose="020B0604020202020204" pitchFamily="34" charset="0"/>
              </a:rPr>
              <a:t>Activity: </a:t>
            </a:r>
            <a:br>
              <a:rPr lang="en" dirty="0">
                <a:solidFill>
                  <a:srgbClr val="144652"/>
                </a:solidFill>
                <a:latin typeface="Arial" panose="020B0604020202020204" pitchFamily="34" charset="0"/>
                <a:cs typeface="Arial" panose="020B0604020202020204" pitchFamily="34" charset="0"/>
              </a:rPr>
            </a:br>
            <a:r>
              <a:rPr lang="en" dirty="0">
                <a:solidFill>
                  <a:srgbClr val="144652"/>
                </a:solidFill>
                <a:latin typeface="Arial" panose="020B0604020202020204" pitchFamily="34" charset="0"/>
                <a:cs typeface="Arial" panose="020B0604020202020204" pitchFamily="34" charset="0"/>
              </a:rPr>
              <a:t>Understanding </a:t>
            </a:r>
            <a:br>
              <a:rPr lang="en" dirty="0">
                <a:solidFill>
                  <a:srgbClr val="144652"/>
                </a:solidFill>
                <a:latin typeface="Arial" panose="020B0604020202020204" pitchFamily="34" charset="0"/>
                <a:cs typeface="Arial" panose="020B0604020202020204" pitchFamily="34" charset="0"/>
              </a:rPr>
            </a:br>
            <a:r>
              <a:rPr lang="en" dirty="0">
                <a:solidFill>
                  <a:srgbClr val="144652"/>
                </a:solidFill>
                <a:latin typeface="Arial" panose="020B0604020202020204" pitchFamily="34" charset="0"/>
                <a:cs typeface="Arial" panose="020B0604020202020204" pitchFamily="34" charset="0"/>
              </a:rPr>
              <a:t>Complex Polymer Synthesis</a:t>
            </a:r>
            <a:endParaRPr lang="en-US" dirty="0">
              <a:solidFill>
                <a:srgbClr val="144652"/>
              </a:solidFill>
              <a:latin typeface="Arial" panose="020B0604020202020204" pitchFamily="34" charset="0"/>
              <a:cs typeface="Arial" panose="020B0604020202020204" pitchFamily="34" charset="0"/>
            </a:endParaRPr>
          </a:p>
        </p:txBody>
      </p:sp>
      <p:sp>
        <p:nvSpPr>
          <p:cNvPr id="5" name="Google Shape;166;p30">
            <a:extLst>
              <a:ext uri="{FF2B5EF4-FFF2-40B4-BE49-F238E27FC236}">
                <a16:creationId xmlns:a16="http://schemas.microsoft.com/office/drawing/2014/main" id="{C3237EB9-0F44-4752-A797-991791AFE8CA}"/>
              </a:ext>
            </a:extLst>
          </p:cNvPr>
          <p:cNvSpPr txBox="1">
            <a:spLocks noChangeArrowheads="1"/>
          </p:cNvSpPr>
          <p:nvPr/>
        </p:nvSpPr>
        <p:spPr>
          <a:xfrm>
            <a:off x="571500" y="2611437"/>
            <a:ext cx="8001000" cy="1635125"/>
          </a:xfrm>
          <a:prstGeom prst="rect">
            <a:avLst/>
          </a:prstGeom>
        </p:spPr>
        <p:txBody>
          <a:bodyPr lIns="91425" tIns="45700" rIns="91425" bIns="45700"/>
          <a:lstStyle>
            <a:lvl1pPr marL="342900" indent="-342900" algn="l" rtl="0" eaLnBrk="0" fontAlgn="base" hangingPunct="0">
              <a:spcBef>
                <a:spcPct val="20000"/>
              </a:spcBef>
              <a:spcAft>
                <a:spcPct val="0"/>
              </a:spcAft>
              <a:buChar char="•"/>
              <a:defRPr sz="3200">
                <a:solidFill>
                  <a:schemeClr val="tx1"/>
                </a:solidFill>
                <a:latin typeface="Calibri" pitchFamily="34" charset="0"/>
                <a:ea typeface="MS PGothic" pitchFamily="34"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MS PGothic" pitchFamily="34"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S PGothic" pitchFamily="34"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lgn="ctr">
              <a:spcBef>
                <a:spcPts val="360"/>
              </a:spcBef>
              <a:spcAft>
                <a:spcPts val="0"/>
              </a:spcAft>
              <a:buSzPts val="1800"/>
              <a:buFontTx/>
              <a:buNone/>
            </a:pPr>
            <a:r>
              <a:rPr lang="en-US" sz="2400" kern="0" dirty="0">
                <a:latin typeface="Arial" panose="020B0604020202020204" pitchFamily="34" charset="0"/>
                <a:ea typeface="Arial"/>
                <a:cs typeface="Arial" panose="020B0604020202020204" pitchFamily="34" charset="0"/>
                <a:sym typeface="Arial"/>
              </a:rPr>
              <a:t>Watch the Animated Technique Video titled “Polymerase Chain Reaction (PCR).”</a:t>
            </a:r>
            <a:endParaRPr lang="en-US" sz="2400" kern="0" dirty="0">
              <a:latin typeface="Arial" panose="020B0604020202020204" pitchFamily="34" charset="0"/>
              <a:cs typeface="Arial" panose="020B0604020202020204" pitchFamily="34" charset="0"/>
            </a:endParaRPr>
          </a:p>
          <a:p>
            <a:pPr marL="0" indent="0" algn="ctr">
              <a:lnSpc>
                <a:spcPct val="115000"/>
              </a:lnSpc>
              <a:spcBef>
                <a:spcPct val="0"/>
              </a:spcBef>
              <a:buFontTx/>
              <a:buNone/>
            </a:pPr>
            <a:endParaRPr lang="en-US" altLang="en-US" sz="3000" kern="0" dirty="0">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a:p>
            <a:pPr marL="0" indent="0">
              <a:lnSpc>
                <a:spcPct val="115000"/>
              </a:lnSpc>
              <a:spcBef>
                <a:spcPct val="0"/>
              </a:spcBef>
              <a:buFontTx/>
              <a:buNone/>
            </a:pPr>
            <a:endParaRPr lang="en-US" altLang="en-US" sz="3000" kern="0" dirty="0">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a:p>
            <a:pPr marL="0" indent="0">
              <a:spcBef>
                <a:spcPts val="363"/>
              </a:spcBef>
              <a:buFontTx/>
              <a:buNone/>
            </a:pPr>
            <a:endParaRPr lang="en-US" altLang="en-US" sz="3000" kern="0" dirty="0">
              <a:ea typeface="ＭＳ Ｐゴシック" panose="020B0600070205080204" pitchFamily="34" charset="-128"/>
            </a:endParaRPr>
          </a:p>
          <a:p>
            <a:pPr marL="0" indent="0">
              <a:spcBef>
                <a:spcPts val="363"/>
              </a:spcBef>
              <a:buFontTx/>
              <a:buNone/>
            </a:pPr>
            <a:endParaRPr lang="en-US" altLang="en-US" sz="3000" kern="0" dirty="0">
              <a:ea typeface="ＭＳ Ｐゴシック" panose="020B0600070205080204" pitchFamily="34" charset="-128"/>
            </a:endParaRPr>
          </a:p>
        </p:txBody>
      </p:sp>
      <p:pic>
        <p:nvPicPr>
          <p:cNvPr id="6" name="Google Shape;168;p30" descr="video case study screenshot">
            <a:extLst>
              <a:ext uri="{FF2B5EF4-FFF2-40B4-BE49-F238E27FC236}">
                <a16:creationId xmlns:a16="http://schemas.microsoft.com/office/drawing/2014/main" id="{70FA6DFB-D2BD-4C7A-AACE-3E74AB106234}"/>
              </a:ext>
            </a:extLst>
          </p:cNvPr>
          <p:cNvPicPr preferRelativeResize="0"/>
          <p:nvPr/>
        </p:nvPicPr>
        <p:blipFill>
          <a:blip r:embed="rId4">
            <a:alphaModFix/>
          </a:blip>
          <a:stretch>
            <a:fillRect/>
          </a:stretch>
        </p:blipFill>
        <p:spPr>
          <a:xfrm>
            <a:off x="1133867" y="3581400"/>
            <a:ext cx="6871501" cy="1963275"/>
          </a:xfrm>
          <a:prstGeom prst="rect">
            <a:avLst/>
          </a:prstGeom>
          <a:noFill/>
          <a:ln>
            <a:noFill/>
          </a:ln>
        </p:spPr>
      </p:pic>
    </p:spTree>
    <p:extLst>
      <p:ext uri="{BB962C8B-B14F-4D97-AF65-F5344CB8AC3E}">
        <p14:creationId xmlns:p14="http://schemas.microsoft.com/office/powerpoint/2010/main" val="20432832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BADFE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D3314-2AD9-4745-9143-811238FA0B60}"/>
              </a:ext>
            </a:extLst>
          </p:cNvPr>
          <p:cNvSpPr>
            <a:spLocks noGrp="1"/>
          </p:cNvSpPr>
          <p:nvPr>
            <p:ph type="title"/>
          </p:nvPr>
        </p:nvSpPr>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Instructions </a:t>
            </a:r>
            <a:r>
              <a:rPr lang="en-US" altLang="en-US" sz="2000"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(2 of 5)</a:t>
            </a:r>
            <a:endParaRPr lang="en-AU" sz="2000" dirty="0">
              <a:solidFill>
                <a:srgbClr val="144652"/>
              </a:solidFill>
            </a:endParaRPr>
          </a:p>
        </p:txBody>
      </p:sp>
      <p:sp>
        <p:nvSpPr>
          <p:cNvPr id="6" name="Google Shape;175;p31">
            <a:extLst>
              <a:ext uri="{FF2B5EF4-FFF2-40B4-BE49-F238E27FC236}">
                <a16:creationId xmlns:a16="http://schemas.microsoft.com/office/drawing/2014/main" id="{E9116F6A-12FE-404C-81D0-3A566106287D}"/>
              </a:ext>
            </a:extLst>
          </p:cNvPr>
          <p:cNvSpPr txBox="1">
            <a:spLocks/>
          </p:cNvSpPr>
          <p:nvPr/>
        </p:nvSpPr>
        <p:spPr bwMode="auto">
          <a:xfrm>
            <a:off x="672305" y="1295400"/>
            <a:ext cx="7783513" cy="415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MS PGothic" pitchFamily="34"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MS PGothic" pitchFamily="34"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S PGothic" pitchFamily="34"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lgn="ctr">
              <a:lnSpc>
                <a:spcPct val="115000"/>
              </a:lnSpc>
              <a:spcBef>
                <a:spcPts val="0"/>
              </a:spcBef>
              <a:spcAft>
                <a:spcPts val="0"/>
              </a:spcAft>
              <a:buFontTx/>
              <a:buNone/>
              <a:defRPr/>
            </a:pPr>
            <a:endParaRPr lang="en-US" sz="2400" kern="0">
              <a:latin typeface="Arial" panose="020B0604020202020204" pitchFamily="34" charset="0"/>
              <a:ea typeface="Arial"/>
              <a:cs typeface="Arial" panose="020B0604020202020204" pitchFamily="34" charset="0"/>
              <a:sym typeface="Arial"/>
            </a:endParaRPr>
          </a:p>
          <a:p>
            <a:pPr marL="457200" indent="-355600">
              <a:lnSpc>
                <a:spcPct val="115000"/>
              </a:lnSpc>
              <a:spcBef>
                <a:spcPts val="0"/>
              </a:spcBef>
              <a:spcAft>
                <a:spcPts val="0"/>
              </a:spcAft>
              <a:buSzPts val="2000"/>
              <a:buFont typeface="Arial"/>
              <a:buChar char="•"/>
              <a:defRPr/>
            </a:pPr>
            <a:r>
              <a:rPr lang="en-US" sz="2400" kern="0">
                <a:latin typeface="Arial" panose="020B0604020202020204" pitchFamily="34" charset="0"/>
                <a:ea typeface="Arial"/>
                <a:cs typeface="Arial" panose="020B0604020202020204" pitchFamily="34" charset="0"/>
                <a:sym typeface="Arial"/>
              </a:rPr>
              <a:t>On your own, </a:t>
            </a:r>
            <a:r>
              <a:rPr lang="en-US" sz="2400" kern="0">
                <a:solidFill>
                  <a:srgbClr val="0000FF"/>
                </a:solidFill>
                <a:latin typeface="Arial" panose="020B0604020202020204" pitchFamily="34" charset="0"/>
                <a:ea typeface="Arial"/>
                <a:cs typeface="Arial" panose="020B0604020202020204" pitchFamily="34" charset="0"/>
                <a:sym typeface="Arial"/>
              </a:rPr>
              <a:t>think </a:t>
            </a:r>
            <a:r>
              <a:rPr lang="en-US" sz="2400" kern="0">
                <a:latin typeface="Arial" panose="020B0604020202020204" pitchFamily="34" charset="0"/>
                <a:ea typeface="Arial"/>
                <a:cs typeface="Arial" panose="020B0604020202020204" pitchFamily="34" charset="0"/>
                <a:sym typeface="Arial"/>
              </a:rPr>
              <a:t>of answers to the question:</a:t>
            </a:r>
          </a:p>
          <a:p>
            <a:pPr marL="914400" lvl="1" indent="-355600">
              <a:lnSpc>
                <a:spcPct val="115000"/>
              </a:lnSpc>
              <a:spcBef>
                <a:spcPts val="0"/>
              </a:spcBef>
              <a:spcAft>
                <a:spcPts val="0"/>
              </a:spcAft>
              <a:buSzPts val="2000"/>
              <a:buFont typeface="Arial"/>
              <a:buChar char="–"/>
              <a:defRPr/>
            </a:pPr>
            <a:r>
              <a:rPr lang="en-US" sz="2400" kern="0">
                <a:solidFill>
                  <a:schemeClr val="dk1"/>
                </a:solidFill>
                <a:latin typeface="Arial" panose="020B0604020202020204" pitchFamily="34" charset="0"/>
                <a:cs typeface="Arial" panose="020B0604020202020204" pitchFamily="34" charset="0"/>
              </a:rPr>
              <a:t>How does the process by which DNA is synthesized contract with the synthesis of starch, a complex polysaccharide?</a:t>
            </a:r>
          </a:p>
          <a:p>
            <a:pPr marL="558800" lvl="1" indent="0">
              <a:lnSpc>
                <a:spcPct val="115000"/>
              </a:lnSpc>
              <a:spcBef>
                <a:spcPts val="0"/>
              </a:spcBef>
              <a:spcAft>
                <a:spcPts val="0"/>
              </a:spcAft>
              <a:buSzPts val="2000"/>
              <a:buFontTx/>
              <a:buNone/>
              <a:defRPr/>
            </a:pPr>
            <a:r>
              <a:rPr lang="en-US" sz="2400" kern="0">
                <a:latin typeface="Arial" panose="020B0604020202020204" pitchFamily="34" charset="0"/>
                <a:ea typeface="Arial"/>
                <a:cs typeface="Arial" panose="020B0604020202020204" pitchFamily="34" charset="0"/>
                <a:sym typeface="Arial"/>
              </a:rPr>
              <a:t>	(2 minutes)</a:t>
            </a:r>
            <a:br>
              <a:rPr lang="en-US" sz="2400" kern="0">
                <a:latin typeface="Arial" panose="020B0604020202020204" pitchFamily="34" charset="0"/>
                <a:ea typeface="Arial"/>
                <a:cs typeface="Arial" panose="020B0604020202020204" pitchFamily="34" charset="0"/>
                <a:sym typeface="Arial"/>
              </a:rPr>
            </a:br>
            <a:endParaRPr lang="en-US" sz="2400" kern="0">
              <a:latin typeface="Arial" panose="020B0604020202020204" pitchFamily="34" charset="0"/>
              <a:ea typeface="Arial"/>
              <a:cs typeface="Arial" panose="020B0604020202020204" pitchFamily="34" charset="0"/>
              <a:sym typeface="Arial"/>
            </a:endParaRPr>
          </a:p>
          <a:p>
            <a:pPr marL="457200" indent="-355600">
              <a:lnSpc>
                <a:spcPct val="115000"/>
              </a:lnSpc>
              <a:spcBef>
                <a:spcPts val="0"/>
              </a:spcBef>
              <a:spcAft>
                <a:spcPts val="0"/>
              </a:spcAft>
              <a:buSzPts val="2000"/>
              <a:buFont typeface="Arial"/>
              <a:buChar char="•"/>
              <a:defRPr/>
            </a:pPr>
            <a:r>
              <a:rPr lang="en-US" sz="2400" kern="0">
                <a:solidFill>
                  <a:srgbClr val="0000FF"/>
                </a:solidFill>
                <a:latin typeface="Arial" panose="020B0604020202020204" pitchFamily="34" charset="0"/>
                <a:ea typeface="Arial"/>
                <a:cs typeface="Arial" panose="020B0604020202020204" pitchFamily="34" charset="0"/>
                <a:sym typeface="Arial"/>
              </a:rPr>
              <a:t>Pair</a:t>
            </a:r>
            <a:r>
              <a:rPr lang="en-US" sz="2400" kern="0">
                <a:latin typeface="Arial" panose="020B0604020202020204" pitchFamily="34" charset="0"/>
                <a:ea typeface="Arial"/>
                <a:cs typeface="Arial" panose="020B0604020202020204" pitchFamily="34" charset="0"/>
                <a:sym typeface="Arial"/>
              </a:rPr>
              <a:t> up to discuss your ideas. (2 minutes)</a:t>
            </a:r>
            <a:br>
              <a:rPr lang="en-US" sz="2400" kern="0">
                <a:latin typeface="Arial" panose="020B0604020202020204" pitchFamily="34" charset="0"/>
                <a:ea typeface="Arial"/>
                <a:cs typeface="Arial" panose="020B0604020202020204" pitchFamily="34" charset="0"/>
                <a:sym typeface="Arial"/>
              </a:rPr>
            </a:br>
            <a:endParaRPr lang="en-US" sz="2400" kern="0">
              <a:latin typeface="Arial" panose="020B0604020202020204" pitchFamily="34" charset="0"/>
              <a:ea typeface="Arial"/>
              <a:cs typeface="Arial" panose="020B0604020202020204" pitchFamily="34" charset="0"/>
              <a:sym typeface="Arial"/>
            </a:endParaRPr>
          </a:p>
          <a:p>
            <a:pPr marL="457200" indent="-355600">
              <a:lnSpc>
                <a:spcPct val="115000"/>
              </a:lnSpc>
              <a:spcBef>
                <a:spcPts val="0"/>
              </a:spcBef>
              <a:spcAft>
                <a:spcPts val="0"/>
              </a:spcAft>
              <a:buSzPts val="2000"/>
              <a:buFont typeface="Arial"/>
              <a:buChar char="•"/>
              <a:defRPr/>
            </a:pPr>
            <a:r>
              <a:rPr lang="en-US" sz="2400" kern="0">
                <a:solidFill>
                  <a:srgbClr val="0000FF"/>
                </a:solidFill>
                <a:latin typeface="Arial" panose="020B0604020202020204" pitchFamily="34" charset="0"/>
                <a:ea typeface="Arial"/>
                <a:cs typeface="Arial" panose="020B0604020202020204" pitchFamily="34" charset="0"/>
                <a:sym typeface="Arial"/>
              </a:rPr>
              <a:t>Share</a:t>
            </a:r>
            <a:r>
              <a:rPr lang="en-US" sz="2400" kern="0">
                <a:latin typeface="Arial" panose="020B0604020202020204" pitchFamily="34" charset="0"/>
                <a:ea typeface="Arial"/>
                <a:cs typeface="Arial" panose="020B0604020202020204" pitchFamily="34" charset="0"/>
                <a:sym typeface="Arial"/>
              </a:rPr>
              <a:t> your ideas with the class in group discussion. (3 minutes)</a:t>
            </a:r>
            <a:endParaRPr lang="en-US" sz="2400" kern="0">
              <a:solidFill>
                <a:srgbClr val="0000FF"/>
              </a:solidFill>
              <a:latin typeface="Arial" panose="020B0604020202020204" pitchFamily="34" charset="0"/>
              <a:ea typeface="Arial"/>
              <a:cs typeface="Arial" panose="020B0604020202020204" pitchFamily="34" charset="0"/>
              <a:sym typeface="Arial"/>
            </a:endParaRPr>
          </a:p>
          <a:p>
            <a:pPr marL="0" indent="0">
              <a:spcBef>
                <a:spcPts val="360"/>
              </a:spcBef>
              <a:spcAft>
                <a:spcPts val="0"/>
              </a:spcAft>
              <a:buFontTx/>
              <a:buNone/>
              <a:defRPr/>
            </a:pPr>
            <a:endParaRPr lang="en-US" sz="2000" kern="0"/>
          </a:p>
          <a:p>
            <a:pPr marL="0" indent="0">
              <a:spcBef>
                <a:spcPts val="360"/>
              </a:spcBef>
              <a:spcAft>
                <a:spcPts val="0"/>
              </a:spcAft>
              <a:buFontTx/>
              <a:buNone/>
              <a:defRPr/>
            </a:pPr>
            <a:endParaRPr lang="en-US" sz="2000" kern="0" dirty="0"/>
          </a:p>
        </p:txBody>
      </p:sp>
    </p:spTree>
    <p:extLst>
      <p:ext uri="{BB962C8B-B14F-4D97-AF65-F5344CB8AC3E}">
        <p14:creationId xmlns:p14="http://schemas.microsoft.com/office/powerpoint/2010/main" val="19753812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BADFE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0254D-9B9E-42BA-B767-893FAD22795C}"/>
              </a:ext>
            </a:extLst>
          </p:cNvPr>
          <p:cNvSpPr>
            <a:spLocks noGrp="1"/>
          </p:cNvSpPr>
          <p:nvPr>
            <p:ph type="title"/>
          </p:nvPr>
        </p:nvSpPr>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Solution </a:t>
            </a:r>
            <a:r>
              <a:rPr lang="en-US" altLang="en-US" sz="2000"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(2 of 5)</a:t>
            </a:r>
            <a:endParaRPr lang="en-AU" sz="2000" dirty="0">
              <a:solidFill>
                <a:srgbClr val="144652"/>
              </a:solidFill>
            </a:endParaRPr>
          </a:p>
        </p:txBody>
      </p:sp>
      <p:sp>
        <p:nvSpPr>
          <p:cNvPr id="5" name="Google Shape;376;g847cf01710_0_48">
            <a:extLst>
              <a:ext uri="{FF2B5EF4-FFF2-40B4-BE49-F238E27FC236}">
                <a16:creationId xmlns:a16="http://schemas.microsoft.com/office/drawing/2014/main" id="{92FE75D8-E585-40BE-B22D-CFF4E7A3924A}"/>
              </a:ext>
            </a:extLst>
          </p:cNvPr>
          <p:cNvSpPr txBox="1">
            <a:spLocks/>
          </p:cNvSpPr>
          <p:nvPr/>
        </p:nvSpPr>
        <p:spPr bwMode="auto">
          <a:xfrm>
            <a:off x="-457200" y="1143000"/>
            <a:ext cx="9420225" cy="5114925"/>
          </a:xfrm>
          <a:prstGeom prst="rect">
            <a:avLst/>
          </a:prstGeom>
          <a:noFill/>
          <a:ln>
            <a:noFill/>
          </a:ln>
        </p:spPr>
        <p:txBody>
          <a:bodyPr lIns="91425" tIns="45700" rIns="91425" bIns="45700"/>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3810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1">
              <a:lnSpc>
                <a:spcPct val="115000"/>
              </a:lnSpc>
              <a:spcBef>
                <a:spcPct val="0"/>
              </a:spcBef>
              <a:buSzPts val="2400"/>
            </a:pPr>
            <a:r>
              <a:rPr lang="en-GB" sz="2400" dirty="0">
                <a:solidFill>
                  <a:schemeClr val="dk1"/>
                </a:solidFill>
                <a:cs typeface="Arial" panose="020B0604020202020204" pitchFamily="34" charset="0"/>
              </a:rPr>
              <a:t>How does the process by which DNA is synthesized contract with the synthesis of starch, a complex polysaccharide? </a:t>
            </a:r>
            <a:r>
              <a:rPr lang="en-US" sz="2400" b="1" dirty="0">
                <a:latin typeface="Arial"/>
                <a:ea typeface="Arial"/>
                <a:cs typeface="Arial"/>
                <a:sym typeface="Arial"/>
              </a:rPr>
              <a:t>During DNA synthesis, a DNA template, known as the template strand, facilitates the addition of a specific complementary nucleotide to each position of the growing DNA strand. Accordingly, the length of the newly formed DNA strand matches the length of the template strand. In polysaccharide synthesis, there is no template. Instead, the program for polysaccharide synthesis is intrinsic to the enzymes that catalyze the polymerization of the monomeric units, with no specific stopping point in the synthetic process. Thus, the products vary in length.</a:t>
            </a:r>
            <a:endParaRPr lang="en-US" sz="2400" b="1" dirty="0">
              <a:highlight>
                <a:srgbClr val="FFFFFF"/>
              </a:highlight>
              <a:latin typeface="Arial"/>
              <a:ea typeface="Arial"/>
              <a:cs typeface="Arial"/>
              <a:sym typeface="Arial"/>
            </a:endParaRPr>
          </a:p>
          <a:p>
            <a:pPr marL="558800" lvl="1" indent="0">
              <a:lnSpc>
                <a:spcPct val="115000"/>
              </a:lnSpc>
              <a:spcBef>
                <a:spcPts val="0"/>
              </a:spcBef>
              <a:spcAft>
                <a:spcPts val="0"/>
              </a:spcAft>
              <a:buSzPts val="2000"/>
              <a:buNone/>
              <a:defRPr/>
            </a:pPr>
            <a:endParaRPr lang="en-GB" sz="2400" dirty="0">
              <a:solidFill>
                <a:schemeClr val="dk1"/>
              </a:solidFill>
              <a:cs typeface="Arial" panose="020B0604020202020204" pitchFamily="34" charset="0"/>
            </a:endParaRPr>
          </a:p>
          <a:p>
            <a:pPr lvl="1" indent="-355600">
              <a:lnSpc>
                <a:spcPct val="115000"/>
              </a:lnSpc>
              <a:spcBef>
                <a:spcPts val="0"/>
              </a:spcBef>
              <a:spcAft>
                <a:spcPts val="0"/>
              </a:spcAft>
              <a:buSzPts val="2000"/>
              <a:buFont typeface="Arial"/>
              <a:buChar char="–"/>
              <a:defRPr/>
            </a:pPr>
            <a:endParaRPr lang="en-GB" sz="2400" b="0" dirty="0">
              <a:solidFill>
                <a:schemeClr val="dk1"/>
              </a:solidFill>
              <a:cs typeface="Arial" panose="020B0604020202020204" pitchFamily="34" charset="0"/>
            </a:endParaRPr>
          </a:p>
          <a:p>
            <a:pPr lvl="1">
              <a:lnSpc>
                <a:spcPct val="115000"/>
              </a:lnSpc>
              <a:spcBef>
                <a:spcPct val="0"/>
              </a:spcBef>
              <a:buSzPts val="2400"/>
            </a:pPr>
            <a:endParaRPr lang="en-US" altLang="en-US" sz="2400" b="0" dirty="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211578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93330-9EA5-4D52-B4C9-3A5B812A638B}"/>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Some Homopolysaccharides Are Storage Forms of Fuel</a:t>
            </a:r>
            <a:endParaRPr lang="en-AU" dirty="0">
              <a:solidFill>
                <a:srgbClr val="4E4CB4"/>
              </a:solidFill>
            </a:endParaRPr>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569778" y="1676400"/>
            <a:ext cx="800444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storage polysaccharides = starch in plant cells and glycogen in animal cells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starch and glycogen molecules are heavily hydrated because they have many exposed hydroxyl groups available to hydrogen bond </a:t>
            </a: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3046078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75FD1-6715-47B4-8C10-52F8412D4DC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Starch and Glycogen</a:t>
            </a:r>
            <a:endParaRPr lang="en-AU" dirty="0"/>
          </a:p>
        </p:txBody>
      </p:sp>
      <p:sp>
        <p:nvSpPr>
          <p:cNvPr id="4" name="Google Shape;390;g847cf01710_0_68">
            <a:extLst>
              <a:ext uri="{FF2B5EF4-FFF2-40B4-BE49-F238E27FC236}">
                <a16:creationId xmlns:a16="http://schemas.microsoft.com/office/drawing/2014/main" id="{1F6C563F-9D18-6444-A441-83644329D71C}"/>
              </a:ext>
            </a:extLst>
          </p:cNvPr>
          <p:cNvSpPr txBox="1">
            <a:spLocks noChangeArrowheads="1"/>
          </p:cNvSpPr>
          <p:nvPr/>
        </p:nvSpPr>
        <p:spPr bwMode="auto">
          <a:xfrm>
            <a:off x="569778" y="1524000"/>
            <a:ext cx="8004441"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starch </a:t>
            </a:r>
            <a:r>
              <a:rPr lang="en-US" sz="2400" dirty="0">
                <a:latin typeface="Arial" panose="020B0604020202020204" pitchFamily="34" charset="0"/>
                <a:cs typeface="Arial" panose="020B0604020202020204" pitchFamily="34" charset="0"/>
              </a:rPr>
              <a:t>= contains two types of glucose polymer, amylose and amylopectin</a:t>
            </a:r>
          </a:p>
          <a:p>
            <a:pPr lvl="1"/>
            <a:r>
              <a:rPr lang="en-US" sz="2400" dirty="0">
                <a:latin typeface="Arial" panose="020B0604020202020204" pitchFamily="34" charset="0"/>
                <a:cs typeface="Arial" panose="020B0604020202020204" pitchFamily="34" charset="0"/>
              </a:rPr>
              <a:t>amylose = long, unbranched chains of </a:t>
            </a:r>
            <a:r>
              <a:rPr lang="en-US" sz="18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-glucose residues connected by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→4) linkages </a:t>
            </a:r>
          </a:p>
          <a:p>
            <a:pPr lvl="1"/>
            <a:r>
              <a:rPr lang="en-US" sz="2400" dirty="0">
                <a:latin typeface="Arial" panose="020B0604020202020204" pitchFamily="34" charset="0"/>
                <a:cs typeface="Arial" panose="020B0604020202020204" pitchFamily="34" charset="0"/>
              </a:rPr>
              <a:t>amylopectin = larger than amylose with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→4) linkages between glucose residues and highly branched due to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→6) linkages </a:t>
            </a:r>
          </a:p>
          <a:p>
            <a:pPr lvl="1"/>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glycogen</a:t>
            </a:r>
            <a:r>
              <a:rPr lang="en-US" sz="2400" dirty="0">
                <a:latin typeface="Arial" panose="020B0604020202020204" pitchFamily="34" charset="0"/>
                <a:cs typeface="Arial" panose="020B0604020202020204" pitchFamily="34" charset="0"/>
              </a:rPr>
              <a:t> = polymer of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→4)-linked glucose subunits, with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→6)-linked branches </a:t>
            </a:r>
          </a:p>
          <a:p>
            <a:pPr lvl="1"/>
            <a:r>
              <a:rPr lang="en-US" sz="2400" dirty="0">
                <a:latin typeface="Arial" panose="020B0604020202020204" pitchFamily="34" charset="0"/>
                <a:cs typeface="Arial" panose="020B0604020202020204" pitchFamily="34" charset="0"/>
              </a:rPr>
              <a:t>more extensively branched</a:t>
            </a:r>
          </a:p>
          <a:p>
            <a:pPr lvl="1"/>
            <a:r>
              <a:rPr lang="en-US" sz="2400" dirty="0">
                <a:latin typeface="Arial" panose="020B0604020202020204" pitchFamily="34" charset="0"/>
                <a:cs typeface="Arial" panose="020B0604020202020204" pitchFamily="34" charset="0"/>
              </a:rPr>
              <a:t>more compact than starch </a:t>
            </a: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544322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2C0BC-D62A-47CD-A463-38B7CEB3C3C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Structure of Starch and Glycogen</a:t>
            </a:r>
            <a:endParaRPr lang="en-AU" dirty="0"/>
          </a:p>
        </p:txBody>
      </p:sp>
      <p:pic>
        <p:nvPicPr>
          <p:cNvPr id="3" name="Picture 2" descr="Part a shows a chain of four glucose molecules. Each molecule has C 1 bonded to H above the ring with another bond extending below the ring to O in a U-shaped bond that connects with C 4 of the glucose to the right. Each C 1 has Greek letter alpha next to it. In each molecule, C 2 is bonded to H above the ring and O H below the ring, C 3 is bonded to O H above the ring and H below the ring, C 4 is bonded to H above the ring and has a bond extending down to the O connecting it with C 1 of the glucose to the left, C 5 is bonded to C 6 above and to H below; and C 6 is bonded to 2 H and O H. There is an O at the top right vertex between C 5 and C 1. The bond on the far left extends down from C 4 of glucose, through O, and up again, where it is labeled nonreducing end. C 1 of the glucose on the far right has a bond extending down and outward with no O. The end of the bond is labeled, reducing end. Part b shows a glucose molecule with C 1 bonded to H above and with a bond extending down to O in the middle of a U shaped bond to the next molecule. C 2 is bonded to H above and O H below, C 3 is bonded to O H above and H below, and C 4 is bonded to H above and to the right of a U shaped bond through O that meets with a strand labeled main chain to the left. C 5 is bonded to C 6 above and to H below. C 6 is bonded to 2 H and to O above that continues up to bond with C 1 of a glucose above that has the exact same structure, except that the strand to the left of the molecule is labeled branch rather than main chain. To the right, text reads, Greek letter (alpha 1 arrow pointing to 6) branch point. Part c shows four chains that each consists of two intertwined strands that create circular openings. They are slightly different lengths. Each has a rounded opening to the left. A bracket encompassing the left side of all of the chains is labeled nonreducing ends. On the right of the bottom chain, there is a red dot next to a single strand that extends up to a red dot in the middle of the far right circular opening of the strand above. This circle has a red dot at its top right, where it joins to a horizontal line, and at its top center, where it joins to a line that extends to a red dot on the far right circle of the second chain from the top. These red dots are labeled (Greek letter alpha 1 arrow pointing to 6) branch points. The horizontal line from the third strand from the bottom has a red dot halfway across that links to a relatively long strand that joins with the top chain. The top chain has a dark strand and a highlighted strand that alternate, with each circle having a top in one color and a bottom in the other color. The highlighted strand is labeled amylose, and the dark strand is labeled amylopectin. A bracket on the right side encompassing the line at the end of the amylose strand and the horizontal line from the third chain from the top is labeled reducing ends.">
            <a:extLst>
              <a:ext uri="{FF2B5EF4-FFF2-40B4-BE49-F238E27FC236}">
                <a16:creationId xmlns:a16="http://schemas.microsoft.com/office/drawing/2014/main" id="{305FA967-592D-144C-BA56-282BC86FCF51}"/>
              </a:ext>
            </a:extLst>
          </p:cNvPr>
          <p:cNvPicPr>
            <a:picLocks noChangeAspect="1"/>
          </p:cNvPicPr>
          <p:nvPr/>
        </p:nvPicPr>
        <p:blipFill>
          <a:blip r:embed="rId3"/>
          <a:stretch>
            <a:fillRect/>
          </a:stretch>
        </p:blipFill>
        <p:spPr>
          <a:xfrm>
            <a:off x="482534" y="1524000"/>
            <a:ext cx="8178930" cy="4648200"/>
          </a:xfrm>
          <a:prstGeom prst="rect">
            <a:avLst/>
          </a:prstGeom>
        </p:spPr>
      </p:pic>
    </p:spTree>
    <p:extLst>
      <p:ext uri="{BB962C8B-B14F-4D97-AF65-F5344CB8AC3E}">
        <p14:creationId xmlns:p14="http://schemas.microsoft.com/office/powerpoint/2010/main" val="14230272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2&#10;">
            <a:extLst>
              <a:ext uri="{FF2B5EF4-FFF2-40B4-BE49-F238E27FC236}">
                <a16:creationId xmlns:a16="http://schemas.microsoft.com/office/drawing/2014/main" id="{AD72DAAE-2793-4D57-99DF-EE50C0B8F87F}"/>
              </a:ext>
            </a:extLst>
          </p:cNvPr>
          <p:cNvPicPr>
            <a:picLocks noChangeAspect="1"/>
          </p:cNvPicPr>
          <p:nvPr/>
        </p:nvPicPr>
        <p:blipFill>
          <a:blip r:embed="rId3"/>
          <a:stretch>
            <a:fillRect/>
          </a:stretch>
        </p:blipFill>
        <p:spPr>
          <a:xfrm>
            <a:off x="681131" y="304800"/>
            <a:ext cx="1133954" cy="816935"/>
          </a:xfrm>
          <a:prstGeom prst="rect">
            <a:avLst/>
          </a:prstGeom>
        </p:spPr>
      </p:pic>
      <p:sp>
        <p:nvSpPr>
          <p:cNvPr id="2" name="Title 1">
            <a:extLst>
              <a:ext uri="{FF2B5EF4-FFF2-40B4-BE49-F238E27FC236}">
                <a16:creationId xmlns:a16="http://schemas.microsoft.com/office/drawing/2014/main" id="{74DE7CD3-7600-4751-837D-240BAD4ACD70}"/>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16</a:t>
            </a:r>
            <a:endParaRPr lang="en-AU" dirty="0"/>
          </a:p>
        </p:txBody>
      </p:sp>
      <p:sp>
        <p:nvSpPr>
          <p:cNvPr id="84997" name="Google Shape;433;g847cf01710_0_113">
            <a:extLst>
              <a:ext uri="{FF2B5EF4-FFF2-40B4-BE49-F238E27FC236}">
                <a16:creationId xmlns:a16="http://schemas.microsoft.com/office/drawing/2014/main" id="{AF312896-191F-8146-8A34-8A81B443B97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What </a:t>
            </a:r>
            <a:r>
              <a:rPr lang="en-US" sz="2400" i="1" dirty="0">
                <a:latin typeface="Arial" panose="020B0604020202020204" pitchFamily="34" charset="0"/>
                <a:cs typeface="Arial" panose="020B0604020202020204" pitchFamily="34" charset="0"/>
              </a:rPr>
              <a:t>O-</a:t>
            </a:r>
            <a:r>
              <a:rPr lang="en-US" sz="2400" dirty="0">
                <a:latin typeface="Arial" panose="020B0604020202020204" pitchFamily="34" charset="0"/>
                <a:cs typeface="Arial" panose="020B0604020202020204" pitchFamily="34" charset="0"/>
              </a:rPr>
              <a:t>glycosidic bond is commonly found in amylose, amylopectin, and glycogen? </a:t>
            </a:r>
            <a:endParaRPr lang="en-US" sz="2400" i="1" dirty="0">
              <a:latin typeface="Arial" panose="020B0604020202020204" pitchFamily="34" charset="0"/>
              <a:cs typeface="Arial" panose="020B0604020202020204" pitchFamily="34" charset="0"/>
            </a:endParaRP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β</a:t>
            </a:r>
            <a:r>
              <a:rPr lang="en-US" sz="24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sym typeface="Wingdings 3"/>
              </a:rPr>
              <a:t></a:t>
            </a:r>
            <a:r>
              <a:rPr lang="en-US" sz="2400" dirty="0">
                <a:latin typeface="Arial" panose="020B0604020202020204" pitchFamily="34" charset="0"/>
                <a:cs typeface="Arial" panose="020B0604020202020204" pitchFamily="34" charset="0"/>
              </a:rPr>
              <a:t>4)</a:t>
            </a:r>
          </a:p>
          <a:p>
            <a:pPr marL="457200" indent="-457200">
              <a:buFontTx/>
              <a:buAutoNum type="alphaUcPeriod"/>
              <a:defRPr/>
            </a:pPr>
            <a:r>
              <a:rPr lang="en-US"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α</a:t>
            </a:r>
            <a:r>
              <a:rPr lang="en-US" sz="24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sym typeface="Wingdings 3"/>
              </a:rPr>
              <a:t></a:t>
            </a:r>
            <a:r>
              <a:rPr lang="en-US" sz="2400" dirty="0">
                <a:latin typeface="Arial" panose="020B0604020202020204" pitchFamily="34" charset="0"/>
                <a:cs typeface="Arial" panose="020B0604020202020204" pitchFamily="34" charset="0"/>
              </a:rPr>
              <a:t>6) </a:t>
            </a:r>
          </a:p>
          <a:p>
            <a:pPr marL="457200" indent="-457200">
              <a:buFontTx/>
              <a:buAutoNum type="alphaUcPeriod"/>
              <a:defRPr/>
            </a:pPr>
            <a:r>
              <a:rPr lang="en-US"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β</a:t>
            </a:r>
            <a:r>
              <a:rPr lang="en-US" sz="24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sym typeface="Wingdings 3"/>
              </a:rPr>
              <a:t>6</a:t>
            </a:r>
            <a:r>
              <a:rPr lang="en-US" sz="2400" dirty="0">
                <a:latin typeface="Arial" panose="020B0604020202020204" pitchFamily="34" charset="0"/>
                <a:cs typeface="Arial" panose="020B0604020202020204" pitchFamily="34" charset="0"/>
              </a:rPr>
              <a:t>)</a:t>
            </a:r>
          </a:p>
          <a:p>
            <a:pPr marL="457200" indent="-457200">
              <a:buFontTx/>
              <a:buAutoNum type="alphaUcPeriod"/>
              <a:defRPr/>
            </a:pPr>
            <a:r>
              <a:rPr lang="en-US"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α</a:t>
            </a:r>
            <a:r>
              <a:rPr lang="en-US" sz="24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sym typeface="Wingdings 3"/>
              </a:rPr>
              <a:t>4</a:t>
            </a:r>
            <a:r>
              <a:rPr lang="en-US" sz="2400" dirty="0">
                <a:latin typeface="Arial" panose="020B0604020202020204" pitchFamily="34" charset="0"/>
                <a:cs typeface="Arial" panose="020B0604020202020204" pitchFamily="34" charset="0"/>
              </a:rPr>
              <a:t>) </a:t>
            </a: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4950041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7E67C-7529-4F51-87E3-3AC8CC5A5A65}"/>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16, Response</a:t>
            </a:r>
            <a:endParaRPr lang="en-AU" dirty="0"/>
          </a:p>
        </p:txBody>
      </p:sp>
      <p:sp>
        <p:nvSpPr>
          <p:cNvPr id="4" name="Google Shape;433;g847cf01710_0_113">
            <a:extLst>
              <a:ext uri="{FF2B5EF4-FFF2-40B4-BE49-F238E27FC236}">
                <a16:creationId xmlns:a16="http://schemas.microsoft.com/office/drawing/2014/main" id="{39F15C06-1A5F-8145-BED6-9C9163CF4896}"/>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FontTx/>
              <a:buNone/>
              <a:defRPr/>
            </a:pPr>
            <a:r>
              <a:rPr lang="en-US" sz="2400" dirty="0">
                <a:latin typeface="Arial" panose="020B0604020202020204" pitchFamily="34" charset="0"/>
                <a:cs typeface="Arial" panose="020B0604020202020204" pitchFamily="34" charset="0"/>
              </a:rPr>
              <a:t>What </a:t>
            </a:r>
            <a:r>
              <a:rPr lang="en-US" sz="2400" i="1" dirty="0">
                <a:latin typeface="Arial" panose="020B0604020202020204" pitchFamily="34" charset="0"/>
                <a:cs typeface="Arial" panose="020B0604020202020204" pitchFamily="34" charset="0"/>
              </a:rPr>
              <a:t>O-</a:t>
            </a:r>
            <a:r>
              <a:rPr lang="en-US" sz="2400" dirty="0">
                <a:latin typeface="Arial" panose="020B0604020202020204" pitchFamily="34" charset="0"/>
                <a:cs typeface="Arial" panose="020B0604020202020204" pitchFamily="34" charset="0"/>
              </a:rPr>
              <a:t>glycosidic bond is commonly found in amylose, amylopectin, and glycogen? </a:t>
            </a:r>
            <a:endParaRPr lang="en-US" sz="2400" i="1" dirty="0">
              <a:latin typeface="Arial" panose="020B0604020202020204" pitchFamily="34" charset="0"/>
              <a:cs typeface="Arial" panose="020B0604020202020204" pitchFamily="34" charset="0"/>
            </a:endParaRPr>
          </a:p>
          <a:p>
            <a:pPr>
              <a:lnSpc>
                <a:spcPct val="115000"/>
              </a:lnSpc>
              <a:spcBef>
                <a:spcPts val="800"/>
              </a:spcBef>
              <a:buClr>
                <a:srgbClr val="000000"/>
              </a:buClr>
              <a:buSzPts val="1100"/>
              <a:buFont typeface="Calibri" panose="020F0502020204030204" pitchFamily="34" charset="0"/>
              <a:buNone/>
              <a:defRPr/>
            </a:pPr>
            <a:endPar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D.  (</a:t>
            </a:r>
            <a:r>
              <a:rPr lang="el-GR" sz="2400" b="1" i="1" dirty="0">
                <a:latin typeface="Arial" panose="020B0604020202020204" pitchFamily="34" charset="0"/>
                <a:cs typeface="Arial" panose="020B0604020202020204" pitchFamily="34" charset="0"/>
              </a:rPr>
              <a:t>α</a:t>
            </a:r>
            <a:r>
              <a:rPr lang="en-US" sz="2400" b="1" dirty="0">
                <a:latin typeface="Arial" panose="020B0604020202020204" pitchFamily="34" charset="0"/>
                <a:cs typeface="Arial" panose="020B0604020202020204" pitchFamily="34" charset="0"/>
              </a:rPr>
              <a:t>1</a:t>
            </a:r>
            <a:r>
              <a:rPr lang="en-US" sz="2400" b="1" dirty="0">
                <a:latin typeface="Arial" panose="020B0604020202020204" pitchFamily="34" charset="0"/>
                <a:cs typeface="Arial" panose="020B0604020202020204" pitchFamily="34" charset="0"/>
                <a:sym typeface="Wingdings 3"/>
              </a:rPr>
              <a:t>4</a:t>
            </a:r>
            <a:r>
              <a:rPr lang="en-US" sz="2400" b="1" dirty="0">
                <a:latin typeface="Arial" panose="020B0604020202020204" pitchFamily="34" charset="0"/>
                <a:cs typeface="Arial" panose="020B0604020202020204" pitchFamily="34" charset="0"/>
              </a:rPr>
              <a:t>) </a:t>
            </a: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Amylose, amylopectin, and glycogen all contain (</a:t>
            </a:r>
            <a:r>
              <a:rPr lang="el-GR" sz="2400" b="1" i="1" dirty="0">
                <a:latin typeface="Arial" panose="020B0604020202020204" pitchFamily="34" charset="0"/>
                <a:cs typeface="Arial" panose="020B0604020202020204" pitchFamily="34" charset="0"/>
              </a:rPr>
              <a:t>α</a:t>
            </a:r>
            <a:r>
              <a:rPr lang="el-GR" sz="2400" b="1" dirty="0">
                <a:latin typeface="Arial" panose="020B0604020202020204" pitchFamily="34" charset="0"/>
                <a:cs typeface="Arial" panose="020B0604020202020204" pitchFamily="34" charset="0"/>
              </a:rPr>
              <a:t>1</a:t>
            </a:r>
            <a:r>
              <a:rPr lang="en-US" sz="2400" b="1" dirty="0">
                <a:latin typeface="Arial" panose="020B0604020202020204" pitchFamily="34" charset="0"/>
                <a:cs typeface="Arial" panose="020B0604020202020204" pitchFamily="34" charset="0"/>
              </a:rPr>
              <a:t>→4) linkages joining successive glucose residues. </a:t>
            </a: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buFontTx/>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54543091"/>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18866</TotalTime>
  <Words>10435</Words>
  <Application>Microsoft Office PowerPoint</Application>
  <PresentationFormat>On-screen Show (4:3)</PresentationFormat>
  <Paragraphs>2372</Paragraphs>
  <Slides>200</Slides>
  <Notes>200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200</vt:i4>
      </vt:variant>
    </vt:vector>
  </HeadingPairs>
  <TitlesOfParts>
    <vt:vector size="209" baseType="lpstr">
      <vt:lpstr>ＭＳ Ｐゴシック</vt:lpstr>
      <vt:lpstr>ＭＳ Ｐゴシック</vt:lpstr>
      <vt:lpstr>Arial</vt:lpstr>
      <vt:lpstr>Arial Unicode MS</vt:lpstr>
      <vt:lpstr>Calibri</vt:lpstr>
      <vt:lpstr>Cambria Math</vt:lpstr>
      <vt:lpstr>Times</vt:lpstr>
      <vt:lpstr>Wingdings 3</vt:lpstr>
      <vt:lpstr>Blank</vt:lpstr>
      <vt:lpstr>7 Carbohydrates and Glycobiology</vt:lpstr>
      <vt:lpstr>Carbohydrates</vt:lpstr>
      <vt:lpstr>Classes of Carbohydrates</vt:lpstr>
      <vt:lpstr>Classes of Carbohydrates, Continued</vt:lpstr>
      <vt:lpstr>Clicker Question 1</vt:lpstr>
      <vt:lpstr>Clicker Question 1, Response</vt:lpstr>
      <vt:lpstr>Principle 1 (1 of 4)</vt:lpstr>
      <vt:lpstr>Principle 2 (1 of 3)</vt:lpstr>
      <vt:lpstr>Principle 3 (1 of 2)</vt:lpstr>
      <vt:lpstr>Principle 4 (1 of 2)</vt:lpstr>
      <vt:lpstr>Principle 5 (1 of 6)</vt:lpstr>
      <vt:lpstr>Principle 6 (1 of 4)</vt:lpstr>
      <vt:lpstr>Principle 7 (1 of 3)</vt:lpstr>
      <vt:lpstr>7.1    Monosaccharides and Disaccharides</vt:lpstr>
      <vt:lpstr>Stereoisomerism in Sugars</vt:lpstr>
      <vt:lpstr>Principle 1 (2 of 4)</vt:lpstr>
      <vt:lpstr>The Two Families of Monosaccharides Are Aldoses and Ketoses</vt:lpstr>
      <vt:lpstr>Aldoses and Ketoses</vt:lpstr>
      <vt:lpstr>Clicker Question 2</vt:lpstr>
      <vt:lpstr>Clicker Question 2, Response</vt:lpstr>
      <vt:lpstr>Trioses</vt:lpstr>
      <vt:lpstr>Tetroses and Pentoses</vt:lpstr>
      <vt:lpstr>Hexoses and Heptoses</vt:lpstr>
      <vt:lpstr>Clicker Question 3</vt:lpstr>
      <vt:lpstr>Clicker Question 3, Response</vt:lpstr>
      <vt:lpstr>What Makes Sugar Sweet?</vt:lpstr>
      <vt:lpstr>Clicker Question 4</vt:lpstr>
      <vt:lpstr>Clicker Question 4, Response</vt:lpstr>
      <vt:lpstr>Principle 1 (3 of 4)</vt:lpstr>
      <vt:lpstr>Monosaccharides Have Asymmetric Centers</vt:lpstr>
      <vt:lpstr>Fischer Projection Formulas</vt:lpstr>
      <vt:lpstr>Enantiomers of Glyceraldehyde</vt:lpstr>
      <vt:lpstr>Principle 1 (4 of 4)</vt:lpstr>
      <vt:lpstr>D Isomers and L Isomers</vt:lpstr>
      <vt:lpstr>Clicker Question 5</vt:lpstr>
      <vt:lpstr>Clicker Question 5, Response</vt:lpstr>
      <vt:lpstr>Numbering Carbons of a Sugar</vt:lpstr>
      <vt:lpstr>D-Aldoses</vt:lpstr>
      <vt:lpstr>D-Ketoses</vt:lpstr>
      <vt:lpstr> Activity: Properties of Carbohydrates</vt:lpstr>
      <vt:lpstr>Activity Instructions (1 of 5)</vt:lpstr>
      <vt:lpstr>Activity Solution (1 of 5)</vt:lpstr>
      <vt:lpstr>Epimers</vt:lpstr>
      <vt:lpstr>The Common Monosaccharides Have Cyclic Structures</vt:lpstr>
      <vt:lpstr>Clicker Question 6</vt:lpstr>
      <vt:lpstr>Clicker Question 6, Response</vt:lpstr>
      <vt:lpstr>Hemiacetals and Hemiketals</vt:lpstr>
      <vt:lpstr>Formation of Hemiacetals and Hemiketals</vt:lpstr>
      <vt:lpstr>α and β Stereoisomeric Configurations</vt:lpstr>
      <vt:lpstr>Clicker Question 7</vt:lpstr>
      <vt:lpstr>Clicker Question 7, Response</vt:lpstr>
      <vt:lpstr>Formation of the Two Cyclic Forms of D-Glucose</vt:lpstr>
      <vt:lpstr>Clicker Question 8</vt:lpstr>
      <vt:lpstr>Clicker Question 8, Response</vt:lpstr>
      <vt:lpstr>Pyranoses and Furanoses</vt:lpstr>
      <vt:lpstr>Haworth Perspective Formulas</vt:lpstr>
      <vt:lpstr>Converting D-Hexose Fischer Projections to Haworth Perspective Formulas</vt:lpstr>
      <vt:lpstr>Converting D-Hexose Fischer Projections to Haworth Perspective Formulas, Continued</vt:lpstr>
      <vt:lpstr>Clicker Question 9</vt:lpstr>
      <vt:lpstr>Clicker Question 9, Response</vt:lpstr>
      <vt:lpstr>Principle 5 (2 of 6)</vt:lpstr>
      <vt:lpstr>Conformational Formulas of Pyranoses</vt:lpstr>
      <vt:lpstr>Organisms Contain a Variety of Hexose Derivatives</vt:lpstr>
      <vt:lpstr>Aldonic and Uronic Acids</vt:lpstr>
      <vt:lpstr>Phosphorylated Derivatives</vt:lpstr>
      <vt:lpstr>Sugars That Are, or Can Form, Aldehydes Are Reducing Sugars</vt:lpstr>
      <vt:lpstr>Clicker Question 10</vt:lpstr>
      <vt:lpstr>Clicker Question 10, Response</vt:lpstr>
      <vt:lpstr>O-Glycosidic Bonds</vt:lpstr>
      <vt:lpstr>The Reducing End</vt:lpstr>
      <vt:lpstr>Clicker Question 11</vt:lpstr>
      <vt:lpstr>Clicker Question 11, Response</vt:lpstr>
      <vt:lpstr>Naming Reducing Oligosaccharides</vt:lpstr>
      <vt:lpstr>Clicker Question 12</vt:lpstr>
      <vt:lpstr>Clicker Question 12, Response</vt:lpstr>
      <vt:lpstr>Symbols and Abbreviations for Monosaccharides and Derivatives</vt:lpstr>
      <vt:lpstr>Three Common Disaccharides</vt:lpstr>
      <vt:lpstr>Clicker Question 13</vt:lpstr>
      <vt:lpstr>Clicker Question 13, Response</vt:lpstr>
      <vt:lpstr>Clicker Question 14</vt:lpstr>
      <vt:lpstr>Clicker Question 14, Response</vt:lpstr>
      <vt:lpstr>7.2    Polysaccharides</vt:lpstr>
      <vt:lpstr>Principle 2 (2 of 3)</vt:lpstr>
      <vt:lpstr>Polysaccharides</vt:lpstr>
      <vt:lpstr>Homopolysaccharides and Heteropolysaccharides</vt:lpstr>
      <vt:lpstr>Clicker Question 15</vt:lpstr>
      <vt:lpstr>Clicker Question 15, Response</vt:lpstr>
      <vt:lpstr> Activity: Carbohydrate Polymer Structure and Function Muddiest Point (1 of 2)</vt:lpstr>
      <vt:lpstr> Activity: Carbohydrate Polymer Structure and Function Muddiest Point (2 of 2)</vt:lpstr>
      <vt:lpstr>Principle 4 (2 of 2)</vt:lpstr>
      <vt:lpstr>Polysaccharides Generally Do Not Have Defined Lengths or Molecular Weights</vt:lpstr>
      <vt:lpstr>Activity:  Understanding  Complex Polymer Synthesis</vt:lpstr>
      <vt:lpstr>Activity Instructions (2 of 5)</vt:lpstr>
      <vt:lpstr>Activity Solution (2 of 5)</vt:lpstr>
      <vt:lpstr>Some Homopolysaccharides Are Storage Forms of Fuel</vt:lpstr>
      <vt:lpstr>Starch and Glycogen</vt:lpstr>
      <vt:lpstr>Structure of Starch and Glycogen</vt:lpstr>
      <vt:lpstr>Clicker Question 16</vt:lpstr>
      <vt:lpstr>Clicker Question 16, Response</vt:lpstr>
      <vt:lpstr>Clicker Question 17</vt:lpstr>
      <vt:lpstr>Clicker Question 17, Response</vt:lpstr>
      <vt:lpstr>Principle 3 (2 of 2)</vt:lpstr>
      <vt:lpstr>Storage of Glucose as Polymers Avoids High Osmolarity</vt:lpstr>
      <vt:lpstr>Clicker Question 18</vt:lpstr>
      <vt:lpstr>Clicker Question 18, Response</vt:lpstr>
      <vt:lpstr> Activity: Storing Low Molecular Weight Metabolites in Polymeric Form Muddiest Point (1 of 2)</vt:lpstr>
      <vt:lpstr> Activity: Storing Low Molecular Weight Metabolites in Polymeric Form Muddiest Point (2 of 2)</vt:lpstr>
      <vt:lpstr>Principle 5 (3 of 6)</vt:lpstr>
      <vt:lpstr>Some Homopolysaccharides Serve Structural Roles</vt:lpstr>
      <vt:lpstr>Clicker Question 19</vt:lpstr>
      <vt:lpstr>Clicker Question 19, Response</vt:lpstr>
      <vt:lpstr>Chitin</vt:lpstr>
      <vt:lpstr>Clicker Question 20</vt:lpstr>
      <vt:lpstr>Clicker Question 20, Response</vt:lpstr>
      <vt:lpstr>Principle 5 (4 of 6)</vt:lpstr>
      <vt:lpstr>Steric Factors and Hydrogen Bonding Influence Homopolysaccharide Folding</vt:lpstr>
      <vt:lpstr>Different Energetic Conformation of a Disaccharide</vt:lpstr>
      <vt:lpstr>Principle 5 (5 of 6)</vt:lpstr>
      <vt:lpstr>Helical Structure of Starch and Glycogen</vt:lpstr>
      <vt:lpstr>Principle 5 (6 of 6)</vt:lpstr>
      <vt:lpstr>Linear Structure of Cellulose</vt:lpstr>
      <vt:lpstr>Clicker Question 21</vt:lpstr>
      <vt:lpstr>Clicker Question 21, Response</vt:lpstr>
      <vt:lpstr> Activity: Relating  Terms within the Chapter</vt:lpstr>
      <vt:lpstr>Activity Instructions (3 of 5)</vt:lpstr>
      <vt:lpstr>Activity Solution (3 of 5)</vt:lpstr>
      <vt:lpstr>Peptidoglycan Reinforces the Bacterial Cell Wall</vt:lpstr>
      <vt:lpstr>Glycosaminoglycans Are Heteropolysaccharides of the Extracellular Matrix</vt:lpstr>
      <vt:lpstr>Principle 2 (3 of 3)</vt:lpstr>
      <vt:lpstr>Repeating Units of Glycosaminoglycans of ECM</vt:lpstr>
      <vt:lpstr>Types of Glycosaminoglycans</vt:lpstr>
      <vt:lpstr>Clicker Question 22</vt:lpstr>
      <vt:lpstr>Clicker Question 22, Response</vt:lpstr>
      <vt:lpstr>Heparan Sulfate</vt:lpstr>
      <vt:lpstr>Heparan</vt:lpstr>
      <vt:lpstr>Structure and Roles of Some Polysaccharides</vt:lpstr>
      <vt:lpstr>Clicker Question 23</vt:lpstr>
      <vt:lpstr>Clicker Question 23, Response</vt:lpstr>
      <vt:lpstr>7.3    Glycoconjugates: Proteoglycans, Glycoproteins, and Glycolipids</vt:lpstr>
      <vt:lpstr>Glycoconjugate</vt:lpstr>
      <vt:lpstr>Proteoglycans</vt:lpstr>
      <vt:lpstr>Principle 6 (2 of 4)</vt:lpstr>
      <vt:lpstr>Glycoproteins</vt:lpstr>
      <vt:lpstr>Glycolipids and Glycosphingolipids</vt:lpstr>
      <vt:lpstr>Clicker Question 24</vt:lpstr>
      <vt:lpstr>Clicker Question 24, Response</vt:lpstr>
      <vt:lpstr>Proteoglycans Are Glycosaminoglycan-Containing Macromolecules of the Cell Surface and Extracellular Matrix</vt:lpstr>
      <vt:lpstr>Two Families of Membrane Heparan Sulfate Proteoglycans</vt:lpstr>
      <vt:lpstr>NS Domains</vt:lpstr>
      <vt:lpstr>Four Types of Protein Interactions with NS Domains of Heparan Sulfate</vt:lpstr>
      <vt:lpstr>Clicker Question 25</vt:lpstr>
      <vt:lpstr>Clicker Question 25, Response</vt:lpstr>
      <vt:lpstr>Heparan Sulfate Enhancement of the Binding of Thrombin to Antithrombin</vt:lpstr>
      <vt:lpstr>Proteoglycan Aggregates</vt:lpstr>
      <vt:lpstr>Fibronectin and Integrins</vt:lpstr>
      <vt:lpstr>Principle 7 (2 of 3)</vt:lpstr>
      <vt:lpstr>Purpose of Interactions between Cells and the ECM</vt:lpstr>
      <vt:lpstr>Glycoproteins Have Covalently Attached Oligosaccharides</vt:lpstr>
      <vt:lpstr>Clicker Question 26</vt:lpstr>
      <vt:lpstr>Clicker Question 26, Response</vt:lpstr>
      <vt:lpstr>Examples of Glycoproteins</vt:lpstr>
      <vt:lpstr>Glycomics</vt:lpstr>
      <vt:lpstr>Principle 7 (3 of 3)</vt:lpstr>
      <vt:lpstr>The Biological Advantages of Adding Oligosaccharides to Proteins</vt:lpstr>
      <vt:lpstr>Clicker Question 27</vt:lpstr>
      <vt:lpstr>Clicker Question 27, Response</vt:lpstr>
      <vt:lpstr>Glycolipids and Lipopolysaccharides Are Membrane Components</vt:lpstr>
      <vt:lpstr>Clicker Question 28</vt:lpstr>
      <vt:lpstr>Clicker Question 28, Response</vt:lpstr>
      <vt:lpstr>Clicker Question 29</vt:lpstr>
      <vt:lpstr>Clicker Question 29, Response</vt:lpstr>
      <vt:lpstr>7.4    Carbohydrates as Informational Molecules: The Sugar Code</vt:lpstr>
      <vt:lpstr>Principle 6 (3 of 4)</vt:lpstr>
      <vt:lpstr>The Challenge of Glycobiology</vt:lpstr>
      <vt:lpstr>Oligosaccharide Structures Are Information-Dense</vt:lpstr>
      <vt:lpstr>Principle 6 (4 of 4)</vt:lpstr>
      <vt:lpstr>Lectins Are Proteins That Read the Sugar Code and Mediate Many Biological Processes</vt:lpstr>
      <vt:lpstr>Selectins</vt:lpstr>
      <vt:lpstr>Clicker Question 30</vt:lpstr>
      <vt:lpstr>Clicker Question 30, Response</vt:lpstr>
      <vt:lpstr>Role of Lectin-Ligand Interactions in Leukocyte Movement</vt:lpstr>
      <vt:lpstr>Binding Site on Influenza Neuraminidase</vt:lpstr>
      <vt:lpstr>Lectin-Carbohydrate Interactions Are Highly Specific and Often Multivalent</vt:lpstr>
      <vt:lpstr>Lectin Multivalency</vt:lpstr>
      <vt:lpstr>Interactions of Sugar Residues Due to the Hydrophobic Effect</vt:lpstr>
      <vt:lpstr>Clicker Question 31</vt:lpstr>
      <vt:lpstr>Clicker Question 31, Response</vt:lpstr>
      <vt:lpstr>Biological Interactions Mediated by the Sugar Code</vt:lpstr>
      <vt:lpstr> Activity: Lectins and  the Sugar Code</vt:lpstr>
      <vt:lpstr>Activity Instructions (4 of 5)</vt:lpstr>
      <vt:lpstr>Activity Solution (4 of 5)</vt:lpstr>
      <vt:lpstr>7.5    Working with Carbohydrates</vt:lpstr>
      <vt:lpstr>Methods of Carbohydrate Analysis</vt:lpstr>
      <vt:lpstr>Determining Oligosaccharide and Polysaccharide Structures</vt:lpstr>
      <vt:lpstr>Solid-Phase Synthetic Methods</vt:lpstr>
      <vt:lpstr>  Activity: Relating Terms within the Chapter</vt:lpstr>
      <vt:lpstr>Activity Instructions (5 of 5)</vt:lpstr>
      <vt:lpstr>Activity Solution (5 of 5)</vt:lpstr>
      <vt:lpstr>Clicker Question 32</vt:lpstr>
      <vt:lpstr>Clicker Question 32, Response</vt:lpstr>
    </vt:vector>
  </TitlesOfParts>
  <Manager/>
  <Company>UCSB</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Enzymes: Principles of Catalysis</dc:title>
  <dc:subject>Biochemistry</dc:subject>
  <dc:creator>Dr. Kalju Kahn</dc:creator>
  <cp:keywords/>
  <dc:description>Slides for Lehninger Textbook</dc:description>
  <cp:lastModifiedBy>Thorne, Amy</cp:lastModifiedBy>
  <cp:revision>406</cp:revision>
  <dcterms:created xsi:type="dcterms:W3CDTF">2003-08-27T01:54:28Z</dcterms:created>
  <dcterms:modified xsi:type="dcterms:W3CDTF">2021-03-15T12:36:01Z</dcterms:modified>
  <cp:category/>
</cp:coreProperties>
</file>