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4"/>
  </p:notesMasterIdLst>
  <p:handoutMasterIdLst>
    <p:handoutMasterId r:id="rId295"/>
  </p:handoutMasterIdLst>
  <p:sldIdLst>
    <p:sldId id="260" r:id="rId2"/>
    <p:sldId id="412" r:id="rId3"/>
    <p:sldId id="420" r:id="rId4"/>
    <p:sldId id="421" r:id="rId5"/>
    <p:sldId id="422" r:id="rId6"/>
    <p:sldId id="425" r:id="rId7"/>
    <p:sldId id="424" r:id="rId8"/>
    <p:sldId id="383" r:id="rId9"/>
    <p:sldId id="428" r:id="rId10"/>
    <p:sldId id="426" r:id="rId11"/>
    <p:sldId id="683" r:id="rId12"/>
    <p:sldId id="684" r:id="rId13"/>
    <p:sldId id="429" r:id="rId14"/>
    <p:sldId id="715" r:id="rId15"/>
    <p:sldId id="716" r:id="rId16"/>
    <p:sldId id="430" r:id="rId17"/>
    <p:sldId id="431" r:id="rId18"/>
    <p:sldId id="685" r:id="rId19"/>
    <p:sldId id="686" r:id="rId20"/>
    <p:sldId id="713" r:id="rId21"/>
    <p:sldId id="714" r:id="rId22"/>
    <p:sldId id="432" r:id="rId23"/>
    <p:sldId id="689" r:id="rId24"/>
    <p:sldId id="690" r:id="rId25"/>
    <p:sldId id="433" r:id="rId26"/>
    <p:sldId id="434" r:id="rId27"/>
    <p:sldId id="435" r:id="rId28"/>
    <p:sldId id="436" r:id="rId29"/>
    <p:sldId id="437" r:id="rId30"/>
    <p:sldId id="438" r:id="rId31"/>
    <p:sldId id="439" r:id="rId32"/>
    <p:sldId id="731" r:id="rId33"/>
    <p:sldId id="732" r:id="rId34"/>
    <p:sldId id="440" r:id="rId35"/>
    <p:sldId id="441" r:id="rId36"/>
    <p:sldId id="442" r:id="rId37"/>
    <p:sldId id="443" r:id="rId38"/>
    <p:sldId id="727" r:id="rId39"/>
    <p:sldId id="728" r:id="rId40"/>
    <p:sldId id="445" r:id="rId41"/>
    <p:sldId id="444" r:id="rId42"/>
    <p:sldId id="733" r:id="rId43"/>
    <p:sldId id="734" r:id="rId44"/>
    <p:sldId id="447" r:id="rId45"/>
    <p:sldId id="446" r:id="rId46"/>
    <p:sldId id="448" r:id="rId47"/>
    <p:sldId id="449" r:id="rId48"/>
    <p:sldId id="717" r:id="rId49"/>
    <p:sldId id="718" r:id="rId50"/>
    <p:sldId id="450" r:id="rId51"/>
    <p:sldId id="451" r:id="rId52"/>
    <p:sldId id="539" r:id="rId53"/>
    <p:sldId id="540" r:id="rId54"/>
    <p:sldId id="541" r:id="rId55"/>
    <p:sldId id="735" r:id="rId56"/>
    <p:sldId id="736" r:id="rId57"/>
    <p:sldId id="542" r:id="rId58"/>
    <p:sldId id="544" r:id="rId59"/>
    <p:sldId id="546" r:id="rId60"/>
    <p:sldId id="545" r:id="rId61"/>
    <p:sldId id="547" r:id="rId62"/>
    <p:sldId id="548" r:id="rId63"/>
    <p:sldId id="739" r:id="rId64"/>
    <p:sldId id="740" r:id="rId65"/>
    <p:sldId id="550" r:id="rId66"/>
    <p:sldId id="549" r:id="rId67"/>
    <p:sldId id="737" r:id="rId68"/>
    <p:sldId id="738" r:id="rId69"/>
    <p:sldId id="356" r:id="rId70"/>
    <p:sldId id="819" r:id="rId71"/>
    <p:sldId id="551" r:id="rId72"/>
    <p:sldId id="552" r:id="rId73"/>
    <p:sldId id="553" r:id="rId74"/>
    <p:sldId id="554" r:id="rId75"/>
    <p:sldId id="291" r:id="rId76"/>
    <p:sldId id="817" r:id="rId77"/>
    <p:sldId id="292" r:id="rId78"/>
    <p:sldId id="350" r:id="rId79"/>
    <p:sldId id="555" r:id="rId80"/>
    <p:sldId id="556" r:id="rId81"/>
    <p:sldId id="557" r:id="rId82"/>
    <p:sldId id="741" r:id="rId83"/>
    <p:sldId id="742" r:id="rId84"/>
    <p:sldId id="558" r:id="rId85"/>
    <p:sldId id="559" r:id="rId86"/>
    <p:sldId id="719" r:id="rId87"/>
    <p:sldId id="720" r:id="rId88"/>
    <p:sldId id="687" r:id="rId89"/>
    <p:sldId id="688" r:id="rId90"/>
    <p:sldId id="561" r:id="rId91"/>
    <p:sldId id="560" r:id="rId92"/>
    <p:sldId id="562" r:id="rId93"/>
    <p:sldId id="563" r:id="rId94"/>
    <p:sldId id="691" r:id="rId95"/>
    <p:sldId id="692" r:id="rId96"/>
    <p:sldId id="564" r:id="rId97"/>
    <p:sldId id="693" r:id="rId98"/>
    <p:sldId id="694" r:id="rId99"/>
    <p:sldId id="565" r:id="rId100"/>
    <p:sldId id="729" r:id="rId101"/>
    <p:sldId id="730" r:id="rId102"/>
    <p:sldId id="820" r:id="rId103"/>
    <p:sldId id="821" r:id="rId104"/>
    <p:sldId id="566" r:id="rId105"/>
    <p:sldId id="567" r:id="rId106"/>
    <p:sldId id="568" r:id="rId107"/>
    <p:sldId id="569" r:id="rId108"/>
    <p:sldId id="570" r:id="rId109"/>
    <p:sldId id="749" r:id="rId110"/>
    <p:sldId id="750" r:id="rId111"/>
    <p:sldId id="571" r:id="rId112"/>
    <p:sldId id="572" r:id="rId113"/>
    <p:sldId id="751" r:id="rId114"/>
    <p:sldId id="752" r:id="rId115"/>
    <p:sldId id="573" r:id="rId116"/>
    <p:sldId id="785" r:id="rId117"/>
    <p:sldId id="787" r:id="rId118"/>
    <p:sldId id="576" r:id="rId119"/>
    <p:sldId id="695" r:id="rId120"/>
    <p:sldId id="696" r:id="rId121"/>
    <p:sldId id="577" r:id="rId122"/>
    <p:sldId id="578" r:id="rId123"/>
    <p:sldId id="753" r:id="rId124"/>
    <p:sldId id="754" r:id="rId125"/>
    <p:sldId id="579" r:id="rId126"/>
    <p:sldId id="580" r:id="rId127"/>
    <p:sldId id="788" r:id="rId128"/>
    <p:sldId id="582" r:id="rId129"/>
    <p:sldId id="583" r:id="rId130"/>
    <p:sldId id="721" r:id="rId131"/>
    <p:sldId id="722" r:id="rId132"/>
    <p:sldId id="584" r:id="rId133"/>
    <p:sldId id="586" r:id="rId134"/>
    <p:sldId id="585" r:id="rId135"/>
    <p:sldId id="755" r:id="rId136"/>
    <p:sldId id="756" r:id="rId137"/>
    <p:sldId id="587" r:id="rId138"/>
    <p:sldId id="588" r:id="rId139"/>
    <p:sldId id="589" r:id="rId140"/>
    <p:sldId id="757" r:id="rId141"/>
    <p:sldId id="758" r:id="rId142"/>
    <p:sldId id="590" r:id="rId143"/>
    <p:sldId id="789" r:id="rId144"/>
    <p:sldId id="592" r:id="rId145"/>
    <p:sldId id="699" r:id="rId146"/>
    <p:sldId id="700" r:id="rId147"/>
    <p:sldId id="825" r:id="rId148"/>
    <p:sldId id="594" r:id="rId149"/>
    <p:sldId id="595" r:id="rId150"/>
    <p:sldId id="596" r:id="rId151"/>
    <p:sldId id="597" r:id="rId152"/>
    <p:sldId id="759" r:id="rId153"/>
    <p:sldId id="762" r:id="rId154"/>
    <p:sldId id="598" r:id="rId155"/>
    <p:sldId id="599" r:id="rId156"/>
    <p:sldId id="600" r:id="rId157"/>
    <p:sldId id="761" r:id="rId158"/>
    <p:sldId id="760" r:id="rId159"/>
    <p:sldId id="601" r:id="rId160"/>
    <p:sldId id="602" r:id="rId161"/>
    <p:sldId id="603" r:id="rId162"/>
    <p:sldId id="604" r:id="rId163"/>
    <p:sldId id="763" r:id="rId164"/>
    <p:sldId id="764" r:id="rId165"/>
    <p:sldId id="605" r:id="rId166"/>
    <p:sldId id="606" r:id="rId167"/>
    <p:sldId id="607" r:id="rId168"/>
    <p:sldId id="765" r:id="rId169"/>
    <p:sldId id="766" r:id="rId170"/>
    <p:sldId id="608" r:id="rId171"/>
    <p:sldId id="609" r:id="rId172"/>
    <p:sldId id="622" r:id="rId173"/>
    <p:sldId id="767" r:id="rId174"/>
    <p:sldId id="768" r:id="rId175"/>
    <p:sldId id="610" r:id="rId176"/>
    <p:sldId id="611" r:id="rId177"/>
    <p:sldId id="612" r:id="rId178"/>
    <p:sldId id="697" r:id="rId179"/>
    <p:sldId id="698" r:id="rId180"/>
    <p:sldId id="613" r:id="rId181"/>
    <p:sldId id="614" r:id="rId182"/>
    <p:sldId id="615" r:id="rId183"/>
    <p:sldId id="616" r:id="rId184"/>
    <p:sldId id="769" r:id="rId185"/>
    <p:sldId id="770" r:id="rId186"/>
    <p:sldId id="617" r:id="rId187"/>
    <p:sldId id="618" r:id="rId188"/>
    <p:sldId id="619" r:id="rId189"/>
    <p:sldId id="620" r:id="rId190"/>
    <p:sldId id="771" r:id="rId191"/>
    <p:sldId id="772" r:id="rId192"/>
    <p:sldId id="786" r:id="rId193"/>
    <p:sldId id="621" r:id="rId194"/>
    <p:sldId id="723" r:id="rId195"/>
    <p:sldId id="724" r:id="rId196"/>
    <p:sldId id="623" r:id="rId197"/>
    <p:sldId id="624" r:id="rId198"/>
    <p:sldId id="625" r:id="rId199"/>
    <p:sldId id="626" r:id="rId200"/>
    <p:sldId id="773" r:id="rId201"/>
    <p:sldId id="774" r:id="rId202"/>
    <p:sldId id="627" r:id="rId203"/>
    <p:sldId id="628" r:id="rId204"/>
    <p:sldId id="629" r:id="rId205"/>
    <p:sldId id="630" r:id="rId206"/>
    <p:sldId id="631" r:id="rId207"/>
    <p:sldId id="632" r:id="rId208"/>
    <p:sldId id="775" r:id="rId209"/>
    <p:sldId id="776" r:id="rId210"/>
    <p:sldId id="633" r:id="rId211"/>
    <p:sldId id="634" r:id="rId212"/>
    <p:sldId id="677" r:id="rId213"/>
    <p:sldId id="678" r:id="rId214"/>
    <p:sldId id="679" r:id="rId215"/>
    <p:sldId id="777" r:id="rId216"/>
    <p:sldId id="778" r:id="rId217"/>
    <p:sldId id="680" r:id="rId218"/>
    <p:sldId id="681" r:id="rId219"/>
    <p:sldId id="682" r:id="rId220"/>
    <p:sldId id="701" r:id="rId221"/>
    <p:sldId id="702" r:id="rId222"/>
    <p:sldId id="635" r:id="rId223"/>
    <p:sldId id="636" r:id="rId224"/>
    <p:sldId id="637" r:id="rId225"/>
    <p:sldId id="638" r:id="rId226"/>
    <p:sldId id="779" r:id="rId227"/>
    <p:sldId id="780" r:id="rId228"/>
    <p:sldId id="639" r:id="rId229"/>
    <p:sldId id="640" r:id="rId230"/>
    <p:sldId id="641" r:id="rId231"/>
    <p:sldId id="643" r:id="rId232"/>
    <p:sldId id="642" r:id="rId233"/>
    <p:sldId id="703" r:id="rId234"/>
    <p:sldId id="704" r:id="rId235"/>
    <p:sldId id="644" r:id="rId236"/>
    <p:sldId id="645" r:id="rId237"/>
    <p:sldId id="781" r:id="rId238"/>
    <p:sldId id="782" r:id="rId239"/>
    <p:sldId id="646" r:id="rId240"/>
    <p:sldId id="647" r:id="rId241"/>
    <p:sldId id="648" r:id="rId242"/>
    <p:sldId id="705" r:id="rId243"/>
    <p:sldId id="706" r:id="rId244"/>
    <p:sldId id="809" r:id="rId245"/>
    <p:sldId id="823" r:id="rId246"/>
    <p:sldId id="824" r:id="rId247"/>
    <p:sldId id="649" r:id="rId248"/>
    <p:sldId id="651" r:id="rId249"/>
    <p:sldId id="650" r:id="rId250"/>
    <p:sldId id="652" r:id="rId251"/>
    <p:sldId id="653" r:id="rId252"/>
    <p:sldId id="747" r:id="rId253"/>
    <p:sldId id="748" r:id="rId254"/>
    <p:sldId id="654" r:id="rId255"/>
    <p:sldId id="655" r:id="rId256"/>
    <p:sldId id="783" r:id="rId257"/>
    <p:sldId id="784" r:id="rId258"/>
    <p:sldId id="656" r:id="rId259"/>
    <p:sldId id="658" r:id="rId260"/>
    <p:sldId id="659" r:id="rId261"/>
    <p:sldId id="660" r:id="rId262"/>
    <p:sldId id="707" r:id="rId263"/>
    <p:sldId id="708" r:id="rId264"/>
    <p:sldId id="661" r:id="rId265"/>
    <p:sldId id="662" r:id="rId266"/>
    <p:sldId id="745" r:id="rId267"/>
    <p:sldId id="746" r:id="rId268"/>
    <p:sldId id="663" r:id="rId269"/>
    <p:sldId id="664" r:id="rId270"/>
    <p:sldId id="665" r:id="rId271"/>
    <p:sldId id="666" r:id="rId272"/>
    <p:sldId id="667" r:id="rId273"/>
    <p:sldId id="709" r:id="rId274"/>
    <p:sldId id="710" r:id="rId275"/>
    <p:sldId id="668" r:id="rId276"/>
    <p:sldId id="725" r:id="rId277"/>
    <p:sldId id="726" r:id="rId278"/>
    <p:sldId id="669" r:id="rId279"/>
    <p:sldId id="670" r:id="rId280"/>
    <p:sldId id="671" r:id="rId281"/>
    <p:sldId id="673" r:id="rId282"/>
    <p:sldId id="672" r:id="rId283"/>
    <p:sldId id="711" r:id="rId284"/>
    <p:sldId id="712" r:id="rId285"/>
    <p:sldId id="674" r:id="rId286"/>
    <p:sldId id="676" r:id="rId287"/>
    <p:sldId id="675" r:id="rId288"/>
    <p:sldId id="743" r:id="rId289"/>
    <p:sldId id="744" r:id="rId290"/>
    <p:sldId id="814" r:id="rId291"/>
    <p:sldId id="815" r:id="rId292"/>
    <p:sldId id="259" r:id="rId29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14" clrIdx="3">
    <p:extLst>
      <p:ext uri="{19B8F6BF-5375-455C-9EA6-DF929625EA0E}">
        <p15:presenceInfo xmlns:p15="http://schemas.microsoft.com/office/powerpoint/2012/main" userId="S-1-5-21-4250845945-3731851581-3800177176-49714" providerId="AD"/>
      </p:ext>
    </p:extLst>
  </p:cmAuthor>
  <p:cmAuthor id="5" name="CE" initials="C" lastIdx="45"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B7DBDE"/>
    <a:srgbClr val="C6E1C9"/>
    <a:srgbClr val="005F6A"/>
    <a:srgbClr val="960000"/>
    <a:srgbClr val="D0E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74031" autoAdjust="0"/>
  </p:normalViewPr>
  <p:slideViewPr>
    <p:cSldViewPr>
      <p:cViewPr varScale="1">
        <p:scale>
          <a:sx n="50" d="100"/>
          <a:sy n="50" d="100"/>
        </p:scale>
        <p:origin x="1536" y="36"/>
      </p:cViewPr>
      <p:guideLst>
        <p:guide orient="horz" pos="2160"/>
        <p:guide pos="2880"/>
      </p:guideLst>
    </p:cSldViewPr>
  </p:slideViewPr>
  <p:outlineViewPr>
    <p:cViewPr>
      <p:scale>
        <a:sx n="33" d="100"/>
        <a:sy n="33" d="100"/>
      </p:scale>
      <p:origin x="0" y="-13938"/>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heme" Target="theme/theme1.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commentAuthors" Target="commentAuthors.xml"/><Relationship Id="rId300"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379827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s://docs.google.com/presentation/d/11IQjaxBm-2KL0VcC8GdAsT-jCdi1cKXX2WabxKY3pQg/edit#slide=id.g86facb609b_0_4" TargetMode="External"/><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597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227;g7fe2cbe272_0_58:notes">
            <a:extLst>
              <a:ext uri="{FF2B5EF4-FFF2-40B4-BE49-F238E27FC236}">
                <a16:creationId xmlns:a16="http://schemas.microsoft.com/office/drawing/2014/main" id="{AA15A9EF-1B54-DC47-9665-3E36A5F25B7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228;g7fe2cbe272_0_58:notes">
            <a:extLst>
              <a:ext uri="{FF2B5EF4-FFF2-40B4-BE49-F238E27FC236}">
                <a16:creationId xmlns:a16="http://schemas.microsoft.com/office/drawing/2014/main" id="{77E0D94C-0EC0-E44A-81DA-9AC2471B2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229;g7fe2cbe272_0_58:notes">
            <a:extLst>
              <a:ext uri="{FF2B5EF4-FFF2-40B4-BE49-F238E27FC236}">
                <a16:creationId xmlns:a16="http://schemas.microsoft.com/office/drawing/2014/main" id="{27AFF7D4-0EA8-1C4D-B0D8-CC4DE7EB1B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43B1E11-177E-EE41-B95B-80FCCFC63B5E}"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87345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8897" name="Google Shape;462;g847cf01710_0_101:notes">
            <a:extLst>
              <a:ext uri="{FF2B5EF4-FFF2-40B4-BE49-F238E27FC236}">
                <a16:creationId xmlns:a16="http://schemas.microsoft.com/office/drawing/2014/main" id="{26026E33-43E4-724B-ACCE-C88ADA57C1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8898" name="Google Shape;463;g847cf01710_0_101:notes">
            <a:extLst>
              <a:ext uri="{FF2B5EF4-FFF2-40B4-BE49-F238E27FC236}">
                <a16:creationId xmlns:a16="http://schemas.microsoft.com/office/drawing/2014/main" id="{1F2745D3-17DD-5842-890B-3295126242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acid-base, covalent, and metal ion catalysis.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3:1</a:t>
            </a:r>
          </a:p>
        </p:txBody>
      </p:sp>
      <p:sp>
        <p:nvSpPr>
          <p:cNvPr id="208899" name="Google Shape;464;g847cf01710_0_101:notes">
            <a:extLst>
              <a:ext uri="{FF2B5EF4-FFF2-40B4-BE49-F238E27FC236}">
                <a16:creationId xmlns:a16="http://schemas.microsoft.com/office/drawing/2014/main" id="{D56F2F04-330C-9142-A747-3A23BCC20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B87D351-328E-6844-B565-0FD76668DD5E}"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504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5" name="Google Shape;462;g847cf01710_0_101:notes">
            <a:extLst>
              <a:ext uri="{FF2B5EF4-FFF2-40B4-BE49-F238E27FC236}">
                <a16:creationId xmlns:a16="http://schemas.microsoft.com/office/drawing/2014/main" id="{CF249D8B-E8D4-9D40-A3E8-2C4A48430F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0946" name="Google Shape;463;g847cf01710_0_101:notes">
            <a:extLst>
              <a:ext uri="{FF2B5EF4-FFF2-40B4-BE49-F238E27FC236}">
                <a16:creationId xmlns:a16="http://schemas.microsoft.com/office/drawing/2014/main" id="{9AEBC4E2-D99A-D64B-9028-9D7634460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0947" name="Google Shape;464;g847cf01710_0_101:notes">
            <a:extLst>
              <a:ext uri="{FF2B5EF4-FFF2-40B4-BE49-F238E27FC236}">
                <a16:creationId xmlns:a16="http://schemas.microsoft.com/office/drawing/2014/main" id="{BA2E21B2-EBE6-1842-82CB-51A50EB9F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E8C62F-FDBF-5E42-A52A-8031C90D7637}"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32758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6 folder titled “Ch6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sz="1400">
              <a:latin typeface="Arial"/>
              <a:ea typeface="Arial"/>
              <a:cs typeface="Arial"/>
              <a:sym typeface="Arial"/>
            </a:endParaRPr>
          </a:p>
        </p:txBody>
      </p:sp>
    </p:spTree>
    <p:extLst>
      <p:ext uri="{BB962C8B-B14F-4D97-AF65-F5344CB8AC3E}">
        <p14:creationId xmlns:p14="http://schemas.microsoft.com/office/powerpoint/2010/main" val="15353452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6 folder titled “Ch6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sz="1400">
              <a:latin typeface="Arial"/>
              <a:ea typeface="Arial"/>
              <a:cs typeface="Arial"/>
              <a:sym typeface="Arial"/>
            </a:endParaRPr>
          </a:p>
        </p:txBody>
      </p:sp>
    </p:spTree>
    <p:extLst>
      <p:ext uri="{BB962C8B-B14F-4D97-AF65-F5344CB8AC3E}">
        <p14:creationId xmlns:p14="http://schemas.microsoft.com/office/powerpoint/2010/main" val="13061195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2993" name="Google Shape;193;g847cf01710_0_132:notes">
            <a:extLst>
              <a:ext uri="{FF2B5EF4-FFF2-40B4-BE49-F238E27FC236}">
                <a16:creationId xmlns:a16="http://schemas.microsoft.com/office/drawing/2014/main" id="{523A6E6B-570E-814C-8129-32CEC434D54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2994" name="Google Shape;194;g847cf01710_0_132:notes">
            <a:extLst>
              <a:ext uri="{FF2B5EF4-FFF2-40B4-BE49-F238E27FC236}">
                <a16:creationId xmlns:a16="http://schemas.microsoft.com/office/drawing/2014/main" id="{8D1D8DE8-38CD-7F45-9114-CEDDE56AF2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2995" name="Google Shape;195;g847cf01710_0_132:notes">
            <a:extLst>
              <a:ext uri="{FF2B5EF4-FFF2-40B4-BE49-F238E27FC236}">
                <a16:creationId xmlns:a16="http://schemas.microsoft.com/office/drawing/2014/main" id="{1EFFCA8E-EFB4-E44E-A82E-2552074D9F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0E82BB-422B-5C4B-A29D-43C25732249D}"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5782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41" name="Google Shape;227;g7fe2cbe272_0_58:notes">
            <a:extLst>
              <a:ext uri="{FF2B5EF4-FFF2-40B4-BE49-F238E27FC236}">
                <a16:creationId xmlns:a16="http://schemas.microsoft.com/office/drawing/2014/main" id="{9071F035-4B27-3C4B-AE0F-E17F47B77A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5042" name="Google Shape;228;g7fe2cbe272_0_58:notes">
            <a:extLst>
              <a:ext uri="{FF2B5EF4-FFF2-40B4-BE49-F238E27FC236}">
                <a16:creationId xmlns:a16="http://schemas.microsoft.com/office/drawing/2014/main" id="{45B2F641-BB3E-9046-A1C8-D69C7FF0B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5043" name="Google Shape;229;g7fe2cbe272_0_58:notes">
            <a:extLst>
              <a:ext uri="{FF2B5EF4-FFF2-40B4-BE49-F238E27FC236}">
                <a16:creationId xmlns:a16="http://schemas.microsoft.com/office/drawing/2014/main" id="{65C87238-B539-1844-B473-CC51025B5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29165-9064-414F-BB76-10552EF33103}"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07188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7089" name="Google Shape;227;g7fe2cbe272_0_58:notes">
            <a:extLst>
              <a:ext uri="{FF2B5EF4-FFF2-40B4-BE49-F238E27FC236}">
                <a16:creationId xmlns:a16="http://schemas.microsoft.com/office/drawing/2014/main" id="{941A4CC8-F4A5-4A4C-B0D8-FC9BC478D5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7090" name="Google Shape;228;g7fe2cbe272_0_58:notes">
            <a:extLst>
              <a:ext uri="{FF2B5EF4-FFF2-40B4-BE49-F238E27FC236}">
                <a16:creationId xmlns:a16="http://schemas.microsoft.com/office/drawing/2014/main" id="{D6126CF9-6642-2344-9E5F-2A1299748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7091" name="Google Shape;229;g7fe2cbe272_0_58:notes">
            <a:extLst>
              <a:ext uri="{FF2B5EF4-FFF2-40B4-BE49-F238E27FC236}">
                <a16:creationId xmlns:a16="http://schemas.microsoft.com/office/drawing/2014/main" id="{032FF4BF-E1D2-EB48-8747-2635F7F64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7E5ABC-30BF-DE44-8381-34360C58BD88}"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55556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9137" name="Google Shape;227;g7fe2cbe272_0_58:notes">
            <a:extLst>
              <a:ext uri="{FF2B5EF4-FFF2-40B4-BE49-F238E27FC236}">
                <a16:creationId xmlns:a16="http://schemas.microsoft.com/office/drawing/2014/main" id="{146B9311-B110-5D48-98BE-2564B035FB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9138" name="Google Shape;228;g7fe2cbe272_0_58:notes">
            <a:extLst>
              <a:ext uri="{FF2B5EF4-FFF2-40B4-BE49-F238E27FC236}">
                <a16:creationId xmlns:a16="http://schemas.microsoft.com/office/drawing/2014/main" id="{416A152C-1244-404B-96AF-F45A853CA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9139" name="Google Shape;229;g7fe2cbe272_0_58:notes">
            <a:extLst>
              <a:ext uri="{FF2B5EF4-FFF2-40B4-BE49-F238E27FC236}">
                <a16:creationId xmlns:a16="http://schemas.microsoft.com/office/drawing/2014/main" id="{343388D4-F41B-F143-BE0F-1DC39336B3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6951C5-1A2F-634B-BE50-46FDAF7640EA}"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2098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5" name="Google Shape;227;g7fe2cbe272_0_58:notes">
            <a:extLst>
              <a:ext uri="{FF2B5EF4-FFF2-40B4-BE49-F238E27FC236}">
                <a16:creationId xmlns:a16="http://schemas.microsoft.com/office/drawing/2014/main" id="{B44431DB-E022-FC49-93F7-42609D7E535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1186" name="Google Shape;228;g7fe2cbe272_0_58:notes">
            <a:extLst>
              <a:ext uri="{FF2B5EF4-FFF2-40B4-BE49-F238E27FC236}">
                <a16:creationId xmlns:a16="http://schemas.microsoft.com/office/drawing/2014/main" id="{E95AE537-81B5-5547-B71E-5B3323335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1187" name="Google Shape;229;g7fe2cbe272_0_58:notes">
            <a:extLst>
              <a:ext uri="{FF2B5EF4-FFF2-40B4-BE49-F238E27FC236}">
                <a16:creationId xmlns:a16="http://schemas.microsoft.com/office/drawing/2014/main" id="{16278B0F-6081-254A-9A19-B7CB1BAF2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F19D27-9B4C-4840-84C7-2A0DD36A30BB}"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69966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3" name="Google Shape;462;g847cf01710_0_101:notes">
            <a:extLst>
              <a:ext uri="{FF2B5EF4-FFF2-40B4-BE49-F238E27FC236}">
                <a16:creationId xmlns:a16="http://schemas.microsoft.com/office/drawing/2014/main" id="{82EB26B7-7B79-D34B-BC7E-38C7A9C4A82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3234" name="Google Shape;463;g847cf01710_0_101:notes">
            <a:extLst>
              <a:ext uri="{FF2B5EF4-FFF2-40B4-BE49-F238E27FC236}">
                <a16:creationId xmlns:a16="http://schemas.microsoft.com/office/drawing/2014/main" id="{B0FA045C-1A14-8848-B4E0-B50184606A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pre–steady state and steady state reaction conditions.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23235" name="Google Shape;464;g847cf01710_0_101:notes">
            <a:extLst>
              <a:ext uri="{FF2B5EF4-FFF2-40B4-BE49-F238E27FC236}">
                <a16:creationId xmlns:a16="http://schemas.microsoft.com/office/drawing/2014/main" id="{4EA62BA6-1827-444F-93F6-FB805CA3E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906EFC3-DA4C-5B43-B0CF-7067A39168C3}"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1080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462;g847cf01710_0_101:notes">
            <a:extLst>
              <a:ext uri="{FF2B5EF4-FFF2-40B4-BE49-F238E27FC236}">
                <a16:creationId xmlns:a16="http://schemas.microsoft.com/office/drawing/2014/main" id="{F68C6434-5AC7-3B40-B802-6663E614386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4" name="Google Shape;463;g847cf01710_0_101:notes">
            <a:extLst>
              <a:ext uri="{FF2B5EF4-FFF2-40B4-BE49-F238E27FC236}">
                <a16:creationId xmlns:a16="http://schemas.microsoft.com/office/drawing/2014/main" id="{586EE311-0712-C841-9AA4-D2E51B66C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key characteristics of an 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38915" name="Google Shape;464;g847cf01710_0_101:notes">
            <a:extLst>
              <a:ext uri="{FF2B5EF4-FFF2-40B4-BE49-F238E27FC236}">
                <a16:creationId xmlns:a16="http://schemas.microsoft.com/office/drawing/2014/main" id="{B9DC924D-4D2D-7B42-83D6-5EE1C2788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AC77897-7354-1F44-AA93-6F82873EB590}"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3360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1" name="Google Shape;462;g847cf01710_0_101:notes">
            <a:extLst>
              <a:ext uri="{FF2B5EF4-FFF2-40B4-BE49-F238E27FC236}">
                <a16:creationId xmlns:a16="http://schemas.microsoft.com/office/drawing/2014/main" id="{DB570B23-2CE3-734E-A3C4-F747C137492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5282" name="Google Shape;463;g847cf01710_0_101:notes">
            <a:extLst>
              <a:ext uri="{FF2B5EF4-FFF2-40B4-BE49-F238E27FC236}">
                <a16:creationId xmlns:a16="http://schemas.microsoft.com/office/drawing/2014/main" id="{B330F83D-6A3D-9B4F-8C18-47D83E290B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283" name="Google Shape;464;g847cf01710_0_101:notes">
            <a:extLst>
              <a:ext uri="{FF2B5EF4-FFF2-40B4-BE49-F238E27FC236}">
                <a16:creationId xmlns:a16="http://schemas.microsoft.com/office/drawing/2014/main" id="{6BD5C3B9-9116-724A-8940-F3AB65AC38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5A506E-2E0A-C641-A294-1511BAE23771}"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397530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29" name="Google Shape;227;g7fe2cbe272_0_58:notes">
            <a:extLst>
              <a:ext uri="{FF2B5EF4-FFF2-40B4-BE49-F238E27FC236}">
                <a16:creationId xmlns:a16="http://schemas.microsoft.com/office/drawing/2014/main" id="{4AC33535-A9EA-5941-8B23-872D1C9207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7330" name="Google Shape;228;g7fe2cbe272_0_58:notes">
            <a:extLst>
              <a:ext uri="{FF2B5EF4-FFF2-40B4-BE49-F238E27FC236}">
                <a16:creationId xmlns:a16="http://schemas.microsoft.com/office/drawing/2014/main" id="{D9598103-40AA-CB40-A58D-7B18DEC673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7331" name="Google Shape;229;g7fe2cbe272_0_58:notes">
            <a:extLst>
              <a:ext uri="{FF2B5EF4-FFF2-40B4-BE49-F238E27FC236}">
                <a16:creationId xmlns:a16="http://schemas.microsoft.com/office/drawing/2014/main" id="{7FF44CDB-E279-AE47-9D84-34ECE115C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8E822A7-8FEC-6145-A959-06489F3D5000}"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8729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9377" name="Google Shape;227;g7fe2cbe272_0_58:notes">
            <a:extLst>
              <a:ext uri="{FF2B5EF4-FFF2-40B4-BE49-F238E27FC236}">
                <a16:creationId xmlns:a16="http://schemas.microsoft.com/office/drawing/2014/main" id="{C4E2433A-7D1D-AA4A-A307-DF088689BB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9378" name="Google Shape;228;g7fe2cbe272_0_58:notes">
            <a:extLst>
              <a:ext uri="{FF2B5EF4-FFF2-40B4-BE49-F238E27FC236}">
                <a16:creationId xmlns:a16="http://schemas.microsoft.com/office/drawing/2014/main" id="{F9016B20-DB86-9647-A2A8-3F60359E16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9379" name="Google Shape;229;g7fe2cbe272_0_58:notes">
            <a:extLst>
              <a:ext uri="{FF2B5EF4-FFF2-40B4-BE49-F238E27FC236}">
                <a16:creationId xmlns:a16="http://schemas.microsoft.com/office/drawing/2014/main" id="{086E2058-BD53-154C-B399-14E22B323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B67F43-C5F3-BC47-A7B0-7864B382DE2A}"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30684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1425" name="Google Shape;462;g847cf01710_0_101:notes">
            <a:extLst>
              <a:ext uri="{FF2B5EF4-FFF2-40B4-BE49-F238E27FC236}">
                <a16:creationId xmlns:a16="http://schemas.microsoft.com/office/drawing/2014/main" id="{53C40B1E-63D3-4944-88C4-9855ECD0BCB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1426" name="Google Shape;463;g847cf01710_0_101:notes">
            <a:extLst>
              <a:ext uri="{FF2B5EF4-FFF2-40B4-BE49-F238E27FC236}">
                <a16:creationId xmlns:a16="http://schemas.microsoft.com/office/drawing/2014/main" id="{CF2D8023-583C-1B40-BE5E-2087919FB2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the initial velocity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0</a:t>
            </a:r>
            <a:r>
              <a:rPr lang="en-US" sz="1200" b="0" i="0" u="none" strike="noStrike" kern="1200" dirty="0">
                <a:solidFill>
                  <a:schemeClr val="tx1"/>
                </a:solidFill>
                <a:effectLst/>
                <a:latin typeface="Times" charset="0"/>
                <a:ea typeface="MS PGothic" pitchFamily="34" charset="-128"/>
                <a:cs typeface="MS PGothic" charset="0"/>
              </a:rPr>
              <a:t> and maximum velocity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31427" name="Google Shape;464;g847cf01710_0_101:notes">
            <a:extLst>
              <a:ext uri="{FF2B5EF4-FFF2-40B4-BE49-F238E27FC236}">
                <a16:creationId xmlns:a16="http://schemas.microsoft.com/office/drawing/2014/main" id="{44906D96-D0B2-0244-8ACD-A825CA523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8BEA5C5-7DB5-C24B-80C0-7505B74DE67B}"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97757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3473" name="Google Shape;462;g847cf01710_0_101:notes">
            <a:extLst>
              <a:ext uri="{FF2B5EF4-FFF2-40B4-BE49-F238E27FC236}">
                <a16:creationId xmlns:a16="http://schemas.microsoft.com/office/drawing/2014/main" id="{590119FC-4994-C948-829B-1F1FE9A01F2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3474" name="Google Shape;463;g847cf01710_0_101:notes">
            <a:extLst>
              <a:ext uri="{FF2B5EF4-FFF2-40B4-BE49-F238E27FC236}">
                <a16:creationId xmlns:a16="http://schemas.microsoft.com/office/drawing/2014/main" id="{62172E5E-34CB-804E-AF1C-8C36732524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3475" name="Google Shape;464;g847cf01710_0_101:notes">
            <a:extLst>
              <a:ext uri="{FF2B5EF4-FFF2-40B4-BE49-F238E27FC236}">
                <a16:creationId xmlns:a16="http://schemas.microsoft.com/office/drawing/2014/main" id="{7BDC3115-00C3-5149-93E7-DCAF5D1112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463FE98-C4D0-2740-AE07-98E44F47FE95}"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2825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21" name="Google Shape;227;g7fe2cbe272_0_58:notes">
            <a:extLst>
              <a:ext uri="{FF2B5EF4-FFF2-40B4-BE49-F238E27FC236}">
                <a16:creationId xmlns:a16="http://schemas.microsoft.com/office/drawing/2014/main" id="{E20927B0-6A71-4240-8F69-79B43C3012F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5522" name="Google Shape;228;g7fe2cbe272_0_58:notes">
            <a:extLst>
              <a:ext uri="{FF2B5EF4-FFF2-40B4-BE49-F238E27FC236}">
                <a16:creationId xmlns:a16="http://schemas.microsoft.com/office/drawing/2014/main" id="{44AAC7B0-6672-9644-90A1-50E5B755B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5523" name="Google Shape;229;g7fe2cbe272_0_58:notes">
            <a:extLst>
              <a:ext uri="{FF2B5EF4-FFF2-40B4-BE49-F238E27FC236}">
                <a16:creationId xmlns:a16="http://schemas.microsoft.com/office/drawing/2014/main" id="{34B2A130-46F3-EE46-A12F-48E204132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0C8CD-B4D6-5146-87EE-884C59389E04}"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5729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7569" name="Google Shape;227;g7fe2cbe272_0_58:notes">
            <a:extLst>
              <a:ext uri="{FF2B5EF4-FFF2-40B4-BE49-F238E27FC236}">
                <a16:creationId xmlns:a16="http://schemas.microsoft.com/office/drawing/2014/main" id="{C4124593-B64C-734C-8E98-29F5FCB1E0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7570" name="Google Shape;228;g7fe2cbe272_0_58:notes">
            <a:extLst>
              <a:ext uri="{FF2B5EF4-FFF2-40B4-BE49-F238E27FC236}">
                <a16:creationId xmlns:a16="http://schemas.microsoft.com/office/drawing/2014/main" id="{D8311CFC-C055-E14F-AD7E-F31CE4E3C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7571" name="Google Shape;229;g7fe2cbe272_0_58:notes">
            <a:extLst>
              <a:ext uri="{FF2B5EF4-FFF2-40B4-BE49-F238E27FC236}">
                <a16:creationId xmlns:a16="http://schemas.microsoft.com/office/drawing/2014/main" id="{C590074E-58C1-C248-9245-633CE4081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3B283-CAFE-4A40-83E1-FCCE4EE7345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82362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9617" name="Google Shape;227;g7fe2cbe272_0_58:notes">
            <a:extLst>
              <a:ext uri="{FF2B5EF4-FFF2-40B4-BE49-F238E27FC236}">
                <a16:creationId xmlns:a16="http://schemas.microsoft.com/office/drawing/2014/main" id="{5E18C55A-C947-7D4E-BB19-288E0C56A2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9618" name="Google Shape;228;g7fe2cbe272_0_58:notes">
            <a:extLst>
              <a:ext uri="{FF2B5EF4-FFF2-40B4-BE49-F238E27FC236}">
                <a16:creationId xmlns:a16="http://schemas.microsoft.com/office/drawing/2014/main" id="{A85FDACF-A0BF-8D40-910E-F5036CBD2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9619" name="Google Shape;229;g7fe2cbe272_0_58:notes">
            <a:extLst>
              <a:ext uri="{FF2B5EF4-FFF2-40B4-BE49-F238E27FC236}">
                <a16:creationId xmlns:a16="http://schemas.microsoft.com/office/drawing/2014/main" id="{636D687F-96AD-174F-83F1-AAF701C1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6313E72-43E4-EC4D-BBF8-1C32EF9C829F}"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39023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1665" name="Google Shape;227;g7fe2cbe272_0_58:notes">
            <a:extLst>
              <a:ext uri="{FF2B5EF4-FFF2-40B4-BE49-F238E27FC236}">
                <a16:creationId xmlns:a16="http://schemas.microsoft.com/office/drawing/2014/main" id="{D5361921-A3BE-E548-965D-8DE5F3447D7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1666" name="Google Shape;228;g7fe2cbe272_0_58:notes">
            <a:extLst>
              <a:ext uri="{FF2B5EF4-FFF2-40B4-BE49-F238E27FC236}">
                <a16:creationId xmlns:a16="http://schemas.microsoft.com/office/drawing/2014/main" id="{6AA21D22-FE24-D04A-BE6A-8FABE10FD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1667" name="Google Shape;229;g7fe2cbe272_0_58:notes">
            <a:extLst>
              <a:ext uri="{FF2B5EF4-FFF2-40B4-BE49-F238E27FC236}">
                <a16:creationId xmlns:a16="http://schemas.microsoft.com/office/drawing/2014/main" id="{87C0962C-8569-394C-AC82-7AA15DAFA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30BF93F-404A-C24D-BEA4-39A1D4111B7F}"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2957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3713" name="Google Shape;462;g847cf01710_0_101:notes">
            <a:extLst>
              <a:ext uri="{FF2B5EF4-FFF2-40B4-BE49-F238E27FC236}">
                <a16:creationId xmlns:a16="http://schemas.microsoft.com/office/drawing/2014/main" id="{9E71FF95-D361-404C-8670-2B09C27EC28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3714" name="Google Shape;463;g847cf01710_0_101:notes">
            <a:extLst>
              <a:ext uri="{FF2B5EF4-FFF2-40B4-BE49-F238E27FC236}">
                <a16:creationId xmlns:a16="http://schemas.microsoft.com/office/drawing/2014/main" id="{D92C004C-FB75-354E-8B7A-52B5D08C1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 </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a:t>
            </a:r>
            <a:r>
              <a:rPr lang="en-US" sz="1200" b="0" i="1" u="none" strike="noStrike" kern="1200" baseline="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0</a:t>
            </a:r>
            <a:r>
              <a:rPr lang="en-US" sz="1200" b="0" i="0" u="none" strike="noStrike" kern="1200" dirty="0">
                <a:solidFill>
                  <a:schemeClr val="tx1"/>
                </a:solidFill>
                <a:effectLst/>
                <a:latin typeface="Times" charset="0"/>
                <a:ea typeface="MS PGothic" pitchFamily="34" charset="-128"/>
                <a:cs typeface="MS PGothic" charset="0"/>
              </a:rPr>
              <a:t>,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 [S], and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baseline="-25000" dirty="0">
                <a:solidFill>
                  <a:schemeClr val="tx1"/>
                </a:solidFill>
                <a:effectLst/>
                <a:latin typeface="Times" charset="0"/>
                <a:ea typeface="MS PGothic" pitchFamily="34" charset="-128"/>
                <a:cs typeface="MS PGothic" charset="0"/>
              </a:rPr>
              <a:t>m</a:t>
            </a:r>
            <a:r>
              <a:rPr lang="en-US" sz="1200" b="0" i="0" u="none" strike="noStrike" kern="1200" dirty="0">
                <a:solidFill>
                  <a:schemeClr val="tx1"/>
                </a:solidFill>
                <a:effectLst/>
                <a:latin typeface="Times" charset="0"/>
                <a:ea typeface="MS PGothic" pitchFamily="34" charset="-128"/>
                <a:cs typeface="MS PGothic" charset="0"/>
              </a:rPr>
              <a:t> using the Michaelis-Menten equation.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243715" name="Google Shape;464;g847cf01710_0_101:notes">
            <a:extLst>
              <a:ext uri="{FF2B5EF4-FFF2-40B4-BE49-F238E27FC236}">
                <a16:creationId xmlns:a16="http://schemas.microsoft.com/office/drawing/2014/main" id="{5617975A-C95B-5340-B0CD-F319C82E8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5D0C2F-2018-DB4B-BB99-EC1E749BBEE9}"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47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62;g847cf01710_0_101:notes">
            <a:extLst>
              <a:ext uri="{FF2B5EF4-FFF2-40B4-BE49-F238E27FC236}">
                <a16:creationId xmlns:a16="http://schemas.microsoft.com/office/drawing/2014/main" id="{B1F36758-7F25-624D-9128-BE61B1C83BC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463;g847cf01710_0_101:notes">
            <a:extLst>
              <a:ext uri="{FF2B5EF4-FFF2-40B4-BE49-F238E27FC236}">
                <a16:creationId xmlns:a16="http://schemas.microsoft.com/office/drawing/2014/main" id="{72625C4A-DCD5-8947-9B1F-EE71F5AACC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464;g847cf01710_0_101:notes">
            <a:extLst>
              <a:ext uri="{FF2B5EF4-FFF2-40B4-BE49-F238E27FC236}">
                <a16:creationId xmlns:a16="http://schemas.microsoft.com/office/drawing/2014/main" id="{A7111EA7-30F8-454A-BE28-315A76412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DA7952-2C8A-F44C-8415-19CEB1AC2288}"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73242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61" name="Google Shape;462;g847cf01710_0_101:notes">
            <a:extLst>
              <a:ext uri="{FF2B5EF4-FFF2-40B4-BE49-F238E27FC236}">
                <a16:creationId xmlns:a16="http://schemas.microsoft.com/office/drawing/2014/main" id="{E1531A13-DA87-6D46-95AF-32FAF9111FA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5762" name="Google Shape;463;g847cf01710_0_101:notes">
            <a:extLst>
              <a:ext uri="{FF2B5EF4-FFF2-40B4-BE49-F238E27FC236}">
                <a16:creationId xmlns:a16="http://schemas.microsoft.com/office/drawing/2014/main" id="{C117D64E-50E8-0547-8B39-5E297D1E06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63" name="Google Shape;464;g847cf01710_0_101:notes">
            <a:extLst>
              <a:ext uri="{FF2B5EF4-FFF2-40B4-BE49-F238E27FC236}">
                <a16:creationId xmlns:a16="http://schemas.microsoft.com/office/drawing/2014/main" id="{B33F81E2-8BA8-8E43-AA88-DCC6BE2C83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48A2E60-62AB-8D46-88EE-A39086223F32}"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9124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7809" name="Google Shape;227;g7fe2cbe272_0_58:notes">
            <a:extLst>
              <a:ext uri="{FF2B5EF4-FFF2-40B4-BE49-F238E27FC236}">
                <a16:creationId xmlns:a16="http://schemas.microsoft.com/office/drawing/2014/main" id="{3D776A03-8E1A-7A4A-A32E-58BBEDBABB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7810" name="Google Shape;228;g7fe2cbe272_0_58:notes">
            <a:extLst>
              <a:ext uri="{FF2B5EF4-FFF2-40B4-BE49-F238E27FC236}">
                <a16:creationId xmlns:a16="http://schemas.microsoft.com/office/drawing/2014/main" id="{2302B49A-8306-8846-8106-BA1AD323B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7811" name="Google Shape;229;g7fe2cbe272_0_58:notes">
            <a:extLst>
              <a:ext uri="{FF2B5EF4-FFF2-40B4-BE49-F238E27FC236}">
                <a16:creationId xmlns:a16="http://schemas.microsoft.com/office/drawing/2014/main" id="{9239A43F-FBCD-FB44-BBFC-2563A485A1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682C47E-A096-4E46-9787-B08799EC9BCB}"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53384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7" name="Google Shape;227;g7fe2cbe272_0_58:notes">
            <a:extLst>
              <a:ext uri="{FF2B5EF4-FFF2-40B4-BE49-F238E27FC236}">
                <a16:creationId xmlns:a16="http://schemas.microsoft.com/office/drawing/2014/main" id="{F8D929F0-7C88-9040-A4E3-A9C901EFE8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9858" name="Google Shape;228;g7fe2cbe272_0_58:notes">
            <a:extLst>
              <a:ext uri="{FF2B5EF4-FFF2-40B4-BE49-F238E27FC236}">
                <a16:creationId xmlns:a16="http://schemas.microsoft.com/office/drawing/2014/main" id="{9F4D586E-1E3D-A24B-865E-92BDEA315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9859" name="Google Shape;229;g7fe2cbe272_0_58:notes">
            <a:extLst>
              <a:ext uri="{FF2B5EF4-FFF2-40B4-BE49-F238E27FC236}">
                <a16:creationId xmlns:a16="http://schemas.microsoft.com/office/drawing/2014/main" id="{249D238A-B96B-AF4E-80F9-9320E432F2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0309D99-B0CE-A648-9D4D-A4ABDC7B13A7}"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41642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462;g847cf01710_0_101:notes">
            <a:extLst>
              <a:ext uri="{FF2B5EF4-FFF2-40B4-BE49-F238E27FC236}">
                <a16:creationId xmlns:a16="http://schemas.microsoft.com/office/drawing/2014/main" id="{F68C6434-5AC7-3B40-B802-6663E614386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4" name="Google Shape;463;g847cf01710_0_101:notes">
            <a:extLst>
              <a:ext uri="{FF2B5EF4-FFF2-40B4-BE49-F238E27FC236}">
                <a16:creationId xmlns:a16="http://schemas.microsoft.com/office/drawing/2014/main" id="{586EE311-0712-C841-9AA4-D2E51B66C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steady-state assumption.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 </a:t>
            </a:r>
          </a:p>
        </p:txBody>
      </p:sp>
      <p:sp>
        <p:nvSpPr>
          <p:cNvPr id="38915" name="Google Shape;464;g847cf01710_0_101:notes">
            <a:extLst>
              <a:ext uri="{FF2B5EF4-FFF2-40B4-BE49-F238E27FC236}">
                <a16:creationId xmlns:a16="http://schemas.microsoft.com/office/drawing/2014/main" id="{B9DC924D-4D2D-7B42-83D6-5EE1C2788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AC77897-7354-1F44-AA93-6F82873EB590}"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77737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62;g847cf01710_0_101:notes">
            <a:extLst>
              <a:ext uri="{FF2B5EF4-FFF2-40B4-BE49-F238E27FC236}">
                <a16:creationId xmlns:a16="http://schemas.microsoft.com/office/drawing/2014/main" id="{B1F36758-7F25-624D-9128-BE61B1C83BC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463;g847cf01710_0_101:notes">
            <a:extLst>
              <a:ext uri="{FF2B5EF4-FFF2-40B4-BE49-F238E27FC236}">
                <a16:creationId xmlns:a16="http://schemas.microsoft.com/office/drawing/2014/main" id="{72625C4A-DCD5-8947-9B1F-EE71F5AACC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464;g847cf01710_0_101:notes">
            <a:extLst>
              <a:ext uri="{FF2B5EF4-FFF2-40B4-BE49-F238E27FC236}">
                <a16:creationId xmlns:a16="http://schemas.microsoft.com/office/drawing/2014/main" id="{A7111EA7-30F8-454A-BE28-315A76412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DA7952-2C8A-F44C-8415-19CEB1AC2288}"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7953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1905" name="Google Shape;227;g7fe2cbe272_0_58:notes">
            <a:extLst>
              <a:ext uri="{FF2B5EF4-FFF2-40B4-BE49-F238E27FC236}">
                <a16:creationId xmlns:a16="http://schemas.microsoft.com/office/drawing/2014/main" id="{D51A1658-1462-F241-9E61-0F668032B30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1906" name="Google Shape;228;g7fe2cbe272_0_58:notes">
            <a:extLst>
              <a:ext uri="{FF2B5EF4-FFF2-40B4-BE49-F238E27FC236}">
                <a16:creationId xmlns:a16="http://schemas.microsoft.com/office/drawing/2014/main" id="{FC00EAE1-5899-5F44-9816-FC21F23EC5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1907" name="Google Shape;229;g7fe2cbe272_0_58:notes">
            <a:extLst>
              <a:ext uri="{FF2B5EF4-FFF2-40B4-BE49-F238E27FC236}">
                <a16:creationId xmlns:a16="http://schemas.microsoft.com/office/drawing/2014/main" id="{40D88A9C-E3A1-3149-A91D-723DB7FAD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C1713D-11CA-574C-8477-C39B1B932D02}"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53217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3953" name="Google Shape;227;g7fe2cbe272_0_58:notes">
            <a:extLst>
              <a:ext uri="{FF2B5EF4-FFF2-40B4-BE49-F238E27FC236}">
                <a16:creationId xmlns:a16="http://schemas.microsoft.com/office/drawing/2014/main" id="{C078517B-3BAD-0244-98B9-4D0B1B2B03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3954" name="Google Shape;228;g7fe2cbe272_0_58:notes">
            <a:extLst>
              <a:ext uri="{FF2B5EF4-FFF2-40B4-BE49-F238E27FC236}">
                <a16:creationId xmlns:a16="http://schemas.microsoft.com/office/drawing/2014/main" id="{981829AB-81E3-B74F-BA4D-7BEA0ACE64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3955" name="Google Shape;229;g7fe2cbe272_0_58:notes">
            <a:extLst>
              <a:ext uri="{FF2B5EF4-FFF2-40B4-BE49-F238E27FC236}">
                <a16:creationId xmlns:a16="http://schemas.microsoft.com/office/drawing/2014/main" id="{A247E079-8F13-A146-B1A9-353EF52E5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C8AA9BF-8BB8-A24C-9A01-E06446959DD4}"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75600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01" name="Google Shape;227;g7fe2cbe272_0_58:notes">
            <a:extLst>
              <a:ext uri="{FF2B5EF4-FFF2-40B4-BE49-F238E27FC236}">
                <a16:creationId xmlns:a16="http://schemas.microsoft.com/office/drawing/2014/main" id="{E8334696-003B-3A4C-BE99-F5BAC23FEC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6002" name="Google Shape;228;g7fe2cbe272_0_58:notes">
            <a:extLst>
              <a:ext uri="{FF2B5EF4-FFF2-40B4-BE49-F238E27FC236}">
                <a16:creationId xmlns:a16="http://schemas.microsoft.com/office/drawing/2014/main" id="{944051EE-A885-2C46-A6E2-BAB262D82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6003" name="Google Shape;229;g7fe2cbe272_0_58:notes">
            <a:extLst>
              <a:ext uri="{FF2B5EF4-FFF2-40B4-BE49-F238E27FC236}">
                <a16:creationId xmlns:a16="http://schemas.microsoft.com/office/drawing/2014/main" id="{0FAED812-FFF0-DA45-8B37-3A5E43E81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BAC4E0-6397-DB40-AAA1-F9589450FC8B}"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78158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8049" name="Google Shape;227;g7fe2cbe272_0_58:notes">
            <a:extLst>
              <a:ext uri="{FF2B5EF4-FFF2-40B4-BE49-F238E27FC236}">
                <a16:creationId xmlns:a16="http://schemas.microsoft.com/office/drawing/2014/main" id="{E621D836-5A07-D648-9D8C-FE10DF9594A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8050" name="Google Shape;228;g7fe2cbe272_0_58:notes">
            <a:extLst>
              <a:ext uri="{FF2B5EF4-FFF2-40B4-BE49-F238E27FC236}">
                <a16:creationId xmlns:a16="http://schemas.microsoft.com/office/drawing/2014/main" id="{F50DD054-87E2-134A-AFE2-651F61484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8051" name="Google Shape;229;g7fe2cbe272_0_58:notes">
            <a:extLst>
              <a:ext uri="{FF2B5EF4-FFF2-40B4-BE49-F238E27FC236}">
                <a16:creationId xmlns:a16="http://schemas.microsoft.com/office/drawing/2014/main" id="{15581AC9-ACF6-B847-862A-4CFF970C63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B2B1D67-A788-134A-8D31-AEBDA2904589}"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99367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0097" name="Google Shape;227;g7fe2cbe272_0_58:notes">
            <a:extLst>
              <a:ext uri="{FF2B5EF4-FFF2-40B4-BE49-F238E27FC236}">
                <a16:creationId xmlns:a16="http://schemas.microsoft.com/office/drawing/2014/main" id="{F898DF37-3285-D142-9608-B8690A1BD2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0098" name="Google Shape;228;g7fe2cbe272_0_58:notes">
            <a:extLst>
              <a:ext uri="{FF2B5EF4-FFF2-40B4-BE49-F238E27FC236}">
                <a16:creationId xmlns:a16="http://schemas.microsoft.com/office/drawing/2014/main" id="{D67AAF91-1C37-9548-AB06-05810BBB0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0099" name="Google Shape;229;g7fe2cbe272_0_58:notes">
            <a:extLst>
              <a:ext uri="{FF2B5EF4-FFF2-40B4-BE49-F238E27FC236}">
                <a16:creationId xmlns:a16="http://schemas.microsoft.com/office/drawing/2014/main" id="{CDA38ADC-7750-6145-A94D-F104A068A1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2A612EB-B3EA-F84D-AF30-77F7F44944F3}"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7432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D232A678-EEFD-1441-8FFD-DEF8FD97852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5751EB46-E0C1-2F47-A63F-0B98E8F68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DA3F7EF-181C-B74B-B50F-055CD190C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5A0A15F-C9A0-3246-A895-392DECF190D6}"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5969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2145" name="Google Shape;462;g847cf01710_0_101:notes">
            <a:extLst>
              <a:ext uri="{FF2B5EF4-FFF2-40B4-BE49-F238E27FC236}">
                <a16:creationId xmlns:a16="http://schemas.microsoft.com/office/drawing/2014/main" id="{58B5C6D7-8820-A548-B655-6F6E00091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2146" name="Google Shape;463;g847cf01710_0_101:notes">
            <a:extLst>
              <a:ext uri="{FF2B5EF4-FFF2-40B4-BE49-F238E27FC236}">
                <a16:creationId xmlns:a16="http://schemas.microsoft.com/office/drawing/2014/main" id="{596B29D1-49E9-2748-956A-2201FE015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0</a:t>
            </a:r>
            <a:r>
              <a:rPr lang="en-US" sz="1200" b="0" i="0" u="none" strike="noStrike" kern="1200" dirty="0">
                <a:solidFill>
                  <a:schemeClr val="tx1"/>
                </a:solidFill>
                <a:effectLst/>
                <a:latin typeface="Times" charset="0"/>
                <a:ea typeface="MS PGothic" pitchFamily="34" charset="-128"/>
                <a:cs typeface="MS PGothic" charset="0"/>
              </a:rPr>
              <a:t>,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 [S], and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baseline="-25000" dirty="0">
                <a:solidFill>
                  <a:schemeClr val="tx1"/>
                </a:solidFill>
                <a:effectLst/>
                <a:latin typeface="Times" charset="0"/>
                <a:ea typeface="MS PGothic" pitchFamily="34" charset="-128"/>
                <a:cs typeface="MS PGothic" charset="0"/>
              </a:rPr>
              <a:t>m</a:t>
            </a:r>
            <a:r>
              <a:rPr lang="en-US" sz="1200" b="0" i="0" u="none" strike="noStrike" kern="1200" dirty="0">
                <a:solidFill>
                  <a:schemeClr val="tx1"/>
                </a:solidFill>
                <a:effectLst/>
                <a:latin typeface="Times" charset="0"/>
                <a:ea typeface="MS PGothic" pitchFamily="34" charset="-128"/>
                <a:cs typeface="MS PGothic" charset="0"/>
              </a:rPr>
              <a:t> using the Michaelis-Menten equation.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62147" name="Google Shape;464;g847cf01710_0_101:notes">
            <a:extLst>
              <a:ext uri="{FF2B5EF4-FFF2-40B4-BE49-F238E27FC236}">
                <a16:creationId xmlns:a16="http://schemas.microsoft.com/office/drawing/2014/main" id="{B8096884-D411-B847-A9E6-C3BBCE42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BEA0B3-05FE-5C49-907F-5FE0BF29C7F2}"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3018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4193" name="Google Shape;462;g847cf01710_0_101:notes">
            <a:extLst>
              <a:ext uri="{FF2B5EF4-FFF2-40B4-BE49-F238E27FC236}">
                <a16:creationId xmlns:a16="http://schemas.microsoft.com/office/drawing/2014/main" id="{D5052C9D-3E4A-9D43-9A34-A088E4CFFA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4194" name="Google Shape;463;g847cf01710_0_101:notes">
            <a:extLst>
              <a:ext uri="{FF2B5EF4-FFF2-40B4-BE49-F238E27FC236}">
                <a16:creationId xmlns:a16="http://schemas.microsoft.com/office/drawing/2014/main" id="{F3F94F7E-C596-344A-9515-065D27A14A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4195" name="Google Shape;464;g847cf01710_0_101:notes">
            <a:extLst>
              <a:ext uri="{FF2B5EF4-FFF2-40B4-BE49-F238E27FC236}">
                <a16:creationId xmlns:a16="http://schemas.microsoft.com/office/drawing/2014/main" id="{C5E6C0B5-7BCE-D041-BCD8-F8D88096D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84E80C-38FF-8C45-B2A7-5AC5D54769ED}"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75003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41" name="Google Shape;227;g7fe2cbe272_0_58:notes">
            <a:extLst>
              <a:ext uri="{FF2B5EF4-FFF2-40B4-BE49-F238E27FC236}">
                <a16:creationId xmlns:a16="http://schemas.microsoft.com/office/drawing/2014/main" id="{B9768C5E-C238-5142-B883-F551BDC367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6242" name="Google Shape;228;g7fe2cbe272_0_58:notes">
            <a:extLst>
              <a:ext uri="{FF2B5EF4-FFF2-40B4-BE49-F238E27FC236}">
                <a16:creationId xmlns:a16="http://schemas.microsoft.com/office/drawing/2014/main" id="{ED11A4D6-3D43-C54A-9A8A-9DCAE9B6F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43" name="Google Shape;229;g7fe2cbe272_0_58:notes">
            <a:extLst>
              <a:ext uri="{FF2B5EF4-FFF2-40B4-BE49-F238E27FC236}">
                <a16:creationId xmlns:a16="http://schemas.microsoft.com/office/drawing/2014/main" id="{02C08538-0AC8-2747-B8AE-E534F4FBD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18A319-51D6-6B4B-AD9C-F7E0A68C2BD0}"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69657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Google Shape;227;g7fe2cbe272_0_58:notes">
            <a:extLst>
              <a:ext uri="{FF2B5EF4-FFF2-40B4-BE49-F238E27FC236}">
                <a16:creationId xmlns:a16="http://schemas.microsoft.com/office/drawing/2014/main" id="{B051E8E7-733C-6D43-A3F0-60F8A4B7A3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8290" name="Google Shape;228;g7fe2cbe272_0_58:notes">
            <a:extLst>
              <a:ext uri="{FF2B5EF4-FFF2-40B4-BE49-F238E27FC236}">
                <a16:creationId xmlns:a16="http://schemas.microsoft.com/office/drawing/2014/main" id="{25943EF9-4330-1942-A83D-B1F1114D4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8291" name="Google Shape;229;g7fe2cbe272_0_58:notes">
            <a:extLst>
              <a:ext uri="{FF2B5EF4-FFF2-40B4-BE49-F238E27FC236}">
                <a16:creationId xmlns:a16="http://schemas.microsoft.com/office/drawing/2014/main" id="{CC68E4AC-9BF8-4F49-9649-0220EEFB8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FB594C8-889E-D64F-9FBE-43D823456C11}"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50540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Google Shape;227;g7fe2cbe272_0_58:notes">
            <a:extLst>
              <a:ext uri="{FF2B5EF4-FFF2-40B4-BE49-F238E27FC236}">
                <a16:creationId xmlns:a16="http://schemas.microsoft.com/office/drawing/2014/main" id="{8D51473C-0EFA-954B-89B9-91DCFC31DE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0338" name="Google Shape;228;g7fe2cbe272_0_58:notes">
            <a:extLst>
              <a:ext uri="{FF2B5EF4-FFF2-40B4-BE49-F238E27FC236}">
                <a16:creationId xmlns:a16="http://schemas.microsoft.com/office/drawing/2014/main" id="{FC1ABEF8-78D3-484B-8E74-F41CB148F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0339" name="Google Shape;229;g7fe2cbe272_0_58:notes">
            <a:extLst>
              <a:ext uri="{FF2B5EF4-FFF2-40B4-BE49-F238E27FC236}">
                <a16:creationId xmlns:a16="http://schemas.microsoft.com/office/drawing/2014/main" id="{C8856931-763D-D647-BA73-41EB6AAE9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DA3FE-B938-E542-A8E4-83D6399A549B}"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38555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2145" name="Google Shape;462;g847cf01710_0_101:notes">
            <a:extLst>
              <a:ext uri="{FF2B5EF4-FFF2-40B4-BE49-F238E27FC236}">
                <a16:creationId xmlns:a16="http://schemas.microsoft.com/office/drawing/2014/main" id="{58B5C6D7-8820-A548-B655-6F6E00091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2146" name="Google Shape;463;g847cf01710_0_101:notes">
            <a:extLst>
              <a:ext uri="{FF2B5EF4-FFF2-40B4-BE49-F238E27FC236}">
                <a16:creationId xmlns:a16="http://schemas.microsoft.com/office/drawing/2014/main" id="{596B29D1-49E9-2748-956A-2201FE015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 and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baseline="-25000" dirty="0">
                <a:solidFill>
                  <a:schemeClr val="tx1"/>
                </a:solidFill>
                <a:effectLst/>
                <a:latin typeface="Times" charset="0"/>
                <a:ea typeface="MS PGothic" pitchFamily="34" charset="-128"/>
                <a:cs typeface="MS PGothic" charset="0"/>
              </a:rPr>
              <a:t>m</a:t>
            </a:r>
            <a:r>
              <a:rPr lang="en-US" sz="1200" b="0" i="0" u="none" strike="noStrike" kern="1200" dirty="0">
                <a:solidFill>
                  <a:schemeClr val="tx1"/>
                </a:solidFill>
                <a:effectLst/>
                <a:latin typeface="Times" charset="0"/>
                <a:ea typeface="MS PGothic" pitchFamily="34" charset="-128"/>
                <a:cs typeface="MS PGothic" charset="0"/>
              </a:rPr>
              <a:t> using Lineweaver-Burk plot.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62147" name="Google Shape;464;g847cf01710_0_101:notes">
            <a:extLst>
              <a:ext uri="{FF2B5EF4-FFF2-40B4-BE49-F238E27FC236}">
                <a16:creationId xmlns:a16="http://schemas.microsoft.com/office/drawing/2014/main" id="{B8096884-D411-B847-A9E6-C3BBCE42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BEA0B3-05FE-5C49-907F-5FE0BF29C7F2}"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17081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4193" name="Google Shape;462;g847cf01710_0_101:notes">
            <a:extLst>
              <a:ext uri="{FF2B5EF4-FFF2-40B4-BE49-F238E27FC236}">
                <a16:creationId xmlns:a16="http://schemas.microsoft.com/office/drawing/2014/main" id="{D5052C9D-3E4A-9D43-9A34-A088E4CFFA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4194" name="Google Shape;463;g847cf01710_0_101:notes">
            <a:extLst>
              <a:ext uri="{FF2B5EF4-FFF2-40B4-BE49-F238E27FC236}">
                <a16:creationId xmlns:a16="http://schemas.microsoft.com/office/drawing/2014/main" id="{F3F94F7E-C596-344A-9515-065D27A14A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4195" name="Google Shape;464;g847cf01710_0_101:notes">
            <a:extLst>
              <a:ext uri="{FF2B5EF4-FFF2-40B4-BE49-F238E27FC236}">
                <a16:creationId xmlns:a16="http://schemas.microsoft.com/office/drawing/2014/main" id="{C5E6C0B5-7BCE-D041-BCD8-F8D88096D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84E80C-38FF-8C45-B2A7-5AC5D54769ED}"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57915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Google Shape;227;g7fe2cbe272_0_58:notes">
            <a:extLst>
              <a:ext uri="{FF2B5EF4-FFF2-40B4-BE49-F238E27FC236}">
                <a16:creationId xmlns:a16="http://schemas.microsoft.com/office/drawing/2014/main" id="{31448537-8BCB-4947-A658-1BBBEE57E6B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2386" name="Google Shape;228;g7fe2cbe272_0_58:notes">
            <a:extLst>
              <a:ext uri="{FF2B5EF4-FFF2-40B4-BE49-F238E27FC236}">
                <a16:creationId xmlns:a16="http://schemas.microsoft.com/office/drawing/2014/main" id="{D269BBB0-7EFC-274A-84B7-81E9B4499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2387" name="Google Shape;229;g7fe2cbe272_0_58:notes">
            <a:extLst>
              <a:ext uri="{FF2B5EF4-FFF2-40B4-BE49-F238E27FC236}">
                <a16:creationId xmlns:a16="http://schemas.microsoft.com/office/drawing/2014/main" id="{FB74992A-631F-DE4C-BA41-5C379EF49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F21698-C0E0-F143-9ABB-1BA8EDCA31FB}"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84521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Google Shape;227;g7fe2cbe272_0_58:notes">
            <a:extLst>
              <a:ext uri="{FF2B5EF4-FFF2-40B4-BE49-F238E27FC236}">
                <a16:creationId xmlns:a16="http://schemas.microsoft.com/office/drawing/2014/main" id="{D5DE099C-439B-BE4D-A77C-C6E3DAAADF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4434" name="Google Shape;228;g7fe2cbe272_0_58:notes">
            <a:extLst>
              <a:ext uri="{FF2B5EF4-FFF2-40B4-BE49-F238E27FC236}">
                <a16:creationId xmlns:a16="http://schemas.microsoft.com/office/drawing/2014/main" id="{7D4DE440-F8E0-B04B-9D40-116B5AC93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4435" name="Google Shape;229;g7fe2cbe272_0_58:notes">
            <a:extLst>
              <a:ext uri="{FF2B5EF4-FFF2-40B4-BE49-F238E27FC236}">
                <a16:creationId xmlns:a16="http://schemas.microsoft.com/office/drawing/2014/main" id="{DA315413-BA9B-9444-9DF3-AA4F884387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388A1C-0AF8-8F4A-A23A-E21652E69BAA}"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4526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Google Shape;227;g7fe2cbe272_0_58:notes">
            <a:extLst>
              <a:ext uri="{FF2B5EF4-FFF2-40B4-BE49-F238E27FC236}">
                <a16:creationId xmlns:a16="http://schemas.microsoft.com/office/drawing/2014/main" id="{FA3A119D-5031-CF4E-B768-2234ADAD43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6482" name="Google Shape;228;g7fe2cbe272_0_58:notes">
            <a:extLst>
              <a:ext uri="{FF2B5EF4-FFF2-40B4-BE49-F238E27FC236}">
                <a16:creationId xmlns:a16="http://schemas.microsoft.com/office/drawing/2014/main" id="{1BC14AED-5534-7A40-ADCE-3685B246C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6483" name="Google Shape;229;g7fe2cbe272_0_58:notes">
            <a:extLst>
              <a:ext uri="{FF2B5EF4-FFF2-40B4-BE49-F238E27FC236}">
                <a16:creationId xmlns:a16="http://schemas.microsoft.com/office/drawing/2014/main" id="{9B599D5C-0398-4842-A7C2-5F907BA770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A855F3E-156B-7645-B08B-4799988163A5}"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16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462;g847cf01710_0_101:notes">
            <a:extLst>
              <a:ext uri="{FF2B5EF4-FFF2-40B4-BE49-F238E27FC236}">
                <a16:creationId xmlns:a16="http://schemas.microsoft.com/office/drawing/2014/main" id="{A2ADDFDF-3CBB-1842-8FBE-CE53562F50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8" name="Google Shape;463;g847cf01710_0_101:notes">
            <a:extLst>
              <a:ext uri="{FF2B5EF4-FFF2-40B4-BE49-F238E27FC236}">
                <a16:creationId xmlns:a16="http://schemas.microsoft.com/office/drawing/2014/main" id="{57E3F57A-E4D7-F44A-A788-0D46F7F2D0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common cofactors.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45059" name="Google Shape;464;g847cf01710_0_101:notes">
            <a:extLst>
              <a:ext uri="{FF2B5EF4-FFF2-40B4-BE49-F238E27FC236}">
                <a16:creationId xmlns:a16="http://schemas.microsoft.com/office/drawing/2014/main" id="{B7E58BE7-3819-5341-8C59-F572DE006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C62E6DB-CD15-BF4B-942E-3A1CFD2A5141}"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96295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2145" name="Google Shape;462;g847cf01710_0_101:notes">
            <a:extLst>
              <a:ext uri="{FF2B5EF4-FFF2-40B4-BE49-F238E27FC236}">
                <a16:creationId xmlns:a16="http://schemas.microsoft.com/office/drawing/2014/main" id="{58B5C6D7-8820-A548-B655-6F6E00091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2146" name="Google Shape;463;g847cf01710_0_101:notes">
            <a:extLst>
              <a:ext uri="{FF2B5EF4-FFF2-40B4-BE49-F238E27FC236}">
                <a16:creationId xmlns:a16="http://schemas.microsoft.com/office/drawing/2014/main" id="{596B29D1-49E9-2748-956A-2201FE015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the Michaelis constant and dissociation constant for an enzyme and substrate pair.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262147" name="Google Shape;464;g847cf01710_0_101:notes">
            <a:extLst>
              <a:ext uri="{FF2B5EF4-FFF2-40B4-BE49-F238E27FC236}">
                <a16:creationId xmlns:a16="http://schemas.microsoft.com/office/drawing/2014/main" id="{B8096884-D411-B847-A9E6-C3BBCE42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BEA0B3-05FE-5C49-907F-5FE0BF29C7F2}"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80408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4193" name="Google Shape;462;g847cf01710_0_101:notes">
            <a:extLst>
              <a:ext uri="{FF2B5EF4-FFF2-40B4-BE49-F238E27FC236}">
                <a16:creationId xmlns:a16="http://schemas.microsoft.com/office/drawing/2014/main" id="{D5052C9D-3E4A-9D43-9A34-A088E4CFFA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4194" name="Google Shape;463;g847cf01710_0_101:notes">
            <a:extLst>
              <a:ext uri="{FF2B5EF4-FFF2-40B4-BE49-F238E27FC236}">
                <a16:creationId xmlns:a16="http://schemas.microsoft.com/office/drawing/2014/main" id="{F3F94F7E-C596-344A-9515-065D27A14A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4195" name="Google Shape;464;g847cf01710_0_101:notes">
            <a:extLst>
              <a:ext uri="{FF2B5EF4-FFF2-40B4-BE49-F238E27FC236}">
                <a16:creationId xmlns:a16="http://schemas.microsoft.com/office/drawing/2014/main" id="{C5E6C0B5-7BCE-D041-BCD8-F8D88096D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84E80C-38FF-8C45-B2A7-5AC5D54769ED}"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16915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8529" name="Google Shape;227;g7fe2cbe272_0_58:notes">
            <a:extLst>
              <a:ext uri="{FF2B5EF4-FFF2-40B4-BE49-F238E27FC236}">
                <a16:creationId xmlns:a16="http://schemas.microsoft.com/office/drawing/2014/main" id="{0F2C79BF-A9F0-824F-83AE-CDE65BE343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8530" name="Google Shape;228;g7fe2cbe272_0_58:notes">
            <a:extLst>
              <a:ext uri="{FF2B5EF4-FFF2-40B4-BE49-F238E27FC236}">
                <a16:creationId xmlns:a16="http://schemas.microsoft.com/office/drawing/2014/main" id="{63F00A3B-3DDC-884A-9B19-509FD0BCD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8531" name="Google Shape;229;g7fe2cbe272_0_58:notes">
            <a:extLst>
              <a:ext uri="{FF2B5EF4-FFF2-40B4-BE49-F238E27FC236}">
                <a16:creationId xmlns:a16="http://schemas.microsoft.com/office/drawing/2014/main" id="{5069193B-96EF-444F-9FDC-269B468679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3832185-06E4-E84B-904E-CA7EF3C967B4}"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2065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0577" name="Google Shape;227;g7fe2cbe272_0_58:notes">
            <a:extLst>
              <a:ext uri="{FF2B5EF4-FFF2-40B4-BE49-F238E27FC236}">
                <a16:creationId xmlns:a16="http://schemas.microsoft.com/office/drawing/2014/main" id="{544C8CD6-D366-1744-AE81-565D31CD4D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0578" name="Google Shape;228;g7fe2cbe272_0_58:notes">
            <a:extLst>
              <a:ext uri="{FF2B5EF4-FFF2-40B4-BE49-F238E27FC236}">
                <a16:creationId xmlns:a16="http://schemas.microsoft.com/office/drawing/2014/main" id="{D856C937-D6D7-FC4B-897B-3C179F14E5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0579" name="Google Shape;229;g7fe2cbe272_0_58:notes">
            <a:extLst>
              <a:ext uri="{FF2B5EF4-FFF2-40B4-BE49-F238E27FC236}">
                <a16:creationId xmlns:a16="http://schemas.microsoft.com/office/drawing/2014/main" id="{9E3A1F01-A146-B048-A710-43D3C4328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7BDC592-EC5C-7B4D-A543-9CEFB122913D}"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26549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2625" name="Google Shape;227;g7fe2cbe272_0_58:notes">
            <a:extLst>
              <a:ext uri="{FF2B5EF4-FFF2-40B4-BE49-F238E27FC236}">
                <a16:creationId xmlns:a16="http://schemas.microsoft.com/office/drawing/2014/main" id="{11CE9E2E-4B4D-A247-ADD4-5A6B74455FB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2626" name="Google Shape;228;g7fe2cbe272_0_58:notes">
            <a:extLst>
              <a:ext uri="{FF2B5EF4-FFF2-40B4-BE49-F238E27FC236}">
                <a16:creationId xmlns:a16="http://schemas.microsoft.com/office/drawing/2014/main" id="{6EFF6A94-A902-C643-B7DE-9C947A84D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2627" name="Google Shape;229;g7fe2cbe272_0_58:notes">
            <a:extLst>
              <a:ext uri="{FF2B5EF4-FFF2-40B4-BE49-F238E27FC236}">
                <a16:creationId xmlns:a16="http://schemas.microsoft.com/office/drawing/2014/main" id="{8E33493C-73A2-3E45-8F34-0B41C657E3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D585DC-6896-F840-9623-4D2B1D114537}"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7870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4673" name="Google Shape;462;g847cf01710_0_101:notes">
            <a:extLst>
              <a:ext uri="{FF2B5EF4-FFF2-40B4-BE49-F238E27FC236}">
                <a16:creationId xmlns:a16="http://schemas.microsoft.com/office/drawing/2014/main" id="{28A95EF2-805A-B546-A440-37E4D05D6A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4674" name="Google Shape;463;g847cf01710_0_101:notes">
            <a:extLst>
              <a:ext uri="{FF2B5EF4-FFF2-40B4-BE49-F238E27FC236}">
                <a16:creationId xmlns:a16="http://schemas.microsoft.com/office/drawing/2014/main" id="{30AA82B7-E2FD-8044-B2E7-15CA36B1E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rate-limiting step of an enzyme-catalyzed reaction.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84675" name="Google Shape;464;g847cf01710_0_101:notes">
            <a:extLst>
              <a:ext uri="{FF2B5EF4-FFF2-40B4-BE49-F238E27FC236}">
                <a16:creationId xmlns:a16="http://schemas.microsoft.com/office/drawing/2014/main" id="{EEA5ECF1-F0A5-274C-88A5-5861222BC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3E24D1-C585-244E-B2B4-03B5DB0FF049}"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24303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1" name="Google Shape;462;g847cf01710_0_101:notes">
            <a:extLst>
              <a:ext uri="{FF2B5EF4-FFF2-40B4-BE49-F238E27FC236}">
                <a16:creationId xmlns:a16="http://schemas.microsoft.com/office/drawing/2014/main" id="{3DC044BE-E965-5F44-8BEC-2CCB3E82C5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6722" name="Google Shape;463;g847cf01710_0_101:notes">
            <a:extLst>
              <a:ext uri="{FF2B5EF4-FFF2-40B4-BE49-F238E27FC236}">
                <a16:creationId xmlns:a16="http://schemas.microsoft.com/office/drawing/2014/main" id="{7DB9D141-4E51-8A44-B2F9-370B0ADF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23" name="Google Shape;464;g847cf01710_0_101:notes">
            <a:extLst>
              <a:ext uri="{FF2B5EF4-FFF2-40B4-BE49-F238E27FC236}">
                <a16:creationId xmlns:a16="http://schemas.microsoft.com/office/drawing/2014/main" id="{92802E3E-AE51-1542-98B4-552527766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7CCC7C-EB0C-7A4D-B823-A9D27A6950B3}"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07203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0817" name="Google Shape;227;g7fe2cbe272_0_58:notes">
            <a:extLst>
              <a:ext uri="{FF2B5EF4-FFF2-40B4-BE49-F238E27FC236}">
                <a16:creationId xmlns:a16="http://schemas.microsoft.com/office/drawing/2014/main" id="{B535BD03-6137-0349-AF34-0E2C6E053F6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0818" name="Google Shape;228;g7fe2cbe272_0_58:notes">
            <a:extLst>
              <a:ext uri="{FF2B5EF4-FFF2-40B4-BE49-F238E27FC236}">
                <a16:creationId xmlns:a16="http://schemas.microsoft.com/office/drawing/2014/main" id="{AA08BEC0-99F5-3644-81D9-6006B136F8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 6-8: Information</a:t>
            </a:r>
            <a:r>
              <a:rPr lang="en-US" altLang="en-US" baseline="0" dirty="0">
                <a:latin typeface="Times" pitchFamily="2" charset="0"/>
              </a:rPr>
              <a:t> from A. </a:t>
            </a:r>
            <a:r>
              <a:rPr lang="en-US" altLang="en-US" baseline="0" dirty="0" err="1">
                <a:latin typeface="Times" pitchFamily="2" charset="0"/>
              </a:rPr>
              <a:t>Fersht</a:t>
            </a:r>
            <a:r>
              <a:rPr lang="en-US" altLang="en-US" baseline="0" dirty="0">
                <a:latin typeface="Times" pitchFamily="2" charset="0"/>
              </a:rPr>
              <a:t>, </a:t>
            </a:r>
            <a:r>
              <a:rPr lang="en-US" altLang="en-US" i="1" baseline="0" dirty="0">
                <a:latin typeface="Times" pitchFamily="2" charset="0"/>
              </a:rPr>
              <a:t>Structure and Mechanism in Protein Science</a:t>
            </a:r>
            <a:r>
              <a:rPr lang="en-US" altLang="en-US" i="0" baseline="0" dirty="0">
                <a:latin typeface="Times" pitchFamily="2" charset="0"/>
              </a:rPr>
              <a:t>, p. 166, W. H. Freeman and Company, 1999.</a:t>
            </a:r>
            <a:endParaRPr lang="en-US" altLang="en-US" dirty="0">
              <a:latin typeface="Times" pitchFamily="2" charset="0"/>
            </a:endParaRPr>
          </a:p>
        </p:txBody>
      </p:sp>
      <p:sp>
        <p:nvSpPr>
          <p:cNvPr id="290819" name="Google Shape;229;g7fe2cbe272_0_58:notes">
            <a:extLst>
              <a:ext uri="{FF2B5EF4-FFF2-40B4-BE49-F238E27FC236}">
                <a16:creationId xmlns:a16="http://schemas.microsoft.com/office/drawing/2014/main" id="{48BAF1F5-432D-9343-85EF-C89AE33A82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1A1FDB0-C1FD-9343-855F-472A7C25FB58}"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75949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2865" name="Google Shape;227;g7fe2cbe272_0_58:notes">
            <a:extLst>
              <a:ext uri="{FF2B5EF4-FFF2-40B4-BE49-F238E27FC236}">
                <a16:creationId xmlns:a16="http://schemas.microsoft.com/office/drawing/2014/main" id="{CD0DC095-573D-2E41-9C16-A68FA28B25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2866" name="Google Shape;228;g7fe2cbe272_0_58:notes">
            <a:extLst>
              <a:ext uri="{FF2B5EF4-FFF2-40B4-BE49-F238E27FC236}">
                <a16:creationId xmlns:a16="http://schemas.microsoft.com/office/drawing/2014/main" id="{B26F8088-1D6F-A047-9B17-A55F49869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2867" name="Google Shape;229;g7fe2cbe272_0_58:notes">
            <a:extLst>
              <a:ext uri="{FF2B5EF4-FFF2-40B4-BE49-F238E27FC236}">
                <a16:creationId xmlns:a16="http://schemas.microsoft.com/office/drawing/2014/main" id="{0233FD6C-ACD2-B741-B3A2-84B910CD2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6AC7FB-D6F9-9E4A-B24E-4BBEBD822080}"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4846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Google Shape;227;g7fe2cbe272_0_58:notes">
            <a:extLst>
              <a:ext uri="{FF2B5EF4-FFF2-40B4-BE49-F238E27FC236}">
                <a16:creationId xmlns:a16="http://schemas.microsoft.com/office/drawing/2014/main" id="{10126AFA-F344-1246-B747-2DFF142E869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4914" name="Google Shape;228;g7fe2cbe272_0_58:notes">
            <a:extLst>
              <a:ext uri="{FF2B5EF4-FFF2-40B4-BE49-F238E27FC236}">
                <a16:creationId xmlns:a16="http://schemas.microsoft.com/office/drawing/2014/main" id="{9CEE9A36-0B67-1A4F-9F85-54153A418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4915" name="Google Shape;229;g7fe2cbe272_0_58:notes">
            <a:extLst>
              <a:ext uri="{FF2B5EF4-FFF2-40B4-BE49-F238E27FC236}">
                <a16:creationId xmlns:a16="http://schemas.microsoft.com/office/drawing/2014/main" id="{D2FE818A-4C73-794A-A050-77E57512E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7CF84AD-FFFE-4549-A1BA-5AF077F8E6AD}"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12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462;g847cf01710_0_101:notes">
            <a:extLst>
              <a:ext uri="{FF2B5EF4-FFF2-40B4-BE49-F238E27FC236}">
                <a16:creationId xmlns:a16="http://schemas.microsoft.com/office/drawing/2014/main" id="{B40D2E1F-19A1-A84A-BE81-8C364AEF59C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6" name="Google Shape;463;g847cf01710_0_101:notes">
            <a:extLst>
              <a:ext uri="{FF2B5EF4-FFF2-40B4-BE49-F238E27FC236}">
                <a16:creationId xmlns:a16="http://schemas.microsoft.com/office/drawing/2014/main" id="{D33C7A45-D390-D348-AE2A-18D59CBDF6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Refer to Table 6-1 on slide 13.</a:t>
            </a:r>
          </a:p>
        </p:txBody>
      </p:sp>
      <p:sp>
        <p:nvSpPr>
          <p:cNvPr id="47107" name="Google Shape;464;g847cf01710_0_101:notes">
            <a:extLst>
              <a:ext uri="{FF2B5EF4-FFF2-40B4-BE49-F238E27FC236}">
                <a16:creationId xmlns:a16="http://schemas.microsoft.com/office/drawing/2014/main" id="{799CDFFB-EACE-9843-BC13-BBF3BE8931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63EBC2A-3E64-4641-ACCB-68695CF91FE7}"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732911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Google Shape;227;g7fe2cbe272_0_58:notes">
            <a:extLst>
              <a:ext uri="{FF2B5EF4-FFF2-40B4-BE49-F238E27FC236}">
                <a16:creationId xmlns:a16="http://schemas.microsoft.com/office/drawing/2014/main" id="{12C36466-B9E2-4C41-AE18-6D85B63A67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6962" name="Google Shape;228;g7fe2cbe272_0_58:notes">
            <a:extLst>
              <a:ext uri="{FF2B5EF4-FFF2-40B4-BE49-F238E27FC236}">
                <a16:creationId xmlns:a16="http://schemas.microsoft.com/office/drawing/2014/main" id="{9472A2D2-DEED-1D46-BF61-5B1B98F37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6963" name="Google Shape;229;g7fe2cbe272_0_58:notes">
            <a:extLst>
              <a:ext uri="{FF2B5EF4-FFF2-40B4-BE49-F238E27FC236}">
                <a16:creationId xmlns:a16="http://schemas.microsoft.com/office/drawing/2014/main" id="{F7F44CCA-F9DA-474C-8293-1A55C2AEE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4D030E-0321-7641-9F34-335A7860DC02}"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528271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4673" name="Google Shape;462;g847cf01710_0_101:notes">
            <a:extLst>
              <a:ext uri="{FF2B5EF4-FFF2-40B4-BE49-F238E27FC236}">
                <a16:creationId xmlns:a16="http://schemas.microsoft.com/office/drawing/2014/main" id="{28A95EF2-805A-B546-A440-37E4D05D6A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4674" name="Google Shape;463;g847cf01710_0_101:notes">
            <a:extLst>
              <a:ext uri="{FF2B5EF4-FFF2-40B4-BE49-F238E27FC236}">
                <a16:creationId xmlns:a16="http://schemas.microsoft.com/office/drawing/2014/main" id="{30AA82B7-E2FD-8044-B2E7-15CA36B1E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common mechanisms for </a:t>
            </a:r>
            <a:r>
              <a:rPr lang="en-US" sz="1200" b="0" i="0" u="none" strike="noStrike" kern="1200" dirty="0" err="1">
                <a:solidFill>
                  <a:schemeClr val="tx1"/>
                </a:solidFill>
                <a:effectLst/>
                <a:latin typeface="Times" charset="0"/>
                <a:ea typeface="MS PGothic" pitchFamily="34" charset="-128"/>
                <a:cs typeface="MS PGothic" charset="0"/>
              </a:rPr>
              <a:t>bisubstrate</a:t>
            </a:r>
            <a:r>
              <a:rPr lang="en-US" sz="1200" b="0" i="0" u="none" strike="noStrike" kern="1200" dirty="0">
                <a:solidFill>
                  <a:schemeClr val="tx1"/>
                </a:solidFill>
                <a:effectLst/>
                <a:latin typeface="Times" charset="0"/>
                <a:ea typeface="MS PGothic" pitchFamily="34" charset="-128"/>
                <a:cs typeface="MS PGothic" charset="0"/>
              </a:rPr>
              <a:t> reactions.</a:t>
            </a:r>
          </a:p>
          <a:p>
            <a:pPr eaLnBrk="1" hangingPunct="1">
              <a:spcBef>
                <a:spcPct val="0"/>
              </a:spcBef>
              <a:buClr>
                <a:srgbClr val="000000"/>
              </a:buClr>
              <a:buSzPts val="1400"/>
            </a:pPr>
            <a:r>
              <a:rPr lang="en-US" altLang="en-US" dirty="0">
                <a:latin typeface="Times" pitchFamily="2" charset="0"/>
              </a:rPr>
              <a:t>Bloom’s: 2:2</a:t>
            </a:r>
          </a:p>
        </p:txBody>
      </p:sp>
      <p:sp>
        <p:nvSpPr>
          <p:cNvPr id="284675" name="Google Shape;464;g847cf01710_0_101:notes">
            <a:extLst>
              <a:ext uri="{FF2B5EF4-FFF2-40B4-BE49-F238E27FC236}">
                <a16:creationId xmlns:a16="http://schemas.microsoft.com/office/drawing/2014/main" id="{EEA5ECF1-F0A5-274C-88A5-5861222BC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3E24D1-C585-244E-B2B4-03B5DB0FF049}"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3117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1" name="Google Shape;462;g847cf01710_0_101:notes">
            <a:extLst>
              <a:ext uri="{FF2B5EF4-FFF2-40B4-BE49-F238E27FC236}">
                <a16:creationId xmlns:a16="http://schemas.microsoft.com/office/drawing/2014/main" id="{3DC044BE-E965-5F44-8BEC-2CCB3E82C5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6722" name="Google Shape;463;g847cf01710_0_101:notes">
            <a:extLst>
              <a:ext uri="{FF2B5EF4-FFF2-40B4-BE49-F238E27FC236}">
                <a16:creationId xmlns:a16="http://schemas.microsoft.com/office/drawing/2014/main" id="{7DB9D141-4E51-8A44-B2F9-370B0ADF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23" name="Google Shape;464;g847cf01710_0_101:notes">
            <a:extLst>
              <a:ext uri="{FF2B5EF4-FFF2-40B4-BE49-F238E27FC236}">
                <a16:creationId xmlns:a16="http://schemas.microsoft.com/office/drawing/2014/main" id="{92802E3E-AE51-1542-98B4-552527766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7CCC7C-EB0C-7A4D-B823-A9D27A6950B3}"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3181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Google Shape;227;g7fe2cbe272_0_58:notes">
            <a:extLst>
              <a:ext uri="{FF2B5EF4-FFF2-40B4-BE49-F238E27FC236}">
                <a16:creationId xmlns:a16="http://schemas.microsoft.com/office/drawing/2014/main" id="{CC57898A-E240-314A-A4DD-57BBE28F4F2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9010" name="Google Shape;228;g7fe2cbe272_0_58:notes">
            <a:extLst>
              <a:ext uri="{FF2B5EF4-FFF2-40B4-BE49-F238E27FC236}">
                <a16:creationId xmlns:a16="http://schemas.microsoft.com/office/drawing/2014/main" id="{6C7CE5C1-12BE-BD4D-A859-1BD137068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9011" name="Google Shape;229;g7fe2cbe272_0_58:notes">
            <a:extLst>
              <a:ext uri="{FF2B5EF4-FFF2-40B4-BE49-F238E27FC236}">
                <a16:creationId xmlns:a16="http://schemas.microsoft.com/office/drawing/2014/main" id="{39FE8B4D-3B3A-C946-922C-D96CAEBD2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964CB1-7310-5D47-B744-FCDAACB08E76}"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08376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Google Shape;227;g7fe2cbe272_0_58:notes">
            <a:extLst>
              <a:ext uri="{FF2B5EF4-FFF2-40B4-BE49-F238E27FC236}">
                <a16:creationId xmlns:a16="http://schemas.microsoft.com/office/drawing/2014/main" id="{566DD256-5B66-CD47-9BBC-7E7676662E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1058" name="Google Shape;228;g7fe2cbe272_0_58:notes">
            <a:extLst>
              <a:ext uri="{FF2B5EF4-FFF2-40B4-BE49-F238E27FC236}">
                <a16:creationId xmlns:a16="http://schemas.microsoft.com/office/drawing/2014/main" id="{A5D15478-525B-0A41-AA1D-8CADAABFE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1059" name="Google Shape;229;g7fe2cbe272_0_58:notes">
            <a:extLst>
              <a:ext uri="{FF2B5EF4-FFF2-40B4-BE49-F238E27FC236}">
                <a16:creationId xmlns:a16="http://schemas.microsoft.com/office/drawing/2014/main" id="{E41832E6-92DD-324A-9ABF-53FFA1BD4B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DFD8C1D-8D83-4D4F-8249-D753E4992498}"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759585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Google Shape;227;g7fe2cbe272_0_58:notes">
            <a:extLst>
              <a:ext uri="{FF2B5EF4-FFF2-40B4-BE49-F238E27FC236}">
                <a16:creationId xmlns:a16="http://schemas.microsoft.com/office/drawing/2014/main" id="{FF1B5D41-2642-5E47-BD5E-460C7EBEB07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3106" name="Google Shape;228;g7fe2cbe272_0_58:notes">
            <a:extLst>
              <a:ext uri="{FF2B5EF4-FFF2-40B4-BE49-F238E27FC236}">
                <a16:creationId xmlns:a16="http://schemas.microsoft.com/office/drawing/2014/main" id="{23BBED5C-2666-8B4D-9B25-9C382219F3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3107" name="Google Shape;229;g7fe2cbe272_0_58:notes">
            <a:extLst>
              <a:ext uri="{FF2B5EF4-FFF2-40B4-BE49-F238E27FC236}">
                <a16:creationId xmlns:a16="http://schemas.microsoft.com/office/drawing/2014/main" id="{53B573C4-B5C6-9444-B598-2C906EAE2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CD4AA1-741C-8443-9D4E-C3245E821CA1}"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24448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4673" name="Google Shape;462;g847cf01710_0_101:notes">
            <a:extLst>
              <a:ext uri="{FF2B5EF4-FFF2-40B4-BE49-F238E27FC236}">
                <a16:creationId xmlns:a16="http://schemas.microsoft.com/office/drawing/2014/main" id="{28A95EF2-805A-B546-A440-37E4D05D6A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4674" name="Google Shape;463;g847cf01710_0_101:notes">
            <a:extLst>
              <a:ext uri="{FF2B5EF4-FFF2-40B4-BE49-F238E27FC236}">
                <a16:creationId xmlns:a16="http://schemas.microsoft.com/office/drawing/2014/main" id="{30AA82B7-E2FD-8044-B2E7-15CA36B1E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mechanism of an enzymatic reaction using Cleland nomenclature.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 </a:t>
            </a:r>
          </a:p>
        </p:txBody>
      </p:sp>
      <p:sp>
        <p:nvSpPr>
          <p:cNvPr id="284675" name="Google Shape;464;g847cf01710_0_101:notes">
            <a:extLst>
              <a:ext uri="{FF2B5EF4-FFF2-40B4-BE49-F238E27FC236}">
                <a16:creationId xmlns:a16="http://schemas.microsoft.com/office/drawing/2014/main" id="{EEA5ECF1-F0A5-274C-88A5-5861222BC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3E24D1-C585-244E-B2B4-03B5DB0FF049}"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2870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1" name="Google Shape;462;g847cf01710_0_101:notes">
            <a:extLst>
              <a:ext uri="{FF2B5EF4-FFF2-40B4-BE49-F238E27FC236}">
                <a16:creationId xmlns:a16="http://schemas.microsoft.com/office/drawing/2014/main" id="{3DC044BE-E965-5F44-8BEC-2CCB3E82C5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6722" name="Google Shape;463;g847cf01710_0_101:notes">
            <a:extLst>
              <a:ext uri="{FF2B5EF4-FFF2-40B4-BE49-F238E27FC236}">
                <a16:creationId xmlns:a16="http://schemas.microsoft.com/office/drawing/2014/main" id="{7DB9D141-4E51-8A44-B2F9-370B0ADF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23" name="Google Shape;464;g847cf01710_0_101:notes">
            <a:extLst>
              <a:ext uri="{FF2B5EF4-FFF2-40B4-BE49-F238E27FC236}">
                <a16:creationId xmlns:a16="http://schemas.microsoft.com/office/drawing/2014/main" id="{92802E3E-AE51-1542-98B4-552527766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7CCC7C-EB0C-7A4D-B823-A9D27A6950B3}"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204102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Google Shape;227;g7fe2cbe272_0_58:notes">
            <a:extLst>
              <a:ext uri="{FF2B5EF4-FFF2-40B4-BE49-F238E27FC236}">
                <a16:creationId xmlns:a16="http://schemas.microsoft.com/office/drawing/2014/main" id="{448E886F-5603-5F4E-8078-4FA32C14B87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5154" name="Google Shape;228;g7fe2cbe272_0_58:notes">
            <a:extLst>
              <a:ext uri="{FF2B5EF4-FFF2-40B4-BE49-F238E27FC236}">
                <a16:creationId xmlns:a16="http://schemas.microsoft.com/office/drawing/2014/main" id="{EDD6DBDE-9997-BA44-A126-BBF7B3A81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5155" name="Google Shape;229;g7fe2cbe272_0_58:notes">
            <a:extLst>
              <a:ext uri="{FF2B5EF4-FFF2-40B4-BE49-F238E27FC236}">
                <a16:creationId xmlns:a16="http://schemas.microsoft.com/office/drawing/2014/main" id="{CF4B20EA-AA68-D24A-A1DC-22E587BAA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45BB89-E445-C34A-9CBF-7CE343D6E19E}"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81564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01" name="Google Shape;227;g7fe2cbe272_0_58:notes">
            <a:extLst>
              <a:ext uri="{FF2B5EF4-FFF2-40B4-BE49-F238E27FC236}">
                <a16:creationId xmlns:a16="http://schemas.microsoft.com/office/drawing/2014/main" id="{E62DB5F5-5859-C742-B2FB-A24FEDAC0BC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02" name="Google Shape;228;g7fe2cbe272_0_58:notes">
            <a:extLst>
              <a:ext uri="{FF2B5EF4-FFF2-40B4-BE49-F238E27FC236}">
                <a16:creationId xmlns:a16="http://schemas.microsoft.com/office/drawing/2014/main" id="{D7A03EDD-F669-9A48-8592-AC8FAB911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03" name="Google Shape;229;g7fe2cbe272_0_58:notes">
            <a:extLst>
              <a:ext uri="{FF2B5EF4-FFF2-40B4-BE49-F238E27FC236}">
                <a16:creationId xmlns:a16="http://schemas.microsoft.com/office/drawing/2014/main" id="{E8EC5650-1C7B-C34E-BF6C-8EDA7DBCE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90878DA-B657-0540-886E-FDCC024070C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7823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F219D249-9FD9-9E40-B3AF-651A5B96EF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0637E12-4B4F-8840-AD9D-902413B33C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a:t>
            </a:r>
            <a:r>
              <a:rPr lang="en-US" altLang="en-US" baseline="0" dirty="0">
                <a:latin typeface="Times" pitchFamily="2" charset="0"/>
              </a:rPr>
              <a:t> 6-2: The structures and modes of action of these coenzymes are described in Part II.</a:t>
            </a:r>
            <a:endParaRPr lang="en-US" altLang="en-US" dirty="0">
              <a:latin typeface="Times" pitchFamily="2" charset="0"/>
            </a:endParaRPr>
          </a:p>
        </p:txBody>
      </p:sp>
      <p:sp>
        <p:nvSpPr>
          <p:cNvPr id="49155" name="Google Shape;229;g7fe2cbe272_0_58:notes">
            <a:extLst>
              <a:ext uri="{FF2B5EF4-FFF2-40B4-BE49-F238E27FC236}">
                <a16:creationId xmlns:a16="http://schemas.microsoft.com/office/drawing/2014/main" id="{A1E7FDCF-2F5B-3C46-B830-9DC07585A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CBBAD4-B712-2A4C-AE4D-9CEA144A07CF}"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89259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Google Shape;227;g7fe2cbe272_0_58:notes">
            <a:extLst>
              <a:ext uri="{FF2B5EF4-FFF2-40B4-BE49-F238E27FC236}">
                <a16:creationId xmlns:a16="http://schemas.microsoft.com/office/drawing/2014/main" id="{70ABA4DE-53D5-9E43-8CE9-D62C982F88E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9250" name="Google Shape;228;g7fe2cbe272_0_58:notes">
            <a:extLst>
              <a:ext uri="{FF2B5EF4-FFF2-40B4-BE49-F238E27FC236}">
                <a16:creationId xmlns:a16="http://schemas.microsoft.com/office/drawing/2014/main" id="{EC83D42F-C74C-384D-AC89-D21ECE6C73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a:p>
            <a:pPr>
              <a:spcBef>
                <a:spcPct val="0"/>
              </a:spcBef>
            </a:pPr>
            <a:endParaRPr lang="en-US" altLang="en-US" dirty="0">
              <a:latin typeface="Times" pitchFamily="2" charset="0"/>
            </a:endParaRPr>
          </a:p>
        </p:txBody>
      </p:sp>
      <p:sp>
        <p:nvSpPr>
          <p:cNvPr id="309251" name="Google Shape;229;g7fe2cbe272_0_58:notes">
            <a:extLst>
              <a:ext uri="{FF2B5EF4-FFF2-40B4-BE49-F238E27FC236}">
                <a16:creationId xmlns:a16="http://schemas.microsoft.com/office/drawing/2014/main" id="{24F68128-D2D9-1641-B050-163BFD919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263042-3F0E-E940-BC96-B3CFAB1FD85B}"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5049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1297" name="Google Shape;227;g7fe2cbe272_0_58:notes">
            <a:extLst>
              <a:ext uri="{FF2B5EF4-FFF2-40B4-BE49-F238E27FC236}">
                <a16:creationId xmlns:a16="http://schemas.microsoft.com/office/drawing/2014/main" id="{58153AC8-A7F5-A843-A579-84398B0EAA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1298" name="Google Shape;228;g7fe2cbe272_0_58:notes">
            <a:extLst>
              <a:ext uri="{FF2B5EF4-FFF2-40B4-BE49-F238E27FC236}">
                <a16:creationId xmlns:a16="http://schemas.microsoft.com/office/drawing/2014/main" id="{CB8FC175-159F-F54D-A6C8-DFE541803A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1299" name="Google Shape;229;g7fe2cbe272_0_58:notes">
            <a:extLst>
              <a:ext uri="{FF2B5EF4-FFF2-40B4-BE49-F238E27FC236}">
                <a16:creationId xmlns:a16="http://schemas.microsoft.com/office/drawing/2014/main" id="{3C6192BA-D67F-4B42-9C00-C15218221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8C7BBCB-EA97-7847-A748-8D635564FD6D}"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270962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4673" name="Google Shape;462;g847cf01710_0_101:notes">
            <a:extLst>
              <a:ext uri="{FF2B5EF4-FFF2-40B4-BE49-F238E27FC236}">
                <a16:creationId xmlns:a16="http://schemas.microsoft.com/office/drawing/2014/main" id="{28A95EF2-805A-B546-A440-37E4D05D6A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4674" name="Google Shape;463;g847cf01710_0_101:notes">
            <a:extLst>
              <a:ext uri="{FF2B5EF4-FFF2-40B4-BE49-F238E27FC236}">
                <a16:creationId xmlns:a16="http://schemas.microsoft.com/office/drawing/2014/main" id="{30AA82B7-E2FD-8044-B2E7-15CA36B1E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environment of an amino acid in an enzyme active site to its reactivity.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84675" name="Google Shape;464;g847cf01710_0_101:notes">
            <a:extLst>
              <a:ext uri="{FF2B5EF4-FFF2-40B4-BE49-F238E27FC236}">
                <a16:creationId xmlns:a16="http://schemas.microsoft.com/office/drawing/2014/main" id="{EEA5ECF1-F0A5-274C-88A5-5861222BC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3E24D1-C585-244E-B2B4-03B5DB0FF049}"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206116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1" name="Google Shape;462;g847cf01710_0_101:notes">
            <a:extLst>
              <a:ext uri="{FF2B5EF4-FFF2-40B4-BE49-F238E27FC236}">
                <a16:creationId xmlns:a16="http://schemas.microsoft.com/office/drawing/2014/main" id="{3DC044BE-E965-5F44-8BEC-2CCB3E82C5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6722" name="Google Shape;463;g847cf01710_0_101:notes">
            <a:extLst>
              <a:ext uri="{FF2B5EF4-FFF2-40B4-BE49-F238E27FC236}">
                <a16:creationId xmlns:a16="http://schemas.microsoft.com/office/drawing/2014/main" id="{7DB9D141-4E51-8A44-B2F9-370B0ADF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23" name="Google Shape;464;g847cf01710_0_101:notes">
            <a:extLst>
              <a:ext uri="{FF2B5EF4-FFF2-40B4-BE49-F238E27FC236}">
                <a16:creationId xmlns:a16="http://schemas.microsoft.com/office/drawing/2014/main" id="{92802E3E-AE51-1542-98B4-552527766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7CCC7C-EB0C-7A4D-B823-A9D27A6950B3}"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7841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Google Shape;227;g7fe2cbe272_0_58:notes">
            <a:extLst>
              <a:ext uri="{FF2B5EF4-FFF2-40B4-BE49-F238E27FC236}">
                <a16:creationId xmlns:a16="http://schemas.microsoft.com/office/drawing/2014/main" id="{BF662D9F-1480-1342-A8D8-79E195E4CB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3346" name="Google Shape;228;g7fe2cbe272_0_58:notes">
            <a:extLst>
              <a:ext uri="{FF2B5EF4-FFF2-40B4-BE49-F238E27FC236}">
                <a16:creationId xmlns:a16="http://schemas.microsoft.com/office/drawing/2014/main" id="{48D0AF64-3166-CD46-A9B4-789B5F47C3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3347" name="Google Shape;229;g7fe2cbe272_0_58:notes">
            <a:extLst>
              <a:ext uri="{FF2B5EF4-FFF2-40B4-BE49-F238E27FC236}">
                <a16:creationId xmlns:a16="http://schemas.microsoft.com/office/drawing/2014/main" id="{4B67D7FF-5FDD-7F43-99B7-44301083AA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E205DF8-DE28-1143-8116-4D78B17A8BED}"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659103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Google Shape;227;g7fe2cbe272_0_58:notes">
            <a:extLst>
              <a:ext uri="{FF2B5EF4-FFF2-40B4-BE49-F238E27FC236}">
                <a16:creationId xmlns:a16="http://schemas.microsoft.com/office/drawing/2014/main" id="{53C5FC54-30BB-D948-B81C-E5C004D14DB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5394" name="Google Shape;228;g7fe2cbe272_0_58:notes">
            <a:extLst>
              <a:ext uri="{FF2B5EF4-FFF2-40B4-BE49-F238E27FC236}">
                <a16:creationId xmlns:a16="http://schemas.microsoft.com/office/drawing/2014/main" id="{FA2C4C12-45EB-9441-ACBC-8B03BFC15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5395" name="Google Shape;229;g7fe2cbe272_0_58:notes">
            <a:extLst>
              <a:ext uri="{FF2B5EF4-FFF2-40B4-BE49-F238E27FC236}">
                <a16:creationId xmlns:a16="http://schemas.microsoft.com/office/drawing/2014/main" id="{0471668F-8945-3F40-A1A9-624A16F9ED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B3ED30C-16FF-CF46-8AFA-E87122431273}"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081826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Google Shape;227;g7fe2cbe272_0_58:notes">
            <a:extLst>
              <a:ext uri="{FF2B5EF4-FFF2-40B4-BE49-F238E27FC236}">
                <a16:creationId xmlns:a16="http://schemas.microsoft.com/office/drawing/2014/main" id="{615DF81A-B1F3-5F40-8352-525DC41DCA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7442" name="Google Shape;228;g7fe2cbe272_0_58:notes">
            <a:extLst>
              <a:ext uri="{FF2B5EF4-FFF2-40B4-BE49-F238E27FC236}">
                <a16:creationId xmlns:a16="http://schemas.microsoft.com/office/drawing/2014/main" id="{9F9B6710-D41E-CB46-9626-81B77E77E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7443" name="Google Shape;229;g7fe2cbe272_0_58:notes">
            <a:extLst>
              <a:ext uri="{FF2B5EF4-FFF2-40B4-BE49-F238E27FC236}">
                <a16:creationId xmlns:a16="http://schemas.microsoft.com/office/drawing/2014/main" id="{E073CDD5-6A1F-1447-9043-F7EC48DEBE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480361F-E272-2D4E-B914-5F4644D7B282}"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97427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4673" name="Google Shape;462;g847cf01710_0_101:notes">
            <a:extLst>
              <a:ext uri="{FF2B5EF4-FFF2-40B4-BE49-F238E27FC236}">
                <a16:creationId xmlns:a16="http://schemas.microsoft.com/office/drawing/2014/main" id="{28A95EF2-805A-B546-A440-37E4D05D6A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4674" name="Google Shape;463;g847cf01710_0_101:notes">
            <a:extLst>
              <a:ext uri="{FF2B5EF4-FFF2-40B4-BE49-F238E27FC236}">
                <a16:creationId xmlns:a16="http://schemas.microsoft.com/office/drawing/2014/main" id="{30AA82B7-E2FD-8044-B2E7-15CA36B1E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rate-limiting step of an enzyme-catalyzed reaction.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84675" name="Google Shape;464;g847cf01710_0_101:notes">
            <a:extLst>
              <a:ext uri="{FF2B5EF4-FFF2-40B4-BE49-F238E27FC236}">
                <a16:creationId xmlns:a16="http://schemas.microsoft.com/office/drawing/2014/main" id="{EEA5ECF1-F0A5-274C-88A5-5861222BC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3E24D1-C585-244E-B2B4-03B5DB0FF049}"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04055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1" name="Google Shape;462;g847cf01710_0_101:notes">
            <a:extLst>
              <a:ext uri="{FF2B5EF4-FFF2-40B4-BE49-F238E27FC236}">
                <a16:creationId xmlns:a16="http://schemas.microsoft.com/office/drawing/2014/main" id="{3DC044BE-E965-5F44-8BEC-2CCB3E82C5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6722" name="Google Shape;463;g847cf01710_0_101:notes">
            <a:extLst>
              <a:ext uri="{FF2B5EF4-FFF2-40B4-BE49-F238E27FC236}">
                <a16:creationId xmlns:a16="http://schemas.microsoft.com/office/drawing/2014/main" id="{7DB9D141-4E51-8A44-B2F9-370B0ADF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23" name="Google Shape;464;g847cf01710_0_101:notes">
            <a:extLst>
              <a:ext uri="{FF2B5EF4-FFF2-40B4-BE49-F238E27FC236}">
                <a16:creationId xmlns:a16="http://schemas.microsoft.com/office/drawing/2014/main" id="{92802E3E-AE51-1542-98B4-552527766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7CCC7C-EB0C-7A4D-B823-A9D27A6950B3}"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26502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Google Shape;227;g7fe2cbe272_0_58:notes">
            <a:extLst>
              <a:ext uri="{FF2B5EF4-FFF2-40B4-BE49-F238E27FC236}">
                <a16:creationId xmlns:a16="http://schemas.microsoft.com/office/drawing/2014/main" id="{7A506F00-7766-1A4C-BD75-FCA31426E2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9490" name="Google Shape;228;g7fe2cbe272_0_58:notes">
            <a:extLst>
              <a:ext uri="{FF2B5EF4-FFF2-40B4-BE49-F238E27FC236}">
                <a16:creationId xmlns:a16="http://schemas.microsoft.com/office/drawing/2014/main" id="{E7CAEAC7-6EE3-FD47-A4CC-D3E5E5CBD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9491" name="Google Shape;229;g7fe2cbe272_0_58:notes">
            <a:extLst>
              <a:ext uri="{FF2B5EF4-FFF2-40B4-BE49-F238E27FC236}">
                <a16:creationId xmlns:a16="http://schemas.microsoft.com/office/drawing/2014/main" id="{88EB9E9F-F3ED-8546-9AF4-F94407AE9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1903F-6F70-D54B-BDD2-F1F6B981B7A7}"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7866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75C432FB-1CB6-E94F-A792-4B3F9B9E48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96C42E01-FDB8-904C-9255-BCDE493A2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77ACCF3C-6586-B744-943A-993AC644F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D6ABB55-B124-7C48-8010-9D1A900B9760}"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5880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Google Shape;227;g7fe2cbe272_0_58:notes">
            <a:extLst>
              <a:ext uri="{FF2B5EF4-FFF2-40B4-BE49-F238E27FC236}">
                <a16:creationId xmlns:a16="http://schemas.microsoft.com/office/drawing/2014/main" id="{8D282D0A-628B-E844-AA69-39A152EA55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1538" name="Google Shape;228;g7fe2cbe272_0_58:notes">
            <a:extLst>
              <a:ext uri="{FF2B5EF4-FFF2-40B4-BE49-F238E27FC236}">
                <a16:creationId xmlns:a16="http://schemas.microsoft.com/office/drawing/2014/main" id="{94D01CC1-C718-1C44-BFF3-AF6DCCB52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1539" name="Google Shape;229;g7fe2cbe272_0_58:notes">
            <a:extLst>
              <a:ext uri="{FF2B5EF4-FFF2-40B4-BE49-F238E27FC236}">
                <a16:creationId xmlns:a16="http://schemas.microsoft.com/office/drawing/2014/main" id="{7A85A131-14AF-7545-827D-8FF3B5EFC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05F0EE-FA89-EE41-A117-282E7E67AADA}"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2303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Google Shape;227;g7fe2cbe272_0_58:notes">
            <a:extLst>
              <a:ext uri="{FF2B5EF4-FFF2-40B4-BE49-F238E27FC236}">
                <a16:creationId xmlns:a16="http://schemas.microsoft.com/office/drawing/2014/main" id="{14F6B77C-918F-064F-B937-E536F029DA0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3586" name="Google Shape;228;g7fe2cbe272_0_58:notes">
            <a:extLst>
              <a:ext uri="{FF2B5EF4-FFF2-40B4-BE49-F238E27FC236}">
                <a16:creationId xmlns:a16="http://schemas.microsoft.com/office/drawing/2014/main" id="{E84889D7-7E01-B54F-A8AD-AE54EEBAF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3587" name="Google Shape;229;g7fe2cbe272_0_58:notes">
            <a:extLst>
              <a:ext uri="{FF2B5EF4-FFF2-40B4-BE49-F238E27FC236}">
                <a16:creationId xmlns:a16="http://schemas.microsoft.com/office/drawing/2014/main" id="{B6C580D0-AA92-FD49-8353-F41FCF27C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EA19A9A-BBDB-4A41-8BE0-F25C64D04EE8}"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2070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1777" name="Google Shape;462;g847cf01710_0_101:notes">
            <a:extLst>
              <a:ext uri="{FF2B5EF4-FFF2-40B4-BE49-F238E27FC236}">
                <a16:creationId xmlns:a16="http://schemas.microsoft.com/office/drawing/2014/main" id="{B6646C8B-CB2A-9544-A442-498A28BE8A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1778" name="Google Shape;463;g847cf01710_0_101:notes">
            <a:extLst>
              <a:ext uri="{FF2B5EF4-FFF2-40B4-BE49-F238E27FC236}">
                <a16:creationId xmlns:a16="http://schemas.microsoft.com/office/drawing/2014/main" id="{BF15D131-FB0F-5346-9243-A7DAD3D72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the mechanisms of action for competitive, noncompetitive, and mixed reversible inhibitors.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331779" name="Google Shape;464;g847cf01710_0_101:notes">
            <a:extLst>
              <a:ext uri="{FF2B5EF4-FFF2-40B4-BE49-F238E27FC236}">
                <a16:creationId xmlns:a16="http://schemas.microsoft.com/office/drawing/2014/main" id="{3AD353EE-FE60-124E-A03F-416D7C0B6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49BA81-F3AA-6544-9B02-7F070F1D59E7}"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301649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3825" name="Google Shape;462;g847cf01710_0_101:notes">
            <a:extLst>
              <a:ext uri="{FF2B5EF4-FFF2-40B4-BE49-F238E27FC236}">
                <a16:creationId xmlns:a16="http://schemas.microsoft.com/office/drawing/2014/main" id="{A6C828D2-DE01-F142-8FDC-25A466216BE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3826" name="Google Shape;463;g847cf01710_0_101:notes">
            <a:extLst>
              <a:ext uri="{FF2B5EF4-FFF2-40B4-BE49-F238E27FC236}">
                <a16:creationId xmlns:a16="http://schemas.microsoft.com/office/drawing/2014/main" id="{B9B1D423-5A67-0545-8B4A-35620F046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3827" name="Google Shape;464;g847cf01710_0_101:notes">
            <a:extLst>
              <a:ext uri="{FF2B5EF4-FFF2-40B4-BE49-F238E27FC236}">
                <a16:creationId xmlns:a16="http://schemas.microsoft.com/office/drawing/2014/main" id="{0A18B9D1-2741-AE41-B800-5D576226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72C933-F4D3-F042-B859-53752AFC2F74}"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10504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Google Shape;227;g7fe2cbe272_0_58:notes">
            <a:extLst>
              <a:ext uri="{FF2B5EF4-FFF2-40B4-BE49-F238E27FC236}">
                <a16:creationId xmlns:a16="http://schemas.microsoft.com/office/drawing/2014/main" id="{07A5FDD5-6D73-554E-82E8-9D03AC0FD3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5634" name="Google Shape;228;g7fe2cbe272_0_58:notes">
            <a:extLst>
              <a:ext uri="{FF2B5EF4-FFF2-40B4-BE49-F238E27FC236}">
                <a16:creationId xmlns:a16="http://schemas.microsoft.com/office/drawing/2014/main" id="{2DB5CB1A-3E75-6D4D-9606-DAB27A0481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5635" name="Google Shape;229;g7fe2cbe272_0_58:notes">
            <a:extLst>
              <a:ext uri="{FF2B5EF4-FFF2-40B4-BE49-F238E27FC236}">
                <a16:creationId xmlns:a16="http://schemas.microsoft.com/office/drawing/2014/main" id="{9C90380D-22CB-5A47-9BBA-2367B067C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E87798E-9FB5-8D4B-9E95-61651C35691B}"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530020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81" name="Google Shape;227;g7fe2cbe272_0_58:notes">
            <a:extLst>
              <a:ext uri="{FF2B5EF4-FFF2-40B4-BE49-F238E27FC236}">
                <a16:creationId xmlns:a16="http://schemas.microsoft.com/office/drawing/2014/main" id="{7CB45C08-740B-E946-AD20-3B9D774C13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682" name="Google Shape;228;g7fe2cbe272_0_58:notes">
            <a:extLst>
              <a:ext uri="{FF2B5EF4-FFF2-40B4-BE49-F238E27FC236}">
                <a16:creationId xmlns:a16="http://schemas.microsoft.com/office/drawing/2014/main" id="{57DAB1E3-F559-5440-939A-C76D2ED795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683" name="Google Shape;229;g7fe2cbe272_0_58:notes">
            <a:extLst>
              <a:ext uri="{FF2B5EF4-FFF2-40B4-BE49-F238E27FC236}">
                <a16:creationId xmlns:a16="http://schemas.microsoft.com/office/drawing/2014/main" id="{7D9103F6-6E14-4B4D-88BF-0648FFA2C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47B72BA-7F11-8A45-A4AA-6E3BF0142D2E}"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65768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9729" name="Google Shape;227;g7fe2cbe272_0_58:notes">
            <a:extLst>
              <a:ext uri="{FF2B5EF4-FFF2-40B4-BE49-F238E27FC236}">
                <a16:creationId xmlns:a16="http://schemas.microsoft.com/office/drawing/2014/main" id="{CC306CC1-C39B-BB4C-8AAC-26C8A34E85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9730" name="Google Shape;228;g7fe2cbe272_0_58:notes">
            <a:extLst>
              <a:ext uri="{FF2B5EF4-FFF2-40B4-BE49-F238E27FC236}">
                <a16:creationId xmlns:a16="http://schemas.microsoft.com/office/drawing/2014/main" id="{A4E5F474-0091-5248-8CC2-29122F7077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9731" name="Google Shape;229;g7fe2cbe272_0_58:notes">
            <a:extLst>
              <a:ext uri="{FF2B5EF4-FFF2-40B4-BE49-F238E27FC236}">
                <a16:creationId xmlns:a16="http://schemas.microsoft.com/office/drawing/2014/main" id="{31990683-2EFE-BA48-86B7-CF6C3B51C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FEEE702-5D7E-B249-99DB-CED1EFD24F24}"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7680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1777" name="Google Shape;462;g847cf01710_0_101:notes">
            <a:extLst>
              <a:ext uri="{FF2B5EF4-FFF2-40B4-BE49-F238E27FC236}">
                <a16:creationId xmlns:a16="http://schemas.microsoft.com/office/drawing/2014/main" id="{B6646C8B-CB2A-9544-A442-498A28BE8A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1778" name="Google Shape;463;g847cf01710_0_101:notes">
            <a:extLst>
              <a:ext uri="{FF2B5EF4-FFF2-40B4-BE49-F238E27FC236}">
                <a16:creationId xmlns:a16="http://schemas.microsoft.com/office/drawing/2014/main" id="{BF15D131-FB0F-5346-9243-A7DAD3D72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0</a:t>
            </a:r>
            <a:r>
              <a:rPr lang="en-US" sz="1200" b="0" i="0" u="none" strike="noStrike" kern="1200" dirty="0">
                <a:solidFill>
                  <a:schemeClr val="tx1"/>
                </a:solidFill>
                <a:effectLst/>
                <a:latin typeface="Times" charset="0"/>
                <a:ea typeface="MS PGothic" pitchFamily="34" charset="-128"/>
                <a:cs typeface="MS PGothic" charset="0"/>
              </a:rPr>
              <a:t>,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 [S],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baseline="-25000" dirty="0">
                <a:solidFill>
                  <a:schemeClr val="tx1"/>
                </a:solidFill>
                <a:effectLst/>
                <a:latin typeface="Times" charset="0"/>
                <a:ea typeface="MS PGothic" pitchFamily="34" charset="-128"/>
                <a:cs typeface="MS PGothic" charset="0"/>
              </a:rPr>
              <a:t>m</a:t>
            </a:r>
            <a:r>
              <a:rPr lang="en-US" sz="1200" b="0" i="0" u="none" strike="noStrike" kern="1200" dirty="0">
                <a:solidFill>
                  <a:schemeClr val="tx1"/>
                </a:solidFill>
                <a:effectLst/>
                <a:latin typeface="Times" charset="0"/>
                <a:ea typeface="MS PGothic" pitchFamily="34" charset="-128"/>
                <a:cs typeface="MS PGothic" charset="0"/>
              </a:rPr>
              <a:t>, and alpha or alpha prime for an enzyme in the presence of a reversible inhibitor using the Michaelis-Menten equation; Compare the mechanisms of action for competitive, noncompetitive, and mixed reversible inhibitors.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331779" name="Google Shape;464;g847cf01710_0_101:notes">
            <a:extLst>
              <a:ext uri="{FF2B5EF4-FFF2-40B4-BE49-F238E27FC236}">
                <a16:creationId xmlns:a16="http://schemas.microsoft.com/office/drawing/2014/main" id="{3AD353EE-FE60-124E-A03F-416D7C0B6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49BA81-F3AA-6544-9B02-7F070F1D59E7}"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2853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3825" name="Google Shape;462;g847cf01710_0_101:notes">
            <a:extLst>
              <a:ext uri="{FF2B5EF4-FFF2-40B4-BE49-F238E27FC236}">
                <a16:creationId xmlns:a16="http://schemas.microsoft.com/office/drawing/2014/main" id="{A6C828D2-DE01-F142-8FDC-25A466216BE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3826" name="Google Shape;463;g847cf01710_0_101:notes">
            <a:extLst>
              <a:ext uri="{FF2B5EF4-FFF2-40B4-BE49-F238E27FC236}">
                <a16:creationId xmlns:a16="http://schemas.microsoft.com/office/drawing/2014/main" id="{B9B1D423-5A67-0545-8B4A-35620F046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3827" name="Google Shape;464;g847cf01710_0_101:notes">
            <a:extLst>
              <a:ext uri="{FF2B5EF4-FFF2-40B4-BE49-F238E27FC236}">
                <a16:creationId xmlns:a16="http://schemas.microsoft.com/office/drawing/2014/main" id="{0A18B9D1-2741-AE41-B800-5D576226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72C933-F4D3-F042-B859-53752AFC2F74}"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930934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5873" name="Google Shape;227;g7fe2cbe272_0_58:notes">
            <a:extLst>
              <a:ext uri="{FF2B5EF4-FFF2-40B4-BE49-F238E27FC236}">
                <a16:creationId xmlns:a16="http://schemas.microsoft.com/office/drawing/2014/main" id="{E4CC3569-71F5-AD4B-B4C0-C638AC8ADBE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5874" name="Google Shape;228;g7fe2cbe272_0_58:notes">
            <a:extLst>
              <a:ext uri="{FF2B5EF4-FFF2-40B4-BE49-F238E27FC236}">
                <a16:creationId xmlns:a16="http://schemas.microsoft.com/office/drawing/2014/main" id="{0DF8F709-1FC9-4B49-89A1-CFC1CFCD3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5875" name="Google Shape;229;g7fe2cbe272_0_58:notes">
            <a:extLst>
              <a:ext uri="{FF2B5EF4-FFF2-40B4-BE49-F238E27FC236}">
                <a16:creationId xmlns:a16="http://schemas.microsoft.com/office/drawing/2014/main" id="{2F3625E8-2C3B-4C40-9D8E-C31649EE7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0CF54-FF23-4E49-B069-D90F5045BC6E}"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94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462;g847cf01710_0_101:notes">
            <a:extLst>
              <a:ext uri="{FF2B5EF4-FFF2-40B4-BE49-F238E27FC236}">
                <a16:creationId xmlns:a16="http://schemas.microsoft.com/office/drawing/2014/main" id="{BA819062-CAB3-3741-B3DC-59269E535EA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463;g847cf01710_0_101:notes">
            <a:extLst>
              <a:ext uri="{FF2B5EF4-FFF2-40B4-BE49-F238E27FC236}">
                <a16:creationId xmlns:a16="http://schemas.microsoft.com/office/drawing/2014/main" id="{9D66D721-4239-3143-ACB8-A683DFE5E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 holoenzyme and an apoenzyme.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3251" name="Google Shape;464;g847cf01710_0_101:notes">
            <a:extLst>
              <a:ext uri="{FF2B5EF4-FFF2-40B4-BE49-F238E27FC236}">
                <a16:creationId xmlns:a16="http://schemas.microsoft.com/office/drawing/2014/main" id="{24458A69-6B4A-8040-9EA4-E8C0FCA01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0A2EC75-6FE0-5743-85D7-CDA9085CB495}"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18411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21" name="Google Shape;227;g7fe2cbe272_0_58:notes">
            <a:extLst>
              <a:ext uri="{FF2B5EF4-FFF2-40B4-BE49-F238E27FC236}">
                <a16:creationId xmlns:a16="http://schemas.microsoft.com/office/drawing/2014/main" id="{8FCBEA86-BBDB-8947-88BE-0C9F79415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7922" name="Google Shape;228;g7fe2cbe272_0_58:notes">
            <a:extLst>
              <a:ext uri="{FF2B5EF4-FFF2-40B4-BE49-F238E27FC236}">
                <a16:creationId xmlns:a16="http://schemas.microsoft.com/office/drawing/2014/main" id="{D65EC736-1A26-DE4D-B057-8E11F48411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7923" name="Google Shape;229;g7fe2cbe272_0_58:notes">
            <a:extLst>
              <a:ext uri="{FF2B5EF4-FFF2-40B4-BE49-F238E27FC236}">
                <a16:creationId xmlns:a16="http://schemas.microsoft.com/office/drawing/2014/main" id="{D05EF68D-9794-3643-B4E6-507FE1DF7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31C12D-9D0B-344E-8E31-287E652B2840}" type="slidenum">
              <a:rPr lang="en-US" altLang="en-US" sz="1200" smtClean="0"/>
              <a:pPr>
                <a:buClr>
                  <a:srgbClr val="000000"/>
                </a:buClr>
                <a:buSzPts val="1200"/>
                <a:buFont typeface="Times" pitchFamily="2" charset="0"/>
                <a:buNone/>
              </a:pPr>
              <a:t>181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41816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9969" name="Google Shape;227;g7fe2cbe272_0_58:notes">
            <a:extLst>
              <a:ext uri="{FF2B5EF4-FFF2-40B4-BE49-F238E27FC236}">
                <a16:creationId xmlns:a16="http://schemas.microsoft.com/office/drawing/2014/main" id="{36C294F7-6AA9-B647-9362-FEF0B40F5C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9970" name="Google Shape;228;g7fe2cbe272_0_58:notes">
            <a:extLst>
              <a:ext uri="{FF2B5EF4-FFF2-40B4-BE49-F238E27FC236}">
                <a16:creationId xmlns:a16="http://schemas.microsoft.com/office/drawing/2014/main" id="{06760F02-C1FB-5A42-BD58-C57F6558C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9971" name="Google Shape;229;g7fe2cbe272_0_58:notes">
            <a:extLst>
              <a:ext uri="{FF2B5EF4-FFF2-40B4-BE49-F238E27FC236}">
                <a16:creationId xmlns:a16="http://schemas.microsoft.com/office/drawing/2014/main" id="{EFA0C0E0-A510-E849-B516-B4E971B891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EB15849-F908-E44A-B1AE-BDB9F51E4B0A}" type="slidenum">
              <a:rPr lang="en-US" altLang="en-US" sz="1200" smtClean="0"/>
              <a:pPr>
                <a:buClr>
                  <a:srgbClr val="000000"/>
                </a:buClr>
                <a:buSzPts val="1200"/>
                <a:buFont typeface="Times" pitchFamily="2" charset="0"/>
                <a:buNone/>
              </a:pPr>
              <a:t>182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89645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2017" name="Google Shape;227;g7fe2cbe272_0_58:notes">
            <a:extLst>
              <a:ext uri="{FF2B5EF4-FFF2-40B4-BE49-F238E27FC236}">
                <a16:creationId xmlns:a16="http://schemas.microsoft.com/office/drawing/2014/main" id="{F3CD9059-5595-9540-8BE9-106DD6F11E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2018" name="Google Shape;228;g7fe2cbe272_0_58:notes">
            <a:extLst>
              <a:ext uri="{FF2B5EF4-FFF2-40B4-BE49-F238E27FC236}">
                <a16:creationId xmlns:a16="http://schemas.microsoft.com/office/drawing/2014/main" id="{72D73E93-AC08-914B-8B76-BE6B2237F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2019" name="Google Shape;229;g7fe2cbe272_0_58:notes">
            <a:extLst>
              <a:ext uri="{FF2B5EF4-FFF2-40B4-BE49-F238E27FC236}">
                <a16:creationId xmlns:a16="http://schemas.microsoft.com/office/drawing/2014/main" id="{4D52EDFC-08E9-724D-A0C7-C42AA32CEC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0DEA1ED-BAE5-A64D-8B13-40B510DCF043}"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985003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1777" name="Google Shape;462;g847cf01710_0_101:notes">
            <a:extLst>
              <a:ext uri="{FF2B5EF4-FFF2-40B4-BE49-F238E27FC236}">
                <a16:creationId xmlns:a16="http://schemas.microsoft.com/office/drawing/2014/main" id="{B6646C8B-CB2A-9544-A442-498A28BE8A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1778" name="Google Shape;463;g847cf01710_0_101:notes">
            <a:extLst>
              <a:ext uri="{FF2B5EF4-FFF2-40B4-BE49-F238E27FC236}">
                <a16:creationId xmlns:a16="http://schemas.microsoft.com/office/drawing/2014/main" id="{BF15D131-FB0F-5346-9243-A7DAD3D72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t>
            </a:r>
            <a:r>
              <a:rPr lang="en-US" sz="1200" b="0" i="0" u="none" strike="noStrike" kern="1200" dirty="0" err="1">
                <a:solidFill>
                  <a:schemeClr val="tx1"/>
                </a:solidFill>
                <a:effectLst/>
                <a:latin typeface="Times" charset="0"/>
                <a:ea typeface="MS PGothic" pitchFamily="34" charset="-128"/>
                <a:cs typeface="MS PGothic" charset="0"/>
              </a:rPr>
              <a:t>heterotropic</a:t>
            </a:r>
            <a:r>
              <a:rPr lang="en-US" sz="1200" b="0" i="0" u="none" strike="noStrike" kern="1200" dirty="0">
                <a:solidFill>
                  <a:schemeClr val="tx1"/>
                </a:solidFill>
                <a:effectLst/>
                <a:latin typeface="Times" charset="0"/>
                <a:ea typeface="MS PGothic" pitchFamily="34" charset="-128"/>
                <a:cs typeface="MS PGothic" charset="0"/>
              </a:rPr>
              <a:t> modulators and uncompetitive or mixed inhibitors for an allosteric 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331779" name="Google Shape;464;g847cf01710_0_101:notes">
            <a:extLst>
              <a:ext uri="{FF2B5EF4-FFF2-40B4-BE49-F238E27FC236}">
                <a16:creationId xmlns:a16="http://schemas.microsoft.com/office/drawing/2014/main" id="{3AD353EE-FE60-124E-A03F-416D7C0B6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49BA81-F3AA-6544-9B02-7F070F1D59E7}"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72679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3825" name="Google Shape;462;g847cf01710_0_101:notes">
            <a:extLst>
              <a:ext uri="{FF2B5EF4-FFF2-40B4-BE49-F238E27FC236}">
                <a16:creationId xmlns:a16="http://schemas.microsoft.com/office/drawing/2014/main" id="{A6C828D2-DE01-F142-8FDC-25A466216BE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3826" name="Google Shape;463;g847cf01710_0_101:notes">
            <a:extLst>
              <a:ext uri="{FF2B5EF4-FFF2-40B4-BE49-F238E27FC236}">
                <a16:creationId xmlns:a16="http://schemas.microsoft.com/office/drawing/2014/main" id="{B9B1D423-5A67-0545-8B4A-35620F046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3827" name="Google Shape;464;g847cf01710_0_101:notes">
            <a:extLst>
              <a:ext uri="{FF2B5EF4-FFF2-40B4-BE49-F238E27FC236}">
                <a16:creationId xmlns:a16="http://schemas.microsoft.com/office/drawing/2014/main" id="{0A18B9D1-2741-AE41-B800-5D576226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72C933-F4D3-F042-B859-53752AFC2F74}"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049313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186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28870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6113" name="Google Shape;227;g7fe2cbe272_0_58:notes">
            <a:extLst>
              <a:ext uri="{FF2B5EF4-FFF2-40B4-BE49-F238E27FC236}">
                <a16:creationId xmlns:a16="http://schemas.microsoft.com/office/drawing/2014/main" id="{F0EC26EE-2CE4-2641-8418-463FBE3237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6114" name="Google Shape;228;g7fe2cbe272_0_58:notes">
            <a:extLst>
              <a:ext uri="{FF2B5EF4-FFF2-40B4-BE49-F238E27FC236}">
                <a16:creationId xmlns:a16="http://schemas.microsoft.com/office/drawing/2014/main" id="{2EAD7513-A6DC-5341-BCAF-397B0E58E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46115" name="Google Shape;229;g7fe2cbe272_0_58:notes">
            <a:extLst>
              <a:ext uri="{FF2B5EF4-FFF2-40B4-BE49-F238E27FC236}">
                <a16:creationId xmlns:a16="http://schemas.microsoft.com/office/drawing/2014/main" id="{4BBC7B4E-777A-024A-A01B-DD8D77190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D21636-A5D4-9C4D-B7A4-826404077FCB}" type="slidenum">
              <a:rPr lang="en-US" altLang="en-US" sz="1200" smtClean="0"/>
              <a:pPr>
                <a:buClr>
                  <a:srgbClr val="000000"/>
                </a:buClr>
                <a:buSzPts val="1200"/>
                <a:buFont typeface="Times" pitchFamily="2" charset="0"/>
                <a:buNone/>
              </a:pPr>
              <a:t>187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217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61" name="Google Shape;227;g7fe2cbe272_0_58:notes">
            <a:extLst>
              <a:ext uri="{FF2B5EF4-FFF2-40B4-BE49-F238E27FC236}">
                <a16:creationId xmlns:a16="http://schemas.microsoft.com/office/drawing/2014/main" id="{D60645D4-ECAF-B340-B824-AE636DCAE8C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62" name="Google Shape;228;g7fe2cbe272_0_58:notes">
            <a:extLst>
              <a:ext uri="{FF2B5EF4-FFF2-40B4-BE49-F238E27FC236}">
                <a16:creationId xmlns:a16="http://schemas.microsoft.com/office/drawing/2014/main" id="{BD985F06-08DA-0946-A960-AD5DEDD6B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63" name="Google Shape;229;g7fe2cbe272_0_58:notes">
            <a:extLst>
              <a:ext uri="{FF2B5EF4-FFF2-40B4-BE49-F238E27FC236}">
                <a16:creationId xmlns:a16="http://schemas.microsoft.com/office/drawing/2014/main" id="{9B09D1A4-8801-2542-9992-2B6341ED9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B01BDF-E818-7942-BA09-8C037A255741}"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315917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0209" name="Google Shape;227;g7fe2cbe272_0_58:notes">
            <a:extLst>
              <a:ext uri="{FF2B5EF4-FFF2-40B4-BE49-F238E27FC236}">
                <a16:creationId xmlns:a16="http://schemas.microsoft.com/office/drawing/2014/main" id="{B5487EFC-4A49-6745-B402-3728562CF6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0210" name="Google Shape;228;g7fe2cbe272_0_58:notes">
            <a:extLst>
              <a:ext uri="{FF2B5EF4-FFF2-40B4-BE49-F238E27FC236}">
                <a16:creationId xmlns:a16="http://schemas.microsoft.com/office/drawing/2014/main" id="{4648D5C3-F008-5F41-869E-CF5104317E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0211" name="Google Shape;229;g7fe2cbe272_0_58:notes">
            <a:extLst>
              <a:ext uri="{FF2B5EF4-FFF2-40B4-BE49-F238E27FC236}">
                <a16:creationId xmlns:a16="http://schemas.microsoft.com/office/drawing/2014/main" id="{1A039D51-5EB7-9E4E-BEED-E626A72DA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2F7DB0-833E-8B44-AA5B-B697188E789A}" type="slidenum">
              <a:rPr lang="en-US" altLang="en-US" sz="1200" smtClean="0"/>
              <a:pPr>
                <a:buClr>
                  <a:srgbClr val="000000"/>
                </a:buClr>
                <a:buSzPts val="1200"/>
                <a:buFont typeface="Times" pitchFamily="2" charset="0"/>
                <a:buNone/>
              </a:pPr>
              <a:t>189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77762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1777" name="Google Shape;462;g847cf01710_0_101:notes">
            <a:extLst>
              <a:ext uri="{FF2B5EF4-FFF2-40B4-BE49-F238E27FC236}">
                <a16:creationId xmlns:a16="http://schemas.microsoft.com/office/drawing/2014/main" id="{B6646C8B-CB2A-9544-A442-498A28BE8A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1778" name="Google Shape;463;g847cf01710_0_101:notes">
            <a:extLst>
              <a:ext uri="{FF2B5EF4-FFF2-40B4-BE49-F238E27FC236}">
                <a16:creationId xmlns:a16="http://schemas.microsoft.com/office/drawing/2014/main" id="{BF15D131-FB0F-5346-9243-A7DAD3D72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t>
            </a:r>
            <a:r>
              <a:rPr lang="en-US" sz="1200" b="0" i="0" u="none" strike="noStrike" kern="1200" dirty="0" err="1">
                <a:solidFill>
                  <a:schemeClr val="tx1"/>
                </a:solidFill>
                <a:effectLst/>
                <a:latin typeface="Times" charset="0"/>
                <a:ea typeface="MS PGothic" pitchFamily="34" charset="-128"/>
                <a:cs typeface="MS PGothic" charset="0"/>
              </a:rPr>
              <a:t>heterotropic</a:t>
            </a:r>
            <a:r>
              <a:rPr lang="en-US" sz="1200" b="0" i="0" u="none" strike="noStrike" kern="1200" dirty="0">
                <a:solidFill>
                  <a:schemeClr val="tx1"/>
                </a:solidFill>
                <a:effectLst/>
                <a:latin typeface="Times" charset="0"/>
                <a:ea typeface="MS PGothic" pitchFamily="34" charset="-128"/>
                <a:cs typeface="MS PGothic" charset="0"/>
              </a:rPr>
              <a:t> modulators and uncompetitive or mixed inhibitors for an allosteric 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 </a:t>
            </a:r>
          </a:p>
        </p:txBody>
      </p:sp>
      <p:sp>
        <p:nvSpPr>
          <p:cNvPr id="331779" name="Google Shape;464;g847cf01710_0_101:notes">
            <a:extLst>
              <a:ext uri="{FF2B5EF4-FFF2-40B4-BE49-F238E27FC236}">
                <a16:creationId xmlns:a16="http://schemas.microsoft.com/office/drawing/2014/main" id="{3AD353EE-FE60-124E-A03F-416D7C0B6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49BA81-F3AA-6544-9B02-7F070F1D59E7}"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273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462;g847cf01710_0_101:notes">
            <a:extLst>
              <a:ext uri="{FF2B5EF4-FFF2-40B4-BE49-F238E27FC236}">
                <a16:creationId xmlns:a16="http://schemas.microsoft.com/office/drawing/2014/main" id="{E586F599-04E9-7044-A14B-97CFEB599B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463;g847cf01710_0_101:notes">
            <a:extLst>
              <a:ext uri="{FF2B5EF4-FFF2-40B4-BE49-F238E27FC236}">
                <a16:creationId xmlns:a16="http://schemas.microsoft.com/office/drawing/2014/main" id="{4145E85B-4E8B-D04C-865E-2A815FB9E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464;g847cf01710_0_101:notes">
            <a:extLst>
              <a:ext uri="{FF2B5EF4-FFF2-40B4-BE49-F238E27FC236}">
                <a16:creationId xmlns:a16="http://schemas.microsoft.com/office/drawing/2014/main" id="{3F4A8674-E4BB-4442-B708-E95147961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AE4E2E-600F-A84D-B6EA-E9EBCC2A1816}"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20371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3825" name="Google Shape;462;g847cf01710_0_101:notes">
            <a:extLst>
              <a:ext uri="{FF2B5EF4-FFF2-40B4-BE49-F238E27FC236}">
                <a16:creationId xmlns:a16="http://schemas.microsoft.com/office/drawing/2014/main" id="{A6C828D2-DE01-F142-8FDC-25A466216BE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3826" name="Google Shape;463;g847cf01710_0_101:notes">
            <a:extLst>
              <a:ext uri="{FF2B5EF4-FFF2-40B4-BE49-F238E27FC236}">
                <a16:creationId xmlns:a16="http://schemas.microsoft.com/office/drawing/2014/main" id="{B9B1D423-5A67-0545-8B4A-35620F046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3827" name="Google Shape;464;g847cf01710_0_101:notes">
            <a:extLst>
              <a:ext uri="{FF2B5EF4-FFF2-40B4-BE49-F238E27FC236}">
                <a16:creationId xmlns:a16="http://schemas.microsoft.com/office/drawing/2014/main" id="{0A18B9D1-2741-AE41-B800-5D576226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72C933-F4D3-F042-B859-53752AFC2F74}" type="slidenum">
              <a:rPr lang="en-US" altLang="en-US" sz="1200" smtClean="0"/>
              <a:pPr>
                <a:buClr>
                  <a:srgbClr val="000000"/>
                </a:buClr>
                <a:buSzPts val="1200"/>
                <a:buFont typeface="Times" pitchFamily="2" charset="0"/>
                <a:buNone/>
              </a:pPr>
              <a:t>191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56714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192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124547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2257" name="Google Shape;227;g7fe2cbe272_0_58:notes">
            <a:extLst>
              <a:ext uri="{FF2B5EF4-FFF2-40B4-BE49-F238E27FC236}">
                <a16:creationId xmlns:a16="http://schemas.microsoft.com/office/drawing/2014/main" id="{B64FD45A-5B4F-1D4D-A09E-679F696166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2258" name="Google Shape;228;g7fe2cbe272_0_58:notes">
            <a:extLst>
              <a:ext uri="{FF2B5EF4-FFF2-40B4-BE49-F238E27FC236}">
                <a16:creationId xmlns:a16="http://schemas.microsoft.com/office/drawing/2014/main" id="{6952E4A5-F1F9-924D-9E53-A4D2D2BAFE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2259" name="Google Shape;229;g7fe2cbe272_0_58:notes">
            <a:extLst>
              <a:ext uri="{FF2B5EF4-FFF2-40B4-BE49-F238E27FC236}">
                <a16:creationId xmlns:a16="http://schemas.microsoft.com/office/drawing/2014/main" id="{9D73BD38-D013-E747-AA95-B4BC673C04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DDA1B38-1E5B-264F-A220-A9D61B716592}" type="slidenum">
              <a:rPr lang="en-US" altLang="en-US" sz="1200" smtClean="0"/>
              <a:pPr>
                <a:buClr>
                  <a:srgbClr val="000000"/>
                </a:buClr>
                <a:buSzPts val="1200"/>
                <a:buFont typeface="Times" pitchFamily="2" charset="0"/>
                <a:buNone/>
              </a:pPr>
              <a:t>193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369675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4305" name="Google Shape;462;g847cf01710_0_101:notes">
            <a:extLst>
              <a:ext uri="{FF2B5EF4-FFF2-40B4-BE49-F238E27FC236}">
                <a16:creationId xmlns:a16="http://schemas.microsoft.com/office/drawing/2014/main" id="{27F8763E-380B-ED4F-BB9F-DE4BE4AE4E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4306" name="Google Shape;463;g847cf01710_0_101:notes">
            <a:extLst>
              <a:ext uri="{FF2B5EF4-FFF2-40B4-BE49-F238E27FC236}">
                <a16:creationId xmlns:a16="http://schemas.microsoft.com/office/drawing/2014/main" id="{05579D5A-46BD-2F4C-B586-EC89FD3D38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0</a:t>
            </a:r>
            <a:r>
              <a:rPr lang="en-US" sz="1200" b="0" i="0" u="none" strike="noStrike" kern="1200" dirty="0">
                <a:solidFill>
                  <a:schemeClr val="tx1"/>
                </a:solidFill>
                <a:effectLst/>
                <a:latin typeface="Times" charset="0"/>
                <a:ea typeface="MS PGothic" pitchFamily="34" charset="-128"/>
                <a:cs typeface="MS PGothic" charset="0"/>
              </a:rPr>
              <a:t>,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baseline="-25000" dirty="0">
                <a:solidFill>
                  <a:schemeClr val="tx1"/>
                </a:solidFill>
                <a:effectLst/>
                <a:latin typeface="Times" charset="0"/>
                <a:ea typeface="MS PGothic" pitchFamily="34" charset="-128"/>
                <a:cs typeface="MS PGothic" charset="0"/>
              </a:rPr>
              <a:t>max</a:t>
            </a:r>
            <a:r>
              <a:rPr lang="en-US" sz="1200" b="0" i="0" u="none" strike="noStrike" kern="1200" dirty="0">
                <a:solidFill>
                  <a:schemeClr val="tx1"/>
                </a:solidFill>
                <a:effectLst/>
                <a:latin typeface="Times" charset="0"/>
                <a:ea typeface="MS PGothic" pitchFamily="34" charset="-128"/>
                <a:cs typeface="MS PGothic" charset="0"/>
              </a:rPr>
              <a:t>, [S],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baseline="-25000" dirty="0">
                <a:solidFill>
                  <a:schemeClr val="tx1"/>
                </a:solidFill>
                <a:effectLst/>
                <a:latin typeface="Times" charset="0"/>
                <a:ea typeface="MS PGothic" pitchFamily="34" charset="-128"/>
                <a:cs typeface="MS PGothic" charset="0"/>
              </a:rPr>
              <a:t>m</a:t>
            </a:r>
            <a:r>
              <a:rPr lang="en-US" sz="1200" b="0" i="0" u="none" strike="noStrike" kern="1200" dirty="0">
                <a:solidFill>
                  <a:schemeClr val="tx1"/>
                </a:solidFill>
                <a:effectLst/>
                <a:latin typeface="Times" charset="0"/>
                <a:ea typeface="MS PGothic" pitchFamily="34" charset="-128"/>
                <a:cs typeface="MS PGothic" charset="0"/>
              </a:rPr>
              <a:t>, and alpha or alpha prime for an enzyme in the presence of a reversible inhibitor using the Michaelis-Menten equation.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354307" name="Google Shape;464;g847cf01710_0_101:notes">
            <a:extLst>
              <a:ext uri="{FF2B5EF4-FFF2-40B4-BE49-F238E27FC236}">
                <a16:creationId xmlns:a16="http://schemas.microsoft.com/office/drawing/2014/main" id="{50CE4407-BE0D-134C-99EA-699EBFE60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DAC77AA-E374-7448-A0C5-05A73471FEB6}"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522007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6353" name="Google Shape;462;g847cf01710_0_101:notes">
            <a:extLst>
              <a:ext uri="{FF2B5EF4-FFF2-40B4-BE49-F238E27FC236}">
                <a16:creationId xmlns:a16="http://schemas.microsoft.com/office/drawing/2014/main" id="{F2E2CA51-B028-9C49-8160-98868DA71A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6354" name="Google Shape;463;g847cf01710_0_101:notes">
            <a:extLst>
              <a:ext uri="{FF2B5EF4-FFF2-40B4-BE49-F238E27FC236}">
                <a16:creationId xmlns:a16="http://schemas.microsoft.com/office/drawing/2014/main" id="{0122D7B3-B4BF-B349-8551-0C15EEA4F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6355" name="Google Shape;464;g847cf01710_0_101:notes">
            <a:extLst>
              <a:ext uri="{FF2B5EF4-FFF2-40B4-BE49-F238E27FC236}">
                <a16:creationId xmlns:a16="http://schemas.microsoft.com/office/drawing/2014/main" id="{3E96B903-57DD-A841-8BEC-F65430843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CA5D5D-9C2B-194E-A64E-CA209B1AEA4F}"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6837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01" name="Google Shape;227;g7fe2cbe272_0_58:notes">
            <a:extLst>
              <a:ext uri="{FF2B5EF4-FFF2-40B4-BE49-F238E27FC236}">
                <a16:creationId xmlns:a16="http://schemas.microsoft.com/office/drawing/2014/main" id="{ADC719CA-5899-CD48-A5F7-D29B9B0E868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8402" name="Google Shape;228;g7fe2cbe272_0_58:notes">
            <a:extLst>
              <a:ext uri="{FF2B5EF4-FFF2-40B4-BE49-F238E27FC236}">
                <a16:creationId xmlns:a16="http://schemas.microsoft.com/office/drawing/2014/main" id="{24975116-7817-C74D-B885-14C39DD91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8403" name="Google Shape;229;g7fe2cbe272_0_58:notes">
            <a:extLst>
              <a:ext uri="{FF2B5EF4-FFF2-40B4-BE49-F238E27FC236}">
                <a16:creationId xmlns:a16="http://schemas.microsoft.com/office/drawing/2014/main" id="{332FBFE3-1E28-6B48-BAE4-CBB1567EE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ED9660F-C7C4-9743-9924-DFE8B3FC34B0}" type="slidenum">
              <a:rPr lang="en-US" altLang="en-US" sz="1200" smtClean="0"/>
              <a:pPr>
                <a:buClr>
                  <a:srgbClr val="000000"/>
                </a:buClr>
                <a:buSzPts val="1200"/>
                <a:buFont typeface="Times" pitchFamily="2" charset="0"/>
                <a:buNone/>
              </a:pPr>
              <a:t>196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383099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0449" name="Google Shape;227;g7fe2cbe272_0_58:notes">
            <a:extLst>
              <a:ext uri="{FF2B5EF4-FFF2-40B4-BE49-F238E27FC236}">
                <a16:creationId xmlns:a16="http://schemas.microsoft.com/office/drawing/2014/main" id="{380D6C3D-56D0-114B-8095-D236BFD30A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0450" name="Google Shape;228;g7fe2cbe272_0_58:notes">
            <a:extLst>
              <a:ext uri="{FF2B5EF4-FFF2-40B4-BE49-F238E27FC236}">
                <a16:creationId xmlns:a16="http://schemas.microsoft.com/office/drawing/2014/main" id="{3A859C34-A2D6-8F4D-B64C-DAB3BA6AC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0451" name="Google Shape;229;g7fe2cbe272_0_58:notes">
            <a:extLst>
              <a:ext uri="{FF2B5EF4-FFF2-40B4-BE49-F238E27FC236}">
                <a16:creationId xmlns:a16="http://schemas.microsoft.com/office/drawing/2014/main" id="{A94A0569-DCEC-D144-A09C-A1E607AC9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8116B11-65FA-F248-BC54-E71FBE3A78B3}" type="slidenum">
              <a:rPr lang="en-US" altLang="en-US" sz="1200" smtClean="0"/>
              <a:pPr>
                <a:buClr>
                  <a:srgbClr val="000000"/>
                </a:buClr>
                <a:buSzPts val="1200"/>
                <a:buFont typeface="Times" pitchFamily="2" charset="0"/>
                <a:buNone/>
              </a:pPr>
              <a:t>197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13050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2497" name="Google Shape;165;p2:notes">
            <a:extLst>
              <a:ext uri="{FF2B5EF4-FFF2-40B4-BE49-F238E27FC236}">
                <a16:creationId xmlns:a16="http://schemas.microsoft.com/office/drawing/2014/main" id="{26BCAAD0-CF2F-7747-86F6-DFF3D55201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2498" name="Google Shape;166;p2:notes">
            <a:extLst>
              <a:ext uri="{FF2B5EF4-FFF2-40B4-BE49-F238E27FC236}">
                <a16:creationId xmlns:a16="http://schemas.microsoft.com/office/drawing/2014/main" id="{6A009611-A643-1146-AC2E-8321BE6DBE1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2428904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4545" name="Google Shape;227;g7fe2cbe272_0_58:notes">
            <a:extLst>
              <a:ext uri="{FF2B5EF4-FFF2-40B4-BE49-F238E27FC236}">
                <a16:creationId xmlns:a16="http://schemas.microsoft.com/office/drawing/2014/main" id="{81C382B6-B3DF-E44E-B2A9-EBAF0382A0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4546" name="Google Shape;228;g7fe2cbe272_0_58:notes">
            <a:extLst>
              <a:ext uri="{FF2B5EF4-FFF2-40B4-BE49-F238E27FC236}">
                <a16:creationId xmlns:a16="http://schemas.microsoft.com/office/drawing/2014/main" id="{75220624-295E-1742-8424-18CA1FF71A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4547" name="Google Shape;229;g7fe2cbe272_0_58:notes">
            <a:extLst>
              <a:ext uri="{FF2B5EF4-FFF2-40B4-BE49-F238E27FC236}">
                <a16:creationId xmlns:a16="http://schemas.microsoft.com/office/drawing/2014/main" id="{24DEE0AD-488D-A64F-A762-27209D6A5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E0B54CC-95EC-DD49-AE45-4A505F0767B1}" type="slidenum">
              <a:rPr lang="en-US" altLang="en-US" sz="1200" smtClean="0"/>
              <a:pPr>
                <a:buClr>
                  <a:srgbClr val="000000"/>
                </a:buClr>
                <a:buSzPts val="1200"/>
                <a:buFont typeface="Times" pitchFamily="2" charset="0"/>
                <a:buNone/>
              </a:pPr>
              <a:t>199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791421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4305" name="Google Shape;462;g847cf01710_0_101:notes">
            <a:extLst>
              <a:ext uri="{FF2B5EF4-FFF2-40B4-BE49-F238E27FC236}">
                <a16:creationId xmlns:a16="http://schemas.microsoft.com/office/drawing/2014/main" id="{27F8763E-380B-ED4F-BB9F-DE4BE4AE4E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4306" name="Google Shape;463;g847cf01710_0_101:notes">
            <a:extLst>
              <a:ext uri="{FF2B5EF4-FFF2-40B4-BE49-F238E27FC236}">
                <a16:creationId xmlns:a16="http://schemas.microsoft.com/office/drawing/2014/main" id="{05579D5A-46BD-2F4C-B586-EC89FD3D38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the mechanisms of action for the different classes of irreversible inhibitors.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354307" name="Google Shape;464;g847cf01710_0_101:notes">
            <a:extLst>
              <a:ext uri="{FF2B5EF4-FFF2-40B4-BE49-F238E27FC236}">
                <a16:creationId xmlns:a16="http://schemas.microsoft.com/office/drawing/2014/main" id="{50CE4407-BE0D-134C-99EA-699EBFE60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DAC77AA-E374-7448-A0C5-05A73471FEB6}" type="slidenum">
              <a:rPr lang="en-US" altLang="en-US" sz="1200" smtClean="0"/>
              <a:pPr>
                <a:buClr>
                  <a:srgbClr val="000000"/>
                </a:buClr>
                <a:buSzPts val="1200"/>
                <a:buFont typeface="Times" pitchFamily="2" charset="0"/>
                <a:buNone/>
              </a:pPr>
              <a:t>200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65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6067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2;g847cf01710_0_101:notes">
            <a:extLst>
              <a:ext uri="{FF2B5EF4-FFF2-40B4-BE49-F238E27FC236}">
                <a16:creationId xmlns:a16="http://schemas.microsoft.com/office/drawing/2014/main" id="{EF69A57B-4ED3-294C-8565-7A8E7209DE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463;g847cf01710_0_101:notes">
            <a:extLst>
              <a:ext uri="{FF2B5EF4-FFF2-40B4-BE49-F238E27FC236}">
                <a16:creationId xmlns:a16="http://schemas.microsoft.com/office/drawing/2014/main" id="{BDF6F90F-2A37-8049-8F6E-876B487A4F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Determine whether a cofactor or coenzyme is also a prosthetic group.</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7347" name="Google Shape;464;g847cf01710_0_101:notes">
            <a:extLst>
              <a:ext uri="{FF2B5EF4-FFF2-40B4-BE49-F238E27FC236}">
                <a16:creationId xmlns:a16="http://schemas.microsoft.com/office/drawing/2014/main" id="{F89117CB-1B7F-4546-83B8-1FD7A3D47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F296BE-4837-5443-90A6-E0DE709E1F76}"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7363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6353" name="Google Shape;462;g847cf01710_0_101:notes">
            <a:extLst>
              <a:ext uri="{FF2B5EF4-FFF2-40B4-BE49-F238E27FC236}">
                <a16:creationId xmlns:a16="http://schemas.microsoft.com/office/drawing/2014/main" id="{F2E2CA51-B028-9C49-8160-98868DA71A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6354" name="Google Shape;463;g847cf01710_0_101:notes">
            <a:extLst>
              <a:ext uri="{FF2B5EF4-FFF2-40B4-BE49-F238E27FC236}">
                <a16:creationId xmlns:a16="http://schemas.microsoft.com/office/drawing/2014/main" id="{0122D7B3-B4BF-B349-8551-0C15EEA4F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56355" name="Google Shape;464;g847cf01710_0_101:notes">
            <a:extLst>
              <a:ext uri="{FF2B5EF4-FFF2-40B4-BE49-F238E27FC236}">
                <a16:creationId xmlns:a16="http://schemas.microsoft.com/office/drawing/2014/main" id="{3E96B903-57DD-A841-8BEC-F65430843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CA5D5D-9C2B-194E-A64E-CA209B1AEA4F}" type="slidenum">
              <a:rPr lang="en-US" altLang="en-US" sz="1200" smtClean="0"/>
              <a:pPr>
                <a:buClr>
                  <a:srgbClr val="000000"/>
                </a:buClr>
                <a:buSzPts val="1200"/>
                <a:buFont typeface="Times" pitchFamily="2" charset="0"/>
                <a:buNone/>
              </a:pPr>
              <a:t>201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79653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6593" name="Google Shape;193;g847cf01710_0_132:notes">
            <a:extLst>
              <a:ext uri="{FF2B5EF4-FFF2-40B4-BE49-F238E27FC236}">
                <a16:creationId xmlns:a16="http://schemas.microsoft.com/office/drawing/2014/main" id="{B12E7A9A-E3BE-B449-BC71-B53A1FE52BF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6594" name="Google Shape;194;g847cf01710_0_132:notes">
            <a:extLst>
              <a:ext uri="{FF2B5EF4-FFF2-40B4-BE49-F238E27FC236}">
                <a16:creationId xmlns:a16="http://schemas.microsoft.com/office/drawing/2014/main" id="{C630C888-C3F1-774F-8B80-CA2D6AEA4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6595" name="Google Shape;195;g847cf01710_0_132:notes">
            <a:extLst>
              <a:ext uri="{FF2B5EF4-FFF2-40B4-BE49-F238E27FC236}">
                <a16:creationId xmlns:a16="http://schemas.microsoft.com/office/drawing/2014/main" id="{2FB83EC0-C3AB-8D42-95AC-E60F169528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BB1C39E-F3F9-5249-85D0-50A136D33CA2}" type="slidenum">
              <a:rPr lang="en-US" altLang="en-US" sz="1200" smtClean="0"/>
              <a:pPr>
                <a:buClr>
                  <a:srgbClr val="000000"/>
                </a:buClr>
                <a:buSzPts val="1200"/>
                <a:buFont typeface="Times" pitchFamily="2" charset="0"/>
                <a:buNone/>
              </a:pPr>
              <a:t>202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659913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41" name="Google Shape;227;g7fe2cbe272_0_58:notes">
            <a:extLst>
              <a:ext uri="{FF2B5EF4-FFF2-40B4-BE49-F238E27FC236}">
                <a16:creationId xmlns:a16="http://schemas.microsoft.com/office/drawing/2014/main" id="{628B381F-40B7-AD4B-B974-49F61AC42B2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42" name="Google Shape;228;g7fe2cbe272_0_58:notes">
            <a:extLst>
              <a:ext uri="{FF2B5EF4-FFF2-40B4-BE49-F238E27FC236}">
                <a16:creationId xmlns:a16="http://schemas.microsoft.com/office/drawing/2014/main" id="{F3A1C7E7-A9D2-234F-8F44-11250FA90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43" name="Google Shape;229;g7fe2cbe272_0_58:notes">
            <a:extLst>
              <a:ext uri="{FF2B5EF4-FFF2-40B4-BE49-F238E27FC236}">
                <a16:creationId xmlns:a16="http://schemas.microsoft.com/office/drawing/2014/main" id="{FF248498-6A97-7048-AE2D-3EA2410C8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BB22C36-CE4F-F04E-9D2D-5BD59F9A4B19}" type="slidenum">
              <a:rPr lang="en-US" altLang="en-US" sz="1200" smtClean="0"/>
              <a:pPr>
                <a:buClr>
                  <a:srgbClr val="000000"/>
                </a:buClr>
                <a:buSzPts val="1200"/>
                <a:buFont typeface="Times" pitchFamily="2" charset="0"/>
                <a:buNone/>
              </a:pPr>
              <a:t>203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668393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0689" name="Google Shape;227;g7fe2cbe272_0_58:notes">
            <a:extLst>
              <a:ext uri="{FF2B5EF4-FFF2-40B4-BE49-F238E27FC236}">
                <a16:creationId xmlns:a16="http://schemas.microsoft.com/office/drawing/2014/main" id="{E6FB3017-BAD1-314F-A139-E01D09932A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0690" name="Google Shape;228;g7fe2cbe272_0_58:notes">
            <a:extLst>
              <a:ext uri="{FF2B5EF4-FFF2-40B4-BE49-F238E27FC236}">
                <a16:creationId xmlns:a16="http://schemas.microsoft.com/office/drawing/2014/main" id="{07CEBCBA-11D7-0A41-8B61-D6E37600CB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0691" name="Google Shape;229;g7fe2cbe272_0_58:notes">
            <a:extLst>
              <a:ext uri="{FF2B5EF4-FFF2-40B4-BE49-F238E27FC236}">
                <a16:creationId xmlns:a16="http://schemas.microsoft.com/office/drawing/2014/main" id="{56184B43-71E8-1748-A1A3-A4B2B855B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9CA1A7-AE3E-084B-AE36-C297E46CB694}" type="slidenum">
              <a:rPr lang="en-US" altLang="en-US" sz="1200" smtClean="0"/>
              <a:pPr>
                <a:buClr>
                  <a:srgbClr val="000000"/>
                </a:buClr>
                <a:buSzPts val="1200"/>
                <a:buFont typeface="Times" pitchFamily="2" charset="0"/>
                <a:buNone/>
              </a:pPr>
              <a:t>204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39897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2737" name="Google Shape;227;g7fe2cbe272_0_58:notes">
            <a:extLst>
              <a:ext uri="{FF2B5EF4-FFF2-40B4-BE49-F238E27FC236}">
                <a16:creationId xmlns:a16="http://schemas.microsoft.com/office/drawing/2014/main" id="{1DF6A538-41D3-9445-B272-D9F3EC4FF0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2738" name="Google Shape;228;g7fe2cbe272_0_58:notes">
            <a:extLst>
              <a:ext uri="{FF2B5EF4-FFF2-40B4-BE49-F238E27FC236}">
                <a16:creationId xmlns:a16="http://schemas.microsoft.com/office/drawing/2014/main" id="{36F539C2-4FB2-CE49-88F4-10DFF8809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2739" name="Google Shape;229;g7fe2cbe272_0_58:notes">
            <a:extLst>
              <a:ext uri="{FF2B5EF4-FFF2-40B4-BE49-F238E27FC236}">
                <a16:creationId xmlns:a16="http://schemas.microsoft.com/office/drawing/2014/main" id="{DFCE05B9-E5D1-C34A-A622-28FDC3080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7B19DA-6F99-3747-87D5-9909BFF6C9B4}"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765878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4785" name="Google Shape;227;g7fe2cbe272_0_58:notes">
            <a:extLst>
              <a:ext uri="{FF2B5EF4-FFF2-40B4-BE49-F238E27FC236}">
                <a16:creationId xmlns:a16="http://schemas.microsoft.com/office/drawing/2014/main" id="{B82181C2-022C-A54C-BCE9-627C3168D89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4786" name="Google Shape;228;g7fe2cbe272_0_58:notes">
            <a:extLst>
              <a:ext uri="{FF2B5EF4-FFF2-40B4-BE49-F238E27FC236}">
                <a16:creationId xmlns:a16="http://schemas.microsoft.com/office/drawing/2014/main" id="{F9EFEDCF-E2CC-A940-B8A1-957655CB4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4787" name="Google Shape;229;g7fe2cbe272_0_58:notes">
            <a:extLst>
              <a:ext uri="{FF2B5EF4-FFF2-40B4-BE49-F238E27FC236}">
                <a16:creationId xmlns:a16="http://schemas.microsoft.com/office/drawing/2014/main" id="{BFC71C87-7F28-8848-B2D1-E4BA09A5E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4E5F12-25DF-1646-9C5E-C1F6D5A2D199}" type="slidenum">
              <a:rPr lang="en-US" altLang="en-US" sz="1200" smtClean="0"/>
              <a:pPr>
                <a:buClr>
                  <a:srgbClr val="000000"/>
                </a:buClr>
                <a:buSzPts val="1200"/>
                <a:buFont typeface="Times" pitchFamily="2" charset="0"/>
                <a:buNone/>
              </a:pPr>
              <a:t>206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20264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6833" name="Google Shape;227;g7fe2cbe272_0_58:notes">
            <a:extLst>
              <a:ext uri="{FF2B5EF4-FFF2-40B4-BE49-F238E27FC236}">
                <a16:creationId xmlns:a16="http://schemas.microsoft.com/office/drawing/2014/main" id="{E798866C-0F00-2545-8D89-6E21FC187D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6834" name="Google Shape;228;g7fe2cbe272_0_58:notes">
            <a:extLst>
              <a:ext uri="{FF2B5EF4-FFF2-40B4-BE49-F238E27FC236}">
                <a16:creationId xmlns:a16="http://schemas.microsoft.com/office/drawing/2014/main" id="{451C774F-48B5-2045-912B-0A08D9808A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6835" name="Google Shape;229;g7fe2cbe272_0_58:notes">
            <a:extLst>
              <a:ext uri="{FF2B5EF4-FFF2-40B4-BE49-F238E27FC236}">
                <a16:creationId xmlns:a16="http://schemas.microsoft.com/office/drawing/2014/main" id="{17CF1D69-EA4E-4348-A009-BC581DF4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737AAD-1523-2449-9F0D-DA56ECC6C42F}" type="slidenum">
              <a:rPr lang="en-US" altLang="en-US" sz="1200" smtClean="0"/>
              <a:pPr>
                <a:buClr>
                  <a:srgbClr val="000000"/>
                </a:buClr>
                <a:buSzPts val="1200"/>
                <a:buFont typeface="Times" pitchFamily="2" charset="0"/>
                <a:buNone/>
              </a:pPr>
              <a:t>207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19247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4305" name="Google Shape;462;g847cf01710_0_101:notes">
            <a:extLst>
              <a:ext uri="{FF2B5EF4-FFF2-40B4-BE49-F238E27FC236}">
                <a16:creationId xmlns:a16="http://schemas.microsoft.com/office/drawing/2014/main" id="{27F8763E-380B-ED4F-BB9F-DE4BE4AE4E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4306" name="Google Shape;463;g847cf01710_0_101:notes">
            <a:extLst>
              <a:ext uri="{FF2B5EF4-FFF2-40B4-BE49-F238E27FC236}">
                <a16:creationId xmlns:a16="http://schemas.microsoft.com/office/drawing/2014/main" id="{05579D5A-46BD-2F4C-B586-EC89FD3D38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arrangement of the chymotrypsin active site.</a:t>
            </a:r>
          </a:p>
          <a:p>
            <a:pPr eaLnBrk="1" hangingPunct="1">
              <a:spcBef>
                <a:spcPct val="0"/>
              </a:spcBef>
              <a:buClr>
                <a:srgbClr val="000000"/>
              </a:buClr>
              <a:buSzPts val="1400"/>
            </a:pPr>
            <a:r>
              <a:rPr lang="en-US" altLang="en-US" dirty="0">
                <a:latin typeface="Times" pitchFamily="2" charset="0"/>
              </a:rPr>
              <a:t>Bloom’s: 1:1</a:t>
            </a:r>
          </a:p>
        </p:txBody>
      </p:sp>
      <p:sp>
        <p:nvSpPr>
          <p:cNvPr id="354307" name="Google Shape;464;g847cf01710_0_101:notes">
            <a:extLst>
              <a:ext uri="{FF2B5EF4-FFF2-40B4-BE49-F238E27FC236}">
                <a16:creationId xmlns:a16="http://schemas.microsoft.com/office/drawing/2014/main" id="{50CE4407-BE0D-134C-99EA-699EBFE60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DAC77AA-E374-7448-A0C5-05A73471FEB6}" type="slidenum">
              <a:rPr lang="en-US" altLang="en-US" sz="1200" smtClean="0"/>
              <a:pPr>
                <a:buClr>
                  <a:srgbClr val="000000"/>
                </a:buClr>
                <a:buSzPts val="1200"/>
                <a:buFont typeface="Times" pitchFamily="2" charset="0"/>
                <a:buNone/>
              </a:pPr>
              <a:t>208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73252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6353" name="Google Shape;462;g847cf01710_0_101:notes">
            <a:extLst>
              <a:ext uri="{FF2B5EF4-FFF2-40B4-BE49-F238E27FC236}">
                <a16:creationId xmlns:a16="http://schemas.microsoft.com/office/drawing/2014/main" id="{F2E2CA51-B028-9C49-8160-98868DA71A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6354" name="Google Shape;463;g847cf01710_0_101:notes">
            <a:extLst>
              <a:ext uri="{FF2B5EF4-FFF2-40B4-BE49-F238E27FC236}">
                <a16:creationId xmlns:a16="http://schemas.microsoft.com/office/drawing/2014/main" id="{0122D7B3-B4BF-B349-8551-0C15EEA4F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6355" name="Google Shape;464;g847cf01710_0_101:notes">
            <a:extLst>
              <a:ext uri="{FF2B5EF4-FFF2-40B4-BE49-F238E27FC236}">
                <a16:creationId xmlns:a16="http://schemas.microsoft.com/office/drawing/2014/main" id="{3E96B903-57DD-A841-8BEC-F65430843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CA5D5D-9C2B-194E-A64E-CA209B1AEA4F}" type="slidenum">
              <a:rPr lang="en-US" altLang="en-US" sz="1200" smtClean="0"/>
              <a:pPr>
                <a:buClr>
                  <a:srgbClr val="000000"/>
                </a:buClr>
                <a:buSzPts val="1200"/>
                <a:buFont typeface="Times" pitchFamily="2" charset="0"/>
                <a:buNone/>
              </a:pPr>
              <a:t>209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9888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81" name="Google Shape;165;p2:notes">
            <a:extLst>
              <a:ext uri="{FF2B5EF4-FFF2-40B4-BE49-F238E27FC236}">
                <a16:creationId xmlns:a16="http://schemas.microsoft.com/office/drawing/2014/main" id="{C16C8189-19F7-7945-ACF9-F93D218C1F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8882" name="Google Shape;166;p2:notes">
            <a:extLst>
              <a:ext uri="{FF2B5EF4-FFF2-40B4-BE49-F238E27FC236}">
                <a16:creationId xmlns:a16="http://schemas.microsoft.com/office/drawing/2014/main" id="{524EF348-291F-CC4D-99A8-8B54FCA596D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7140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62;g847cf01710_0_101:notes">
            <a:extLst>
              <a:ext uri="{FF2B5EF4-FFF2-40B4-BE49-F238E27FC236}">
                <a16:creationId xmlns:a16="http://schemas.microsoft.com/office/drawing/2014/main" id="{9B832EA0-F222-7E4C-A929-E32B8DE8B21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4" name="Google Shape;463;g847cf01710_0_101:notes">
            <a:extLst>
              <a:ext uri="{FF2B5EF4-FFF2-40B4-BE49-F238E27FC236}">
                <a16:creationId xmlns:a16="http://schemas.microsoft.com/office/drawing/2014/main" id="{D1DAF4C5-FE02-8D41-9401-CBE834770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9395" name="Google Shape;464;g847cf01710_0_101:notes">
            <a:extLst>
              <a:ext uri="{FF2B5EF4-FFF2-40B4-BE49-F238E27FC236}">
                <a16:creationId xmlns:a16="http://schemas.microsoft.com/office/drawing/2014/main" id="{7FAF16A7-9CCD-6D4B-8FF5-CBC879C2B1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4709795-2151-DA4A-BBF6-B3C667CC3D90}"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21245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0929" name="Google Shape;227;g7fe2cbe272_0_58:notes">
            <a:extLst>
              <a:ext uri="{FF2B5EF4-FFF2-40B4-BE49-F238E27FC236}">
                <a16:creationId xmlns:a16="http://schemas.microsoft.com/office/drawing/2014/main" id="{5637E034-A284-E544-AEA1-C86F90575D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0930" name="Google Shape;228;g7fe2cbe272_0_58:notes">
            <a:extLst>
              <a:ext uri="{FF2B5EF4-FFF2-40B4-BE49-F238E27FC236}">
                <a16:creationId xmlns:a16="http://schemas.microsoft.com/office/drawing/2014/main" id="{413DA907-3E15-6145-9985-08B3875A2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0931" name="Google Shape;229;g7fe2cbe272_0_58:notes">
            <a:extLst>
              <a:ext uri="{FF2B5EF4-FFF2-40B4-BE49-F238E27FC236}">
                <a16:creationId xmlns:a16="http://schemas.microsoft.com/office/drawing/2014/main" id="{6ED03764-79E0-FC46-95D2-5E9D3EDAE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DBFF2A-C07B-C049-BA95-B766A8015F51}" type="slidenum">
              <a:rPr lang="en-US" altLang="en-US" sz="1200" smtClean="0"/>
              <a:pPr>
                <a:buClr>
                  <a:srgbClr val="000000"/>
                </a:buClr>
                <a:buSzPts val="1200"/>
                <a:buFont typeface="Times" pitchFamily="2" charset="0"/>
                <a:buNone/>
              </a:pPr>
              <a:t>211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708609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2977" name="Google Shape;227;g7fe2cbe272_0_58:notes">
            <a:extLst>
              <a:ext uri="{FF2B5EF4-FFF2-40B4-BE49-F238E27FC236}">
                <a16:creationId xmlns:a16="http://schemas.microsoft.com/office/drawing/2014/main" id="{DEF3CFB9-5655-D443-A86C-212A27DE7D7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2978" name="Google Shape;228;g7fe2cbe272_0_58:notes">
            <a:extLst>
              <a:ext uri="{FF2B5EF4-FFF2-40B4-BE49-F238E27FC236}">
                <a16:creationId xmlns:a16="http://schemas.microsoft.com/office/drawing/2014/main" id="{5E414F9C-7491-1645-B98E-8F48077F3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2979" name="Google Shape;229;g7fe2cbe272_0_58:notes">
            <a:extLst>
              <a:ext uri="{FF2B5EF4-FFF2-40B4-BE49-F238E27FC236}">
                <a16:creationId xmlns:a16="http://schemas.microsoft.com/office/drawing/2014/main" id="{A6A1603C-4088-8345-B7C4-A1F9F62EE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A33EF61-9DD2-804A-94FF-0D42CFD4E9BC}" type="slidenum">
              <a:rPr lang="en-US" altLang="en-US" sz="1200" smtClean="0"/>
              <a:pPr>
                <a:buClr>
                  <a:srgbClr val="000000"/>
                </a:buClr>
                <a:buSzPts val="1200"/>
                <a:buFont typeface="Times" pitchFamily="2" charset="0"/>
                <a:buNone/>
              </a:pPr>
              <a:t>212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5966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5025" name="Google Shape;227;g7fe2cbe272_0_58:notes">
            <a:extLst>
              <a:ext uri="{FF2B5EF4-FFF2-40B4-BE49-F238E27FC236}">
                <a16:creationId xmlns:a16="http://schemas.microsoft.com/office/drawing/2014/main" id="{55F4B467-B483-884B-9426-5598F5F61D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5026" name="Google Shape;228;g7fe2cbe272_0_58:notes">
            <a:extLst>
              <a:ext uri="{FF2B5EF4-FFF2-40B4-BE49-F238E27FC236}">
                <a16:creationId xmlns:a16="http://schemas.microsoft.com/office/drawing/2014/main" id="{F8C68988-FDCA-6B47-BACF-50F22C7704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5027" name="Google Shape;229;g7fe2cbe272_0_58:notes">
            <a:extLst>
              <a:ext uri="{FF2B5EF4-FFF2-40B4-BE49-F238E27FC236}">
                <a16:creationId xmlns:a16="http://schemas.microsoft.com/office/drawing/2014/main" id="{67401D26-CA1F-454E-AA0B-9056001A9A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628C-22FE-A44C-9819-7749D3EC7CEE}" type="slidenum">
              <a:rPr lang="en-US" altLang="en-US" sz="1200" smtClean="0"/>
              <a:pPr>
                <a:buClr>
                  <a:srgbClr val="000000"/>
                </a:buClr>
                <a:buSzPts val="1200"/>
                <a:buFont typeface="Times" pitchFamily="2" charset="0"/>
                <a:buNone/>
              </a:pPr>
              <a:t>213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52435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7073" name="Google Shape;227;g7fe2cbe272_0_58:notes">
            <a:extLst>
              <a:ext uri="{FF2B5EF4-FFF2-40B4-BE49-F238E27FC236}">
                <a16:creationId xmlns:a16="http://schemas.microsoft.com/office/drawing/2014/main" id="{298A9D8F-F61A-724E-BF0A-BD2C030E09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7074" name="Google Shape;228;g7fe2cbe272_0_58:notes">
            <a:extLst>
              <a:ext uri="{FF2B5EF4-FFF2-40B4-BE49-F238E27FC236}">
                <a16:creationId xmlns:a16="http://schemas.microsoft.com/office/drawing/2014/main" id="{ECDBE069-92DF-7646-A418-E18C83CCC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7075" name="Google Shape;229;g7fe2cbe272_0_58:notes">
            <a:extLst>
              <a:ext uri="{FF2B5EF4-FFF2-40B4-BE49-F238E27FC236}">
                <a16:creationId xmlns:a16="http://schemas.microsoft.com/office/drawing/2014/main" id="{C6058490-2209-6B49-8A85-C4CB66998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BBC89B3-2A61-1B47-A3F3-08760488DB7C}" type="slidenum">
              <a:rPr lang="en-US" altLang="en-US" sz="1200" smtClean="0"/>
              <a:pPr>
                <a:buClr>
                  <a:srgbClr val="000000"/>
                </a:buClr>
                <a:buSzPts val="1200"/>
                <a:buFont typeface="Times" pitchFamily="2" charset="0"/>
                <a:buNone/>
              </a:pPr>
              <a:t>214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387833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4305" name="Google Shape;462;g847cf01710_0_101:notes">
            <a:extLst>
              <a:ext uri="{FF2B5EF4-FFF2-40B4-BE49-F238E27FC236}">
                <a16:creationId xmlns:a16="http://schemas.microsoft.com/office/drawing/2014/main" id="{27F8763E-380B-ED4F-BB9F-DE4BE4AE4E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4306" name="Google Shape;463;g847cf01710_0_101:notes">
            <a:extLst>
              <a:ext uri="{FF2B5EF4-FFF2-40B4-BE49-F238E27FC236}">
                <a16:creationId xmlns:a16="http://schemas.microsoft.com/office/drawing/2014/main" id="{05579D5A-46BD-2F4C-B586-EC89FD3D38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Order the steps of chymotrypsin-mediated hydrolysis.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354307" name="Google Shape;464;g847cf01710_0_101:notes">
            <a:extLst>
              <a:ext uri="{FF2B5EF4-FFF2-40B4-BE49-F238E27FC236}">
                <a16:creationId xmlns:a16="http://schemas.microsoft.com/office/drawing/2014/main" id="{50CE4407-BE0D-134C-99EA-699EBFE60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DAC77AA-E374-7448-A0C5-05A73471FEB6}" type="slidenum">
              <a:rPr lang="en-US" altLang="en-US" sz="1200" smtClean="0"/>
              <a:pPr>
                <a:buClr>
                  <a:srgbClr val="000000"/>
                </a:buClr>
                <a:buSzPts val="1200"/>
                <a:buFont typeface="Times" pitchFamily="2" charset="0"/>
                <a:buNone/>
              </a:pPr>
              <a:t>215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28736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6353" name="Google Shape;462;g847cf01710_0_101:notes">
            <a:extLst>
              <a:ext uri="{FF2B5EF4-FFF2-40B4-BE49-F238E27FC236}">
                <a16:creationId xmlns:a16="http://schemas.microsoft.com/office/drawing/2014/main" id="{F2E2CA51-B028-9C49-8160-98868DA71A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6354" name="Google Shape;463;g847cf01710_0_101:notes">
            <a:extLst>
              <a:ext uri="{FF2B5EF4-FFF2-40B4-BE49-F238E27FC236}">
                <a16:creationId xmlns:a16="http://schemas.microsoft.com/office/drawing/2014/main" id="{0122D7B3-B4BF-B349-8551-0C15EEA4F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6355" name="Google Shape;464;g847cf01710_0_101:notes">
            <a:extLst>
              <a:ext uri="{FF2B5EF4-FFF2-40B4-BE49-F238E27FC236}">
                <a16:creationId xmlns:a16="http://schemas.microsoft.com/office/drawing/2014/main" id="{3E96B903-57DD-A841-8BEC-F65430843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CA5D5D-9C2B-194E-A64E-CA209B1AEA4F}" type="slidenum">
              <a:rPr lang="en-US" altLang="en-US" sz="1200" smtClean="0"/>
              <a:pPr>
                <a:buClr>
                  <a:srgbClr val="000000"/>
                </a:buClr>
                <a:buSzPts val="1200"/>
                <a:buFont typeface="Times" pitchFamily="2" charset="0"/>
                <a:buNone/>
              </a:pPr>
              <a:t>216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17292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21" name="Google Shape;227;g7fe2cbe272_0_58:notes">
            <a:extLst>
              <a:ext uri="{FF2B5EF4-FFF2-40B4-BE49-F238E27FC236}">
                <a16:creationId xmlns:a16="http://schemas.microsoft.com/office/drawing/2014/main" id="{9A357DF7-11A0-2D49-89D2-B83C25A0AB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22" name="Google Shape;228;g7fe2cbe272_0_58:notes">
            <a:extLst>
              <a:ext uri="{FF2B5EF4-FFF2-40B4-BE49-F238E27FC236}">
                <a16:creationId xmlns:a16="http://schemas.microsoft.com/office/drawing/2014/main" id="{88BD75B1-F960-B54D-A96A-64C07F820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23" name="Google Shape;229;g7fe2cbe272_0_58:notes">
            <a:extLst>
              <a:ext uri="{FF2B5EF4-FFF2-40B4-BE49-F238E27FC236}">
                <a16:creationId xmlns:a16="http://schemas.microsoft.com/office/drawing/2014/main" id="{16F709BD-195D-4140-95D4-F3D475A12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B55033-B02D-AD44-9199-43135CACD4EE}" type="slidenum">
              <a:rPr lang="en-US" altLang="en-US" sz="1200" smtClean="0"/>
              <a:pPr>
                <a:buClr>
                  <a:srgbClr val="000000"/>
                </a:buClr>
                <a:buSzPts val="1200"/>
                <a:buFont typeface="Times" pitchFamily="2" charset="0"/>
                <a:buNone/>
              </a:pPr>
              <a:t>217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34741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1169" name="Google Shape;227;g7fe2cbe272_0_58:notes">
            <a:extLst>
              <a:ext uri="{FF2B5EF4-FFF2-40B4-BE49-F238E27FC236}">
                <a16:creationId xmlns:a16="http://schemas.microsoft.com/office/drawing/2014/main" id="{79CDD023-4A47-434C-A651-540EBB1FA18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1170" name="Google Shape;228;g7fe2cbe272_0_58:notes">
            <a:extLst>
              <a:ext uri="{FF2B5EF4-FFF2-40B4-BE49-F238E27FC236}">
                <a16:creationId xmlns:a16="http://schemas.microsoft.com/office/drawing/2014/main" id="{E1F89B08-85EA-304E-99F8-C3E6FA49C3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1171" name="Google Shape;229;g7fe2cbe272_0_58:notes">
            <a:extLst>
              <a:ext uri="{FF2B5EF4-FFF2-40B4-BE49-F238E27FC236}">
                <a16:creationId xmlns:a16="http://schemas.microsoft.com/office/drawing/2014/main" id="{4D44C284-D82D-BF46-B640-0D37219E1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29CE2D-55D7-A64C-879A-5EAE103275EB}"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008814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3217" name="Google Shape;227;g7fe2cbe272_0_58:notes">
            <a:extLst>
              <a:ext uri="{FF2B5EF4-FFF2-40B4-BE49-F238E27FC236}">
                <a16:creationId xmlns:a16="http://schemas.microsoft.com/office/drawing/2014/main" id="{1BD9D4D6-E58F-FA48-953C-AF6D8EF457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3218" name="Google Shape;228;g7fe2cbe272_0_58:notes">
            <a:extLst>
              <a:ext uri="{FF2B5EF4-FFF2-40B4-BE49-F238E27FC236}">
                <a16:creationId xmlns:a16="http://schemas.microsoft.com/office/drawing/2014/main" id="{6E25E3D6-0062-614E-8062-0EB7F1512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3219" name="Google Shape;229;g7fe2cbe272_0_58:notes">
            <a:extLst>
              <a:ext uri="{FF2B5EF4-FFF2-40B4-BE49-F238E27FC236}">
                <a16:creationId xmlns:a16="http://schemas.microsoft.com/office/drawing/2014/main" id="{87ED4125-4606-7840-BAB4-413465ADD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E2A816-F34A-184C-B3A0-EA089CC13367}" type="slidenum">
              <a:rPr lang="en-US" altLang="en-US" sz="1200" smtClean="0"/>
              <a:pPr>
                <a:buClr>
                  <a:srgbClr val="000000"/>
                </a:buClr>
                <a:buSzPts val="1200"/>
                <a:buFont typeface="Times" pitchFamily="2" charset="0"/>
                <a:buNone/>
              </a:pPr>
              <a:t>219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535021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5265" name="Google Shape;462;g847cf01710_0_101:notes">
            <a:extLst>
              <a:ext uri="{FF2B5EF4-FFF2-40B4-BE49-F238E27FC236}">
                <a16:creationId xmlns:a16="http://schemas.microsoft.com/office/drawing/2014/main" id="{EEAF67DC-197C-EE42-91E8-0CB051554D2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5266" name="Google Shape;463;g847cf01710_0_101:notes">
            <a:extLst>
              <a:ext uri="{FF2B5EF4-FFF2-40B4-BE49-F238E27FC236}">
                <a16:creationId xmlns:a16="http://schemas.microsoft.com/office/drawing/2014/main" id="{0F222E22-6508-EA46-AF62-2CB8319ED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roles of the amino acids found in the catalytic triad.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395267" name="Google Shape;464;g847cf01710_0_101:notes">
            <a:extLst>
              <a:ext uri="{FF2B5EF4-FFF2-40B4-BE49-F238E27FC236}">
                <a16:creationId xmlns:a16="http://schemas.microsoft.com/office/drawing/2014/main" id="{2E0D4B13-B19D-9F41-8505-B41BD89C0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6305E2-0570-874E-9F32-BC42688EFE68}" type="slidenum">
              <a:rPr lang="en-US" altLang="en-US" sz="1200" smtClean="0"/>
              <a:pPr>
                <a:buClr>
                  <a:srgbClr val="000000"/>
                </a:buClr>
                <a:buSzPts val="1200"/>
                <a:buFont typeface="Times" pitchFamily="2" charset="0"/>
                <a:buNone/>
              </a:pPr>
              <a:t>220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148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151503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7313" name="Google Shape;462;g847cf01710_0_101:notes">
            <a:extLst>
              <a:ext uri="{FF2B5EF4-FFF2-40B4-BE49-F238E27FC236}">
                <a16:creationId xmlns:a16="http://schemas.microsoft.com/office/drawing/2014/main" id="{5CC26732-ADB8-9444-A466-124FDE9EF2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7314" name="Google Shape;463;g847cf01710_0_101:notes">
            <a:extLst>
              <a:ext uri="{FF2B5EF4-FFF2-40B4-BE49-F238E27FC236}">
                <a16:creationId xmlns:a16="http://schemas.microsoft.com/office/drawing/2014/main" id="{4A3282DF-EC97-A54A-9D0A-8119746AC1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7315" name="Google Shape;464;g847cf01710_0_101:notes">
            <a:extLst>
              <a:ext uri="{FF2B5EF4-FFF2-40B4-BE49-F238E27FC236}">
                <a16:creationId xmlns:a16="http://schemas.microsoft.com/office/drawing/2014/main" id="{004AD59D-5FE3-7F41-BE34-3D15B3A44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9395D-91AD-2A46-8E79-BDA78E3575A8}" type="slidenum">
              <a:rPr lang="en-US" altLang="en-US" sz="1200" smtClean="0"/>
              <a:pPr>
                <a:buClr>
                  <a:srgbClr val="000000"/>
                </a:buClr>
                <a:buSzPts val="1200"/>
                <a:buFont typeface="Times" pitchFamily="2" charset="0"/>
                <a:buNone/>
              </a:pPr>
              <a:t>221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060974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61" name="Google Shape;227;g7fe2cbe272_0_58:notes">
            <a:extLst>
              <a:ext uri="{FF2B5EF4-FFF2-40B4-BE49-F238E27FC236}">
                <a16:creationId xmlns:a16="http://schemas.microsoft.com/office/drawing/2014/main" id="{97CDE993-7C8A-444B-A3C6-E6D0F6598BE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9362" name="Google Shape;228;g7fe2cbe272_0_58:notes">
            <a:extLst>
              <a:ext uri="{FF2B5EF4-FFF2-40B4-BE49-F238E27FC236}">
                <a16:creationId xmlns:a16="http://schemas.microsoft.com/office/drawing/2014/main" id="{56CB7FF1-5BB6-A44A-979E-EB0D429E73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9363" name="Google Shape;229;g7fe2cbe272_0_58:notes">
            <a:extLst>
              <a:ext uri="{FF2B5EF4-FFF2-40B4-BE49-F238E27FC236}">
                <a16:creationId xmlns:a16="http://schemas.microsoft.com/office/drawing/2014/main" id="{004813F2-35D8-504B-B1B9-15FFCB013E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B0F8B44-6462-464B-8ACE-E4C15958D645}" type="slidenum">
              <a:rPr lang="en-US" altLang="en-US" sz="1200" smtClean="0"/>
              <a:pPr>
                <a:buClr>
                  <a:srgbClr val="000000"/>
                </a:buClr>
                <a:buSzPts val="1200"/>
                <a:buFont typeface="Times" pitchFamily="2" charset="0"/>
                <a:buNone/>
              </a:pPr>
              <a:t>222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03917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1409" name="Google Shape;227;g7fe2cbe272_0_58:notes">
            <a:extLst>
              <a:ext uri="{FF2B5EF4-FFF2-40B4-BE49-F238E27FC236}">
                <a16:creationId xmlns:a16="http://schemas.microsoft.com/office/drawing/2014/main" id="{1FDE5A82-185C-2043-998E-B3F2D8C28C3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1410" name="Google Shape;228;g7fe2cbe272_0_58:notes">
            <a:extLst>
              <a:ext uri="{FF2B5EF4-FFF2-40B4-BE49-F238E27FC236}">
                <a16:creationId xmlns:a16="http://schemas.microsoft.com/office/drawing/2014/main" id="{EF22585C-4D7D-BC44-ACC9-88075208E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1411" name="Google Shape;229;g7fe2cbe272_0_58:notes">
            <a:extLst>
              <a:ext uri="{FF2B5EF4-FFF2-40B4-BE49-F238E27FC236}">
                <a16:creationId xmlns:a16="http://schemas.microsoft.com/office/drawing/2014/main" id="{9D9CCFBF-3F7E-B44B-B8DE-6230C0D66C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3EF4BD8-D31A-9443-BA51-C8822BC32DAE}" type="slidenum">
              <a:rPr lang="en-US" altLang="en-US" sz="1200" smtClean="0"/>
              <a:pPr>
                <a:buClr>
                  <a:srgbClr val="000000"/>
                </a:buClr>
                <a:buSzPts val="1200"/>
                <a:buFont typeface="Times" pitchFamily="2" charset="0"/>
                <a:buNone/>
              </a:pPr>
              <a:t>223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806544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3457" name="Google Shape;165;p2:notes">
            <a:extLst>
              <a:ext uri="{FF2B5EF4-FFF2-40B4-BE49-F238E27FC236}">
                <a16:creationId xmlns:a16="http://schemas.microsoft.com/office/drawing/2014/main" id="{33D7E4E1-411E-3E49-8865-6E97D955C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3458" name="Google Shape;166;p2:notes">
            <a:extLst>
              <a:ext uri="{FF2B5EF4-FFF2-40B4-BE49-F238E27FC236}">
                <a16:creationId xmlns:a16="http://schemas.microsoft.com/office/drawing/2014/main" id="{BEBCC8E9-CB1D-6740-AF29-2B1F3B5303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3195252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5505" name="Google Shape;227;g7fe2cbe272_0_58:notes">
            <a:extLst>
              <a:ext uri="{FF2B5EF4-FFF2-40B4-BE49-F238E27FC236}">
                <a16:creationId xmlns:a16="http://schemas.microsoft.com/office/drawing/2014/main" id="{2E16C1CE-52BD-0C48-82E4-29C4D797F6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5506" name="Google Shape;228;g7fe2cbe272_0_58:notes">
            <a:extLst>
              <a:ext uri="{FF2B5EF4-FFF2-40B4-BE49-F238E27FC236}">
                <a16:creationId xmlns:a16="http://schemas.microsoft.com/office/drawing/2014/main" id="{4A8D5C5B-6F9F-A149-ABC1-EE38A52A42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5507" name="Google Shape;229;g7fe2cbe272_0_58:notes">
            <a:extLst>
              <a:ext uri="{FF2B5EF4-FFF2-40B4-BE49-F238E27FC236}">
                <a16:creationId xmlns:a16="http://schemas.microsoft.com/office/drawing/2014/main" id="{52548369-6689-5749-BDA8-6B95E0C6F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AB4246-41FF-1F46-B0E8-34798CCE9177}" type="slidenum">
              <a:rPr lang="en-US" altLang="en-US" sz="1200" smtClean="0"/>
              <a:pPr>
                <a:buClr>
                  <a:srgbClr val="000000"/>
                </a:buClr>
                <a:buSzPts val="1200"/>
                <a:buFont typeface="Times" pitchFamily="2" charset="0"/>
                <a:buNone/>
              </a:pPr>
              <a:t>225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836533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5265" name="Google Shape;462;g847cf01710_0_101:notes">
            <a:extLst>
              <a:ext uri="{FF2B5EF4-FFF2-40B4-BE49-F238E27FC236}">
                <a16:creationId xmlns:a16="http://schemas.microsoft.com/office/drawing/2014/main" id="{EEAF67DC-197C-EE42-91E8-0CB051554D2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5266" name="Google Shape;463;g847cf01710_0_101:notes">
            <a:extLst>
              <a:ext uri="{FF2B5EF4-FFF2-40B4-BE49-F238E27FC236}">
                <a16:creationId xmlns:a16="http://schemas.microsoft.com/office/drawing/2014/main" id="{0F222E22-6508-EA46-AF62-2CB8319ED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an example of an irreversible inhibitor used in medicine.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395267" name="Google Shape;464;g847cf01710_0_101:notes">
            <a:extLst>
              <a:ext uri="{FF2B5EF4-FFF2-40B4-BE49-F238E27FC236}">
                <a16:creationId xmlns:a16="http://schemas.microsoft.com/office/drawing/2014/main" id="{2E0D4B13-B19D-9F41-8505-B41BD89C0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6305E2-0570-874E-9F32-BC42688EFE68}" type="slidenum">
              <a:rPr lang="en-US" altLang="en-US" sz="1200" smtClean="0"/>
              <a:pPr>
                <a:buClr>
                  <a:srgbClr val="000000"/>
                </a:buClr>
                <a:buSzPts val="1200"/>
                <a:buFont typeface="Times" pitchFamily="2" charset="0"/>
                <a:buNone/>
              </a:pPr>
              <a:t>226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129687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7313" name="Google Shape;462;g847cf01710_0_101:notes">
            <a:extLst>
              <a:ext uri="{FF2B5EF4-FFF2-40B4-BE49-F238E27FC236}">
                <a16:creationId xmlns:a16="http://schemas.microsoft.com/office/drawing/2014/main" id="{5CC26732-ADB8-9444-A466-124FDE9EF2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7314" name="Google Shape;463;g847cf01710_0_101:notes">
            <a:extLst>
              <a:ext uri="{FF2B5EF4-FFF2-40B4-BE49-F238E27FC236}">
                <a16:creationId xmlns:a16="http://schemas.microsoft.com/office/drawing/2014/main" id="{4A3282DF-EC97-A54A-9D0A-8119746AC1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7315" name="Google Shape;464;g847cf01710_0_101:notes">
            <a:extLst>
              <a:ext uri="{FF2B5EF4-FFF2-40B4-BE49-F238E27FC236}">
                <a16:creationId xmlns:a16="http://schemas.microsoft.com/office/drawing/2014/main" id="{004AD59D-5FE3-7F41-BE34-3D15B3A44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9395D-91AD-2A46-8E79-BDA78E3575A8}" type="slidenum">
              <a:rPr lang="en-US" altLang="en-US" sz="1200" smtClean="0"/>
              <a:pPr>
                <a:buClr>
                  <a:srgbClr val="000000"/>
                </a:buClr>
                <a:buSzPts val="1200"/>
                <a:buFont typeface="Times" pitchFamily="2" charset="0"/>
                <a:buNone/>
              </a:pPr>
              <a:t>227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351287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7553" name="Google Shape;227;g7fe2cbe272_0_58:notes">
            <a:extLst>
              <a:ext uri="{FF2B5EF4-FFF2-40B4-BE49-F238E27FC236}">
                <a16:creationId xmlns:a16="http://schemas.microsoft.com/office/drawing/2014/main" id="{793D988D-9C51-4F40-B935-04A2BCB714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7554" name="Google Shape;228;g7fe2cbe272_0_58:notes">
            <a:extLst>
              <a:ext uri="{FF2B5EF4-FFF2-40B4-BE49-F238E27FC236}">
                <a16:creationId xmlns:a16="http://schemas.microsoft.com/office/drawing/2014/main" id="{A6BC602E-311B-8C47-94EF-5B772DC3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7555" name="Google Shape;229;g7fe2cbe272_0_58:notes">
            <a:extLst>
              <a:ext uri="{FF2B5EF4-FFF2-40B4-BE49-F238E27FC236}">
                <a16:creationId xmlns:a16="http://schemas.microsoft.com/office/drawing/2014/main" id="{EA49B390-45A0-8943-9956-BE06350E9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D846E64-0700-2A47-971B-931D6F08D5F9}" type="slidenum">
              <a:rPr lang="en-US" altLang="en-US" sz="1200" smtClean="0"/>
              <a:pPr>
                <a:buClr>
                  <a:srgbClr val="000000"/>
                </a:buClr>
                <a:buSzPts val="1200"/>
                <a:buFont typeface="Times" pitchFamily="2" charset="0"/>
                <a:buNone/>
              </a:pPr>
              <a:t>228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486160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01" name="Google Shape;227;g7fe2cbe272_0_58:notes">
            <a:extLst>
              <a:ext uri="{FF2B5EF4-FFF2-40B4-BE49-F238E27FC236}">
                <a16:creationId xmlns:a16="http://schemas.microsoft.com/office/drawing/2014/main" id="{E490740E-F437-7342-830E-CC78680977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02" name="Google Shape;228;g7fe2cbe272_0_58:notes">
            <a:extLst>
              <a:ext uri="{FF2B5EF4-FFF2-40B4-BE49-F238E27FC236}">
                <a16:creationId xmlns:a16="http://schemas.microsoft.com/office/drawing/2014/main" id="{1CD5DBCA-209B-D545-943D-4DA545A37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03" name="Google Shape;229;g7fe2cbe272_0_58:notes">
            <a:extLst>
              <a:ext uri="{FF2B5EF4-FFF2-40B4-BE49-F238E27FC236}">
                <a16:creationId xmlns:a16="http://schemas.microsoft.com/office/drawing/2014/main" id="{EC083D1B-9FDF-C04C-898E-CC02E6DEAF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B67BB91-B32A-8943-923F-87FBEA5A19E7}" type="slidenum">
              <a:rPr lang="en-US" altLang="en-US" sz="1200" smtClean="0"/>
              <a:pPr>
                <a:buClr>
                  <a:srgbClr val="000000"/>
                </a:buClr>
                <a:buSzPts val="1200"/>
                <a:buFont typeface="Times" pitchFamily="2" charset="0"/>
                <a:buNone/>
              </a:pPr>
              <a:t>229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147402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1649" name="Google Shape;227;g7fe2cbe272_0_58:notes">
            <a:extLst>
              <a:ext uri="{FF2B5EF4-FFF2-40B4-BE49-F238E27FC236}">
                <a16:creationId xmlns:a16="http://schemas.microsoft.com/office/drawing/2014/main" id="{8379056E-C66A-6D4A-BD02-0DE78D07D2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1650" name="Google Shape;228;g7fe2cbe272_0_58:notes">
            <a:extLst>
              <a:ext uri="{FF2B5EF4-FFF2-40B4-BE49-F238E27FC236}">
                <a16:creationId xmlns:a16="http://schemas.microsoft.com/office/drawing/2014/main" id="{A511D3E2-6D6F-6444-A93E-ADB2243FF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1651" name="Google Shape;229;g7fe2cbe272_0_58:notes">
            <a:extLst>
              <a:ext uri="{FF2B5EF4-FFF2-40B4-BE49-F238E27FC236}">
                <a16:creationId xmlns:a16="http://schemas.microsoft.com/office/drawing/2014/main" id="{BDBD64F2-66EF-1D45-84A6-DF34F06796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62EFA4-3456-0C49-B5B6-ABCC54102B1B}" type="slidenum">
              <a:rPr lang="en-US" altLang="en-US" sz="1200" smtClean="0"/>
              <a:pPr>
                <a:buClr>
                  <a:srgbClr val="000000"/>
                </a:buClr>
                <a:buSzPts val="1200"/>
                <a:buFont typeface="Times" pitchFamily="2" charset="0"/>
                <a:buNone/>
              </a:pPr>
              <a:t>230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602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462;g847cf01710_0_101:notes">
            <a:extLst>
              <a:ext uri="{FF2B5EF4-FFF2-40B4-BE49-F238E27FC236}">
                <a16:creationId xmlns:a16="http://schemas.microsoft.com/office/drawing/2014/main" id="{EB8DC696-9E7B-9940-AD6C-FA1ECCB0B08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3490" name="Google Shape;463;g847cf01710_0_101:notes">
            <a:extLst>
              <a:ext uri="{FF2B5EF4-FFF2-40B4-BE49-F238E27FC236}">
                <a16:creationId xmlns:a16="http://schemas.microsoft.com/office/drawing/2014/main" id="{8183DD29-B1DF-BC4C-82F0-74B8FD3F8B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E.C. number or name of an enzyme to the reaction it catalyzes; Describe an Enzyme Commission (E.C.) number.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63491" name="Google Shape;464;g847cf01710_0_101:notes">
            <a:extLst>
              <a:ext uri="{FF2B5EF4-FFF2-40B4-BE49-F238E27FC236}">
                <a16:creationId xmlns:a16="http://schemas.microsoft.com/office/drawing/2014/main" id="{1ED13072-065B-C845-A8FB-8552C7413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CCFECD6-7811-5A46-BEE8-E383763A97D5}"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037757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7793" name="Google Shape;165;p2:notes">
            <a:extLst>
              <a:ext uri="{FF2B5EF4-FFF2-40B4-BE49-F238E27FC236}">
                <a16:creationId xmlns:a16="http://schemas.microsoft.com/office/drawing/2014/main" id="{B083CE03-362D-1346-A5BD-5218542992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7794" name="Google Shape;166;p2:notes">
            <a:extLst>
              <a:ext uri="{FF2B5EF4-FFF2-40B4-BE49-F238E27FC236}">
                <a16:creationId xmlns:a16="http://schemas.microsoft.com/office/drawing/2014/main" id="{740F4F15-7F49-3241-8F25-8241D068410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9233244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41" name="Google Shape;227;g7fe2cbe272_0_58:notes">
            <a:extLst>
              <a:ext uri="{FF2B5EF4-FFF2-40B4-BE49-F238E27FC236}">
                <a16:creationId xmlns:a16="http://schemas.microsoft.com/office/drawing/2014/main" id="{6ABE4508-39B0-D34D-82F0-527CC112CE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9842" name="Google Shape;228;g7fe2cbe272_0_58:notes">
            <a:extLst>
              <a:ext uri="{FF2B5EF4-FFF2-40B4-BE49-F238E27FC236}">
                <a16:creationId xmlns:a16="http://schemas.microsoft.com/office/drawing/2014/main" id="{EAF45DDD-8675-6745-B77B-2785BB9427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9843" name="Google Shape;229;g7fe2cbe272_0_58:notes">
            <a:extLst>
              <a:ext uri="{FF2B5EF4-FFF2-40B4-BE49-F238E27FC236}">
                <a16:creationId xmlns:a16="http://schemas.microsoft.com/office/drawing/2014/main" id="{47B06D51-935E-D14D-AAEE-2ABFD2A1EC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DC037A-C29E-034D-AF3B-7F415E61E6C2}" type="slidenum">
              <a:rPr lang="en-US" altLang="en-US" sz="1200" smtClean="0"/>
              <a:pPr>
                <a:buClr>
                  <a:srgbClr val="000000"/>
                </a:buClr>
                <a:buSzPts val="1200"/>
                <a:buFont typeface="Times" pitchFamily="2" charset="0"/>
                <a:buNone/>
              </a:pPr>
              <a:t>232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10026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3697" name="Google Shape;462;g847cf01710_0_101:notes">
            <a:extLst>
              <a:ext uri="{FF2B5EF4-FFF2-40B4-BE49-F238E27FC236}">
                <a16:creationId xmlns:a16="http://schemas.microsoft.com/office/drawing/2014/main" id="{D85456A8-F5D0-EA40-B4BB-DC8DF16BC3A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3698" name="Google Shape;463;g847cf01710_0_101:notes">
            <a:extLst>
              <a:ext uri="{FF2B5EF4-FFF2-40B4-BE49-F238E27FC236}">
                <a16:creationId xmlns:a16="http://schemas.microsoft.com/office/drawing/2014/main" id="{0E6463A5-3423-B648-883E-C8D1ABF85D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the “lock and key” and “induced fit” models of enzyme-substrate interaction.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413699" name="Google Shape;464;g847cf01710_0_101:notes">
            <a:extLst>
              <a:ext uri="{FF2B5EF4-FFF2-40B4-BE49-F238E27FC236}">
                <a16:creationId xmlns:a16="http://schemas.microsoft.com/office/drawing/2014/main" id="{90981A96-A8D8-E04E-8CD5-A3DAB3775E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33C7946-CAFA-D84A-8E53-6245E529AFFA}" type="slidenum">
              <a:rPr lang="en-US" altLang="en-US" sz="1200" smtClean="0"/>
              <a:pPr>
                <a:buClr>
                  <a:srgbClr val="000000"/>
                </a:buClr>
                <a:buSzPts val="1200"/>
                <a:buFont typeface="Times" pitchFamily="2" charset="0"/>
                <a:buNone/>
              </a:pPr>
              <a:t>233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87051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5745" name="Google Shape;462;g847cf01710_0_101:notes">
            <a:extLst>
              <a:ext uri="{FF2B5EF4-FFF2-40B4-BE49-F238E27FC236}">
                <a16:creationId xmlns:a16="http://schemas.microsoft.com/office/drawing/2014/main" id="{C3C54810-8F08-E74E-9774-EAE186E36A3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5746" name="Google Shape;463;g847cf01710_0_101:notes">
            <a:extLst>
              <a:ext uri="{FF2B5EF4-FFF2-40B4-BE49-F238E27FC236}">
                <a16:creationId xmlns:a16="http://schemas.microsoft.com/office/drawing/2014/main" id="{DD1CD9CC-ECDC-484B-A76C-EB3356E4D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5747" name="Google Shape;464;g847cf01710_0_101:notes">
            <a:extLst>
              <a:ext uri="{FF2B5EF4-FFF2-40B4-BE49-F238E27FC236}">
                <a16:creationId xmlns:a16="http://schemas.microsoft.com/office/drawing/2014/main" id="{F2126E17-C7DF-9B4F-9201-C6205EB82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2D1421-9738-B947-B74E-7F555B6BEB8F}" type="slidenum">
              <a:rPr lang="en-US" altLang="en-US" sz="1200" smtClean="0"/>
              <a:pPr>
                <a:buClr>
                  <a:srgbClr val="000000"/>
                </a:buClr>
                <a:buSzPts val="1200"/>
                <a:buFont typeface="Times" pitchFamily="2" charset="0"/>
                <a:buNone/>
              </a:pPr>
              <a:t>234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354952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1889" name="Google Shape;227;g7fe2cbe272_0_58:notes">
            <a:extLst>
              <a:ext uri="{FF2B5EF4-FFF2-40B4-BE49-F238E27FC236}">
                <a16:creationId xmlns:a16="http://schemas.microsoft.com/office/drawing/2014/main" id="{E1D07880-4D12-2140-9ADC-F45EE0B1FB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1890" name="Google Shape;228;g7fe2cbe272_0_58:notes">
            <a:extLst>
              <a:ext uri="{FF2B5EF4-FFF2-40B4-BE49-F238E27FC236}">
                <a16:creationId xmlns:a16="http://schemas.microsoft.com/office/drawing/2014/main" id="{AA5ED5D1-5A77-3A4B-BFBD-179B83ABF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1891" name="Google Shape;229;g7fe2cbe272_0_58:notes">
            <a:extLst>
              <a:ext uri="{FF2B5EF4-FFF2-40B4-BE49-F238E27FC236}">
                <a16:creationId xmlns:a16="http://schemas.microsoft.com/office/drawing/2014/main" id="{6CF1A898-1C62-624E-9971-33A2FBBE4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CA3860C-35AA-D944-8D0F-4A9305C17047}" type="slidenum">
              <a:rPr lang="en-US" altLang="en-US" sz="1200" smtClean="0"/>
              <a:pPr>
                <a:buClr>
                  <a:srgbClr val="000000"/>
                </a:buClr>
                <a:buSzPts val="1200"/>
                <a:buFont typeface="Times" pitchFamily="2" charset="0"/>
                <a:buNone/>
              </a:pPr>
              <a:t>235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216860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3937" name="Google Shape;227;g7fe2cbe272_0_58:notes">
            <a:extLst>
              <a:ext uri="{FF2B5EF4-FFF2-40B4-BE49-F238E27FC236}">
                <a16:creationId xmlns:a16="http://schemas.microsoft.com/office/drawing/2014/main" id="{98AD9AA1-5D7D-774A-A9F1-2662BB2813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3938" name="Google Shape;228;g7fe2cbe272_0_58:notes">
            <a:extLst>
              <a:ext uri="{FF2B5EF4-FFF2-40B4-BE49-F238E27FC236}">
                <a16:creationId xmlns:a16="http://schemas.microsoft.com/office/drawing/2014/main" id="{AC82F466-C172-8446-988E-A583C5BB8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3939" name="Google Shape;229;g7fe2cbe272_0_58:notes">
            <a:extLst>
              <a:ext uri="{FF2B5EF4-FFF2-40B4-BE49-F238E27FC236}">
                <a16:creationId xmlns:a16="http://schemas.microsoft.com/office/drawing/2014/main" id="{4DFD9A69-1448-D94A-92F2-6866B0A67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25CF75D-9EFF-8149-889D-3B76304FDF3D}" type="slidenum">
              <a:rPr lang="en-US" altLang="en-US" sz="1200" smtClean="0"/>
              <a:pPr>
                <a:buClr>
                  <a:srgbClr val="000000"/>
                </a:buClr>
                <a:buSzPts val="1200"/>
                <a:buFont typeface="Times" pitchFamily="2" charset="0"/>
                <a:buNone/>
              </a:pPr>
              <a:t>236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937970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3697" name="Google Shape;462;g847cf01710_0_101:notes">
            <a:extLst>
              <a:ext uri="{FF2B5EF4-FFF2-40B4-BE49-F238E27FC236}">
                <a16:creationId xmlns:a16="http://schemas.microsoft.com/office/drawing/2014/main" id="{D85456A8-F5D0-EA40-B4BB-DC8DF16BC3A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3698" name="Google Shape;463;g847cf01710_0_101:notes">
            <a:extLst>
              <a:ext uri="{FF2B5EF4-FFF2-40B4-BE49-F238E27FC236}">
                <a16:creationId xmlns:a16="http://schemas.microsoft.com/office/drawing/2014/main" id="{0E6463A5-3423-B648-883E-C8D1ABF85D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 </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catalytic mechanisms used by enolase; Describe the role of the magnesium ion cofactors in the enolase catalytic mechanism.</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413699" name="Google Shape;464;g847cf01710_0_101:notes">
            <a:extLst>
              <a:ext uri="{FF2B5EF4-FFF2-40B4-BE49-F238E27FC236}">
                <a16:creationId xmlns:a16="http://schemas.microsoft.com/office/drawing/2014/main" id="{90981A96-A8D8-E04E-8CD5-A3DAB3775E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33C7946-CAFA-D84A-8E53-6245E529AFFA}" type="slidenum">
              <a:rPr lang="en-US" altLang="en-US" sz="1200" smtClean="0"/>
              <a:pPr>
                <a:buClr>
                  <a:srgbClr val="000000"/>
                </a:buClr>
                <a:buSzPts val="1200"/>
                <a:buFont typeface="Times" pitchFamily="2" charset="0"/>
                <a:buNone/>
              </a:pPr>
              <a:t>237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185478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5745" name="Google Shape;462;g847cf01710_0_101:notes">
            <a:extLst>
              <a:ext uri="{FF2B5EF4-FFF2-40B4-BE49-F238E27FC236}">
                <a16:creationId xmlns:a16="http://schemas.microsoft.com/office/drawing/2014/main" id="{C3C54810-8F08-E74E-9774-EAE186E36A3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5746" name="Google Shape;463;g847cf01710_0_101:notes">
            <a:extLst>
              <a:ext uri="{FF2B5EF4-FFF2-40B4-BE49-F238E27FC236}">
                <a16:creationId xmlns:a16="http://schemas.microsoft.com/office/drawing/2014/main" id="{DD1CD9CC-ECDC-484B-A76C-EB3356E4D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5747" name="Google Shape;464;g847cf01710_0_101:notes">
            <a:extLst>
              <a:ext uri="{FF2B5EF4-FFF2-40B4-BE49-F238E27FC236}">
                <a16:creationId xmlns:a16="http://schemas.microsoft.com/office/drawing/2014/main" id="{F2126E17-C7DF-9B4F-9201-C6205EB82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2D1421-9738-B947-B74E-7F555B6BEB8F}" type="slidenum">
              <a:rPr lang="en-US" altLang="en-US" sz="1200" smtClean="0"/>
              <a:pPr>
                <a:buClr>
                  <a:srgbClr val="000000"/>
                </a:buClr>
                <a:buSzPts val="1200"/>
                <a:buFont typeface="Times" pitchFamily="2" charset="0"/>
                <a:buNone/>
              </a:pPr>
              <a:t>238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823614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5985" name="Google Shape;227;g7fe2cbe272_0_58:notes">
            <a:extLst>
              <a:ext uri="{FF2B5EF4-FFF2-40B4-BE49-F238E27FC236}">
                <a16:creationId xmlns:a16="http://schemas.microsoft.com/office/drawing/2014/main" id="{E8F76E67-66A2-1042-AB65-AFB41E23726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5986" name="Google Shape;228;g7fe2cbe272_0_58:notes">
            <a:extLst>
              <a:ext uri="{FF2B5EF4-FFF2-40B4-BE49-F238E27FC236}">
                <a16:creationId xmlns:a16="http://schemas.microsoft.com/office/drawing/2014/main" id="{043DE715-3E15-994C-BA4A-785D873D65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5987" name="Google Shape;229;g7fe2cbe272_0_58:notes">
            <a:extLst>
              <a:ext uri="{FF2B5EF4-FFF2-40B4-BE49-F238E27FC236}">
                <a16:creationId xmlns:a16="http://schemas.microsoft.com/office/drawing/2014/main" id="{767954DC-DDFF-C441-83F3-C2011BE3A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8FBCCC7-3669-8640-ACA7-C17DF9E61B86}" type="slidenum">
              <a:rPr lang="en-US" altLang="en-US" sz="1200" smtClean="0"/>
              <a:pPr>
                <a:buClr>
                  <a:srgbClr val="000000"/>
                </a:buClr>
                <a:buSzPts val="1200"/>
                <a:buFont typeface="Times" pitchFamily="2" charset="0"/>
                <a:buNone/>
              </a:pPr>
              <a:t>239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03277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8033" name="Google Shape;227;g7fe2cbe272_0_58:notes">
            <a:extLst>
              <a:ext uri="{FF2B5EF4-FFF2-40B4-BE49-F238E27FC236}">
                <a16:creationId xmlns:a16="http://schemas.microsoft.com/office/drawing/2014/main" id="{3E132EFA-C0C2-3B41-9BFB-9515CC746C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8034" name="Google Shape;228;g7fe2cbe272_0_58:notes">
            <a:extLst>
              <a:ext uri="{FF2B5EF4-FFF2-40B4-BE49-F238E27FC236}">
                <a16:creationId xmlns:a16="http://schemas.microsoft.com/office/drawing/2014/main" id="{58DA068A-5F38-954A-81B7-3C00313A8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8035" name="Google Shape;229;g7fe2cbe272_0_58:notes">
            <a:extLst>
              <a:ext uri="{FF2B5EF4-FFF2-40B4-BE49-F238E27FC236}">
                <a16:creationId xmlns:a16="http://schemas.microsoft.com/office/drawing/2014/main" id="{2A500496-7674-A143-84C3-CBCF137B9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26A27D-E8FD-2046-A6C1-3B65F6D3D205}" type="slidenum">
              <a:rPr lang="en-US" altLang="en-US" sz="1200" smtClean="0"/>
              <a:pPr>
                <a:buClr>
                  <a:srgbClr val="000000"/>
                </a:buClr>
                <a:buSzPts val="1200"/>
                <a:buFont typeface="Times" pitchFamily="2" charset="0"/>
                <a:buNone/>
              </a:pPr>
              <a:t>240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569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462;g847cf01710_0_101:notes">
            <a:extLst>
              <a:ext uri="{FF2B5EF4-FFF2-40B4-BE49-F238E27FC236}">
                <a16:creationId xmlns:a16="http://schemas.microsoft.com/office/drawing/2014/main" id="{2CF3A07F-E95B-FA4D-8617-C6ACA6AFE76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463;g847cf01710_0_101:notes">
            <a:extLst>
              <a:ext uri="{FF2B5EF4-FFF2-40B4-BE49-F238E27FC236}">
                <a16:creationId xmlns:a16="http://schemas.microsoft.com/office/drawing/2014/main" id="{CBF2DEA3-AEF1-0A49-9E21-D2D187674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Refer to Table</a:t>
            </a:r>
            <a:r>
              <a:rPr lang="en-US" altLang="en-US" baseline="0" dirty="0">
                <a:latin typeface="Times" pitchFamily="2" charset="0"/>
              </a:rPr>
              <a:t> 6-3 in slide 22.</a:t>
            </a:r>
            <a:endParaRPr lang="en-US" altLang="en-US" dirty="0">
              <a:latin typeface="Times" pitchFamily="2" charset="0"/>
            </a:endParaRPr>
          </a:p>
        </p:txBody>
      </p:sp>
      <p:sp>
        <p:nvSpPr>
          <p:cNvPr id="65539" name="Google Shape;464;g847cf01710_0_101:notes">
            <a:extLst>
              <a:ext uri="{FF2B5EF4-FFF2-40B4-BE49-F238E27FC236}">
                <a16:creationId xmlns:a16="http://schemas.microsoft.com/office/drawing/2014/main" id="{B7A4C841-C15A-5749-BFB4-C5B8C102E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F50042A-F63F-5240-9243-778FB372D7C9}"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74090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81" name="Google Shape;227;g7fe2cbe272_0_58:notes">
            <a:extLst>
              <a:ext uri="{FF2B5EF4-FFF2-40B4-BE49-F238E27FC236}">
                <a16:creationId xmlns:a16="http://schemas.microsoft.com/office/drawing/2014/main" id="{60C17B2A-CC82-794D-A6A7-F2F6D65251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082" name="Google Shape;228;g7fe2cbe272_0_58:notes">
            <a:extLst>
              <a:ext uri="{FF2B5EF4-FFF2-40B4-BE49-F238E27FC236}">
                <a16:creationId xmlns:a16="http://schemas.microsoft.com/office/drawing/2014/main" id="{39934F9E-EE76-A84F-A169-E62B78A55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083" name="Google Shape;229;g7fe2cbe272_0_58:notes">
            <a:extLst>
              <a:ext uri="{FF2B5EF4-FFF2-40B4-BE49-F238E27FC236}">
                <a16:creationId xmlns:a16="http://schemas.microsoft.com/office/drawing/2014/main" id="{786E17ED-6469-3B46-B24C-AFC4A58EB8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6430B6-2EC1-2349-AD66-B9DA997E887E}" type="slidenum">
              <a:rPr lang="en-US" altLang="en-US" sz="1200" smtClean="0"/>
              <a:pPr>
                <a:buClr>
                  <a:srgbClr val="000000"/>
                </a:buClr>
                <a:buSzPts val="1200"/>
                <a:buFont typeface="Times" pitchFamily="2" charset="0"/>
                <a:buNone/>
              </a:pPr>
              <a:t>241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805641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2129" name="Google Shape;462;g847cf01710_0_101:notes">
            <a:extLst>
              <a:ext uri="{FF2B5EF4-FFF2-40B4-BE49-F238E27FC236}">
                <a16:creationId xmlns:a16="http://schemas.microsoft.com/office/drawing/2014/main" id="{0304AEFD-BBC4-904B-ABE4-17D933F1AC8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2130" name="Google Shape;463;g847cf01710_0_101:notes">
            <a:extLst>
              <a:ext uri="{FF2B5EF4-FFF2-40B4-BE49-F238E27FC236}">
                <a16:creationId xmlns:a16="http://schemas.microsoft.com/office/drawing/2014/main" id="{6A4DEA1C-8A11-234B-B59E-E6FAABD2E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the mechanisms of action for the different classes of irreversible inhibitors; Describe an example of an irreversible inhibitor used in medicine.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432131" name="Google Shape;464;g847cf01710_0_101:notes">
            <a:extLst>
              <a:ext uri="{FF2B5EF4-FFF2-40B4-BE49-F238E27FC236}">
                <a16:creationId xmlns:a16="http://schemas.microsoft.com/office/drawing/2014/main" id="{85C4E2FD-2A8A-D44E-B218-5CC1D6994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8A67267-53F8-8344-BE61-C35C85FDC3A6}" type="slidenum">
              <a:rPr lang="en-US" altLang="en-US" sz="1200" smtClean="0"/>
              <a:pPr>
                <a:buClr>
                  <a:srgbClr val="000000"/>
                </a:buClr>
                <a:buSzPts val="1200"/>
                <a:buFont typeface="Times" pitchFamily="2" charset="0"/>
                <a:buNone/>
              </a:pPr>
              <a:t>242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877686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7" name="Google Shape;462;g847cf01710_0_101:notes">
            <a:extLst>
              <a:ext uri="{FF2B5EF4-FFF2-40B4-BE49-F238E27FC236}">
                <a16:creationId xmlns:a16="http://schemas.microsoft.com/office/drawing/2014/main" id="{AE85D65C-847A-714D-816C-44BA1B0B82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4178" name="Google Shape;463;g847cf01710_0_101:notes">
            <a:extLst>
              <a:ext uri="{FF2B5EF4-FFF2-40B4-BE49-F238E27FC236}">
                <a16:creationId xmlns:a16="http://schemas.microsoft.com/office/drawing/2014/main" id="{66B16F74-6D71-AA48-BE54-D1224605B3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4179" name="Google Shape;464;g847cf01710_0_101:notes">
            <a:extLst>
              <a:ext uri="{FF2B5EF4-FFF2-40B4-BE49-F238E27FC236}">
                <a16:creationId xmlns:a16="http://schemas.microsoft.com/office/drawing/2014/main" id="{3EC9E564-B2B7-4D4D-8D28-112C883520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08377B-F091-FF4A-8DFC-EC851C498260}" type="slidenum">
              <a:rPr lang="en-US" altLang="en-US" sz="1200" smtClean="0"/>
              <a:pPr>
                <a:buClr>
                  <a:srgbClr val="000000"/>
                </a:buClr>
                <a:buSzPts val="1200"/>
                <a:buFont typeface="Times" pitchFamily="2" charset="0"/>
                <a:buNone/>
              </a:pPr>
              <a:t>243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843648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6 of Achieve.  It is in the folder titled “Ch6 In-Class Activities, Videos, and Resources.”</a:t>
            </a:r>
          </a:p>
          <a:p>
            <a:pPr marL="0" lvl="0" indent="0" algn="l" rtl="0">
              <a:spcBef>
                <a:spcPts val="0"/>
              </a:spcBef>
              <a:spcAft>
                <a:spcPts val="0"/>
              </a:spcAft>
              <a:buClr>
                <a:schemeClr val="dk1"/>
              </a:buClr>
              <a:buSzPts val="1100"/>
              <a:buFont typeface="Arial"/>
              <a:buNone/>
            </a:pP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dirty="0">
                <a:solidFill>
                  <a:schemeClr val="dk1"/>
                </a:solidFill>
              </a:rPr>
              <a:t>Ch 6 4. Two concepts explain the catalytic power of enzymes. First, enzymes bind most tightly to the transition state of the </a:t>
            </a:r>
            <a:r>
              <a:rPr lang="en-GB" sz="1000" dirty="0" err="1">
                <a:solidFill>
                  <a:schemeClr val="dk1"/>
                </a:solidFill>
              </a:rPr>
              <a:t>catalyzed</a:t>
            </a:r>
            <a:r>
              <a:rPr lang="en-GB" sz="1000" dirty="0">
                <a:solidFill>
                  <a:schemeClr val="dk1"/>
                </a:solidFill>
              </a:rPr>
              <a:t> reaction, using binding energy to lower the activation barrier. Second, enzyme active sites are organized by evolution to facilitate multiple mechanisms of chemical catalysis simultaneously.</a:t>
            </a:r>
          </a:p>
          <a:p>
            <a:pPr marL="0" lvl="0" indent="0" algn="l" rtl="0">
              <a:spcBef>
                <a:spcPts val="0"/>
              </a:spcBef>
              <a:spcAft>
                <a:spcPts val="0"/>
              </a:spcAft>
              <a:buClr>
                <a:schemeClr val="dk1"/>
              </a:buClr>
              <a:buSzPts val="1100"/>
              <a:buFont typeface="Arial"/>
              <a:buNone/>
            </a:pP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dirty="0">
                <a:solidFill>
                  <a:schemeClr val="dk1"/>
                </a:solidFill>
              </a:rPr>
              <a:t>Video link: </a:t>
            </a:r>
            <a:r>
              <a:rPr lang="en-GB" sz="1000" dirty="0">
                <a:solidFill>
                  <a:schemeClr val="dk1"/>
                </a:solidFill>
                <a:latin typeface="Roboto"/>
                <a:ea typeface="Roboto"/>
                <a:cs typeface="Roboto"/>
                <a:sym typeface="Roboto"/>
              </a:rPr>
              <a:t>https://</a:t>
            </a:r>
            <a:r>
              <a:rPr lang="en-GB" sz="1000" dirty="0" err="1">
                <a:solidFill>
                  <a:schemeClr val="dk1"/>
                </a:solidFill>
                <a:latin typeface="Roboto"/>
                <a:ea typeface="Roboto"/>
                <a:cs typeface="Roboto"/>
                <a:sym typeface="Roboto"/>
              </a:rPr>
              <a:t>players.brightcove.net</a:t>
            </a:r>
            <a:r>
              <a:rPr lang="en-GB" sz="1000" dirty="0">
                <a:solidFill>
                  <a:schemeClr val="dk1"/>
                </a:solidFill>
                <a:latin typeface="Roboto"/>
                <a:ea typeface="Roboto"/>
                <a:cs typeface="Roboto"/>
                <a:sym typeface="Roboto"/>
              </a:rPr>
              <a:t>/1500315202001/</a:t>
            </a:r>
            <a:r>
              <a:rPr lang="en-GB" sz="1000" dirty="0" err="1">
                <a:solidFill>
                  <a:schemeClr val="dk1"/>
                </a:solidFill>
                <a:latin typeface="Roboto"/>
                <a:ea typeface="Roboto"/>
                <a:cs typeface="Roboto"/>
                <a:sym typeface="Roboto"/>
              </a:rPr>
              <a:t>default_default</a:t>
            </a:r>
            <a:r>
              <a:rPr lang="en-GB" sz="1000" dirty="0">
                <a:solidFill>
                  <a:schemeClr val="dk1"/>
                </a:solidFill>
                <a:latin typeface="Roboto"/>
                <a:ea typeface="Roboto"/>
                <a:cs typeface="Roboto"/>
                <a:sym typeface="Roboto"/>
              </a:rPr>
              <a:t>/</a:t>
            </a:r>
            <a:r>
              <a:rPr lang="en-GB" sz="1000" dirty="0" err="1">
                <a:solidFill>
                  <a:schemeClr val="dk1"/>
                </a:solidFill>
                <a:latin typeface="Roboto"/>
                <a:ea typeface="Roboto"/>
                <a:cs typeface="Roboto"/>
                <a:sym typeface="Roboto"/>
              </a:rPr>
              <a:t>index.html?videoId</a:t>
            </a:r>
            <a:r>
              <a:rPr lang="en-GB" sz="1000" dirty="0">
                <a:solidFill>
                  <a:schemeClr val="dk1"/>
                </a:solidFill>
                <a:latin typeface="Roboto"/>
                <a:ea typeface="Roboto"/>
                <a:cs typeface="Roboto"/>
                <a:sym typeface="Roboto"/>
              </a:rPr>
              <a:t>=6197617601001</a:t>
            </a:r>
            <a:endParaRPr lang="en-GB" sz="1000" dirty="0">
              <a:solidFill>
                <a:schemeClr val="dk1"/>
              </a:solidFill>
            </a:endParaRPr>
          </a:p>
          <a:p>
            <a:pPr marL="0" lvl="0" indent="0" algn="l" rtl="0">
              <a:spcBef>
                <a:spcPts val="0"/>
              </a:spcBef>
              <a:spcAft>
                <a:spcPts val="0"/>
              </a:spcAft>
              <a:buClr>
                <a:schemeClr val="dk1"/>
              </a:buClr>
              <a:buSzPts val="1100"/>
              <a:buFont typeface="Arial"/>
              <a:buNone/>
            </a:pP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u="sng" dirty="0">
                <a:solidFill>
                  <a:schemeClr val="hlink"/>
                </a:solidFill>
                <a:hlinkClick r:id="rId3"/>
              </a:rPr>
              <a:t>https://docs.google.com/presentation/d/11IQjaxBm-2KL0VcC8GdAsT-jCdi1cKXX2WabxKY3pQg/edit#slide=id.g86facb609b_0_4</a:t>
            </a: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dirty="0">
                <a:solidFill>
                  <a:schemeClr val="dk1"/>
                </a:solidFill>
              </a:rPr>
              <a:t>https://</a:t>
            </a:r>
            <a:r>
              <a:rPr lang="en-GB" sz="1000" dirty="0" err="1">
                <a:solidFill>
                  <a:schemeClr val="dk1"/>
                </a:solidFill>
              </a:rPr>
              <a:t>docs.google.com</a:t>
            </a:r>
            <a:r>
              <a:rPr lang="en-GB" sz="1000" dirty="0">
                <a:solidFill>
                  <a:schemeClr val="dk1"/>
                </a:solidFill>
              </a:rPr>
              <a:t>/presentation/d/1PLuYNomU-8WqM0ZLn9EzmH9mR3Wafrv7Gx_wofJIvC8/</a:t>
            </a:r>
            <a:r>
              <a:rPr lang="en-GB" sz="1000" dirty="0" err="1">
                <a:solidFill>
                  <a:schemeClr val="dk1"/>
                </a:solidFill>
              </a:rPr>
              <a:t>edit#slide</a:t>
            </a:r>
            <a:r>
              <a:rPr lang="en-GB" sz="1000" dirty="0">
                <a:solidFill>
                  <a:schemeClr val="dk1"/>
                </a:solidFill>
              </a:rPr>
              <a:t>=id.g86facb6088_0_25</a:t>
            </a: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244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99441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6 of Achieve.  It is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245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334817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6 of Achieve.  It is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246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559093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6225" name="Google Shape;193;g847cf01710_0_132:notes">
            <a:extLst>
              <a:ext uri="{FF2B5EF4-FFF2-40B4-BE49-F238E27FC236}">
                <a16:creationId xmlns:a16="http://schemas.microsoft.com/office/drawing/2014/main" id="{9BB64098-52C5-9147-8842-19BAD46651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6226" name="Google Shape;194;g847cf01710_0_132:notes">
            <a:extLst>
              <a:ext uri="{FF2B5EF4-FFF2-40B4-BE49-F238E27FC236}">
                <a16:creationId xmlns:a16="http://schemas.microsoft.com/office/drawing/2014/main" id="{589EF0B2-F027-4C40-8114-B31349E5C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6227" name="Google Shape;195;g847cf01710_0_132:notes">
            <a:extLst>
              <a:ext uri="{FF2B5EF4-FFF2-40B4-BE49-F238E27FC236}">
                <a16:creationId xmlns:a16="http://schemas.microsoft.com/office/drawing/2014/main" id="{403D688C-3BBC-D648-847A-AAD4F8F5B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2C955BE-7DC6-7A46-9D1A-5B823D9555E0}" type="slidenum">
              <a:rPr lang="en-US" altLang="en-US" sz="1200" smtClean="0"/>
              <a:pPr>
                <a:buClr>
                  <a:srgbClr val="000000"/>
                </a:buClr>
                <a:buSzPts val="1200"/>
                <a:buFont typeface="Times" pitchFamily="2" charset="0"/>
                <a:buNone/>
              </a:pPr>
              <a:t>247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607392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8273" name="Google Shape;165;p2:notes">
            <a:extLst>
              <a:ext uri="{FF2B5EF4-FFF2-40B4-BE49-F238E27FC236}">
                <a16:creationId xmlns:a16="http://schemas.microsoft.com/office/drawing/2014/main" id="{18B8D52C-B75D-264F-B263-71EF7A2C9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8274" name="Google Shape;166;p2:notes">
            <a:extLst>
              <a:ext uri="{FF2B5EF4-FFF2-40B4-BE49-F238E27FC236}">
                <a16:creationId xmlns:a16="http://schemas.microsoft.com/office/drawing/2014/main" id="{731EAB2E-49A6-9645-A5D4-88074B71D21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8160101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21" name="Google Shape;227;g7fe2cbe272_0_58:notes">
            <a:extLst>
              <a:ext uri="{FF2B5EF4-FFF2-40B4-BE49-F238E27FC236}">
                <a16:creationId xmlns:a16="http://schemas.microsoft.com/office/drawing/2014/main" id="{63866498-F55F-F745-8CF8-2A22F8FA384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0322" name="Google Shape;228;g7fe2cbe272_0_58:notes">
            <a:extLst>
              <a:ext uri="{FF2B5EF4-FFF2-40B4-BE49-F238E27FC236}">
                <a16:creationId xmlns:a16="http://schemas.microsoft.com/office/drawing/2014/main" id="{47758942-53AC-CB4E-A902-71B2127CB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0323" name="Google Shape;229;g7fe2cbe272_0_58:notes">
            <a:extLst>
              <a:ext uri="{FF2B5EF4-FFF2-40B4-BE49-F238E27FC236}">
                <a16:creationId xmlns:a16="http://schemas.microsoft.com/office/drawing/2014/main" id="{77F7BBE8-5F50-B146-932F-BFA689B6A6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11A0B4B-2E1A-A84B-869C-6840FCF729EE}" type="slidenum">
              <a:rPr lang="en-US" altLang="en-US" sz="1200" smtClean="0"/>
              <a:pPr>
                <a:buClr>
                  <a:srgbClr val="000000"/>
                </a:buClr>
                <a:buSzPts val="1200"/>
                <a:buFont typeface="Times" pitchFamily="2" charset="0"/>
                <a:buNone/>
              </a:pPr>
              <a:t>249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6661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2369" name="Google Shape;227;g7fe2cbe272_0_58:notes">
            <a:extLst>
              <a:ext uri="{FF2B5EF4-FFF2-40B4-BE49-F238E27FC236}">
                <a16:creationId xmlns:a16="http://schemas.microsoft.com/office/drawing/2014/main" id="{9E25BA68-1E8F-1D44-A981-D5F25BC96B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2370" name="Google Shape;228;g7fe2cbe272_0_58:notes">
            <a:extLst>
              <a:ext uri="{FF2B5EF4-FFF2-40B4-BE49-F238E27FC236}">
                <a16:creationId xmlns:a16="http://schemas.microsoft.com/office/drawing/2014/main" id="{155A3BAE-7184-A545-AB2C-75AC837F16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2371" name="Google Shape;229;g7fe2cbe272_0_58:notes">
            <a:extLst>
              <a:ext uri="{FF2B5EF4-FFF2-40B4-BE49-F238E27FC236}">
                <a16:creationId xmlns:a16="http://schemas.microsoft.com/office/drawing/2014/main" id="{E766DD28-3B63-C84A-8C66-83BAC2467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B58D7F-ED07-4A48-B334-7A57162F00F8}" type="slidenum">
              <a:rPr lang="en-US" altLang="en-US" sz="1200" smtClean="0"/>
              <a:pPr>
                <a:buClr>
                  <a:srgbClr val="000000"/>
                </a:buClr>
                <a:buSzPts val="1200"/>
                <a:buFont typeface="Times" pitchFamily="2" charset="0"/>
                <a:buNone/>
              </a:pPr>
              <a:t>250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875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193;g847cf01710_0_132:notes">
            <a:extLst>
              <a:ext uri="{FF2B5EF4-FFF2-40B4-BE49-F238E27FC236}">
                <a16:creationId xmlns:a16="http://schemas.microsoft.com/office/drawing/2014/main" id="{3807DA2A-707D-9F4E-817A-A088A319B3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194;g847cf01710_0_132:notes">
            <a:extLst>
              <a:ext uri="{FF2B5EF4-FFF2-40B4-BE49-F238E27FC236}">
                <a16:creationId xmlns:a16="http://schemas.microsoft.com/office/drawing/2014/main" id="{5DC87327-E817-8741-9C36-8C744E369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7587" name="Google Shape;195;g847cf01710_0_132:notes">
            <a:extLst>
              <a:ext uri="{FF2B5EF4-FFF2-40B4-BE49-F238E27FC236}">
                <a16:creationId xmlns:a16="http://schemas.microsoft.com/office/drawing/2014/main" id="{D330EC08-CD2A-1047-ADCE-FA8A13E4A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54A7DC0-B83E-1649-A13F-753E3C413F97}"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795613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4417" name="Google Shape;227;g7fe2cbe272_0_58:notes">
            <a:extLst>
              <a:ext uri="{FF2B5EF4-FFF2-40B4-BE49-F238E27FC236}">
                <a16:creationId xmlns:a16="http://schemas.microsoft.com/office/drawing/2014/main" id="{DEC09AFA-1CB9-444D-BC51-20E9CA25FE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4418" name="Google Shape;228;g7fe2cbe272_0_58:notes">
            <a:extLst>
              <a:ext uri="{FF2B5EF4-FFF2-40B4-BE49-F238E27FC236}">
                <a16:creationId xmlns:a16="http://schemas.microsoft.com/office/drawing/2014/main" id="{52CD3FF8-FEB8-0D45-AA7C-F1BBE29C3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4419" name="Google Shape;229;g7fe2cbe272_0_58:notes">
            <a:extLst>
              <a:ext uri="{FF2B5EF4-FFF2-40B4-BE49-F238E27FC236}">
                <a16:creationId xmlns:a16="http://schemas.microsoft.com/office/drawing/2014/main" id="{421A1D87-87B1-0948-9526-6185A447C1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F0B2A2B-2A67-CC4C-86E8-9603FED11B9E}" type="slidenum">
              <a:rPr lang="en-US" altLang="en-US" sz="1200" smtClean="0"/>
              <a:pPr>
                <a:buClr>
                  <a:srgbClr val="000000"/>
                </a:buClr>
                <a:buSzPts val="1200"/>
                <a:buFont typeface="Times" pitchFamily="2" charset="0"/>
                <a:buNone/>
              </a:pPr>
              <a:t>251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875129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6465" name="Google Shape;462;g847cf01710_0_101:notes">
            <a:extLst>
              <a:ext uri="{FF2B5EF4-FFF2-40B4-BE49-F238E27FC236}">
                <a16:creationId xmlns:a16="http://schemas.microsoft.com/office/drawing/2014/main" id="{BE3EFBC4-0900-AA40-BC11-9B343452477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6466" name="Google Shape;463;g847cf01710_0_101:notes">
            <a:extLst>
              <a:ext uri="{FF2B5EF4-FFF2-40B4-BE49-F238E27FC236}">
                <a16:creationId xmlns:a16="http://schemas.microsoft.com/office/drawing/2014/main" id="{F210A679-94D4-AC4E-9406-6A47E410FA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a modulator; Classify a modulator based on its type and effect.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446467" name="Google Shape;464;g847cf01710_0_101:notes">
            <a:extLst>
              <a:ext uri="{FF2B5EF4-FFF2-40B4-BE49-F238E27FC236}">
                <a16:creationId xmlns:a16="http://schemas.microsoft.com/office/drawing/2014/main" id="{1BCC1E51-0D54-4F4E-AFBA-BE4234AC9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7EFA255-3135-9744-A6D1-F46EF6D60DAF}" type="slidenum">
              <a:rPr lang="en-US" altLang="en-US" sz="1200" smtClean="0"/>
              <a:pPr>
                <a:buClr>
                  <a:srgbClr val="000000"/>
                </a:buClr>
                <a:buSzPts val="1200"/>
                <a:buFont typeface="Times" pitchFamily="2" charset="0"/>
                <a:buNone/>
              </a:pPr>
              <a:t>252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953064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3" name="Google Shape;462;g847cf01710_0_101:notes">
            <a:extLst>
              <a:ext uri="{FF2B5EF4-FFF2-40B4-BE49-F238E27FC236}">
                <a16:creationId xmlns:a16="http://schemas.microsoft.com/office/drawing/2014/main" id="{BE328D88-C21E-9D47-BDF1-0A2AF9D0DA8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8514" name="Google Shape;463;g847cf01710_0_101:notes">
            <a:extLst>
              <a:ext uri="{FF2B5EF4-FFF2-40B4-BE49-F238E27FC236}">
                <a16:creationId xmlns:a16="http://schemas.microsoft.com/office/drawing/2014/main" id="{94D4F0E3-C4D2-2442-BDC1-C40186A1C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8515" name="Google Shape;464;g847cf01710_0_101:notes">
            <a:extLst>
              <a:ext uri="{FF2B5EF4-FFF2-40B4-BE49-F238E27FC236}">
                <a16:creationId xmlns:a16="http://schemas.microsoft.com/office/drawing/2014/main" id="{75511AE4-A54E-8D4B-8FAF-DF36F1F34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36E916D-C316-2C4C-8E72-5BD69DD9A0D3}" type="slidenum">
              <a:rPr lang="en-US" altLang="en-US" sz="1200" smtClean="0"/>
              <a:pPr>
                <a:buClr>
                  <a:srgbClr val="000000"/>
                </a:buClr>
                <a:buSzPts val="1200"/>
                <a:buFont typeface="Times" pitchFamily="2" charset="0"/>
                <a:buNone/>
              </a:pPr>
              <a:t>253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161979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61" name="Google Shape;227;g7fe2cbe272_0_58:notes">
            <a:extLst>
              <a:ext uri="{FF2B5EF4-FFF2-40B4-BE49-F238E27FC236}">
                <a16:creationId xmlns:a16="http://schemas.microsoft.com/office/drawing/2014/main" id="{44B43A35-BF1F-9844-959C-91DEBE21E5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62" name="Google Shape;228;g7fe2cbe272_0_58:notes">
            <a:extLst>
              <a:ext uri="{FF2B5EF4-FFF2-40B4-BE49-F238E27FC236}">
                <a16:creationId xmlns:a16="http://schemas.microsoft.com/office/drawing/2014/main" id="{1DB99BDA-DA54-084C-A9F6-13A92858C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0563" name="Google Shape;229;g7fe2cbe272_0_58:notes">
            <a:extLst>
              <a:ext uri="{FF2B5EF4-FFF2-40B4-BE49-F238E27FC236}">
                <a16:creationId xmlns:a16="http://schemas.microsoft.com/office/drawing/2014/main" id="{C1684869-6E68-E94B-809F-D076F82DB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2C9EDF2-AC8E-C847-91D6-17A09E4D0E07}" type="slidenum">
              <a:rPr lang="en-US" altLang="en-US" sz="1200" smtClean="0"/>
              <a:pPr>
                <a:buClr>
                  <a:srgbClr val="000000"/>
                </a:buClr>
                <a:buSzPts val="1200"/>
                <a:buFont typeface="Times" pitchFamily="2" charset="0"/>
                <a:buNone/>
              </a:pPr>
              <a:t>254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368568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2609" name="Google Shape;227;g7fe2cbe272_0_58:notes">
            <a:extLst>
              <a:ext uri="{FF2B5EF4-FFF2-40B4-BE49-F238E27FC236}">
                <a16:creationId xmlns:a16="http://schemas.microsoft.com/office/drawing/2014/main" id="{4D6BA3D5-A324-F74A-962A-914DDAED989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2610" name="Google Shape;228;g7fe2cbe272_0_58:notes">
            <a:extLst>
              <a:ext uri="{FF2B5EF4-FFF2-40B4-BE49-F238E27FC236}">
                <a16:creationId xmlns:a16="http://schemas.microsoft.com/office/drawing/2014/main" id="{47DE2C31-C735-9F4E-AE4F-2BBB1D1A42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2611" name="Google Shape;229;g7fe2cbe272_0_58:notes">
            <a:extLst>
              <a:ext uri="{FF2B5EF4-FFF2-40B4-BE49-F238E27FC236}">
                <a16:creationId xmlns:a16="http://schemas.microsoft.com/office/drawing/2014/main" id="{47CFA6AD-929D-DB43-9833-3AFAA17A5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667935C-4CD0-7D48-9BC0-FE5D79F79EE8}" type="slidenum">
              <a:rPr lang="en-US" altLang="en-US" sz="1200" smtClean="0"/>
              <a:pPr>
                <a:buClr>
                  <a:srgbClr val="000000"/>
                </a:buClr>
                <a:buSzPts val="1200"/>
                <a:buFont typeface="Times" pitchFamily="2" charset="0"/>
                <a:buNone/>
              </a:pPr>
              <a:t>255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10713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6465" name="Google Shape;462;g847cf01710_0_101:notes">
            <a:extLst>
              <a:ext uri="{FF2B5EF4-FFF2-40B4-BE49-F238E27FC236}">
                <a16:creationId xmlns:a16="http://schemas.microsoft.com/office/drawing/2014/main" id="{BE3EFBC4-0900-AA40-BC11-9B343452477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6466" name="Google Shape;463;g847cf01710_0_101:notes">
            <a:extLst>
              <a:ext uri="{FF2B5EF4-FFF2-40B4-BE49-F238E27FC236}">
                <a16:creationId xmlns:a16="http://schemas.microsoft.com/office/drawing/2014/main" id="{F210A679-94D4-AC4E-9406-6A47E410FA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 modulator based on its type and effect; Differentiate between </a:t>
            </a:r>
            <a:r>
              <a:rPr lang="en-US" sz="1200" b="0" i="0" u="none" strike="noStrike" kern="1200" dirty="0" err="1">
                <a:solidFill>
                  <a:schemeClr val="tx1"/>
                </a:solidFill>
                <a:effectLst/>
                <a:latin typeface="Times" charset="0"/>
                <a:ea typeface="MS PGothic" pitchFamily="34" charset="-128"/>
                <a:cs typeface="MS PGothic" charset="0"/>
              </a:rPr>
              <a:t>heterotropic</a:t>
            </a:r>
            <a:r>
              <a:rPr lang="en-US" sz="1200" b="0" i="0" u="none" strike="noStrike" kern="1200" dirty="0">
                <a:solidFill>
                  <a:schemeClr val="tx1"/>
                </a:solidFill>
                <a:effectLst/>
                <a:latin typeface="Times" charset="0"/>
                <a:ea typeface="MS PGothic" pitchFamily="34" charset="-128"/>
                <a:cs typeface="MS PGothic" charset="0"/>
              </a:rPr>
              <a:t> modulators and uncompetitive or mixed inhibitors for an allosteric 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446467" name="Google Shape;464;g847cf01710_0_101:notes">
            <a:extLst>
              <a:ext uri="{FF2B5EF4-FFF2-40B4-BE49-F238E27FC236}">
                <a16:creationId xmlns:a16="http://schemas.microsoft.com/office/drawing/2014/main" id="{1BCC1E51-0D54-4F4E-AFBA-BE4234AC9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7EFA255-3135-9744-A6D1-F46EF6D60DAF}" type="slidenum">
              <a:rPr lang="en-US" altLang="en-US" sz="1200" smtClean="0"/>
              <a:pPr>
                <a:buClr>
                  <a:srgbClr val="000000"/>
                </a:buClr>
                <a:buSzPts val="1200"/>
                <a:buFont typeface="Times" pitchFamily="2" charset="0"/>
                <a:buNone/>
              </a:pPr>
              <a:t>256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768859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3" name="Google Shape;462;g847cf01710_0_101:notes">
            <a:extLst>
              <a:ext uri="{FF2B5EF4-FFF2-40B4-BE49-F238E27FC236}">
                <a16:creationId xmlns:a16="http://schemas.microsoft.com/office/drawing/2014/main" id="{BE328D88-C21E-9D47-BDF1-0A2AF9D0DA8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8514" name="Google Shape;463;g847cf01710_0_101:notes">
            <a:extLst>
              <a:ext uri="{FF2B5EF4-FFF2-40B4-BE49-F238E27FC236}">
                <a16:creationId xmlns:a16="http://schemas.microsoft.com/office/drawing/2014/main" id="{94D4F0E3-C4D2-2442-BDC1-C40186A1C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8515" name="Google Shape;464;g847cf01710_0_101:notes">
            <a:extLst>
              <a:ext uri="{FF2B5EF4-FFF2-40B4-BE49-F238E27FC236}">
                <a16:creationId xmlns:a16="http://schemas.microsoft.com/office/drawing/2014/main" id="{75511AE4-A54E-8D4B-8FAF-DF36F1F34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36E916D-C316-2C4C-8E72-5BD69DD9A0D3}" type="slidenum">
              <a:rPr lang="en-US" altLang="en-US" sz="1200" smtClean="0"/>
              <a:pPr>
                <a:buClr>
                  <a:srgbClr val="000000"/>
                </a:buClr>
                <a:buSzPts val="1200"/>
                <a:buFont typeface="Times" pitchFamily="2" charset="0"/>
                <a:buNone/>
              </a:pPr>
              <a:t>257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650143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4657" name="Google Shape;227;g7fe2cbe272_0_58:notes">
            <a:extLst>
              <a:ext uri="{FF2B5EF4-FFF2-40B4-BE49-F238E27FC236}">
                <a16:creationId xmlns:a16="http://schemas.microsoft.com/office/drawing/2014/main" id="{A88082FC-1FFF-0844-8542-3B3AA3D7EB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4658" name="Google Shape;228;g7fe2cbe272_0_58:notes">
            <a:extLst>
              <a:ext uri="{FF2B5EF4-FFF2-40B4-BE49-F238E27FC236}">
                <a16:creationId xmlns:a16="http://schemas.microsoft.com/office/drawing/2014/main" id="{EDB84AF6-B733-5443-A17F-FBE20486CF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4659" name="Google Shape;229;g7fe2cbe272_0_58:notes">
            <a:extLst>
              <a:ext uri="{FF2B5EF4-FFF2-40B4-BE49-F238E27FC236}">
                <a16:creationId xmlns:a16="http://schemas.microsoft.com/office/drawing/2014/main" id="{577A82C7-B979-1E4A-9CC8-83F25F68D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D142CB-E29A-494F-8700-F086D3CF147B}" type="slidenum">
              <a:rPr lang="en-US" altLang="en-US" sz="1200" smtClean="0"/>
              <a:pPr>
                <a:buClr>
                  <a:srgbClr val="000000"/>
                </a:buClr>
                <a:buSzPts val="1200"/>
                <a:buFont typeface="Times" pitchFamily="2" charset="0"/>
                <a:buNone/>
              </a:pPr>
              <a:t>258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84157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6705" name="Google Shape;227;g7fe2cbe272_0_58:notes">
            <a:extLst>
              <a:ext uri="{FF2B5EF4-FFF2-40B4-BE49-F238E27FC236}">
                <a16:creationId xmlns:a16="http://schemas.microsoft.com/office/drawing/2014/main" id="{CBA3CAC0-9BDF-A541-BCFB-DDCF57C2B5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6706" name="Google Shape;228;g7fe2cbe272_0_58:notes">
            <a:extLst>
              <a:ext uri="{FF2B5EF4-FFF2-40B4-BE49-F238E27FC236}">
                <a16:creationId xmlns:a16="http://schemas.microsoft.com/office/drawing/2014/main" id="{CA1252DB-03E0-5347-B922-553D75397F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6707" name="Google Shape;229;g7fe2cbe272_0_58:notes">
            <a:extLst>
              <a:ext uri="{FF2B5EF4-FFF2-40B4-BE49-F238E27FC236}">
                <a16:creationId xmlns:a16="http://schemas.microsoft.com/office/drawing/2014/main" id="{922A59C8-812F-024B-BF66-C12F879F6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32E168E-AB3A-D646-B5E7-0010330B133D}" type="slidenum">
              <a:rPr lang="en-US" altLang="en-US" sz="1200" smtClean="0"/>
              <a:pPr>
                <a:buClr>
                  <a:srgbClr val="000000"/>
                </a:buClr>
                <a:buSzPts val="1200"/>
                <a:buFont typeface="Times" pitchFamily="2" charset="0"/>
                <a:buNone/>
              </a:pPr>
              <a:t>259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813304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8753" name="Google Shape;227;g7fe2cbe272_0_58:notes">
            <a:extLst>
              <a:ext uri="{FF2B5EF4-FFF2-40B4-BE49-F238E27FC236}">
                <a16:creationId xmlns:a16="http://schemas.microsoft.com/office/drawing/2014/main" id="{2F3330EB-9050-F848-A884-C3219E9E9DD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8754" name="Google Shape;228;g7fe2cbe272_0_58:notes">
            <a:extLst>
              <a:ext uri="{FF2B5EF4-FFF2-40B4-BE49-F238E27FC236}">
                <a16:creationId xmlns:a16="http://schemas.microsoft.com/office/drawing/2014/main" id="{B0C5B6DE-DF98-804D-9135-618108DE6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8755" name="Google Shape;229;g7fe2cbe272_0_58:notes">
            <a:extLst>
              <a:ext uri="{FF2B5EF4-FFF2-40B4-BE49-F238E27FC236}">
                <a16:creationId xmlns:a16="http://schemas.microsoft.com/office/drawing/2014/main" id="{A15632C6-8668-294F-B86B-5CD46F248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6206B07-11AB-E347-A564-455AA7C09AD9}" type="slidenum">
              <a:rPr lang="en-US" altLang="en-US" sz="1200" smtClean="0"/>
              <a:pPr>
                <a:buClr>
                  <a:srgbClr val="000000"/>
                </a:buClr>
                <a:buSzPts val="1200"/>
                <a:buFont typeface="Times" pitchFamily="2" charset="0"/>
                <a:buNone/>
              </a:pPr>
              <a:t>260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6464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165;p2:notes">
            <a:extLst>
              <a:ext uri="{FF2B5EF4-FFF2-40B4-BE49-F238E27FC236}">
                <a16:creationId xmlns:a16="http://schemas.microsoft.com/office/drawing/2014/main" id="{8F35A7E6-6BD3-D844-8CF5-982C7B825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9634" name="Google Shape;166;p2:notes">
            <a:extLst>
              <a:ext uri="{FF2B5EF4-FFF2-40B4-BE49-F238E27FC236}">
                <a16:creationId xmlns:a16="http://schemas.microsoft.com/office/drawing/2014/main" id="{8DF5E8A7-11A4-354E-A9A9-79472A7F20C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7124402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01" name="Google Shape;227;g7fe2cbe272_0_58:notes">
            <a:extLst>
              <a:ext uri="{FF2B5EF4-FFF2-40B4-BE49-F238E27FC236}">
                <a16:creationId xmlns:a16="http://schemas.microsoft.com/office/drawing/2014/main" id="{F10277FA-D82B-E547-A5AE-31007E18046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0802" name="Google Shape;228;g7fe2cbe272_0_58:notes">
            <a:extLst>
              <a:ext uri="{FF2B5EF4-FFF2-40B4-BE49-F238E27FC236}">
                <a16:creationId xmlns:a16="http://schemas.microsoft.com/office/drawing/2014/main" id="{0F409BFC-8A0A-F048-A6EE-AC216437D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0803" name="Google Shape;229;g7fe2cbe272_0_58:notes">
            <a:extLst>
              <a:ext uri="{FF2B5EF4-FFF2-40B4-BE49-F238E27FC236}">
                <a16:creationId xmlns:a16="http://schemas.microsoft.com/office/drawing/2014/main" id="{779CB1E3-DE7C-6040-A532-5C5B131D6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0578D91-AC66-AE46-A590-E6C552076589}" type="slidenum">
              <a:rPr lang="en-US" altLang="en-US" sz="1200" smtClean="0"/>
              <a:pPr>
                <a:buClr>
                  <a:srgbClr val="000000"/>
                </a:buClr>
                <a:buSzPts val="1200"/>
                <a:buFont typeface="Times" pitchFamily="2" charset="0"/>
                <a:buNone/>
              </a:pPr>
              <a:t>261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945418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2849" name="Google Shape;462;g847cf01710_0_101:notes">
            <a:extLst>
              <a:ext uri="{FF2B5EF4-FFF2-40B4-BE49-F238E27FC236}">
                <a16:creationId xmlns:a16="http://schemas.microsoft.com/office/drawing/2014/main" id="{A7FA8528-6994-DA4A-901C-E76D5BA10F2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2850" name="Google Shape;463;g847cf01710_0_101:notes">
            <a:extLst>
              <a:ext uri="{FF2B5EF4-FFF2-40B4-BE49-F238E27FC236}">
                <a16:creationId xmlns:a16="http://schemas.microsoft.com/office/drawing/2014/main" id="{A6805F55-6C78-E742-A1B8-E3B8088597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key features of an allosteric 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462851" name="Google Shape;464;g847cf01710_0_101:notes">
            <a:extLst>
              <a:ext uri="{FF2B5EF4-FFF2-40B4-BE49-F238E27FC236}">
                <a16:creationId xmlns:a16="http://schemas.microsoft.com/office/drawing/2014/main" id="{3EC190B7-B58D-194F-9045-D4CB1789EA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F5C5DE-1D3B-9C40-AF9B-B3786E0479E2}" type="slidenum">
              <a:rPr lang="en-US" altLang="en-US" sz="1200" smtClean="0"/>
              <a:pPr>
                <a:buClr>
                  <a:srgbClr val="000000"/>
                </a:buClr>
                <a:buSzPts val="1200"/>
                <a:buFont typeface="Times" pitchFamily="2" charset="0"/>
                <a:buNone/>
              </a:pPr>
              <a:t>262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675074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4897" name="Google Shape;462;g847cf01710_0_101:notes">
            <a:extLst>
              <a:ext uri="{FF2B5EF4-FFF2-40B4-BE49-F238E27FC236}">
                <a16:creationId xmlns:a16="http://schemas.microsoft.com/office/drawing/2014/main" id="{0E9F42D1-E80C-4B4A-AD8C-E381D92F732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4898" name="Google Shape;463;g847cf01710_0_101:notes">
            <a:extLst>
              <a:ext uri="{FF2B5EF4-FFF2-40B4-BE49-F238E27FC236}">
                <a16:creationId xmlns:a16="http://schemas.microsoft.com/office/drawing/2014/main" id="{30687CB6-B023-874B-9989-2B2746AAA1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4899" name="Google Shape;464;g847cf01710_0_101:notes">
            <a:extLst>
              <a:ext uri="{FF2B5EF4-FFF2-40B4-BE49-F238E27FC236}">
                <a16:creationId xmlns:a16="http://schemas.microsoft.com/office/drawing/2014/main" id="{DAB2B0E3-349E-F64A-977B-29CF7A6E2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40F76E-AD7D-FB4E-B00C-05DA0FE5B8CF}" type="slidenum">
              <a:rPr lang="en-US" altLang="en-US" sz="1200" smtClean="0"/>
              <a:pPr>
                <a:buClr>
                  <a:srgbClr val="000000"/>
                </a:buClr>
                <a:buSzPts val="1200"/>
                <a:buFont typeface="Times" pitchFamily="2" charset="0"/>
                <a:buNone/>
              </a:pPr>
              <a:t>263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598889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6945" name="Google Shape;227;g7fe2cbe272_0_58:notes">
            <a:extLst>
              <a:ext uri="{FF2B5EF4-FFF2-40B4-BE49-F238E27FC236}">
                <a16:creationId xmlns:a16="http://schemas.microsoft.com/office/drawing/2014/main" id="{4A29B6AC-E5E8-F34B-B690-C9271FD4625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6946" name="Google Shape;228;g7fe2cbe272_0_58:notes">
            <a:extLst>
              <a:ext uri="{FF2B5EF4-FFF2-40B4-BE49-F238E27FC236}">
                <a16:creationId xmlns:a16="http://schemas.microsoft.com/office/drawing/2014/main" id="{48162D15-0F54-0B4D-82C3-57632B887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6947" name="Google Shape;229;g7fe2cbe272_0_58:notes">
            <a:extLst>
              <a:ext uri="{FF2B5EF4-FFF2-40B4-BE49-F238E27FC236}">
                <a16:creationId xmlns:a16="http://schemas.microsoft.com/office/drawing/2014/main" id="{21577654-FE67-8440-8A7C-C9094C2F2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F2A7-C4AE-814F-9E85-D1D088157B1A}" type="slidenum">
              <a:rPr lang="en-US" altLang="en-US" sz="1200" smtClean="0"/>
              <a:pPr>
                <a:buClr>
                  <a:srgbClr val="000000"/>
                </a:buClr>
                <a:buSzPts val="1200"/>
                <a:buFont typeface="Times" pitchFamily="2" charset="0"/>
                <a:buNone/>
              </a:pPr>
              <a:t>264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623517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3" name="Google Shape;227;g7fe2cbe272_0_58:notes">
            <a:extLst>
              <a:ext uri="{FF2B5EF4-FFF2-40B4-BE49-F238E27FC236}">
                <a16:creationId xmlns:a16="http://schemas.microsoft.com/office/drawing/2014/main" id="{EDC35439-ABCE-BB41-B2BE-690F3B2D2D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8994" name="Google Shape;228;g7fe2cbe272_0_58:notes">
            <a:extLst>
              <a:ext uri="{FF2B5EF4-FFF2-40B4-BE49-F238E27FC236}">
                <a16:creationId xmlns:a16="http://schemas.microsoft.com/office/drawing/2014/main" id="{6D19D127-CAD0-1B49-B981-4E5D1AFA9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8995" name="Google Shape;229;g7fe2cbe272_0_58:notes">
            <a:extLst>
              <a:ext uri="{FF2B5EF4-FFF2-40B4-BE49-F238E27FC236}">
                <a16:creationId xmlns:a16="http://schemas.microsoft.com/office/drawing/2014/main" id="{2DF4F535-DA85-384C-BF3A-DBEBC294B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374A81-3D13-CD42-9068-869217B2A3FB}" type="slidenum">
              <a:rPr lang="en-US" altLang="en-US" sz="1200" smtClean="0"/>
              <a:pPr>
                <a:buClr>
                  <a:srgbClr val="000000"/>
                </a:buClr>
                <a:buSzPts val="1200"/>
                <a:buFont typeface="Times" pitchFamily="2" charset="0"/>
                <a:buNone/>
              </a:pPr>
              <a:t>265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63702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41" name="Google Shape;462;g847cf01710_0_101:notes">
            <a:extLst>
              <a:ext uri="{FF2B5EF4-FFF2-40B4-BE49-F238E27FC236}">
                <a16:creationId xmlns:a16="http://schemas.microsoft.com/office/drawing/2014/main" id="{5F78D019-107A-6341-B7B7-348A5587EF6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42" name="Google Shape;463;g847cf01710_0_101:notes">
            <a:extLst>
              <a:ext uri="{FF2B5EF4-FFF2-40B4-BE49-F238E27FC236}">
                <a16:creationId xmlns:a16="http://schemas.microsoft.com/office/drawing/2014/main" id="{645F3FB0-2459-504C-A1FA-81BCF6336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type of covalent modification with the amino acid residues that are targeted.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471043" name="Google Shape;464;g847cf01710_0_101:notes">
            <a:extLst>
              <a:ext uri="{FF2B5EF4-FFF2-40B4-BE49-F238E27FC236}">
                <a16:creationId xmlns:a16="http://schemas.microsoft.com/office/drawing/2014/main" id="{2BCFD14D-213F-8948-8B12-96DB38477B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C6DEC2-89FB-844D-9B10-07BB9E8887D9}" type="slidenum">
              <a:rPr lang="en-US" altLang="en-US" sz="1200" smtClean="0"/>
              <a:pPr>
                <a:buClr>
                  <a:srgbClr val="000000"/>
                </a:buClr>
                <a:buSzPts val="1200"/>
                <a:buFont typeface="Times" pitchFamily="2" charset="0"/>
                <a:buNone/>
              </a:pPr>
              <a:t>266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833352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3089" name="Google Shape;462;g847cf01710_0_101:notes">
            <a:extLst>
              <a:ext uri="{FF2B5EF4-FFF2-40B4-BE49-F238E27FC236}">
                <a16:creationId xmlns:a16="http://schemas.microsoft.com/office/drawing/2014/main" id="{19FD8891-D9B0-6447-A677-651B23FD843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3090" name="Google Shape;463;g847cf01710_0_101:notes">
            <a:extLst>
              <a:ext uri="{FF2B5EF4-FFF2-40B4-BE49-F238E27FC236}">
                <a16:creationId xmlns:a16="http://schemas.microsoft.com/office/drawing/2014/main" id="{E50E1E0D-D6D1-4040-8CFB-686B2DA806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3091" name="Google Shape;464;g847cf01710_0_101:notes">
            <a:extLst>
              <a:ext uri="{FF2B5EF4-FFF2-40B4-BE49-F238E27FC236}">
                <a16:creationId xmlns:a16="http://schemas.microsoft.com/office/drawing/2014/main" id="{5CD58B9E-A75E-D44A-AF9B-84711AF88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44478C4-898F-1740-ADF5-BA057CCA9756}" type="slidenum">
              <a:rPr lang="en-US" altLang="en-US" sz="1200" smtClean="0"/>
              <a:pPr>
                <a:buClr>
                  <a:srgbClr val="000000"/>
                </a:buClr>
                <a:buSzPts val="1200"/>
                <a:buFont typeface="Times" pitchFamily="2" charset="0"/>
                <a:buNone/>
              </a:pPr>
              <a:t>267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7139899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5137" name="Google Shape;227;g7fe2cbe272_0_58:notes">
            <a:extLst>
              <a:ext uri="{FF2B5EF4-FFF2-40B4-BE49-F238E27FC236}">
                <a16:creationId xmlns:a16="http://schemas.microsoft.com/office/drawing/2014/main" id="{9A52D471-D41F-2B4F-B0E7-B301DE7279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5138" name="Google Shape;228;g7fe2cbe272_0_58:notes">
            <a:extLst>
              <a:ext uri="{FF2B5EF4-FFF2-40B4-BE49-F238E27FC236}">
                <a16:creationId xmlns:a16="http://schemas.microsoft.com/office/drawing/2014/main" id="{F41EF78B-F04F-CB42-88AB-2DBCA1713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5139" name="Google Shape;229;g7fe2cbe272_0_58:notes">
            <a:extLst>
              <a:ext uri="{FF2B5EF4-FFF2-40B4-BE49-F238E27FC236}">
                <a16:creationId xmlns:a16="http://schemas.microsoft.com/office/drawing/2014/main" id="{0E643BB2-4B92-334F-9540-310DE727F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B91863C-A8AB-484B-B4D5-0C6D2CDE3901}" type="slidenum">
              <a:rPr lang="en-US" altLang="en-US" sz="1200" smtClean="0"/>
              <a:pPr>
                <a:buClr>
                  <a:srgbClr val="000000"/>
                </a:buClr>
                <a:buSzPts val="1200"/>
                <a:buFont typeface="Times" pitchFamily="2" charset="0"/>
                <a:buNone/>
              </a:pPr>
              <a:t>268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216947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7185" name="Google Shape;227;g7fe2cbe272_0_58:notes">
            <a:extLst>
              <a:ext uri="{FF2B5EF4-FFF2-40B4-BE49-F238E27FC236}">
                <a16:creationId xmlns:a16="http://schemas.microsoft.com/office/drawing/2014/main" id="{0433D1B3-7F70-544A-84A9-0D873F699D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7186" name="Google Shape;228;g7fe2cbe272_0_58:notes">
            <a:extLst>
              <a:ext uri="{FF2B5EF4-FFF2-40B4-BE49-F238E27FC236}">
                <a16:creationId xmlns:a16="http://schemas.microsoft.com/office/drawing/2014/main" id="{CB74EE50-4698-1743-9524-E9B7C59D4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7187" name="Google Shape;229;g7fe2cbe272_0_58:notes">
            <a:extLst>
              <a:ext uri="{FF2B5EF4-FFF2-40B4-BE49-F238E27FC236}">
                <a16:creationId xmlns:a16="http://schemas.microsoft.com/office/drawing/2014/main" id="{0476A81F-8E73-5A41-B293-E323D048D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6D9704D-EC9F-BD46-829F-8145175A67E1}" type="slidenum">
              <a:rPr lang="en-US" altLang="en-US" sz="1200" smtClean="0"/>
              <a:pPr>
                <a:buClr>
                  <a:srgbClr val="000000"/>
                </a:buClr>
                <a:buSzPts val="1200"/>
                <a:buFont typeface="Times" pitchFamily="2" charset="0"/>
                <a:buNone/>
              </a:pPr>
              <a:t>269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617411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9233" name="Google Shape;227;g7fe2cbe272_0_58:notes">
            <a:extLst>
              <a:ext uri="{FF2B5EF4-FFF2-40B4-BE49-F238E27FC236}">
                <a16:creationId xmlns:a16="http://schemas.microsoft.com/office/drawing/2014/main" id="{1E63BBDB-4167-6A45-BC6F-DFDC76EBF1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9234" name="Google Shape;228;g7fe2cbe272_0_58:notes">
            <a:extLst>
              <a:ext uri="{FF2B5EF4-FFF2-40B4-BE49-F238E27FC236}">
                <a16:creationId xmlns:a16="http://schemas.microsoft.com/office/drawing/2014/main" id="{F646BC4A-3954-BE48-89EB-85D7437CF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9235" name="Google Shape;229;g7fe2cbe272_0_58:notes">
            <a:extLst>
              <a:ext uri="{FF2B5EF4-FFF2-40B4-BE49-F238E27FC236}">
                <a16:creationId xmlns:a16="http://schemas.microsoft.com/office/drawing/2014/main" id="{67D46A75-88B5-6247-81E1-F26102059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1F848E-8155-EC4B-8D96-56229F5DDC5C}" type="slidenum">
              <a:rPr lang="en-US" altLang="en-US" sz="1200" smtClean="0"/>
              <a:pPr>
                <a:buClr>
                  <a:srgbClr val="000000"/>
                </a:buClr>
                <a:buSzPts val="1200"/>
                <a:buFont typeface="Times" pitchFamily="2" charset="0"/>
                <a:buNone/>
              </a:pPr>
              <a:t>270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6344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B3265C65-A24E-854C-938F-BD04D3EE67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D542A52F-FDF3-8141-A94A-59FF9CDD4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1683" name="Google Shape;229;g7fe2cbe272_0_58:notes">
            <a:extLst>
              <a:ext uri="{FF2B5EF4-FFF2-40B4-BE49-F238E27FC236}">
                <a16:creationId xmlns:a16="http://schemas.microsoft.com/office/drawing/2014/main" id="{13B1E8A4-9941-254A-846D-6917452A9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2BBA4F-2D36-2044-A3CD-BA58B8D46F77}"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465271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81" name="Google Shape;227;g7fe2cbe272_0_58:notes">
            <a:extLst>
              <a:ext uri="{FF2B5EF4-FFF2-40B4-BE49-F238E27FC236}">
                <a16:creationId xmlns:a16="http://schemas.microsoft.com/office/drawing/2014/main" id="{2D89649F-CE3D-604E-9722-614A88C108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1282" name="Google Shape;228;g7fe2cbe272_0_58:notes">
            <a:extLst>
              <a:ext uri="{FF2B5EF4-FFF2-40B4-BE49-F238E27FC236}">
                <a16:creationId xmlns:a16="http://schemas.microsoft.com/office/drawing/2014/main" id="{E56BB111-D062-294B-A3E8-98070EAC0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6-10 in text for footnotes.</a:t>
            </a:r>
          </a:p>
        </p:txBody>
      </p:sp>
      <p:sp>
        <p:nvSpPr>
          <p:cNvPr id="481283" name="Google Shape;229;g7fe2cbe272_0_58:notes">
            <a:extLst>
              <a:ext uri="{FF2B5EF4-FFF2-40B4-BE49-F238E27FC236}">
                <a16:creationId xmlns:a16="http://schemas.microsoft.com/office/drawing/2014/main" id="{E3ABCD44-F5E0-E24C-AF90-BEF16593F5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AE75874-267E-8C43-BD9F-EB28D363DDA3}" type="slidenum">
              <a:rPr lang="en-US" altLang="en-US" sz="1200" smtClean="0"/>
              <a:pPr>
                <a:buClr>
                  <a:srgbClr val="000000"/>
                </a:buClr>
                <a:buSzPts val="1200"/>
                <a:buFont typeface="Times" pitchFamily="2" charset="0"/>
                <a:buNone/>
              </a:pPr>
              <a:t>271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526791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3329" name="Google Shape;227;g7fe2cbe272_0_58:notes">
            <a:extLst>
              <a:ext uri="{FF2B5EF4-FFF2-40B4-BE49-F238E27FC236}">
                <a16:creationId xmlns:a16="http://schemas.microsoft.com/office/drawing/2014/main" id="{2DC6FCB6-A7E6-F84A-8B7A-10A9C58965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3330" name="Google Shape;228;g7fe2cbe272_0_58:notes">
            <a:extLst>
              <a:ext uri="{FF2B5EF4-FFF2-40B4-BE49-F238E27FC236}">
                <a16:creationId xmlns:a16="http://schemas.microsoft.com/office/drawing/2014/main" id="{287CB7A2-FB38-5A48-9572-2541FCECDE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3331" name="Google Shape;229;g7fe2cbe272_0_58:notes">
            <a:extLst>
              <a:ext uri="{FF2B5EF4-FFF2-40B4-BE49-F238E27FC236}">
                <a16:creationId xmlns:a16="http://schemas.microsoft.com/office/drawing/2014/main" id="{5C469EBB-7D00-2C4D-BD1A-FBCEA99CD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03A9D-F2E1-BA42-9F11-1E44B3F4D722}" type="slidenum">
              <a:rPr lang="en-US" altLang="en-US" sz="1200" smtClean="0"/>
              <a:pPr>
                <a:buClr>
                  <a:srgbClr val="000000"/>
                </a:buClr>
                <a:buSzPts val="1200"/>
                <a:buFont typeface="Times" pitchFamily="2" charset="0"/>
                <a:buNone/>
              </a:pPr>
              <a:t>272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65572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5377" name="Google Shape;462;g847cf01710_0_101:notes">
            <a:extLst>
              <a:ext uri="{FF2B5EF4-FFF2-40B4-BE49-F238E27FC236}">
                <a16:creationId xmlns:a16="http://schemas.microsoft.com/office/drawing/2014/main" id="{FA9120A5-41B7-E542-9FB6-58403C2646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5378" name="Google Shape;463;g847cf01710_0_101:notes">
            <a:extLst>
              <a:ext uri="{FF2B5EF4-FFF2-40B4-BE49-F238E27FC236}">
                <a16:creationId xmlns:a16="http://schemas.microsoft.com/office/drawing/2014/main" id="{0BBC26D5-3960-504C-B15E-545B106D45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type of covalent modification with the amino acid residues that are targeted; Identify common covalent modifications used to regulate enzyme activity.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485379" name="Google Shape;464;g847cf01710_0_101:notes">
            <a:extLst>
              <a:ext uri="{FF2B5EF4-FFF2-40B4-BE49-F238E27FC236}">
                <a16:creationId xmlns:a16="http://schemas.microsoft.com/office/drawing/2014/main" id="{6BF23432-7EF6-A645-86AB-7F7304102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38FF6E7-800F-AC44-A8F2-014E6060F948}" type="slidenum">
              <a:rPr lang="en-US" altLang="en-US" sz="1200" smtClean="0"/>
              <a:pPr>
                <a:buClr>
                  <a:srgbClr val="000000"/>
                </a:buClr>
                <a:buSzPts val="1200"/>
                <a:buFont typeface="Times" pitchFamily="2" charset="0"/>
                <a:buNone/>
              </a:pPr>
              <a:t>273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499689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7425" name="Google Shape;462;g847cf01710_0_101:notes">
            <a:extLst>
              <a:ext uri="{FF2B5EF4-FFF2-40B4-BE49-F238E27FC236}">
                <a16:creationId xmlns:a16="http://schemas.microsoft.com/office/drawing/2014/main" id="{15A93DB2-03B3-8045-940F-08851A30C70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7426" name="Google Shape;463;g847cf01710_0_101:notes">
            <a:extLst>
              <a:ext uri="{FF2B5EF4-FFF2-40B4-BE49-F238E27FC236}">
                <a16:creationId xmlns:a16="http://schemas.microsoft.com/office/drawing/2014/main" id="{38901932-6278-6641-9449-571BA9B2B3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7427" name="Google Shape;464;g847cf01710_0_101:notes">
            <a:extLst>
              <a:ext uri="{FF2B5EF4-FFF2-40B4-BE49-F238E27FC236}">
                <a16:creationId xmlns:a16="http://schemas.microsoft.com/office/drawing/2014/main" id="{D753B49A-690B-BC49-821B-A30DE2B5DE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CCC981E-54E5-0A4D-8A05-3CBD9E710126}" type="slidenum">
              <a:rPr lang="en-US" altLang="en-US" sz="1200" smtClean="0"/>
              <a:pPr>
                <a:buClr>
                  <a:srgbClr val="000000"/>
                </a:buClr>
                <a:buSzPts val="1200"/>
                <a:buFont typeface="Times" pitchFamily="2" charset="0"/>
                <a:buNone/>
              </a:pPr>
              <a:t>274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2123491"/>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9473" name="Google Shape;227;g7fe2cbe272_0_58:notes">
            <a:extLst>
              <a:ext uri="{FF2B5EF4-FFF2-40B4-BE49-F238E27FC236}">
                <a16:creationId xmlns:a16="http://schemas.microsoft.com/office/drawing/2014/main" id="{1EE11C54-748F-6446-AB42-D4FDB76D2C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9474" name="Google Shape;228;g7fe2cbe272_0_58:notes">
            <a:extLst>
              <a:ext uri="{FF2B5EF4-FFF2-40B4-BE49-F238E27FC236}">
                <a16:creationId xmlns:a16="http://schemas.microsoft.com/office/drawing/2014/main" id="{7CA9B78E-6D04-B54B-8BA4-E66168D28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9475" name="Google Shape;229;g7fe2cbe272_0_58:notes">
            <a:extLst>
              <a:ext uri="{FF2B5EF4-FFF2-40B4-BE49-F238E27FC236}">
                <a16:creationId xmlns:a16="http://schemas.microsoft.com/office/drawing/2014/main" id="{0FBB024A-1554-814A-8AB0-9D8207EA9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07176F-81CE-094F-8CDE-B9BD66F4F40C}" type="slidenum">
              <a:rPr lang="en-US" altLang="en-US" sz="1200" smtClean="0"/>
              <a:pPr>
                <a:buClr>
                  <a:srgbClr val="000000"/>
                </a:buClr>
                <a:buSzPts val="1200"/>
                <a:buFont typeface="Times" pitchFamily="2" charset="0"/>
                <a:buNone/>
              </a:pPr>
              <a:t>275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175860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21" name="Google Shape;462;g847cf01710_0_101:notes">
            <a:extLst>
              <a:ext uri="{FF2B5EF4-FFF2-40B4-BE49-F238E27FC236}">
                <a16:creationId xmlns:a16="http://schemas.microsoft.com/office/drawing/2014/main" id="{84BAE8B9-2323-CD47-8B39-D4406907402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22" name="Google Shape;463;g847cf01710_0_101:notes">
            <a:extLst>
              <a:ext uri="{FF2B5EF4-FFF2-40B4-BE49-F238E27FC236}">
                <a16:creationId xmlns:a16="http://schemas.microsoft.com/office/drawing/2014/main" id="{A363C7FA-5B55-8F40-A78D-97764094E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proteolytic cleavage can be used as a regulatory modification.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491523" name="Google Shape;464;g847cf01710_0_101:notes">
            <a:extLst>
              <a:ext uri="{FF2B5EF4-FFF2-40B4-BE49-F238E27FC236}">
                <a16:creationId xmlns:a16="http://schemas.microsoft.com/office/drawing/2014/main" id="{B7F8DD3F-EAE3-9748-85B3-0363AB9811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C8C5B19-4D40-BF4D-825F-CB33D1E4B6A1}" type="slidenum">
              <a:rPr lang="en-US" altLang="en-US" sz="1200" smtClean="0"/>
              <a:pPr>
                <a:buClr>
                  <a:srgbClr val="000000"/>
                </a:buClr>
                <a:buSzPts val="1200"/>
                <a:buFont typeface="Times" pitchFamily="2" charset="0"/>
                <a:buNone/>
              </a:pPr>
              <a:t>276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852582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3569" name="Google Shape;462;g847cf01710_0_101:notes">
            <a:extLst>
              <a:ext uri="{FF2B5EF4-FFF2-40B4-BE49-F238E27FC236}">
                <a16:creationId xmlns:a16="http://schemas.microsoft.com/office/drawing/2014/main" id="{509A34F9-A02D-4745-B6A5-544D11BC9CC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3570" name="Google Shape;463;g847cf01710_0_101:notes">
            <a:extLst>
              <a:ext uri="{FF2B5EF4-FFF2-40B4-BE49-F238E27FC236}">
                <a16:creationId xmlns:a16="http://schemas.microsoft.com/office/drawing/2014/main" id="{27E32DD4-7CE6-9C4D-8C54-3EAD75400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3571" name="Google Shape;464;g847cf01710_0_101:notes">
            <a:extLst>
              <a:ext uri="{FF2B5EF4-FFF2-40B4-BE49-F238E27FC236}">
                <a16:creationId xmlns:a16="http://schemas.microsoft.com/office/drawing/2014/main" id="{9D8742D2-AE07-404F-868A-2599FAA1C3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B2F6467-F232-EE42-AC1F-C3FBE3C95C8A}" type="slidenum">
              <a:rPr lang="en-US" altLang="en-US" sz="1200" smtClean="0"/>
              <a:pPr>
                <a:buClr>
                  <a:srgbClr val="000000"/>
                </a:buClr>
                <a:buSzPts val="1200"/>
                <a:buFont typeface="Times" pitchFamily="2" charset="0"/>
                <a:buNone/>
              </a:pPr>
              <a:t>277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431218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5617" name="Google Shape;227;g7fe2cbe272_0_58:notes">
            <a:extLst>
              <a:ext uri="{FF2B5EF4-FFF2-40B4-BE49-F238E27FC236}">
                <a16:creationId xmlns:a16="http://schemas.microsoft.com/office/drawing/2014/main" id="{9F277837-B7E8-C44F-8B85-62BD8CF55E2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5618" name="Google Shape;228;g7fe2cbe272_0_58:notes">
            <a:extLst>
              <a:ext uri="{FF2B5EF4-FFF2-40B4-BE49-F238E27FC236}">
                <a16:creationId xmlns:a16="http://schemas.microsoft.com/office/drawing/2014/main" id="{1B2AF2C0-A6F9-3745-9291-A609CB356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5619" name="Google Shape;229;g7fe2cbe272_0_58:notes">
            <a:extLst>
              <a:ext uri="{FF2B5EF4-FFF2-40B4-BE49-F238E27FC236}">
                <a16:creationId xmlns:a16="http://schemas.microsoft.com/office/drawing/2014/main" id="{7EE5A912-DB3F-AC44-B9CC-92D4F5D2B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89BA1B-0E2B-EB43-BECC-9A1776963A12}" type="slidenum">
              <a:rPr lang="en-US" altLang="en-US" sz="1200" smtClean="0"/>
              <a:pPr>
                <a:buClr>
                  <a:srgbClr val="000000"/>
                </a:buClr>
                <a:buSzPts val="1200"/>
                <a:buFont typeface="Times" pitchFamily="2" charset="0"/>
                <a:buNone/>
              </a:pPr>
              <a:t>278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457411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7665" name="Google Shape;227;g7fe2cbe272_0_58:notes">
            <a:extLst>
              <a:ext uri="{FF2B5EF4-FFF2-40B4-BE49-F238E27FC236}">
                <a16:creationId xmlns:a16="http://schemas.microsoft.com/office/drawing/2014/main" id="{A82464B1-F2E7-6247-9C9E-588EB04AB3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7666" name="Google Shape;228;g7fe2cbe272_0_58:notes">
            <a:extLst>
              <a:ext uri="{FF2B5EF4-FFF2-40B4-BE49-F238E27FC236}">
                <a16:creationId xmlns:a16="http://schemas.microsoft.com/office/drawing/2014/main" id="{3870347D-1C9A-6547-8561-BDEEB815E3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7667" name="Google Shape;229;g7fe2cbe272_0_58:notes">
            <a:extLst>
              <a:ext uri="{FF2B5EF4-FFF2-40B4-BE49-F238E27FC236}">
                <a16:creationId xmlns:a16="http://schemas.microsoft.com/office/drawing/2014/main" id="{83435AA5-E768-2748-8CBE-2834E286C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F78B1CE-1C3A-7743-AC61-598C9109D6ED}" type="slidenum">
              <a:rPr lang="en-US" altLang="en-US" sz="1200" smtClean="0"/>
              <a:pPr>
                <a:buClr>
                  <a:srgbClr val="000000"/>
                </a:buClr>
                <a:buSzPts val="1200"/>
                <a:buFont typeface="Times" pitchFamily="2" charset="0"/>
                <a:buNone/>
              </a:pPr>
              <a:t>279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337289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9713" name="Google Shape;227;g7fe2cbe272_0_58:notes">
            <a:extLst>
              <a:ext uri="{FF2B5EF4-FFF2-40B4-BE49-F238E27FC236}">
                <a16:creationId xmlns:a16="http://schemas.microsoft.com/office/drawing/2014/main" id="{0BE5A9D3-431B-9C49-84FC-9EBD44DE75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9714" name="Google Shape;228;g7fe2cbe272_0_58:notes">
            <a:extLst>
              <a:ext uri="{FF2B5EF4-FFF2-40B4-BE49-F238E27FC236}">
                <a16:creationId xmlns:a16="http://schemas.microsoft.com/office/drawing/2014/main" id="{0BB01AC5-54B0-AC4B-83C3-AE11B3C8CB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9715" name="Google Shape;229;g7fe2cbe272_0_58:notes">
            <a:extLst>
              <a:ext uri="{FF2B5EF4-FFF2-40B4-BE49-F238E27FC236}">
                <a16:creationId xmlns:a16="http://schemas.microsoft.com/office/drawing/2014/main" id="{C4DADE02-F3B6-784D-B41F-84FB5BD438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1689CA-A053-4C49-997C-AF1B439FCB30}" type="slidenum">
              <a:rPr lang="en-US" altLang="en-US" sz="1200" smtClean="0"/>
              <a:pPr>
                <a:buClr>
                  <a:srgbClr val="000000"/>
                </a:buClr>
                <a:buSzPts val="1200"/>
                <a:buFont typeface="Times" pitchFamily="2" charset="0"/>
                <a:buNone/>
              </a:pPr>
              <a:t>280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7540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3FFB3EE0-4392-0B48-8C04-2394E6E228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60E01C57-CA34-494D-B2C3-432DEBE09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D8597400-2D18-1B45-9C97-88AFF1E1E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C6026B1-FF85-CD44-A0CF-3045BB3EE2C5}"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233690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61" name="Google Shape;227;g7fe2cbe272_0_58:notes">
            <a:extLst>
              <a:ext uri="{FF2B5EF4-FFF2-40B4-BE49-F238E27FC236}">
                <a16:creationId xmlns:a16="http://schemas.microsoft.com/office/drawing/2014/main" id="{BC7EB76E-8C92-DC4C-A731-6E5BE21C137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1762" name="Google Shape;228;g7fe2cbe272_0_58:notes">
            <a:extLst>
              <a:ext uri="{FF2B5EF4-FFF2-40B4-BE49-F238E27FC236}">
                <a16:creationId xmlns:a16="http://schemas.microsoft.com/office/drawing/2014/main" id="{A3E5C5FC-1FEB-DF4A-AD27-072DCF26DF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1763" name="Google Shape;229;g7fe2cbe272_0_58:notes">
            <a:extLst>
              <a:ext uri="{FF2B5EF4-FFF2-40B4-BE49-F238E27FC236}">
                <a16:creationId xmlns:a16="http://schemas.microsoft.com/office/drawing/2014/main" id="{3A2C83C5-91D2-4445-83AF-74FBDECF3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AD24CA3-40A4-664E-B8B5-2EEEA63D28D6}" type="slidenum">
              <a:rPr lang="en-US" altLang="en-US" sz="1200" smtClean="0"/>
              <a:pPr>
                <a:buClr>
                  <a:srgbClr val="000000"/>
                </a:buClr>
                <a:buSzPts val="1200"/>
                <a:buFont typeface="Times" pitchFamily="2" charset="0"/>
                <a:buNone/>
              </a:pPr>
              <a:t>281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028771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3809" name="Google Shape;227;g7fe2cbe272_0_58:notes">
            <a:extLst>
              <a:ext uri="{FF2B5EF4-FFF2-40B4-BE49-F238E27FC236}">
                <a16:creationId xmlns:a16="http://schemas.microsoft.com/office/drawing/2014/main" id="{8522342E-7DEC-DE46-833E-4BB85FB8216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3810" name="Google Shape;228;g7fe2cbe272_0_58:notes">
            <a:extLst>
              <a:ext uri="{FF2B5EF4-FFF2-40B4-BE49-F238E27FC236}">
                <a16:creationId xmlns:a16="http://schemas.microsoft.com/office/drawing/2014/main" id="{3CD6881E-8781-9445-9AB7-0C58C8893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3811" name="Google Shape;229;g7fe2cbe272_0_58:notes">
            <a:extLst>
              <a:ext uri="{FF2B5EF4-FFF2-40B4-BE49-F238E27FC236}">
                <a16:creationId xmlns:a16="http://schemas.microsoft.com/office/drawing/2014/main" id="{381B7BD4-3D6B-C545-B24D-3F90FE1E1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A61677-C14F-DF40-9088-76E9A0212DB0}" type="slidenum">
              <a:rPr lang="en-US" altLang="en-US" sz="1200" smtClean="0"/>
              <a:pPr>
                <a:buClr>
                  <a:srgbClr val="000000"/>
                </a:buClr>
                <a:buSzPts val="1200"/>
                <a:buFont typeface="Times" pitchFamily="2" charset="0"/>
                <a:buNone/>
              </a:pPr>
              <a:t>282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92223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5857" name="Google Shape;462;g847cf01710_0_101:notes">
            <a:extLst>
              <a:ext uri="{FF2B5EF4-FFF2-40B4-BE49-F238E27FC236}">
                <a16:creationId xmlns:a16="http://schemas.microsoft.com/office/drawing/2014/main" id="{489FFBCC-ADC4-8A44-9ADC-0F4EF3BDEF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5858" name="Google Shape;463;g847cf01710_0_101:notes">
            <a:extLst>
              <a:ext uri="{FF2B5EF4-FFF2-40B4-BE49-F238E27FC236}">
                <a16:creationId xmlns:a16="http://schemas.microsoft.com/office/drawing/2014/main" id="{EF52AB4F-6E54-B844-A11F-1E1C9EC22A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common covalent modifications used to regulate enzyme activity; Describe how covalent modifications are added or removed from enzymes.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05859" name="Google Shape;464;g847cf01710_0_101:notes">
            <a:extLst>
              <a:ext uri="{FF2B5EF4-FFF2-40B4-BE49-F238E27FC236}">
                <a16:creationId xmlns:a16="http://schemas.microsoft.com/office/drawing/2014/main" id="{B6AF50FF-7CF9-D74C-93AE-F826994A6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AD99826-382E-7B45-97A7-38EC61ED64CC}" type="slidenum">
              <a:rPr lang="en-US" altLang="en-US" sz="1200" smtClean="0"/>
              <a:pPr>
                <a:buClr>
                  <a:srgbClr val="000000"/>
                </a:buClr>
                <a:buSzPts val="1200"/>
                <a:buFont typeface="Times" pitchFamily="2" charset="0"/>
                <a:buNone/>
              </a:pPr>
              <a:t>283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725024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7905" name="Google Shape;462;g847cf01710_0_101:notes">
            <a:extLst>
              <a:ext uri="{FF2B5EF4-FFF2-40B4-BE49-F238E27FC236}">
                <a16:creationId xmlns:a16="http://schemas.microsoft.com/office/drawing/2014/main" id="{94AEA238-8F23-AE49-8906-8534C0861C0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7906" name="Google Shape;463;g847cf01710_0_101:notes">
            <a:extLst>
              <a:ext uri="{FF2B5EF4-FFF2-40B4-BE49-F238E27FC236}">
                <a16:creationId xmlns:a16="http://schemas.microsoft.com/office/drawing/2014/main" id="{B1BD6A4D-FA4A-DF43-B58B-21F8D0D71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7907" name="Google Shape;464;g847cf01710_0_101:notes">
            <a:extLst>
              <a:ext uri="{FF2B5EF4-FFF2-40B4-BE49-F238E27FC236}">
                <a16:creationId xmlns:a16="http://schemas.microsoft.com/office/drawing/2014/main" id="{F2F4A77E-2F92-CC4E-BCDD-EDC848E2A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CE8FA6-6A7B-0948-AA70-312B8BA66775}" type="slidenum">
              <a:rPr lang="en-US" altLang="en-US" sz="1200" smtClean="0"/>
              <a:pPr>
                <a:buClr>
                  <a:srgbClr val="000000"/>
                </a:buClr>
                <a:buSzPts val="1200"/>
                <a:buFont typeface="Times" pitchFamily="2" charset="0"/>
                <a:buNone/>
              </a:pPr>
              <a:t>284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3073347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9953" name="Google Shape;227;g7fe2cbe272_0_58:notes">
            <a:extLst>
              <a:ext uri="{FF2B5EF4-FFF2-40B4-BE49-F238E27FC236}">
                <a16:creationId xmlns:a16="http://schemas.microsoft.com/office/drawing/2014/main" id="{4F8002CF-DE81-2643-B78B-E495D46EDB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9954" name="Google Shape;228;g7fe2cbe272_0_58:notes">
            <a:extLst>
              <a:ext uri="{FF2B5EF4-FFF2-40B4-BE49-F238E27FC236}">
                <a16:creationId xmlns:a16="http://schemas.microsoft.com/office/drawing/2014/main" id="{6EDA0776-93AA-DA42-BE4B-9EB758F9A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9955" name="Google Shape;229;g7fe2cbe272_0_58:notes">
            <a:extLst>
              <a:ext uri="{FF2B5EF4-FFF2-40B4-BE49-F238E27FC236}">
                <a16:creationId xmlns:a16="http://schemas.microsoft.com/office/drawing/2014/main" id="{AC9250B7-3F9B-C945-BFB9-3D46053A3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2E6D90-664C-5240-AD05-A9D1EE67FEAB}" type="slidenum">
              <a:rPr lang="en-US" altLang="en-US" sz="1200" smtClean="0"/>
              <a:pPr>
                <a:buClr>
                  <a:srgbClr val="000000"/>
                </a:buClr>
                <a:buSzPts val="1200"/>
                <a:buFont typeface="Times" pitchFamily="2" charset="0"/>
                <a:buNone/>
              </a:pPr>
              <a:t>285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80479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01" name="Google Shape;165;p2:notes">
            <a:extLst>
              <a:ext uri="{FF2B5EF4-FFF2-40B4-BE49-F238E27FC236}">
                <a16:creationId xmlns:a16="http://schemas.microsoft.com/office/drawing/2014/main" id="{152CD034-EC2F-3A4B-A19A-26DD14F94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02" name="Google Shape;166;p2:notes">
            <a:extLst>
              <a:ext uri="{FF2B5EF4-FFF2-40B4-BE49-F238E27FC236}">
                <a16:creationId xmlns:a16="http://schemas.microsoft.com/office/drawing/2014/main" id="{4756D221-2D0E-A048-9AF8-15032C4FC2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044573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4049" name="Google Shape;227;g7fe2cbe272_0_58:notes">
            <a:extLst>
              <a:ext uri="{FF2B5EF4-FFF2-40B4-BE49-F238E27FC236}">
                <a16:creationId xmlns:a16="http://schemas.microsoft.com/office/drawing/2014/main" id="{FD4A9ADD-6BF4-E247-9335-4CC1FCEB11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4050" name="Google Shape;228;g7fe2cbe272_0_58:notes">
            <a:extLst>
              <a:ext uri="{FF2B5EF4-FFF2-40B4-BE49-F238E27FC236}">
                <a16:creationId xmlns:a16="http://schemas.microsoft.com/office/drawing/2014/main" id="{B491E71F-7626-7F44-9682-177AEB688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4051" name="Google Shape;229;g7fe2cbe272_0_58:notes">
            <a:extLst>
              <a:ext uri="{FF2B5EF4-FFF2-40B4-BE49-F238E27FC236}">
                <a16:creationId xmlns:a16="http://schemas.microsoft.com/office/drawing/2014/main" id="{E4C0BE1C-A062-B24D-A4F7-6FAE3E09A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3F68AF2-7E81-2549-8FAE-F95BF2286ECC}" type="slidenum">
              <a:rPr lang="en-US" altLang="en-US" sz="1200" smtClean="0"/>
              <a:pPr>
                <a:buClr>
                  <a:srgbClr val="000000"/>
                </a:buClr>
                <a:buSzPts val="1200"/>
                <a:buFont typeface="Times" pitchFamily="2" charset="0"/>
                <a:buNone/>
              </a:pPr>
              <a:t>287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2341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action of a regulatory protein.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007661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432112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6, in the folder titled “Ch6 In-Class Activities, Videos, and Resources.”</a:t>
            </a:r>
          </a:p>
          <a:p>
            <a:pPr>
              <a:spcBef>
                <a:spcPct val="0"/>
              </a:spcBef>
              <a:buClr>
                <a:srgbClr val="000000"/>
              </a:buClr>
              <a:buSzPts val="1000"/>
            </a:pPr>
            <a:endParaRPr lang="en-US" altLang="en-US" dirty="0">
              <a:latin typeface="Arial" panose="020B0604020202020204" pitchFamily="34" charset="0"/>
              <a:ea typeface="ＭＳ Ｐゴシック" panose="020B0600070205080204" pitchFamily="34" charset="-128"/>
            </a:endParaRP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290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8746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165;p2:notes">
            <a:extLst>
              <a:ext uri="{FF2B5EF4-FFF2-40B4-BE49-F238E27FC236}">
                <a16:creationId xmlns:a16="http://schemas.microsoft.com/office/drawing/2014/main" id="{1E11BFCF-F629-1244-B9E2-E197712CE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8" name="Google Shape;166;p2:notes">
            <a:extLst>
              <a:ext uri="{FF2B5EF4-FFF2-40B4-BE49-F238E27FC236}">
                <a16:creationId xmlns:a16="http://schemas.microsoft.com/office/drawing/2014/main" id="{DA3115FE-2C63-B64B-B3A8-4433C487E8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094350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6, in the folder titled “Ch6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291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541531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c813606_0_211: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c813606_0_211: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6, in the folder titled “Ch6 In-Class Activities, Videos, and Resources.”</a:t>
            </a:r>
          </a:p>
        </p:txBody>
      </p:sp>
      <p:sp>
        <p:nvSpPr>
          <p:cNvPr id="203" name="Google Shape;203;g892c813606_0_211: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292</a:t>
            </a:fld>
            <a:endParaRPr sz="1300">
              <a:latin typeface="Arial"/>
              <a:ea typeface="Arial"/>
              <a:cs typeface="Arial"/>
              <a:sym typeface="Arial"/>
            </a:endParaRPr>
          </a:p>
        </p:txBody>
      </p:sp>
    </p:spTree>
    <p:extLst>
      <p:ext uri="{BB962C8B-B14F-4D97-AF65-F5344CB8AC3E}">
        <p14:creationId xmlns:p14="http://schemas.microsoft.com/office/powerpoint/2010/main" val="334789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014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C52A7CAE-9465-7B47-BB00-37797B71D5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2F16E3A9-6035-754A-855E-5625D3BC68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E7878547-7A78-EF42-BCE3-C84AF6A06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1CC4D0C-29AF-D742-8DBF-65A714A1586E}"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0916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412D547E-5ED7-D948-AE0F-6578843BA2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6A4681D3-1927-454B-ADFC-75A67A7D8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99BF29D9-D35B-C54C-A6E4-A58D1132A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4B8846F-151A-A748-A610-230728084D64}"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80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462;g847cf01710_0_101:notes">
            <a:extLst>
              <a:ext uri="{FF2B5EF4-FFF2-40B4-BE49-F238E27FC236}">
                <a16:creationId xmlns:a16="http://schemas.microsoft.com/office/drawing/2014/main" id="{98FB236A-A4D8-FB48-9093-EC36D6C3ED4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1922" name="Google Shape;463;g847cf01710_0_101:notes">
            <a:extLst>
              <a:ext uri="{FF2B5EF4-FFF2-40B4-BE49-F238E27FC236}">
                <a16:creationId xmlns:a16="http://schemas.microsoft.com/office/drawing/2014/main" id="{95C218C4-A73C-4647-BF6B-0B75D91257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Represent an enzyme-catalyzed reaction using a reaction coordinate diagram.</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81923" name="Google Shape;464;g847cf01710_0_101:notes">
            <a:extLst>
              <a:ext uri="{FF2B5EF4-FFF2-40B4-BE49-F238E27FC236}">
                <a16:creationId xmlns:a16="http://schemas.microsoft.com/office/drawing/2014/main" id="{F3FBAC74-2070-4E47-ADDE-7523505C0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0D89DC8-0D18-5145-A7D7-AC3B06C6D4D4}"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272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462;g847cf01710_0_101:notes">
            <a:extLst>
              <a:ext uri="{FF2B5EF4-FFF2-40B4-BE49-F238E27FC236}">
                <a16:creationId xmlns:a16="http://schemas.microsoft.com/office/drawing/2014/main" id="{53949C74-8798-DA44-8570-30B6AF56A3B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463;g847cf01710_0_101:notes">
            <a:extLst>
              <a:ext uri="{FF2B5EF4-FFF2-40B4-BE49-F238E27FC236}">
                <a16:creationId xmlns:a16="http://schemas.microsoft.com/office/drawing/2014/main" id="{98E4890C-34EE-9340-BD80-3A84B8C93B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464;g847cf01710_0_101:notes">
            <a:extLst>
              <a:ext uri="{FF2B5EF4-FFF2-40B4-BE49-F238E27FC236}">
                <a16:creationId xmlns:a16="http://schemas.microsoft.com/office/drawing/2014/main" id="{35D6C23D-6A1D-BD48-B350-5E851DFF9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5C78088-56B0-224C-B5B1-D23E6071104F}"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1546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D9EB572C-B08E-6A4F-9CA3-DFE2740EA10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E57C9264-CE57-1C4E-A9AA-CFB80CD04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6019" name="Google Shape;229;g7fe2cbe272_0_58:notes">
            <a:extLst>
              <a:ext uri="{FF2B5EF4-FFF2-40B4-BE49-F238E27FC236}">
                <a16:creationId xmlns:a16="http://schemas.microsoft.com/office/drawing/2014/main" id="{925F1FFD-EC38-1D49-8618-5E75DF8D5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10EA4C-FFE6-2F4C-8CCE-72CBA1CBA8D0}"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603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227;g7fe2cbe272_0_58:notes">
            <a:extLst>
              <a:ext uri="{FF2B5EF4-FFF2-40B4-BE49-F238E27FC236}">
                <a16:creationId xmlns:a16="http://schemas.microsoft.com/office/drawing/2014/main" id="{2153E3FC-5FF8-6B4B-AA06-234C9CE3E5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8066" name="Google Shape;228;g7fe2cbe272_0_58:notes">
            <a:extLst>
              <a:ext uri="{FF2B5EF4-FFF2-40B4-BE49-F238E27FC236}">
                <a16:creationId xmlns:a16="http://schemas.microsoft.com/office/drawing/2014/main" id="{524CA80B-0E30-B643-AE81-EFE2BD390D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8067" name="Google Shape;229;g7fe2cbe272_0_58:notes">
            <a:extLst>
              <a:ext uri="{FF2B5EF4-FFF2-40B4-BE49-F238E27FC236}">
                <a16:creationId xmlns:a16="http://schemas.microsoft.com/office/drawing/2014/main" id="{7DC27EFF-7B20-B64A-9A69-3472E78DB3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56C352-C745-964B-B0BD-E69EB714AB01}"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383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227;g7fe2cbe272_0_58:notes">
            <a:extLst>
              <a:ext uri="{FF2B5EF4-FFF2-40B4-BE49-F238E27FC236}">
                <a16:creationId xmlns:a16="http://schemas.microsoft.com/office/drawing/2014/main" id="{E306E768-CDB4-7043-A871-0608D5FD544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0114" name="Google Shape;228;g7fe2cbe272_0_58:notes">
            <a:extLst>
              <a:ext uri="{FF2B5EF4-FFF2-40B4-BE49-F238E27FC236}">
                <a16:creationId xmlns:a16="http://schemas.microsoft.com/office/drawing/2014/main" id="{FE2B5D11-8974-8A46-9E1B-066CF2EF5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0115" name="Google Shape;229;g7fe2cbe272_0_58:notes">
            <a:extLst>
              <a:ext uri="{FF2B5EF4-FFF2-40B4-BE49-F238E27FC236}">
                <a16:creationId xmlns:a16="http://schemas.microsoft.com/office/drawing/2014/main" id="{3C2D360F-C514-E94B-AD0A-0A03D61BEC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2C8BE5-C98C-014C-8726-5D0E4EDB89B2}"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6966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227;g7fe2cbe272_0_58:notes">
            <a:extLst>
              <a:ext uri="{FF2B5EF4-FFF2-40B4-BE49-F238E27FC236}">
                <a16:creationId xmlns:a16="http://schemas.microsoft.com/office/drawing/2014/main" id="{0E0F0D7C-44A6-5E47-B2C9-AA5287A12A3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2" name="Google Shape;228;g7fe2cbe272_0_58:notes">
            <a:extLst>
              <a:ext uri="{FF2B5EF4-FFF2-40B4-BE49-F238E27FC236}">
                <a16:creationId xmlns:a16="http://schemas.microsoft.com/office/drawing/2014/main" id="{C5A0BB30-4427-D341-8C2E-D83B740D9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2163" name="Google Shape;229;g7fe2cbe272_0_58:notes">
            <a:extLst>
              <a:ext uri="{FF2B5EF4-FFF2-40B4-BE49-F238E27FC236}">
                <a16:creationId xmlns:a16="http://schemas.microsoft.com/office/drawing/2014/main" id="{F035101B-CD08-2D45-BCCA-479DE9EDE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B9736B-688E-5A4A-A44C-1EA7A16E6619}"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3757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09" name="Google Shape;462;g847cf01710_0_101:notes">
            <a:extLst>
              <a:ext uri="{FF2B5EF4-FFF2-40B4-BE49-F238E27FC236}">
                <a16:creationId xmlns:a16="http://schemas.microsoft.com/office/drawing/2014/main" id="{25D77AF4-F6CC-3B49-B725-729558929F4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0" name="Google Shape;463;g847cf01710_0_101:notes">
            <a:extLst>
              <a:ext uri="{FF2B5EF4-FFF2-40B4-BE49-F238E27FC236}">
                <a16:creationId xmlns:a16="http://schemas.microsoft.com/office/drawing/2014/main" id="{0A3F1BD5-4804-A54D-ABE2-2AFE94151E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factors that affect the rate of a reaction.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94211" name="Google Shape;464;g847cf01710_0_101:notes">
            <a:extLst>
              <a:ext uri="{FF2B5EF4-FFF2-40B4-BE49-F238E27FC236}">
                <a16:creationId xmlns:a16="http://schemas.microsoft.com/office/drawing/2014/main" id="{9A29356E-44DD-0D48-A212-8AEAEBF93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B198A79-AF74-E948-8F61-C8A5BF196F87}"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6094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7" name="Google Shape;462;g847cf01710_0_101:notes">
            <a:extLst>
              <a:ext uri="{FF2B5EF4-FFF2-40B4-BE49-F238E27FC236}">
                <a16:creationId xmlns:a16="http://schemas.microsoft.com/office/drawing/2014/main" id="{D1255642-3B85-7C4A-8FEC-7A7D40ECBC8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8" name="Google Shape;463;g847cf01710_0_101:notes">
            <a:extLst>
              <a:ext uri="{FF2B5EF4-FFF2-40B4-BE49-F238E27FC236}">
                <a16:creationId xmlns:a16="http://schemas.microsoft.com/office/drawing/2014/main" id="{3424FCDA-51AA-2848-ACC5-CC4F4084A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6259" name="Google Shape;464;g847cf01710_0_101:notes">
            <a:extLst>
              <a:ext uri="{FF2B5EF4-FFF2-40B4-BE49-F238E27FC236}">
                <a16:creationId xmlns:a16="http://schemas.microsoft.com/office/drawing/2014/main" id="{FE28639E-DECC-4D47-AA73-F9C38B53CB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C7A38D5-964F-704E-8832-1C48D81A095D}"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987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93995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5" name="Google Shape;165;p2:notes">
            <a:extLst>
              <a:ext uri="{FF2B5EF4-FFF2-40B4-BE49-F238E27FC236}">
                <a16:creationId xmlns:a16="http://schemas.microsoft.com/office/drawing/2014/main" id="{6E07AF23-34C0-8748-A166-E819EE445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8306" name="Google Shape;166;p2:notes">
            <a:extLst>
              <a:ext uri="{FF2B5EF4-FFF2-40B4-BE49-F238E27FC236}">
                <a16:creationId xmlns:a16="http://schemas.microsoft.com/office/drawing/2014/main" id="{F251274E-1917-BF41-BCD6-568BADDD320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46970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75E548D0-4F82-EA44-849F-D7164114D2F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A15369A5-0C7B-0047-B350-F310B1D17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6329D779-3F8B-9E4D-908C-AE183C76BF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B587F9-2D37-BD4B-9109-2A7B52A694BD}"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8249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1" name="Google Shape;462;g847cf01710_0_101:notes">
            <a:extLst>
              <a:ext uri="{FF2B5EF4-FFF2-40B4-BE49-F238E27FC236}">
                <a16:creationId xmlns:a16="http://schemas.microsoft.com/office/drawing/2014/main" id="{55DF6FBB-5943-2849-A282-1B92701B0B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2" name="Google Shape;463;g847cf01710_0_101:notes">
            <a:extLst>
              <a:ext uri="{FF2B5EF4-FFF2-40B4-BE49-F238E27FC236}">
                <a16:creationId xmlns:a16="http://schemas.microsoft.com/office/drawing/2014/main" id="{CFCF68C1-C9F7-974D-9D0A-58C908C592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an enzyme affects the rate of a reaction.</a:t>
            </a:r>
            <a:endParaRPr lang="en-US" altLang="en-US" dirty="0">
              <a:latin typeface="Times" pitchFamily="2" charset="0"/>
            </a:endParaRPr>
          </a:p>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r>
              <a:rPr lang="en-US" altLang="en-US" dirty="0">
                <a:latin typeface="Times" pitchFamily="2" charset="0"/>
              </a:rPr>
              <a:t>Bloom’s: 2:2</a:t>
            </a:r>
          </a:p>
          <a:p>
            <a:pPr eaLnBrk="1" hangingPunct="1">
              <a:spcBef>
                <a:spcPct val="0"/>
              </a:spcBef>
              <a:buClr>
                <a:srgbClr val="000000"/>
              </a:buClr>
              <a:buSzPts val="1400"/>
            </a:pPr>
            <a:endParaRPr lang="en-US" altLang="en-US" dirty="0">
              <a:latin typeface="Times" pitchFamily="2" charset="0"/>
            </a:endParaRPr>
          </a:p>
        </p:txBody>
      </p:sp>
      <p:sp>
        <p:nvSpPr>
          <p:cNvPr id="102403" name="Google Shape;464;g847cf01710_0_101:notes">
            <a:extLst>
              <a:ext uri="{FF2B5EF4-FFF2-40B4-BE49-F238E27FC236}">
                <a16:creationId xmlns:a16="http://schemas.microsoft.com/office/drawing/2014/main" id="{B5BCCEC8-5020-0F4F-88D7-08C34F8851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5434D29-8257-5140-B191-2526F0A88D65}"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5604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49" name="Google Shape;462;g847cf01710_0_101:notes">
            <a:extLst>
              <a:ext uri="{FF2B5EF4-FFF2-40B4-BE49-F238E27FC236}">
                <a16:creationId xmlns:a16="http://schemas.microsoft.com/office/drawing/2014/main" id="{B79BE40B-3096-4D42-986F-011661BDD20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4450" name="Google Shape;463;g847cf01710_0_101:notes">
            <a:extLst>
              <a:ext uri="{FF2B5EF4-FFF2-40B4-BE49-F238E27FC236}">
                <a16:creationId xmlns:a16="http://schemas.microsoft.com/office/drawing/2014/main" id="{1C2B8D39-5DC6-E448-9716-879B33D15E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4451" name="Google Shape;464;g847cf01710_0_101:notes">
            <a:extLst>
              <a:ext uri="{FF2B5EF4-FFF2-40B4-BE49-F238E27FC236}">
                <a16:creationId xmlns:a16="http://schemas.microsoft.com/office/drawing/2014/main" id="{6E1DEFF1-1A49-0947-8DA2-8AB838145E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78FBE6-BA88-1A4C-AE4D-7628EA0E6572}"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9744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165;p2:notes">
            <a:extLst>
              <a:ext uri="{FF2B5EF4-FFF2-40B4-BE49-F238E27FC236}">
                <a16:creationId xmlns:a16="http://schemas.microsoft.com/office/drawing/2014/main" id="{E24F0DD7-C4CE-7740-BD18-823E5B9338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6498" name="Google Shape;166;p2:notes">
            <a:extLst>
              <a:ext uri="{FF2B5EF4-FFF2-40B4-BE49-F238E27FC236}">
                <a16:creationId xmlns:a16="http://schemas.microsoft.com/office/drawing/2014/main" id="{1D025375-F307-3F49-B486-44476C8BC7C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56015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227;g7fe2cbe272_0_58:notes">
            <a:extLst>
              <a:ext uri="{FF2B5EF4-FFF2-40B4-BE49-F238E27FC236}">
                <a16:creationId xmlns:a16="http://schemas.microsoft.com/office/drawing/2014/main" id="{741B17EB-B0F7-8C47-88EA-3C563A3ED0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8546" name="Google Shape;228;g7fe2cbe272_0_58:notes">
            <a:extLst>
              <a:ext uri="{FF2B5EF4-FFF2-40B4-BE49-F238E27FC236}">
                <a16:creationId xmlns:a16="http://schemas.microsoft.com/office/drawing/2014/main" id="{0C605E9E-6B36-1942-9D58-4BCE953053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8547" name="Google Shape;229;g7fe2cbe272_0_58:notes">
            <a:extLst>
              <a:ext uri="{FF2B5EF4-FFF2-40B4-BE49-F238E27FC236}">
                <a16:creationId xmlns:a16="http://schemas.microsoft.com/office/drawing/2014/main" id="{4B93BE3D-03B3-8E4E-A229-50973A0105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F297751-ABB5-B549-8D55-541A03080764}"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547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227;g7fe2cbe272_0_58:notes">
            <a:extLst>
              <a:ext uri="{FF2B5EF4-FFF2-40B4-BE49-F238E27FC236}">
                <a16:creationId xmlns:a16="http://schemas.microsoft.com/office/drawing/2014/main" id="{08BFF9D0-459C-724B-B60D-F461794A27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0594" name="Google Shape;228;g7fe2cbe272_0_58:notes">
            <a:extLst>
              <a:ext uri="{FF2B5EF4-FFF2-40B4-BE49-F238E27FC236}">
                <a16:creationId xmlns:a16="http://schemas.microsoft.com/office/drawing/2014/main" id="{E18155D3-130D-BB49-8C80-1BAC21F3C4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10595" name="Google Shape;229;g7fe2cbe272_0_58:notes">
            <a:extLst>
              <a:ext uri="{FF2B5EF4-FFF2-40B4-BE49-F238E27FC236}">
                <a16:creationId xmlns:a16="http://schemas.microsoft.com/office/drawing/2014/main" id="{E21849B5-EB9C-494E-B268-B94E37AB0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2E6B7A-82C3-464F-AA7A-ED6FA842D30E}"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5301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227;g7fe2cbe272_0_58:notes">
            <a:extLst>
              <a:ext uri="{FF2B5EF4-FFF2-40B4-BE49-F238E27FC236}">
                <a16:creationId xmlns:a16="http://schemas.microsoft.com/office/drawing/2014/main" id="{832A260D-797D-C74D-8026-E2F0D57C1EE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2642" name="Google Shape;228;g7fe2cbe272_0_58:notes">
            <a:extLst>
              <a:ext uri="{FF2B5EF4-FFF2-40B4-BE49-F238E27FC236}">
                <a16:creationId xmlns:a16="http://schemas.microsoft.com/office/drawing/2014/main" id="{9E77895A-0CE1-C846-82D7-EBA6348D91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 6-4:</a:t>
            </a:r>
            <a:r>
              <a:rPr lang="en-US" altLang="en-US" baseline="0" dirty="0">
                <a:latin typeface="Times" pitchFamily="2" charset="0"/>
              </a:rPr>
              <a:t> The relationship is calculated from </a:t>
            </a:r>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G</a:t>
            </a:r>
            <a:r>
              <a:rPr lang="en-US" altLang="en-US" dirty="0">
                <a:solidFill>
                  <a:schemeClr val="tx1"/>
                </a:solidFill>
                <a:latin typeface="Arial" panose="020B0604020202020204" pitchFamily="34" charset="0"/>
                <a:cs typeface="Arial" panose="020B0604020202020204" pitchFamily="34" charset="0"/>
              </a:rPr>
              <a:t>′</a:t>
            </a:r>
            <a:r>
              <a:rPr lang="en-US" altLang="en-US" sz="800" kern="1200" dirty="0">
                <a:solidFill>
                  <a:schemeClr val="tx1"/>
                </a:solidFill>
                <a:latin typeface="Times" charset="0"/>
                <a:ea typeface="Arial Unicode MS" panose="020B0604020202020204" pitchFamily="34" charset="-128"/>
                <a:cs typeface="Arial Unicode MS" panose="020B0604020202020204" pitchFamily="34" charset="-128"/>
              </a:rPr>
              <a:t>°</a:t>
            </a:r>
            <a:r>
              <a:rPr lang="en-US" altLang="en-US" dirty="0">
                <a:solidFill>
                  <a:schemeClr val="tx1"/>
                </a:solidFill>
                <a:latin typeface="Arial" panose="020B0604020202020204" pitchFamily="34" charset="0"/>
                <a:cs typeface="Arial" panose="020B0604020202020204" pitchFamily="34" charset="0"/>
              </a:rPr>
              <a:t> = –</a:t>
            </a:r>
            <a:r>
              <a:rPr lang="en-US" altLang="en-US" i="1" dirty="0">
                <a:solidFill>
                  <a:schemeClr val="tx1"/>
                </a:solidFill>
                <a:latin typeface="Arial" panose="020B0604020202020204" pitchFamily="34" charset="0"/>
                <a:cs typeface="Arial" panose="020B0604020202020204" pitchFamily="34" charset="0"/>
              </a:rPr>
              <a:t>RT</a:t>
            </a:r>
            <a:r>
              <a:rPr lang="en-US" altLang="en-US" i="0" baseline="0" dirty="0">
                <a:solidFill>
                  <a:schemeClr val="tx1"/>
                </a:solidFill>
                <a:latin typeface="Arial" panose="020B0604020202020204" pitchFamily="34" charset="0"/>
                <a:cs typeface="Arial" panose="020B0604020202020204" pitchFamily="34" charset="0"/>
              </a:rPr>
              <a:t> in </a:t>
            </a:r>
            <a:r>
              <a:rPr lang="en-US" altLang="en-US" i="1" dirty="0" err="1">
                <a:solidFill>
                  <a:schemeClr val="tx1"/>
                </a:solidFill>
                <a:latin typeface="Arial" panose="020B0604020202020204" pitchFamily="34" charset="0"/>
                <a:cs typeface="Arial" panose="020B0604020202020204" pitchFamily="34" charset="0"/>
              </a:rPr>
              <a:t>K</a:t>
            </a:r>
            <a:r>
              <a:rPr lang="en-US" altLang="en-US" dirty="0" err="1">
                <a:solidFill>
                  <a:schemeClr val="tx1"/>
                </a:solidFill>
                <a:latin typeface="Arial" panose="020B0604020202020204" pitchFamily="34" charset="0"/>
                <a:cs typeface="Arial" panose="020B0604020202020204" pitchFamily="34" charset="0"/>
              </a:rPr>
              <a:t>′</a:t>
            </a:r>
            <a:r>
              <a:rPr lang="en-US" altLang="en-US" baseline="-25000" dirty="0" err="1">
                <a:solidFill>
                  <a:schemeClr val="tx1"/>
                </a:solidFill>
                <a:latin typeface="Arial" panose="020B0604020202020204" pitchFamily="34" charset="0"/>
                <a:cs typeface="Arial" panose="020B0604020202020204" pitchFamily="34" charset="0"/>
              </a:rPr>
              <a:t>eq</a:t>
            </a:r>
            <a:r>
              <a:rPr lang="en-US" altLang="en-US" baseline="-25000" dirty="0">
                <a:solidFill>
                  <a:schemeClr val="tx1"/>
                </a:solidFill>
                <a:latin typeface="Arial" panose="020B0604020202020204" pitchFamily="34" charset="0"/>
                <a:cs typeface="Arial" panose="020B0604020202020204" pitchFamily="34" charset="0"/>
              </a:rPr>
              <a:t> </a:t>
            </a:r>
            <a:r>
              <a:rPr lang="en-US" altLang="en-US" baseline="0" dirty="0">
                <a:solidFill>
                  <a:schemeClr val="tx1"/>
                </a:solidFill>
                <a:latin typeface="Arial" panose="020B0604020202020204" pitchFamily="34" charset="0"/>
                <a:cs typeface="Arial" panose="020B0604020202020204" pitchFamily="34" charset="0"/>
              </a:rPr>
              <a:t>(6-3)</a:t>
            </a:r>
            <a:endParaRPr lang="en-US" altLang="en-US" dirty="0">
              <a:latin typeface="Times" pitchFamily="2" charset="0"/>
            </a:endParaRPr>
          </a:p>
        </p:txBody>
      </p:sp>
      <p:sp>
        <p:nvSpPr>
          <p:cNvPr id="112643" name="Google Shape;229;g7fe2cbe272_0_58:notes">
            <a:extLst>
              <a:ext uri="{FF2B5EF4-FFF2-40B4-BE49-F238E27FC236}">
                <a16:creationId xmlns:a16="http://schemas.microsoft.com/office/drawing/2014/main" id="{740E8B0E-59AA-D34A-BA71-254A2CE7E0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82E78B-5004-8740-8C88-7C828F80E149}"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94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Google Shape;462;g847cf01710_0_101:notes">
            <a:extLst>
              <a:ext uri="{FF2B5EF4-FFF2-40B4-BE49-F238E27FC236}">
                <a16:creationId xmlns:a16="http://schemas.microsoft.com/office/drawing/2014/main" id="{D2F3A316-6F1C-4B4F-B1E6-4B9C4211A2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4690" name="Google Shape;463;g847cf01710_0_101:notes">
            <a:extLst>
              <a:ext uri="{FF2B5EF4-FFF2-40B4-BE49-F238E27FC236}">
                <a16:creationId xmlns:a16="http://schemas.microsoft.com/office/drawing/2014/main" id="{CACFFEBB-30E3-DA41-8CC3-628303617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2:2</a:t>
            </a:r>
          </a:p>
        </p:txBody>
      </p:sp>
      <p:sp>
        <p:nvSpPr>
          <p:cNvPr id="114691" name="Google Shape;464;g847cf01710_0_101:notes">
            <a:extLst>
              <a:ext uri="{FF2B5EF4-FFF2-40B4-BE49-F238E27FC236}">
                <a16:creationId xmlns:a16="http://schemas.microsoft.com/office/drawing/2014/main" id="{07CFDE40-8A84-174F-AA8F-9B5313150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E7017F2-6444-9846-B550-FC656FC845A2}"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4430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7" name="Google Shape;462;g847cf01710_0_101:notes">
            <a:extLst>
              <a:ext uri="{FF2B5EF4-FFF2-40B4-BE49-F238E27FC236}">
                <a16:creationId xmlns:a16="http://schemas.microsoft.com/office/drawing/2014/main" id="{57E68141-2D97-C441-A40A-95B056D750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6738" name="Google Shape;463;g847cf01710_0_101:notes">
            <a:extLst>
              <a:ext uri="{FF2B5EF4-FFF2-40B4-BE49-F238E27FC236}">
                <a16:creationId xmlns:a16="http://schemas.microsoft.com/office/drawing/2014/main" id="{B6EDE6E4-2319-D345-BB5A-438AAE6F9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Refer</a:t>
            </a:r>
            <a:r>
              <a:rPr lang="en-US" altLang="en-US" baseline="0" dirty="0">
                <a:latin typeface="Times" pitchFamily="2" charset="0"/>
              </a:rPr>
              <a:t> to Table 6-4 in Slide 47.</a:t>
            </a:r>
            <a:endParaRPr lang="en-US" altLang="en-US" dirty="0">
              <a:latin typeface="Times" pitchFamily="2" charset="0"/>
            </a:endParaRPr>
          </a:p>
        </p:txBody>
      </p:sp>
      <p:sp>
        <p:nvSpPr>
          <p:cNvPr id="116739" name="Google Shape;464;g847cf01710_0_101:notes">
            <a:extLst>
              <a:ext uri="{FF2B5EF4-FFF2-40B4-BE49-F238E27FC236}">
                <a16:creationId xmlns:a16="http://schemas.microsoft.com/office/drawing/2014/main" id="{37858DA6-7215-FD49-8EAD-C6E738DEB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B16081-E97E-7E44-864B-FE9530C66021}"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463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92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5" name="Google Shape;227;g7fe2cbe272_0_58:notes">
            <a:extLst>
              <a:ext uri="{FF2B5EF4-FFF2-40B4-BE49-F238E27FC236}">
                <a16:creationId xmlns:a16="http://schemas.microsoft.com/office/drawing/2014/main" id="{54F2397F-274C-6B46-A2D5-B1345060C25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8786" name="Google Shape;228;g7fe2cbe272_0_58:notes">
            <a:extLst>
              <a:ext uri="{FF2B5EF4-FFF2-40B4-BE49-F238E27FC236}">
                <a16:creationId xmlns:a16="http://schemas.microsoft.com/office/drawing/2014/main" id="{DF52BF05-EB80-BD4F-B159-C01A93783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18787" name="Google Shape;229;g7fe2cbe272_0_58:notes">
            <a:extLst>
              <a:ext uri="{FF2B5EF4-FFF2-40B4-BE49-F238E27FC236}">
                <a16:creationId xmlns:a16="http://schemas.microsoft.com/office/drawing/2014/main" id="{793D7553-0167-2448-AE15-4373295BD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163F5C3-476F-2948-9349-1BE3FA47E55D}"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595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Google Shape;227;g7fe2cbe272_0_58:notes">
            <a:extLst>
              <a:ext uri="{FF2B5EF4-FFF2-40B4-BE49-F238E27FC236}">
                <a16:creationId xmlns:a16="http://schemas.microsoft.com/office/drawing/2014/main" id="{34294316-761A-6D4A-845C-BE930199945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0834" name="Google Shape;228;g7fe2cbe272_0_58:notes">
            <a:extLst>
              <a:ext uri="{FF2B5EF4-FFF2-40B4-BE49-F238E27FC236}">
                <a16:creationId xmlns:a16="http://schemas.microsoft.com/office/drawing/2014/main" id="{BB53603D-E6A6-584C-822E-3A3CA572D2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0835" name="Google Shape;229;g7fe2cbe272_0_58:notes">
            <a:extLst>
              <a:ext uri="{FF2B5EF4-FFF2-40B4-BE49-F238E27FC236}">
                <a16:creationId xmlns:a16="http://schemas.microsoft.com/office/drawing/2014/main" id="{62774239-C075-744F-894F-AAE6A7181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A6F6A1B-B5E5-324F-A373-5566A79D7039}"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2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1" name="Google Shape;462;g847cf01710_0_101:notes">
            <a:extLst>
              <a:ext uri="{FF2B5EF4-FFF2-40B4-BE49-F238E27FC236}">
                <a16:creationId xmlns:a16="http://schemas.microsoft.com/office/drawing/2014/main" id="{1A7C630F-DD51-FF48-93DB-F97320DB374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2882" name="Google Shape;463;g847cf01710_0_101:notes">
            <a:extLst>
              <a:ext uri="{FF2B5EF4-FFF2-40B4-BE49-F238E27FC236}">
                <a16:creationId xmlns:a16="http://schemas.microsoft.com/office/drawing/2014/main" id="{33DB3CA2-DFE6-4F49-AC51-8C5DFE6D4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rate of reaction </a:t>
            </a:r>
            <a:r>
              <a:rPr lang="en-US" sz="1200" b="0" i="1" u="none" strike="noStrike" kern="1200" dirty="0">
                <a:solidFill>
                  <a:schemeClr val="tx1"/>
                </a:solidFill>
                <a:effectLst/>
                <a:latin typeface="Times" charset="0"/>
                <a:ea typeface="MS PGothic" pitchFamily="34" charset="-128"/>
                <a:cs typeface="MS PGothic" charset="0"/>
              </a:rPr>
              <a:t>V</a:t>
            </a:r>
            <a:r>
              <a:rPr lang="en-US" sz="1200" b="0" i="0" u="none" strike="noStrike" kern="1200" dirty="0">
                <a:solidFill>
                  <a:schemeClr val="tx1"/>
                </a:solidFill>
                <a:effectLst/>
                <a:latin typeface="Times" charset="0"/>
                <a:ea typeface="MS PGothic" pitchFamily="34" charset="-128"/>
                <a:cs typeface="MS PGothic" charset="0"/>
              </a:rPr>
              <a:t>, the rate constant </a:t>
            </a:r>
            <a:r>
              <a:rPr lang="en-US" sz="1200" b="0" i="1" u="none" strike="noStrike" kern="1200" dirty="0">
                <a:solidFill>
                  <a:schemeClr val="tx1"/>
                </a:solidFill>
                <a:effectLst/>
                <a:latin typeface="Times" charset="0"/>
                <a:ea typeface="MS PGothic" pitchFamily="34" charset="-128"/>
                <a:cs typeface="MS PGothic" charset="0"/>
              </a:rPr>
              <a:t>k</a:t>
            </a:r>
            <a:r>
              <a:rPr lang="en-US" sz="1200" b="0" i="0" u="none" strike="noStrike" kern="1200" dirty="0">
                <a:solidFill>
                  <a:schemeClr val="tx1"/>
                </a:solidFill>
                <a:effectLst/>
                <a:latin typeface="Times" charset="0"/>
                <a:ea typeface="MS PGothic" pitchFamily="34" charset="-128"/>
                <a:cs typeface="MS PGothic" charset="0"/>
              </a:rPr>
              <a:t>, and concentration of reactants for a reaction.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122883" name="Google Shape;464;g847cf01710_0_101:notes">
            <a:extLst>
              <a:ext uri="{FF2B5EF4-FFF2-40B4-BE49-F238E27FC236}">
                <a16:creationId xmlns:a16="http://schemas.microsoft.com/office/drawing/2014/main" id="{8626550F-1632-2344-8926-3342D1BB4B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A84736E-E1BC-4242-ABAC-CCFEC6E7878A}"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799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29" name="Google Shape;462;g847cf01710_0_101:notes">
            <a:extLst>
              <a:ext uri="{FF2B5EF4-FFF2-40B4-BE49-F238E27FC236}">
                <a16:creationId xmlns:a16="http://schemas.microsoft.com/office/drawing/2014/main" id="{A94B4B6B-BF09-7B4C-9D59-97BC2942C51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4930" name="Google Shape;463;g847cf01710_0_101:notes">
            <a:extLst>
              <a:ext uri="{FF2B5EF4-FFF2-40B4-BE49-F238E27FC236}">
                <a16:creationId xmlns:a16="http://schemas.microsoft.com/office/drawing/2014/main" id="{DA9DC7A3-75D9-9E41-A4D5-04B1A55E43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4931" name="Google Shape;464;g847cf01710_0_101:notes">
            <a:extLst>
              <a:ext uri="{FF2B5EF4-FFF2-40B4-BE49-F238E27FC236}">
                <a16:creationId xmlns:a16="http://schemas.microsoft.com/office/drawing/2014/main" id="{F1D8C0CC-C8F7-1B4B-8A3A-B00C65728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8BB558C-93A0-6549-8407-D5228749EAA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0950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227;g7fe2cbe272_0_58:notes">
            <a:extLst>
              <a:ext uri="{FF2B5EF4-FFF2-40B4-BE49-F238E27FC236}">
                <a16:creationId xmlns:a16="http://schemas.microsoft.com/office/drawing/2014/main" id="{4A627427-3330-3C40-BD1C-5126A379348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6978" name="Google Shape;228;g7fe2cbe272_0_58:notes">
            <a:extLst>
              <a:ext uri="{FF2B5EF4-FFF2-40B4-BE49-F238E27FC236}">
                <a16:creationId xmlns:a16="http://schemas.microsoft.com/office/drawing/2014/main" id="{380F40CE-07DC-944C-8B9F-295F631A5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6979" name="Google Shape;229;g7fe2cbe272_0_58:notes">
            <a:extLst>
              <a:ext uri="{FF2B5EF4-FFF2-40B4-BE49-F238E27FC236}">
                <a16:creationId xmlns:a16="http://schemas.microsoft.com/office/drawing/2014/main" id="{1767A5AC-B89B-F24F-92BA-66E121EEC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3E614A-3E04-BE48-B239-1E45462F4757}"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5265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Google Shape;462;g847cf01710_0_101:notes">
            <a:extLst>
              <a:ext uri="{FF2B5EF4-FFF2-40B4-BE49-F238E27FC236}">
                <a16:creationId xmlns:a16="http://schemas.microsoft.com/office/drawing/2014/main" id="{C18C94F8-B985-F54A-A34F-F05E6AC864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9026" name="Google Shape;463;g847cf01710_0_101:notes">
            <a:extLst>
              <a:ext uri="{FF2B5EF4-FFF2-40B4-BE49-F238E27FC236}">
                <a16:creationId xmlns:a16="http://schemas.microsoft.com/office/drawing/2014/main" id="{F7EAEAAC-6984-034D-8FFC-0DF041FE50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an enzyme-catalyzed reaction as first or second order.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129027" name="Google Shape;464;g847cf01710_0_101:notes">
            <a:extLst>
              <a:ext uri="{FF2B5EF4-FFF2-40B4-BE49-F238E27FC236}">
                <a16:creationId xmlns:a16="http://schemas.microsoft.com/office/drawing/2014/main" id="{A1205FAD-51AD-F747-935A-D227DB7A5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04E6175-BB72-5A46-8EE5-FD18B1CBA60B}"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683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3" name="Google Shape;462;g847cf01710_0_101:notes">
            <a:extLst>
              <a:ext uri="{FF2B5EF4-FFF2-40B4-BE49-F238E27FC236}">
                <a16:creationId xmlns:a16="http://schemas.microsoft.com/office/drawing/2014/main" id="{1FCE77B2-E6B8-434E-98F2-014E4BBF2D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1074" name="Google Shape;463;g847cf01710_0_101:notes">
            <a:extLst>
              <a:ext uri="{FF2B5EF4-FFF2-40B4-BE49-F238E27FC236}">
                <a16:creationId xmlns:a16="http://schemas.microsoft.com/office/drawing/2014/main" id="{1EF52E38-4340-634B-811E-D68456069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1075" name="Google Shape;464;g847cf01710_0_101:notes">
            <a:extLst>
              <a:ext uri="{FF2B5EF4-FFF2-40B4-BE49-F238E27FC236}">
                <a16:creationId xmlns:a16="http://schemas.microsoft.com/office/drawing/2014/main" id="{169C22CF-07AC-0F4F-840B-6AAA9054D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0CC2DC9-A0A0-8A4C-9E25-3A31766E3501}"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52162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227;g7fe2cbe272_0_58:notes">
            <a:extLst>
              <a:ext uri="{FF2B5EF4-FFF2-40B4-BE49-F238E27FC236}">
                <a16:creationId xmlns:a16="http://schemas.microsoft.com/office/drawing/2014/main" id="{F2DF906B-A3AE-B241-AA09-88B5571257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3122" name="Google Shape;228;g7fe2cbe272_0_58:notes">
            <a:extLst>
              <a:ext uri="{FF2B5EF4-FFF2-40B4-BE49-F238E27FC236}">
                <a16:creationId xmlns:a16="http://schemas.microsoft.com/office/drawing/2014/main" id="{EB766E91-483F-F44E-94D2-4959B1822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3123" name="Google Shape;229;g7fe2cbe272_0_58:notes">
            <a:extLst>
              <a:ext uri="{FF2B5EF4-FFF2-40B4-BE49-F238E27FC236}">
                <a16:creationId xmlns:a16="http://schemas.microsoft.com/office/drawing/2014/main" id="{FFD04C1B-1589-484D-A786-DF52B269E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281516-D35D-6D47-99BE-DBCCF19259CF}"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3169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227;g7fe2cbe272_0_58:notes">
            <a:extLst>
              <a:ext uri="{FF2B5EF4-FFF2-40B4-BE49-F238E27FC236}">
                <a16:creationId xmlns:a16="http://schemas.microsoft.com/office/drawing/2014/main" id="{D2CE060C-B4DE-8D40-AB13-99F42F36B9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5170" name="Google Shape;228;g7fe2cbe272_0_58:notes">
            <a:extLst>
              <a:ext uri="{FF2B5EF4-FFF2-40B4-BE49-F238E27FC236}">
                <a16:creationId xmlns:a16="http://schemas.microsoft.com/office/drawing/2014/main" id="{B691C074-0FBE-A74C-8841-AB60410372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5171" name="Google Shape;229;g7fe2cbe272_0_58:notes">
            <a:extLst>
              <a:ext uri="{FF2B5EF4-FFF2-40B4-BE49-F238E27FC236}">
                <a16:creationId xmlns:a16="http://schemas.microsoft.com/office/drawing/2014/main" id="{7CC1A447-32AE-9F4A-A11F-DC7165165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90D48F-2324-E340-A002-4CD4242619CA}"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6397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Google Shape;165;p2:notes">
            <a:extLst>
              <a:ext uri="{FF2B5EF4-FFF2-40B4-BE49-F238E27FC236}">
                <a16:creationId xmlns:a16="http://schemas.microsoft.com/office/drawing/2014/main" id="{615F8A54-D480-A248-9798-1613049E7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7218" name="Google Shape;166;p2:notes">
            <a:extLst>
              <a:ext uri="{FF2B5EF4-FFF2-40B4-BE49-F238E27FC236}">
                <a16:creationId xmlns:a16="http://schemas.microsoft.com/office/drawing/2014/main" id="{7A4C5DEC-64CE-F64A-9531-5D1DD89565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924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9618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Google Shape;227;g7fe2cbe272_0_58:notes">
            <a:extLst>
              <a:ext uri="{FF2B5EF4-FFF2-40B4-BE49-F238E27FC236}">
                <a16:creationId xmlns:a16="http://schemas.microsoft.com/office/drawing/2014/main" id="{ED18A1D8-1106-4D4A-8408-ED76923596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9266" name="Google Shape;228;g7fe2cbe272_0_58:notes">
            <a:extLst>
              <a:ext uri="{FF2B5EF4-FFF2-40B4-BE49-F238E27FC236}">
                <a16:creationId xmlns:a16="http://schemas.microsoft.com/office/drawing/2014/main" id="{C189EB72-BB5E-4E4F-AEAE-A9FB0E6AF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9267" name="Google Shape;229;g7fe2cbe272_0_58:notes">
            <a:extLst>
              <a:ext uri="{FF2B5EF4-FFF2-40B4-BE49-F238E27FC236}">
                <a16:creationId xmlns:a16="http://schemas.microsoft.com/office/drawing/2014/main" id="{3E1B7A4E-0990-E54E-BE47-9A0529C2B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108B789-A85A-A14F-B210-3C0E85FE7A03}"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9600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Google Shape;227;g7fe2cbe272_0_58:notes">
            <a:extLst>
              <a:ext uri="{FF2B5EF4-FFF2-40B4-BE49-F238E27FC236}">
                <a16:creationId xmlns:a16="http://schemas.microsoft.com/office/drawing/2014/main" id="{5498B154-6AA0-054F-8FA2-E665FC17A37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1314" name="Google Shape;228;g7fe2cbe272_0_58:notes">
            <a:extLst>
              <a:ext uri="{FF2B5EF4-FFF2-40B4-BE49-F238E27FC236}">
                <a16:creationId xmlns:a16="http://schemas.microsoft.com/office/drawing/2014/main" id="{5DCBF701-BB87-034C-AA60-445598234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1315" name="Google Shape;229;g7fe2cbe272_0_58:notes">
            <a:extLst>
              <a:ext uri="{FF2B5EF4-FFF2-40B4-BE49-F238E27FC236}">
                <a16:creationId xmlns:a16="http://schemas.microsoft.com/office/drawing/2014/main" id="{36FB4308-74BE-5443-B830-242E6BC8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F4FF10-6791-0741-A2C4-1F9DC86AC4C4}"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351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Google Shape;227;g7fe2cbe272_0_58:notes">
            <a:extLst>
              <a:ext uri="{FF2B5EF4-FFF2-40B4-BE49-F238E27FC236}">
                <a16:creationId xmlns:a16="http://schemas.microsoft.com/office/drawing/2014/main" id="{643DC334-2329-F24E-B650-4FE9F92ACE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3362" name="Google Shape;228;g7fe2cbe272_0_58:notes">
            <a:extLst>
              <a:ext uri="{FF2B5EF4-FFF2-40B4-BE49-F238E27FC236}">
                <a16:creationId xmlns:a16="http://schemas.microsoft.com/office/drawing/2014/main" id="{FD96224D-34CB-174F-9FA6-8ACE1BFF3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3363" name="Google Shape;229;g7fe2cbe272_0_58:notes">
            <a:extLst>
              <a:ext uri="{FF2B5EF4-FFF2-40B4-BE49-F238E27FC236}">
                <a16:creationId xmlns:a16="http://schemas.microsoft.com/office/drawing/2014/main" id="{B8E884D2-D53A-5943-8197-54803BEE81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A091A63-0C6F-CD46-A5A2-321A40BD4A30}"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3545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Google Shape;462;g847cf01710_0_101:notes">
            <a:extLst>
              <a:ext uri="{FF2B5EF4-FFF2-40B4-BE49-F238E27FC236}">
                <a16:creationId xmlns:a16="http://schemas.microsoft.com/office/drawing/2014/main" id="{02F1E1CC-5AEF-B143-8243-2C97815374E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5410" name="Google Shape;463;g847cf01710_0_101:notes">
            <a:extLst>
              <a:ext uri="{FF2B5EF4-FFF2-40B4-BE49-F238E27FC236}">
                <a16:creationId xmlns:a16="http://schemas.microsoft.com/office/drawing/2014/main" id="{077AA3FE-0A34-904F-BC0E-734E17CF0B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the “lock and key” and “induced fit” models of enzyme-substrate interaction.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145411" name="Google Shape;464;g847cf01710_0_101:notes">
            <a:extLst>
              <a:ext uri="{FF2B5EF4-FFF2-40B4-BE49-F238E27FC236}">
                <a16:creationId xmlns:a16="http://schemas.microsoft.com/office/drawing/2014/main" id="{2BA1CA85-8787-E849-B1BC-A0CCFD6DC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900C800-B6BF-9B4C-A50E-3712D46B3EC2}"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2759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Google Shape;462;g847cf01710_0_101:notes">
            <a:extLst>
              <a:ext uri="{FF2B5EF4-FFF2-40B4-BE49-F238E27FC236}">
                <a16:creationId xmlns:a16="http://schemas.microsoft.com/office/drawing/2014/main" id="{398FBFA1-8F30-954F-9090-0F3C083AE2A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7458" name="Google Shape;463;g847cf01710_0_101:notes">
            <a:extLst>
              <a:ext uri="{FF2B5EF4-FFF2-40B4-BE49-F238E27FC236}">
                <a16:creationId xmlns:a16="http://schemas.microsoft.com/office/drawing/2014/main" id="{2007F8BC-1AC4-5244-970C-076A5A557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47459" name="Google Shape;464;g847cf01710_0_101:notes">
            <a:extLst>
              <a:ext uri="{FF2B5EF4-FFF2-40B4-BE49-F238E27FC236}">
                <a16:creationId xmlns:a16="http://schemas.microsoft.com/office/drawing/2014/main" id="{845ED602-15C2-324E-B9A5-5A1B49DCE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50E983-A63C-EA40-8610-8622E2645938}"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8231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Google Shape;165;p2:notes">
            <a:extLst>
              <a:ext uri="{FF2B5EF4-FFF2-40B4-BE49-F238E27FC236}">
                <a16:creationId xmlns:a16="http://schemas.microsoft.com/office/drawing/2014/main" id="{BF4A8841-0B30-3E4B-8B9C-B1DA3AEA4F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9506" name="Google Shape;166;p2:notes">
            <a:extLst>
              <a:ext uri="{FF2B5EF4-FFF2-40B4-BE49-F238E27FC236}">
                <a16:creationId xmlns:a16="http://schemas.microsoft.com/office/drawing/2014/main" id="{42E7305E-8AF6-C34B-BD1B-3A1C2351004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522275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Google Shape;227;g7fe2cbe272_0_58:notes">
            <a:extLst>
              <a:ext uri="{FF2B5EF4-FFF2-40B4-BE49-F238E27FC236}">
                <a16:creationId xmlns:a16="http://schemas.microsoft.com/office/drawing/2014/main" id="{ED9D4D72-C82F-8148-8C34-BF6490D97C5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1554" name="Google Shape;228;g7fe2cbe272_0_58:notes">
            <a:extLst>
              <a:ext uri="{FF2B5EF4-FFF2-40B4-BE49-F238E27FC236}">
                <a16:creationId xmlns:a16="http://schemas.microsoft.com/office/drawing/2014/main" id="{A3CAC479-1037-AF4B-B3C7-36D0002613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1555" name="Google Shape;229;g7fe2cbe272_0_58:notes">
            <a:extLst>
              <a:ext uri="{FF2B5EF4-FFF2-40B4-BE49-F238E27FC236}">
                <a16:creationId xmlns:a16="http://schemas.microsoft.com/office/drawing/2014/main" id="{F5F396FF-0172-DF41-BEDF-EB1556C5F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E66451-C2C2-FD43-98D4-8323765437C0}"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1696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Google Shape;462;g847cf01710_0_101:notes">
            <a:extLst>
              <a:ext uri="{FF2B5EF4-FFF2-40B4-BE49-F238E27FC236}">
                <a16:creationId xmlns:a16="http://schemas.microsoft.com/office/drawing/2014/main" id="{852B7BB4-7159-A143-857E-4AEF717E0F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3602" name="Google Shape;463;g847cf01710_0_101:notes">
            <a:extLst>
              <a:ext uri="{FF2B5EF4-FFF2-40B4-BE49-F238E27FC236}">
                <a16:creationId xmlns:a16="http://schemas.microsoft.com/office/drawing/2014/main" id="{A18EE01D-927F-0F49-A5C5-CD726DB1B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r>
              <a:rPr lang="en-AU" sz="1200" kern="1200" dirty="0">
                <a:solidFill>
                  <a:schemeClr val="tx1"/>
                </a:solidFill>
                <a:latin typeface="Times" charset="0"/>
                <a:ea typeface="MS PGothic" pitchFamily="34" charset="-128"/>
                <a:cs typeface="MS PGothic" charset="0"/>
              </a:rPr>
              <a:t>Answer: A</a:t>
            </a:r>
          </a:p>
          <a:p>
            <a:r>
              <a:rPr lang="en-AU" sz="1200" kern="1200" dirty="0">
                <a:solidFill>
                  <a:schemeClr val="tx1"/>
                </a:solidFill>
                <a:latin typeface="Times" charset="0"/>
                <a:ea typeface="MS PGothic" pitchFamily="34" charset="-128"/>
                <a:cs typeface="MS PGothic" charset="0"/>
              </a:rPr>
              <a:t>Principle: 6.4</a:t>
            </a:r>
          </a:p>
          <a:p>
            <a:r>
              <a:rPr lang="en-US" sz="1200" kern="1200" dirty="0">
                <a:solidFill>
                  <a:schemeClr val="tx1"/>
                </a:solidFill>
                <a:latin typeface="Times" charset="0"/>
                <a:ea typeface="MS PGothic" pitchFamily="34" charset="-128"/>
                <a:cs typeface="MS PGothic" charset="0"/>
              </a:rPr>
              <a:t>Learning Objective(s): Differentiate between the “lock and key” and “induced fit” models of enzyme-substrate interaction.</a:t>
            </a:r>
          </a:p>
          <a:p>
            <a:r>
              <a:rPr lang="en-AU" sz="1200" kern="1200" dirty="0">
                <a:solidFill>
                  <a:schemeClr val="tx1"/>
                </a:solidFill>
                <a:latin typeface="Times" charset="0"/>
                <a:ea typeface="MS PGothic" pitchFamily="34" charset="-128"/>
                <a:cs typeface="MS PGothic" charset="0"/>
              </a:rPr>
              <a:t>Bloom’s: 1:1</a:t>
            </a:r>
            <a:endParaRPr lang="en-US" altLang="en-US" dirty="0">
              <a:latin typeface="Times" pitchFamily="2" charset="0"/>
            </a:endParaRPr>
          </a:p>
        </p:txBody>
      </p:sp>
      <p:sp>
        <p:nvSpPr>
          <p:cNvPr id="153603" name="Google Shape;464;g847cf01710_0_101:notes">
            <a:extLst>
              <a:ext uri="{FF2B5EF4-FFF2-40B4-BE49-F238E27FC236}">
                <a16:creationId xmlns:a16="http://schemas.microsoft.com/office/drawing/2014/main" id="{5C07DB9C-2A09-9D4B-B86F-B24AE0E581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32D4797-7331-AD40-9A75-A9F16BC3E461}"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338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Google Shape;462;g847cf01710_0_101:notes">
            <a:extLst>
              <a:ext uri="{FF2B5EF4-FFF2-40B4-BE49-F238E27FC236}">
                <a16:creationId xmlns:a16="http://schemas.microsoft.com/office/drawing/2014/main" id="{D976619D-777B-914F-9044-6A525CFDE88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5650" name="Google Shape;463;g847cf01710_0_101:notes">
            <a:extLst>
              <a:ext uri="{FF2B5EF4-FFF2-40B4-BE49-F238E27FC236}">
                <a16:creationId xmlns:a16="http://schemas.microsoft.com/office/drawing/2014/main" id="{EC278DF0-77D0-4C48-B799-14EDB6530F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5651" name="Google Shape;464;g847cf01710_0_101:notes">
            <a:extLst>
              <a:ext uri="{FF2B5EF4-FFF2-40B4-BE49-F238E27FC236}">
                <a16:creationId xmlns:a16="http://schemas.microsoft.com/office/drawing/2014/main" id="{8849075B-2FDB-8042-92F7-DCB4D9C26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DA5F7-CE63-DE42-88D2-E5CB770F2396}"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014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6 folder titled “Ch6 In-Class Activities, Videos, and Resources.”  See the Instructor Activity Guide in the same folder for more information.</a:t>
            </a:r>
            <a:endParaRPr lang="en-US"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sz="1400">
              <a:latin typeface="Arial"/>
              <a:ea typeface="Arial"/>
              <a:cs typeface="Arial"/>
              <a:sym typeface="Arial"/>
            </a:endParaRPr>
          </a:p>
        </p:txBody>
      </p:sp>
    </p:spTree>
    <p:extLst>
      <p:ext uri="{BB962C8B-B14F-4D97-AF65-F5344CB8AC3E}">
        <p14:creationId xmlns:p14="http://schemas.microsoft.com/office/powerpoint/2010/main" val="267903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5791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6 folder titled “Ch6 In-Class Activities, Videos, and Resources.”  See the Instructor Activity Guide in the same folder for more information.</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sz="1400">
              <a:latin typeface="Arial"/>
              <a:ea typeface="Arial"/>
              <a:cs typeface="Arial"/>
              <a:sym typeface="Arial"/>
            </a:endParaRPr>
          </a:p>
        </p:txBody>
      </p:sp>
    </p:spTree>
    <p:extLst>
      <p:ext uri="{BB962C8B-B14F-4D97-AF65-F5344CB8AC3E}">
        <p14:creationId xmlns:p14="http://schemas.microsoft.com/office/powerpoint/2010/main" val="2246973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Google Shape;165;p2:notes">
            <a:extLst>
              <a:ext uri="{FF2B5EF4-FFF2-40B4-BE49-F238E27FC236}">
                <a16:creationId xmlns:a16="http://schemas.microsoft.com/office/drawing/2014/main" id="{294167A9-A889-BC42-B4F7-BB75969EC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7698" name="Google Shape;166;p2:notes">
            <a:extLst>
              <a:ext uri="{FF2B5EF4-FFF2-40B4-BE49-F238E27FC236}">
                <a16:creationId xmlns:a16="http://schemas.microsoft.com/office/drawing/2014/main" id="{BBAB4277-FD1C-4B48-A4E2-41FD6D73FB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5002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03A9B4FE-C00C-6944-8455-FF3EB0870A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191864D-F0A2-C54E-BEC2-B1747F376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E29A8254-0F6F-F448-8D78-738AD41A9E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5B8261-77C7-C54A-B2E0-D7AD26066625}"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70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Google Shape;165;p2:notes">
            <a:extLst>
              <a:ext uri="{FF2B5EF4-FFF2-40B4-BE49-F238E27FC236}">
                <a16:creationId xmlns:a16="http://schemas.microsoft.com/office/drawing/2014/main" id="{191A2596-A967-5142-A41D-3C6579B86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1794" name="Google Shape;166;p2:notes">
            <a:extLst>
              <a:ext uri="{FF2B5EF4-FFF2-40B4-BE49-F238E27FC236}">
                <a16:creationId xmlns:a16="http://schemas.microsoft.com/office/drawing/2014/main" id="{FD70D361-7938-7040-86B4-1F7664FA9E5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62133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0757697F-C6B1-1E46-BB7C-ABDD39210C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D97D7BB0-4A2A-5245-948D-345A50688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35A4598D-38DF-6B49-AB79-478211749B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A67C3F-F882-3E4A-BC00-B4DF5FD30FE8}"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1243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8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6 content, in the folder titled “Ch6 In-Class Activities, Videos, and Resources.” </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sz="1400">
              <a:latin typeface="Arial"/>
              <a:ea typeface="Arial"/>
              <a:cs typeface="Arial"/>
              <a:sym typeface="Arial"/>
            </a:endParaRPr>
          </a:p>
        </p:txBody>
      </p:sp>
    </p:spTree>
    <p:extLst>
      <p:ext uri="{BB962C8B-B14F-4D97-AF65-F5344CB8AC3E}">
        <p14:creationId xmlns:p14="http://schemas.microsoft.com/office/powerpoint/2010/main" val="3452620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2800" dirty="0">
                <a:solidFill>
                  <a:schemeClr val="dk1"/>
                </a:solidFill>
              </a:rPr>
              <a:t>Instructor: </a:t>
            </a:r>
            <a:r>
              <a:rPr lang="en-US" sz="1800" kern="1200" dirty="0">
                <a:solidFill>
                  <a:schemeClr val="tx1"/>
                </a:solidFill>
                <a:effectLst/>
                <a:latin typeface="Times" charset="0"/>
                <a:ea typeface="MS PGothic" pitchFamily="34" charset="-128"/>
                <a:cs typeface="MS PGothic" charset="0"/>
              </a:rPr>
              <a:t>This Mol3D structure is located in the Achieve course. It can be found in the Chapter 6 content, in the folder titled “Ch6 In-Class Activities, Videos, and Resources.” </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sz="1400">
              <a:latin typeface="Arial"/>
              <a:ea typeface="Arial"/>
              <a:cs typeface="Arial"/>
              <a:sym typeface="Arial"/>
            </a:endParaRPr>
          </a:p>
        </p:txBody>
      </p:sp>
    </p:spTree>
    <p:extLst>
      <p:ext uri="{BB962C8B-B14F-4D97-AF65-F5344CB8AC3E}">
        <p14:creationId xmlns:p14="http://schemas.microsoft.com/office/powerpoint/2010/main" val="3331247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6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The Mol3D structures are located in the Achieve course. They can be found in the Chapter 6 content, in the folder titled “Ch6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sz="1400">
              <a:latin typeface="Arial"/>
              <a:ea typeface="Arial"/>
              <a:cs typeface="Arial"/>
              <a:sym typeface="Arial"/>
            </a:endParaRPr>
          </a:p>
        </p:txBody>
      </p:sp>
    </p:spTree>
    <p:extLst>
      <p:ext uri="{BB962C8B-B14F-4D97-AF65-F5344CB8AC3E}">
        <p14:creationId xmlns:p14="http://schemas.microsoft.com/office/powerpoint/2010/main" val="3939054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6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The Mol3D structures are located in the Achieve course. They can be found in the Chapter 6 content, in the folder titled “Ch6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sz="1400">
              <a:latin typeface="Arial"/>
              <a:ea typeface="Arial"/>
              <a:cs typeface="Arial"/>
              <a:sym typeface="Arial"/>
            </a:endParaRPr>
          </a:p>
        </p:txBody>
      </p:sp>
    </p:spTree>
    <p:extLst>
      <p:ext uri="{BB962C8B-B14F-4D97-AF65-F5344CB8AC3E}">
        <p14:creationId xmlns:p14="http://schemas.microsoft.com/office/powerpoint/2010/main" val="37427549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227;g7fe2cbe272_0_58:notes">
            <a:extLst>
              <a:ext uri="{FF2B5EF4-FFF2-40B4-BE49-F238E27FC236}">
                <a16:creationId xmlns:a16="http://schemas.microsoft.com/office/drawing/2014/main" id="{DEA9FEA0-DD86-BE44-B97E-7FF243848DB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5890" name="Google Shape;228;g7fe2cbe272_0_58:notes">
            <a:extLst>
              <a:ext uri="{FF2B5EF4-FFF2-40B4-BE49-F238E27FC236}">
                <a16:creationId xmlns:a16="http://schemas.microsoft.com/office/drawing/2014/main" id="{87137C8E-83BC-2C4F-9452-CED475FA0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5891" name="Google Shape;229;g7fe2cbe272_0_58:notes">
            <a:extLst>
              <a:ext uri="{FF2B5EF4-FFF2-40B4-BE49-F238E27FC236}">
                <a16:creationId xmlns:a16="http://schemas.microsoft.com/office/drawing/2014/main" id="{7C46F76B-645D-6A45-89CF-DDBD93B76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3F3312-B6C1-2747-8B41-E66D14F55E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694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5165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227;g7fe2cbe272_0_58:notes">
            <a:extLst>
              <a:ext uri="{FF2B5EF4-FFF2-40B4-BE49-F238E27FC236}">
                <a16:creationId xmlns:a16="http://schemas.microsoft.com/office/drawing/2014/main" id="{6A050E5F-CD56-3A41-8377-D4EA9707E3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7938" name="Google Shape;228;g7fe2cbe272_0_58:notes">
            <a:extLst>
              <a:ext uri="{FF2B5EF4-FFF2-40B4-BE49-F238E27FC236}">
                <a16:creationId xmlns:a16="http://schemas.microsoft.com/office/drawing/2014/main" id="{7B794330-B484-FB48-8783-57469B015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7939" name="Google Shape;229;g7fe2cbe272_0_58:notes">
            <a:extLst>
              <a:ext uri="{FF2B5EF4-FFF2-40B4-BE49-F238E27FC236}">
                <a16:creationId xmlns:a16="http://schemas.microsoft.com/office/drawing/2014/main" id="{37723B86-0F26-DE45-9220-7549D4491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522B2C8-685A-C74B-A0B1-628BE0DBC5EA}"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71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227;g7fe2cbe272_0_58:notes">
            <a:extLst>
              <a:ext uri="{FF2B5EF4-FFF2-40B4-BE49-F238E27FC236}">
                <a16:creationId xmlns:a16="http://schemas.microsoft.com/office/drawing/2014/main" id="{D6D333F3-2EE6-BB42-8AC7-91540857E5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9986" name="Google Shape;228;g7fe2cbe272_0_58:notes">
            <a:extLst>
              <a:ext uri="{FF2B5EF4-FFF2-40B4-BE49-F238E27FC236}">
                <a16:creationId xmlns:a16="http://schemas.microsoft.com/office/drawing/2014/main" id="{745E9F39-ED94-C041-B7D7-D667D0D8F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9987" name="Google Shape;229;g7fe2cbe272_0_58:notes">
            <a:extLst>
              <a:ext uri="{FF2B5EF4-FFF2-40B4-BE49-F238E27FC236}">
                <a16:creationId xmlns:a16="http://schemas.microsoft.com/office/drawing/2014/main" id="{1958CDA0-3903-634C-81C8-EA0B5DA461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A7D98A-9A53-4D43-B610-1595EC146DC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324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3" name="Google Shape;462;g847cf01710_0_101:notes">
            <a:extLst>
              <a:ext uri="{FF2B5EF4-FFF2-40B4-BE49-F238E27FC236}">
                <a16:creationId xmlns:a16="http://schemas.microsoft.com/office/drawing/2014/main" id="{1699614D-DD5C-7A4E-93B8-ABBC9B295B4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2034" name="Google Shape;463;g847cf01710_0_101:notes">
            <a:extLst>
              <a:ext uri="{FF2B5EF4-FFF2-40B4-BE49-F238E27FC236}">
                <a16:creationId xmlns:a16="http://schemas.microsoft.com/office/drawing/2014/main" id="{0406559E-361D-D546-94DD-62FAAE79E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6.2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binding energy contributes to enzyme-mediated catalysis.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172035" name="Google Shape;464;g847cf01710_0_101:notes">
            <a:extLst>
              <a:ext uri="{FF2B5EF4-FFF2-40B4-BE49-F238E27FC236}">
                <a16:creationId xmlns:a16="http://schemas.microsoft.com/office/drawing/2014/main" id="{A02826E8-E513-624A-B6C8-3E24A4637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9354B1-2081-0B4B-943D-508E7AEEAA74}"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9773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1" name="Google Shape;462;g847cf01710_0_101:notes">
            <a:extLst>
              <a:ext uri="{FF2B5EF4-FFF2-40B4-BE49-F238E27FC236}">
                <a16:creationId xmlns:a16="http://schemas.microsoft.com/office/drawing/2014/main" id="{B0F1BBFC-5989-BD4E-86A0-4B46962CDD4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4082" name="Google Shape;463;g847cf01710_0_101:notes">
            <a:extLst>
              <a:ext uri="{FF2B5EF4-FFF2-40B4-BE49-F238E27FC236}">
                <a16:creationId xmlns:a16="http://schemas.microsoft.com/office/drawing/2014/main" id="{09EB6A96-D2F6-5C4A-A275-7A8324ACC1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4083" name="Google Shape;464;g847cf01710_0_101:notes">
            <a:extLst>
              <a:ext uri="{FF2B5EF4-FFF2-40B4-BE49-F238E27FC236}">
                <a16:creationId xmlns:a16="http://schemas.microsoft.com/office/drawing/2014/main" id="{D81A3249-A133-6745-89AA-58ACC695E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7CA0DD-60EB-7741-84DF-26BD9A08FACA}"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8720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49DEC23D-9EB1-DE41-A8C5-61E951F965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26928B8C-C001-0646-A972-0C81C745F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6131" name="Google Shape;229;g7fe2cbe272_0_58:notes">
            <a:extLst>
              <a:ext uri="{FF2B5EF4-FFF2-40B4-BE49-F238E27FC236}">
                <a16:creationId xmlns:a16="http://schemas.microsoft.com/office/drawing/2014/main" id="{4BC27973-965C-DB44-8596-DFDE387670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85C253-5A7F-6548-9552-4AE4273B9F20}"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3468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04362E89-118B-F747-A4A0-ECB324D37E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4FB4D1B8-E123-6949-8709-62C5BE461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54C6269D-EE04-994E-8809-48707E15F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3D47B1-B9CC-CF46-B98F-757D88DA7599}"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220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0225" name="Google Shape;462;g847cf01710_0_101:notes">
            <a:extLst>
              <a:ext uri="{FF2B5EF4-FFF2-40B4-BE49-F238E27FC236}">
                <a16:creationId xmlns:a16="http://schemas.microsoft.com/office/drawing/2014/main" id="{05CF6D28-D9B1-254D-AFE0-56A3887BE0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0226" name="Google Shape;463;g847cf01710_0_101:notes">
            <a:extLst>
              <a:ext uri="{FF2B5EF4-FFF2-40B4-BE49-F238E27FC236}">
                <a16:creationId xmlns:a16="http://schemas.microsoft.com/office/drawing/2014/main" id="{23AC1B27-15B4-7B48-AE1D-4F4C85F0B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the “lock and key” and “induced fit” models of enzyme-substrate interaction.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180227" name="Google Shape;464;g847cf01710_0_101:notes">
            <a:extLst>
              <a:ext uri="{FF2B5EF4-FFF2-40B4-BE49-F238E27FC236}">
                <a16:creationId xmlns:a16="http://schemas.microsoft.com/office/drawing/2014/main" id="{F34FD9FB-6761-B44E-80A8-00526B0FC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0E8F0A-0C6A-1847-AE89-1D5001516480}"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63524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2273" name="Google Shape;462;g847cf01710_0_101:notes">
            <a:extLst>
              <a:ext uri="{FF2B5EF4-FFF2-40B4-BE49-F238E27FC236}">
                <a16:creationId xmlns:a16="http://schemas.microsoft.com/office/drawing/2014/main" id="{88B4458D-BC29-E448-B075-9EA42A6EF8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2274" name="Google Shape;463;g847cf01710_0_101:notes">
            <a:extLst>
              <a:ext uri="{FF2B5EF4-FFF2-40B4-BE49-F238E27FC236}">
                <a16:creationId xmlns:a16="http://schemas.microsoft.com/office/drawing/2014/main" id="{8B031FAA-2452-494A-BF9F-B9096A338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2275" name="Google Shape;464;g847cf01710_0_101:notes">
            <a:extLst>
              <a:ext uri="{FF2B5EF4-FFF2-40B4-BE49-F238E27FC236}">
                <a16:creationId xmlns:a16="http://schemas.microsoft.com/office/drawing/2014/main" id="{0238B04C-AA40-1B45-AF59-44179AEB9D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D55201E-53DF-FB41-8F4D-590A51CF9A78}"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783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21" name="Google Shape;462;g847cf01710_0_101:notes">
            <a:extLst>
              <a:ext uri="{FF2B5EF4-FFF2-40B4-BE49-F238E27FC236}">
                <a16:creationId xmlns:a16="http://schemas.microsoft.com/office/drawing/2014/main" id="{EBB50BAB-CC00-6A47-B37A-76D428C5DD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4322" name="Google Shape;463;g847cf01710_0_101:notes">
            <a:extLst>
              <a:ext uri="{FF2B5EF4-FFF2-40B4-BE49-F238E27FC236}">
                <a16:creationId xmlns:a16="http://schemas.microsoft.com/office/drawing/2014/main" id="{685B7C5F-7A58-C24B-982A-B0B8CBA182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an enzyme affects the rate of a reaction.</a:t>
            </a:r>
          </a:p>
          <a:p>
            <a:pPr eaLnBrk="1" hangingPunct="1">
              <a:spcBef>
                <a:spcPct val="0"/>
              </a:spcBef>
              <a:buClr>
                <a:srgbClr val="000000"/>
              </a:buClr>
              <a:buSzPts val="1400"/>
            </a:pPr>
            <a:r>
              <a:rPr lang="en-US" altLang="en-US" dirty="0">
                <a:latin typeface="Times" pitchFamily="2" charset="0"/>
              </a:rPr>
              <a:t>Bloom’s: </a:t>
            </a:r>
            <a:r>
              <a:rPr lang="en-US" sz="1200" b="0" i="0" u="none" strike="noStrike" kern="1200" dirty="0">
                <a:solidFill>
                  <a:schemeClr val="tx1"/>
                </a:solidFill>
                <a:effectLst/>
                <a:latin typeface="Times" charset="0"/>
                <a:ea typeface="MS PGothic" pitchFamily="34" charset="-128"/>
                <a:cs typeface="MS PGothic" charset="0"/>
              </a:rPr>
              <a:t>2:2</a:t>
            </a:r>
            <a:endParaRPr lang="en-US" altLang="en-US" dirty="0">
              <a:latin typeface="Times" pitchFamily="2" charset="0"/>
            </a:endParaRPr>
          </a:p>
        </p:txBody>
      </p:sp>
      <p:sp>
        <p:nvSpPr>
          <p:cNvPr id="184323" name="Google Shape;464;g847cf01710_0_101:notes">
            <a:extLst>
              <a:ext uri="{FF2B5EF4-FFF2-40B4-BE49-F238E27FC236}">
                <a16:creationId xmlns:a16="http://schemas.microsoft.com/office/drawing/2014/main" id="{8730EB85-F5D5-D745-87C0-831D312134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C742EB9-BF38-D74E-AE46-E9917D1609DF}"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5807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6369" name="Google Shape;462;g847cf01710_0_101:notes">
            <a:extLst>
              <a:ext uri="{FF2B5EF4-FFF2-40B4-BE49-F238E27FC236}">
                <a16:creationId xmlns:a16="http://schemas.microsoft.com/office/drawing/2014/main" id="{7AB421AB-B88B-4A4A-AB71-62BDFE96079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6370" name="Google Shape;463;g847cf01710_0_101:notes">
            <a:extLst>
              <a:ext uri="{FF2B5EF4-FFF2-40B4-BE49-F238E27FC236}">
                <a16:creationId xmlns:a16="http://schemas.microsoft.com/office/drawing/2014/main" id="{173CD446-B5A2-264A-81C0-C3FF65CC7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6371" name="Google Shape;464;g847cf01710_0_101:notes">
            <a:extLst>
              <a:ext uri="{FF2B5EF4-FFF2-40B4-BE49-F238E27FC236}">
                <a16:creationId xmlns:a16="http://schemas.microsoft.com/office/drawing/2014/main" id="{BBAD7EDC-A9AC-4447-832A-FBDD1C5FE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2C6FA3-4B35-3D45-B3DD-06D86C5DDCEE}"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551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65;p2:notes">
            <a:extLst>
              <a:ext uri="{FF2B5EF4-FFF2-40B4-BE49-F238E27FC236}">
                <a16:creationId xmlns:a16="http://schemas.microsoft.com/office/drawing/2014/main" id="{8F74F016-EC9E-CA43-B795-C0C3C3A18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8" name="Google Shape;166;p2:notes">
            <a:extLst>
              <a:ext uri="{FF2B5EF4-FFF2-40B4-BE49-F238E27FC236}">
                <a16:creationId xmlns:a16="http://schemas.microsoft.com/office/drawing/2014/main" id="{1A1E0B5F-E011-D04B-8B5E-A799B7257D1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613559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7" name="Google Shape;165;p2:notes">
            <a:extLst>
              <a:ext uri="{FF2B5EF4-FFF2-40B4-BE49-F238E27FC236}">
                <a16:creationId xmlns:a16="http://schemas.microsoft.com/office/drawing/2014/main" id="{EDFC54BE-332B-DE4A-9F28-1C3206BDA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8418" name="Google Shape;166;p2:notes">
            <a:extLst>
              <a:ext uri="{FF2B5EF4-FFF2-40B4-BE49-F238E27FC236}">
                <a16:creationId xmlns:a16="http://schemas.microsoft.com/office/drawing/2014/main" id="{196133A6-2E71-E94D-AB7A-C5794312B33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0400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5" name="Google Shape;227;g7fe2cbe272_0_58:notes">
            <a:extLst>
              <a:ext uri="{FF2B5EF4-FFF2-40B4-BE49-F238E27FC236}">
                <a16:creationId xmlns:a16="http://schemas.microsoft.com/office/drawing/2014/main" id="{F50CA916-6A47-034E-AAF1-4D96E8F4295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0466" name="Google Shape;228;g7fe2cbe272_0_58:notes">
            <a:extLst>
              <a:ext uri="{FF2B5EF4-FFF2-40B4-BE49-F238E27FC236}">
                <a16:creationId xmlns:a16="http://schemas.microsoft.com/office/drawing/2014/main" id="{A71C220D-186B-4449-B993-B0F18D3E6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0467" name="Google Shape;229;g7fe2cbe272_0_58:notes">
            <a:extLst>
              <a:ext uri="{FF2B5EF4-FFF2-40B4-BE49-F238E27FC236}">
                <a16:creationId xmlns:a16="http://schemas.microsoft.com/office/drawing/2014/main" id="{AFF04583-ECE3-9B42-86A7-393BDDB83E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52F218-90B4-444C-A600-AAB237CEA2DB}"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7715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3" name="Google Shape;227;g7fe2cbe272_0_58:notes">
            <a:extLst>
              <a:ext uri="{FF2B5EF4-FFF2-40B4-BE49-F238E27FC236}">
                <a16:creationId xmlns:a16="http://schemas.microsoft.com/office/drawing/2014/main" id="{6E4790DC-796B-8647-8AB5-B82923E488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2514" name="Google Shape;228;g7fe2cbe272_0_58:notes">
            <a:extLst>
              <a:ext uri="{FF2B5EF4-FFF2-40B4-BE49-F238E27FC236}">
                <a16:creationId xmlns:a16="http://schemas.microsoft.com/office/drawing/2014/main" id="{C3A536A8-C1CA-AC4B-B61E-5238DBA15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2515" name="Google Shape;229;g7fe2cbe272_0_58:notes">
            <a:extLst>
              <a:ext uri="{FF2B5EF4-FFF2-40B4-BE49-F238E27FC236}">
                <a16:creationId xmlns:a16="http://schemas.microsoft.com/office/drawing/2014/main" id="{99914424-7965-C443-A7FA-35D3B9978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333389-1534-AC46-A5B3-69EAE1F67516}"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62095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61" name="Google Shape;227;g7fe2cbe272_0_58:notes">
            <a:extLst>
              <a:ext uri="{FF2B5EF4-FFF2-40B4-BE49-F238E27FC236}">
                <a16:creationId xmlns:a16="http://schemas.microsoft.com/office/drawing/2014/main" id="{2D060005-5FD1-9A4C-9165-CEFA39615AF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4562" name="Google Shape;228;g7fe2cbe272_0_58:notes">
            <a:extLst>
              <a:ext uri="{FF2B5EF4-FFF2-40B4-BE49-F238E27FC236}">
                <a16:creationId xmlns:a16="http://schemas.microsoft.com/office/drawing/2014/main" id="{DF055E1F-19E6-8D4D-8704-EE32282BD4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4563" name="Google Shape;229;g7fe2cbe272_0_58:notes">
            <a:extLst>
              <a:ext uri="{FF2B5EF4-FFF2-40B4-BE49-F238E27FC236}">
                <a16:creationId xmlns:a16="http://schemas.microsoft.com/office/drawing/2014/main" id="{750FB63E-F02F-C847-9D46-6FE31FD7E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2827B7-38CA-9840-BB21-D14B3961FF78}"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25144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6609" name="Google Shape;462;g847cf01710_0_101:notes">
            <a:extLst>
              <a:ext uri="{FF2B5EF4-FFF2-40B4-BE49-F238E27FC236}">
                <a16:creationId xmlns:a16="http://schemas.microsoft.com/office/drawing/2014/main" id="{D1C59F79-FF09-CC41-B1C0-72559EA3AE2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6610" name="Google Shape;463;g847cf01710_0_101:notes">
            <a:extLst>
              <a:ext uri="{FF2B5EF4-FFF2-40B4-BE49-F238E27FC236}">
                <a16:creationId xmlns:a16="http://schemas.microsoft.com/office/drawing/2014/main" id="{C890FB7E-BFB8-7F4C-A176-889980BB2B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Determine which amino acids in an active site may participate in acid-base or covalent catalysis.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196611" name="Google Shape;464;g847cf01710_0_101:notes">
            <a:extLst>
              <a:ext uri="{FF2B5EF4-FFF2-40B4-BE49-F238E27FC236}">
                <a16:creationId xmlns:a16="http://schemas.microsoft.com/office/drawing/2014/main" id="{D3FD55C1-0181-914F-BF38-E0C94A1D9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A4286D8-49EF-9D48-BE9E-E8E5075A9E56}"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25723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8657" name="Google Shape;462;g847cf01710_0_101:notes">
            <a:extLst>
              <a:ext uri="{FF2B5EF4-FFF2-40B4-BE49-F238E27FC236}">
                <a16:creationId xmlns:a16="http://schemas.microsoft.com/office/drawing/2014/main" id="{253006C7-4B0A-204D-9F0A-648A247CCFE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8658" name="Google Shape;463;g847cf01710_0_101:notes">
            <a:extLst>
              <a:ext uri="{FF2B5EF4-FFF2-40B4-BE49-F238E27FC236}">
                <a16:creationId xmlns:a16="http://schemas.microsoft.com/office/drawing/2014/main" id="{7472EC70-DB58-9045-B8CF-139AA4398F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8659" name="Google Shape;464;g847cf01710_0_101:notes">
            <a:extLst>
              <a:ext uri="{FF2B5EF4-FFF2-40B4-BE49-F238E27FC236}">
                <a16:creationId xmlns:a16="http://schemas.microsoft.com/office/drawing/2014/main" id="{E862C3E0-E380-4647-ACD4-434E45382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E353918-5886-3D43-981C-9CA44A26843D}"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8606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5" name="Google Shape;227;g7fe2cbe272_0_58:notes">
            <a:extLst>
              <a:ext uri="{FF2B5EF4-FFF2-40B4-BE49-F238E27FC236}">
                <a16:creationId xmlns:a16="http://schemas.microsoft.com/office/drawing/2014/main" id="{82269BAB-2391-1D47-9A0C-40D9EA7785A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0706" name="Google Shape;228;g7fe2cbe272_0_58:notes">
            <a:extLst>
              <a:ext uri="{FF2B5EF4-FFF2-40B4-BE49-F238E27FC236}">
                <a16:creationId xmlns:a16="http://schemas.microsoft.com/office/drawing/2014/main" id="{054678FB-FAD7-FB46-BA0C-F8E8ACB33D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0707" name="Google Shape;229;g7fe2cbe272_0_58:notes">
            <a:extLst>
              <a:ext uri="{FF2B5EF4-FFF2-40B4-BE49-F238E27FC236}">
                <a16:creationId xmlns:a16="http://schemas.microsoft.com/office/drawing/2014/main" id="{989290D8-AB5E-814C-87EC-5D3E7F5DD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78D3924-168A-D441-A0AF-447CD5A95956}"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4892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3" name="Google Shape;462;g847cf01710_0_101:notes">
            <a:extLst>
              <a:ext uri="{FF2B5EF4-FFF2-40B4-BE49-F238E27FC236}">
                <a16:creationId xmlns:a16="http://schemas.microsoft.com/office/drawing/2014/main" id="{D483E2C4-E46B-A745-9F48-0DDB9C1DD29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2754" name="Google Shape;463;g847cf01710_0_101:notes">
            <a:extLst>
              <a:ext uri="{FF2B5EF4-FFF2-40B4-BE49-F238E27FC236}">
                <a16:creationId xmlns:a16="http://schemas.microsoft.com/office/drawing/2014/main" id="{1564F156-EE82-F54D-9565-DAD5EDDD5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6.4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acid-base, covalent, and metal ion catalysis.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202755" name="Google Shape;464;g847cf01710_0_101:notes">
            <a:extLst>
              <a:ext uri="{FF2B5EF4-FFF2-40B4-BE49-F238E27FC236}">
                <a16:creationId xmlns:a16="http://schemas.microsoft.com/office/drawing/2014/main" id="{C68872E9-15E6-D546-819A-D761729975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C66764A-A581-8C4F-9199-39A5EE7AB98E}"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41008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1" name="Google Shape;462;g847cf01710_0_101:notes">
            <a:extLst>
              <a:ext uri="{FF2B5EF4-FFF2-40B4-BE49-F238E27FC236}">
                <a16:creationId xmlns:a16="http://schemas.microsoft.com/office/drawing/2014/main" id="{99664801-9913-254A-BE85-897BA23D224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02" name="Google Shape;463;g847cf01710_0_101:notes">
            <a:extLst>
              <a:ext uri="{FF2B5EF4-FFF2-40B4-BE49-F238E27FC236}">
                <a16:creationId xmlns:a16="http://schemas.microsoft.com/office/drawing/2014/main" id="{87A5FA6E-046A-4B4B-8C2C-D98861F4E2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03" name="Google Shape;464;g847cf01710_0_101:notes">
            <a:extLst>
              <a:ext uri="{FF2B5EF4-FFF2-40B4-BE49-F238E27FC236}">
                <a16:creationId xmlns:a16="http://schemas.microsoft.com/office/drawing/2014/main" id="{576773DC-CC27-684E-AADD-57B5E4531F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FE48A33-CDCC-B34A-8EE9-0279886C2400}"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15380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49" name="Google Shape;227;g7fe2cbe272_0_58:notes">
            <a:extLst>
              <a:ext uri="{FF2B5EF4-FFF2-40B4-BE49-F238E27FC236}">
                <a16:creationId xmlns:a16="http://schemas.microsoft.com/office/drawing/2014/main" id="{A56D3830-110E-2847-B1E4-050761D2C5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6850" name="Google Shape;228;g7fe2cbe272_0_58:notes">
            <a:extLst>
              <a:ext uri="{FF2B5EF4-FFF2-40B4-BE49-F238E27FC236}">
                <a16:creationId xmlns:a16="http://schemas.microsoft.com/office/drawing/2014/main" id="{85866651-9A80-494E-A996-62EFD405F9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6851" name="Google Shape;229;g7fe2cbe272_0_58:notes">
            <a:extLst>
              <a:ext uri="{FF2B5EF4-FFF2-40B4-BE49-F238E27FC236}">
                <a16:creationId xmlns:a16="http://schemas.microsoft.com/office/drawing/2014/main" id="{B73A32A7-A708-EF4F-B21D-EA8EBFAE2F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DD5E8B0-30E0-3D4A-A5C3-82A8B80938A2}"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382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35.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36.wmf"/><Relationship Id="rId4" Type="http://schemas.openxmlformats.org/officeDocument/2006/relationships/oleObject" Target="../embeddings/oleObject5.bin"/></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3.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1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51.wmf"/><Relationship Id="rId4" Type="http://schemas.openxmlformats.org/officeDocument/2006/relationships/oleObject" Target="../embeddings/oleObject6.bin"/></Relationships>
</file>

<file path=ppt/slides/_rels/slide1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3.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65.xml"/><Relationship Id="rId1" Type="http://schemas.openxmlformats.org/officeDocument/2006/relationships/slideLayout" Target="../slideLayouts/slideLayout13.xml"/><Relationship Id="rId4" Type="http://schemas.openxmlformats.org/officeDocument/2006/relationships/image" Target="../media/image400.png"/></Relationships>
</file>

<file path=ppt/slides/_rels/slide1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0.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16.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17.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3.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0.xml"/><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1.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63.xml"/><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7.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2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1.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2.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1.xml"/><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2.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4.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7.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9.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3949-B4E0-4913-B122-997AA915E688}"/>
              </a:ext>
            </a:extLst>
          </p:cNvPr>
          <p:cNvSpPr>
            <a:spLocks noGrp="1"/>
          </p:cNvSpPr>
          <p:nvPr>
            <p:ph type="title"/>
          </p:nvPr>
        </p:nvSpPr>
        <p:spPr>
          <a:xfrm>
            <a:off x="781647" y="2911863"/>
            <a:ext cx="2799753" cy="831073"/>
          </a:xfrm>
        </p:spPr>
        <p:txBody>
          <a:bodyPr/>
          <a:lstStyle/>
          <a:p>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6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Enzymes</a:t>
            </a:r>
            <a:endParaRPr lang="en-AU" sz="3400" dirty="0"/>
          </a:p>
        </p:txBody>
      </p:sp>
      <p:sp>
        <p:nvSpPr>
          <p:cNvPr id="4" name="Text Placeholder 3">
            <a:extLst>
              <a:ext uri="{FF2B5EF4-FFF2-40B4-BE49-F238E27FC236}">
                <a16:creationId xmlns:a16="http://schemas.microsoft.com/office/drawing/2014/main" id="{C011BAC6-2077-43B0-B483-2B37B63339F8}"/>
              </a:ext>
            </a:extLst>
          </p:cNvPr>
          <p:cNvSpPr>
            <a:spLocks noGrp="1"/>
          </p:cNvSpPr>
          <p:nvPr>
            <p:ph type="body" sz="half" idx="2"/>
          </p:nvPr>
        </p:nvSpPr>
        <p:spPr>
          <a:xfrm>
            <a:off x="483198" y="5296883"/>
            <a:ext cx="3008313" cy="831073"/>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7" name="Google Shape;122;p1" descr="Front Cover: Principles of Biochemistry, Eighth Edition by David L. Nelson, Michael M. Cox">
            <a:extLst>
              <a:ext uri="{FF2B5EF4-FFF2-40B4-BE49-F238E27FC236}">
                <a16:creationId xmlns:a16="http://schemas.microsoft.com/office/drawing/2014/main" id="{11ACB84C-FD8C-4316-8FE4-F89F891FACF7}"/>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9797-D7CD-42B5-8683-6CC4BFD0C19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Most Enzymes Are Proteins</a:t>
            </a:r>
            <a:endParaRPr lang="en-AU" dirty="0">
              <a:solidFill>
                <a:srgbClr val="4E4CB4"/>
              </a:solidFill>
            </a:endParaRPr>
          </a:p>
        </p:txBody>
      </p:sp>
      <p:sp>
        <p:nvSpPr>
          <p:cNvPr id="35842" name="Google Shape;390;g847cf01710_0_68">
            <a:extLst>
              <a:ext uri="{FF2B5EF4-FFF2-40B4-BE49-F238E27FC236}">
                <a16:creationId xmlns:a16="http://schemas.microsoft.com/office/drawing/2014/main" id="{A2695DC2-AE8A-564B-9766-BFA5E4256C2E}"/>
              </a:ext>
            </a:extLst>
          </p:cNvPr>
          <p:cNvSpPr txBox="1">
            <a:spLocks noChangeArrowheads="1"/>
          </p:cNvSpPr>
          <p:nvPr/>
        </p:nvSpPr>
        <p:spPr bwMode="auto">
          <a:xfrm>
            <a:off x="433388" y="14478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catalytic activity depends on the integrity of the native protein conformation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molecular weight = ranges from 1</a:t>
            </a:r>
            <a:r>
              <a:rPr lang="en-US" altLang="en-US" sz="2400" dirty="0">
                <a:latin typeface="Arial" panose="020B0604020202020204" pitchFamily="34" charset="0"/>
                <a:cs typeface="Arial" panose="020B0604020202020204" pitchFamily="34" charset="0"/>
              </a:rPr>
              <a:t>2,000 to &gt;1 million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some enzyme require additional chemical components:</a:t>
            </a: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cofactor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1+ inorganic ions, such as Fe</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Mg</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Zn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complex organic or metalloorganic molecule that act as transient carriers of specific functional groups</a:t>
            </a:r>
            <a:endParaRPr lang="en-US" altLang="en-US" b="1"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A3EB-BF32-4E69-84B5-992EF4615CB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p>
        </p:txBody>
      </p:sp>
      <p:sp>
        <p:nvSpPr>
          <p:cNvPr id="207877" name="Google Shape;433;g847cf01710_0_113">
            <a:extLst>
              <a:ext uri="{FF2B5EF4-FFF2-40B4-BE49-F238E27FC236}">
                <a16:creationId xmlns:a16="http://schemas.microsoft.com/office/drawing/2014/main" id="{EAF5C5A0-FCB4-0945-BCE3-F59D5ED82E0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An enzyme accepts 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from hydronium and transfers it to an amine group of the substrate. The result is an increase in the rate of release of the product. This is an example of:</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sym typeface="Arial" panose="020B0604020202020204" pitchFamily="34" charset="0"/>
              </a:rPr>
              <a:t>m</a:t>
            </a:r>
            <a:r>
              <a:rPr lang="en-US" altLang="en-US" sz="2400" dirty="0">
                <a:latin typeface="Arial" panose="020B0604020202020204" pitchFamily="34" charset="0"/>
                <a:cs typeface="Arial" panose="020B0604020202020204" pitchFamily="34" charset="0"/>
              </a:rPr>
              <a:t>etal ion catalysis.</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B. general acid catalysis.</a:t>
            </a:r>
          </a:p>
          <a:p>
            <a:pPr>
              <a:buFontTx/>
              <a:buNone/>
            </a:pPr>
            <a:r>
              <a:rPr lang="en-US" altLang="en-US" sz="2400" dirty="0">
                <a:latin typeface="Arial" panose="020B0604020202020204" pitchFamily="34" charset="0"/>
                <a:cs typeface="Arial" panose="020B0604020202020204" pitchFamily="34" charset="0"/>
              </a:rPr>
              <a:t>C. covalent catalysis.</a:t>
            </a:r>
          </a:p>
          <a:p>
            <a:pPr>
              <a:buFontTx/>
              <a:buNone/>
            </a:pPr>
            <a:r>
              <a:rPr lang="en-US" altLang="en-US" sz="2400" dirty="0">
                <a:latin typeface="Arial" panose="020B0604020202020204" pitchFamily="34" charset="0"/>
                <a:cs typeface="Arial" panose="020B0604020202020204" pitchFamily="34" charset="0"/>
              </a:rPr>
              <a:t>D. specific acid catalysis.</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8CB61760-4A2B-498F-8FD8-B82084261FE3}"/>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3354-B82B-4D8F-829E-F876A49E02B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p>
        </p:txBody>
      </p:sp>
      <p:sp>
        <p:nvSpPr>
          <p:cNvPr id="209923" name="Google Shape;433;g847cf01710_0_113">
            <a:extLst>
              <a:ext uri="{FF2B5EF4-FFF2-40B4-BE49-F238E27FC236}">
                <a16:creationId xmlns:a16="http://schemas.microsoft.com/office/drawing/2014/main" id="{F40FC0AD-E69B-B04D-B332-9F814022541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An enzyme accepts 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from hydronium and transfers it to an amine group of the substrate. The result is an increase in the rate of release of the product. This is an example of:</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B. general acid catalysis.</a:t>
            </a: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General acid-base catalysis refers to proton transfers mediated by weak acids and bases other than water. Thus, an enzyme-mediated transfer of a 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from hydronium to an amine group of a substrate is an example of general acid catalysis. </a:t>
            </a: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7E51B62C-E412-4127-AAA6-A2F086B07514}"/>
              </a:ext>
            </a:extLst>
          </p:cNvPr>
          <p:cNvPicPr>
            <a:picLocks noChangeAspect="1"/>
          </p:cNvPicPr>
          <p:nvPr/>
        </p:nvPicPr>
        <p:blipFill>
          <a:blip r:embed="rId3"/>
          <a:stretch>
            <a:fillRect/>
          </a:stretch>
        </p:blipFill>
        <p:spPr>
          <a:xfrm>
            <a:off x="1524000" y="65927"/>
            <a:ext cx="1133954" cy="816935"/>
          </a:xfrm>
          <a:prstGeom prst="rect">
            <a:avLst/>
          </a:prstGeom>
        </p:spPr>
      </p:pic>
      <p:sp>
        <p:nvSpPr>
          <p:cNvPr id="2" name="Title 1">
            <a:extLst>
              <a:ext uri="{FF2B5EF4-FFF2-40B4-BE49-F238E27FC236}">
                <a16:creationId xmlns:a16="http://schemas.microsoft.com/office/drawing/2014/main" id="{9EA8BC7F-34A0-496D-A64F-642419167395}"/>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Active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Sites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85800" y="1676400"/>
            <a:ext cx="8034130" cy="1003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Ch6: Student Activity, Day 1: </a:t>
            </a:r>
            <a:r>
              <a:rPr lang="en-US" sz="2400" dirty="0">
                <a:latin typeface="Arial" panose="020B0604020202020204" pitchFamily="34" charset="0"/>
                <a:cs typeface="Arial" panose="020B0604020202020204" pitchFamily="34" charset="0"/>
              </a:rPr>
              <a:t>Active Sites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975FF0C7-8A38-4823-A45D-59F78EDF0EBB}"/>
              </a:ext>
            </a:extLst>
          </p:cNvPr>
          <p:cNvPicPr>
            <a:picLocks noChangeAspect="1"/>
          </p:cNvPicPr>
          <p:nvPr/>
        </p:nvPicPr>
        <p:blipFill>
          <a:blip r:embed="rId4"/>
          <a:stretch>
            <a:fillRect/>
          </a:stretch>
        </p:blipFill>
        <p:spPr>
          <a:xfrm>
            <a:off x="228377" y="2895600"/>
            <a:ext cx="8687246" cy="3086259"/>
          </a:xfrm>
          <a:prstGeom prst="rect">
            <a:avLst/>
          </a:prstGeom>
        </p:spPr>
      </p:pic>
    </p:spTree>
    <p:extLst>
      <p:ext uri="{BB962C8B-B14F-4D97-AF65-F5344CB8AC3E}">
        <p14:creationId xmlns:p14="http://schemas.microsoft.com/office/powerpoint/2010/main" val="11083216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sp>
        <p:nvSpPr>
          <p:cNvPr id="2" name="Title 1">
            <a:extLst>
              <a:ext uri="{FF2B5EF4-FFF2-40B4-BE49-F238E27FC236}">
                <a16:creationId xmlns:a16="http://schemas.microsoft.com/office/drawing/2014/main" id="{D866535B-218C-48CA-9323-67F7CA9EC586}"/>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Active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Sites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554935" y="1676400"/>
            <a:ext cx="8034130" cy="9268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Ch6: Student Activity, Day 2: </a:t>
            </a:r>
            <a:r>
              <a:rPr lang="en-US" sz="2400" dirty="0">
                <a:latin typeface="Arial" panose="020B0604020202020204" pitchFamily="34" charset="0"/>
                <a:cs typeface="Arial" panose="020B0604020202020204" pitchFamily="34" charset="0"/>
              </a:rPr>
              <a:t>Active Sites (Muddiest Point) Achieve assessment.</a:t>
            </a:r>
          </a:p>
        </p:txBody>
      </p:sp>
      <p:pic>
        <p:nvPicPr>
          <p:cNvPr id="5" name="Picture 4" descr="Icon P 3&#10;">
            <a:extLst>
              <a:ext uri="{FF2B5EF4-FFF2-40B4-BE49-F238E27FC236}">
                <a16:creationId xmlns:a16="http://schemas.microsoft.com/office/drawing/2014/main" id="{A85FCD5C-DF04-4E2C-8036-FC278D6A7F7D}"/>
              </a:ext>
            </a:extLst>
          </p:cNvPr>
          <p:cNvPicPr>
            <a:picLocks noChangeAspect="1"/>
          </p:cNvPicPr>
          <p:nvPr/>
        </p:nvPicPr>
        <p:blipFill>
          <a:blip r:embed="rId3"/>
          <a:stretch>
            <a:fillRect/>
          </a:stretch>
        </p:blipFill>
        <p:spPr>
          <a:xfrm>
            <a:off x="1524000" y="65927"/>
            <a:ext cx="1133954" cy="816935"/>
          </a:xfrm>
          <a:prstGeom prst="rect">
            <a:avLst/>
          </a:prstGeom>
        </p:spPr>
      </p:pic>
      <p:pic>
        <p:nvPicPr>
          <p:cNvPr id="6" name="Picture 5" descr="A screenshot of the muddiest point question from the Achieve course.">
            <a:extLst>
              <a:ext uri="{FF2B5EF4-FFF2-40B4-BE49-F238E27FC236}">
                <a16:creationId xmlns:a16="http://schemas.microsoft.com/office/drawing/2014/main" id="{C5CFA27F-6D7E-4D63-8556-105D4CD299E6}"/>
              </a:ext>
            </a:extLst>
          </p:cNvPr>
          <p:cNvPicPr>
            <a:picLocks noChangeAspect="1"/>
          </p:cNvPicPr>
          <p:nvPr/>
        </p:nvPicPr>
        <p:blipFill>
          <a:blip r:embed="rId4"/>
          <a:stretch>
            <a:fillRect/>
          </a:stretch>
        </p:blipFill>
        <p:spPr>
          <a:xfrm>
            <a:off x="199800" y="2946128"/>
            <a:ext cx="8744399" cy="2921150"/>
          </a:xfrm>
          <a:prstGeom prst="rect">
            <a:avLst/>
          </a:prstGeom>
        </p:spPr>
      </p:pic>
    </p:spTree>
    <p:extLst>
      <p:ext uri="{BB962C8B-B14F-4D97-AF65-F5344CB8AC3E}">
        <p14:creationId xmlns:p14="http://schemas.microsoft.com/office/powerpoint/2010/main" val="24225037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B28D-5FC5-4415-A5BB-CB240B709084}"/>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Enzyme Kinetics as an Approach to Understanding Mechanism</a:t>
            </a:r>
            <a:endParaRPr lang="en-A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26EF-8043-4EC3-9262-42A4763A02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Kinetics</a:t>
            </a:r>
            <a:endParaRPr lang="en-AU" dirty="0"/>
          </a:p>
        </p:txBody>
      </p:sp>
      <p:sp>
        <p:nvSpPr>
          <p:cNvPr id="214018" name="Google Shape;390;g847cf01710_0_68">
            <a:extLst>
              <a:ext uri="{FF2B5EF4-FFF2-40B4-BE49-F238E27FC236}">
                <a16:creationId xmlns:a16="http://schemas.microsoft.com/office/drawing/2014/main" id="{A262473A-30E9-5B43-AD4C-E2DB59B594B0}"/>
              </a:ext>
            </a:extLst>
          </p:cNvPr>
          <p:cNvSpPr txBox="1">
            <a:spLocks noChangeArrowheads="1"/>
          </p:cNvSpPr>
          <p:nvPr/>
        </p:nvSpPr>
        <p:spPr bwMode="auto">
          <a:xfrm>
            <a:off x="457200" y="1447800"/>
            <a:ext cx="85407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enzyme kinetics </a:t>
            </a:r>
            <a:r>
              <a:rPr lang="en-US" altLang="en-US" sz="2400">
                <a:latin typeface="Arial" panose="020B0604020202020204" pitchFamily="34" charset="0"/>
                <a:cs typeface="Arial" panose="020B0604020202020204" pitchFamily="34" charset="0"/>
              </a:rPr>
              <a:t>= the discipline focused on determining the </a:t>
            </a:r>
            <a:r>
              <a:rPr lang="en-US" altLang="en-US" sz="2400" i="1">
                <a:latin typeface="Arial" panose="020B0604020202020204" pitchFamily="34" charset="0"/>
                <a:cs typeface="Arial" panose="020B0604020202020204" pitchFamily="34" charset="0"/>
              </a:rPr>
              <a:t>rate </a:t>
            </a:r>
            <a:r>
              <a:rPr lang="en-US" altLang="en-US" sz="2400">
                <a:latin typeface="Arial" panose="020B0604020202020204" pitchFamily="34" charset="0"/>
                <a:cs typeface="Arial" panose="020B0604020202020204" pitchFamily="34" charset="0"/>
              </a:rPr>
              <a:t>of a reaction and how it changes in response to changes in experimental parameters </a:t>
            </a:r>
          </a:p>
          <a:p>
            <a:endParaRPr lang="en-US" altLang="en-US" sz="2400" b="1">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6ECE-36A3-45F2-8110-FC44D694A4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Substrate Concentration Affects the Rate of Enzyme-Catalyzed Reactions</a:t>
            </a:r>
            <a:endParaRPr lang="en-AU" dirty="0">
              <a:solidFill>
                <a:srgbClr val="4E4CB4"/>
              </a:solidFill>
            </a:endParaRPr>
          </a:p>
        </p:txBody>
      </p:sp>
      <p:sp>
        <p:nvSpPr>
          <p:cNvPr id="216066" name="Google Shape;390;g847cf01710_0_68">
            <a:extLst>
              <a:ext uri="{FF2B5EF4-FFF2-40B4-BE49-F238E27FC236}">
                <a16:creationId xmlns:a16="http://schemas.microsoft.com/office/drawing/2014/main" id="{C61AF182-9B34-DD4C-9A7F-A2C7CC300CF2}"/>
              </a:ext>
            </a:extLst>
          </p:cNvPr>
          <p:cNvSpPr txBox="1">
            <a:spLocks noChangeArrowheads="1"/>
          </p:cNvSpPr>
          <p:nvPr/>
        </p:nvSpPr>
        <p:spPr bwMode="auto">
          <a:xfrm>
            <a:off x="319088" y="1752600"/>
            <a:ext cx="41005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pre–steady state </a:t>
            </a:r>
            <a:r>
              <a:rPr lang="en-US" altLang="en-US" sz="2400" dirty="0">
                <a:latin typeface="Arial" panose="020B0604020202020204" pitchFamily="34" charset="0"/>
                <a:cs typeface="Arial" panose="020B0604020202020204" pitchFamily="34" charset="0"/>
              </a:rPr>
              <a:t>= initial transient period during which ES builds up</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 state </a:t>
            </a:r>
            <a:r>
              <a:rPr lang="en-US" altLang="en-US" sz="2400" dirty="0">
                <a:latin typeface="Arial" panose="020B0604020202020204" pitchFamily="34" charset="0"/>
                <a:cs typeface="Arial" panose="020B0604020202020204" pitchFamily="34" charset="0"/>
              </a:rPr>
              <a:t>= period during which [ES] and other intermediates remain constant</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steady-state kinetics </a:t>
            </a:r>
            <a:r>
              <a:rPr lang="en-US" altLang="en-US" sz="2400" dirty="0">
                <a:latin typeface="Arial" panose="020B0604020202020204" pitchFamily="34" charset="0"/>
                <a:cs typeface="Arial" panose="020B0604020202020204" pitchFamily="34" charset="0"/>
              </a:rPr>
              <a:t>= the traditional analysis of reaction rates </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16067" name="Picture 2" descr="A graph plots concentration against time to show the course of an enzyme-catalyzed reaction.">
            <a:extLst>
              <a:ext uri="{FF2B5EF4-FFF2-40B4-BE49-F238E27FC236}">
                <a16:creationId xmlns:a16="http://schemas.microsoft.com/office/drawing/2014/main" id="{94C98DF7-9DB9-1E46-B7F9-5E7AB9E4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2" y="2087562"/>
            <a:ext cx="42529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FAD4-ABB2-4280-8885-9ECD3CF58FF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Initial Velocities of Enzyme-Catalyzed Reactions</a:t>
            </a:r>
            <a:endParaRPr lang="en-AU" dirty="0"/>
          </a:p>
        </p:txBody>
      </p:sp>
      <p:sp>
        <p:nvSpPr>
          <p:cNvPr id="218114" name="Google Shape;390;g847cf01710_0_68">
            <a:extLst>
              <a:ext uri="{FF2B5EF4-FFF2-40B4-BE49-F238E27FC236}">
                <a16:creationId xmlns:a16="http://schemas.microsoft.com/office/drawing/2014/main" id="{67D0B231-95C5-C444-8626-2C0D3340505B}"/>
              </a:ext>
            </a:extLst>
          </p:cNvPr>
          <p:cNvSpPr txBox="1">
            <a:spLocks noChangeArrowheads="1"/>
          </p:cNvSpPr>
          <p:nvPr/>
        </p:nvSpPr>
        <p:spPr bwMode="auto">
          <a:xfrm>
            <a:off x="319088" y="1752600"/>
            <a:ext cx="39481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initial rate (initial velocity), </a:t>
            </a:r>
            <a:r>
              <a:rPr lang="en-US" altLang="en-US" sz="2400" b="1" i="1">
                <a:latin typeface="Arial" panose="020B0604020202020204" pitchFamily="34" charset="0"/>
                <a:cs typeface="Arial" panose="020B0604020202020204" pitchFamily="34" charset="0"/>
              </a:rPr>
              <a:t>V</a:t>
            </a:r>
            <a:r>
              <a:rPr lang="en-US" altLang="en-US" sz="2400" b="1" baseline="-25000">
                <a:latin typeface="Arial" panose="020B0604020202020204" pitchFamily="34" charset="0"/>
                <a:cs typeface="Arial" panose="020B0604020202020204" pitchFamily="34" charset="0"/>
              </a:rPr>
              <a:t>0 </a:t>
            </a:r>
            <a:r>
              <a:rPr lang="en-US" altLang="en-US" sz="2400">
                <a:latin typeface="Arial" panose="020B0604020202020204" pitchFamily="34" charset="0"/>
                <a:cs typeface="Arial" panose="020B0604020202020204" pitchFamily="34" charset="0"/>
              </a:rPr>
              <a:t>= tangent to each curve taken at time = 0</a:t>
            </a:r>
          </a:p>
          <a:p>
            <a:pPr lvl="1"/>
            <a:r>
              <a:rPr lang="en-US" altLang="en-US" sz="2400">
                <a:latin typeface="Arial" panose="020B0604020202020204" pitchFamily="34" charset="0"/>
                <a:cs typeface="Arial" panose="020B0604020202020204" pitchFamily="34" charset="0"/>
              </a:rPr>
              <a:t>reflects a steady state</a:t>
            </a:r>
          </a:p>
          <a:p>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at the beginning of the reaction, [S] is regarded as constant</a:t>
            </a:r>
          </a:p>
          <a:p>
            <a:endParaRPr lang="en-US" altLang="en-US" sz="2400">
              <a:latin typeface="Arial" panose="020B0604020202020204" pitchFamily="34" charset="0"/>
              <a:cs typeface="Arial" panose="020B0604020202020204" pitchFamily="34" charset="0"/>
            </a:endParaRPr>
          </a:p>
          <a:p>
            <a:endParaRPr lang="en-US" altLang="en-US" sz="2400">
              <a:latin typeface="Arial" panose="020B0604020202020204" pitchFamily="34" charset="0"/>
              <a:cs typeface="Arial" panose="020B0604020202020204" pitchFamily="34" charset="0"/>
            </a:endParaRPr>
          </a:p>
        </p:txBody>
      </p:sp>
      <p:pic>
        <p:nvPicPr>
          <p:cNvPr id="218115" name="Picture 3" descr="A graph shows initial velocities of enzyme-catalyzed reactions by plotting product concentration against time.">
            <a:extLst>
              <a:ext uri="{FF2B5EF4-FFF2-40B4-BE49-F238E27FC236}">
                <a16:creationId xmlns:a16="http://schemas.microsoft.com/office/drawing/2014/main" id="{FFFA4082-FD46-6343-95F9-E6501E110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209800"/>
            <a:ext cx="43957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CCCD-AA88-44D9-AE58-7790B3D474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Effect of [S] on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 </a:t>
            </a:r>
            <a:r>
              <a:rPr lang="en-US" altLang="en-US" dirty="0">
                <a:solidFill>
                  <a:schemeClr val="tx1"/>
                </a:solidFill>
                <a:latin typeface="Arial" panose="020B0604020202020204" pitchFamily="34" charset="0"/>
                <a:cs typeface="Arial" panose="020B0604020202020204" pitchFamily="34" charset="0"/>
              </a:rPr>
              <a:t>of an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Enzyme-Catalyzed Reaction</a:t>
            </a:r>
            <a:endParaRPr lang="en-AU" dirty="0"/>
          </a:p>
        </p:txBody>
      </p:sp>
      <p:sp>
        <p:nvSpPr>
          <p:cNvPr id="220162" name="Google Shape;390;g847cf01710_0_68">
            <a:extLst>
              <a:ext uri="{FF2B5EF4-FFF2-40B4-BE49-F238E27FC236}">
                <a16:creationId xmlns:a16="http://schemas.microsoft.com/office/drawing/2014/main" id="{F5111B8F-4851-6844-8E79-C5F2009732BF}"/>
              </a:ext>
            </a:extLst>
          </p:cNvPr>
          <p:cNvSpPr txBox="1">
            <a:spLocks noChangeArrowheads="1"/>
          </p:cNvSpPr>
          <p:nvPr/>
        </p:nvSpPr>
        <p:spPr bwMode="auto">
          <a:xfrm>
            <a:off x="319088" y="1989138"/>
            <a:ext cx="34909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plateau-like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region is close to the </a:t>
            </a:r>
            <a:r>
              <a:rPr lang="en-US" altLang="en-US" sz="2400" b="1" dirty="0">
                <a:latin typeface="Arial" panose="020B0604020202020204" pitchFamily="34" charset="0"/>
                <a:cs typeface="Arial" panose="020B0604020202020204" pitchFamily="34" charset="0"/>
              </a:rPr>
              <a:t>maximum velocity</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max</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0163"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AC4D9014-D037-7F45-A625-4DD81C5C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4D7B-F8D3-42D2-8AD2-9271300DC57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a:t>
            </a:r>
            <a:endParaRPr lang="en-AU" dirty="0"/>
          </a:p>
        </p:txBody>
      </p:sp>
      <p:sp>
        <p:nvSpPr>
          <p:cNvPr id="222213" name="Google Shape;433;g847cf01710_0_113">
            <a:extLst>
              <a:ext uri="{FF2B5EF4-FFF2-40B4-BE49-F238E27FC236}">
                <a16:creationId xmlns:a16="http://schemas.microsoft.com/office/drawing/2014/main" id="{39D14F26-95D2-3846-8470-AF2D56B415EE}"/>
              </a:ext>
            </a:extLst>
          </p:cNvPr>
          <p:cNvSpPr txBox="1">
            <a:spLocks noChangeArrowheads="1"/>
          </p:cNvSpPr>
          <p:nvPr/>
        </p:nvSpPr>
        <p:spPr bwMode="auto">
          <a:xfrm>
            <a:off x="288925" y="1412875"/>
            <a:ext cx="87026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1000"/>
              </a:spcBef>
              <a:buFontTx/>
              <a:buNone/>
            </a:pPr>
            <a:r>
              <a:rPr lang="en-US" altLang="en-US" sz="2500" dirty="0">
                <a:latin typeface="Arial" panose="020B0604020202020204" pitchFamily="34" charset="0"/>
                <a:cs typeface="Arial" panose="020B0604020202020204" pitchFamily="34" charset="0"/>
              </a:rPr>
              <a:t>After you mix a substrate and enzyme together, there is an </a:t>
            </a:r>
          </a:p>
          <a:p>
            <a:pPr>
              <a:spcBef>
                <a:spcPts val="1000"/>
              </a:spcBef>
              <a:buFontTx/>
              <a:buNone/>
            </a:pPr>
            <a:r>
              <a:rPr lang="en-US" altLang="en-US" sz="2500" dirty="0">
                <a:latin typeface="Arial" panose="020B0604020202020204" pitchFamily="34" charset="0"/>
                <a:cs typeface="Arial" panose="020B0604020202020204" pitchFamily="34" charset="0"/>
              </a:rPr>
              <a:t>initial transient period, the pre–steady state. What happens during the pre–steady state?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decreases until it reaches a constant level.</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[S] decreases until it reaches a constant level.</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[P] increases until it reaches a constant level.</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[ES] increases until it reaches a constant level.</a:t>
            </a:r>
          </a:p>
        </p:txBody>
      </p:sp>
      <p:pic>
        <p:nvPicPr>
          <p:cNvPr id="5" name="Picture 4" descr="Icon P 4&#10;">
            <a:extLst>
              <a:ext uri="{FF2B5EF4-FFF2-40B4-BE49-F238E27FC236}">
                <a16:creationId xmlns:a16="http://schemas.microsoft.com/office/drawing/2014/main" id="{C0E09F71-73E0-4F39-8E0D-1AAC690C710B}"/>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AEE0-7F5B-4FD3-83A3-72B56591EB3E}"/>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p>
        </p:txBody>
      </p:sp>
      <p:sp>
        <p:nvSpPr>
          <p:cNvPr id="37893" name="Google Shape;433;g847cf01710_0_113">
            <a:extLst>
              <a:ext uri="{FF2B5EF4-FFF2-40B4-BE49-F238E27FC236}">
                <a16:creationId xmlns:a16="http://schemas.microsoft.com/office/drawing/2014/main" id="{9AB87C27-01A6-AD43-AE00-C1BC88864EB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are proteins (with few exceptions)</a:t>
            </a:r>
            <a:r>
              <a:rPr lang="en-US" altLang="en-US" sz="2400" dirty="0">
                <a:latin typeface="Arial" panose="020B0604020202020204" pitchFamily="34" charset="0"/>
                <a:ea typeface="Calibri" panose="020F0502020204030204" pitchFamily="34" charset="0"/>
                <a:cs typeface="Arial" panose="020B0604020202020204" pitchFamily="34" charset="0"/>
              </a:rPr>
              <a:t>.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c</a:t>
            </a:r>
            <a:r>
              <a:rPr lang="en-US" altLang="en-US" sz="2400" dirty="0">
                <a:latin typeface="Arial" panose="020B0604020202020204" pitchFamily="34" charset="0"/>
                <a:ea typeface="Calibri" panose="020F0502020204030204" pitchFamily="34" charset="0"/>
                <a:cs typeface="Arial" panose="020B0604020202020204" pitchFamily="34" charset="0"/>
              </a:rPr>
              <a:t>an be denatured and still retain full activity</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have names always ending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ase</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a:t>
            </a:r>
            <a:r>
              <a:rPr lang="en-US" altLang="en-US" sz="2400" dirty="0">
                <a:latin typeface="Arial" panose="020B0604020202020204" pitchFamily="34" charset="0"/>
                <a:ea typeface="Calibri" panose="020F0502020204030204" pitchFamily="34" charset="0"/>
                <a:cs typeface="Arial" panose="020B0604020202020204" pitchFamily="34" charset="0"/>
              </a:rPr>
              <a:t>re also referred to as “coenzymes.”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D2098642-230D-4A1A-A0BD-1C26536C63BF}"/>
              </a:ext>
            </a:extLst>
          </p:cNvPr>
          <p:cNvPicPr>
            <a:picLocks noChangeAspect="1"/>
          </p:cNvPicPr>
          <p:nvPr/>
        </p:nvPicPr>
        <p:blipFill>
          <a:blip r:embed="rId3"/>
          <a:stretch>
            <a:fillRect/>
          </a:stretch>
        </p:blipFill>
        <p:spPr>
          <a:xfrm>
            <a:off x="838200" y="325706"/>
            <a:ext cx="1133954" cy="816935"/>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2F07-BAC8-46D7-BBA9-F338A99AB79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 Response</a:t>
            </a:r>
            <a:endParaRPr lang="en-AU" dirty="0"/>
          </a:p>
        </p:txBody>
      </p:sp>
      <p:sp>
        <p:nvSpPr>
          <p:cNvPr id="224259" name="Google Shape;433;g847cf01710_0_113">
            <a:extLst>
              <a:ext uri="{FF2B5EF4-FFF2-40B4-BE49-F238E27FC236}">
                <a16:creationId xmlns:a16="http://schemas.microsoft.com/office/drawing/2014/main" id="{5A227BAB-F148-614D-A90D-2F1CF0AD8853}"/>
              </a:ext>
            </a:extLst>
          </p:cNvPr>
          <p:cNvSpPr txBox="1">
            <a:spLocks noChangeArrowheads="1"/>
          </p:cNvSpPr>
          <p:nvPr/>
        </p:nvSpPr>
        <p:spPr bwMode="auto">
          <a:xfrm>
            <a:off x="288925" y="1412875"/>
            <a:ext cx="870267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After you mix a substrate and enzyme together, there is an </a:t>
            </a:r>
          </a:p>
          <a:p>
            <a:pPr>
              <a:buFontTx/>
              <a:buNone/>
            </a:pPr>
            <a:r>
              <a:rPr lang="en-US" altLang="en-US" sz="2400" dirty="0">
                <a:latin typeface="Arial" panose="020B0604020202020204" pitchFamily="34" charset="0"/>
                <a:cs typeface="Arial" panose="020B0604020202020204" pitchFamily="34" charset="0"/>
              </a:rPr>
              <a:t>initial transient period, the pre–steady state. What happens during the pre–steady state?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b="1" dirty="0">
                <a:latin typeface="Arial" panose="020B0604020202020204" pitchFamily="34" charset="0"/>
                <a:cs typeface="Arial" panose="020B0604020202020204" pitchFamily="34" charset="0"/>
              </a:rPr>
              <a:t>[ES] increases until it reaches a constant level.</a:t>
            </a:r>
          </a:p>
          <a:p>
            <a:pPr>
              <a:buFontTx/>
              <a:buNone/>
            </a:pPr>
            <a:endParaRPr lang="en-US" alt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When the enzyme is first mixed with a large excess of substrate, there is an initial transient period, the pre–steady state, during which the concentration of ES builds up until it reaches a constant level.</a:t>
            </a:r>
          </a:p>
          <a:p>
            <a:pPr>
              <a:buFontTx/>
              <a:buNone/>
            </a:pPr>
            <a:endParaRPr lang="en-US" altLang="en-US" sz="2400" b="1"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60BCB-0663-4EF3-93AB-B78491EAE1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Theory of Enzyme Action Proposed by Michaelis and Menten</a:t>
            </a:r>
            <a:endParaRPr lang="en-AU" dirty="0"/>
          </a:p>
        </p:txBody>
      </p:sp>
      <p:sp>
        <p:nvSpPr>
          <p:cNvPr id="41986" name="Google Shape;390;g847cf01710_0_68">
            <a:extLst>
              <a:ext uri="{FF2B5EF4-FFF2-40B4-BE49-F238E27FC236}">
                <a16:creationId xmlns:a16="http://schemas.microsoft.com/office/drawing/2014/main" id="{9396ED46-F51C-D747-9848-AC6C261131DE}"/>
              </a:ext>
            </a:extLst>
          </p:cNvPr>
          <p:cNvSpPr txBox="1">
            <a:spLocks noChangeArrowheads="1"/>
          </p:cNvSpPr>
          <p:nvPr/>
        </p:nvSpPr>
        <p:spPr bwMode="auto">
          <a:xfrm>
            <a:off x="425450" y="1824038"/>
            <a:ext cx="8293100" cy="842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55600" indent="-304800">
              <a:defRPr/>
            </a:pPr>
            <a:r>
              <a:rPr lang="en-US" sz="2400" dirty="0">
                <a:latin typeface="Arial" panose="020B0604020202020204" pitchFamily="34" charset="0"/>
                <a:cs typeface="Arial" panose="020B0604020202020204" pitchFamily="34" charset="0"/>
              </a:rPr>
              <a:t>step 1 – enzyme and substrate combine to form a complex in a reversible, relatively fast step:</a:t>
            </a:r>
            <a:endParaRPr lang="en-US" sz="2400" dirty="0"/>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6744738"/>
              </p:ext>
            </p:extLst>
          </p:nvPr>
        </p:nvGraphicFramePr>
        <p:xfrm>
          <a:off x="3502025" y="2924175"/>
          <a:ext cx="1908175" cy="554038"/>
        </p:xfrm>
        <a:graphic>
          <a:graphicData uri="http://schemas.openxmlformats.org/presentationml/2006/ole">
            <mc:AlternateContent xmlns:mc="http://schemas.openxmlformats.org/markup-compatibility/2006">
              <mc:Choice xmlns:v="urn:schemas-microsoft-com:vml" Requires="v">
                <p:oleObj spid="_x0000_s2167" name="Equation" r:id="rId4" imgW="1002960" imgH="291960" progId="Equation.DSMT4">
                  <p:embed/>
                </p:oleObj>
              </mc:Choice>
              <mc:Fallback>
                <p:oleObj name="Equation" r:id="rId4" imgW="1002960" imgH="291960" progId="Equation.DSMT4">
                  <p:embed/>
                  <p:pic>
                    <p:nvPicPr>
                      <p:cNvPr id="0" name=""/>
                      <p:cNvPicPr/>
                      <p:nvPr/>
                    </p:nvPicPr>
                    <p:blipFill>
                      <a:blip r:embed="rId5"/>
                      <a:stretch>
                        <a:fillRect/>
                      </a:stretch>
                    </p:blipFill>
                    <p:spPr>
                      <a:xfrm>
                        <a:off x="3502025" y="2924175"/>
                        <a:ext cx="1908175" cy="554038"/>
                      </a:xfrm>
                      <a:prstGeom prst="rect">
                        <a:avLst/>
                      </a:prstGeom>
                    </p:spPr>
                  </p:pic>
                </p:oleObj>
              </mc:Fallback>
            </mc:AlternateContent>
          </a:graphicData>
        </a:graphic>
      </p:graphicFrame>
      <p:sp>
        <p:nvSpPr>
          <p:cNvPr id="226309" name="TextBox 3">
            <a:extLst>
              <a:ext uri="{FF2B5EF4-FFF2-40B4-BE49-F238E27FC236}">
                <a16:creationId xmlns:a16="http://schemas.microsoft.com/office/drawing/2014/main" id="{030095F0-834D-2842-9DA8-0CCA8DF08010}"/>
              </a:ext>
            </a:extLst>
          </p:cNvPr>
          <p:cNvSpPr txBox="1">
            <a:spLocks noChangeArrowheads="1"/>
          </p:cNvSpPr>
          <p:nvPr/>
        </p:nvSpPr>
        <p:spPr bwMode="auto">
          <a:xfrm>
            <a:off x="5791200" y="2971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(6-7)</a:t>
            </a:r>
          </a:p>
        </p:txBody>
      </p:sp>
      <p:sp>
        <p:nvSpPr>
          <p:cNvPr id="10" name="Rectangle 9">
            <a:extLst>
              <a:ext uri="{FF2B5EF4-FFF2-40B4-BE49-F238E27FC236}">
                <a16:creationId xmlns:a16="http://schemas.microsoft.com/office/drawing/2014/main" id="{6B17B2A2-9984-47F4-99F6-43376D9ECC02}"/>
              </a:ext>
            </a:extLst>
          </p:cNvPr>
          <p:cNvSpPr/>
          <p:nvPr/>
        </p:nvSpPr>
        <p:spPr>
          <a:xfrm>
            <a:off x="431443" y="3587552"/>
            <a:ext cx="7456487"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step 2 – the complex breaks down to yield the free enzyme and the reaction product in a slower step:</a:t>
            </a:r>
          </a:p>
        </p:txBody>
      </p:sp>
      <p:graphicFrame>
        <p:nvGraphicFramePr>
          <p:cNvPr id="9" name="Object 8"/>
          <p:cNvGraphicFramePr>
            <a:graphicFrameLocks noChangeAspect="1"/>
          </p:cNvGraphicFramePr>
          <p:nvPr>
            <p:extLst>
              <p:ext uri="{D42A27DB-BD31-4B8C-83A1-F6EECF244321}">
                <p14:modId xmlns:p14="http://schemas.microsoft.com/office/powerpoint/2010/main" val="4208808236"/>
              </p:ext>
            </p:extLst>
          </p:nvPr>
        </p:nvGraphicFramePr>
        <p:xfrm>
          <a:off x="3490913" y="4603750"/>
          <a:ext cx="1930400" cy="554038"/>
        </p:xfrm>
        <a:graphic>
          <a:graphicData uri="http://schemas.openxmlformats.org/presentationml/2006/ole">
            <mc:AlternateContent xmlns:mc="http://schemas.openxmlformats.org/markup-compatibility/2006">
              <mc:Choice xmlns:v="urn:schemas-microsoft-com:vml" Requires="v">
                <p:oleObj spid="_x0000_s2168" name="Equation" r:id="rId6" imgW="1015920" imgH="291960" progId="Equation.DSMT4">
                  <p:embed/>
                </p:oleObj>
              </mc:Choice>
              <mc:Fallback>
                <p:oleObj name="Equation" r:id="rId6" imgW="1015920" imgH="291960" progId="Equation.DSMT4">
                  <p:embed/>
                  <p:pic>
                    <p:nvPicPr>
                      <p:cNvPr id="0" name=""/>
                      <p:cNvPicPr/>
                      <p:nvPr/>
                    </p:nvPicPr>
                    <p:blipFill>
                      <a:blip r:embed="rId7"/>
                      <a:stretch>
                        <a:fillRect/>
                      </a:stretch>
                    </p:blipFill>
                    <p:spPr>
                      <a:xfrm>
                        <a:off x="3490913" y="4603750"/>
                        <a:ext cx="1930400" cy="554038"/>
                      </a:xfrm>
                      <a:prstGeom prst="rect">
                        <a:avLst/>
                      </a:prstGeom>
                    </p:spPr>
                  </p:pic>
                </p:oleObj>
              </mc:Fallback>
            </mc:AlternateContent>
          </a:graphicData>
        </a:graphic>
      </p:graphicFrame>
      <p:sp>
        <p:nvSpPr>
          <p:cNvPr id="226310" name="TextBox 3">
            <a:extLst>
              <a:ext uri="{FF2B5EF4-FFF2-40B4-BE49-F238E27FC236}">
                <a16:creationId xmlns:a16="http://schemas.microsoft.com/office/drawing/2014/main" id="{3D37CF4F-6B7D-964A-8C4B-DDF3FD38FF03}"/>
              </a:ext>
            </a:extLst>
          </p:cNvPr>
          <p:cNvSpPr txBox="1">
            <a:spLocks noChangeArrowheads="1"/>
          </p:cNvSpPr>
          <p:nvPr/>
        </p:nvSpPr>
        <p:spPr bwMode="auto">
          <a:xfrm>
            <a:off x="5786438" y="459105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(6-8)</a:t>
            </a:r>
          </a:p>
        </p:txBody>
      </p:sp>
      <p:sp>
        <p:nvSpPr>
          <p:cNvPr id="11" name="Rectangle 10">
            <a:extLst>
              <a:ext uri="{FF2B5EF4-FFF2-40B4-BE49-F238E27FC236}">
                <a16:creationId xmlns:a16="http://schemas.microsoft.com/office/drawing/2014/main" id="{BA701427-6525-4840-9ADB-EB4E4F278B1F}"/>
              </a:ext>
            </a:extLst>
          </p:cNvPr>
          <p:cNvSpPr/>
          <p:nvPr/>
        </p:nvSpPr>
        <p:spPr>
          <a:xfrm>
            <a:off x="415176" y="5222214"/>
            <a:ext cx="7472754"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because the second step limits the overall reaction rate, the overall rate is proportional to [ES]</a:t>
            </a:r>
            <a:endParaRPr lang="en-AU"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945D-B304-4DAE-B98D-55C8301E76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Saturation Effect</a:t>
            </a:r>
            <a:endParaRPr lang="en-AU" dirty="0"/>
          </a:p>
        </p:txBody>
      </p:sp>
      <p:sp>
        <p:nvSpPr>
          <p:cNvPr id="228354" name="Google Shape;390;g847cf01710_0_68">
            <a:extLst>
              <a:ext uri="{FF2B5EF4-FFF2-40B4-BE49-F238E27FC236}">
                <a16:creationId xmlns:a16="http://schemas.microsoft.com/office/drawing/2014/main" id="{14ED7EF3-EB62-3E4B-A063-2D3A547759EE}"/>
              </a:ext>
            </a:extLst>
          </p:cNvPr>
          <p:cNvSpPr txBox="1">
            <a:spLocks noChangeArrowheads="1"/>
          </p:cNvSpPr>
          <p:nvPr/>
        </p:nvSpPr>
        <p:spPr bwMode="auto">
          <a:xfrm>
            <a:off x="457200" y="1752600"/>
            <a:ext cx="35671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observed when virtually all the enzyme is present as the ES complex </a:t>
            </a:r>
          </a:p>
          <a:p>
            <a:pPr lvl="1"/>
            <a:r>
              <a:rPr lang="en-US" altLang="en-US" sz="2400" dirty="0">
                <a:latin typeface="Arial" panose="020B0604020202020204" pitchFamily="34" charset="0"/>
                <a:cs typeface="Arial" panose="020B0604020202020204" pitchFamily="34" charset="0"/>
              </a:rPr>
              <a:t>further increases in [S] have no effect on rate </a:t>
            </a:r>
          </a:p>
          <a:p>
            <a:pPr lvl="1"/>
            <a:r>
              <a:rPr lang="en-US" altLang="en-US" sz="2400" dirty="0">
                <a:latin typeface="Arial" panose="020B0604020202020204" pitchFamily="34" charset="0"/>
                <a:cs typeface="Arial" panose="020B0604020202020204" pitchFamily="34" charset="0"/>
              </a:rPr>
              <a:t>responsible for the plateau observed</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8355"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905D49D6-DB81-3649-B0C3-693B066C8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37D-4E3F-4A83-A49E-AADF7BA437B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a:t>
            </a:r>
            <a:endParaRPr lang="en-AU" dirty="0"/>
          </a:p>
        </p:txBody>
      </p:sp>
      <p:sp>
        <p:nvSpPr>
          <p:cNvPr id="84997" name="Google Shape;433;g847cf01710_0_113">
            <a:extLst>
              <a:ext uri="{FF2B5EF4-FFF2-40B4-BE49-F238E27FC236}">
                <a16:creationId xmlns:a16="http://schemas.microsoft.com/office/drawing/2014/main" id="{9BD63DBD-7D46-0D42-A37A-744FA7D69716}"/>
              </a:ext>
            </a:extLst>
          </p:cNvPr>
          <p:cNvSpPr txBox="1">
            <a:spLocks noChangeArrowheads="1"/>
          </p:cNvSpPr>
          <p:nvPr/>
        </p:nvSpPr>
        <p:spPr bwMode="auto">
          <a:xfrm>
            <a:off x="288925" y="1412875"/>
            <a:ext cx="8702675" cy="36925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about the saturation effect?</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maximum initial rate of the catalyzed reaction is </a:t>
            </a:r>
          </a:p>
          <a:p>
            <a:pPr>
              <a:buFontTx/>
              <a:buNone/>
              <a:defRPr/>
            </a:pPr>
            <a:r>
              <a:rPr lang="en-US" sz="2400" dirty="0">
                <a:latin typeface="Arial" panose="020B0604020202020204" pitchFamily="34" charset="0"/>
                <a:cs typeface="Arial" panose="020B0604020202020204" pitchFamily="34" charset="0"/>
              </a:rPr>
              <a:t>      observed.</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sz="2400" dirty="0">
                <a:latin typeface="Arial" panose="020B0604020202020204" pitchFamily="34" charset="0"/>
                <a:cs typeface="Arial" panose="020B0604020202020204" pitchFamily="34" charset="0"/>
              </a:rPr>
              <a:t>Virtually all of the enzyme is present as the ES complex. </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sz="2400" dirty="0">
                <a:latin typeface="Arial" panose="020B0604020202020204" pitchFamily="34" charset="0"/>
                <a:cs typeface="Arial" panose="020B0604020202020204" pitchFamily="34" charset="0"/>
              </a:rPr>
              <a:t>It is responsible for the linear increase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with an</a:t>
            </a:r>
          </a:p>
          <a:p>
            <a:pPr>
              <a:buFontTx/>
              <a:buNone/>
              <a:defRPr/>
            </a:pPr>
            <a:r>
              <a:rPr lang="en-US" sz="2400" dirty="0">
                <a:latin typeface="Arial" panose="020B0604020202020204" pitchFamily="34" charset="0"/>
                <a:cs typeface="Arial" panose="020B0604020202020204" pitchFamily="34" charset="0"/>
              </a:rPr>
              <a:t>     increase in [S].</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sz="2400" dirty="0">
                <a:latin typeface="Arial" panose="020B0604020202020204" pitchFamily="34" charset="0"/>
                <a:cs typeface="Arial" panose="020B0604020202020204" pitchFamily="34" charset="0"/>
              </a:rPr>
              <a:t>Further increases in [S] have no effect on rate. </a:t>
            </a:r>
          </a:p>
          <a:p>
            <a:pPr>
              <a:buFontTx/>
              <a:buNone/>
              <a:defRPr/>
            </a:pPr>
            <a:endParaRPr lang="en-US" sz="2400" dirty="0">
              <a:latin typeface="Arial" panose="020B0604020202020204" pitchFamily="34" charset="0"/>
              <a:cs typeface="Arial" panose="020B0604020202020204" pitchFamily="34" charset="0"/>
            </a:endParaRPr>
          </a:p>
        </p:txBody>
      </p:sp>
      <p:pic>
        <p:nvPicPr>
          <p:cNvPr id="5" name="Picture 4" descr="Icon P 4&#10;">
            <a:extLst>
              <a:ext uri="{FF2B5EF4-FFF2-40B4-BE49-F238E27FC236}">
                <a16:creationId xmlns:a16="http://schemas.microsoft.com/office/drawing/2014/main" id="{8DCF2EB7-F504-4A5D-B988-3417B1F3A5A5}"/>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FEB4-7978-455E-B2C0-111811480D0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p>
        </p:txBody>
      </p:sp>
      <p:sp>
        <p:nvSpPr>
          <p:cNvPr id="232451" name="Google Shape;433;g847cf01710_0_113">
            <a:extLst>
              <a:ext uri="{FF2B5EF4-FFF2-40B4-BE49-F238E27FC236}">
                <a16:creationId xmlns:a16="http://schemas.microsoft.com/office/drawing/2014/main" id="{540AE3D2-9A52-C84D-9837-00A4C230EBCB}"/>
              </a:ext>
            </a:extLst>
          </p:cNvPr>
          <p:cNvSpPr txBox="1">
            <a:spLocks noChangeArrowheads="1"/>
          </p:cNvSpPr>
          <p:nvPr/>
        </p:nvSpPr>
        <p:spPr bwMode="auto">
          <a:xfrm>
            <a:off x="288925" y="1412875"/>
            <a:ext cx="8702675"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about the saturation effect?</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cs typeface="Arial" panose="020B0604020202020204" pitchFamily="34" charset="0"/>
              </a:rPr>
              <a:t>It is responsible for the linear increase of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0</a:t>
            </a:r>
            <a:r>
              <a:rPr lang="en-US" altLang="en-US" sz="2400" b="1" dirty="0">
                <a:latin typeface="Arial" panose="020B0604020202020204" pitchFamily="34" charset="0"/>
                <a:cs typeface="Arial" panose="020B0604020202020204" pitchFamily="34" charset="0"/>
              </a:rPr>
              <a:t> with an</a:t>
            </a:r>
          </a:p>
          <a:p>
            <a:pPr>
              <a:buFontTx/>
              <a:buNone/>
            </a:pPr>
            <a:r>
              <a:rPr lang="en-US" altLang="en-US" sz="2400" b="1" dirty="0">
                <a:latin typeface="Arial" panose="020B0604020202020204" pitchFamily="34" charset="0"/>
                <a:cs typeface="Arial" panose="020B0604020202020204" pitchFamily="34" charset="0"/>
              </a:rPr>
              <a:t>     increase in [S].</a:t>
            </a:r>
          </a:p>
          <a:p>
            <a:pPr>
              <a:buFontTx/>
              <a:buNone/>
            </a:pPr>
            <a:endParaRPr lang="en-US" alt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saturation effect is a </a:t>
            </a:r>
          </a:p>
          <a:p>
            <a:pPr>
              <a:buNone/>
            </a:pPr>
            <a:r>
              <a:rPr lang="en-US" sz="2400" b="1" dirty="0">
                <a:latin typeface="Arial" panose="020B0604020202020204" pitchFamily="34" charset="0"/>
                <a:cs typeface="Arial" panose="020B0604020202020204" pitchFamily="34" charset="0"/>
              </a:rPr>
              <a:t>distinguishing characteristic </a:t>
            </a:r>
          </a:p>
          <a:p>
            <a:pPr>
              <a:buNone/>
            </a:pPr>
            <a:r>
              <a:rPr lang="en-US" sz="2400" b="1" dirty="0">
                <a:latin typeface="Arial" panose="020B0604020202020204" pitchFamily="34" charset="0"/>
                <a:cs typeface="Arial" panose="020B0604020202020204" pitchFamily="34" charset="0"/>
              </a:rPr>
              <a:t>of enzymatic catalysts and is </a:t>
            </a:r>
          </a:p>
          <a:p>
            <a:pPr>
              <a:buNone/>
            </a:pPr>
            <a:r>
              <a:rPr lang="en-US" sz="2400" b="1" dirty="0">
                <a:latin typeface="Arial" panose="020B0604020202020204" pitchFamily="34" charset="0"/>
                <a:cs typeface="Arial" panose="020B0604020202020204" pitchFamily="34" charset="0"/>
              </a:rPr>
              <a:t>responsible for the plateau </a:t>
            </a:r>
          </a:p>
          <a:p>
            <a:pPr>
              <a:buNone/>
            </a:pPr>
            <a:r>
              <a:rPr lang="en-US" sz="2400" b="1" dirty="0">
                <a:latin typeface="Arial" panose="020B0604020202020204" pitchFamily="34" charset="0"/>
                <a:cs typeface="Arial" panose="020B0604020202020204" pitchFamily="34" charset="0"/>
              </a:rPr>
              <a:t>observed in the figure. </a:t>
            </a:r>
          </a:p>
          <a:p>
            <a:pPr>
              <a:buFontTx/>
              <a:buNone/>
            </a:pPr>
            <a:endParaRPr lang="en-US" altLang="en-US" sz="2400" b="1"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p:txBody>
      </p:sp>
      <p:pic>
        <p:nvPicPr>
          <p:cNvPr id="4"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FB1845BE-E1B8-0C4B-B27E-345A76430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429000"/>
            <a:ext cx="3672244"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015-633F-4756-913D-225BA0EF0F56}"/>
              </a:ext>
            </a:extLst>
          </p:cNvPr>
          <p:cNvSpPr>
            <a:spLocks noGrp="1"/>
          </p:cNvSpPr>
          <p:nvPr>
            <p:ph type="title"/>
          </p:nvPr>
        </p:nvSpPr>
        <p:spPr>
          <a:xfrm>
            <a:off x="0" y="152400"/>
            <a:ext cx="9144000" cy="1371600"/>
          </a:xfrm>
        </p:spPr>
        <p:txBody>
          <a:bodyPr/>
          <a:lstStyle/>
          <a:p>
            <a:r>
              <a:rPr lang="en-US" altLang="en-US" sz="2800" dirty="0">
                <a:solidFill>
                  <a:srgbClr val="4E4CB4"/>
                </a:solidFill>
                <a:latin typeface="Arial" panose="020B0604020202020204" pitchFamily="34" charset="0"/>
                <a:cs typeface="Arial" panose="020B0604020202020204" pitchFamily="34" charset="0"/>
              </a:rPr>
              <a:t>The Relationship between Substrate Concentration and Reaction Rate Can Be Expressed with the Michaelis-Menten Equation</a:t>
            </a:r>
            <a:endParaRPr lang="en-AU" sz="2800" dirty="0">
              <a:solidFill>
                <a:srgbClr val="4E4CB4"/>
              </a:solidFill>
            </a:endParaRPr>
          </a:p>
        </p:txBody>
      </p:sp>
      <p:sp>
        <p:nvSpPr>
          <p:cNvPr id="7" name="Google Shape;390;g847cf01710_0_68">
            <a:extLst>
              <a:ext uri="{FF2B5EF4-FFF2-40B4-BE49-F238E27FC236}">
                <a16:creationId xmlns:a16="http://schemas.microsoft.com/office/drawing/2014/main" id="{1EA29DCF-5BC1-504F-A4CA-B824AAD13585}"/>
              </a:ext>
            </a:extLst>
          </p:cNvPr>
          <p:cNvSpPr txBox="1">
            <a:spLocks noChangeArrowheads="1"/>
          </p:cNvSpPr>
          <p:nvPr/>
        </p:nvSpPr>
        <p:spPr bwMode="auto">
          <a:xfrm>
            <a:off x="269875" y="1905001"/>
            <a:ext cx="8604250" cy="90610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curve expressing the relationship between [S] and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can be expressed by the </a:t>
            </a:r>
            <a:r>
              <a:rPr lang="en-US" sz="2400" b="1" dirty="0">
                <a:latin typeface="Arial" panose="020B0604020202020204" pitchFamily="34" charset="0"/>
                <a:cs typeface="Arial" panose="020B0604020202020204" pitchFamily="34" charset="0"/>
              </a:rPr>
              <a:t>Michaelis-Menten equation</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E840CE4-7EB1-41FB-A987-3A71EDB1C61E}"/>
                  </a:ext>
                </a:extLst>
              </p:cNvPr>
              <p:cNvSpPr/>
              <p:nvPr/>
            </p:nvSpPr>
            <p:spPr>
              <a:xfrm>
                <a:off x="3338189" y="3274562"/>
                <a:ext cx="194316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AU" b="0" i="0" baseline="-25000" dirty="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AU" b="0" i="0" baseline="-25000" dirty="0" smtClean="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smtClean="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EE840CE4-7EB1-41FB-A987-3A71EDB1C61E}"/>
                  </a:ext>
                </a:extLst>
              </p:cNvPr>
              <p:cNvSpPr>
                <a:spLocks noRot="1" noChangeAspect="1" noMove="1" noResize="1" noEditPoints="1" noAdjustHandles="1" noChangeArrowheads="1" noChangeShapeType="1" noTextEdit="1"/>
              </p:cNvSpPr>
              <p:nvPr/>
            </p:nvSpPr>
            <p:spPr>
              <a:xfrm>
                <a:off x="3338189" y="3274562"/>
                <a:ext cx="1943161" cy="769250"/>
              </a:xfrm>
              <a:prstGeom prst="rect">
                <a:avLst/>
              </a:prstGeom>
              <a:blipFill>
                <a:blip r:embed="rId3"/>
                <a:stretch>
                  <a:fillRect l="-5031"/>
                </a:stretch>
              </a:blipFill>
            </p:spPr>
            <p:txBody>
              <a:bodyPr/>
              <a:lstStyle/>
              <a:p>
                <a:r>
                  <a:rPr lang="en-AU">
                    <a:noFill/>
                  </a:rPr>
                  <a:t> </a:t>
                </a:r>
              </a:p>
            </p:txBody>
          </p:sp>
        </mc:Fallback>
      </mc:AlternateContent>
      <p:sp>
        <p:nvSpPr>
          <p:cNvPr id="8" name="TextBox 3">
            <a:extLst>
              <a:ext uri="{FF2B5EF4-FFF2-40B4-BE49-F238E27FC236}">
                <a16:creationId xmlns:a16="http://schemas.microsoft.com/office/drawing/2014/main" id="{30277AF7-9835-5E4F-B4F6-E8C4EDD68CFA}"/>
              </a:ext>
            </a:extLst>
          </p:cNvPr>
          <p:cNvSpPr txBox="1">
            <a:spLocks noChangeArrowheads="1"/>
          </p:cNvSpPr>
          <p:nvPr/>
        </p:nvSpPr>
        <p:spPr bwMode="auto">
          <a:xfrm>
            <a:off x="53340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B946C6CF-EB92-4D99-AD0B-BE59CFB8A9BD}"/>
              </a:ext>
            </a:extLst>
          </p:cNvPr>
          <p:cNvSpPr/>
          <p:nvPr/>
        </p:nvSpPr>
        <p:spPr>
          <a:xfrm>
            <a:off x="660400" y="4352834"/>
            <a:ext cx="8188325" cy="1200329"/>
          </a:xfrm>
          <a:prstGeom prst="rect">
            <a:avLst/>
          </a:prstGeom>
        </p:spPr>
        <p:txBody>
          <a:bodyPr wrap="square">
            <a:spAutoFit/>
          </a:bodyPr>
          <a:lstStyle/>
          <a:p>
            <a:pPr marL="50800" indent="0">
              <a:buNone/>
              <a:defRPr/>
            </a:pPr>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is the initial velocity,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is the maximum velocity, [S] is the initial substrate concentration,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is a constant called the Michaelis constant</a:t>
            </a:r>
            <a:endParaRPr lang="en-A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3712-C64D-4F4A-B506-E0CDCB79EA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Michaelis-Menten Equation</a:t>
            </a:r>
            <a:endParaRPr lang="en-AU" dirty="0"/>
          </a:p>
        </p:txBody>
      </p:sp>
      <p:sp>
        <p:nvSpPr>
          <p:cNvPr id="5" name="Google Shape;390;g847cf01710_0_68">
            <a:extLst>
              <a:ext uri="{FF2B5EF4-FFF2-40B4-BE49-F238E27FC236}">
                <a16:creationId xmlns:a16="http://schemas.microsoft.com/office/drawing/2014/main" id="{32C87656-472E-EF41-A1BF-CC78538EDC30}"/>
              </a:ext>
            </a:extLst>
          </p:cNvPr>
          <p:cNvSpPr txBox="1">
            <a:spLocks noChangeArrowheads="1"/>
          </p:cNvSpPr>
          <p:nvPr/>
        </p:nvSpPr>
        <p:spPr bwMode="auto">
          <a:xfrm>
            <a:off x="387350" y="1600201"/>
            <a:ext cx="8369300" cy="83099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Michaelis-Menten equation </a:t>
            </a:r>
            <a:r>
              <a:rPr lang="en-US" sz="2400" dirty="0">
                <a:latin typeface="Arial" panose="020B0604020202020204" pitchFamily="34" charset="0"/>
                <a:cs typeface="Arial" panose="020B0604020202020204" pitchFamily="34" charset="0"/>
              </a:rPr>
              <a:t>is the </a:t>
            </a:r>
            <a:r>
              <a:rPr lang="en-US" sz="2400" b="1" dirty="0">
                <a:latin typeface="Arial" panose="020B0604020202020204" pitchFamily="34" charset="0"/>
                <a:cs typeface="Arial" panose="020B0604020202020204" pitchFamily="34" charset="0"/>
              </a:rPr>
              <a:t>rate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equation </a:t>
            </a:r>
            <a:r>
              <a:rPr lang="en-US" sz="2400" dirty="0">
                <a:latin typeface="Arial" panose="020B0604020202020204" pitchFamily="34" charset="0"/>
                <a:cs typeface="Arial" panose="020B0604020202020204" pitchFamily="34" charset="0"/>
              </a:rPr>
              <a:t>for a one-substrate enzyme-catalyzed reaction:</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46066BA-F872-4610-8823-E4FF5FD3584D}"/>
                  </a:ext>
                </a:extLst>
              </p:cNvPr>
              <p:cNvSpPr/>
              <p:nvPr/>
            </p:nvSpPr>
            <p:spPr>
              <a:xfrm>
                <a:off x="3124200" y="2880412"/>
                <a:ext cx="197041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baseline="-25000"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946066BA-F872-4610-8823-E4FF5FD3584D}"/>
                  </a:ext>
                </a:extLst>
              </p:cNvPr>
              <p:cNvSpPr>
                <a:spLocks noRot="1" noChangeAspect="1" noMove="1" noResize="1" noEditPoints="1" noAdjustHandles="1" noChangeArrowheads="1" noChangeShapeType="1" noTextEdit="1"/>
              </p:cNvSpPr>
              <p:nvPr/>
            </p:nvSpPr>
            <p:spPr>
              <a:xfrm>
                <a:off x="3124200" y="2880412"/>
                <a:ext cx="1970411" cy="769250"/>
              </a:xfrm>
              <a:prstGeom prst="rect">
                <a:avLst/>
              </a:prstGeom>
              <a:blipFill>
                <a:blip r:embed="rId3"/>
                <a:stretch>
                  <a:fillRect l="-4954"/>
                </a:stretch>
              </a:blipFill>
            </p:spPr>
            <p:txBody>
              <a:bodyPr/>
              <a:lstStyle/>
              <a:p>
                <a:r>
                  <a:rPr lang="en-AU">
                    <a:noFill/>
                  </a:rPr>
                  <a:t> </a:t>
                </a:r>
              </a:p>
            </p:txBody>
          </p:sp>
        </mc:Fallback>
      </mc:AlternateContent>
      <p:sp>
        <p:nvSpPr>
          <p:cNvPr id="7" name="TextBox 3">
            <a:extLst>
              <a:ext uri="{FF2B5EF4-FFF2-40B4-BE49-F238E27FC236}">
                <a16:creationId xmlns:a16="http://schemas.microsoft.com/office/drawing/2014/main" id="{613CC951-4E51-5C4E-A402-DA96418A1B62}"/>
              </a:ext>
            </a:extLst>
          </p:cNvPr>
          <p:cNvSpPr txBox="1">
            <a:spLocks noChangeArrowheads="1"/>
          </p:cNvSpPr>
          <p:nvPr/>
        </p:nvSpPr>
        <p:spPr bwMode="auto">
          <a:xfrm>
            <a:off x="5715000" y="30448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3EB0C3AA-DEB1-4FFA-84C0-1A74A4AE1BC8}"/>
              </a:ext>
            </a:extLst>
          </p:cNvPr>
          <p:cNvSpPr/>
          <p:nvPr/>
        </p:nvSpPr>
        <p:spPr>
          <a:xfrm>
            <a:off x="533400" y="4223031"/>
            <a:ext cx="7918450" cy="830997"/>
          </a:xfrm>
          <a:prstGeom prst="rect">
            <a:avLst/>
          </a:prstGeom>
        </p:spPr>
        <p:txBody>
          <a:bodyPr wrap="square">
            <a:spAutoFit/>
          </a:bodyPr>
          <a:lstStyle/>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[S],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are readily measured experimentally</a:t>
            </a:r>
            <a:endParaRPr lang="en-AU" dirty="0"/>
          </a:p>
        </p:txBody>
      </p:sp>
    </p:spTree>
    <p:extLst>
      <p:ext uri="{BB962C8B-B14F-4D97-AF65-F5344CB8AC3E}">
        <p14:creationId xmlns:p14="http://schemas.microsoft.com/office/powerpoint/2010/main" val="1846716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810DE-ABB5-452B-B7B1-516D96AADF7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a:t>
            </a:r>
            <a:endParaRPr lang="en-AU" dirty="0"/>
          </a:p>
        </p:txBody>
      </p:sp>
      <p:sp>
        <p:nvSpPr>
          <p:cNvPr id="9" name="Google Shape;390;g847cf01710_0_68">
            <a:extLst>
              <a:ext uri="{FF2B5EF4-FFF2-40B4-BE49-F238E27FC236}">
                <a16:creationId xmlns:a16="http://schemas.microsoft.com/office/drawing/2014/main" id="{AAA9BCF1-BE7D-C747-83FF-D7BF9521A73D}"/>
              </a:ext>
            </a:extLst>
          </p:cNvPr>
          <p:cNvSpPr txBox="1">
            <a:spLocks noChangeArrowheads="1"/>
          </p:cNvSpPr>
          <p:nvPr/>
        </p:nvSpPr>
        <p:spPr bwMode="auto">
          <a:xfrm>
            <a:off x="387350" y="1600201"/>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overall reaction for the formation and breakdown of ES simplifies to</a:t>
            </a:r>
            <a:endParaRPr lang="en-US" sz="2400" baseline="-250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2241925863"/>
              </p:ext>
            </p:extLst>
          </p:nvPr>
        </p:nvGraphicFramePr>
        <p:xfrm>
          <a:off x="3017838" y="2827338"/>
          <a:ext cx="3108325" cy="514350"/>
        </p:xfrm>
        <a:graphic>
          <a:graphicData uri="http://schemas.openxmlformats.org/presentationml/2006/ole">
            <mc:AlternateContent xmlns:mc="http://schemas.openxmlformats.org/markup-compatibility/2006">
              <mc:Choice xmlns:v="urn:schemas-microsoft-com:vml" Requires="v">
                <p:oleObj spid="_x0000_s3129" name="Equation" r:id="rId4" imgW="1765080" imgH="291960" progId="Equation.DSMT4">
                  <p:embed/>
                </p:oleObj>
              </mc:Choice>
              <mc:Fallback>
                <p:oleObj name="Equation" r:id="rId4" imgW="1765080" imgH="291960" progId="Equation.DSMT4">
                  <p:embed/>
                  <p:pic>
                    <p:nvPicPr>
                      <p:cNvPr id="0" name=""/>
                      <p:cNvPicPr/>
                      <p:nvPr/>
                    </p:nvPicPr>
                    <p:blipFill>
                      <a:blip r:embed="rId5"/>
                      <a:stretch>
                        <a:fillRect/>
                      </a:stretch>
                    </p:blipFill>
                    <p:spPr>
                      <a:xfrm>
                        <a:off x="3017838" y="2827338"/>
                        <a:ext cx="3108325" cy="514350"/>
                      </a:xfrm>
                      <a:prstGeom prst="rect">
                        <a:avLst/>
                      </a:prstGeom>
                    </p:spPr>
                  </p:pic>
                </p:oleObj>
              </mc:Fallback>
            </mc:AlternateContent>
          </a:graphicData>
        </a:graphic>
      </p:graphicFrame>
      <p:sp>
        <p:nvSpPr>
          <p:cNvPr id="238598" name="TextBox 3">
            <a:extLst>
              <a:ext uri="{FF2B5EF4-FFF2-40B4-BE49-F238E27FC236}">
                <a16:creationId xmlns:a16="http://schemas.microsoft.com/office/drawing/2014/main" id="{97AAA257-6045-A54E-9BA6-3E046A8EC349}"/>
              </a:ext>
            </a:extLst>
          </p:cNvPr>
          <p:cNvSpPr txBox="1">
            <a:spLocks noChangeArrowheads="1"/>
          </p:cNvSpPr>
          <p:nvPr/>
        </p:nvSpPr>
        <p:spPr bwMode="auto">
          <a:xfrm>
            <a:off x="6708775" y="28162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(6-10)</a:t>
            </a:r>
          </a:p>
        </p:txBody>
      </p:sp>
      <p:sp>
        <p:nvSpPr>
          <p:cNvPr id="4" name="Rectangle 3">
            <a:extLst>
              <a:ext uri="{FF2B5EF4-FFF2-40B4-BE49-F238E27FC236}">
                <a16:creationId xmlns:a16="http://schemas.microsoft.com/office/drawing/2014/main" id="{7568B344-72CC-4B8D-B7A0-6A00343B12AE}"/>
              </a:ext>
            </a:extLst>
          </p:cNvPr>
          <p:cNvSpPr/>
          <p:nvPr/>
        </p:nvSpPr>
        <p:spPr>
          <a:xfrm>
            <a:off x="523875" y="3461315"/>
            <a:ext cx="8077200" cy="830997"/>
          </a:xfrm>
          <a:prstGeom prst="rect">
            <a:avLst/>
          </a:prstGeom>
        </p:spPr>
        <p:txBody>
          <a:bodyPr wrap="square">
            <a:spAutoFit/>
          </a:bodyPr>
          <a:lstStyle/>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is determined by the breakdown of ES to form product, which is determined by [ES]: </a:t>
            </a:r>
            <a:endParaRPr lang="en-AU" dirty="0"/>
          </a:p>
        </p:txBody>
      </p:sp>
      <p:sp>
        <p:nvSpPr>
          <p:cNvPr id="5" name="Rectangle 4">
            <a:extLst>
              <a:ext uri="{FF2B5EF4-FFF2-40B4-BE49-F238E27FC236}">
                <a16:creationId xmlns:a16="http://schemas.microsoft.com/office/drawing/2014/main" id="{0E559F5A-719A-4135-A1F7-9E5CB8116DBE}"/>
              </a:ext>
            </a:extLst>
          </p:cNvPr>
          <p:cNvSpPr/>
          <p:nvPr/>
        </p:nvSpPr>
        <p:spPr>
          <a:xfrm>
            <a:off x="3051229" y="4796134"/>
            <a:ext cx="1673856"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38599" name="TextBox 3">
            <a:extLst>
              <a:ext uri="{FF2B5EF4-FFF2-40B4-BE49-F238E27FC236}">
                <a16:creationId xmlns:a16="http://schemas.microsoft.com/office/drawing/2014/main" id="{D756B8FE-86CF-B941-ACCE-DCA4A525CBA4}"/>
              </a:ext>
            </a:extLst>
          </p:cNvPr>
          <p:cNvSpPr txBox="1">
            <a:spLocks noChangeArrowheads="1"/>
          </p:cNvSpPr>
          <p:nvPr/>
        </p:nvSpPr>
        <p:spPr bwMode="auto">
          <a:xfrm>
            <a:off x="5099104" y="479742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(6-11)</a:t>
            </a:r>
          </a:p>
        </p:txBody>
      </p:sp>
    </p:spTree>
    <p:extLst>
      <p:ext uri="{BB962C8B-B14F-4D97-AF65-F5344CB8AC3E}">
        <p14:creationId xmlns:p14="http://schemas.microsoft.com/office/powerpoint/2010/main" val="38102172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7E343-9C08-4BC1-A5F7-3E98F0FABD7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[E</a:t>
            </a:r>
            <a:r>
              <a:rPr lang="en-US" altLang="en-US" baseline="-25000" dirty="0">
                <a:solidFill>
                  <a:schemeClr val="tx1"/>
                </a:solidFill>
                <a:latin typeface="Arial" panose="020B0604020202020204" pitchFamily="34" charset="0"/>
                <a:cs typeface="Arial" panose="020B0604020202020204" pitchFamily="34" charset="0"/>
              </a:rPr>
              <a:t>t</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1986" name="Google Shape;390;g847cf01710_0_68">
            <a:extLst>
              <a:ext uri="{FF2B5EF4-FFF2-40B4-BE49-F238E27FC236}">
                <a16:creationId xmlns:a16="http://schemas.microsoft.com/office/drawing/2014/main" id="{93AD194C-5B83-0C44-BC08-ADA5681B3097}"/>
              </a:ext>
            </a:extLst>
          </p:cNvPr>
          <p:cNvSpPr txBox="1">
            <a:spLocks noChangeArrowheads="1"/>
          </p:cNvSpPr>
          <p:nvPr/>
        </p:nvSpPr>
        <p:spPr bwMode="auto">
          <a:xfrm>
            <a:off x="387350" y="1600200"/>
            <a:ext cx="8369300" cy="434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[ES] is not easily measured experimentally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the total enzyme concentration (the sum of free and substrate-bound enzyme)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free or unbound enzyme [E] = </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 [ES]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because [S] &gt;&gt; </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amount of substrate bound by the enzyme at any given time is negligible compared with the total [S]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019E-67C4-4777-83D1-847E0E0FD6A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a:t>
            </a:r>
            <a:endParaRPr lang="en-AU" dirty="0"/>
          </a:p>
        </p:txBody>
      </p:sp>
      <p:sp>
        <p:nvSpPr>
          <p:cNvPr id="242693" name="Google Shape;433;g847cf01710_0_113">
            <a:extLst>
              <a:ext uri="{FF2B5EF4-FFF2-40B4-BE49-F238E27FC236}">
                <a16:creationId xmlns:a16="http://schemas.microsoft.com/office/drawing/2014/main" id="{E9434C5D-16CE-5647-B29B-1D6C563854F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For a specific enzyme/substrate system, which condition will ALWAYS result in an increase in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(assuming nothing else changes)?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a decrease in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and an increase in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an increase in pH</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an increase in [S]</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a decrease in [E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2FB350AD-393B-46E2-84DF-76CE8B430BE1}"/>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878-420A-4CE8-941D-0CF7EDF5892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p>
        </p:txBody>
      </p:sp>
      <p:sp>
        <p:nvSpPr>
          <p:cNvPr id="39939" name="Google Shape;433;g847cf01710_0_113">
            <a:extLst>
              <a:ext uri="{FF2B5EF4-FFF2-40B4-BE49-F238E27FC236}">
                <a16:creationId xmlns:a16="http://schemas.microsoft.com/office/drawing/2014/main" id="{F4B5CAA2-4EBA-5C45-819B-96BD19860E89}"/>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are proteins (with few exceptions)</a:t>
            </a:r>
            <a:r>
              <a:rPr lang="en-US" altLang="en-US" sz="2400" b="1" dirty="0">
                <a:latin typeface="Arial" panose="020B0604020202020204" pitchFamily="34" charset="0"/>
                <a:ea typeface="Calibri" panose="020F0502020204030204" pitchFamily="34" charset="0"/>
                <a:cs typeface="Arial" panose="020B0604020202020204" pitchFamily="34" charset="0"/>
              </a:rPr>
              <a:t>.</a:t>
            </a:r>
          </a:p>
          <a:p>
            <a:pPr>
              <a:lnSpc>
                <a:spcPct val="115000"/>
              </a:lnSpc>
              <a:spcBef>
                <a:spcPct val="0"/>
              </a:spcBef>
              <a:buClr>
                <a:srgbClr val="000000"/>
              </a:buClr>
              <a:buSzPts val="1100"/>
              <a:buFontTx/>
              <a:buNone/>
            </a:pPr>
            <a:endParaRPr lang="en-US" altLang="en-US" sz="2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With the exception of a few classes of catalytic RNA molecules, enzymes are proteins. </a:t>
            </a: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 </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146C-F6A7-4A53-8196-060FA3CB7AE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 Response</a:t>
            </a:r>
            <a:endParaRPr lang="en-AU" dirty="0"/>
          </a:p>
        </p:txBody>
      </p:sp>
      <mc:AlternateContent xmlns:mc="http://schemas.openxmlformats.org/markup-compatibility/2006" xmlns:a14="http://schemas.microsoft.com/office/drawing/2010/main">
        <mc:Choice Requires="a14">
          <p:sp>
            <p:nvSpPr>
              <p:cNvPr id="244739" name="Google Shape;433;g847cf01710_0_113">
                <a:extLst>
                  <a:ext uri="{FF2B5EF4-FFF2-40B4-BE49-F238E27FC236}">
                    <a16:creationId xmlns:a16="http://schemas.microsoft.com/office/drawing/2014/main" id="{B1265302-E212-9C40-9721-EE1E920D0DB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For a specific enzyme/substrate system, which condition will ALWAYS result in an increase in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(assuming nothing else changes)?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b="1" dirty="0">
                    <a:latin typeface="Arial" panose="020B0604020202020204" pitchFamily="34" charset="0"/>
                    <a:cs typeface="Arial" panose="020B0604020202020204" pitchFamily="34" charset="0"/>
                  </a:rPr>
                  <a:t>a decrease in </a:t>
                </a:r>
                <a:r>
                  <a:rPr lang="en-US" altLang="en-US" sz="2400" b="1" i="1" dirty="0">
                    <a:latin typeface="Arial" panose="020B0604020202020204" pitchFamily="34" charset="0"/>
                    <a:cs typeface="Arial" panose="020B0604020202020204" pitchFamily="34" charset="0"/>
                  </a:rPr>
                  <a:t>K</a:t>
                </a:r>
                <a:r>
                  <a:rPr lang="en-US" altLang="en-US" sz="2400" b="1" baseline="-25000" dirty="0">
                    <a:latin typeface="Arial" panose="020B0604020202020204" pitchFamily="34" charset="0"/>
                    <a:cs typeface="Arial" panose="020B0604020202020204" pitchFamily="34" charset="0"/>
                  </a:rPr>
                  <a:t>m</a:t>
                </a:r>
                <a:r>
                  <a:rPr lang="en-US" altLang="en-US" sz="2400" b="1" dirty="0">
                    <a:latin typeface="Arial" panose="020B0604020202020204" pitchFamily="34" charset="0"/>
                    <a:cs typeface="Arial" panose="020B0604020202020204" pitchFamily="34" charset="0"/>
                  </a:rPr>
                  <a:t> and an increase in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max</a:t>
                </a:r>
              </a:p>
              <a:p>
                <a:pPr>
                  <a:buFontTx/>
                  <a:buNone/>
                </a:pPr>
                <a:endParaRPr lang="en-US" altLang="en-US" sz="2400" b="1" dirty="0">
                  <a:latin typeface="Arial" panose="020B0604020202020204" pitchFamily="34" charset="0"/>
                  <a:cs typeface="Arial" panose="020B0604020202020204" pitchFamily="34" charset="0"/>
                </a:endParaRPr>
              </a:p>
              <a:p>
                <a:pPr>
                  <a:buNone/>
                  <a:defRPr/>
                </a:pPr>
                <a:r>
                  <a:rPr lang="en-US" altLang="en-US" sz="2400" b="1" dirty="0">
                    <a:latin typeface="Arial" panose="020B0604020202020204" pitchFamily="34" charset="0"/>
                    <a:cs typeface="Arial" panose="020B0604020202020204" pitchFamily="34" charset="0"/>
                  </a:rPr>
                  <a:t>According to </a:t>
                </a:r>
                <a:r>
                  <a:rPr lang="en-US" sz="2400" b="1" dirty="0">
                    <a:latin typeface="Arial" panose="020B0604020202020204" pitchFamily="34" charset="0"/>
                    <a:cs typeface="Arial" panose="020B0604020202020204" pitchFamily="34" charset="0"/>
                  </a:rPr>
                  <a:t>the Michaelis-Menten equation, a </a:t>
                </a:r>
                <a:r>
                  <a:rPr lang="en-US" altLang="en-US" sz="2400" b="1" dirty="0">
                    <a:latin typeface="Arial" panose="020B0604020202020204" pitchFamily="34" charset="0"/>
                    <a:cs typeface="Arial" panose="020B0604020202020204" pitchFamily="34" charset="0"/>
                  </a:rPr>
                  <a:t>decrease in </a:t>
                </a:r>
                <a:r>
                  <a:rPr lang="en-US" altLang="en-US" sz="2400" b="1" i="1" dirty="0">
                    <a:latin typeface="Arial" panose="020B0604020202020204" pitchFamily="34" charset="0"/>
                    <a:cs typeface="Arial" panose="020B0604020202020204" pitchFamily="34" charset="0"/>
                  </a:rPr>
                  <a:t>K</a:t>
                </a:r>
                <a:r>
                  <a:rPr lang="en-US" altLang="en-US" sz="2400" b="1" baseline="-25000" dirty="0">
                    <a:latin typeface="Arial" panose="020B0604020202020204" pitchFamily="34" charset="0"/>
                    <a:cs typeface="Arial" panose="020B0604020202020204" pitchFamily="34" charset="0"/>
                  </a:rPr>
                  <a:t>m</a:t>
                </a:r>
                <a:r>
                  <a:rPr lang="en-US" altLang="en-US" sz="2400" b="1" dirty="0">
                    <a:latin typeface="Arial" panose="020B0604020202020204" pitchFamily="34" charset="0"/>
                    <a:cs typeface="Arial" panose="020B0604020202020204" pitchFamily="34" charset="0"/>
                  </a:rPr>
                  <a:t> and an increase in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max</a:t>
                </a:r>
                <a:r>
                  <a:rPr lang="en-US" altLang="en-US" sz="2400" b="1" dirty="0">
                    <a:latin typeface="Arial" panose="020B0604020202020204" pitchFamily="34" charset="0"/>
                    <a:cs typeface="Arial" panose="020B0604020202020204" pitchFamily="34" charset="0"/>
                  </a:rPr>
                  <a:t> will always result in an increase in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0</a:t>
                </a:r>
                <a:r>
                  <a:rPr lang="en-US" altLang="en-US"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50800" indent="2455863">
                  <a:buFontTx/>
                  <a:buNone/>
                  <a:defRPr/>
                </a:pP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m</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 </m:t>
                        </m:r>
                      </m:den>
                    </m:f>
                  </m:oMath>
                </a14:m>
                <a:endParaRPr lang="en-US" sz="2400" dirty="0">
                  <a:latin typeface="Arial" panose="020B0604020202020204" pitchFamily="34" charset="0"/>
                  <a:cs typeface="Arial" panose="020B0604020202020204" pitchFamily="34" charset="0"/>
                </a:endParaRPr>
              </a:p>
              <a:p>
                <a:pPr>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244739" name="Google Shape;433;g847cf01710_0_113">
                <a:extLst>
                  <a:ext uri="{FF2B5EF4-FFF2-40B4-BE49-F238E27FC236}">
                    <a16:creationId xmlns:a16="http://schemas.microsoft.com/office/drawing/2014/main" id="{B1265302-E212-9C40-9721-EE1E920D0DBE}"/>
                  </a:ext>
                </a:extLst>
              </p:cNvPr>
              <p:cNvSpPr txBox="1">
                <a:spLocks noRot="1" noChangeAspect="1" noMove="1" noResize="1" noEditPoints="1" noAdjustHandles="1" noChangeArrowheads="1" noChangeShapeType="1" noTextEdit="1"/>
              </p:cNvSpPr>
              <p:nvPr/>
            </p:nvSpPr>
            <p:spPr bwMode="auto">
              <a:xfrm>
                <a:off x="288925" y="1412875"/>
                <a:ext cx="8702675" cy="4986338"/>
              </a:xfrm>
              <a:prstGeom prst="rect">
                <a:avLst/>
              </a:prstGeom>
              <a:blipFill>
                <a:blip r:embed="rId3"/>
                <a:stretch>
                  <a:fillRect l="-1050" t="-856" r="-18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9311-A57C-4982-BD6F-21A606C6980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1</a:t>
            </a:r>
            <a:endParaRPr lang="en-AU" dirty="0"/>
          </a:p>
        </p:txBody>
      </p:sp>
      <p:sp>
        <p:nvSpPr>
          <p:cNvPr id="41986" name="Google Shape;390;g847cf01710_0_68">
            <a:extLst>
              <a:ext uri="{FF2B5EF4-FFF2-40B4-BE49-F238E27FC236}">
                <a16:creationId xmlns:a16="http://schemas.microsoft.com/office/drawing/2014/main" id="{E9BD8A98-8FBB-8A4C-A43A-8CBE3689A644}"/>
              </a:ext>
            </a:extLst>
          </p:cNvPr>
          <p:cNvSpPr txBox="1">
            <a:spLocks noChangeArrowheads="1"/>
          </p:cNvSpPr>
          <p:nvPr/>
        </p:nvSpPr>
        <p:spPr bwMode="auto">
          <a:xfrm>
            <a:off x="387350" y="1600200"/>
            <a:ext cx="8369300" cy="41529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rate of ES formation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 [ES])[S]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rate of ES breakdown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[ES]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[ES] </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246787" name="TextBox 3">
            <a:extLst>
              <a:ext uri="{FF2B5EF4-FFF2-40B4-BE49-F238E27FC236}">
                <a16:creationId xmlns:a16="http://schemas.microsoft.com/office/drawing/2014/main" id="{63EA08D9-5682-F841-8A40-CB92E8056A4F}"/>
              </a:ext>
            </a:extLst>
          </p:cNvPr>
          <p:cNvSpPr txBox="1">
            <a:spLocks noChangeArrowheads="1"/>
          </p:cNvSpPr>
          <p:nvPr/>
        </p:nvSpPr>
        <p:spPr bwMode="auto">
          <a:xfrm>
            <a:off x="6553200" y="1600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(6-12)</a:t>
            </a:r>
          </a:p>
        </p:txBody>
      </p:sp>
      <p:sp>
        <p:nvSpPr>
          <p:cNvPr id="246788" name="TextBox 4">
            <a:extLst>
              <a:ext uri="{FF2B5EF4-FFF2-40B4-BE49-F238E27FC236}">
                <a16:creationId xmlns:a16="http://schemas.microsoft.com/office/drawing/2014/main" id="{9AD11FBD-CF9B-F049-9349-A89B4BF3A892}"/>
              </a:ext>
            </a:extLst>
          </p:cNvPr>
          <p:cNvSpPr txBox="1">
            <a:spLocks noChangeArrowheads="1"/>
          </p:cNvSpPr>
          <p:nvPr/>
        </p:nvSpPr>
        <p:spPr bwMode="auto">
          <a:xfrm>
            <a:off x="6529388" y="2439988"/>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(6-13)</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744-76CF-449F-A5ED-EFDA55F298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2</a:t>
            </a:r>
            <a:endParaRPr lang="en-AU" dirty="0"/>
          </a:p>
        </p:txBody>
      </p:sp>
      <p:sp>
        <p:nvSpPr>
          <p:cNvPr id="41986" name="Google Shape;390;g847cf01710_0_68">
            <a:extLst>
              <a:ext uri="{FF2B5EF4-FFF2-40B4-BE49-F238E27FC236}">
                <a16:creationId xmlns:a16="http://schemas.microsoft.com/office/drawing/2014/main" id="{C4A2AC37-06CF-874B-8FB8-DA1814112BA0}"/>
              </a:ext>
            </a:extLst>
          </p:cNvPr>
          <p:cNvSpPr txBox="1">
            <a:spLocks noChangeArrowheads="1"/>
          </p:cNvSpPr>
          <p:nvPr/>
        </p:nvSpPr>
        <p:spPr bwMode="auto">
          <a:xfrm>
            <a:off x="387350" y="1600201"/>
            <a:ext cx="8369300" cy="1828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steady-state assumption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rate of formation of ES is equal to the rate of its breakdown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when equated for the steady state:</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9C01CA2C-1C0B-40E6-B701-749C2847D347}"/>
              </a:ext>
            </a:extLst>
          </p:cNvPr>
          <p:cNvSpPr/>
          <p:nvPr/>
        </p:nvSpPr>
        <p:spPr>
          <a:xfrm>
            <a:off x="1492250" y="3730625"/>
            <a:ext cx="5111750" cy="461665"/>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 [ES])[S]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[ES]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48835" name="TextBox 4">
            <a:extLst>
              <a:ext uri="{FF2B5EF4-FFF2-40B4-BE49-F238E27FC236}">
                <a16:creationId xmlns:a16="http://schemas.microsoft.com/office/drawing/2014/main" id="{8C2EFFE9-BC2E-CD44-BFEA-03481A04A68F}"/>
              </a:ext>
            </a:extLst>
          </p:cNvPr>
          <p:cNvSpPr txBox="1">
            <a:spLocks noChangeArrowheads="1"/>
          </p:cNvSpPr>
          <p:nvPr/>
        </p:nvSpPr>
        <p:spPr bwMode="auto">
          <a:xfrm>
            <a:off x="6629400" y="3730625"/>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(6-14)</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60C6-8C88-46CD-AF51-AF1AE4418ED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a:t>
            </a:r>
            <a:endParaRPr lang="en-AU" dirty="0"/>
          </a:p>
        </p:txBody>
      </p:sp>
      <p:sp>
        <p:nvSpPr>
          <p:cNvPr id="37893" name="Google Shape;433;g847cf01710_0_113">
            <a:extLst>
              <a:ext uri="{FF2B5EF4-FFF2-40B4-BE49-F238E27FC236}">
                <a16:creationId xmlns:a16="http://schemas.microsoft.com/office/drawing/2014/main" id="{9AB87C27-01A6-AD43-AE00-C1BC88864EB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In deriving the Michaelis-Menten equation, what is the steady-state assumption?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[P] is negligible and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k</a:t>
            </a:r>
            <a:r>
              <a:rPr lang="en-US" altLang="en-US" sz="2400" i="1"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can be ignored.</a:t>
            </a:r>
          </a:p>
          <a:p>
            <a:pPr>
              <a:lnSpc>
                <a:spcPct val="115000"/>
              </a:lnSpc>
              <a:spcBef>
                <a:spcPct val="0"/>
              </a:spcBef>
              <a:buClr>
                <a:srgbClr val="000000"/>
              </a:buClr>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sz="2400" dirty="0">
                <a:latin typeface="Arial" panose="020B0604020202020204" pitchFamily="34" charset="0"/>
                <a:cs typeface="Arial" panose="020B0604020202020204" pitchFamily="34" charset="0"/>
              </a:rPr>
              <a:t>The rate of formation of ES is equal to the rate of its</a:t>
            </a:r>
          </a:p>
          <a:p>
            <a:pPr>
              <a:lnSpc>
                <a:spcPct val="115000"/>
              </a:lnSpc>
              <a:spcBef>
                <a:spcPct val="0"/>
              </a:spcBef>
              <a:buClr>
                <a:srgbClr val="000000"/>
              </a:buClr>
              <a:buSzPts val="1100"/>
              <a:buNone/>
            </a:pPr>
            <a:r>
              <a:rPr lang="en-US" sz="2400" dirty="0">
                <a:latin typeface="Arial" panose="020B0604020202020204" pitchFamily="34" charset="0"/>
                <a:cs typeface="Arial" panose="020B0604020202020204" pitchFamily="34" charset="0"/>
              </a:rPr>
              <a:t>     breakdown.</a:t>
            </a:r>
          </a:p>
          <a:p>
            <a:pPr>
              <a:lnSpc>
                <a:spcPct val="115000"/>
              </a:lnSpc>
              <a:spcBef>
                <a:spcPct val="0"/>
              </a:spcBef>
              <a:buClr>
                <a:srgbClr val="000000"/>
              </a:buClr>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sz="2400" dirty="0">
                <a:latin typeface="Arial" panose="020B0604020202020204" pitchFamily="34" charset="0"/>
                <a:cs typeface="Arial" panose="020B0604020202020204" pitchFamily="34" charset="0"/>
              </a:rPr>
              <a:t>The amount of substrate bound by the enzyme at any given</a:t>
            </a:r>
          </a:p>
          <a:p>
            <a:pPr>
              <a:lnSpc>
                <a:spcPct val="115000"/>
              </a:lnSpc>
              <a:spcBef>
                <a:spcPct val="0"/>
              </a:spcBef>
              <a:buClr>
                <a:srgbClr val="000000"/>
              </a:buClr>
              <a:buSzPts val="1100"/>
              <a:buNone/>
            </a:pPr>
            <a:r>
              <a:rPr lang="en-US" sz="2400" dirty="0">
                <a:latin typeface="Arial" panose="020B0604020202020204" pitchFamily="34" charset="0"/>
                <a:cs typeface="Arial" panose="020B0604020202020204" pitchFamily="34" charset="0"/>
              </a:rPr>
              <a:t>     time is negligible compared with the total [S].</a:t>
            </a:r>
          </a:p>
          <a:p>
            <a:pPr>
              <a:lnSpc>
                <a:spcPct val="115000"/>
              </a:lnSpc>
              <a:spcBef>
                <a:spcPct val="0"/>
              </a:spcBef>
              <a:buClr>
                <a:srgbClr val="000000"/>
              </a:buClr>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The reaction is a </a:t>
            </a:r>
            <a:r>
              <a:rPr lang="en-US" sz="2400" dirty="0">
                <a:latin typeface="Arial" panose="020B0604020202020204" pitchFamily="34" charset="0"/>
                <a:cs typeface="Arial" panose="020B0604020202020204" pitchFamily="34" charset="0"/>
              </a:rPr>
              <a:t>one-substrate enzyme-catalyzed reaction.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D1BCFDC0-3A9D-4C67-9F5D-9A40E0405756}"/>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19234341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2F9A-4644-4123-A3CD-FFFD4F16BB1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 Response</a:t>
            </a:r>
            <a:endParaRPr lang="en-AU" dirty="0"/>
          </a:p>
        </p:txBody>
      </p:sp>
      <p:sp>
        <p:nvSpPr>
          <p:cNvPr id="4" name="Google Shape;433;g847cf01710_0_113">
            <a:extLst>
              <a:ext uri="{FF2B5EF4-FFF2-40B4-BE49-F238E27FC236}">
                <a16:creationId xmlns:a16="http://schemas.microsoft.com/office/drawing/2014/main" id="{E64D8DAA-5C1C-D247-82C4-7AC349251870}"/>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In deriving the Michaelis-Menten equation, what is the steady-state assumption?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sz="2400" b="1" dirty="0">
                <a:latin typeface="Arial" panose="020B0604020202020204" pitchFamily="34" charset="0"/>
                <a:cs typeface="Arial" panose="020B0604020202020204" pitchFamily="34" charset="0"/>
              </a:rPr>
              <a:t>The rate of formation of ES is equal to the rate of its</a:t>
            </a: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     breakdown.</a:t>
            </a:r>
          </a:p>
          <a:p>
            <a:pPr>
              <a:lnSpc>
                <a:spcPct val="115000"/>
              </a:lnSpc>
              <a:spcBef>
                <a:spcPct val="0"/>
              </a:spcBef>
              <a:buClr>
                <a:srgbClr val="000000"/>
              </a:buClr>
              <a:buSzPts val="1100"/>
              <a:buNone/>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steady-state assumption is the assumption that the initial rate of reaction reflects a steady state in which [ES] is constant—that is, the rate of formation of ES is equal to the rate of its breakdown. </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18407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8D6D-A28A-4BE8-B3F7-2C280653BE6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3</a:t>
            </a:r>
            <a:endParaRPr lang="en-AU" dirty="0"/>
          </a:p>
        </p:txBody>
      </p:sp>
      <p:sp>
        <p:nvSpPr>
          <p:cNvPr id="8" name="Google Shape;390;g847cf01710_0_68">
            <a:extLst>
              <a:ext uri="{FF2B5EF4-FFF2-40B4-BE49-F238E27FC236}">
                <a16:creationId xmlns:a16="http://schemas.microsoft.com/office/drawing/2014/main" id="{FFF3671B-4E99-5B43-AEA5-3C78F6398E4F}"/>
              </a:ext>
            </a:extLst>
          </p:cNvPr>
          <p:cNvSpPr txBox="1">
            <a:spLocks noChangeArrowheads="1"/>
          </p:cNvSpPr>
          <p:nvPr/>
        </p:nvSpPr>
        <p:spPr bwMode="auto">
          <a:xfrm>
            <a:off x="387350" y="1600200"/>
            <a:ext cx="83693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solving for [ES]:</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802C28B5-CC53-46ED-8F86-B8EE957CFAC3}"/>
              </a:ext>
            </a:extLst>
          </p:cNvPr>
          <p:cNvSpPr/>
          <p:nvPr/>
        </p:nvSpPr>
        <p:spPr>
          <a:xfrm>
            <a:off x="1447800" y="2464742"/>
            <a:ext cx="5308600" cy="461665"/>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[ES][S]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0883" name="TextBox 4">
            <a:extLst>
              <a:ext uri="{FF2B5EF4-FFF2-40B4-BE49-F238E27FC236}">
                <a16:creationId xmlns:a16="http://schemas.microsoft.com/office/drawing/2014/main" id="{8938C3BE-A7C7-F849-9456-8328419A726E}"/>
              </a:ext>
            </a:extLst>
          </p:cNvPr>
          <p:cNvSpPr txBox="1">
            <a:spLocks noChangeArrowheads="1"/>
          </p:cNvSpPr>
          <p:nvPr/>
        </p:nvSpPr>
        <p:spPr bwMode="auto">
          <a:xfrm>
            <a:off x="6756400" y="24384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(6-15)</a:t>
            </a:r>
          </a:p>
        </p:txBody>
      </p:sp>
      <p:sp>
        <p:nvSpPr>
          <p:cNvPr id="4" name="Rectangle 3">
            <a:extLst>
              <a:ext uri="{FF2B5EF4-FFF2-40B4-BE49-F238E27FC236}">
                <a16:creationId xmlns:a16="http://schemas.microsoft.com/office/drawing/2014/main" id="{79EBB767-A1EA-49A7-ABE5-4E978C003F83}"/>
              </a:ext>
            </a:extLst>
          </p:cNvPr>
          <p:cNvSpPr/>
          <p:nvPr/>
        </p:nvSpPr>
        <p:spPr>
          <a:xfrm>
            <a:off x="1752600" y="3395017"/>
            <a:ext cx="4386137"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0884" name="TextBox 5">
            <a:extLst>
              <a:ext uri="{FF2B5EF4-FFF2-40B4-BE49-F238E27FC236}">
                <a16:creationId xmlns:a16="http://schemas.microsoft.com/office/drawing/2014/main" id="{903392BC-2F82-5145-B866-908084197711}"/>
              </a:ext>
            </a:extLst>
          </p:cNvPr>
          <p:cNvSpPr txBox="1">
            <a:spLocks noChangeArrowheads="1"/>
          </p:cNvSpPr>
          <p:nvPr/>
        </p:nvSpPr>
        <p:spPr bwMode="auto">
          <a:xfrm>
            <a:off x="6248400" y="3349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(6-16)</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D899CB-9E7C-4810-B1D9-3FA7A8A4823E}"/>
                  </a:ext>
                </a:extLst>
              </p:cNvPr>
              <p:cNvSpPr/>
              <p:nvPr/>
            </p:nvSpPr>
            <p:spPr>
              <a:xfrm>
                <a:off x="1466663" y="4155175"/>
                <a:ext cx="3105337" cy="76925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b="1"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b="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den>
                    </m:f>
                  </m:oMath>
                </a14:m>
                <a:endParaRPr lang="en-AU" dirty="0"/>
              </a:p>
            </p:txBody>
          </p:sp>
        </mc:Choice>
        <mc:Fallback xmlns="">
          <p:sp>
            <p:nvSpPr>
              <p:cNvPr id="5" name="Rectangle 4">
                <a:extLst>
                  <a:ext uri="{FF2B5EF4-FFF2-40B4-BE49-F238E27FC236}">
                    <a16:creationId xmlns:a16="http://schemas.microsoft.com/office/drawing/2014/main" id="{86D899CB-9E7C-4810-B1D9-3FA7A8A4823E}"/>
                  </a:ext>
                </a:extLst>
              </p:cNvPr>
              <p:cNvSpPr>
                <a:spLocks noRot="1" noChangeAspect="1" noMove="1" noResize="1" noEditPoints="1" noAdjustHandles="1" noChangeArrowheads="1" noChangeShapeType="1" noTextEdit="1"/>
              </p:cNvSpPr>
              <p:nvPr/>
            </p:nvSpPr>
            <p:spPr>
              <a:xfrm>
                <a:off x="1466663" y="4155175"/>
                <a:ext cx="3105337" cy="769250"/>
              </a:xfrm>
              <a:prstGeom prst="rect">
                <a:avLst/>
              </a:prstGeom>
              <a:blipFill>
                <a:blip r:embed="rId3"/>
                <a:stretch>
                  <a:fillRect l="-3143"/>
                </a:stretch>
              </a:blipFill>
            </p:spPr>
            <p:txBody>
              <a:bodyPr/>
              <a:lstStyle/>
              <a:p>
                <a:r>
                  <a:rPr lang="en-AU">
                    <a:noFill/>
                  </a:rPr>
                  <a:t> </a:t>
                </a:r>
              </a:p>
            </p:txBody>
          </p:sp>
        </mc:Fallback>
      </mc:AlternateContent>
      <p:sp>
        <p:nvSpPr>
          <p:cNvPr id="250885" name="TextBox 6">
            <a:extLst>
              <a:ext uri="{FF2B5EF4-FFF2-40B4-BE49-F238E27FC236}">
                <a16:creationId xmlns:a16="http://schemas.microsoft.com/office/drawing/2014/main" id="{606EBB2C-3FD8-9044-9341-6CFBA7A424F3}"/>
              </a:ext>
            </a:extLst>
          </p:cNvPr>
          <p:cNvSpPr txBox="1">
            <a:spLocks noChangeArrowheads="1"/>
          </p:cNvSpPr>
          <p:nvPr/>
        </p:nvSpPr>
        <p:spPr bwMode="auto">
          <a:xfrm>
            <a:off x="4572000" y="446405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(6-17)</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4BFA123-4312-4A30-AD49-0CE67A0CA467}"/>
                  </a:ext>
                </a:extLst>
              </p:cNvPr>
              <p:cNvSpPr/>
              <p:nvPr/>
            </p:nvSpPr>
            <p:spPr>
              <a:xfrm>
                <a:off x="1321590" y="5415607"/>
                <a:ext cx="3395481" cy="77284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b="1"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b="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den>
                    </m:f>
                  </m:oMath>
                </a14:m>
                <a:endParaRPr lang="en-AU" dirty="0"/>
              </a:p>
            </p:txBody>
          </p:sp>
        </mc:Choice>
        <mc:Fallback xmlns="">
          <p:sp>
            <p:nvSpPr>
              <p:cNvPr id="6" name="Rectangle 5">
                <a:extLst>
                  <a:ext uri="{FF2B5EF4-FFF2-40B4-BE49-F238E27FC236}">
                    <a16:creationId xmlns:a16="http://schemas.microsoft.com/office/drawing/2014/main" id="{E4BFA123-4312-4A30-AD49-0CE67A0CA467}"/>
                  </a:ext>
                </a:extLst>
              </p:cNvPr>
              <p:cNvSpPr>
                <a:spLocks noRot="1" noChangeAspect="1" noMove="1" noResize="1" noEditPoints="1" noAdjustHandles="1" noChangeArrowheads="1" noChangeShapeType="1" noTextEdit="1"/>
              </p:cNvSpPr>
              <p:nvPr/>
            </p:nvSpPr>
            <p:spPr>
              <a:xfrm>
                <a:off x="1321590" y="5415607"/>
                <a:ext cx="3395481" cy="772840"/>
              </a:xfrm>
              <a:prstGeom prst="rect">
                <a:avLst/>
              </a:prstGeom>
              <a:blipFill>
                <a:blip r:embed="rId4"/>
                <a:stretch>
                  <a:fillRect l="-2873"/>
                </a:stretch>
              </a:blipFill>
            </p:spPr>
            <p:txBody>
              <a:bodyPr/>
              <a:lstStyle/>
              <a:p>
                <a:r>
                  <a:rPr lang="en-AU">
                    <a:noFill/>
                  </a:rPr>
                  <a:t> </a:t>
                </a:r>
              </a:p>
            </p:txBody>
          </p:sp>
        </mc:Fallback>
      </mc:AlternateContent>
      <p:sp>
        <p:nvSpPr>
          <p:cNvPr id="250886" name="TextBox 7">
            <a:extLst>
              <a:ext uri="{FF2B5EF4-FFF2-40B4-BE49-F238E27FC236}">
                <a16:creationId xmlns:a16="http://schemas.microsoft.com/office/drawing/2014/main" id="{2507EEAC-0F1F-084A-B213-CF59099DC0AA}"/>
              </a:ext>
            </a:extLst>
          </p:cNvPr>
          <p:cNvSpPr txBox="1">
            <a:spLocks noChangeArrowheads="1"/>
          </p:cNvSpPr>
          <p:nvPr/>
        </p:nvSpPr>
        <p:spPr bwMode="auto">
          <a:xfrm>
            <a:off x="4851400" y="5762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DDC2-9435-464E-840B-FB3E136BC4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endParaRPr lang="en-AU" dirty="0"/>
          </a:p>
        </p:txBody>
      </p:sp>
      <p:sp>
        <p:nvSpPr>
          <p:cNvPr id="6" name="Google Shape;390;g847cf01710_0_68">
            <a:extLst>
              <a:ext uri="{FF2B5EF4-FFF2-40B4-BE49-F238E27FC236}">
                <a16:creationId xmlns:a16="http://schemas.microsoft.com/office/drawing/2014/main" id="{40C71E69-498C-7A49-A86B-4D18B5083A97}"/>
              </a:ext>
            </a:extLst>
          </p:cNvPr>
          <p:cNvSpPr txBox="1">
            <a:spLocks noChangeArrowheads="1"/>
          </p:cNvSpPr>
          <p:nvPr/>
        </p:nvSpPr>
        <p:spPr bwMode="auto">
          <a:xfrm>
            <a:off x="387350" y="1600200"/>
            <a:ext cx="8369300" cy="1295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Michaelis constant,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m</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k</a:t>
            </a:r>
            <a:r>
              <a:rPr lang="en-US" sz="2400" baseline="-25000" dirty="0">
                <a:latin typeface="Arial" panose="020B0604020202020204" pitchFamily="34" charset="0"/>
                <a:cs typeface="Arial" panose="020B0604020202020204" pitchFamily="34" charset="0"/>
              </a:rPr>
              <a:t>1</a:t>
            </a:r>
          </a:p>
          <a:p>
            <a:pPr>
              <a:defRPr/>
            </a:pPr>
            <a:endParaRPr lang="en-US" sz="2400" baseline="-25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substituting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into the equation: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54BDC19-A92F-415C-B24C-B5963036D8E9}"/>
                  </a:ext>
                </a:extLst>
              </p:cNvPr>
              <p:cNvSpPr/>
              <p:nvPr/>
            </p:nvSpPr>
            <p:spPr>
              <a:xfrm>
                <a:off x="2133600" y="3279775"/>
                <a:ext cx="2215671" cy="76925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F54BDC19-A92F-415C-B24C-B5963036D8E9}"/>
                  </a:ext>
                </a:extLst>
              </p:cNvPr>
              <p:cNvSpPr>
                <a:spLocks noRot="1" noChangeAspect="1" noMove="1" noResize="1" noEditPoints="1" noAdjustHandles="1" noChangeArrowheads="1" noChangeShapeType="1" noTextEdit="1"/>
              </p:cNvSpPr>
              <p:nvPr/>
            </p:nvSpPr>
            <p:spPr>
              <a:xfrm>
                <a:off x="2133600" y="3279775"/>
                <a:ext cx="2215671" cy="769250"/>
              </a:xfrm>
              <a:prstGeom prst="rect">
                <a:avLst/>
              </a:prstGeom>
              <a:blipFill>
                <a:blip r:embed="rId3"/>
                <a:stretch>
                  <a:fillRect l="-4132"/>
                </a:stretch>
              </a:blipFill>
            </p:spPr>
            <p:txBody>
              <a:bodyPr/>
              <a:lstStyle/>
              <a:p>
                <a:r>
                  <a:rPr lang="en-AU">
                    <a:noFill/>
                  </a:rPr>
                  <a:t> </a:t>
                </a:r>
              </a:p>
            </p:txBody>
          </p:sp>
        </mc:Fallback>
      </mc:AlternateContent>
      <p:sp>
        <p:nvSpPr>
          <p:cNvPr id="252931" name="TextBox 6">
            <a:extLst>
              <a:ext uri="{FF2B5EF4-FFF2-40B4-BE49-F238E27FC236}">
                <a16:creationId xmlns:a16="http://schemas.microsoft.com/office/drawing/2014/main" id="{7DB65BC6-90C9-C048-9CD4-A73AC3D8CC62}"/>
              </a:ext>
            </a:extLst>
          </p:cNvPr>
          <p:cNvSpPr txBox="1">
            <a:spLocks noChangeArrowheads="1"/>
          </p:cNvSpPr>
          <p:nvPr/>
        </p:nvSpPr>
        <p:spPr bwMode="auto">
          <a:xfrm>
            <a:off x="45720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(6-19)</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7505-D9ED-41E2-9829-7A9F781FD34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4</a:t>
            </a:r>
            <a:endParaRPr lang="en-AU" dirty="0"/>
          </a:p>
        </p:txBody>
      </p:sp>
      <p:sp>
        <p:nvSpPr>
          <p:cNvPr id="7" name="Google Shape;390;g847cf01710_0_68">
            <a:extLst>
              <a:ext uri="{FF2B5EF4-FFF2-40B4-BE49-F238E27FC236}">
                <a16:creationId xmlns:a16="http://schemas.microsoft.com/office/drawing/2014/main" id="{77E53B40-09C2-1C43-BC13-5029FC5B4327}"/>
              </a:ext>
            </a:extLst>
          </p:cNvPr>
          <p:cNvSpPr txBox="1">
            <a:spLocks noChangeArrowheads="1"/>
          </p:cNvSpPr>
          <p:nvPr/>
        </p:nvSpPr>
        <p:spPr bwMode="auto">
          <a:xfrm>
            <a:off x="387350" y="1504929"/>
            <a:ext cx="8369300" cy="460376"/>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expressing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in terms of [ES]:</a:t>
            </a: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CCBCF424-A26C-4DB9-9A8D-4B431F970807}"/>
              </a:ext>
            </a:extLst>
          </p:cNvPr>
          <p:cNvSpPr/>
          <p:nvPr/>
        </p:nvSpPr>
        <p:spPr>
          <a:xfrm>
            <a:off x="2388141" y="2279230"/>
            <a:ext cx="1701107"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4980" name="TextBox 4">
            <a:extLst>
              <a:ext uri="{FF2B5EF4-FFF2-40B4-BE49-F238E27FC236}">
                <a16:creationId xmlns:a16="http://schemas.microsoft.com/office/drawing/2014/main" id="{7223B8F5-AE9C-7B46-AC11-4C8D7DD5ABCA}"/>
              </a:ext>
            </a:extLst>
          </p:cNvPr>
          <p:cNvSpPr txBox="1">
            <a:spLocks noChangeArrowheads="1"/>
          </p:cNvSpPr>
          <p:nvPr/>
        </p:nvSpPr>
        <p:spPr bwMode="auto">
          <a:xfrm>
            <a:off x="4813300" y="2209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(6-11)</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F29FB0B-9736-4C3A-8D52-ABB9E720EF76}"/>
                  </a:ext>
                </a:extLst>
              </p:cNvPr>
              <p:cNvSpPr/>
              <p:nvPr/>
            </p:nvSpPr>
            <p:spPr>
              <a:xfrm>
                <a:off x="2133600" y="3165062"/>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5" name="Rectangle 4">
                <a:extLst>
                  <a:ext uri="{FF2B5EF4-FFF2-40B4-BE49-F238E27FC236}">
                    <a16:creationId xmlns:a16="http://schemas.microsoft.com/office/drawing/2014/main" id="{2F29FB0B-9736-4C3A-8D52-ABB9E720EF76}"/>
                  </a:ext>
                </a:extLst>
              </p:cNvPr>
              <p:cNvSpPr>
                <a:spLocks noRot="1" noChangeAspect="1" noMove="1" noResize="1" noEditPoints="1" noAdjustHandles="1" noChangeArrowheads="1" noChangeShapeType="1" noTextEdit="1"/>
              </p:cNvSpPr>
              <p:nvPr/>
            </p:nvSpPr>
            <p:spPr>
              <a:xfrm>
                <a:off x="2133600" y="3165062"/>
                <a:ext cx="2012089" cy="769250"/>
              </a:xfrm>
              <a:prstGeom prst="rect">
                <a:avLst/>
              </a:prstGeom>
              <a:blipFill>
                <a:blip r:embed="rId3"/>
                <a:stretch>
                  <a:fillRect l="-4545"/>
                </a:stretch>
              </a:blipFill>
            </p:spPr>
            <p:txBody>
              <a:bodyPr/>
              <a:lstStyle/>
              <a:p>
                <a:r>
                  <a:rPr lang="en-AU">
                    <a:noFill/>
                  </a:rPr>
                  <a:t> </a:t>
                </a:r>
              </a:p>
            </p:txBody>
          </p:sp>
        </mc:Fallback>
      </mc:AlternateContent>
      <p:sp>
        <p:nvSpPr>
          <p:cNvPr id="254979" name="TextBox 6">
            <a:extLst>
              <a:ext uri="{FF2B5EF4-FFF2-40B4-BE49-F238E27FC236}">
                <a16:creationId xmlns:a16="http://schemas.microsoft.com/office/drawing/2014/main" id="{4CDB3768-B404-5344-8EA3-80A5230E2EAF}"/>
              </a:ext>
            </a:extLst>
          </p:cNvPr>
          <p:cNvSpPr txBox="1">
            <a:spLocks noChangeArrowheads="1"/>
          </p:cNvSpPr>
          <p:nvPr/>
        </p:nvSpPr>
        <p:spPr bwMode="auto">
          <a:xfrm>
            <a:off x="4813300" y="3273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(6-20)</a:t>
            </a:r>
          </a:p>
        </p:txBody>
      </p:sp>
      <p:sp>
        <p:nvSpPr>
          <p:cNvPr id="3" name="Rectangle 2">
            <a:extLst>
              <a:ext uri="{FF2B5EF4-FFF2-40B4-BE49-F238E27FC236}">
                <a16:creationId xmlns:a16="http://schemas.microsoft.com/office/drawing/2014/main" id="{5D1F359F-D954-4183-8B75-1176E4C8BCC5}"/>
              </a:ext>
            </a:extLst>
          </p:cNvPr>
          <p:cNvSpPr/>
          <p:nvPr/>
        </p:nvSpPr>
        <p:spPr>
          <a:xfrm>
            <a:off x="520701" y="4155291"/>
            <a:ext cx="7620000"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given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 </a:t>
            </a:r>
            <a:r>
              <a:rPr lang="en-US" dirty="0">
                <a:latin typeface="Arial" panose="020B0604020202020204" pitchFamily="34" charset="0"/>
                <a:cs typeface="Arial" panose="020B0604020202020204" pitchFamily="34" charset="0"/>
              </a:rPr>
              <a:t>occurs when the enzyme is saturated (when [ES] = [E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241597C-F927-4523-86E9-64A6E6EDB7D4}"/>
                  </a:ext>
                </a:extLst>
              </p:cNvPr>
              <p:cNvSpPr/>
              <p:nvPr/>
            </p:nvSpPr>
            <p:spPr>
              <a:xfrm>
                <a:off x="2318612" y="5175937"/>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4" name="Rectangle 3">
                <a:extLst>
                  <a:ext uri="{FF2B5EF4-FFF2-40B4-BE49-F238E27FC236}">
                    <a16:creationId xmlns:a16="http://schemas.microsoft.com/office/drawing/2014/main" id="{4241597C-F927-4523-86E9-64A6E6EDB7D4}"/>
                  </a:ext>
                </a:extLst>
              </p:cNvPr>
              <p:cNvSpPr>
                <a:spLocks noRot="1" noChangeAspect="1" noMove="1" noResize="1" noEditPoints="1" noAdjustHandles="1" noChangeArrowheads="1" noChangeShapeType="1" noTextEdit="1"/>
              </p:cNvSpPr>
              <p:nvPr/>
            </p:nvSpPr>
            <p:spPr>
              <a:xfrm>
                <a:off x="2318612" y="5175937"/>
                <a:ext cx="2012089" cy="769250"/>
              </a:xfrm>
              <a:prstGeom prst="rect">
                <a:avLst/>
              </a:prstGeom>
              <a:blipFill>
                <a:blip r:embed="rId4"/>
                <a:stretch>
                  <a:fillRect l="-4545"/>
                </a:stretch>
              </a:blipFill>
            </p:spPr>
            <p:txBody>
              <a:bodyPr/>
              <a:lstStyle/>
              <a:p>
                <a:r>
                  <a:rPr lang="en-AU">
                    <a:noFill/>
                  </a:rPr>
                  <a:t> </a:t>
                </a:r>
              </a:p>
            </p:txBody>
          </p:sp>
        </mc:Fallback>
      </mc:AlternateContent>
      <p:sp>
        <p:nvSpPr>
          <p:cNvPr id="254981" name="TextBox 5">
            <a:extLst>
              <a:ext uri="{FF2B5EF4-FFF2-40B4-BE49-F238E27FC236}">
                <a16:creationId xmlns:a16="http://schemas.microsoft.com/office/drawing/2014/main" id="{FEDD6AC7-8A0E-B74E-AE89-6A3528425289}"/>
              </a:ext>
            </a:extLst>
          </p:cNvPr>
          <p:cNvSpPr txBox="1">
            <a:spLocks noChangeArrowheads="1"/>
          </p:cNvSpPr>
          <p:nvPr/>
        </p:nvSpPr>
        <p:spPr bwMode="auto">
          <a:xfrm>
            <a:off x="4813300" y="533037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Tree>
    <p:extLst>
      <p:ext uri="{BB962C8B-B14F-4D97-AF65-F5344CB8AC3E}">
        <p14:creationId xmlns:p14="http://schemas.microsoft.com/office/powerpoint/2010/main" val="17136759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D912-A843-442D-A37E-64460E02ADEE}"/>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 </a:t>
            </a:r>
            <a:r>
              <a:rPr lang="en-US" altLang="en-US" dirty="0">
                <a:solidFill>
                  <a:schemeClr val="tx1"/>
                </a:solidFill>
                <a:latin typeface="Arial" panose="020B0604020202020204" pitchFamily="34" charset="0"/>
                <a:cs typeface="Arial" panose="020B0604020202020204" pitchFamily="34" charset="0"/>
              </a:rPr>
              <a:t>= [S], When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 </a:t>
            </a:r>
            <a:r>
              <a:rPr lang="en-US" altLang="en-US" dirty="0">
                <a:solidFill>
                  <a:schemeClr val="tx1"/>
                </a:solidFill>
                <a:latin typeface="Arial" panose="020B0604020202020204" pitchFamily="34" charset="0"/>
                <a:cs typeface="Arial" panose="020B0604020202020204" pitchFamily="34" charset="0"/>
              </a:rPr>
              <a:t>= ½</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7" name="Google Shape;390;g847cf01710_0_68">
            <a:extLst>
              <a:ext uri="{FF2B5EF4-FFF2-40B4-BE49-F238E27FC236}">
                <a16:creationId xmlns:a16="http://schemas.microsoft.com/office/drawing/2014/main" id="{9770CAB0-6BD9-7349-B5CB-E8EDE0A126D1}"/>
              </a:ext>
            </a:extLst>
          </p:cNvPr>
          <p:cNvSpPr txBox="1">
            <a:spLocks noChangeArrowheads="1"/>
          </p:cNvSpPr>
          <p:nvPr/>
        </p:nvSpPr>
        <p:spPr bwMode="auto">
          <a:xfrm>
            <a:off x="387350" y="1363663"/>
            <a:ext cx="8369300" cy="576286"/>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½</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9C5AD65-4566-4763-89CA-2DEF8B5717F7}"/>
                  </a:ext>
                </a:extLst>
              </p:cNvPr>
              <p:cNvSpPr/>
              <p:nvPr/>
            </p:nvSpPr>
            <p:spPr>
              <a:xfrm>
                <a:off x="2351725" y="2360162"/>
                <a:ext cx="2278188" cy="769250"/>
              </a:xfrm>
              <a:prstGeom prst="rect">
                <a:avLst/>
              </a:prstGeom>
            </p:spPr>
            <p:txBody>
              <a:bodyPr wrap="none">
                <a:spAutoFit/>
              </a:bodyPr>
              <a:lstStyle/>
              <a:p>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num>
                      <m:den>
                        <m:r>
                          <m:rPr>
                            <m:nor/>
                          </m:rPr>
                          <a:rPr lang="en-US" dirty="0">
                            <a:latin typeface="Arial" panose="020B0604020202020204" pitchFamily="34" charset="0"/>
                            <a:cs typeface="Arial" panose="020B0604020202020204" pitchFamily="34" charset="0"/>
                          </a:rPr>
                          <m:t>2</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C9C5AD65-4566-4763-89CA-2DEF8B5717F7}"/>
                  </a:ext>
                </a:extLst>
              </p:cNvPr>
              <p:cNvSpPr>
                <a:spLocks noRot="1" noChangeAspect="1" noMove="1" noResize="1" noEditPoints="1" noAdjustHandles="1" noChangeArrowheads="1" noChangeShapeType="1" noTextEdit="1"/>
              </p:cNvSpPr>
              <p:nvPr/>
            </p:nvSpPr>
            <p:spPr>
              <a:xfrm>
                <a:off x="2351725" y="2360162"/>
                <a:ext cx="2278188" cy="769250"/>
              </a:xfrm>
              <a:prstGeom prst="rect">
                <a:avLst/>
              </a:prstGeom>
              <a:blipFill>
                <a:blip r:embed="rId3"/>
                <a:stretch>
                  <a:fillRect/>
                </a:stretch>
              </a:blipFill>
            </p:spPr>
            <p:txBody>
              <a:bodyPr/>
              <a:lstStyle/>
              <a:p>
                <a:r>
                  <a:rPr lang="en-AU">
                    <a:noFill/>
                  </a:rPr>
                  <a:t> </a:t>
                </a:r>
              </a:p>
            </p:txBody>
          </p:sp>
        </mc:Fallback>
      </mc:AlternateContent>
      <p:sp>
        <p:nvSpPr>
          <p:cNvPr id="8" name="TextBox 5">
            <a:extLst>
              <a:ext uri="{FF2B5EF4-FFF2-40B4-BE49-F238E27FC236}">
                <a16:creationId xmlns:a16="http://schemas.microsoft.com/office/drawing/2014/main" id="{12F44BFB-A12F-664F-843E-13FA87B3102E}"/>
              </a:ext>
            </a:extLst>
          </p:cNvPr>
          <p:cNvSpPr txBox="1">
            <a:spLocks noChangeArrowheads="1"/>
          </p:cNvSpPr>
          <p:nvPr/>
        </p:nvSpPr>
        <p:spPr bwMode="auto">
          <a:xfrm>
            <a:off x="4895088" y="2514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B47DCF9-0617-45FA-BFCA-62A94767586C}"/>
                  </a:ext>
                </a:extLst>
              </p:cNvPr>
              <p:cNvSpPr/>
              <p:nvPr/>
            </p:nvSpPr>
            <p:spPr>
              <a:xfrm>
                <a:off x="2562520" y="3422994"/>
                <a:ext cx="1856598" cy="769250"/>
              </a:xfrm>
              <a:prstGeom prst="rect">
                <a:avLst/>
              </a:prstGeom>
            </p:spPr>
            <p:txBody>
              <a:bodyPr wrap="none">
                <a:spAutoFit/>
              </a:bodyPr>
              <a:lstStyle/>
              <a:p>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dirty="0">
                            <a:latin typeface="Arial" panose="020B0604020202020204" pitchFamily="34" charset="0"/>
                            <a:cs typeface="Arial" panose="020B0604020202020204" pitchFamily="34" charset="0"/>
                          </a:rPr>
                          <m:t>2</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FB47DCF9-0617-45FA-BFCA-62A94767586C}"/>
                  </a:ext>
                </a:extLst>
              </p:cNvPr>
              <p:cNvSpPr>
                <a:spLocks noRot="1" noChangeAspect="1" noMove="1" noResize="1" noEditPoints="1" noAdjustHandles="1" noChangeArrowheads="1" noChangeShapeType="1" noTextEdit="1"/>
              </p:cNvSpPr>
              <p:nvPr/>
            </p:nvSpPr>
            <p:spPr>
              <a:xfrm>
                <a:off x="2562520" y="3422994"/>
                <a:ext cx="1856598" cy="769250"/>
              </a:xfrm>
              <a:prstGeom prst="rect">
                <a:avLst/>
              </a:prstGeom>
              <a:blipFill>
                <a:blip r:embed="rId4"/>
                <a:stretch>
                  <a:fillRect/>
                </a:stretch>
              </a:blipFill>
            </p:spPr>
            <p:txBody>
              <a:bodyPr/>
              <a:lstStyle/>
              <a:p>
                <a:r>
                  <a:rPr lang="en-AU">
                    <a:noFill/>
                  </a:rPr>
                  <a:t> </a:t>
                </a:r>
              </a:p>
            </p:txBody>
          </p:sp>
        </mc:Fallback>
      </mc:AlternateContent>
      <p:sp>
        <p:nvSpPr>
          <p:cNvPr id="9" name="TextBox 7">
            <a:extLst>
              <a:ext uri="{FF2B5EF4-FFF2-40B4-BE49-F238E27FC236}">
                <a16:creationId xmlns:a16="http://schemas.microsoft.com/office/drawing/2014/main" id="{30CEC5A3-C37E-9D47-8461-FEA7E9EBA260}"/>
              </a:ext>
            </a:extLst>
          </p:cNvPr>
          <p:cNvSpPr txBox="1">
            <a:spLocks noChangeArrowheads="1"/>
          </p:cNvSpPr>
          <p:nvPr/>
        </p:nvSpPr>
        <p:spPr bwMode="auto">
          <a:xfrm>
            <a:off x="4895088" y="3694113"/>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(6-22)</a:t>
            </a:r>
          </a:p>
        </p:txBody>
      </p:sp>
      <p:sp>
        <p:nvSpPr>
          <p:cNvPr id="5" name="Rectangle 4">
            <a:extLst>
              <a:ext uri="{FF2B5EF4-FFF2-40B4-BE49-F238E27FC236}">
                <a16:creationId xmlns:a16="http://schemas.microsoft.com/office/drawing/2014/main" id="{770216CE-E292-475F-B994-648C1D4CDD98}"/>
              </a:ext>
            </a:extLst>
          </p:cNvPr>
          <p:cNvSpPr/>
          <p:nvPr/>
        </p:nvSpPr>
        <p:spPr>
          <a:xfrm>
            <a:off x="1066800" y="4612458"/>
            <a:ext cx="2135521" cy="461665"/>
          </a:xfrm>
          <a:prstGeom prst="rect">
            <a:avLst/>
          </a:prstGeom>
        </p:spPr>
        <p:txBody>
          <a:bodyPr wrap="none">
            <a:spAutoFit/>
          </a:bodyPr>
          <a:lstStyle/>
          <a:p>
            <a:pPr>
              <a:defRPr/>
            </a:pPr>
            <a:r>
              <a:rPr lang="en-US" dirty="0">
                <a:latin typeface="Arial" panose="020B0604020202020204" pitchFamily="34" charset="0"/>
                <a:cs typeface="Arial" panose="020B0604020202020204" pitchFamily="34" charset="0"/>
              </a:rPr>
              <a:t>solving for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C55C9143-6A44-495D-BA0F-08CF49E96341}"/>
              </a:ext>
            </a:extLst>
          </p:cNvPr>
          <p:cNvSpPr/>
          <p:nvPr/>
        </p:nvSpPr>
        <p:spPr>
          <a:xfrm>
            <a:off x="1981200" y="5564590"/>
            <a:ext cx="4475905"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 [S]     when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½</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a:t>
            </a:r>
            <a:endParaRPr lang="en-AU" dirty="0"/>
          </a:p>
        </p:txBody>
      </p:sp>
      <p:sp>
        <p:nvSpPr>
          <p:cNvPr id="10" name="TextBox 8">
            <a:extLst>
              <a:ext uri="{FF2B5EF4-FFF2-40B4-BE49-F238E27FC236}">
                <a16:creationId xmlns:a16="http://schemas.microsoft.com/office/drawing/2014/main" id="{46ECD270-2F9A-1140-824B-362005AF0BE9}"/>
              </a:ext>
            </a:extLst>
          </p:cNvPr>
          <p:cNvSpPr txBox="1">
            <a:spLocks noChangeArrowheads="1"/>
          </p:cNvSpPr>
          <p:nvPr/>
        </p:nvSpPr>
        <p:spPr bwMode="auto">
          <a:xfrm>
            <a:off x="7181088" y="5562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7632-B33C-4A69-A2D1-C6D55D82100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Dependence of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a:t>
            </a:r>
            <a:r>
              <a:rPr lang="en-US" altLang="en-US" dirty="0">
                <a:solidFill>
                  <a:schemeClr val="tx1"/>
                </a:solidFill>
                <a:latin typeface="Arial" panose="020B0604020202020204" pitchFamily="34" charset="0"/>
                <a:cs typeface="Arial" panose="020B0604020202020204" pitchFamily="34" charset="0"/>
              </a:rPr>
              <a:t> on [S]</a:t>
            </a:r>
            <a:endParaRPr lang="en-AU" dirty="0"/>
          </a:p>
        </p:txBody>
      </p:sp>
      <p:pic>
        <p:nvPicPr>
          <p:cNvPr id="259074"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runs across the graph just above where the curve ends and an arrow pointing down to its right side is labeled V subscript 0 equals V subscript max.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 diagonal line begins at the origin and runs along the curve before continuing up to meet the top horizontal axis above the point labeled K subscript lowercase M. An arrow pointing to this line is labeled, product of V subscript 0 equals V subscript max times the concentration of S divided over K subscript lowercase M.">
            <a:extLst>
              <a:ext uri="{FF2B5EF4-FFF2-40B4-BE49-F238E27FC236}">
                <a16:creationId xmlns:a16="http://schemas.microsoft.com/office/drawing/2014/main" id="{723D0B9E-A043-6441-89F5-209BE1CC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00200"/>
            <a:ext cx="64071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7EEE-89D1-4D15-BA3D-3470869DD9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Inorganic Ions as Cofactors</a:t>
            </a:r>
            <a:endParaRPr lang="en-AU" dirty="0"/>
          </a:p>
        </p:txBody>
      </p:sp>
      <p:sp>
        <p:nvSpPr>
          <p:cNvPr id="3" name="TextBox 2"/>
          <p:cNvSpPr txBox="1"/>
          <p:nvPr/>
        </p:nvSpPr>
        <p:spPr>
          <a:xfrm>
            <a:off x="1447800" y="1447800"/>
            <a:ext cx="6440805" cy="830997"/>
          </a:xfrm>
          <a:prstGeom prst="rect">
            <a:avLst/>
          </a:prstGeom>
          <a:solidFill>
            <a:srgbClr val="005F6A"/>
          </a:solidFill>
        </p:spPr>
        <p:txBody>
          <a:bodyPr wrap="square" rtlCol="0">
            <a:spAutoFit/>
          </a:bodyPr>
          <a:lstStyle/>
          <a:p>
            <a:r>
              <a:rPr lang="en-US" b="1" dirty="0">
                <a:solidFill>
                  <a:schemeClr val="bg1"/>
                </a:solidFill>
              </a:rPr>
              <a:t>Table 6-1 Some Inorganic Ions That Serve as Cofactors for Enzymes</a:t>
            </a:r>
          </a:p>
        </p:txBody>
      </p:sp>
      <p:graphicFrame>
        <p:nvGraphicFramePr>
          <p:cNvPr id="2" name="Table 1"/>
          <p:cNvGraphicFramePr>
            <a:graphicFrameLocks noGrp="1"/>
          </p:cNvGraphicFramePr>
          <p:nvPr>
            <p:extLst>
              <p:ext uri="{D42A27DB-BD31-4B8C-83A1-F6EECF244321}">
                <p14:modId xmlns:p14="http://schemas.microsoft.com/office/powerpoint/2010/main" val="347932068"/>
              </p:ext>
            </p:extLst>
          </p:nvPr>
        </p:nvGraphicFramePr>
        <p:xfrm>
          <a:off x="1447801" y="2268287"/>
          <a:ext cx="6440805" cy="3876040"/>
        </p:xfrm>
        <a:graphic>
          <a:graphicData uri="http://schemas.openxmlformats.org/drawingml/2006/table">
            <a:tbl>
              <a:tblPr firstRow="1" bandRow="1">
                <a:tableStyleId>{5C22544A-7EE6-4342-B048-85BDC9FD1C3A}</a:tableStyleId>
              </a:tblPr>
              <a:tblGrid>
                <a:gridCol w="1487805">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dirty="0">
                          <a:solidFill>
                            <a:sysClr val="windowText" lastClr="000000"/>
                          </a:solidFill>
                        </a:rPr>
                        <a:t>Ions</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ysClr val="windowText" lastClr="000000"/>
                          </a:solidFill>
                        </a:rPr>
                        <a:t>Enzymes</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Cu</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Fe</a:t>
                      </a:r>
                      <a:r>
                        <a:rPr lang="en-US" baseline="30000" dirty="0"/>
                        <a:t>2+</a:t>
                      </a:r>
                      <a:r>
                        <a:rPr lang="en-US" dirty="0"/>
                        <a:t> or Fe</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 catalase, peroxidase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K</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Mg</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Hexokinase, glucose 6-phosphatase, 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Mn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Arginase, ribonucleotide reductase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Dinitrogenase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dirty="0"/>
                        <a:t>Ni</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dirty="0"/>
                        <a:t>Zn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Carbonic anhydrase, alcohol dehydrogenase, carboxypeptidases A and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9369C-10D3-4A8F-B350-C7170D008D3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a:t>
            </a:r>
            <a:endParaRPr lang="en-AU" dirty="0"/>
          </a:p>
        </p:txBody>
      </p:sp>
      <p:sp>
        <p:nvSpPr>
          <p:cNvPr id="261125" name="Google Shape;433;g847cf01710_0_113">
            <a:extLst>
              <a:ext uri="{FF2B5EF4-FFF2-40B4-BE49-F238E27FC236}">
                <a16:creationId xmlns:a16="http://schemas.microsoft.com/office/drawing/2014/main" id="{DC348B9A-E962-F644-9CFF-CE263129ED48}"/>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What is the definition of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the Michaelis constant?</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the rate at which enzyme is turning substrate into product at</a:t>
            </a:r>
          </a:p>
          <a:p>
            <a:pPr>
              <a:spcBef>
                <a:spcPct val="0"/>
              </a:spcBef>
              <a:buFontTx/>
              <a:buNone/>
            </a:pPr>
            <a:r>
              <a:rPr lang="en-US" altLang="en-US" sz="2400" dirty="0">
                <a:latin typeface="Arial" panose="020B0604020202020204" pitchFamily="34" charset="0"/>
                <a:cs typeface="Arial" panose="020B0604020202020204" pitchFamily="34" charset="0"/>
              </a:rPr>
              <a:t>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the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at ½ maximal [S] </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the number of molecules of substrate converted to product</a:t>
            </a:r>
          </a:p>
          <a:p>
            <a:pPr>
              <a:spcBef>
                <a:spcPct val="0"/>
              </a:spcBef>
              <a:buFontTx/>
              <a:buNone/>
            </a:pPr>
            <a:r>
              <a:rPr lang="en-US" altLang="en-US" sz="2400" dirty="0">
                <a:latin typeface="Arial" panose="020B0604020202020204" pitchFamily="34" charset="0"/>
                <a:cs typeface="Arial" panose="020B0604020202020204" pitchFamily="34" charset="0"/>
              </a:rPr>
              <a:t>     per second</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the concentration of substrate at which the enzyme is</a:t>
            </a:r>
          </a:p>
          <a:p>
            <a:pPr>
              <a:spcBef>
                <a:spcPct val="0"/>
              </a:spcBef>
              <a:buFontTx/>
              <a:buNone/>
            </a:pPr>
            <a:r>
              <a:rPr lang="en-US" altLang="en-US" sz="2400" dirty="0">
                <a:latin typeface="Arial" panose="020B0604020202020204" pitchFamily="34" charset="0"/>
                <a:cs typeface="Arial" panose="020B0604020202020204" pitchFamily="34" charset="0"/>
              </a:rPr>
              <a:t>     operating at half its maximal velocity</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3641646-6EF1-41D5-A67B-84261FC0EC39}"/>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8EE3-A303-4F9A-967F-0F6465F9356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 Response</a:t>
            </a:r>
            <a:endParaRPr lang="en-AU" dirty="0"/>
          </a:p>
        </p:txBody>
      </p:sp>
      <p:sp>
        <p:nvSpPr>
          <p:cNvPr id="263171" name="Google Shape;433;g847cf01710_0_113">
            <a:extLst>
              <a:ext uri="{FF2B5EF4-FFF2-40B4-BE49-F238E27FC236}">
                <a16:creationId xmlns:a16="http://schemas.microsoft.com/office/drawing/2014/main" id="{40BDB06B-9F76-4941-B1AD-38430B1093E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What is the definition of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the Michaelis constant?</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b="1" dirty="0">
                <a:latin typeface="Arial" panose="020B0604020202020204" pitchFamily="34" charset="0"/>
                <a:cs typeface="Arial" panose="020B0604020202020204" pitchFamily="34" charset="0"/>
              </a:rPr>
              <a:t>the concentration of substrate at which the enzyme is</a:t>
            </a:r>
          </a:p>
          <a:p>
            <a:pPr>
              <a:spcBef>
                <a:spcPct val="0"/>
              </a:spcBef>
              <a:buFontTx/>
              <a:buNone/>
            </a:pPr>
            <a:r>
              <a:rPr lang="en-US" altLang="en-US" sz="2400" b="1" dirty="0">
                <a:latin typeface="Arial" panose="020B0604020202020204" pitchFamily="34" charset="0"/>
                <a:cs typeface="Arial" panose="020B0604020202020204" pitchFamily="34" charset="0"/>
              </a:rPr>
              <a:t>     operating at half its maximal velocity</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A very useful, practical definition of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m</a:t>
            </a:r>
            <a:r>
              <a:rPr lang="en-US" sz="2400" b="1" dirty="0">
                <a:latin typeface="Arial" panose="020B0604020202020204" pitchFamily="34" charset="0"/>
                <a:cs typeface="Arial" panose="020B0604020202020204" pitchFamily="34" charset="0"/>
              </a:rPr>
              <a:t> is that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m</a:t>
            </a:r>
            <a:r>
              <a:rPr lang="en-US" sz="2400" b="1" dirty="0">
                <a:latin typeface="Arial" panose="020B0604020202020204" pitchFamily="34" charset="0"/>
                <a:cs typeface="Arial" panose="020B0604020202020204" pitchFamily="34" charset="0"/>
              </a:rPr>
              <a:t> is equivalent to the substrate concentration at which </a:t>
            </a:r>
            <a:r>
              <a:rPr lang="en-US" sz="2400" b="1" i="1" dirty="0">
                <a:latin typeface="Arial" panose="020B0604020202020204" pitchFamily="34" charset="0"/>
                <a:cs typeface="Arial" panose="020B0604020202020204" pitchFamily="34" charset="0"/>
              </a:rPr>
              <a:t>V</a:t>
            </a:r>
            <a:r>
              <a:rPr lang="en-US" sz="2400" b="1" baseline="-25000" dirty="0">
                <a:latin typeface="Arial" panose="020B0604020202020204" pitchFamily="34" charset="0"/>
                <a:cs typeface="Arial" panose="020B0604020202020204" pitchFamily="34" charset="0"/>
              </a:rPr>
              <a:t>0</a:t>
            </a:r>
            <a:r>
              <a:rPr lang="en-US" sz="2400" b="1" dirty="0">
                <a:latin typeface="Arial" panose="020B0604020202020204" pitchFamily="34" charset="0"/>
                <a:cs typeface="Arial" panose="020B0604020202020204" pitchFamily="34" charset="0"/>
              </a:rPr>
              <a:t> is one-half </a:t>
            </a:r>
            <a:r>
              <a:rPr lang="en-US" sz="2400" b="1" i="1" dirty="0">
                <a:latin typeface="Arial" panose="020B0604020202020204" pitchFamily="34" charset="0"/>
                <a:cs typeface="Arial" panose="020B0604020202020204" pitchFamily="34" charset="0"/>
              </a:rPr>
              <a:t>V</a:t>
            </a:r>
            <a:r>
              <a:rPr lang="en-US" sz="2400" b="1" baseline="-25000" dirty="0">
                <a:latin typeface="Arial" panose="020B0604020202020204" pitchFamily="34" charset="0"/>
                <a:cs typeface="Arial" panose="020B0604020202020204" pitchFamily="34" charset="0"/>
              </a:rPr>
              <a:t>max</a:t>
            </a:r>
            <a:r>
              <a:rPr lang="en-US" sz="2400" b="1" dirty="0">
                <a:latin typeface="Arial" panose="020B0604020202020204" pitchFamily="34" charset="0"/>
                <a:cs typeface="Arial" panose="020B0604020202020204" pitchFamily="34" charset="0"/>
              </a:rPr>
              <a:t>.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567E-FA1C-4E8F-B1C7-2C981840A65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Michaelis-Menten Kinetics Can Be Analyzed Quantitatively</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94BE90C-DDA8-224A-8E3D-17B66C52F8FF}"/>
                  </a:ext>
                </a:extLst>
              </p:cNvPr>
              <p:cNvSpPr txBox="1">
                <a:spLocks noChangeArrowheads="1"/>
              </p:cNvSpPr>
              <p:nvPr/>
            </p:nvSpPr>
            <p:spPr bwMode="auto">
              <a:xfrm>
                <a:off x="387350" y="1812925"/>
                <a:ext cx="8369300" cy="21494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 algebraic transformation of the Michaelis-Menten equation converts the hyperbolic curve into a linear form:</a:t>
                </a:r>
              </a:p>
              <a:p>
                <a:pPr marL="50800" indent="1828800">
                  <a:buNone/>
                  <a:defRPr/>
                </a:pPr>
                <a:endParaRPr lang="en-US" sz="2400" i="1" dirty="0">
                  <a:latin typeface="Arial" panose="020B0604020202020204" pitchFamily="34" charset="0"/>
                  <a:cs typeface="Arial" panose="020B0604020202020204" pitchFamily="34" charset="0"/>
                </a:endParaRPr>
              </a:p>
              <a:p>
                <a:pPr marL="50800" indent="1828800">
                  <a:buNone/>
                  <a:defRPr/>
                </a:pP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m</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sz="2400" i="1" dirty="0">
                  <a:latin typeface="Arial" panose="020B0604020202020204" pitchFamily="34" charset="0"/>
                  <a:cs typeface="Arial" panose="020B0604020202020204" pitchFamily="34" charset="0"/>
                </a:endParaRPr>
              </a:p>
              <a:p>
                <a:pPr marL="50800" indent="0">
                  <a:buNone/>
                  <a:defRPr/>
                </a:pPr>
                <a:endParaRPr lang="en-US" sz="2400" i="1" dirty="0">
                  <a:latin typeface="Arial" panose="020B0604020202020204" pitchFamily="34" charset="0"/>
                  <a:cs typeface="Arial" panose="020B0604020202020204" pitchFamily="34" charset="0"/>
                </a:endParaRPr>
              </a:p>
              <a:p>
                <a:pPr marL="50800" indent="0">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Choice>
        <mc:Fallback xmlns="">
          <p:sp>
            <p:nvSpPr>
              <p:cNvPr id="5" name="Google Shape;390;g847cf01710_0_68">
                <a:extLst>
                  <a:ext uri="{FF2B5EF4-FFF2-40B4-BE49-F238E27FC236}">
                    <a16:creationId xmlns:a16="http://schemas.microsoft.com/office/drawing/2014/main" id="{894BE90C-DDA8-224A-8E3D-17B66C52F8FF}"/>
                  </a:ext>
                </a:extLst>
              </p:cNvPr>
              <p:cNvSpPr txBox="1">
                <a:spLocks noRot="1" noChangeAspect="1" noMove="1" noResize="1" noEditPoints="1" noAdjustHandles="1" noChangeArrowheads="1" noChangeShapeType="1" noTextEdit="1"/>
              </p:cNvSpPr>
              <p:nvPr/>
            </p:nvSpPr>
            <p:spPr bwMode="auto">
              <a:xfrm>
                <a:off x="387350" y="1812925"/>
                <a:ext cx="8369300" cy="2149475"/>
              </a:xfrm>
              <a:prstGeom prst="rect">
                <a:avLst/>
              </a:prstGeom>
              <a:blipFill>
                <a:blip r:embed="rId3"/>
                <a:stretch>
                  <a:fillRect l="-437" t="-1983" r="-292"/>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11106C1-916F-4355-A086-76122DF066DC}"/>
                  </a:ext>
                </a:extLst>
              </p:cNvPr>
              <p:cNvSpPr/>
              <p:nvPr/>
            </p:nvSpPr>
            <p:spPr>
              <a:xfrm>
                <a:off x="2644869" y="4341362"/>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F11106C1-916F-4355-A086-76122DF066DC}"/>
                  </a:ext>
                </a:extLst>
              </p:cNvPr>
              <p:cNvSpPr>
                <a:spLocks noRot="1" noChangeAspect="1" noMove="1" noResize="1" noEditPoints="1" noAdjustHandles="1" noChangeArrowheads="1" noChangeShapeType="1" noTextEdit="1"/>
              </p:cNvSpPr>
              <p:nvPr/>
            </p:nvSpPr>
            <p:spPr>
              <a:xfrm>
                <a:off x="2644869" y="4341362"/>
                <a:ext cx="1927131" cy="769250"/>
              </a:xfrm>
              <a:prstGeom prst="rect">
                <a:avLst/>
              </a:prstGeom>
              <a:blipFill>
                <a:blip r:embed="rId4"/>
                <a:stretch>
                  <a:fillRect/>
                </a:stretch>
              </a:blipFill>
            </p:spPr>
            <p:txBody>
              <a:bodyPr/>
              <a:lstStyle/>
              <a:p>
                <a:r>
                  <a:rPr lang="en-AU">
                    <a:noFill/>
                  </a:rPr>
                  <a:t> </a:t>
                </a:r>
              </a:p>
            </p:txBody>
          </p:sp>
        </mc:Fallback>
      </mc:AlternateContent>
      <p:sp>
        <p:nvSpPr>
          <p:cNvPr id="265219" name="TextBox 5">
            <a:extLst>
              <a:ext uri="{FF2B5EF4-FFF2-40B4-BE49-F238E27FC236}">
                <a16:creationId xmlns:a16="http://schemas.microsoft.com/office/drawing/2014/main" id="{36289BB2-DCD9-F343-9864-00A17C0B435A}"/>
              </a:ext>
            </a:extLst>
          </p:cNvPr>
          <p:cNvSpPr txBox="1">
            <a:spLocks noChangeArrowheads="1"/>
          </p:cNvSpPr>
          <p:nvPr/>
        </p:nvSpPr>
        <p:spPr bwMode="auto">
          <a:xfrm>
            <a:off x="53340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9223-EC60-4A0B-9A9B-B097C5C936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Lineweaver-Burk Equation</a:t>
            </a:r>
            <a:endParaRPr lang="en-AU" dirty="0"/>
          </a:p>
        </p:txBody>
      </p:sp>
      <p:sp>
        <p:nvSpPr>
          <p:cNvPr id="8" name="Google Shape;390;g847cf01710_0_68">
            <a:extLst>
              <a:ext uri="{FF2B5EF4-FFF2-40B4-BE49-F238E27FC236}">
                <a16:creationId xmlns:a16="http://schemas.microsoft.com/office/drawing/2014/main" id="{E5E64E74-CFB0-584C-9264-B9D97FF2B5A1}"/>
              </a:ext>
            </a:extLst>
          </p:cNvPr>
          <p:cNvSpPr txBox="1">
            <a:spLocks noChangeArrowheads="1"/>
          </p:cNvSpPr>
          <p:nvPr/>
        </p:nvSpPr>
        <p:spPr bwMode="auto">
          <a:xfrm>
            <a:off x="387350" y="1812925"/>
            <a:ext cx="8369300" cy="854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simplifying this equation gives the </a:t>
            </a:r>
            <a:r>
              <a:rPr lang="en-US" sz="2400" b="1" dirty="0">
                <a:latin typeface="Arial" panose="020B0604020202020204" pitchFamily="34" charset="0"/>
                <a:cs typeface="Arial" panose="020B0604020202020204" pitchFamily="34" charset="0"/>
              </a:rPr>
              <a:t>Lineweaver-Burk equation</a:t>
            </a:r>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6F6A538-3BE7-404D-A7CB-6D78F7D10177}"/>
                  </a:ext>
                </a:extLst>
              </p:cNvPr>
              <p:cNvSpPr/>
              <p:nvPr/>
            </p:nvSpPr>
            <p:spPr>
              <a:xfrm>
                <a:off x="3608434" y="3044375"/>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E6F6A538-3BE7-404D-A7CB-6D78F7D10177}"/>
                  </a:ext>
                </a:extLst>
              </p:cNvPr>
              <p:cNvSpPr>
                <a:spLocks noRot="1" noChangeAspect="1" noMove="1" noResize="1" noEditPoints="1" noAdjustHandles="1" noChangeArrowheads="1" noChangeShapeType="1" noTextEdit="1"/>
              </p:cNvSpPr>
              <p:nvPr/>
            </p:nvSpPr>
            <p:spPr>
              <a:xfrm>
                <a:off x="3608434" y="3044375"/>
                <a:ext cx="1927131" cy="769250"/>
              </a:xfrm>
              <a:prstGeom prst="rect">
                <a:avLst/>
              </a:prstGeom>
              <a:blipFill>
                <a:blip r:embed="rId3"/>
                <a:stretch>
                  <a:fillRect/>
                </a:stretch>
              </a:blipFill>
            </p:spPr>
            <p:txBody>
              <a:bodyPr/>
              <a:lstStyle/>
              <a:p>
                <a:r>
                  <a:rPr lang="en-AU">
                    <a:noFill/>
                  </a:rPr>
                  <a:t> </a:t>
                </a:r>
              </a:p>
            </p:txBody>
          </p:sp>
        </mc:Fallback>
      </mc:AlternateContent>
      <p:sp>
        <p:nvSpPr>
          <p:cNvPr id="9" name="TextBox 5">
            <a:extLst>
              <a:ext uri="{FF2B5EF4-FFF2-40B4-BE49-F238E27FC236}">
                <a16:creationId xmlns:a16="http://schemas.microsoft.com/office/drawing/2014/main" id="{6F2BE050-7CDB-694D-AF4E-BE49A374959A}"/>
              </a:ext>
            </a:extLst>
          </p:cNvPr>
          <p:cNvSpPr txBox="1">
            <a:spLocks noChangeArrowheads="1"/>
          </p:cNvSpPr>
          <p:nvPr/>
        </p:nvSpPr>
        <p:spPr bwMode="auto">
          <a:xfrm>
            <a:off x="6019800" y="31988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27A30E-F092-4C13-92C6-E87AC5D5DB58}"/>
                  </a:ext>
                </a:extLst>
              </p:cNvPr>
              <p:cNvSpPr/>
              <p:nvPr/>
            </p:nvSpPr>
            <p:spPr>
              <a:xfrm>
                <a:off x="2869951" y="4152450"/>
                <a:ext cx="3111749"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5327A30E-F092-4C13-92C6-E87AC5D5DB58}"/>
                  </a:ext>
                </a:extLst>
              </p:cNvPr>
              <p:cNvSpPr>
                <a:spLocks noRot="1" noChangeAspect="1" noMove="1" noResize="1" noEditPoints="1" noAdjustHandles="1" noChangeArrowheads="1" noChangeShapeType="1" noTextEdit="1"/>
              </p:cNvSpPr>
              <p:nvPr/>
            </p:nvSpPr>
            <p:spPr>
              <a:xfrm>
                <a:off x="2869951" y="4152450"/>
                <a:ext cx="3111749" cy="769250"/>
              </a:xfrm>
              <a:prstGeom prst="rect">
                <a:avLst/>
              </a:prstGeom>
              <a:blipFill>
                <a:blip r:embed="rId4"/>
                <a:stretch>
                  <a:fillRect/>
                </a:stretch>
              </a:blipFill>
            </p:spPr>
            <p:txBody>
              <a:bodyPr/>
              <a:lstStyle/>
              <a:p>
                <a:r>
                  <a:rPr lang="en-AU">
                    <a:noFill/>
                  </a:rPr>
                  <a:t> </a:t>
                </a:r>
              </a:p>
            </p:txBody>
          </p:sp>
        </mc:Fallback>
      </mc:AlternateContent>
      <p:sp>
        <p:nvSpPr>
          <p:cNvPr id="10" name="TextBox 4">
            <a:extLst>
              <a:ext uri="{FF2B5EF4-FFF2-40B4-BE49-F238E27FC236}">
                <a16:creationId xmlns:a16="http://schemas.microsoft.com/office/drawing/2014/main" id="{1284DAA1-ABF2-6C41-8A58-71C8F878091F}"/>
              </a:ext>
            </a:extLst>
          </p:cNvPr>
          <p:cNvSpPr txBox="1">
            <a:spLocks noChangeArrowheads="1"/>
          </p:cNvSpPr>
          <p:nvPr/>
        </p:nvSpPr>
        <p:spPr bwMode="auto">
          <a:xfrm>
            <a:off x="60198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(6-25)</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618C86-FE60-40B3-924E-FAEF6B8AAC88}"/>
                  </a:ext>
                </a:extLst>
              </p:cNvPr>
              <p:cNvSpPr/>
              <p:nvPr/>
            </p:nvSpPr>
            <p:spPr>
              <a:xfrm>
                <a:off x="3099981" y="5408321"/>
                <a:ext cx="2651688" cy="765466"/>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den>
                    </m:f>
                  </m:oMath>
                </a14:m>
                <a:endParaRPr lang="en-AU" dirty="0"/>
              </a:p>
            </p:txBody>
          </p:sp>
        </mc:Choice>
        <mc:Fallback xmlns="">
          <p:sp>
            <p:nvSpPr>
              <p:cNvPr id="5" name="Rectangle 4">
                <a:extLst>
                  <a:ext uri="{FF2B5EF4-FFF2-40B4-BE49-F238E27FC236}">
                    <a16:creationId xmlns:a16="http://schemas.microsoft.com/office/drawing/2014/main" id="{84618C86-FE60-40B3-924E-FAEF6B8AAC88}"/>
                  </a:ext>
                </a:extLst>
              </p:cNvPr>
              <p:cNvSpPr>
                <a:spLocks noRot="1" noChangeAspect="1" noMove="1" noResize="1" noEditPoints="1" noAdjustHandles="1" noChangeArrowheads="1" noChangeShapeType="1" noTextEdit="1"/>
              </p:cNvSpPr>
              <p:nvPr/>
            </p:nvSpPr>
            <p:spPr>
              <a:xfrm>
                <a:off x="3099981" y="5408321"/>
                <a:ext cx="2651688" cy="765466"/>
              </a:xfrm>
              <a:prstGeom prst="rect">
                <a:avLst/>
              </a:prstGeom>
              <a:blipFill>
                <a:blip r:embed="rId5"/>
                <a:stretch>
                  <a:fillRect/>
                </a:stretch>
              </a:blipFill>
            </p:spPr>
            <p:txBody>
              <a:bodyPr/>
              <a:lstStyle/>
              <a:p>
                <a:r>
                  <a:rPr lang="en-AU">
                    <a:noFill/>
                  </a:rPr>
                  <a:t> </a:t>
                </a:r>
              </a:p>
            </p:txBody>
          </p:sp>
        </mc:Fallback>
      </mc:AlternateContent>
      <p:sp>
        <p:nvSpPr>
          <p:cNvPr id="11" name="TextBox 6">
            <a:extLst>
              <a:ext uri="{FF2B5EF4-FFF2-40B4-BE49-F238E27FC236}">
                <a16:creationId xmlns:a16="http://schemas.microsoft.com/office/drawing/2014/main" id="{3017359B-DE78-9E46-9268-278712DE9B15}"/>
              </a:ext>
            </a:extLst>
          </p:cNvPr>
          <p:cNvSpPr txBox="1">
            <a:spLocks noChangeArrowheads="1"/>
          </p:cNvSpPr>
          <p:nvPr/>
        </p:nvSpPr>
        <p:spPr bwMode="auto">
          <a:xfrm>
            <a:off x="6019800" y="57134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(6-26)</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70C8-A44C-4983-83E4-E4C6AD6ED31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Double-Reciprocal, or Lineweaver-Burk, Plot</a:t>
            </a:r>
            <a:endParaRPr lang="en-AU" dirty="0"/>
          </a:p>
        </p:txBody>
      </p:sp>
      <p:sp>
        <p:nvSpPr>
          <p:cNvPr id="9" name="Google Shape;390;g847cf01710_0_68">
            <a:extLst>
              <a:ext uri="{FF2B5EF4-FFF2-40B4-BE49-F238E27FC236}">
                <a16:creationId xmlns:a16="http://schemas.microsoft.com/office/drawing/2014/main" id="{6A188C9D-6800-944E-A3C1-1DA0C777138A}"/>
              </a:ext>
            </a:extLst>
          </p:cNvPr>
          <p:cNvSpPr txBox="1">
            <a:spLocks noChangeArrowheads="1"/>
          </p:cNvSpPr>
          <p:nvPr/>
        </p:nvSpPr>
        <p:spPr bwMode="auto">
          <a:xfrm>
            <a:off x="387350" y="1752600"/>
            <a:ext cx="3422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enzymes obeying the Michaelis-Menten relationship, a plot of 1/</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versus 1/[S] yields a straight line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269314" name="Picture 2" descr="The horizontal axis is labeled 1 over concentration of S in units of 1 over millimolar. The vertical axis is labeled 1 over V subscript 0 in units of 1 over micromolar per minute. A diagonal line begins slightly below the horizontal axis to the left of the vertical axis. It intersects the horizontal axis at a point labeled minus 1 over K subscript lowercase M, crosses the vertical axis at a point labeled 1 over V subscript max, and continues to the top of the vertical axis at the right end of the horizontal axis. Text above the line reads, slope equals K subscript lowercase M over V subscript max.">
            <a:extLst>
              <a:ext uri="{FF2B5EF4-FFF2-40B4-BE49-F238E27FC236}">
                <a16:creationId xmlns:a16="http://schemas.microsoft.com/office/drawing/2014/main" id="{A3847E55-6CCD-3C4A-8A08-4C34EAD30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28800"/>
            <a:ext cx="4483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763A-6294-4576-AE96-76484ACD501E}"/>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a:t>
            </a:r>
            <a:endParaRPr lang="en-AU" dirty="0"/>
          </a:p>
        </p:txBody>
      </p:sp>
      <p:sp>
        <p:nvSpPr>
          <p:cNvPr id="261125" name="Google Shape;433;g847cf01710_0_113">
            <a:extLst>
              <a:ext uri="{FF2B5EF4-FFF2-40B4-BE49-F238E27FC236}">
                <a16:creationId xmlns:a16="http://schemas.microsoft.com/office/drawing/2014/main" id="{DC348B9A-E962-F644-9CFF-CE263129ED48}"/>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 </a:t>
            </a:r>
            <a:r>
              <a:rPr lang="en-US" altLang="en-US" sz="2400" dirty="0">
                <a:latin typeface="Arial" panose="020B0604020202020204" pitchFamily="34" charset="0"/>
                <a:cs typeface="Arial" panose="020B0604020202020204" pitchFamily="34" charset="0"/>
              </a:rPr>
              <a:t>on a Lineweaver-Burk plot is: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e</a:t>
            </a:r>
            <a:r>
              <a:rPr lang="en-US" altLang="en-US" sz="2400" dirty="0">
                <a:latin typeface="Arial" panose="020B0604020202020204" pitchFamily="34" charset="0"/>
                <a:cs typeface="Arial" panose="020B0604020202020204" pitchFamily="34" charset="0"/>
              </a:rPr>
              <a:t>qual to the </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intercept. </a:t>
            </a:r>
            <a:endParaRPr lang="en-US" altLang="en-US" sz="2400" baseline="-25000" dirty="0">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e</a:t>
            </a:r>
            <a:r>
              <a:rPr lang="en-US" altLang="en-US" sz="2400" dirty="0">
                <a:latin typeface="Arial" panose="020B0604020202020204" pitchFamily="34" charset="0"/>
                <a:cs typeface="Arial" panose="020B0604020202020204" pitchFamily="34" charset="0"/>
              </a:rPr>
              <a:t>qual to the slope of the line. </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the reciprocal of the </a:t>
            </a:r>
            <a: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y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intercept. </a:t>
            </a:r>
            <a:endParaRPr lang="en-US" altLang="en-US" sz="2400" dirty="0">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the negative reciprocal of the </a:t>
            </a:r>
            <a:r>
              <a:rPr lang="en-US" altLang="en-US" sz="2400" i="1" dirty="0">
                <a:latin typeface="Arial" panose="020B0604020202020204" pitchFamily="34" charset="0"/>
                <a:cs typeface="Arial" panose="020B0604020202020204" pitchFamily="34" charset="0"/>
              </a:rPr>
              <a:t>x </a:t>
            </a:r>
            <a:r>
              <a:rPr lang="en-US" altLang="en-US" sz="2400" dirty="0">
                <a:latin typeface="Arial" panose="020B0604020202020204" pitchFamily="34" charset="0"/>
                <a:cs typeface="Arial" panose="020B0604020202020204" pitchFamily="34" charset="0"/>
              </a:rPr>
              <a:t>intercept.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5FEDEDFA-3973-4B33-8379-CB79FC1BE6CA}"/>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42196150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4FD2-7041-4A96-BFD8-1BF2DCD974C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 Response</a:t>
            </a:r>
            <a:endParaRPr lang="en-AU" dirty="0"/>
          </a:p>
        </p:txBody>
      </p:sp>
      <p:sp>
        <p:nvSpPr>
          <p:cNvPr id="4" name="Google Shape;433;g847cf01710_0_113">
            <a:extLst>
              <a:ext uri="{FF2B5EF4-FFF2-40B4-BE49-F238E27FC236}">
                <a16:creationId xmlns:a16="http://schemas.microsoft.com/office/drawing/2014/main" id="{C7910EC4-4675-0A44-BFCD-A0AB38F1C028}"/>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 </a:t>
            </a:r>
            <a:r>
              <a:rPr lang="en-US" altLang="en-US" sz="2400" dirty="0">
                <a:latin typeface="Arial" panose="020B0604020202020204" pitchFamily="34" charset="0"/>
                <a:cs typeface="Arial" panose="020B0604020202020204" pitchFamily="34" charset="0"/>
              </a:rPr>
              <a:t>on a Lineweaver-Burk plot is: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b="1" dirty="0">
                <a:latin typeface="Arial" panose="020B0604020202020204" pitchFamily="34" charset="0"/>
                <a:cs typeface="Arial" panose="020B0604020202020204" pitchFamily="34" charset="0"/>
              </a:rPr>
              <a:t>the negative reciprocal of the </a:t>
            </a:r>
            <a:r>
              <a:rPr lang="en-US" altLang="en-US" sz="2400" b="1" i="1" dirty="0">
                <a:latin typeface="Arial" panose="020B0604020202020204" pitchFamily="34" charset="0"/>
                <a:cs typeface="Arial" panose="020B0604020202020204" pitchFamily="34" charset="0"/>
              </a:rPr>
              <a:t>x</a:t>
            </a:r>
            <a:r>
              <a:rPr lang="en-US" altLang="en-US" sz="2400" b="1" dirty="0">
                <a:latin typeface="Arial" panose="020B0604020202020204" pitchFamily="34" charset="0"/>
                <a:cs typeface="Arial" panose="020B0604020202020204" pitchFamily="34" charset="0"/>
              </a:rPr>
              <a:t> intercept.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buFontTx/>
              <a:buNone/>
            </a:pPr>
            <a:r>
              <a:rPr lang="en-US" altLang="en-US" sz="2400" b="1" dirty="0">
                <a:latin typeface="Arial" panose="020B0604020202020204" pitchFamily="34" charset="0"/>
                <a:cs typeface="Arial" panose="020B0604020202020204" pitchFamily="34" charset="0"/>
              </a:rPr>
              <a:t>The </a:t>
            </a:r>
            <a:r>
              <a:rPr lang="en-US" altLang="en-US" sz="2400" b="1" i="1" dirty="0">
                <a:latin typeface="Arial" panose="020B0604020202020204" pitchFamily="34" charset="0"/>
                <a:cs typeface="Arial" panose="020B0604020202020204" pitchFamily="34" charset="0"/>
              </a:rPr>
              <a:t>K</a:t>
            </a:r>
            <a:r>
              <a:rPr lang="en-US" altLang="en-US" sz="2400" b="1" baseline="-25000" dirty="0">
                <a:latin typeface="Arial" panose="020B0604020202020204" pitchFamily="34" charset="0"/>
                <a:cs typeface="Arial" panose="020B0604020202020204" pitchFamily="34" charset="0"/>
              </a:rPr>
              <a:t>m </a:t>
            </a:r>
            <a:r>
              <a:rPr lang="en-US" altLang="en-US" sz="2400" b="1" dirty="0">
                <a:latin typeface="Arial" panose="020B0604020202020204" pitchFamily="34" charset="0"/>
                <a:cs typeface="Arial" panose="020B0604020202020204" pitchFamily="34" charset="0"/>
              </a:rPr>
              <a:t>on a Lineweaver-Burk </a:t>
            </a:r>
          </a:p>
          <a:p>
            <a:pPr>
              <a:buFontTx/>
              <a:buNone/>
            </a:pPr>
            <a:r>
              <a:rPr lang="en-US" altLang="en-US" sz="2400" b="1" dirty="0">
                <a:latin typeface="Arial" panose="020B0604020202020204" pitchFamily="34" charset="0"/>
                <a:cs typeface="Arial" panose="020B0604020202020204" pitchFamily="34" charset="0"/>
              </a:rPr>
              <a:t>plot is the negative reciprocal </a:t>
            </a:r>
          </a:p>
          <a:p>
            <a:pPr>
              <a:buFontTx/>
              <a:buNone/>
            </a:pPr>
            <a:r>
              <a:rPr lang="en-US" altLang="en-US" sz="2400" b="1" dirty="0">
                <a:latin typeface="Arial" panose="020B0604020202020204" pitchFamily="34" charset="0"/>
                <a:cs typeface="Arial" panose="020B0604020202020204" pitchFamily="34" charset="0"/>
              </a:rPr>
              <a:t>of the </a:t>
            </a:r>
            <a:r>
              <a:rPr lang="en-US" altLang="en-US" sz="2400" b="1" i="1" dirty="0">
                <a:latin typeface="Arial" panose="020B0604020202020204" pitchFamily="34" charset="0"/>
                <a:cs typeface="Arial" panose="020B0604020202020204" pitchFamily="34" charset="0"/>
              </a:rPr>
              <a:t>x</a:t>
            </a:r>
            <a:r>
              <a:rPr lang="en-US" altLang="en-US" sz="2400" b="1" dirty="0">
                <a:latin typeface="Arial" panose="020B0604020202020204" pitchFamily="34" charset="0"/>
                <a:cs typeface="Arial" panose="020B0604020202020204" pitchFamily="34" charset="0"/>
              </a:rPr>
              <a:t> intercept.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2" descr="The horizontal axis is labeled 1 over concentration of S in units of 1 over millimolar. The vertical axis is labeled 1 over V subscript 0 in units of 1 over micromolar per minute. A diagonal line begins slightly below the horizontal axis to the left of the vertical axis. It intersects the horizontal axis at a point labeled minus 1 over K subscript lowercase M, crosses the vertical axis at a point labeled 1 over V subscript max, and continues to the top of the vertical axis at the right end of the horizontal axis. Text above the line reads, slope equals K subscript lowercase M over V subscript max.">
            <a:extLst>
              <a:ext uri="{FF2B5EF4-FFF2-40B4-BE49-F238E27FC236}">
                <a16:creationId xmlns:a16="http://schemas.microsoft.com/office/drawing/2014/main" id="{4339CB24-D926-CF49-ABAC-17772FEF3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71800"/>
            <a:ext cx="3400425" cy="33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1956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DEFC-1C87-4817-B57B-1651A42ACAB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Kinetic Parameters Are Used to Compare Enzyme Activities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A202DA6A-29AA-8E47-BB14-DF2D93821774}"/>
              </a:ext>
            </a:extLst>
          </p:cNvPr>
          <p:cNvSpPr txBox="1">
            <a:spLocks noChangeArrowheads="1"/>
          </p:cNvSpPr>
          <p:nvPr/>
        </p:nvSpPr>
        <p:spPr bwMode="auto">
          <a:xfrm>
            <a:off x="387350" y="1752601"/>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all enzymes that exhibit a hyperbolic dependence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on [S] follow </a:t>
            </a:r>
            <a:r>
              <a:rPr lang="en-US" sz="2400" b="1" dirty="0">
                <a:latin typeface="Arial" panose="020B0604020202020204" pitchFamily="34" charset="0"/>
                <a:cs typeface="Arial" panose="020B0604020202020204" pitchFamily="34" charset="0"/>
              </a:rPr>
              <a:t>Michaelis-Menten kinetics </a:t>
            </a:r>
            <a:r>
              <a:rPr lang="en-US" sz="2400" dirty="0">
                <a:latin typeface="Arial" panose="020B0604020202020204" pitchFamily="34" charset="0"/>
                <a:cs typeface="Arial" panose="020B0604020202020204" pitchFamily="34" charset="0"/>
              </a:rPr>
              <a:t>where:</a:t>
            </a:r>
          </a:p>
          <a:p>
            <a:pPr marL="50800" indent="1384300">
              <a:buNone/>
              <a:defRPr/>
            </a:pPr>
            <a:endParaRPr lang="en-US" sz="2400" i="1" dirty="0">
              <a:latin typeface="Arial" panose="020B0604020202020204" pitchFamily="34" charset="0"/>
              <a:cs typeface="Arial" panose="020B0604020202020204" pitchFamily="34" charset="0"/>
            </a:endParaRPr>
          </a:p>
          <a:p>
            <a:pPr marL="50800" indent="1384300">
              <a:buNone/>
              <a:defRPr/>
            </a:pP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 [S]     when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½</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271363" name="TextBox 4">
            <a:extLst>
              <a:ext uri="{FF2B5EF4-FFF2-40B4-BE49-F238E27FC236}">
                <a16:creationId xmlns:a16="http://schemas.microsoft.com/office/drawing/2014/main" id="{D235787F-6F15-7541-9A0D-E1129A218131}"/>
              </a:ext>
            </a:extLst>
          </p:cNvPr>
          <p:cNvSpPr txBox="1">
            <a:spLocks noChangeArrowheads="1"/>
          </p:cNvSpPr>
          <p:nvPr/>
        </p:nvSpPr>
        <p:spPr bwMode="auto">
          <a:xfrm>
            <a:off x="6324600" y="2968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97791-2F7D-4211-AED2-8F9D7E50E2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Interpreting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41986" name="Google Shape;390;g847cf01710_0_68">
            <a:extLst>
              <a:ext uri="{FF2B5EF4-FFF2-40B4-BE49-F238E27FC236}">
                <a16:creationId xmlns:a16="http://schemas.microsoft.com/office/drawing/2014/main" id="{36E67C45-7702-B044-A928-F1BC63839875}"/>
              </a:ext>
            </a:extLst>
          </p:cNvPr>
          <p:cNvSpPr txBox="1">
            <a:spLocks noChangeArrowheads="1"/>
          </p:cNvSpPr>
          <p:nvPr/>
        </p:nvSpPr>
        <p:spPr bwMode="auto">
          <a:xfrm>
            <a:off x="387350" y="1524001"/>
            <a:ext cx="83693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can vary for different substrates of the same enzyme</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TextBox 2"/>
          <p:cNvSpPr txBox="1"/>
          <p:nvPr/>
        </p:nvSpPr>
        <p:spPr>
          <a:xfrm>
            <a:off x="1295400" y="2370686"/>
            <a:ext cx="6785610" cy="461665"/>
          </a:xfrm>
          <a:prstGeom prst="rect">
            <a:avLst/>
          </a:prstGeom>
          <a:solidFill>
            <a:srgbClr val="005F6A"/>
          </a:solidFill>
        </p:spPr>
        <p:txBody>
          <a:bodyPr wrap="square" rtlCol="0">
            <a:spAutoFit/>
          </a:bodyPr>
          <a:lstStyle/>
          <a:p>
            <a:r>
              <a:rPr lang="en-US" b="1" dirty="0">
                <a:solidFill>
                  <a:schemeClr val="bg1"/>
                </a:solidFill>
              </a:rPr>
              <a:t>Table 6-6 </a:t>
            </a:r>
            <a:r>
              <a:rPr lang="en-US" b="1" i="1" dirty="0">
                <a:solidFill>
                  <a:schemeClr val="bg1"/>
                </a:solidFill>
              </a:rPr>
              <a:t>K</a:t>
            </a:r>
            <a:r>
              <a:rPr lang="en-US" b="1" baseline="-25000" dirty="0">
                <a:solidFill>
                  <a:schemeClr val="bg1"/>
                </a:solidFill>
              </a:rPr>
              <a:t>m</a:t>
            </a:r>
            <a:r>
              <a:rPr lang="en-US" b="1" dirty="0">
                <a:solidFill>
                  <a:schemeClr val="bg1"/>
                </a:solidFill>
              </a:rPr>
              <a:t> for Some Enzymes and Substrates</a:t>
            </a:r>
          </a:p>
        </p:txBody>
      </p:sp>
      <p:graphicFrame>
        <p:nvGraphicFramePr>
          <p:cNvPr id="2" name="Table 1"/>
          <p:cNvGraphicFramePr>
            <a:graphicFrameLocks noGrp="1"/>
          </p:cNvGraphicFramePr>
          <p:nvPr>
            <p:extLst>
              <p:ext uri="{D42A27DB-BD31-4B8C-83A1-F6EECF244321}">
                <p14:modId xmlns:p14="http://schemas.microsoft.com/office/powerpoint/2010/main" val="258493665"/>
              </p:ext>
            </p:extLst>
          </p:nvPr>
        </p:nvGraphicFramePr>
        <p:xfrm>
          <a:off x="1295400" y="2840234"/>
          <a:ext cx="6785610" cy="3037840"/>
        </p:xfrm>
        <a:graphic>
          <a:graphicData uri="http://schemas.openxmlformats.org/drawingml/2006/table">
            <a:tbl>
              <a:tblPr firstRow="1" bandRow="1">
                <a:tableStyleId>{5C22544A-7EE6-4342-B048-85BDC9FD1C3A}</a:tableStyleId>
              </a:tblPr>
              <a:tblGrid>
                <a:gridCol w="2329180">
                  <a:extLst>
                    <a:ext uri="{9D8B030D-6E8A-4147-A177-3AD203B41FA5}">
                      <a16:colId xmlns:a16="http://schemas.microsoft.com/office/drawing/2014/main" val="20000"/>
                    </a:ext>
                  </a:extLst>
                </a:gridCol>
                <a:gridCol w="242443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i="1" dirty="0">
                          <a:solidFill>
                            <a:sysClr val="windowText" lastClr="000000"/>
                          </a:solidFill>
                        </a:rPr>
                        <a:t>K</a:t>
                      </a:r>
                      <a:r>
                        <a:rPr lang="en-US" i="0" baseline="-25000" dirty="0">
                          <a:solidFill>
                            <a:sysClr val="windowText" lastClr="000000"/>
                          </a:solidFill>
                        </a:rPr>
                        <a:t>m</a:t>
                      </a:r>
                      <a:r>
                        <a:rPr lang="en-US" i="0" dirty="0">
                          <a:solidFill>
                            <a:sysClr val="windowText" lastClr="000000"/>
                          </a:solidFill>
                        </a:rPr>
                        <a:t> (</a:t>
                      </a:r>
                      <a:r>
                        <a:rPr lang="en-US" i="0" dirty="0" err="1">
                          <a:solidFill>
                            <a:sysClr val="windowText" lastClr="000000"/>
                          </a:solidFill>
                        </a:rPr>
                        <a:t>m</a:t>
                      </a:r>
                      <a:r>
                        <a:rPr lang="en-US" sz="1200" i="0" dirty="0" err="1">
                          <a:solidFill>
                            <a:sysClr val="windowText" lastClr="000000"/>
                          </a:solidFill>
                        </a:rPr>
                        <a:t>M</a:t>
                      </a:r>
                      <a:r>
                        <a:rPr lang="en-US" i="0" dirty="0">
                          <a:solidFill>
                            <a:sysClr val="windowText" lastClr="000000"/>
                          </a:solidFill>
                        </a:rPr>
                        <a:t>)</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Hexokinase (brain)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ATP</a:t>
                      </a:r>
                      <a:br>
                        <a:rPr lang="en-US" dirty="0"/>
                      </a:br>
                      <a:r>
                        <a:rPr lang="en-US" sz="1200" dirty="0"/>
                        <a:t>D</a:t>
                      </a:r>
                      <a:r>
                        <a:rPr lang="en-US" dirty="0"/>
                        <a:t>-Glucose</a:t>
                      </a:r>
                    </a:p>
                    <a:p>
                      <a:r>
                        <a:rPr lang="en-US" sz="1200" dirty="0"/>
                        <a:t>D</a:t>
                      </a:r>
                      <a:r>
                        <a:rPr lang="en-US" dirty="0"/>
                        <a:t>-Fructose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0.4</a:t>
                      </a:r>
                    </a:p>
                    <a:p>
                      <a:r>
                        <a:rPr lang="en-US" dirty="0"/>
                        <a:t>0.05</a:t>
                      </a:r>
                    </a:p>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Chymotrypsin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Glycyltyrosinylglycine</a:t>
                      </a:r>
                      <a:endParaRPr lang="en-US" dirty="0"/>
                    </a:p>
                    <a:p>
                      <a:r>
                        <a:rPr lang="en-US" i="1" dirty="0"/>
                        <a:t>N</a:t>
                      </a:r>
                      <a:r>
                        <a:rPr lang="en-US" i="0" dirty="0"/>
                        <a:t>-</a:t>
                      </a:r>
                      <a:r>
                        <a:rPr lang="en-US" i="0" dirty="0" err="1"/>
                        <a:t>Benzoyltyrosinamide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108</a:t>
                      </a:r>
                      <a:br>
                        <a:rPr lang="en-US" dirty="0"/>
                      </a:br>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l-GR" i="1" dirty="0"/>
                        <a:t>β</a:t>
                      </a:r>
                      <a:r>
                        <a:rPr lang="en-US" dirty="0"/>
                        <a:t>-Galactosidase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D</a:t>
                      </a:r>
                      <a:r>
                        <a:rPr lang="en-US" dirty="0"/>
                        <a:t>-Lactose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Threonine dehydratase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a:t>
                      </a:r>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4CCE-20D1-4489-B3FC-BE267AD1E02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Dissociation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d</a:t>
            </a:r>
            <a:endParaRPr lang="en-AU" dirty="0"/>
          </a:p>
        </p:txBody>
      </p:sp>
      <p:sp>
        <p:nvSpPr>
          <p:cNvPr id="5" name="Google Shape;390;g847cf01710_0_68">
            <a:extLst>
              <a:ext uri="{FF2B5EF4-FFF2-40B4-BE49-F238E27FC236}">
                <a16:creationId xmlns:a16="http://schemas.microsoft.com/office/drawing/2014/main" id="{1D72DC57-A5B6-494D-952F-F2383C96BB48}"/>
              </a:ext>
            </a:extLst>
          </p:cNvPr>
          <p:cNvSpPr txBox="1">
            <a:spLocks noChangeArrowheads="1"/>
          </p:cNvSpPr>
          <p:nvPr/>
        </p:nvSpPr>
        <p:spPr bwMode="auto">
          <a:xfrm>
            <a:off x="382588" y="1600200"/>
            <a:ext cx="8369300" cy="60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reactions with two steps: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26C92F5-CC98-4AB3-BCE0-C1D8983F3C59}"/>
                  </a:ext>
                </a:extLst>
              </p:cNvPr>
              <p:cNvSpPr/>
              <p:nvPr/>
            </p:nvSpPr>
            <p:spPr>
              <a:xfrm>
                <a:off x="1981200" y="2470730"/>
                <a:ext cx="1882247" cy="70051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2 </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den>
                    </m:f>
                  </m:oMath>
                </a14:m>
                <a:endParaRPr lang="en-AU" dirty="0"/>
              </a:p>
            </p:txBody>
          </p:sp>
        </mc:Choice>
        <mc:Fallback xmlns="">
          <p:sp>
            <p:nvSpPr>
              <p:cNvPr id="3" name="Rectangle 2">
                <a:extLst>
                  <a:ext uri="{FF2B5EF4-FFF2-40B4-BE49-F238E27FC236}">
                    <a16:creationId xmlns:a16="http://schemas.microsoft.com/office/drawing/2014/main" id="{D26C92F5-CC98-4AB3-BCE0-C1D8983F3C59}"/>
                  </a:ext>
                </a:extLst>
              </p:cNvPr>
              <p:cNvSpPr>
                <a:spLocks noRot="1" noChangeAspect="1" noMove="1" noResize="1" noEditPoints="1" noAdjustHandles="1" noChangeArrowheads="1" noChangeShapeType="1" noTextEdit="1"/>
              </p:cNvSpPr>
              <p:nvPr/>
            </p:nvSpPr>
            <p:spPr>
              <a:xfrm>
                <a:off x="1981200" y="2470730"/>
                <a:ext cx="1882247" cy="700513"/>
              </a:xfrm>
              <a:prstGeom prst="rect">
                <a:avLst/>
              </a:prstGeom>
              <a:blipFill>
                <a:blip r:embed="rId3"/>
                <a:stretch>
                  <a:fillRect l="-4854" b="-6087"/>
                </a:stretch>
              </a:blipFill>
            </p:spPr>
            <p:txBody>
              <a:bodyPr/>
              <a:lstStyle/>
              <a:p>
                <a:r>
                  <a:rPr lang="en-AU">
                    <a:noFill/>
                  </a:rPr>
                  <a:t> </a:t>
                </a:r>
              </a:p>
            </p:txBody>
          </p:sp>
        </mc:Fallback>
      </mc:AlternateContent>
      <p:sp>
        <p:nvSpPr>
          <p:cNvPr id="275459" name="TextBox 4">
            <a:extLst>
              <a:ext uri="{FF2B5EF4-FFF2-40B4-BE49-F238E27FC236}">
                <a16:creationId xmlns:a16="http://schemas.microsoft.com/office/drawing/2014/main" id="{F6E326D1-0238-264D-987C-2CBB42EAA269}"/>
              </a:ext>
            </a:extLst>
          </p:cNvPr>
          <p:cNvSpPr txBox="1">
            <a:spLocks noChangeArrowheads="1"/>
          </p:cNvSpPr>
          <p:nvPr/>
        </p:nvSpPr>
        <p:spPr bwMode="auto">
          <a:xfrm>
            <a:off x="4567238" y="2590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FD8C95C-5F56-4D24-9261-7E3A33CAD967}"/>
                  </a:ext>
                </a:extLst>
              </p:cNvPr>
              <p:cNvSpPr/>
              <p:nvPr/>
            </p:nvSpPr>
            <p:spPr>
              <a:xfrm>
                <a:off x="382588" y="3678705"/>
                <a:ext cx="7772400" cy="1938992"/>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when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 </m:t>
                    </m:r>
                  </m:oMath>
                </a14:m>
                <a:r>
                  <a:rPr lang="en-US" dirty="0">
                    <a:latin typeface="Arial" panose="020B0604020202020204" pitchFamily="34" charset="0"/>
                    <a:cs typeface="Arial" panose="020B0604020202020204" pitchFamily="34" charset="0"/>
                  </a:rPr>
                  <a:t>is rate-limiting,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&lt;&lt;</a:t>
                </a:r>
                <a:r>
                  <a:rPr lang="en-US" dirty="0">
                    <a:cs typeface="Arial" panose="020B0604020202020204" pitchFamily="34" charset="0"/>
                  </a:rPr>
                  <a:t>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and</m:t>
                    </m:r>
                    <m:r>
                      <m:rPr>
                        <m:nor/>
                      </m:rPr>
                      <a:rPr lang="en-US" dirty="0">
                        <a:latin typeface="Arial" panose="020B0604020202020204" pitchFamily="34" charset="0"/>
                        <a:cs typeface="Arial" panose="020B0604020202020204" pitchFamily="34" charset="0"/>
                      </a:rPr>
                      <m:t> </m:t>
                    </m:r>
                  </m:oMath>
                </a14:m>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reduces to </a:t>
                </a:r>
                <a14:m>
                  <m:oMath xmlns:m="http://schemas.openxmlformats.org/officeDocument/2006/math">
                    <m:r>
                      <a:rPr lang="en-US" dirty="0">
                        <a:latin typeface="Cambria Math" panose="02040503050406030204" pitchFamily="18"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oMath>
                </a14:m>
                <a:r>
                  <a:rPr lang="en-US" dirty="0">
                    <a:latin typeface="Arial" panose="020B0604020202020204" pitchFamily="34" charset="0"/>
                    <a:cs typeface="Arial" panose="020B0604020202020204" pitchFamily="34" charset="0"/>
                  </a:rPr>
                  <a:t> which is defined as the </a:t>
                </a:r>
                <a:r>
                  <a:rPr lang="en-US" b="1" dirty="0">
                    <a:latin typeface="Arial" panose="020B0604020202020204" pitchFamily="34" charset="0"/>
                    <a:cs typeface="Arial" panose="020B0604020202020204" pitchFamily="34" charset="0"/>
                  </a:rPr>
                  <a:t>dissociation constant, </a:t>
                </a:r>
                <a:r>
                  <a:rPr lang="en-US" b="1" i="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of the ES complex </a:t>
                </a:r>
              </a:p>
              <a:p>
                <a:pPr marL="723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under these conditions,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represents a measure of the affinity</a:t>
                </a:r>
                <a:endParaRPr lang="en-AU" dirty="0"/>
              </a:p>
            </p:txBody>
          </p:sp>
        </mc:Choice>
        <mc:Fallback xmlns="">
          <p:sp>
            <p:nvSpPr>
              <p:cNvPr id="4" name="Rectangle 3">
                <a:extLst>
                  <a:ext uri="{FF2B5EF4-FFF2-40B4-BE49-F238E27FC236}">
                    <a16:creationId xmlns:a16="http://schemas.microsoft.com/office/drawing/2014/main" id="{0FD8C95C-5F56-4D24-9261-7E3A33CAD967}"/>
                  </a:ext>
                </a:extLst>
              </p:cNvPr>
              <p:cNvSpPr>
                <a:spLocks noRot="1" noChangeAspect="1" noMove="1" noResize="1" noEditPoints="1" noAdjustHandles="1" noChangeArrowheads="1" noChangeShapeType="1" noTextEdit="1"/>
              </p:cNvSpPr>
              <p:nvPr/>
            </p:nvSpPr>
            <p:spPr>
              <a:xfrm>
                <a:off x="382588" y="3678705"/>
                <a:ext cx="7772400" cy="1938992"/>
              </a:xfrm>
              <a:prstGeom prst="rect">
                <a:avLst/>
              </a:prstGeom>
              <a:blipFill>
                <a:blip r:embed="rId4"/>
                <a:stretch>
                  <a:fillRect l="-1098" t="-2508" b="-5956"/>
                </a:stretch>
              </a:blipFill>
            </p:spPr>
            <p:txBody>
              <a:bodyPr/>
              <a:lstStyle/>
              <a:p>
                <a:r>
                  <a:rPr lang="en-AU">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E373C-ECB6-4951-BD13-C0188A0110B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p>
        </p:txBody>
      </p:sp>
      <p:sp>
        <p:nvSpPr>
          <p:cNvPr id="44037" name="Google Shape;433;g847cf01710_0_113">
            <a:extLst>
              <a:ext uri="{FF2B5EF4-FFF2-40B4-BE49-F238E27FC236}">
                <a16:creationId xmlns:a16="http://schemas.microsoft.com/office/drawing/2014/main" id="{03308199-C84F-5F43-9167-DF0B60F3A3FB}"/>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enzymes, which inorganic ion does NOT serve as a cofactor?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Zn</a:t>
            </a:r>
            <a:r>
              <a:rPr lang="en-US" altLang="en-US" sz="2400" baseline="30000" dirty="0">
                <a:latin typeface="Arial" panose="020B0604020202020204" pitchFamily="34" charset="0"/>
                <a:cs typeface="Arial" panose="020B0604020202020204" pitchFamily="34" charset="0"/>
              </a:rPr>
              <a:t>2+</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Cu</a:t>
            </a:r>
            <a:r>
              <a:rPr lang="en-US" altLang="en-US" sz="2400" baseline="30000" dirty="0">
                <a:latin typeface="Arial" panose="020B0604020202020204" pitchFamily="34" charset="0"/>
                <a:cs typeface="Arial" panose="020B0604020202020204" pitchFamily="34" charset="0"/>
              </a:rPr>
              <a:t>2+</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Ca</a:t>
            </a:r>
            <a:r>
              <a:rPr lang="en-US" altLang="en-US" sz="2400" baseline="30000" dirty="0">
                <a:latin typeface="Arial" panose="020B0604020202020204" pitchFamily="34" charset="0"/>
                <a:cs typeface="Arial" panose="020B0604020202020204" pitchFamily="34" charset="0"/>
              </a:rPr>
              <a:t>2+</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Mg</a:t>
            </a:r>
            <a:r>
              <a:rPr lang="en-US" altLang="en-US" sz="2400" baseline="30000" dirty="0">
                <a:latin typeface="Arial" panose="020B0604020202020204" pitchFamily="34" charset="0"/>
                <a:cs typeface="Arial" panose="020B0604020202020204" pitchFamily="34" charset="0"/>
              </a:rPr>
              <a:t>2+</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Icon P 1&#10;">
            <a:extLst>
              <a:ext uri="{FF2B5EF4-FFF2-40B4-BE49-F238E27FC236}">
                <a16:creationId xmlns:a16="http://schemas.microsoft.com/office/drawing/2014/main" id="{C96DE31B-1FCC-4BBB-8599-DC29E9BE5EE5}"/>
              </a:ext>
            </a:extLst>
          </p:cNvPr>
          <p:cNvPicPr>
            <a:picLocks noChangeAspect="1"/>
          </p:cNvPicPr>
          <p:nvPr/>
        </p:nvPicPr>
        <p:blipFill>
          <a:blip r:embed="rId3"/>
          <a:stretch>
            <a:fillRect/>
          </a:stretch>
        </p:blipFill>
        <p:spPr>
          <a:xfrm>
            <a:off x="838200" y="325706"/>
            <a:ext cx="1133954" cy="81693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8442-E8F7-4EFC-8A48-BC27F66430F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a:t>
            </a:r>
            <a:endParaRPr lang="en-AU" dirty="0"/>
          </a:p>
        </p:txBody>
      </p:sp>
      <p:sp>
        <p:nvSpPr>
          <p:cNvPr id="261125" name="Google Shape;433;g847cf01710_0_113">
            <a:extLst>
              <a:ext uri="{FF2B5EF4-FFF2-40B4-BE49-F238E27FC236}">
                <a16:creationId xmlns:a16="http://schemas.microsoft.com/office/drawing/2014/main" id="{DC348B9A-E962-F644-9CFF-CE263129ED48}"/>
              </a:ext>
            </a:extLst>
          </p:cNvPr>
          <p:cNvSpPr txBox="1">
            <a:spLocks noChangeArrowheads="1"/>
          </p:cNvSpPr>
          <p:nvPr/>
        </p:nvSpPr>
        <p:spPr bwMode="auto">
          <a:xfrm>
            <a:off x="220662" y="1295400"/>
            <a:ext cx="8702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drug design, a drug’s affinity for a selected target, such as an enzyme, is an important factor in assessing a drug’s potential. The higher the affinity, the better the candidate. Under conditions where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 measures affinity, which drug would be the BEST candidate? </a:t>
            </a:r>
          </a:p>
          <a:p>
            <a:pPr>
              <a:buFontTx/>
              <a:buNone/>
            </a:pP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Drug A: 10</a:t>
            </a:r>
            <a:r>
              <a:rPr lang="en-US" altLang="en-US" sz="2400" baseline="30000" dirty="0">
                <a:latin typeface="Arial" panose="020B0604020202020204" pitchFamily="34" charset="0"/>
                <a:cs typeface="Arial" panose="020B0604020202020204" pitchFamily="34" charset="0"/>
              </a:rPr>
              <a:t>–4		</a:t>
            </a:r>
            <a:r>
              <a:rPr lang="en-US" altLang="en-US" sz="2400" dirty="0">
                <a:latin typeface="Arial" panose="020B0604020202020204" pitchFamily="34" charset="0"/>
                <a:cs typeface="Arial" panose="020B0604020202020204" pitchFamily="34" charset="0"/>
              </a:rPr>
              <a:t>Drug C: 10</a:t>
            </a:r>
            <a:r>
              <a:rPr lang="en-US" altLang="en-US" sz="2400" baseline="30000" dirty="0">
                <a:latin typeface="Arial" panose="020B0604020202020204" pitchFamily="34" charset="0"/>
                <a:cs typeface="Arial" panose="020B0604020202020204" pitchFamily="34" charset="0"/>
              </a:rPr>
              <a:t>–8</a:t>
            </a: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Drug B: 10</a:t>
            </a:r>
            <a:r>
              <a:rPr lang="en-US" altLang="en-US" sz="2400" baseline="30000" dirty="0">
                <a:latin typeface="Arial" panose="020B0604020202020204" pitchFamily="34" charset="0"/>
                <a:cs typeface="Arial" panose="020B0604020202020204" pitchFamily="34" charset="0"/>
              </a:rPr>
              <a:t>–6		</a:t>
            </a:r>
            <a:r>
              <a:rPr lang="en-US" altLang="en-US" sz="2400" dirty="0">
                <a:latin typeface="Arial" panose="020B0604020202020204" pitchFamily="34" charset="0"/>
                <a:cs typeface="Arial" panose="020B0604020202020204" pitchFamily="34" charset="0"/>
              </a:rPr>
              <a:t>Drug D: 10</a:t>
            </a:r>
            <a:r>
              <a:rPr lang="en-US" altLang="en-US" sz="2400" baseline="30000" dirty="0">
                <a:latin typeface="Arial" panose="020B0604020202020204" pitchFamily="34" charset="0"/>
                <a:cs typeface="Arial" panose="020B0604020202020204" pitchFamily="34" charset="0"/>
              </a:rPr>
              <a:t>–10</a:t>
            </a:r>
            <a:endParaRPr lang="en-US" altLang="en-US" sz="2400"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drug A</a:t>
            </a:r>
            <a:endParaRPr lang="en-US" altLang="en-US" sz="2400" baseline="-25000" dirty="0">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drug B</a:t>
            </a:r>
            <a:endParaRPr lang="en-US" altLang="en-US" sz="2400" dirty="0">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drug C</a:t>
            </a:r>
            <a:endParaRPr lang="en-US" altLang="en-US" sz="2400" dirty="0">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drug D</a:t>
            </a: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AF22EB7D-3260-4462-9C3C-01107504FA2C}"/>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22973015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F5E8-2B12-4ACF-8BC8-A98EBEA8416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 Response</a:t>
            </a:r>
            <a:endParaRPr lang="en-AU" dirty="0"/>
          </a:p>
        </p:txBody>
      </p:sp>
      <p:sp>
        <p:nvSpPr>
          <p:cNvPr id="5" name="Google Shape;433;g847cf01710_0_113">
            <a:extLst>
              <a:ext uri="{FF2B5EF4-FFF2-40B4-BE49-F238E27FC236}">
                <a16:creationId xmlns:a16="http://schemas.microsoft.com/office/drawing/2014/main" id="{5D89D682-BD1F-0E43-80E4-48BAEAA7EEFB}"/>
              </a:ext>
            </a:extLst>
          </p:cNvPr>
          <p:cNvSpPr txBox="1">
            <a:spLocks noChangeArrowheads="1"/>
          </p:cNvSpPr>
          <p:nvPr/>
        </p:nvSpPr>
        <p:spPr bwMode="auto">
          <a:xfrm>
            <a:off x="220662" y="1295400"/>
            <a:ext cx="8702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drug design, a drug’s affinity for a selected target, such as an enzyme, is an important factor in assessing a drug’s potential. The higher the affinity, the better the candidate. Under conditions where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 measures affinity, which drug would be the BEST candidate? </a:t>
            </a:r>
          </a:p>
          <a:p>
            <a:pPr>
              <a:buFontTx/>
              <a:buNone/>
            </a:pP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Drug A: 10</a:t>
            </a:r>
            <a:r>
              <a:rPr lang="en-US" altLang="en-US" sz="2400" baseline="30000" dirty="0">
                <a:latin typeface="Arial" panose="020B0604020202020204" pitchFamily="34" charset="0"/>
                <a:cs typeface="Arial" panose="020B0604020202020204" pitchFamily="34" charset="0"/>
              </a:rPr>
              <a:t>–4		</a:t>
            </a:r>
            <a:r>
              <a:rPr lang="en-US" altLang="en-US" sz="2400" dirty="0">
                <a:latin typeface="Arial" panose="020B0604020202020204" pitchFamily="34" charset="0"/>
                <a:cs typeface="Arial" panose="020B0604020202020204" pitchFamily="34" charset="0"/>
              </a:rPr>
              <a:t>Drug C: 10</a:t>
            </a:r>
            <a:r>
              <a:rPr lang="en-US" altLang="en-US" sz="2400" baseline="30000" dirty="0">
                <a:latin typeface="Arial" panose="020B0604020202020204" pitchFamily="34" charset="0"/>
                <a:cs typeface="Arial" panose="020B0604020202020204" pitchFamily="34" charset="0"/>
              </a:rPr>
              <a:t>–8</a:t>
            </a: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Drug B: 10</a:t>
            </a:r>
            <a:r>
              <a:rPr lang="en-US" altLang="en-US" sz="2400" baseline="30000" dirty="0">
                <a:latin typeface="Arial" panose="020B0604020202020204" pitchFamily="34" charset="0"/>
                <a:cs typeface="Arial" panose="020B0604020202020204" pitchFamily="34" charset="0"/>
              </a:rPr>
              <a:t>–6		</a:t>
            </a:r>
            <a:r>
              <a:rPr lang="en-US" altLang="en-US" sz="2400" dirty="0">
                <a:latin typeface="Arial" panose="020B0604020202020204" pitchFamily="34" charset="0"/>
                <a:cs typeface="Arial" panose="020B0604020202020204" pitchFamily="34" charset="0"/>
              </a:rPr>
              <a:t>Drug D: 10</a:t>
            </a:r>
            <a:r>
              <a:rPr lang="en-US" altLang="en-US" sz="2400" baseline="30000" dirty="0">
                <a:latin typeface="Arial" panose="020B0604020202020204" pitchFamily="34" charset="0"/>
                <a:cs typeface="Arial" panose="020B0604020202020204" pitchFamily="34" charset="0"/>
              </a:rPr>
              <a:t>–10</a:t>
            </a:r>
            <a:endParaRPr lang="en-US" altLang="en-US" sz="2400"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drug D</a:t>
            </a:r>
          </a:p>
          <a:p>
            <a:pPr>
              <a:spcBef>
                <a:spcPct val="0"/>
              </a:spcBef>
              <a:buFontTx/>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ct val="0"/>
              </a:spcBef>
              <a:buNone/>
            </a:pPr>
            <a:r>
              <a:rPr lang="en-US" sz="2400" b="1" dirty="0">
                <a:latin typeface="Arial" panose="020B0604020202020204" pitchFamily="34" charset="0"/>
                <a:cs typeface="Arial" panose="020B0604020202020204" pitchFamily="34" charset="0"/>
              </a:rPr>
              <a:t>Lower dissociation constants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r>
              <a:rPr lang="en-US"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mean higher affinities. Thus, drug D would be the best drug candidate. </a:t>
            </a:r>
          </a:p>
          <a:p>
            <a:pPr>
              <a:spcBef>
                <a:spcPct val="0"/>
              </a:spcBef>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95001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A50E-ED71-4AA7-9B0E-80B8671FA2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Interpreting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10" name="Google Shape;390;g847cf01710_0_68">
            <a:extLst>
              <a:ext uri="{FF2B5EF4-FFF2-40B4-BE49-F238E27FC236}">
                <a16:creationId xmlns:a16="http://schemas.microsoft.com/office/drawing/2014/main" id="{ECF8B9FA-F3BB-4E4E-840B-C9634ED0DF44}"/>
              </a:ext>
            </a:extLst>
          </p:cNvPr>
          <p:cNvSpPr txBox="1">
            <a:spLocks noChangeArrowheads="1"/>
          </p:cNvSpPr>
          <p:nvPr/>
        </p:nvSpPr>
        <p:spPr bwMode="auto">
          <a:xfrm>
            <a:off x="460375" y="1295401"/>
            <a:ext cx="8302625" cy="308622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the number of reactions steps and the identity of the rate-limiting step(s) varies from enzyme to enzyme</a:t>
            </a:r>
          </a:p>
          <a:p>
            <a:pPr>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for a two-step Michaelis-Menten mechanism, </a:t>
            </a:r>
          </a:p>
          <a:p>
            <a:pPr marL="50800" indent="0">
              <a:buNone/>
              <a:defRPr/>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a:t>
            </a:r>
          </a:p>
          <a:p>
            <a:pPr marL="50800" indent="0">
              <a:buNone/>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when product release, EP </a:t>
            </a:r>
            <a:r>
              <a:rPr lang="en-US" sz="2400" dirty="0">
                <a:latin typeface="Arial" panose="020B0604020202020204" pitchFamily="34" charset="0"/>
                <a:cs typeface="Arial" panose="020B0604020202020204" pitchFamily="34" charset="0"/>
              </a:rPr>
              <a:t>→ E + P, is rate-limiting: </a:t>
            </a:r>
          </a:p>
          <a:p>
            <a:pPr marL="50800" indent="0">
              <a:buNone/>
              <a:defRPr/>
            </a:pPr>
            <a:endParaRPr lang="en-US" altLang="en-US" sz="2400" dirty="0">
              <a:latin typeface="Arial" panose="020B0604020202020204" pitchFamily="34" charset="0"/>
              <a:cs typeface="Arial" panose="020B0604020202020204" pitchFamily="34" charset="0"/>
            </a:endParaRPr>
          </a:p>
          <a:p>
            <a:pPr marL="50800" indent="0">
              <a:buNone/>
              <a:defRPr/>
            </a:pPr>
            <a:r>
              <a:rPr lang="en-US" altLang="en-US" sz="2400" dirty="0">
                <a:latin typeface="Arial" panose="020B0604020202020204" pitchFamily="34" charset="0"/>
                <a:cs typeface="Arial" panose="020B0604020202020204" pitchFamily="34" charset="0"/>
              </a:rPr>
              <a:t>	</a:t>
            </a:r>
          </a:p>
        </p:txBody>
      </p:sp>
      <p:graphicFrame>
        <p:nvGraphicFramePr>
          <p:cNvPr id="3" name="Object 2">
            <a:extLst>
              <a:ext uri="{FF2B5EF4-FFF2-40B4-BE49-F238E27FC236}">
                <a16:creationId xmlns:a16="http://schemas.microsoft.com/office/drawing/2014/main" id="{527A9F79-164D-4554-936C-7D758B55AEB8}"/>
              </a:ext>
            </a:extLst>
          </p:cNvPr>
          <p:cNvGraphicFramePr>
            <a:graphicFrameLocks noChangeAspect="1"/>
          </p:cNvGraphicFramePr>
          <p:nvPr>
            <p:extLst>
              <p:ext uri="{D42A27DB-BD31-4B8C-83A1-F6EECF244321}">
                <p14:modId xmlns:p14="http://schemas.microsoft.com/office/powerpoint/2010/main" val="1012111374"/>
              </p:ext>
            </p:extLst>
          </p:nvPr>
        </p:nvGraphicFramePr>
        <p:xfrm>
          <a:off x="1878013" y="4648200"/>
          <a:ext cx="3829050" cy="784225"/>
        </p:xfrm>
        <a:graphic>
          <a:graphicData uri="http://schemas.openxmlformats.org/presentationml/2006/ole">
            <mc:AlternateContent xmlns:mc="http://schemas.openxmlformats.org/markup-compatibility/2006">
              <mc:Choice xmlns:v="urn:schemas-microsoft-com:vml" Requires="v">
                <p:oleObj spid="_x0000_s4116" name="Equation" r:id="rId4" imgW="3098520" imgH="634680" progId="Equation.DSMT4">
                  <p:embed/>
                </p:oleObj>
              </mc:Choice>
              <mc:Fallback>
                <p:oleObj name="Equation" r:id="rId4" imgW="3098520" imgH="634680" progId="Equation.DSMT4">
                  <p:embed/>
                  <p:pic>
                    <p:nvPicPr>
                      <p:cNvPr id="0" name=""/>
                      <p:cNvPicPr/>
                      <p:nvPr/>
                    </p:nvPicPr>
                    <p:blipFill>
                      <a:blip r:embed="rId5"/>
                      <a:stretch>
                        <a:fillRect/>
                      </a:stretch>
                    </p:blipFill>
                    <p:spPr>
                      <a:xfrm>
                        <a:off x="1878013" y="4648200"/>
                        <a:ext cx="3829050" cy="784225"/>
                      </a:xfrm>
                      <a:prstGeom prst="rect">
                        <a:avLst/>
                      </a:prstGeom>
                    </p:spPr>
                  </p:pic>
                </p:oleObj>
              </mc:Fallback>
            </mc:AlternateContent>
          </a:graphicData>
        </a:graphic>
      </p:graphicFrame>
      <p:sp>
        <p:nvSpPr>
          <p:cNvPr id="277512" name="TextBox 3">
            <a:extLst>
              <a:ext uri="{FF2B5EF4-FFF2-40B4-BE49-F238E27FC236}">
                <a16:creationId xmlns:a16="http://schemas.microsoft.com/office/drawing/2014/main" id="{BDE4F38D-98AB-F44B-AAE0-DEF684C221E9}"/>
              </a:ext>
            </a:extLst>
          </p:cNvPr>
          <p:cNvSpPr txBox="1">
            <a:spLocks noChangeArrowheads="1"/>
          </p:cNvSpPr>
          <p:nvPr/>
        </p:nvSpPr>
        <p:spPr bwMode="auto">
          <a:xfrm>
            <a:off x="5943600" y="477990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(6-28)</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ACE77-7D27-4C98-A483-2678E2AA40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General Rate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endParaRPr lang="en-AU" dirty="0"/>
          </a:p>
        </p:txBody>
      </p:sp>
      <p:sp>
        <p:nvSpPr>
          <p:cNvPr id="6" name="Google Shape;390;g847cf01710_0_68">
            <a:extLst>
              <a:ext uri="{FF2B5EF4-FFF2-40B4-BE49-F238E27FC236}">
                <a16:creationId xmlns:a16="http://schemas.microsoft.com/office/drawing/2014/main" id="{9DFF9757-1596-484D-B77F-03B381D40C33}"/>
              </a:ext>
            </a:extLst>
          </p:cNvPr>
          <p:cNvSpPr txBox="1">
            <a:spLocks noChangeArrowheads="1"/>
          </p:cNvSpPr>
          <p:nvPr/>
        </p:nvSpPr>
        <p:spPr bwMode="auto">
          <a:xfrm>
            <a:off x="460375" y="1295401"/>
            <a:ext cx="8302625" cy="2971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general rate constant,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cat</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describes the limiting rate of any enzyme-catalyzed reaction at saturation</a:t>
            </a:r>
          </a:p>
          <a:p>
            <a:pPr lvl="1">
              <a:defRPr/>
            </a:pPr>
            <a:r>
              <a:rPr lang="en-US" sz="2400" dirty="0">
                <a:latin typeface="Arial" panose="020B0604020202020204" pitchFamily="34" charset="0"/>
                <a:cs typeface="Arial" panose="020B0604020202020204" pitchFamily="34" charset="0"/>
              </a:rPr>
              <a:t>if one step in a multistep reaction is clearly limiting,</a:t>
            </a:r>
            <a:r>
              <a:rPr lang="en-US" altLang="en-US" sz="2400" b="1"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cat</a:t>
            </a:r>
            <a:r>
              <a:rPr lang="en-US" sz="2400" dirty="0">
                <a:latin typeface="Arial" panose="020B0604020202020204" pitchFamily="34" charset="0"/>
                <a:cs typeface="Arial" panose="020B0604020202020204" pitchFamily="34" charset="0"/>
              </a:rPr>
              <a:t> equals the rate constant for the step</a:t>
            </a:r>
          </a:p>
          <a:p>
            <a:pPr lvl="1">
              <a:defRPr/>
            </a:pPr>
            <a:r>
              <a:rPr lang="en-US" sz="2400" dirty="0">
                <a:latin typeface="Arial" panose="020B0604020202020204" pitchFamily="34" charset="0"/>
                <a:cs typeface="Arial" panose="020B0604020202020204" pitchFamily="34" charset="0"/>
              </a:rPr>
              <a:t>more complex when several steps are rate-limiting</a:t>
            </a:r>
            <a:endParaRPr lang="en-US" altLang="en-US" sz="2400" dirty="0">
              <a:latin typeface="Arial" panose="020B0604020202020204" pitchFamily="34" charset="0"/>
              <a:cs typeface="Arial" panose="020B0604020202020204" pitchFamily="34" charset="0"/>
            </a:endParaRPr>
          </a:p>
          <a:p>
            <a:pPr>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in the Michaelis-Menten equation,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cat</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C4B6C65-9391-4FEC-B65E-BD57AB5D8CBE}"/>
                  </a:ext>
                </a:extLst>
              </p:cNvPr>
              <p:cNvSpPr/>
              <p:nvPr/>
            </p:nvSpPr>
            <p:spPr>
              <a:xfrm>
                <a:off x="3276600" y="4326167"/>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2" name="Rectangle 1">
                <a:extLst>
                  <a:ext uri="{FF2B5EF4-FFF2-40B4-BE49-F238E27FC236}">
                    <a16:creationId xmlns:a16="http://schemas.microsoft.com/office/drawing/2014/main" id="{1C4B6C65-9391-4FEC-B65E-BD57AB5D8CBE}"/>
                  </a:ext>
                </a:extLst>
              </p:cNvPr>
              <p:cNvSpPr>
                <a:spLocks noRot="1" noChangeAspect="1" noMove="1" noResize="1" noEditPoints="1" noAdjustHandles="1" noChangeArrowheads="1" noChangeShapeType="1" noTextEdit="1"/>
              </p:cNvSpPr>
              <p:nvPr/>
            </p:nvSpPr>
            <p:spPr>
              <a:xfrm>
                <a:off x="3276600" y="4326167"/>
                <a:ext cx="2012089" cy="769250"/>
              </a:xfrm>
              <a:prstGeom prst="rect">
                <a:avLst/>
              </a:prstGeom>
              <a:blipFill>
                <a:blip r:embed="rId3"/>
                <a:stretch>
                  <a:fillRect l="-4848"/>
                </a:stretch>
              </a:blipFill>
            </p:spPr>
            <p:txBody>
              <a:bodyPr/>
              <a:lstStyle/>
              <a:p>
                <a:r>
                  <a:rPr lang="en-AU">
                    <a:noFill/>
                  </a:rPr>
                  <a:t> </a:t>
                </a:r>
              </a:p>
            </p:txBody>
          </p:sp>
        </mc:Fallback>
      </mc:AlternateContent>
      <p:sp>
        <p:nvSpPr>
          <p:cNvPr id="279555" name="TextBox 3">
            <a:extLst>
              <a:ext uri="{FF2B5EF4-FFF2-40B4-BE49-F238E27FC236}">
                <a16:creationId xmlns:a16="http://schemas.microsoft.com/office/drawing/2014/main" id="{148A8FA4-43D2-B342-AB19-EE49E1764A86}"/>
              </a:ext>
            </a:extLst>
          </p:cNvPr>
          <p:cNvSpPr txBox="1">
            <a:spLocks noChangeArrowheads="1"/>
          </p:cNvSpPr>
          <p:nvPr/>
        </p:nvSpPr>
        <p:spPr bwMode="auto">
          <a:xfrm>
            <a:off x="5562600" y="448060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42B937B-9F35-45D3-97AC-B7A0141FA426}"/>
                  </a:ext>
                </a:extLst>
              </p:cNvPr>
              <p:cNvSpPr/>
              <p:nvPr/>
            </p:nvSpPr>
            <p:spPr>
              <a:xfrm>
                <a:off x="3287730" y="5323292"/>
                <a:ext cx="2061783"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cat</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Et</m:t>
                        </m:r>
                        <m:r>
                          <m:rPr>
                            <m:nor/>
                          </m:rPr>
                          <a:rPr lang="en-US" alt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B42B937B-9F35-45D3-97AC-B7A0141FA426}"/>
                  </a:ext>
                </a:extLst>
              </p:cNvPr>
              <p:cNvSpPr>
                <a:spLocks noRot="1" noChangeAspect="1" noMove="1" noResize="1" noEditPoints="1" noAdjustHandles="1" noChangeArrowheads="1" noChangeShapeType="1" noTextEdit="1"/>
              </p:cNvSpPr>
              <p:nvPr/>
            </p:nvSpPr>
            <p:spPr>
              <a:xfrm>
                <a:off x="3287730" y="5323292"/>
                <a:ext cx="2061783" cy="769250"/>
              </a:xfrm>
              <a:prstGeom prst="rect">
                <a:avLst/>
              </a:prstGeom>
              <a:blipFill>
                <a:blip r:embed="rId4"/>
                <a:stretch>
                  <a:fillRect l="-4425"/>
                </a:stretch>
              </a:blipFill>
            </p:spPr>
            <p:txBody>
              <a:bodyPr/>
              <a:lstStyle/>
              <a:p>
                <a:r>
                  <a:rPr lang="en-AU">
                    <a:noFill/>
                  </a:rPr>
                  <a:t> </a:t>
                </a:r>
              </a:p>
            </p:txBody>
          </p:sp>
        </mc:Fallback>
      </mc:AlternateContent>
      <p:sp>
        <p:nvSpPr>
          <p:cNvPr id="279556" name="TextBox 3">
            <a:extLst>
              <a:ext uri="{FF2B5EF4-FFF2-40B4-BE49-F238E27FC236}">
                <a16:creationId xmlns:a16="http://schemas.microsoft.com/office/drawing/2014/main" id="{43737C3B-14C4-0C4A-AF4B-FB542A059285}"/>
              </a:ext>
            </a:extLst>
          </p:cNvPr>
          <p:cNvSpPr txBox="1">
            <a:spLocks noChangeArrowheads="1"/>
          </p:cNvSpPr>
          <p:nvPr/>
        </p:nvSpPr>
        <p:spPr bwMode="auto">
          <a:xfrm>
            <a:off x="5562600" y="547772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(6-29)</a:t>
            </a:r>
          </a:p>
        </p:txBody>
      </p:sp>
    </p:spTree>
    <p:extLst>
      <p:ext uri="{BB962C8B-B14F-4D97-AF65-F5344CB8AC3E}">
        <p14:creationId xmlns:p14="http://schemas.microsoft.com/office/powerpoint/2010/main" val="3058526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51133-D3DA-494B-8E6A-392DE1057CB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r>
              <a:rPr lang="en-US" altLang="en-US" dirty="0">
                <a:solidFill>
                  <a:schemeClr val="tx1"/>
                </a:solidFill>
                <a:latin typeface="Arial" panose="020B0604020202020204" pitchFamily="34" charset="0"/>
                <a:cs typeface="Arial" panose="020B0604020202020204" pitchFamily="34" charset="0"/>
              </a:rPr>
              <a:t> Is a First-Order Rate Constant</a:t>
            </a:r>
            <a:endParaRPr lang="en-AU" dirty="0"/>
          </a:p>
        </p:txBody>
      </p:sp>
      <p:sp>
        <p:nvSpPr>
          <p:cNvPr id="41986" name="Google Shape;390;g847cf01710_0_68">
            <a:extLst>
              <a:ext uri="{FF2B5EF4-FFF2-40B4-BE49-F238E27FC236}">
                <a16:creationId xmlns:a16="http://schemas.microsoft.com/office/drawing/2014/main" id="{2205EE6B-9C00-284A-B011-9C3817F9F80E}"/>
              </a:ext>
            </a:extLst>
          </p:cNvPr>
          <p:cNvSpPr txBox="1">
            <a:spLocks noChangeArrowheads="1"/>
          </p:cNvSpPr>
          <p:nvPr/>
        </p:nvSpPr>
        <p:spPr bwMode="auto">
          <a:xfrm>
            <a:off x="387350" y="1524001"/>
            <a:ext cx="8369300" cy="1219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cat</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turnover number</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the number of substrate molecules converted to product in a given unit of time on a single enzyme molecule when the enzyme is saturated</a:t>
            </a: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066800" y="2819400"/>
            <a:ext cx="6685471" cy="830997"/>
          </a:xfrm>
          <a:prstGeom prst="rect">
            <a:avLst/>
          </a:prstGeom>
          <a:solidFill>
            <a:srgbClr val="005F6A"/>
          </a:solidFill>
        </p:spPr>
        <p:txBody>
          <a:bodyPr wrap="square" rtlCol="0">
            <a:spAutoFit/>
          </a:bodyPr>
          <a:lstStyle/>
          <a:p>
            <a:r>
              <a:rPr lang="en-US" b="1" dirty="0">
                <a:solidFill>
                  <a:schemeClr val="bg1"/>
                </a:solidFill>
              </a:rPr>
              <a:t>Table 6-7 Turnover Number, </a:t>
            </a:r>
            <a:r>
              <a:rPr lang="en-US" b="1" i="1" dirty="0" err="1">
                <a:solidFill>
                  <a:schemeClr val="bg1"/>
                </a:solidFill>
              </a:rPr>
              <a:t>k</a:t>
            </a:r>
            <a:r>
              <a:rPr lang="en-US" b="1" baseline="-25000" dirty="0" err="1">
                <a:solidFill>
                  <a:schemeClr val="bg1"/>
                </a:solidFill>
              </a:rPr>
              <a:t>cat</a:t>
            </a:r>
            <a:r>
              <a:rPr lang="en-US" b="1" dirty="0">
                <a:solidFill>
                  <a:schemeClr val="bg1"/>
                </a:solidFill>
              </a:rPr>
              <a:t>, of Some Enzymes</a:t>
            </a:r>
          </a:p>
        </p:txBody>
      </p:sp>
      <p:graphicFrame>
        <p:nvGraphicFramePr>
          <p:cNvPr id="2" name="Table 1"/>
          <p:cNvGraphicFramePr>
            <a:graphicFrameLocks noGrp="1"/>
          </p:cNvGraphicFramePr>
          <p:nvPr>
            <p:extLst>
              <p:ext uri="{D42A27DB-BD31-4B8C-83A1-F6EECF244321}">
                <p14:modId xmlns:p14="http://schemas.microsoft.com/office/powerpoint/2010/main" val="2157365816"/>
              </p:ext>
            </p:extLst>
          </p:nvPr>
        </p:nvGraphicFramePr>
        <p:xfrm>
          <a:off x="1066800" y="3650397"/>
          <a:ext cx="6685471" cy="2595880"/>
        </p:xfrm>
        <a:graphic>
          <a:graphicData uri="http://schemas.openxmlformats.org/drawingml/2006/table">
            <a:tbl>
              <a:tblPr firstRow="1" bandRow="1">
                <a:tableStyleId>{5C22544A-7EE6-4342-B048-85BDC9FD1C3A}</a:tableStyleId>
              </a:tblPr>
              <a:tblGrid>
                <a:gridCol w="2621471">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chemeClr val="tx1"/>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chemeClr val="tx1"/>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i="1" dirty="0" err="1">
                          <a:solidFill>
                            <a:schemeClr val="tx1"/>
                          </a:solidFill>
                        </a:rPr>
                        <a:t>k</a:t>
                      </a:r>
                      <a:r>
                        <a:rPr lang="en-US" i="0" baseline="-25000" dirty="0" err="1">
                          <a:solidFill>
                            <a:schemeClr val="tx1"/>
                          </a:solidFill>
                        </a:rPr>
                        <a:t>cat</a:t>
                      </a:r>
                      <a:r>
                        <a:rPr lang="en-US" i="0" dirty="0">
                          <a:solidFill>
                            <a:schemeClr val="tx1"/>
                          </a:solidFill>
                        </a:rPr>
                        <a:t> (s</a:t>
                      </a:r>
                      <a:r>
                        <a:rPr lang="en-US" i="0" baseline="30000" dirty="0">
                          <a:solidFill>
                            <a:schemeClr val="tx1"/>
                          </a:solidFill>
                        </a:rPr>
                        <a:t>–1</a:t>
                      </a:r>
                      <a:r>
                        <a:rPr lang="en-US" i="0" dirty="0">
                          <a:solidFill>
                            <a:schemeClr val="tx1"/>
                          </a:solidFill>
                        </a:rPr>
                        <a:t>)</a:t>
                      </a:r>
                      <a:endParaRPr lang="en-US" i="1"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Catalase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a:t>
                      </a:r>
                      <a:r>
                        <a:rPr lang="en-US" baseline="-25000" dirty="0"/>
                        <a:t>2</a:t>
                      </a:r>
                      <a:r>
                        <a:rPr lang="en-US" dirty="0"/>
                        <a:t>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Acetylcholinesterase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Acetylcholine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l-GR" i="1" dirty="0"/>
                        <a:t>β</a:t>
                      </a:r>
                      <a:r>
                        <a:rPr lang="en-US" dirty="0"/>
                        <a:t>-Lactamase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Benzylpenicillin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err="1"/>
                        <a:t>Fumarase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Fumarate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err="1"/>
                        <a:t>RecA</a:t>
                      </a:r>
                      <a:r>
                        <a:rPr lang="en-US" dirty="0"/>
                        <a:t> protein (an ATPase)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765B-F662-449F-875E-F9A49F66F24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a:t>
            </a:r>
            <a:endParaRPr lang="en-AU" dirty="0"/>
          </a:p>
        </p:txBody>
      </p:sp>
      <p:sp>
        <p:nvSpPr>
          <p:cNvPr id="283653" name="Google Shape;433;g847cf01710_0_113">
            <a:extLst>
              <a:ext uri="{FF2B5EF4-FFF2-40B4-BE49-F238E27FC236}">
                <a16:creationId xmlns:a16="http://schemas.microsoft.com/office/drawing/2014/main" id="{D0AE38DF-0075-DA45-A217-670E94B0215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The rate-limiting step of an enzyme-catalyzed reaction:</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A. i</a:t>
            </a:r>
            <a:r>
              <a:rPr lang="en-US" altLang="en-US" sz="2400">
                <a:latin typeface="Arial" panose="020B0604020202020204" pitchFamily="34" charset="0"/>
                <a:cs typeface="Arial" panose="020B0604020202020204" pitchFamily="34" charset="0"/>
              </a:rPr>
              <a:t>s always the last step.</a:t>
            </a:r>
          </a:p>
          <a:p>
            <a:pPr>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a:latin typeface="Arial" panose="020B0604020202020204" pitchFamily="34" charset="0"/>
                <a:cs typeface="Arial" panose="020B0604020202020204" pitchFamily="34" charset="0"/>
              </a:rPr>
              <a:t>has a rate constant equal to </a:t>
            </a:r>
            <a:r>
              <a:rPr lang="en-US" altLang="en-US" sz="2400" i="1">
                <a:latin typeface="Arial" panose="020B0604020202020204" pitchFamily="34" charset="0"/>
                <a:cs typeface="Arial" panose="020B0604020202020204" pitchFamily="34" charset="0"/>
              </a:rPr>
              <a:t>k</a:t>
            </a:r>
            <a:r>
              <a:rPr lang="en-US" altLang="en-US" sz="2400" baseline="-25000">
                <a:latin typeface="Arial" panose="020B0604020202020204" pitchFamily="34" charset="0"/>
                <a:cs typeface="Arial" panose="020B0604020202020204" pitchFamily="34" charset="0"/>
              </a:rPr>
              <a:t>cat</a:t>
            </a:r>
            <a:r>
              <a:rPr lang="en-US" altLang="en-US" sz="2400">
                <a:latin typeface="Arial" panose="020B0604020202020204" pitchFamily="34" charset="0"/>
                <a:cs typeface="Arial" panose="020B0604020202020204" pitchFamily="34" charset="0"/>
              </a:rPr>
              <a:t>.</a:t>
            </a:r>
          </a:p>
          <a:p>
            <a:pPr>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a:latin typeface="Arial" panose="020B0604020202020204" pitchFamily="34" charset="0"/>
                <a:cs typeface="Arial" panose="020B0604020202020204" pitchFamily="34" charset="0"/>
              </a:rPr>
              <a:t>is always the fastest step. </a:t>
            </a:r>
          </a:p>
          <a:p>
            <a:pPr>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D. is always slower than the rate of diffusion of the substrate to</a:t>
            </a:r>
          </a:p>
          <a:p>
            <a:pPr>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the active site. </a:t>
            </a:r>
            <a:endParaRPr lang="en-US" altLang="en-US" sz="24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A7BA816-621C-4623-A766-88F2E9C55EA4}"/>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8E1D-77C1-46D4-8AEB-AD26A3BA54A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 Response</a:t>
            </a:r>
            <a:endParaRPr lang="en-AU" dirty="0"/>
          </a:p>
        </p:txBody>
      </p:sp>
      <p:sp>
        <p:nvSpPr>
          <p:cNvPr id="285699" name="Google Shape;433;g847cf01710_0_113">
            <a:extLst>
              <a:ext uri="{FF2B5EF4-FFF2-40B4-BE49-F238E27FC236}">
                <a16:creationId xmlns:a16="http://schemas.microsoft.com/office/drawing/2014/main" id="{142BF48F-71C2-5B4E-BAD4-125050020E26}"/>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rate-limiting step of an enzyme-catalyzed reaction: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b="1" dirty="0">
                <a:latin typeface="Arial" panose="020B0604020202020204" pitchFamily="34" charset="0"/>
                <a:cs typeface="Arial" panose="020B0604020202020204" pitchFamily="34" charset="0"/>
              </a:rPr>
              <a:t>has a rate constant equal to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cat</a:t>
            </a:r>
            <a:r>
              <a:rPr lang="en-US" altLang="en-US" sz="2400" b="1" dirty="0">
                <a:latin typeface="Arial" panose="020B0604020202020204" pitchFamily="34" charset="0"/>
                <a:cs typeface="Arial" panose="020B0604020202020204" pitchFamily="34" charset="0"/>
              </a:rPr>
              <a:t>.</a:t>
            </a: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general rate constant, </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cat</a:t>
            </a:r>
            <a:r>
              <a:rPr lang="en-US" sz="2400" b="1" dirty="0">
                <a:latin typeface="Arial" panose="020B0604020202020204" pitchFamily="34" charset="0"/>
                <a:cs typeface="Arial" panose="020B0604020202020204" pitchFamily="34" charset="0"/>
              </a:rPr>
              <a:t>, describes the limiting rate of any enzyme-catalyzed reaction at saturation.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4DA722-DB45-4FF3-8826-BD352AF5A6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Comparing Catalytic Mechanisms and Efficiencies</a:t>
            </a:r>
            <a:endParaRPr lang="en-AU" dirty="0"/>
          </a:p>
        </p:txBody>
      </p:sp>
      <p:sp>
        <p:nvSpPr>
          <p:cNvPr id="6" name="Content Placeholder 5">
            <a:extLst>
              <a:ext uri="{FF2B5EF4-FFF2-40B4-BE49-F238E27FC236}">
                <a16:creationId xmlns:a16="http://schemas.microsoft.com/office/drawing/2014/main" id="{CB713413-AC48-480A-89EE-E17C28BD128A}"/>
              </a:ext>
            </a:extLst>
          </p:cNvPr>
          <p:cNvSpPr>
            <a:spLocks noGrp="1"/>
          </p:cNvSpPr>
          <p:nvPr>
            <p:ph idx="1"/>
          </p:nvPr>
        </p:nvSpPr>
        <p:spPr>
          <a:xfrm>
            <a:off x="685800" y="1981200"/>
            <a:ext cx="8077200" cy="2514600"/>
          </a:xfrm>
        </p:spPr>
        <p:txBody>
          <a:bodyPr/>
          <a:lstStyle/>
          <a:p>
            <a:r>
              <a:rPr lang="en-AU" sz="2400" dirty="0">
                <a:latin typeface="+mj-lt"/>
              </a:rPr>
              <a:t>comparing the ratio </a:t>
            </a:r>
            <a:r>
              <a:rPr lang="en-AU" sz="2400" i="1" dirty="0" err="1">
                <a:latin typeface="+mj-lt"/>
              </a:rPr>
              <a:t>k</a:t>
            </a:r>
            <a:r>
              <a:rPr lang="en-AU" sz="2400" baseline="-25000" dirty="0" err="1">
                <a:latin typeface="+mj-lt"/>
              </a:rPr>
              <a:t>cat</a:t>
            </a:r>
            <a:r>
              <a:rPr lang="en-AU" sz="2400" i="1" dirty="0">
                <a:latin typeface="+mj-lt"/>
              </a:rPr>
              <a:t>/k</a:t>
            </a:r>
            <a:r>
              <a:rPr lang="en-AU" sz="2400" baseline="-25000" dirty="0">
                <a:latin typeface="+mj-lt"/>
              </a:rPr>
              <a:t>m</a:t>
            </a:r>
            <a:r>
              <a:rPr lang="en-AU" sz="2400" i="1" baseline="-25000" dirty="0">
                <a:latin typeface="+mj-lt"/>
              </a:rPr>
              <a:t> </a:t>
            </a:r>
            <a:r>
              <a:rPr lang="en-AU" sz="2400" dirty="0">
                <a:latin typeface="+mj-lt"/>
              </a:rPr>
              <a:t>for two reactions is the best way to compare catalytic efficiencies or turnover</a:t>
            </a:r>
          </a:p>
          <a:p>
            <a:r>
              <a:rPr lang="en-AU" sz="2400" b="1" dirty="0">
                <a:latin typeface="+mj-lt"/>
              </a:rPr>
              <a:t>specificity constant</a:t>
            </a:r>
            <a:r>
              <a:rPr lang="en-AU" sz="2400" i="1" dirty="0">
                <a:latin typeface="+mj-lt"/>
              </a:rPr>
              <a:t> = </a:t>
            </a:r>
            <a:r>
              <a:rPr lang="en-AU" sz="2400" dirty="0">
                <a:latin typeface="+mj-lt"/>
              </a:rPr>
              <a:t>the rate constant for the conversion of E + S to E + P</a:t>
            </a:r>
          </a:p>
          <a:p>
            <a:endParaRPr lang="en-AU" sz="2400" baseline="-25000" dirty="0">
              <a:latin typeface="+mj-lt"/>
            </a:endParaRPr>
          </a:p>
          <a:p>
            <a:r>
              <a:rPr lang="en-AU" sz="2400" dirty="0">
                <a:latin typeface="+mj-lt"/>
              </a:rPr>
              <a:t>when [S] &lt;&lt; </a:t>
            </a:r>
            <a:r>
              <a:rPr lang="en-AU" sz="2400" i="1" dirty="0">
                <a:latin typeface="+mj-lt"/>
              </a:rPr>
              <a:t>k</a:t>
            </a:r>
            <a:r>
              <a:rPr lang="en-AU" sz="2400" baseline="-25000" dirty="0">
                <a:latin typeface="+mj-lt"/>
              </a:rPr>
              <a:t>m</a:t>
            </a:r>
            <a:r>
              <a:rPr lang="en-AU" sz="2400" dirty="0">
                <a:latin typeface="+mj-lt"/>
              </a:rPr>
              <a:t>: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F117CBF-1365-4FA8-B7BE-93264D7B214C}"/>
                  </a:ext>
                </a:extLst>
              </p:cNvPr>
              <p:cNvSpPr/>
              <p:nvPr/>
            </p:nvSpPr>
            <p:spPr>
              <a:xfrm>
                <a:off x="3124200" y="4777216"/>
                <a:ext cx="2165978" cy="70051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cat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den>
                    </m:f>
                  </m:oMath>
                </a14:m>
                <a:r>
                  <a:rPr lang="en-US" altLang="en-US" dirty="0">
                    <a:cs typeface="Arial" panose="020B0604020202020204" pitchFamily="34" charset="0"/>
                  </a:rPr>
                  <a:t> </a:t>
                </a:r>
                <a14:m>
                  <m:oMath xmlns:m="http://schemas.openxmlformats.org/officeDocument/2006/math">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Et</m:t>
                    </m:r>
                    <m:r>
                      <m:rPr>
                        <m:nor/>
                      </m:rPr>
                      <a:rPr lang="en-US" alt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oMath>
                </a14:m>
                <a:endParaRPr lang="en-AU" dirty="0"/>
              </a:p>
            </p:txBody>
          </p:sp>
        </mc:Choice>
        <mc:Fallback xmlns="">
          <p:sp>
            <p:nvSpPr>
              <p:cNvPr id="7" name="Rectangle 6">
                <a:extLst>
                  <a:ext uri="{FF2B5EF4-FFF2-40B4-BE49-F238E27FC236}">
                    <a16:creationId xmlns:a16="http://schemas.microsoft.com/office/drawing/2014/main" id="{1F117CBF-1365-4FA8-B7BE-93264D7B214C}"/>
                  </a:ext>
                </a:extLst>
              </p:cNvPr>
              <p:cNvSpPr>
                <a:spLocks noRot="1" noChangeAspect="1" noMove="1" noResize="1" noEditPoints="1" noAdjustHandles="1" noChangeArrowheads="1" noChangeShapeType="1" noTextEdit="1"/>
              </p:cNvSpPr>
              <p:nvPr/>
            </p:nvSpPr>
            <p:spPr>
              <a:xfrm>
                <a:off x="3124200" y="4777216"/>
                <a:ext cx="2165978" cy="700513"/>
              </a:xfrm>
              <a:prstGeom prst="rect">
                <a:avLst/>
              </a:prstGeom>
              <a:blipFill>
                <a:blip r:embed="rId2"/>
                <a:stretch>
                  <a:fillRect l="-4507" b="-6087"/>
                </a:stretch>
              </a:blipFill>
            </p:spPr>
            <p:txBody>
              <a:bodyPr/>
              <a:lstStyle/>
              <a:p>
                <a:r>
                  <a:rPr lang="en-AU">
                    <a:noFill/>
                  </a:rPr>
                  <a:t> </a:t>
                </a:r>
              </a:p>
            </p:txBody>
          </p:sp>
        </mc:Fallback>
      </mc:AlternateContent>
      <p:sp>
        <p:nvSpPr>
          <p:cNvPr id="8" name="TextBox 3">
            <a:extLst>
              <a:ext uri="{FF2B5EF4-FFF2-40B4-BE49-F238E27FC236}">
                <a16:creationId xmlns:a16="http://schemas.microsoft.com/office/drawing/2014/main" id="{26EADA59-B389-448E-9D1A-43B1FF0F2623}"/>
              </a:ext>
            </a:extLst>
          </p:cNvPr>
          <p:cNvSpPr txBox="1">
            <a:spLocks noChangeArrowheads="1"/>
          </p:cNvSpPr>
          <p:nvPr/>
        </p:nvSpPr>
        <p:spPr bwMode="auto">
          <a:xfrm>
            <a:off x="5562600" y="49514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(6-30)</a:t>
            </a:r>
          </a:p>
        </p:txBody>
      </p:sp>
    </p:spTree>
    <p:extLst>
      <p:ext uri="{BB962C8B-B14F-4D97-AF65-F5344CB8AC3E}">
        <p14:creationId xmlns:p14="http://schemas.microsoft.com/office/powerpoint/2010/main" val="31463091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86A4D-D9B2-4EF9-A21B-C5CD3F3CCB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Is a Second-Order Rate Constant</a:t>
            </a:r>
            <a:endParaRPr lang="en-AU" dirty="0"/>
          </a:p>
        </p:txBody>
      </p:sp>
      <p:sp>
        <p:nvSpPr>
          <p:cNvPr id="41986" name="Google Shape;390;g847cf01710_0_68">
            <a:extLst>
              <a:ext uri="{FF2B5EF4-FFF2-40B4-BE49-F238E27FC236}">
                <a16:creationId xmlns:a16="http://schemas.microsoft.com/office/drawing/2014/main" id="{6F6F87E6-6D79-BC4A-8E58-B979928A8096}"/>
              </a:ext>
            </a:extLst>
          </p:cNvPr>
          <p:cNvSpPr txBox="1">
            <a:spLocks noChangeArrowheads="1"/>
          </p:cNvSpPr>
          <p:nvPr/>
        </p:nvSpPr>
        <p:spPr bwMode="auto">
          <a:xfrm>
            <a:off x="387350" y="1524001"/>
            <a:ext cx="8369300" cy="83099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cat</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has units of </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s</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with an upper limit of 10</a:t>
            </a:r>
            <a:r>
              <a:rPr lang="en-US" altLang="en-US" sz="2400" baseline="30000" dirty="0">
                <a:latin typeface="Arial" panose="020B0604020202020204" pitchFamily="34" charset="0"/>
                <a:cs typeface="Arial" panose="020B0604020202020204" pitchFamily="34" charset="0"/>
              </a:rPr>
              <a:t>8</a:t>
            </a:r>
            <a:r>
              <a:rPr lang="en-US" altLang="en-US" sz="2400" dirty="0">
                <a:latin typeface="Arial" panose="020B0604020202020204" pitchFamily="34" charset="0"/>
                <a:cs typeface="Arial" panose="020B0604020202020204" pitchFamily="34" charset="0"/>
              </a:rPr>
              <a:t> to 10</a:t>
            </a:r>
            <a:r>
              <a:rPr lang="en-US" altLang="en-US" sz="2400" baseline="30000" dirty="0">
                <a:latin typeface="Arial" panose="020B0604020202020204" pitchFamily="34" charset="0"/>
                <a:cs typeface="Arial" panose="020B0604020202020204" pitchFamily="34" charset="0"/>
              </a:rPr>
              <a:t>9</a:t>
            </a:r>
            <a:r>
              <a:rPr lang="en-US" altLang="en-US" sz="24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s</a:t>
            </a:r>
            <a:r>
              <a:rPr lang="en-US" altLang="en-US" sz="2400" baseline="30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629011" y="2514600"/>
            <a:ext cx="8090853" cy="830997"/>
          </a:xfrm>
          <a:prstGeom prst="rect">
            <a:avLst/>
          </a:prstGeom>
          <a:solidFill>
            <a:srgbClr val="005F6A"/>
          </a:solidFill>
        </p:spPr>
        <p:txBody>
          <a:bodyPr wrap="square" rtlCol="0">
            <a:spAutoFit/>
          </a:bodyPr>
          <a:lstStyle/>
          <a:p>
            <a:r>
              <a:rPr lang="en-US" b="1" dirty="0">
                <a:solidFill>
                  <a:schemeClr val="bg1"/>
                </a:solidFill>
                <a:latin typeface="+mj-lt"/>
              </a:rPr>
              <a:t>Table 6-8 Enzymes for Which </a:t>
            </a:r>
            <a:r>
              <a:rPr lang="en-US" b="1" i="1" dirty="0" err="1">
                <a:solidFill>
                  <a:schemeClr val="bg1"/>
                </a:solidFill>
                <a:latin typeface="+mj-lt"/>
                <a:cs typeface="Arial" panose="020B0604020202020204" pitchFamily="34" charset="0"/>
              </a:rPr>
              <a:t>k</a:t>
            </a:r>
            <a:r>
              <a:rPr lang="en-US" b="1" baseline="-25000" dirty="0" err="1">
                <a:solidFill>
                  <a:schemeClr val="bg1"/>
                </a:solidFill>
                <a:latin typeface="+mj-lt"/>
                <a:cs typeface="Arial" panose="020B0604020202020204" pitchFamily="34" charset="0"/>
              </a:rPr>
              <a:t>cat</a:t>
            </a:r>
            <a:r>
              <a:rPr lang="en-US" b="1" dirty="0">
                <a:solidFill>
                  <a:schemeClr val="bg1"/>
                </a:solidFill>
                <a:latin typeface="+mj-lt"/>
                <a:cs typeface="Arial" panose="020B0604020202020204" pitchFamily="34" charset="0"/>
              </a:rPr>
              <a:t>/</a:t>
            </a:r>
            <a:r>
              <a:rPr lang="en-US" b="1" i="1" dirty="0">
                <a:solidFill>
                  <a:schemeClr val="bg1"/>
                </a:solidFill>
                <a:latin typeface="+mj-lt"/>
                <a:cs typeface="Arial" panose="020B0604020202020204" pitchFamily="34" charset="0"/>
              </a:rPr>
              <a:t>K</a:t>
            </a:r>
            <a:r>
              <a:rPr lang="en-US" b="1" baseline="-25000" dirty="0">
                <a:solidFill>
                  <a:schemeClr val="bg1"/>
                </a:solidFill>
                <a:latin typeface="+mj-lt"/>
                <a:cs typeface="Arial" panose="020B0604020202020204" pitchFamily="34" charset="0"/>
              </a:rPr>
              <a:t>m </a:t>
            </a:r>
            <a:r>
              <a:rPr lang="en-US" b="1" dirty="0">
                <a:solidFill>
                  <a:schemeClr val="bg1"/>
                </a:solidFill>
                <a:latin typeface="+mj-lt"/>
                <a:cs typeface="Arial" panose="020B0604020202020204" pitchFamily="34" charset="0"/>
              </a:rPr>
              <a:t>Is Close to the Diffusion-Controlled Limit (10</a:t>
            </a:r>
            <a:r>
              <a:rPr lang="en-US" b="1" baseline="30000" dirty="0">
                <a:solidFill>
                  <a:schemeClr val="bg1"/>
                </a:solidFill>
                <a:latin typeface="+mj-lt"/>
                <a:cs typeface="Arial" panose="020B0604020202020204" pitchFamily="34" charset="0"/>
              </a:rPr>
              <a:t>8</a:t>
            </a:r>
            <a:r>
              <a:rPr lang="en-US" b="1" dirty="0">
                <a:solidFill>
                  <a:schemeClr val="bg1"/>
                </a:solidFill>
                <a:latin typeface="+mj-lt"/>
                <a:cs typeface="Arial" panose="020B0604020202020204" pitchFamily="34" charset="0"/>
              </a:rPr>
              <a:t> to 10</a:t>
            </a:r>
            <a:r>
              <a:rPr lang="en-US" b="1" baseline="30000" dirty="0">
                <a:solidFill>
                  <a:schemeClr val="bg1"/>
                </a:solidFill>
                <a:latin typeface="+mj-lt"/>
                <a:cs typeface="Arial" panose="020B0604020202020204" pitchFamily="34" charset="0"/>
              </a:rPr>
              <a:t>9</a:t>
            </a:r>
            <a:r>
              <a:rPr lang="en-US" b="1" dirty="0">
                <a:solidFill>
                  <a:schemeClr val="bg1"/>
                </a:solidFill>
                <a:latin typeface="+mj-lt"/>
                <a:cs typeface="Arial" panose="020B0604020202020204" pitchFamily="34" charset="0"/>
              </a:rPr>
              <a:t> </a:t>
            </a:r>
            <a:r>
              <a:rPr lang="en-US" sz="1600" b="1" dirty="0">
                <a:solidFill>
                  <a:schemeClr val="bg1"/>
                </a:solidFill>
                <a:latin typeface="+mj-lt"/>
                <a:cs typeface="Arial" panose="020B0604020202020204" pitchFamily="34" charset="0"/>
              </a:rPr>
              <a:t>M</a:t>
            </a:r>
            <a:r>
              <a:rPr lang="en-US" b="1" baseline="30000" dirty="0">
                <a:solidFill>
                  <a:schemeClr val="bg1"/>
                </a:solidFill>
                <a:latin typeface="+mj-lt"/>
                <a:cs typeface="Arial" panose="020B0604020202020204" pitchFamily="34" charset="0"/>
              </a:rPr>
              <a:t>–1</a:t>
            </a:r>
            <a:r>
              <a:rPr lang="en-US" b="1" dirty="0">
                <a:solidFill>
                  <a:schemeClr val="bg1"/>
                </a:solidFill>
                <a:latin typeface="+mj-lt"/>
                <a:cs typeface="Arial" panose="020B0604020202020204" pitchFamily="34" charset="0"/>
              </a:rPr>
              <a:t>s</a:t>
            </a:r>
            <a:r>
              <a:rPr lang="en-US" b="1" baseline="30000" dirty="0">
                <a:solidFill>
                  <a:schemeClr val="bg1"/>
                </a:solidFill>
                <a:latin typeface="+mj-lt"/>
                <a:cs typeface="Arial" panose="020B0604020202020204" pitchFamily="34" charset="0"/>
              </a:rPr>
              <a:t>–1</a:t>
            </a:r>
            <a:r>
              <a:rPr lang="en-US" b="1" dirty="0">
                <a:solidFill>
                  <a:schemeClr val="bg1"/>
                </a:solidFill>
                <a:latin typeface="+mj-lt"/>
                <a:cs typeface="Arial" panose="020B0604020202020204" pitchFamily="34" charset="0"/>
              </a:rPr>
              <a:t>)</a:t>
            </a:r>
            <a:r>
              <a:rPr lang="en-US" b="1" dirty="0">
                <a:solidFill>
                  <a:schemeClr val="bg1"/>
                </a:solidFill>
                <a:latin typeface="+mj-lt"/>
              </a:rPr>
              <a:t> </a:t>
            </a:r>
          </a:p>
        </p:txBody>
      </p:sp>
      <p:graphicFrame>
        <p:nvGraphicFramePr>
          <p:cNvPr id="2" name="Table 1"/>
          <p:cNvGraphicFramePr>
            <a:graphicFrameLocks noGrp="1"/>
          </p:cNvGraphicFramePr>
          <p:nvPr>
            <p:extLst>
              <p:ext uri="{D42A27DB-BD31-4B8C-83A1-F6EECF244321}">
                <p14:modId xmlns:p14="http://schemas.microsoft.com/office/powerpoint/2010/main" val="799117268"/>
              </p:ext>
            </p:extLst>
          </p:nvPr>
        </p:nvGraphicFramePr>
        <p:xfrm>
          <a:off x="629011" y="3345597"/>
          <a:ext cx="8090853" cy="3134360"/>
        </p:xfrm>
        <a:graphic>
          <a:graphicData uri="http://schemas.openxmlformats.org/drawingml/2006/table">
            <a:tbl>
              <a:tblPr firstRow="1" bandRow="1">
                <a:tableStyleId>{5C22544A-7EE6-4342-B048-85BDC9FD1C3A}</a:tableStyleId>
              </a:tblPr>
              <a:tblGrid>
                <a:gridCol w="2145030">
                  <a:extLst>
                    <a:ext uri="{9D8B030D-6E8A-4147-A177-3AD203B41FA5}">
                      <a16:colId xmlns:a16="http://schemas.microsoft.com/office/drawing/2014/main" val="20000"/>
                    </a:ext>
                  </a:extLst>
                </a:gridCol>
                <a:gridCol w="175133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756093">
                  <a:extLst>
                    <a:ext uri="{9D8B030D-6E8A-4147-A177-3AD203B41FA5}">
                      <a16:colId xmlns:a16="http://schemas.microsoft.com/office/drawing/2014/main" val="20004"/>
                    </a:ext>
                  </a:extLst>
                </a:gridCol>
              </a:tblGrid>
              <a:tr h="370840">
                <a:tc>
                  <a:txBody>
                    <a:bodyPr/>
                    <a:lstStyle/>
                    <a:p>
                      <a:r>
                        <a:rPr lang="en-US" dirty="0">
                          <a:solidFill>
                            <a:schemeClr val="tx1"/>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chemeClr val="tx1"/>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err="1">
                          <a:solidFill>
                            <a:schemeClr val="tx1"/>
                          </a:solidFill>
                          <a:latin typeface="Arial" panose="020B0604020202020204" pitchFamily="34" charset="0"/>
                          <a:cs typeface="Arial" panose="020B0604020202020204" pitchFamily="34" charset="0"/>
                        </a:rPr>
                        <a:t>k</a:t>
                      </a:r>
                      <a:r>
                        <a:rPr lang="en-US" sz="1800" baseline="-25000" dirty="0" err="1">
                          <a:solidFill>
                            <a:schemeClr val="tx1"/>
                          </a:solidFill>
                          <a:latin typeface="Arial" panose="020B0604020202020204" pitchFamily="34" charset="0"/>
                          <a:cs typeface="Arial" panose="020B0604020202020204" pitchFamily="34" charset="0"/>
                        </a:rPr>
                        <a:t>cat</a:t>
                      </a:r>
                      <a:r>
                        <a:rPr lang="en-US" sz="1800" baseline="-25000" dirty="0">
                          <a:solidFill>
                            <a:schemeClr val="tx1"/>
                          </a:solidFill>
                          <a:latin typeface="Arial" panose="020B0604020202020204" pitchFamily="34" charset="0"/>
                          <a:cs typeface="Arial" panose="020B0604020202020204" pitchFamily="34" charset="0"/>
                        </a:rPr>
                        <a:t> </a:t>
                      </a:r>
                      <a:r>
                        <a:rPr lang="en-US" sz="1800" baseline="0" dirty="0">
                          <a:solidFill>
                            <a:schemeClr val="tx1"/>
                          </a:solidFill>
                          <a:latin typeface="Arial" panose="020B0604020202020204" pitchFamily="34" charset="0"/>
                          <a:cs typeface="Arial" panose="020B0604020202020204" pitchFamily="34" charset="0"/>
                        </a:rPr>
                        <a:t>(s</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a:solidFill>
                            <a:schemeClr val="tx1"/>
                          </a:solidFill>
                          <a:latin typeface="Arial" panose="020B0604020202020204" pitchFamily="34" charset="0"/>
                          <a:cs typeface="Arial" panose="020B0604020202020204" pitchFamily="34" charset="0"/>
                        </a:rPr>
                        <a:t>K</a:t>
                      </a:r>
                      <a:r>
                        <a:rPr lang="en-US" sz="1800" baseline="-2500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 (</a:t>
                      </a:r>
                      <a:r>
                        <a:rPr lang="en-US" sz="1200" baseline="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err="1">
                          <a:solidFill>
                            <a:schemeClr val="tx1"/>
                          </a:solidFill>
                          <a:latin typeface="Arial" panose="020B0604020202020204" pitchFamily="34" charset="0"/>
                          <a:cs typeface="Arial" panose="020B0604020202020204" pitchFamily="34" charset="0"/>
                        </a:rPr>
                        <a:t>k</a:t>
                      </a:r>
                      <a:r>
                        <a:rPr lang="en-US" sz="1800" baseline="-25000" dirty="0" err="1">
                          <a:solidFill>
                            <a:schemeClr val="tx1"/>
                          </a:solidFill>
                          <a:latin typeface="Arial" panose="020B0604020202020204" pitchFamily="34" charset="0"/>
                          <a:cs typeface="Arial" panose="020B0604020202020204" pitchFamily="34" charset="0"/>
                        </a:rPr>
                        <a:t>cat</a:t>
                      </a:r>
                      <a:r>
                        <a:rPr lang="en-US" sz="1800" dirty="0">
                          <a:solidFill>
                            <a:schemeClr val="tx1"/>
                          </a:solidFill>
                          <a:latin typeface="Arial" panose="020B0604020202020204" pitchFamily="34" charset="0"/>
                          <a:cs typeface="Arial" panose="020B0604020202020204" pitchFamily="34" charset="0"/>
                        </a:rPr>
                        <a:t>/</a:t>
                      </a:r>
                      <a:r>
                        <a:rPr lang="en-US" sz="1800" i="1" dirty="0">
                          <a:solidFill>
                            <a:schemeClr val="tx1"/>
                          </a:solidFill>
                          <a:latin typeface="Arial" panose="020B0604020202020204" pitchFamily="34" charset="0"/>
                          <a:cs typeface="Arial" panose="020B0604020202020204" pitchFamily="34" charset="0"/>
                        </a:rPr>
                        <a:t>K</a:t>
                      </a:r>
                      <a:r>
                        <a:rPr lang="en-US" sz="1800" baseline="-2500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 (</a:t>
                      </a:r>
                      <a:r>
                        <a:rPr lang="en-US" sz="1200" baseline="0" dirty="0">
                          <a:solidFill>
                            <a:schemeClr val="tx1"/>
                          </a:solidFill>
                          <a:latin typeface="Arial" panose="020B0604020202020204" pitchFamily="34" charset="0"/>
                          <a:cs typeface="Arial" panose="020B0604020202020204" pitchFamily="34" charset="0"/>
                        </a:rPr>
                        <a:t>M</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s</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Acetylcholinesterase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Acetylcholine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1.4×10</a:t>
                      </a:r>
                      <a:r>
                        <a:rPr lang="en-US"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1.6×10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a:t>
                      </a:r>
                      <a:r>
                        <a:rPr lang="en-US" baseline="-25000" dirty="0"/>
                        <a:t>2</a:t>
                      </a:r>
                    </a:p>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1×10</a:t>
                      </a:r>
                      <a:r>
                        <a:rPr lang="en-US" baseline="30000" dirty="0"/>
                        <a:t>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1.2×10</a:t>
                      </a:r>
                      <a:r>
                        <a:rPr lang="en-US" baseline="30000" dirty="0"/>
                        <a:t>–2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2.6×10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8.3×10</a:t>
                      </a:r>
                      <a:r>
                        <a:rPr lang="en-US" baseline="30000" dirty="0"/>
                        <a:t>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1.5×10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Catalase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a:t>
                      </a:r>
                      <a:r>
                        <a:rPr lang="en-US" baseline="-25000" dirty="0"/>
                        <a:t>2</a:t>
                      </a:r>
                      <a:r>
                        <a:rPr lang="en-US" dirty="0"/>
                        <a:t>O</a:t>
                      </a:r>
                      <a:r>
                        <a:rPr lang="en-US" baseline="-25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1.1×10</a:t>
                      </a:r>
                      <a:r>
                        <a:rPr lang="en-US" baseline="30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err="1"/>
                        <a:t>Crotonase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Crotonyl</a:t>
                      </a:r>
                      <a:r>
                        <a:rPr lang="en-US" dirty="0"/>
                        <a:t>-CoA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5.7×10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2.8×10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err="1"/>
                        <a:t>Fumarase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Fumarate</a:t>
                      </a:r>
                    </a:p>
                    <a:p>
                      <a:r>
                        <a:rPr lang="en-US" dirty="0"/>
                        <a:t>Malate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8×10</a:t>
                      </a:r>
                      <a:r>
                        <a:rPr lang="en-US" baseline="30000" dirty="0"/>
                        <a:t>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5×10</a:t>
                      </a:r>
                      <a:r>
                        <a:rPr lang="en-US" baseline="30000" dirty="0"/>
                        <a:t>–6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2.5×10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1.6×10</a:t>
                      </a:r>
                      <a:r>
                        <a:rPr lang="en-US" baseline="30000" dirty="0"/>
                        <a:t>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3.6×10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l-GR" i="1" dirty="0"/>
                        <a:t>β</a:t>
                      </a:r>
                      <a:r>
                        <a:rPr lang="en-US" dirty="0"/>
                        <a:t>-Lactamase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Benzylpenicillin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11FD-CDC0-4534-97EA-91274BEA103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Many Enzymes Catalyze Reactions with Two or More Substrates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E7E86D6E-D067-E848-A723-EA397A05B4AA}"/>
              </a:ext>
            </a:extLst>
          </p:cNvPr>
          <p:cNvSpPr txBox="1">
            <a:spLocks noChangeArrowheads="1"/>
          </p:cNvSpPr>
          <p:nvPr/>
        </p:nvSpPr>
        <p:spPr bwMode="auto">
          <a:xfrm>
            <a:off x="387350" y="2057400"/>
            <a:ext cx="8369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nearly 2/3 of all enzymatic reactions have 2 substrates and 2 products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example types of reactions: </a:t>
            </a:r>
          </a:p>
          <a:p>
            <a:pPr lvl="1">
              <a:defRPr/>
            </a:pPr>
            <a:r>
              <a:rPr lang="en-US" sz="2400" dirty="0">
                <a:latin typeface="Arial" panose="020B0604020202020204" pitchFamily="34" charset="0"/>
                <a:cs typeface="Arial" panose="020B0604020202020204" pitchFamily="34" charset="0"/>
              </a:rPr>
              <a:t>a group is transferred from one substrate to the other</a:t>
            </a:r>
          </a:p>
          <a:p>
            <a:pPr lvl="1">
              <a:defRPr/>
            </a:pPr>
            <a:r>
              <a:rPr lang="en-US" sz="2400" dirty="0">
                <a:latin typeface="Arial" panose="020B0604020202020204" pitchFamily="34" charset="0"/>
                <a:cs typeface="Arial" panose="020B0604020202020204" pitchFamily="34" charset="0"/>
              </a:rPr>
              <a:t>one substrate is oxidized while the other is reduced</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025C-8BBA-434E-BB73-2EA4F6E5522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 Response</a:t>
            </a:r>
            <a:endParaRPr lang="en-AU" dirty="0"/>
          </a:p>
        </p:txBody>
      </p:sp>
      <p:sp>
        <p:nvSpPr>
          <p:cNvPr id="46083" name="Google Shape;433;g847cf01710_0_113">
            <a:extLst>
              <a:ext uri="{FF2B5EF4-FFF2-40B4-BE49-F238E27FC236}">
                <a16:creationId xmlns:a16="http://schemas.microsoft.com/office/drawing/2014/main" id="{4BB4734E-2964-8441-AD90-5884DDC5FC36}"/>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enzymes, which inorganic ion does NOT serve as a cofactor?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cs typeface="Arial" panose="020B0604020202020204" pitchFamily="34" charset="0"/>
              </a:rPr>
              <a:t>Ca</a:t>
            </a:r>
            <a:r>
              <a:rPr lang="en-US" altLang="en-US" sz="2400" b="1" baseline="30000" dirty="0">
                <a:latin typeface="Arial" panose="020B0604020202020204" pitchFamily="34" charset="0"/>
                <a:cs typeface="Arial" panose="020B0604020202020204" pitchFamily="34" charset="0"/>
              </a:rPr>
              <a:t>2+</a:t>
            </a:r>
          </a:p>
          <a:p>
            <a:pPr>
              <a:lnSpc>
                <a:spcPct val="115000"/>
              </a:lnSpc>
              <a:spcBef>
                <a:spcPct val="0"/>
              </a:spcBef>
              <a:buClr>
                <a:srgbClr val="000000"/>
              </a:buClr>
              <a:buSzPts val="1100"/>
              <a:buFontTx/>
              <a:buNone/>
            </a:pP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Zn</a:t>
            </a:r>
            <a:r>
              <a:rPr lang="en-US" altLang="en-US" sz="2400" b="1" baseline="30000" dirty="0">
                <a:latin typeface="Arial" panose="020B0604020202020204" pitchFamily="34" charset="0"/>
                <a:cs typeface="Arial" panose="020B0604020202020204" pitchFamily="34" charset="0"/>
              </a:rPr>
              <a:t>2+</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Cu</a:t>
            </a:r>
            <a:r>
              <a:rPr lang="en-US" altLang="en-US" sz="2400" b="1" baseline="30000" dirty="0">
                <a:latin typeface="Arial" panose="020B0604020202020204" pitchFamily="34" charset="0"/>
                <a:cs typeface="Arial" panose="020B0604020202020204" pitchFamily="34" charset="0"/>
              </a:rPr>
              <a:t>2+</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and </a:t>
            </a:r>
            <a:r>
              <a:rPr lang="en-US" altLang="en-US" sz="2400" b="1" dirty="0">
                <a:latin typeface="Arial" panose="020B0604020202020204" pitchFamily="34" charset="0"/>
                <a:cs typeface="Arial" panose="020B0604020202020204" pitchFamily="34" charset="0"/>
              </a:rPr>
              <a:t>Mg</a:t>
            </a:r>
            <a:r>
              <a:rPr lang="en-US" altLang="en-US" sz="2400" b="1" baseline="30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all serve </a:t>
            </a: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as cofactors. Ca</a:t>
            </a:r>
            <a:r>
              <a:rPr lang="en-US" altLang="en-US" sz="2400" b="1" baseline="30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does not. </a:t>
            </a: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baseline="300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CA52-4D9F-48B3-95ED-CA3754D51EF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Involve a Ternary Complex</a:t>
            </a:r>
            <a:endParaRPr lang="en-AU" dirty="0"/>
          </a:p>
        </p:txBody>
      </p:sp>
      <p:sp>
        <p:nvSpPr>
          <p:cNvPr id="7" name="Google Shape;390;g847cf01710_0_68">
            <a:extLst>
              <a:ext uri="{FF2B5EF4-FFF2-40B4-BE49-F238E27FC236}">
                <a16:creationId xmlns:a16="http://schemas.microsoft.com/office/drawing/2014/main" id="{30751433-0429-274E-B26A-DFDA121041DA}"/>
              </a:ext>
            </a:extLst>
          </p:cNvPr>
          <p:cNvSpPr txBox="1">
            <a:spLocks noChangeArrowheads="1"/>
          </p:cNvSpPr>
          <p:nvPr/>
        </p:nvSpPr>
        <p:spPr bwMode="auto">
          <a:xfrm>
            <a:off x="387350" y="2057400"/>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substrates can bind in a random sequence or in a specific order  </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3890" name="Picture 2" descr="Part a shows an enzyme reaction involving a ternary complex.">
            <a:extLst>
              <a:ext uri="{FF2B5EF4-FFF2-40B4-BE49-F238E27FC236}">
                <a16:creationId xmlns:a16="http://schemas.microsoft.com/office/drawing/2014/main" id="{6FB0B2DE-7D17-B146-9428-155688C3A3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3124200"/>
            <a:ext cx="652397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4ACC-9FD4-4166-8824-B2A4372DBA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Do Not Form a Ternary Complex</a:t>
            </a:r>
            <a:endParaRPr lang="en-AU" dirty="0"/>
          </a:p>
        </p:txBody>
      </p:sp>
      <p:sp>
        <p:nvSpPr>
          <p:cNvPr id="7" name="Google Shape;390;g847cf01710_0_68">
            <a:extLst>
              <a:ext uri="{FF2B5EF4-FFF2-40B4-BE49-F238E27FC236}">
                <a16:creationId xmlns:a16="http://schemas.microsoft.com/office/drawing/2014/main" id="{0B67C95D-B9A5-CB41-918B-3FD8467229BB}"/>
              </a:ext>
            </a:extLst>
          </p:cNvPr>
          <p:cNvSpPr txBox="1">
            <a:spLocks noChangeArrowheads="1"/>
          </p:cNvSpPr>
          <p:nvPr/>
        </p:nvSpPr>
        <p:spPr bwMode="auto">
          <a:xfrm>
            <a:off x="387350" y="2019300"/>
            <a:ext cx="8369300" cy="1600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first substrate is converted to product and dissociates before the second substrate binds </a:t>
            </a:r>
          </a:p>
          <a:p>
            <a:pPr lvl="1">
              <a:defRPr/>
            </a:pPr>
            <a:r>
              <a:rPr lang="en-US" sz="2400" dirty="0">
                <a:latin typeface="Arial" panose="020B0604020202020204" pitchFamily="34" charset="0"/>
                <a:cs typeface="Arial" panose="020B0604020202020204" pitchFamily="34" charset="0"/>
              </a:rPr>
              <a:t>example: Ping-Pong, or double-displacement, mechanism</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5938" name="Picture 2" descr=" Part b is labeled enzyme reaction in which no ternary complex is formed. E plus S subscript 1 undergoes a reversible reaction to form E S subscript 1, which undergoes a reversible reaction to form E prime P subscript 1, which undergoes a reversible reaction with the loss of P subscript 1 to form E prime, which undergoes a reversible reaction with the input of S subscript 2 to form E prime S subscript 2, which yields E plus P subscript 2. ">
            <a:extLst>
              <a:ext uri="{FF2B5EF4-FFF2-40B4-BE49-F238E27FC236}">
                <a16:creationId xmlns:a16="http://schemas.microsoft.com/office/drawing/2014/main" id="{E768B0BF-C47D-2343-B4F4-FB5711420C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52" y="4114800"/>
            <a:ext cx="802536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83E4-FFC1-4F72-9F9B-7BB179C9F27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a:t>
            </a:r>
            <a:endParaRPr lang="en-AU" dirty="0"/>
          </a:p>
        </p:txBody>
      </p:sp>
      <p:sp>
        <p:nvSpPr>
          <p:cNvPr id="283653" name="Google Shape;433;g847cf01710_0_113">
            <a:extLst>
              <a:ext uri="{FF2B5EF4-FFF2-40B4-BE49-F238E27FC236}">
                <a16:creationId xmlns:a16="http://schemas.microsoft.com/office/drawing/2014/main" id="{D0AE38DF-0075-DA45-A217-670E94B0215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enzyme kinetics, what characterizes a Ping-Pong pathway?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The pathway involves two substrates and two products. </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The enzyme and both substrates form a ternary complex.</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The enzyme reacts with one substrate, then the other</a:t>
            </a:r>
          </a:p>
          <a:p>
            <a:pPr>
              <a:buFontTx/>
              <a:buNone/>
            </a:pPr>
            <a:r>
              <a:rPr lang="en-US" altLang="en-US" sz="2400" dirty="0">
                <a:latin typeface="Arial" panose="020B0604020202020204" pitchFamily="34" charset="0"/>
                <a:cs typeface="Arial" panose="020B0604020202020204" pitchFamily="34" charset="0"/>
              </a:rPr>
              <a:t>     substrate, but does not form a ternary complex. </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The two substrates bind to the enzyme in a random order. </a:t>
            </a: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8F3994C1-3B05-4C70-AAAF-2F34E3193978}"/>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30623656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619A-64C6-47B9-9F98-963579E8A6C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 Response</a:t>
            </a:r>
            <a:endParaRPr lang="en-AU" dirty="0"/>
          </a:p>
        </p:txBody>
      </p:sp>
      <p:sp>
        <p:nvSpPr>
          <p:cNvPr id="4" name="Google Shape;433;g847cf01710_0_113">
            <a:extLst>
              <a:ext uri="{FF2B5EF4-FFF2-40B4-BE49-F238E27FC236}">
                <a16:creationId xmlns:a16="http://schemas.microsoft.com/office/drawing/2014/main" id="{9390157D-074F-6F41-B6CC-161E365A29B5}"/>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In enzyme kinetics, what characterizes a Ping-Pong pathway?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cs typeface="Arial" panose="020B0604020202020204" pitchFamily="34" charset="0"/>
              </a:rPr>
              <a:t>The enzyme reacts with one substrate, then the other</a:t>
            </a:r>
          </a:p>
          <a:p>
            <a:pPr>
              <a:buFontTx/>
              <a:buNone/>
            </a:pPr>
            <a:r>
              <a:rPr lang="en-US" altLang="en-US" sz="2400" b="1" dirty="0">
                <a:latin typeface="Arial" panose="020B0604020202020204" pitchFamily="34" charset="0"/>
                <a:cs typeface="Arial" panose="020B0604020202020204" pitchFamily="34" charset="0"/>
              </a:rPr>
              <a:t>     substrate, but does not form a ternary complex.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altLang="en-US" sz="2400" b="1" dirty="0">
                <a:latin typeface="Arial" panose="020B0604020202020204" pitchFamily="34" charset="0"/>
                <a:cs typeface="Arial" panose="020B0604020202020204" pitchFamily="34" charset="0"/>
                <a:sym typeface="Calibri" panose="020F0502020204030204" pitchFamily="34" charset="0"/>
              </a:rPr>
              <a:t>In the Ping-Pong, or double-displacement, mechanism, the </a:t>
            </a:r>
            <a:r>
              <a:rPr lang="en-US" sz="2400" b="1" dirty="0">
                <a:latin typeface="Arial" panose="020B0604020202020204" pitchFamily="34" charset="0"/>
                <a:cs typeface="Arial" panose="020B0604020202020204" pitchFamily="34" charset="0"/>
              </a:rPr>
              <a:t>first substrate is converted to product and dissociates before the second substrate binds, so no ternary complex is formed.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99982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52D4-D2D2-4850-BA1F-DD31F4DDADD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a:t>
            </a:r>
            <a:endParaRPr lang="en-AU" dirty="0"/>
          </a:p>
        </p:txBody>
      </p:sp>
      <p:sp>
        <p:nvSpPr>
          <p:cNvPr id="5" name="Google Shape;390;g847cf01710_0_68">
            <a:extLst>
              <a:ext uri="{FF2B5EF4-FFF2-40B4-BE49-F238E27FC236}">
                <a16:creationId xmlns:a16="http://schemas.microsoft.com/office/drawing/2014/main" id="{9A3E2438-3608-EC41-808A-AD246C454790}"/>
              </a:ext>
            </a:extLst>
          </p:cNvPr>
          <p:cNvSpPr txBox="1">
            <a:spLocks noChangeArrowheads="1"/>
          </p:cNvSpPr>
          <p:nvPr/>
        </p:nvSpPr>
        <p:spPr bwMode="auto">
          <a:xfrm>
            <a:off x="269875" y="1524000"/>
            <a:ext cx="8604250" cy="1447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Cleland nomenclature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shorthand notation for describing reactions with multiple substrates and products </a:t>
            </a:r>
          </a:p>
          <a:p>
            <a:pPr lvl="1">
              <a:defRPr/>
            </a:pPr>
            <a:r>
              <a:rPr lang="en-US" sz="2400" dirty="0">
                <a:latin typeface="Arial" panose="020B0604020202020204" pitchFamily="34" charset="0"/>
                <a:cs typeface="Arial" panose="020B0604020202020204" pitchFamily="34" charset="0"/>
              </a:rPr>
              <a:t>substrates = A, B, C, and D, in the order in which they bind to the enzyme</a:t>
            </a:r>
          </a:p>
          <a:p>
            <a:pPr lvl="1">
              <a:defRPr/>
            </a:pPr>
            <a:r>
              <a:rPr lang="en-US" sz="2400" dirty="0">
                <a:latin typeface="Arial" panose="020B0604020202020204" pitchFamily="34" charset="0"/>
                <a:cs typeface="Arial" panose="020B0604020202020204" pitchFamily="34" charset="0"/>
              </a:rPr>
              <a:t>products = P, Q, S, and T, in the order in which they dissociate </a:t>
            </a:r>
          </a:p>
          <a:p>
            <a:pPr lvl="1">
              <a:defRPr/>
            </a:pPr>
            <a:r>
              <a:rPr lang="en-US" sz="2400" dirty="0">
                <a:latin typeface="Arial" panose="020B0604020202020204" pitchFamily="34" charset="0"/>
                <a:cs typeface="Arial" panose="020B0604020202020204" pitchFamily="34" charset="0"/>
              </a:rPr>
              <a:t>one, two, three, or four substrates = </a:t>
            </a:r>
            <a:r>
              <a:rPr lang="en-US" sz="2400" dirty="0" err="1">
                <a:latin typeface="Arial" panose="020B0604020202020204" pitchFamily="34" charset="0"/>
                <a:cs typeface="Arial" panose="020B0604020202020204" pitchFamily="34" charset="0"/>
              </a:rPr>
              <a:t>uni</a:t>
            </a:r>
            <a:r>
              <a:rPr lang="en-US" sz="2400" dirty="0">
                <a:latin typeface="Arial" panose="020B0604020202020204" pitchFamily="34" charset="0"/>
                <a:cs typeface="Arial" panose="020B0604020202020204" pitchFamily="34" charset="0"/>
              </a:rPr>
              <a:t>, bi, </a:t>
            </a:r>
            <a:r>
              <a:rPr lang="en-US" sz="2400" dirty="0" err="1">
                <a:latin typeface="Arial" panose="020B0604020202020204" pitchFamily="34" charset="0"/>
                <a:cs typeface="Arial" panose="020B0604020202020204" pitchFamily="34" charset="0"/>
              </a:rPr>
              <a:t>ter</a:t>
            </a:r>
            <a:r>
              <a:rPr lang="en-US" sz="2400" dirty="0">
                <a:latin typeface="Arial" panose="020B0604020202020204" pitchFamily="34" charset="0"/>
                <a:cs typeface="Arial" panose="020B0604020202020204" pitchFamily="34" charset="0"/>
              </a:rPr>
              <a:t>, and quad, respectively</a:t>
            </a:r>
          </a:p>
          <a:p>
            <a:pPr lvl="1">
              <a:defRPr/>
            </a:pPr>
            <a:r>
              <a:rPr lang="en-US" sz="2400" dirty="0">
                <a:latin typeface="Arial" panose="020B0604020202020204" pitchFamily="34" charset="0"/>
                <a:cs typeface="Arial" panose="020B0604020202020204" pitchFamily="34" charset="0"/>
              </a:rPr>
              <a:t>the enzyme = E, but if modified during the reaction, successive forms = F, G, and so on </a:t>
            </a:r>
          </a:p>
          <a:p>
            <a:pPr lvl="1">
              <a:defRPr/>
            </a:pPr>
            <a:endParaRPr lang="en-US" sz="20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5B4-6241-40C9-B9AA-234F2C25F9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 for a Bi </a:t>
            </a:r>
            <a:r>
              <a:rPr lang="en-US" altLang="en-US" dirty="0" err="1">
                <a:solidFill>
                  <a:schemeClr val="tx1"/>
                </a:solidFill>
                <a:latin typeface="Arial" panose="020B0604020202020204" pitchFamily="34" charset="0"/>
                <a:cs typeface="Arial" panose="020B0604020202020204" pitchFamily="34" charset="0"/>
              </a:rPr>
              <a:t>Bi</a:t>
            </a:r>
            <a:r>
              <a:rPr lang="en-US" altLang="en-US" dirty="0">
                <a:solidFill>
                  <a:schemeClr val="tx1"/>
                </a:solidFill>
                <a:latin typeface="Arial" panose="020B0604020202020204" pitchFamily="34" charset="0"/>
                <a:cs typeface="Arial" panose="020B0604020202020204" pitchFamily="34" charset="0"/>
              </a:rPr>
              <a:t> Reaction</a:t>
            </a:r>
            <a:endParaRPr lang="en-AU" dirty="0"/>
          </a:p>
        </p:txBody>
      </p:sp>
      <p:pic>
        <p:nvPicPr>
          <p:cNvPr id="300034" name="Picture 2" descr="Part c, Cleland nomenclature, shows two reactions. Ordered bibi is represented by a horizontal line with E under the left and right ends. To right of E, an arrow points down from A. E A is present beneath the line to the right, then a line points down from B. The next segment shows E A B, then E P Q, then a line points up to P. To the right, E Q is beneath the line. An arrow points up to Q to the right, then the line ends at E. Random bi bi is represented by a line with two hexagons embedded. It begins and ends with E. On the left, a line above E reaches the left vertex of a hexagon. Arrows labeled A and B point down to the upper left and upper right vertices, respectively. Arrows labeled B and A point up to the lower left and right vertices, respectively. A horizontal line extends from the right vertex. Beneath this line, E A B is present on the left connected by a line to E P Q on the right. The line joins to the left vertex of another hexagon. Arrows point up to P and Q from the left and right top vertices, respectively. Arrows point down to Q and P from the bottom left and right vertices, respectively. A line extends from the right vertex above E. ">
            <a:extLst>
              <a:ext uri="{FF2B5EF4-FFF2-40B4-BE49-F238E27FC236}">
                <a16:creationId xmlns:a16="http://schemas.microsoft.com/office/drawing/2014/main" id="{23ABFDB5-E5AC-7643-94ED-227DBFAF28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1142" y="1752600"/>
            <a:ext cx="468171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6C1E-C69A-4ED5-A451-65FBC494B05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 for a Ping-Pong Reaction</a:t>
            </a:r>
            <a:endParaRPr lang="en-AU" dirty="0"/>
          </a:p>
        </p:txBody>
      </p:sp>
      <p:pic>
        <p:nvPicPr>
          <p:cNvPr id="302082" name="Picture 3" descr="Part d is labeled ping-pong in Cleland nomenclature. A horizontal line begins and ends above E. To the right of the left-hand E, an arrow points down from A. To the right below the line, E A is connected by a line to F P to its right. Next, an arrow points up to P, then F is present to the right below the line. An arrow points down from B, then F B connected by a line to E Q to the right is present beneath the line. An arrow points up to Q, then the line ends just after E.">
            <a:extLst>
              <a:ext uri="{FF2B5EF4-FFF2-40B4-BE49-F238E27FC236}">
                <a16:creationId xmlns:a16="http://schemas.microsoft.com/office/drawing/2014/main" id="{CA5AA7E0-8A21-BF4D-B340-321CDD2420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3068" y="2362200"/>
            <a:ext cx="49978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35EC-3FBC-4D97-A998-52B4B68F83A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29</a:t>
            </a:r>
            <a:endParaRPr lang="en-AU" dirty="0"/>
          </a:p>
        </p:txBody>
      </p:sp>
      <p:sp>
        <p:nvSpPr>
          <p:cNvPr id="283653" name="Google Shape;433;g847cf01710_0_113">
            <a:extLst>
              <a:ext uri="{FF2B5EF4-FFF2-40B4-BE49-F238E27FC236}">
                <a16:creationId xmlns:a16="http://schemas.microsoft.com/office/drawing/2014/main" id="{D0AE38DF-0075-DA45-A217-670E94B0215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regarding Cleland nomenclature?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progress of the reaction is indicated with a vertical line.</a:t>
            </a:r>
            <a:endParaRPr lang="en-US" alt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Substrates are denoted A, B, C, and D, in the order in which they bind to the enzyme. </a:t>
            </a:r>
            <a:endParaRPr lang="en-US" alt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altLang="en-US" sz="2400" dirty="0">
                <a:latin typeface="Arial" panose="020B0604020202020204" pitchFamily="34" charset="0"/>
                <a:cs typeface="Arial" panose="020B0604020202020204" pitchFamily="34" charset="0"/>
              </a:rPr>
              <a:t>The products are denoted P, Q, S, and T, in the order in   which they dissociate. </a:t>
            </a:r>
          </a:p>
          <a:p>
            <a:pPr marL="457200" indent="-457200">
              <a:buFont typeface="+mj-lt"/>
              <a:buAutoNum type="alphaUcPeriod"/>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Successive modified forms of the enzyme E are denoted F, G, and so on.  </a:t>
            </a: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BD3C1521-CB9A-4374-8938-CA6CAE7C91FF}"/>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17883788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85C6-B08C-4985-8C81-B534950FF90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29, Response</a:t>
            </a:r>
            <a:endParaRPr lang="en-AU" dirty="0"/>
          </a:p>
        </p:txBody>
      </p:sp>
      <p:sp>
        <p:nvSpPr>
          <p:cNvPr id="5" name="Google Shape;433;g847cf01710_0_113">
            <a:extLst>
              <a:ext uri="{FF2B5EF4-FFF2-40B4-BE49-F238E27FC236}">
                <a16:creationId xmlns:a16="http://schemas.microsoft.com/office/drawing/2014/main" id="{39038336-6E91-BB45-8D7A-7B2ED66F4687}"/>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regarding Cleland nomenclature?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 The progress of the reaction is indicated with a vertical</a:t>
            </a: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line.</a:t>
            </a: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In the Cleland nomenclature system, the progress of the reaction is indicated with a horizontal line, with successive chemical species indicated below it. </a:t>
            </a:r>
          </a:p>
          <a:p>
            <a:pPr>
              <a:lnSpc>
                <a:spcPct val="115000"/>
              </a:lnSpc>
              <a:spcBef>
                <a:spcPct val="0"/>
              </a:spcBef>
              <a:buClr>
                <a:srgbClr val="000000"/>
              </a:buClr>
              <a:buSzPts val="1100"/>
              <a:buNone/>
            </a:pPr>
            <a:endParaRPr lang="en-US" sz="2400" dirty="0"/>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85720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8458-FA0E-4D9B-8503-AF07DC9956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Steady-State Kinetic Analysis of </a:t>
            </a:r>
            <a:r>
              <a:rPr lang="en-US" altLang="en-US" dirty="0" err="1">
                <a:solidFill>
                  <a:schemeClr val="tx1"/>
                </a:solidFill>
                <a:latin typeface="Arial" panose="020B0604020202020204" pitchFamily="34" charset="0"/>
                <a:cs typeface="Arial" panose="020B0604020202020204" pitchFamily="34" charset="0"/>
              </a:rPr>
              <a:t>Bisubstrate</a:t>
            </a:r>
            <a:r>
              <a:rPr lang="en-US" altLang="en-US" dirty="0">
                <a:solidFill>
                  <a:schemeClr val="tx1"/>
                </a:solidFill>
                <a:latin typeface="Arial" panose="020B0604020202020204" pitchFamily="34" charset="0"/>
                <a:cs typeface="Arial" panose="020B0604020202020204" pitchFamily="34" charset="0"/>
              </a:rPr>
              <a:t> Reactions</a:t>
            </a:r>
            <a:endParaRPr lang="en-AU" dirty="0"/>
          </a:p>
        </p:txBody>
      </p:sp>
      <p:sp>
        <p:nvSpPr>
          <p:cNvPr id="5" name="Google Shape;390;g847cf01710_0_68">
            <a:extLst>
              <a:ext uri="{FF2B5EF4-FFF2-40B4-BE49-F238E27FC236}">
                <a16:creationId xmlns:a16="http://schemas.microsoft.com/office/drawing/2014/main" id="{0339DF14-35FE-4143-B02E-08832A7FF6B3}"/>
              </a:ext>
            </a:extLst>
          </p:cNvPr>
          <p:cNvSpPr txBox="1">
            <a:spLocks noChangeArrowheads="1"/>
          </p:cNvSpPr>
          <p:nvPr/>
        </p:nvSpPr>
        <p:spPr bwMode="auto">
          <a:xfrm>
            <a:off x="387350" y="2019300"/>
            <a:ext cx="8369300" cy="1447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Michaelis-Menten steady-state kinetics can distinguish between pathways that have a ternary intermediate and pathways that do not </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BCCC4-B157-4DC0-8761-1CD7BD56CF3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Coenzymes as Transient Carriers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Atoms or Functional Groups</a:t>
            </a:r>
            <a:endParaRPr lang="en-AU" dirty="0"/>
          </a:p>
        </p:txBody>
      </p:sp>
      <p:sp>
        <p:nvSpPr>
          <p:cNvPr id="3" name="TextBox 2"/>
          <p:cNvSpPr txBox="1"/>
          <p:nvPr/>
        </p:nvSpPr>
        <p:spPr>
          <a:xfrm>
            <a:off x="311785" y="1383565"/>
            <a:ext cx="8520430" cy="830997"/>
          </a:xfrm>
          <a:prstGeom prst="rect">
            <a:avLst/>
          </a:prstGeom>
          <a:solidFill>
            <a:srgbClr val="005F6A"/>
          </a:solidFill>
        </p:spPr>
        <p:txBody>
          <a:bodyPr wrap="square" rtlCol="0">
            <a:spAutoFit/>
          </a:bodyPr>
          <a:lstStyle/>
          <a:p>
            <a:r>
              <a:rPr lang="en-US" b="1" dirty="0">
                <a:solidFill>
                  <a:schemeClr val="bg1"/>
                </a:solidFill>
              </a:rPr>
              <a:t>Table 6-2 Some Coenzymes That Serve as Transient Carriers of Specific Atoms or Functional Groups</a:t>
            </a:r>
          </a:p>
        </p:txBody>
      </p:sp>
      <p:graphicFrame>
        <p:nvGraphicFramePr>
          <p:cNvPr id="2" name="Table 1"/>
          <p:cNvGraphicFramePr>
            <a:graphicFrameLocks noGrp="1"/>
          </p:cNvGraphicFramePr>
          <p:nvPr>
            <p:extLst>
              <p:ext uri="{D42A27DB-BD31-4B8C-83A1-F6EECF244321}">
                <p14:modId xmlns:p14="http://schemas.microsoft.com/office/powerpoint/2010/main" val="2082531033"/>
              </p:ext>
            </p:extLst>
          </p:nvPr>
        </p:nvGraphicFramePr>
        <p:xfrm>
          <a:off x="311785" y="2214562"/>
          <a:ext cx="8520430" cy="4150360"/>
        </p:xfrm>
        <a:graphic>
          <a:graphicData uri="http://schemas.openxmlformats.org/drawingml/2006/table">
            <a:tbl>
              <a:tblPr firstRow="1" bandRow="1">
                <a:tableStyleId>{5C22544A-7EE6-4342-B048-85BDC9FD1C3A}</a:tableStyleId>
              </a:tblPr>
              <a:tblGrid>
                <a:gridCol w="445643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sz="1400" dirty="0">
                          <a:solidFill>
                            <a:schemeClr val="tx1"/>
                          </a:solidFill>
                        </a:rPr>
                        <a:t>Coenzyme</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Examples of chemical groups transferred</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Dietary precursor</a:t>
                      </a:r>
                      <a:r>
                        <a:rPr lang="en-US" sz="1400" baseline="0" dirty="0">
                          <a:solidFill>
                            <a:schemeClr val="tx1"/>
                          </a:solidFill>
                        </a:rPr>
                        <a:t> in mammals</a:t>
                      </a:r>
                      <a:endParaRPr lang="en-US" sz="1400" dirty="0">
                        <a:solidFill>
                          <a:schemeClr val="tx1"/>
                        </a:solidFill>
                      </a:endParaRPr>
                    </a:p>
                  </a:txBody>
                  <a:tcPr anchor="b">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400" dirty="0" err="1"/>
                        <a:t>Biocytin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CO</a:t>
                      </a:r>
                      <a:r>
                        <a:rPr lang="en-US" sz="1400" baseline="-25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Biotin (vitamin</a:t>
                      </a:r>
                      <a:r>
                        <a:rPr lang="en-US" sz="1400" baseline="0" dirty="0"/>
                        <a:t> B</a:t>
                      </a:r>
                      <a:r>
                        <a:rPr lang="en-US" sz="1400" baseline="-25000" dirty="0"/>
                        <a:t>7</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400" dirty="0"/>
                        <a:t>Coenzyme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Pantothenic acid (vitamin B5) and other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400" dirty="0"/>
                        <a:t>5′-Deoxyadenosylcobalamin (coenzyme B</a:t>
                      </a:r>
                      <a:r>
                        <a:rPr lang="en-US" sz="1400" baseline="-25000" dirty="0"/>
                        <a:t>12</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 atoms and alkyl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Vitamin</a:t>
                      </a:r>
                      <a:r>
                        <a:rPr lang="en-US" sz="1400" baseline="0" dirty="0"/>
                        <a:t> B</a:t>
                      </a:r>
                      <a:r>
                        <a:rPr lang="en-US" sz="1400" baseline="-25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400" dirty="0"/>
                        <a:t>Flavin adenine</a:t>
                      </a:r>
                      <a:r>
                        <a:rPr lang="en-US" sz="1400" baseline="0" dirty="0"/>
                        <a:t>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Riboflavin (vitamin</a:t>
                      </a:r>
                      <a:r>
                        <a:rPr lang="en-US" sz="1400" baseline="0" dirty="0"/>
                        <a:t> B</a:t>
                      </a:r>
                      <a:r>
                        <a:rPr lang="en-US" sz="1400" baseline="-25000" dirty="0"/>
                        <a:t>2</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400" dirty="0" err="1"/>
                        <a:t>Lipoate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 and 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Not required in diet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400" dirty="0"/>
                        <a:t>Nicotinamide</a:t>
                      </a:r>
                      <a:r>
                        <a:rPr lang="en-US" sz="1400" baseline="0" dirty="0"/>
                        <a:t> adenine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Hydride ion (:H</a:t>
                      </a:r>
                      <a:r>
                        <a:rPr lang="en-US" sz="1400" baseline="30000" dirty="0"/>
                        <a:t>–</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Nicotinic acid (niacin, vitamin B</a:t>
                      </a:r>
                      <a:r>
                        <a:rPr lang="en-US" sz="1400" baseline="-25000" dirty="0"/>
                        <a:t>3</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400" dirty="0"/>
                        <a:t>Pyridoxal 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Amino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Pyridoxine</a:t>
                      </a:r>
                      <a:r>
                        <a:rPr lang="en-US" sz="1400" baseline="0" dirty="0"/>
                        <a:t> (vitamin B</a:t>
                      </a:r>
                      <a:r>
                        <a:rPr lang="en-US" sz="1400" baseline="-25000" dirty="0"/>
                        <a:t>6</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400" dirty="0"/>
                        <a:t>Tetrahydrofolate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One-carbon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Folate (vitamin B</a:t>
                      </a:r>
                      <a:r>
                        <a:rPr lang="en-US" sz="1400" baseline="-25000" dirty="0"/>
                        <a:t>9</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US" sz="1400" dirty="0"/>
                        <a:t>Thiamine pyrophosphate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Aldehydes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Thiamine (vitamin</a:t>
                      </a:r>
                      <a:r>
                        <a:rPr lang="en-US" sz="1400" baseline="0" dirty="0"/>
                        <a:t> B</a:t>
                      </a:r>
                      <a:r>
                        <a:rPr lang="en-US" sz="1400" baseline="-25000" dirty="0"/>
                        <a:t>1</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A050-7700-4C0F-8C82-97B80AE6DD0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Intersecting Lines Indicate the Formation of a Ternary Complex</a:t>
            </a:r>
            <a:endParaRPr lang="en-AU" dirty="0"/>
          </a:p>
        </p:txBody>
      </p:sp>
      <p:pic>
        <p:nvPicPr>
          <p:cNvPr id="306178" name="Picture 2" descr="The graph plots the reciprocal of the substrate against the reciprocal of the initial velocity. The horizontal axis is labeled 1 over concentration of S in units of 1 over millimolar. The vertical axis is labeled 1 over V subscript 0 in units of 1 over micromolar per minute. The vertical axis is about halfway across the horizontal axis. Part a shows four diagonal lines that begin at the lower left and end in the upper right quadrant. The lines all intersect at a point in the lower left quadrant. The line that begins at the farthest left point on the horizontal axis ends beneath the other three lines on the right side of the graph. The same pattern is present with the other lines; the farther they are to the left on the horizontal axis, the lower they are on the right side. An arrow that begins at the top line on the right and curves down along the ends of the diagonal lines, pointing downward, is labeled increasing concentration of S subscript 2. ">
            <a:extLst>
              <a:ext uri="{FF2B5EF4-FFF2-40B4-BE49-F238E27FC236}">
                <a16:creationId xmlns:a16="http://schemas.microsoft.com/office/drawing/2014/main" id="{B5DD0147-94E3-F542-BD6B-D2513E0B0E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4813" y="1944688"/>
            <a:ext cx="5554373"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754C-608A-4F0F-8758-2B8B72B8835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Parallel Lines Indicate a Ping-Pong (Double-Displacement) Pathway</a:t>
            </a:r>
            <a:endParaRPr lang="en-AU" dirty="0"/>
          </a:p>
        </p:txBody>
      </p:sp>
      <p:pic>
        <p:nvPicPr>
          <p:cNvPr id="308226" name="Picture 3" descr="The graph plots the reciprocal of the substrate against the reciprocal of the initial velocity. The horizontal axis is labeled 1 over concentration of S in units of 1 over millimolar. The vertical axis is labeled 1 over V subscript 0 in units of 1 over micromolar per minute. The vertical axis is about halfway across the horizontal axis. Part b is a similar graph, except that the four lines are parallel and do not intersect. The line that intersects the horizontal axis farthest to the left is the top line on the right. For each line, those that intersect that horizontal axis farther to the left end above those that intersect the horizontal axis farther to the right. An arrow pointing down and to the right across the top of the lines on the right reads, increasing concentration of S subscript 2.">
            <a:extLst>
              <a:ext uri="{FF2B5EF4-FFF2-40B4-BE49-F238E27FC236}">
                <a16:creationId xmlns:a16="http://schemas.microsoft.com/office/drawing/2014/main" id="{AC363A7D-B190-D440-80BC-9B9CE90826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8733" y="1752600"/>
            <a:ext cx="5426534"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2BF-FA8E-4728-B622-7261409C74E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 Activity Depends on pH</a:t>
            </a:r>
            <a:endParaRPr lang="en-AU" dirty="0">
              <a:solidFill>
                <a:srgbClr val="4E4CB4"/>
              </a:solidFill>
            </a:endParaRPr>
          </a:p>
        </p:txBody>
      </p:sp>
      <p:sp>
        <p:nvSpPr>
          <p:cNvPr id="6" name="Google Shape;390;g847cf01710_0_68">
            <a:extLst>
              <a:ext uri="{FF2B5EF4-FFF2-40B4-BE49-F238E27FC236}">
                <a16:creationId xmlns:a16="http://schemas.microsoft.com/office/drawing/2014/main" id="{183093BA-DD0E-A94A-AE4C-64BFD8A4CBA7}"/>
              </a:ext>
            </a:extLst>
          </p:cNvPr>
          <p:cNvSpPr txBox="1">
            <a:spLocks noChangeArrowheads="1"/>
          </p:cNvSpPr>
          <p:nvPr/>
        </p:nvSpPr>
        <p:spPr bwMode="auto">
          <a:xfrm>
            <a:off x="381000" y="1655763"/>
            <a:ext cx="27987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pH range over which an enzyme undergoes changes in activity can provide a clue to the type of amino acid residue involved </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10275" name="Picture 2" descr="The horizontal axis shows p H, ranging from 0 to above 10, labeled in increments of 2. The curve labeled pepsin begins near the top of the vertical axis and curves upward through two points to a peak at 1.8 before beginning to curve down through a point just past 2. It curves down through points at 2.9 and just above half of the vertical axis, 3.9 and about one-third of the vertical axis, 4.5 at about one-fourth of the horizontal axis, a point shared with the other curve at 4.9 near the horizontal axis, and a point at 5.2 just above the horizontal axis. The curve reaches the horizontal axis at 6. The curve for glucose 6-phosphate has a similar shape shifted to the right. It forms almost a bell curve with a peak similar in height to pepsin but at 7.9 on the horizontal axis. It starts at the horizontal axis at 4.7, passes through points at 4.9 near the horizontal axis, 5.9 at about half of the height of the vertical axis, 6.1 at just above half the height of the vertical axis, 6.8 at about two-thirds of the height of the vertical axis, 7.5 and 8.2 on either side of the peak at just over three-quarters of the height of the vertical axis, 8.3 at two-thirds of the height of the vertical axis, 8.8 at just above half the height of the vertical axis, 9.2 at about half of the height of the vertical axis, and 10.3 near the horizontal axis. All data are approximate.">
            <a:extLst>
              <a:ext uri="{FF2B5EF4-FFF2-40B4-BE49-F238E27FC236}">
                <a16:creationId xmlns:a16="http://schemas.microsoft.com/office/drawing/2014/main" id="{92195F2B-4008-3A42-86C0-46CC53F2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5419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A1CC-BFC9-4B0A-880B-D471DED4666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30</a:t>
            </a:r>
            <a:endParaRPr lang="en-AU" dirty="0"/>
          </a:p>
        </p:txBody>
      </p:sp>
      <p:sp>
        <p:nvSpPr>
          <p:cNvPr id="283653" name="Google Shape;433;g847cf01710_0_113">
            <a:extLst>
              <a:ext uri="{FF2B5EF4-FFF2-40B4-BE49-F238E27FC236}">
                <a16:creationId xmlns:a16="http://schemas.microsoft.com/office/drawing/2014/main" id="{D0AE38DF-0075-DA45-A217-670E94B0215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Pepsin, a peptidase found in the stomach, has an optimal pH optimum of about 1.6. Normally the gastric juice is between 1 and 2. An individual experiencing heartburn dissolves baking soda in water and drinks the mixture to neutralize the stomach acid. What happens to pepsin activity in this case?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Activity will decrease due to a decrease in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pH.</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Activity will decrease due to an increase in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pH.</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Activity will increase due to a decrease in </a:t>
            </a:r>
            <a:r>
              <a:rPr lang="en-US" altLang="en-US" sz="2400" dirty="0" err="1">
                <a:latin typeface="Arial" panose="020B0604020202020204" pitchFamily="34" charset="0"/>
                <a:cs typeface="Arial" panose="020B0604020202020204" pitchFamily="34" charset="0"/>
              </a:rPr>
              <a:t>pH.</a:t>
            </a:r>
            <a:r>
              <a:rPr lang="en-US" altLang="en-US" sz="2400" dirty="0">
                <a:latin typeface="Arial" panose="020B0604020202020204" pitchFamily="34" charset="0"/>
                <a:cs typeface="Arial" panose="020B0604020202020204" pitchFamily="34" charset="0"/>
              </a:rPr>
              <a:t> </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Activity will increase due to an increase in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pH.</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DEBAD816-8EA8-4378-9D58-DD1EE79D1B27}"/>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38945616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8C3A-96B8-4AD7-B915-0C745B3DA1D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30, Response</a:t>
            </a:r>
            <a:endParaRPr lang="en-AU" dirty="0"/>
          </a:p>
        </p:txBody>
      </p:sp>
      <p:sp>
        <p:nvSpPr>
          <p:cNvPr id="4" name="Google Shape;433;g847cf01710_0_113">
            <a:extLst>
              <a:ext uri="{FF2B5EF4-FFF2-40B4-BE49-F238E27FC236}">
                <a16:creationId xmlns:a16="http://schemas.microsoft.com/office/drawing/2014/main" id="{EECAD620-8C6C-444E-A15D-7DD30636FD96}"/>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Pepsin, a peptidase found in the stomach, has an optimal pH optimum of about 1.6. Normally the gastric juice is between 1 and 2. An individual experiencing heartburn dissolves baking soda in water and drinks the mixture to neutralize the stomach acid. What happens to pepsin activity in this case?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 Activity will decrease due to an increase in </a:t>
            </a:r>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pH.</a:t>
            </a:r>
            <a:endParaRPr lang="en-US" altLang="en-US" sz="2400" b="1" dirty="0">
              <a:latin typeface="Arial" panose="020B0604020202020204" pitchFamily="34" charset="0"/>
              <a:cs typeface="Arial" panose="020B0604020202020204" pitchFamily="34" charset="0"/>
            </a:endParaRPr>
          </a:p>
          <a:p>
            <a:pPr>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Drinking baking soda will increase the pH of the gastric juice to levels higher than pepsin’s optimal </a:t>
            </a:r>
            <a:r>
              <a:rPr lang="en-US" altLang="en-US" sz="2400" b="1" dirty="0" err="1">
                <a:latin typeface="Arial" panose="020B0604020202020204" pitchFamily="34" charset="0"/>
                <a:cs typeface="Arial" panose="020B0604020202020204" pitchFamily="34" charset="0"/>
              </a:rPr>
              <a:t>pH.</a:t>
            </a:r>
            <a:r>
              <a:rPr lang="en-US" altLang="en-US" sz="2400" b="1" dirty="0">
                <a:latin typeface="Arial" panose="020B0604020202020204" pitchFamily="34" charset="0"/>
                <a:cs typeface="Arial" panose="020B0604020202020204" pitchFamily="34" charset="0"/>
              </a:rPr>
              <a:t> Therefore, pepsin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activity will decrease due to an increase in </a:t>
            </a:r>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pH.</a:t>
            </a:r>
            <a:endParaRPr lang="en-US" altLang="en-US" sz="2400" b="1" dirty="0">
              <a:latin typeface="Arial" panose="020B0604020202020204" pitchFamily="34" charset="0"/>
              <a:cs typeface="Arial" panose="020B0604020202020204" pitchFamily="34" charset="0"/>
            </a:endParaRPr>
          </a:p>
          <a:p>
            <a:pPr>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79259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CC2-C486-4BE6-AA6C-F248BF4D6102}"/>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Pre–Steady State Kinetics Can Provide Evidence for Specific Reaction Steps</a:t>
            </a:r>
            <a:endParaRPr lang="en-AU" sz="3200" dirty="0">
              <a:solidFill>
                <a:srgbClr val="4E4CB4"/>
              </a:solidFill>
            </a:endParaRPr>
          </a:p>
        </p:txBody>
      </p:sp>
      <p:sp>
        <p:nvSpPr>
          <p:cNvPr id="6" name="Google Shape;390;g847cf01710_0_68">
            <a:extLst>
              <a:ext uri="{FF2B5EF4-FFF2-40B4-BE49-F238E27FC236}">
                <a16:creationId xmlns:a16="http://schemas.microsoft.com/office/drawing/2014/main" id="{69DAE14A-4361-EC4A-A347-8429AC397EFA}"/>
              </a:ext>
            </a:extLst>
          </p:cNvPr>
          <p:cNvSpPr txBox="1">
            <a:spLocks noChangeArrowheads="1"/>
          </p:cNvSpPr>
          <p:nvPr/>
        </p:nvSpPr>
        <p:spPr bwMode="auto">
          <a:xfrm>
            <a:off x="457200" y="2351088"/>
            <a:ext cx="457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used to measure rate constants of individual steps</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stopped-flow device allows mixing and sampling on a second or millisecond time scale </a:t>
            </a: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12323" name="Picture 3" descr="Part a shows three vertical cylinders. The first two cylinders are joined by a U-shaped tube below. The left-hand cylinder, labeled E, has liquid at the bottom beneath a plunger to push it into the tube below. The central cylinder, labeled S, is similar and contains a different liquid. The two different types of liquid meet at the bottom of the U-shaped tube and mix in a vertical tube that extends downward. The third cylinder, labeled acid to quench reaction, contains a different liquid beneath a plunger. The tube beneath it runs vertically, then bends horizontally to intersect the middle of the vertical tube containing a mixture of liquid from the first two tubes. This vertical tube reaches a rectangle labeled flow cell in spectrophotometer. Light is entering from the right and an absorbance signal is leaving to the left. A vertical tube labeled waste extends from the bottom. ">
            <a:extLst>
              <a:ext uri="{FF2B5EF4-FFF2-40B4-BE49-F238E27FC236}">
                <a16:creationId xmlns:a16="http://schemas.microsoft.com/office/drawing/2014/main" id="{635463CB-8E65-7546-BE8D-13BDFA7E78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6781" y="2133600"/>
            <a:ext cx="24992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6548-DA5F-4D05-AC44-D3248E95ABE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Dissociation of the Product is Rate-Limiting for Many Enzymes</a:t>
            </a:r>
            <a:endParaRPr lang="en-AU" dirty="0"/>
          </a:p>
        </p:txBody>
      </p:sp>
      <p:sp>
        <p:nvSpPr>
          <p:cNvPr id="10" name="Google Shape;390;g847cf01710_0_68">
            <a:extLst>
              <a:ext uri="{FF2B5EF4-FFF2-40B4-BE49-F238E27FC236}">
                <a16:creationId xmlns:a16="http://schemas.microsoft.com/office/drawing/2014/main" id="{B6A4578E-C3F1-014A-BEBE-DA4B07F193D8}"/>
              </a:ext>
            </a:extLst>
          </p:cNvPr>
          <p:cNvSpPr txBox="1">
            <a:spLocks noChangeArrowheads="1"/>
          </p:cNvSpPr>
          <p:nvPr/>
        </p:nvSpPr>
        <p:spPr bwMode="auto">
          <a:xfrm>
            <a:off x="420687" y="1524001"/>
            <a:ext cx="8302625" cy="87642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for an enzyme where product release, EP </a:t>
            </a:r>
            <a:r>
              <a:rPr lang="en-US" sz="2400" dirty="0">
                <a:latin typeface="Arial" panose="020B0604020202020204" pitchFamily="34" charset="0"/>
                <a:cs typeface="Arial" panose="020B0604020202020204" pitchFamily="34" charset="0"/>
              </a:rPr>
              <a:t>→ E + P, is rate-limiting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rate-limiting): </a:t>
            </a:r>
            <a:r>
              <a:rPr lang="en-US" alt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defRPr/>
            </a:pPr>
            <a:endParaRPr lang="en-US" altLang="en-US" sz="2400" dirty="0">
              <a:latin typeface="Arial" panose="020B0604020202020204" pitchFamily="34" charset="0"/>
              <a:cs typeface="Arial" panose="020B0604020202020204" pitchFamily="34" charset="0"/>
            </a:endParaRPr>
          </a:p>
          <a:p>
            <a:pPr marL="50800" indent="0">
              <a:buNone/>
              <a:defRPr/>
            </a:pPr>
            <a:r>
              <a:rPr lang="en-US" altLang="en-US" sz="2400" dirty="0">
                <a:latin typeface="Arial" panose="020B0604020202020204" pitchFamily="34" charset="0"/>
                <a:cs typeface="Arial" panose="020B0604020202020204" pitchFamily="34" charset="0"/>
              </a:rPr>
              <a:t>	E + S </a:t>
            </a:r>
            <a:r>
              <a:rPr lang="en-US" sz="2400" dirty="0">
                <a:latin typeface="Arial" panose="020B0604020202020204" pitchFamily="34" charset="0"/>
                <a:cs typeface="Arial" panose="020B0604020202020204" pitchFamily="34" charset="0"/>
              </a:rPr>
              <a:t>⇌ ES ⇌ EP ⇌ E + P</a:t>
            </a:r>
            <a:endParaRPr lang="en-US" altLang="en-US" sz="2400" dirty="0">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73BCAE1C-AD52-8940-B8ED-80C17CDB49B2}"/>
              </a:ext>
            </a:extLst>
          </p:cNvPr>
          <p:cNvSpPr txBox="1">
            <a:spLocks noChangeArrowheads="1"/>
          </p:cNvSpPr>
          <p:nvPr/>
        </p:nvSpPr>
        <p:spPr bwMode="auto">
          <a:xfrm>
            <a:off x="2209800" y="2529538"/>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1</a:t>
            </a:r>
            <a:endParaRPr lang="en-US" altLang="en-US" sz="2000" i="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7">
                <a:extLst>
                  <a:ext uri="{FF2B5EF4-FFF2-40B4-BE49-F238E27FC236}">
                    <a16:creationId xmlns:a16="http://schemas.microsoft.com/office/drawing/2014/main" id="{4E2C690E-DFDB-C348-B457-07563D89F827}"/>
                  </a:ext>
                </a:extLst>
              </p:cNvPr>
              <p:cNvSpPr txBox="1">
                <a:spLocks noChangeArrowheads="1"/>
              </p:cNvSpPr>
              <p:nvPr/>
            </p:nvSpPr>
            <p:spPr bwMode="auto">
              <a:xfrm>
                <a:off x="2209800" y="3028890"/>
                <a:ext cx="6524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14:m>
                  <m:oMath xmlns:m="http://schemas.openxmlformats.org/officeDocument/2006/math">
                    <m:r>
                      <m:rPr>
                        <m:nor/>
                      </m:rPr>
                      <a:rPr lang="en-US" sz="2000" baseline="-25000" dirty="0">
                        <a:latin typeface="Arial" panose="020B0604020202020204" pitchFamily="34" charset="0"/>
                        <a:cs typeface="Arial" panose="020B0604020202020204" pitchFamily="34" charset="0"/>
                      </a:rPr>
                      <m:t>–</m:t>
                    </m:r>
                  </m:oMath>
                </a14:m>
                <a:r>
                  <a:rPr lang="en-US" altLang="en-US" sz="2000" baseline="-25000" dirty="0">
                    <a:latin typeface="Arial" panose="020B0604020202020204" pitchFamily="34" charset="0"/>
                    <a:cs typeface="Arial" panose="020B0604020202020204" pitchFamily="34" charset="0"/>
                  </a:rPr>
                  <a:t>1</a:t>
                </a:r>
                <a:endParaRPr lang="en-US" altLang="en-US" sz="2000" i="1" dirty="0">
                  <a:latin typeface="Arial" panose="020B0604020202020204" pitchFamily="34" charset="0"/>
                  <a:cs typeface="Arial" panose="020B0604020202020204" pitchFamily="34" charset="0"/>
                </a:endParaRPr>
              </a:p>
            </p:txBody>
          </p:sp>
        </mc:Choice>
        <mc:Fallback xmlns="">
          <p:sp>
            <p:nvSpPr>
              <p:cNvPr id="12" name="TextBox 7">
                <a:extLst>
                  <a:ext uri="{FF2B5EF4-FFF2-40B4-BE49-F238E27FC236}">
                    <a16:creationId xmlns:a16="http://schemas.microsoft.com/office/drawing/2014/main" id="{4E2C690E-DFDB-C348-B457-07563D89F827}"/>
                  </a:ext>
                </a:extLst>
              </p:cNvPr>
              <p:cNvSpPr txBox="1">
                <a:spLocks noRot="1" noChangeAspect="1" noMove="1" noResize="1" noEditPoints="1" noAdjustHandles="1" noChangeArrowheads="1" noChangeShapeType="1" noTextEdit="1"/>
              </p:cNvSpPr>
              <p:nvPr/>
            </p:nvSpPr>
            <p:spPr bwMode="auto">
              <a:xfrm>
                <a:off x="2209800" y="3028890"/>
                <a:ext cx="652462" cy="400110"/>
              </a:xfrm>
              <a:prstGeom prst="rect">
                <a:avLst/>
              </a:prstGeom>
              <a:blipFill>
                <a:blip r:embed="rId3"/>
                <a:stretch>
                  <a:fillRect l="-11538" t="-909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8">
            <a:extLst>
              <a:ext uri="{FF2B5EF4-FFF2-40B4-BE49-F238E27FC236}">
                <a16:creationId xmlns:a16="http://schemas.microsoft.com/office/drawing/2014/main" id="{4C6FFE07-801F-6248-8A31-B875F470D5B3}"/>
              </a:ext>
            </a:extLst>
          </p:cNvPr>
          <p:cNvSpPr txBox="1">
            <a:spLocks noChangeArrowheads="1"/>
          </p:cNvSpPr>
          <p:nvPr/>
        </p:nvSpPr>
        <p:spPr bwMode="auto">
          <a:xfrm>
            <a:off x="3048000" y="2514600"/>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2</a:t>
            </a:r>
            <a:endParaRPr lang="en-US"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9">
                <a:extLst>
                  <a:ext uri="{FF2B5EF4-FFF2-40B4-BE49-F238E27FC236}">
                    <a16:creationId xmlns:a16="http://schemas.microsoft.com/office/drawing/2014/main" id="{547E301C-2963-9F4C-B316-CC2924D26C8C}"/>
                  </a:ext>
                </a:extLst>
              </p:cNvPr>
              <p:cNvSpPr txBox="1">
                <a:spLocks noChangeArrowheads="1"/>
              </p:cNvSpPr>
              <p:nvPr/>
            </p:nvSpPr>
            <p:spPr bwMode="auto">
              <a:xfrm>
                <a:off x="3048000" y="3028890"/>
                <a:ext cx="6524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14:m>
                  <m:oMath xmlns:m="http://schemas.openxmlformats.org/officeDocument/2006/math">
                    <m:r>
                      <m:rPr>
                        <m:nor/>
                      </m:rPr>
                      <a:rPr lang="en-US" sz="2000" baseline="-25000" dirty="0">
                        <a:latin typeface="Arial" panose="020B0604020202020204" pitchFamily="34" charset="0"/>
                        <a:cs typeface="Arial" panose="020B0604020202020204" pitchFamily="34" charset="0"/>
                      </a:rPr>
                      <m:t>–</m:t>
                    </m:r>
                  </m:oMath>
                </a14:m>
                <a:r>
                  <a:rPr lang="en-US" altLang="en-US" sz="2000" baseline="-25000" dirty="0">
                    <a:latin typeface="Arial" panose="020B0604020202020204" pitchFamily="34" charset="0"/>
                    <a:cs typeface="Arial" panose="020B0604020202020204" pitchFamily="34" charset="0"/>
                  </a:rPr>
                  <a:t>2</a:t>
                </a:r>
                <a:endParaRPr lang="en-US" altLang="en-US" sz="2000" dirty="0">
                  <a:latin typeface="Arial" panose="020B0604020202020204" pitchFamily="34" charset="0"/>
                  <a:cs typeface="Arial" panose="020B0604020202020204" pitchFamily="34" charset="0"/>
                </a:endParaRPr>
              </a:p>
            </p:txBody>
          </p:sp>
        </mc:Choice>
        <mc:Fallback xmlns="">
          <p:sp>
            <p:nvSpPr>
              <p:cNvPr id="14" name="TextBox 9">
                <a:extLst>
                  <a:ext uri="{FF2B5EF4-FFF2-40B4-BE49-F238E27FC236}">
                    <a16:creationId xmlns:a16="http://schemas.microsoft.com/office/drawing/2014/main" id="{547E301C-2963-9F4C-B316-CC2924D26C8C}"/>
                  </a:ext>
                </a:extLst>
              </p:cNvPr>
              <p:cNvSpPr txBox="1">
                <a:spLocks noRot="1" noChangeAspect="1" noMove="1" noResize="1" noEditPoints="1" noAdjustHandles="1" noChangeArrowheads="1" noChangeShapeType="1" noTextEdit="1"/>
              </p:cNvSpPr>
              <p:nvPr/>
            </p:nvSpPr>
            <p:spPr bwMode="auto">
              <a:xfrm>
                <a:off x="3048000" y="3028890"/>
                <a:ext cx="652462" cy="400110"/>
              </a:xfrm>
              <a:prstGeom prst="rect">
                <a:avLst/>
              </a:prstGeom>
              <a:blipFill>
                <a:blip r:embed="rId4"/>
                <a:stretch>
                  <a:fillRect l="-9615" t="-909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 name="TextBox 10">
            <a:extLst>
              <a:ext uri="{FF2B5EF4-FFF2-40B4-BE49-F238E27FC236}">
                <a16:creationId xmlns:a16="http://schemas.microsoft.com/office/drawing/2014/main" id="{8797145A-7F5F-5E43-950A-9A9FFB09F572}"/>
              </a:ext>
            </a:extLst>
          </p:cNvPr>
          <p:cNvSpPr txBox="1">
            <a:spLocks noChangeArrowheads="1"/>
          </p:cNvSpPr>
          <p:nvPr/>
        </p:nvSpPr>
        <p:spPr bwMode="auto">
          <a:xfrm>
            <a:off x="3886200" y="2514600"/>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3</a:t>
            </a:r>
            <a:endParaRPr lang="en-US" altLang="en-US" sz="2000" dirty="0">
              <a:latin typeface="Arial" panose="020B0604020202020204" pitchFamily="34" charset="0"/>
              <a:cs typeface="Arial" panose="020B0604020202020204" pitchFamily="34" charset="0"/>
            </a:endParaRPr>
          </a:p>
        </p:txBody>
      </p:sp>
      <p:sp>
        <p:nvSpPr>
          <p:cNvPr id="16" name="TextBox 3">
            <a:extLst>
              <a:ext uri="{FF2B5EF4-FFF2-40B4-BE49-F238E27FC236}">
                <a16:creationId xmlns:a16="http://schemas.microsoft.com/office/drawing/2014/main" id="{C266E427-1785-064D-A85E-D1E9FE8CED5D}"/>
              </a:ext>
            </a:extLst>
          </p:cNvPr>
          <p:cNvSpPr txBox="1">
            <a:spLocks noChangeArrowheads="1"/>
          </p:cNvSpPr>
          <p:nvPr/>
        </p:nvSpPr>
        <p:spPr bwMode="auto">
          <a:xfrm>
            <a:off x="5638802" y="276857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(6-28)</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FC23-E019-4F1B-88CB-95EB254155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Using Pre–Steady State Kinetics to Determine the Rate-Limiting Step</a:t>
            </a:r>
            <a:endParaRPr lang="en-AU" dirty="0"/>
          </a:p>
        </p:txBody>
      </p:sp>
      <p:sp>
        <p:nvSpPr>
          <p:cNvPr id="13" name="Google Shape;390;g847cf01710_0_68">
            <a:extLst>
              <a:ext uri="{FF2B5EF4-FFF2-40B4-BE49-F238E27FC236}">
                <a16:creationId xmlns:a16="http://schemas.microsoft.com/office/drawing/2014/main" id="{68E0EC53-0A72-164C-BC39-C243CA25239D}"/>
              </a:ext>
            </a:extLst>
          </p:cNvPr>
          <p:cNvSpPr txBox="1">
            <a:spLocks noChangeArrowheads="1"/>
          </p:cNvSpPr>
          <p:nvPr/>
        </p:nvSpPr>
        <p:spPr bwMode="auto">
          <a:xfrm>
            <a:off x="406400" y="1524001"/>
            <a:ext cx="8331200" cy="1600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observation of a burst indicates that a rate-limiting step (product release, enzyme conformational change, etc.) occurs after formation of the product being monitored </a:t>
            </a:r>
          </a:p>
          <a:p>
            <a:pPr marL="50800" indent="0">
              <a:buFontTx/>
              <a:buNone/>
              <a:defRPr/>
            </a:pPr>
            <a:endParaRPr lang="en-US" sz="2400" dirty="0">
              <a:cs typeface="Arial" panose="020B0604020202020204" pitchFamily="34" charset="0"/>
            </a:endParaRP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316418" name="Picture 4" descr="Part b is a graph with time in seconds on the horizontal axis and concentration of P in nanomolar on the vertical axis. The horizontal axis ranges from 0 to 50, labeled in increments of 10. The vertical axis ranges from 0 to 60, labeled in increments of 10. Three curves are shown, each associated with a dotted diagonal line. The first curve, plotted along points indicated using triangles, begins at the origin, rises rapidly, and then rises more slowly to run along a diagonal dotted line that begins at (0, 18) and ends near the upper left corner. The curve runs through the following points: (0, 0), (4, 16), (10, 23), (17, 30), (25, 36), (30, 42), (45, 55). The other two curves have a similar shape and are beneath the top curve. The right side of the middle curve runs along a dotted diagonal line that extends from (0, 10) to (50, 40). The curve runs through the following points marked by squares: (0, 0), (5, 10), (11, 18), (15, 22), (30, 29), (43, 32). The right side of the bottom curve runs along a dotted diagonal line that extends from (0, 5) to (50, 27). The curve runs through the following points marked by circles: (0, 0), (5, 4), (10, 8), (16, 11), (25, 18), (47, 25). Part c is a graph with concentration of E in nanomolar on the horizontal axis, ranging from 0 to 20 and labeled in increments of 5, and burst amplitude in nanomolar on the vertical axis, ranging from 0 to 20 and labeled in increments of 5. A diagonal line runs from the origin to the top horizontal axis just before its end. Points on the graph, indicated by circles, are as follows: (7, 7), (8, 8), (11, 9), (13, 13), (17, 17). All data are approximate.">
            <a:extLst>
              <a:ext uri="{FF2B5EF4-FFF2-40B4-BE49-F238E27FC236}">
                <a16:creationId xmlns:a16="http://schemas.microsoft.com/office/drawing/2014/main" id="{BC2E9565-CF76-9A44-A728-8E91632A63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8354" y="3349188"/>
            <a:ext cx="6067291" cy="32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BFFE-9454-456A-8D2F-BA8DF3A36C9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31</a:t>
            </a:r>
            <a:endParaRPr lang="en-AU" dirty="0"/>
          </a:p>
        </p:txBody>
      </p:sp>
      <p:sp>
        <p:nvSpPr>
          <p:cNvPr id="283653" name="Google Shape;433;g847cf01710_0_113">
            <a:extLst>
              <a:ext uri="{FF2B5EF4-FFF2-40B4-BE49-F238E27FC236}">
                <a16:creationId xmlns:a16="http://schemas.microsoft.com/office/drawing/2014/main" id="{D0AE38DF-0075-DA45-A217-670E94B0215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for enzymes where dissociation of the product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rate-limiting?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is slower than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 slow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gives rise to a burst of product formation in the</a:t>
            </a:r>
          </a:p>
          <a:p>
            <a:pPr>
              <a:buFontTx/>
              <a:buNone/>
            </a:pPr>
            <a:r>
              <a:rPr lang="en-US" sz="2400" dirty="0">
                <a:latin typeface="Arial" panose="020B0604020202020204" pitchFamily="34" charset="0"/>
                <a:cs typeface="Arial" panose="020B0604020202020204" pitchFamily="34" charset="0"/>
              </a:rPr>
              <a:t>    pre–steady state phase. </a:t>
            </a:r>
            <a:endParaRPr lang="en-US" altLang="en-US" sz="2400" dirty="0">
              <a:latin typeface="Arial" panose="020B0604020202020204" pitchFamily="34" charset="0"/>
              <a:cs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sz="2400" dirty="0">
                <a:latin typeface="Arial" panose="020B0604020202020204" pitchFamily="34" charset="0"/>
                <a:cs typeface="Arial" panose="020B0604020202020204" pitchFamily="34" charset="0"/>
              </a:rPr>
              <a:t>Following the pre–steady state phase, the observed rate of</a:t>
            </a:r>
          </a:p>
          <a:p>
            <a:pPr>
              <a:buNone/>
            </a:pPr>
            <a:r>
              <a:rPr lang="en-US" sz="2400" dirty="0">
                <a:latin typeface="Arial" panose="020B0604020202020204" pitchFamily="34" charset="0"/>
                <a:cs typeface="Arial" panose="020B0604020202020204" pitchFamily="34" charset="0"/>
              </a:rPr>
              <a:t>    product formation increases to the steady-state rate.</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can be derived from the observed rate of the burst phase.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6E76D5C0-8A9F-4514-94B2-29B7EA6C76A2}"/>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21353673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2AA5-D70B-4D97-B762-6A99F012D22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31, Response</a:t>
            </a:r>
            <a:endParaRPr lang="en-AU" dirty="0"/>
          </a:p>
        </p:txBody>
      </p:sp>
      <p:sp>
        <p:nvSpPr>
          <p:cNvPr id="5" name="Google Shape;433;g847cf01710_0_113">
            <a:extLst>
              <a:ext uri="{FF2B5EF4-FFF2-40B4-BE49-F238E27FC236}">
                <a16:creationId xmlns:a16="http://schemas.microsoft.com/office/drawing/2014/main" id="{9E848C06-571D-074D-81AF-DCECDD800196}"/>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for enzymes where dissociation of the product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rate-limiting?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sz="2400" b="1" dirty="0">
                <a:latin typeface="Arial" panose="020B0604020202020204" pitchFamily="34" charset="0"/>
                <a:cs typeface="Arial" panose="020B0604020202020204" pitchFamily="34" charset="0"/>
              </a:rPr>
              <a:t>Following the pre–steady state phase, the observed rate</a:t>
            </a:r>
          </a:p>
          <a:p>
            <a:pPr>
              <a:buNone/>
            </a:pPr>
            <a:r>
              <a:rPr lang="en-US" sz="2400" b="1" dirty="0">
                <a:latin typeface="Arial" panose="020B0604020202020204" pitchFamily="34" charset="0"/>
                <a:cs typeface="Arial" panose="020B0604020202020204" pitchFamily="34" charset="0"/>
              </a:rPr>
              <a:t>    of product formation increases to the steady-state rate.</a:t>
            </a: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Following the burst of product formation in the pre–steady state phase, the observed rate of product formation soon slows to the steady-state rate as the bound product is slowly released. </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811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9CA1-C42D-4DAC-B4B9-6B154255E9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Describing Enzymes and Their Additional Chemical Components</a:t>
            </a:r>
            <a:endParaRPr lang="en-AU" dirty="0"/>
          </a:p>
        </p:txBody>
      </p:sp>
      <p:sp>
        <p:nvSpPr>
          <p:cNvPr id="41986" name="Google Shape;390;g847cf01710_0_68">
            <a:extLst>
              <a:ext uri="{FF2B5EF4-FFF2-40B4-BE49-F238E27FC236}">
                <a16:creationId xmlns:a16="http://schemas.microsoft.com/office/drawing/2014/main" id="{4DF29950-DF25-D143-9CAE-78CDAA121B0E}"/>
              </a:ext>
            </a:extLst>
          </p:cNvPr>
          <p:cNvSpPr txBox="1">
            <a:spLocks noChangeArrowheads="1"/>
          </p:cNvSpPr>
          <p:nvPr/>
        </p:nvSpPr>
        <p:spPr bwMode="auto">
          <a:xfrm>
            <a:off x="433388" y="18288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prosthetic group </a:t>
            </a:r>
            <a:r>
              <a:rPr lang="en-US" sz="2400" dirty="0">
                <a:latin typeface="Arial" panose="020B0604020202020204" pitchFamily="34" charset="0"/>
                <a:cs typeface="Arial" panose="020B0604020202020204" pitchFamily="34" charset="0"/>
              </a:rPr>
              <a:t>= coenzyme or metal ion that is very tightly or covalently bound to the enzyme protein</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holoenzyme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complete</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catalytically active enzyme together with its bound coenzyme and/or metal ions</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apoenzyme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apoprotein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protein part of a holoenzyme</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891C-621F-40DD-992A-B119567F8D0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Subject to Reversible or Irreversible Inhibition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BE38501-0425-7941-BD5C-510E604D9D44}"/>
              </a:ext>
            </a:extLst>
          </p:cNvPr>
          <p:cNvSpPr txBox="1">
            <a:spLocks noChangeArrowheads="1"/>
          </p:cNvSpPr>
          <p:nvPr/>
        </p:nvSpPr>
        <p:spPr bwMode="auto">
          <a:xfrm>
            <a:off x="647700" y="1981200"/>
            <a:ext cx="7848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 inhibitors = molecules that interfere with catalysis, slowing or halting enzymatic reactions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2 classes of enzyme inhibitors: </a:t>
            </a:r>
          </a:p>
          <a:p>
            <a:pPr lvl="1">
              <a:defRPr/>
            </a:pPr>
            <a:r>
              <a:rPr lang="en-US" sz="2400" dirty="0">
                <a:latin typeface="Arial" panose="020B0604020202020204" pitchFamily="34" charset="0"/>
                <a:cs typeface="Arial" panose="020B0604020202020204" pitchFamily="34" charset="0"/>
              </a:rPr>
              <a:t>reversible </a:t>
            </a:r>
          </a:p>
          <a:p>
            <a:pPr lvl="1">
              <a:defRPr/>
            </a:pPr>
            <a:r>
              <a:rPr lang="en-US" sz="2400" dirty="0">
                <a:latin typeface="Arial" panose="020B0604020202020204" pitchFamily="34" charset="0"/>
                <a:cs typeface="Arial" panose="020B0604020202020204" pitchFamily="34" charset="0"/>
              </a:rPr>
              <a:t>irreversible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154A-7B70-4291-AE55-E836A503B5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Reversible Inhibition</a:t>
            </a:r>
            <a:endParaRPr lang="en-AU" dirty="0"/>
          </a:p>
        </p:txBody>
      </p:sp>
      <p:sp>
        <p:nvSpPr>
          <p:cNvPr id="6" name="Google Shape;390;g847cf01710_0_68">
            <a:extLst>
              <a:ext uri="{FF2B5EF4-FFF2-40B4-BE49-F238E27FC236}">
                <a16:creationId xmlns:a16="http://schemas.microsoft.com/office/drawing/2014/main" id="{383D6C02-F669-DB49-AC11-A1976994E3D0}"/>
              </a:ext>
            </a:extLst>
          </p:cNvPr>
          <p:cNvSpPr txBox="1">
            <a:spLocks noChangeArrowheads="1"/>
          </p:cNvSpPr>
          <p:nvPr/>
        </p:nvSpPr>
        <p:spPr bwMode="auto">
          <a:xfrm>
            <a:off x="347663" y="1676400"/>
            <a:ext cx="8448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types of reversible inhibition:</a:t>
            </a:r>
          </a:p>
          <a:p>
            <a:pPr lvl="1">
              <a:defRPr/>
            </a:pPr>
            <a:r>
              <a:rPr lang="en-US" sz="2400" dirty="0">
                <a:latin typeface="Arial" panose="020B0604020202020204" pitchFamily="34" charset="0"/>
                <a:cs typeface="Arial" panose="020B0604020202020204" pitchFamily="34" charset="0"/>
              </a:rPr>
              <a:t>competitive inhibition</a:t>
            </a:r>
          </a:p>
          <a:p>
            <a:pPr lvl="1">
              <a:defRPr/>
            </a:pPr>
            <a:r>
              <a:rPr lang="en-US" sz="2400" dirty="0">
                <a:latin typeface="Arial" panose="020B0604020202020204" pitchFamily="34" charset="0"/>
                <a:cs typeface="Arial" panose="020B0604020202020204" pitchFamily="34" charset="0"/>
              </a:rPr>
              <a:t>uncompetitive inhibition</a:t>
            </a:r>
          </a:p>
          <a:p>
            <a:pPr lvl="1">
              <a:defRPr/>
            </a:pPr>
            <a:r>
              <a:rPr lang="en-US" sz="2400" dirty="0">
                <a:latin typeface="Arial" panose="020B0604020202020204" pitchFamily="34" charset="0"/>
                <a:cs typeface="Arial" panose="020B0604020202020204" pitchFamily="34" charset="0"/>
              </a:rPr>
              <a:t>mixed inhibition</a:t>
            </a:r>
          </a:p>
          <a:p>
            <a:pPr lvl="1">
              <a:defRPr/>
            </a:pPr>
            <a:r>
              <a:rPr lang="en-US" sz="2400" dirty="0">
                <a:latin typeface="Arial" panose="020B0604020202020204" pitchFamily="34" charset="0"/>
                <a:cs typeface="Arial" panose="020B0604020202020204" pitchFamily="34" charset="0"/>
              </a:rPr>
              <a:t>noncompetitive inhibition</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5F00-EA24-40C6-A908-8B222B0306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Inhibition</a:t>
            </a:r>
            <a:endParaRPr lang="en-AU" dirty="0"/>
          </a:p>
        </p:txBody>
      </p:sp>
      <p:sp>
        <p:nvSpPr>
          <p:cNvPr id="6" name="Google Shape;390;g847cf01710_0_68">
            <a:extLst>
              <a:ext uri="{FF2B5EF4-FFF2-40B4-BE49-F238E27FC236}">
                <a16:creationId xmlns:a16="http://schemas.microsoft.com/office/drawing/2014/main" id="{A2D8399D-9889-AC45-84ED-275A0634BD78}"/>
              </a:ext>
            </a:extLst>
          </p:cNvPr>
          <p:cNvSpPr txBox="1">
            <a:spLocks noChangeArrowheads="1"/>
          </p:cNvSpPr>
          <p:nvPr/>
        </p:nvSpPr>
        <p:spPr bwMode="auto">
          <a:xfrm>
            <a:off x="238125" y="1677988"/>
            <a:ext cx="3648075" cy="47990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competitive inhibitor:</a:t>
            </a:r>
          </a:p>
          <a:p>
            <a:pPr lvl="1">
              <a:defRPr/>
            </a:pPr>
            <a:r>
              <a:rPr lang="en-US" sz="2400" dirty="0">
                <a:latin typeface="Arial" panose="020B0604020202020204" pitchFamily="34" charset="0"/>
                <a:cs typeface="Arial" panose="020B0604020202020204" pitchFamily="34" charset="0"/>
              </a:rPr>
              <a:t>competes with the substrate for the active site of an enzyme</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p>
          <a:p>
            <a:pPr lvl="1">
              <a:defRPr/>
            </a:pPr>
            <a:r>
              <a:rPr lang="en-US" sz="2400" dirty="0">
                <a:latin typeface="Arial" panose="020B0604020202020204" pitchFamily="34" charset="0"/>
                <a:cs typeface="Arial" panose="020B0604020202020204" pitchFamily="34" charset="0"/>
              </a:rPr>
              <a:t>by definition, the value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a competitive inhibitor is 1  </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22563" name="Picture 2" descr="Part a shows a reaction. E plus S undergoes a reversible reaction to form E S, which forms E plus P. I can be added to the reaction of E plus S, leading to a reversible reaction with rate constant K subscript 1 for the forward reaction that produces E I. A circular enzyme shows a small cutout on the right side. It can undergo a reversible reaction with S, represented by a hexagon, producing an enzyme that has S fitted into the cutout. It can also undergo a reversible reaction with I, represented by a half hexagon, producing an enzyme that has I fitted into the cutout. ">
            <a:extLst>
              <a:ext uri="{FF2B5EF4-FFF2-40B4-BE49-F238E27FC236}">
                <a16:creationId xmlns:a16="http://schemas.microsoft.com/office/drawing/2014/main" id="{58E0B85E-AC2C-CD41-818C-7839740635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599" y="3012614"/>
            <a:ext cx="4460875" cy="21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1278-DE03-4751-884B-F99B08234E6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32</a:t>
            </a:r>
            <a:endParaRPr lang="en-AU" dirty="0"/>
          </a:p>
        </p:txBody>
      </p:sp>
      <p:sp>
        <p:nvSpPr>
          <p:cNvPr id="330757" name="Google Shape;433;g847cf01710_0_113">
            <a:extLst>
              <a:ext uri="{FF2B5EF4-FFF2-40B4-BE49-F238E27FC236}">
                <a16:creationId xmlns:a16="http://schemas.microsoft.com/office/drawing/2014/main" id="{28587F11-7065-8A46-BB05-04647620B653}"/>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Competitive inhibitors: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compete with other inhibitors for the active site of an</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enzyme.</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occupy the active site to exclude the substrate. </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are rarely similar in structure to the substrate. </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often combine with the enzyme to form a reactive EI</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complex. </a:t>
            </a: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77CB24A0-6013-4B37-8198-C876E9315D9E}"/>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19202436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2CEA-07B6-4DF2-BEA0-C61A4D469482}"/>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32, Response</a:t>
            </a:r>
            <a:endParaRPr lang="en-AU" dirty="0"/>
          </a:p>
        </p:txBody>
      </p:sp>
      <p:sp>
        <p:nvSpPr>
          <p:cNvPr id="4" name="Google Shape;433;g847cf01710_0_113">
            <a:extLst>
              <a:ext uri="{FF2B5EF4-FFF2-40B4-BE49-F238E27FC236}">
                <a16:creationId xmlns:a16="http://schemas.microsoft.com/office/drawing/2014/main" id="{1B0FC0FB-9840-AF44-BCC9-C43E73C160B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Competitive inhibitors: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 occupy the active site to exclude the substrate.</a:t>
            </a:r>
          </a:p>
          <a:p>
            <a:pPr>
              <a:buFontTx/>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 competitive inhibitor competes with the substrate for the active site of an enzyme. While the inhibitor (I) occupies the active site, the substrate is excluded, and vice versa. </a:t>
            </a:r>
          </a:p>
          <a:p>
            <a:pPr>
              <a:buNone/>
            </a:pPr>
            <a:endParaRPr lang="en-US" sz="2400" dirty="0"/>
          </a:p>
          <a:p>
            <a:pPr>
              <a:buNone/>
            </a:pPr>
            <a:endParaRPr lang="en-US" sz="2400" dirty="0"/>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89498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0964-A956-4940-AE1D-019F99B3B8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30409006-8C80-9241-9B75-808822FDEDFB}"/>
              </a:ext>
            </a:extLst>
          </p:cNvPr>
          <p:cNvSpPr txBox="1">
            <a:spLocks noChangeArrowheads="1"/>
          </p:cNvSpPr>
          <p:nvPr/>
        </p:nvSpPr>
        <p:spPr bwMode="auto">
          <a:xfrm>
            <a:off x="184150" y="1905001"/>
            <a:ext cx="8775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competitive inhibition can be measured by steady-state kinetics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3564A15-1411-454F-90D3-FFF535876A2E}"/>
                  </a:ext>
                </a:extLst>
              </p:cNvPr>
              <p:cNvSpPr/>
              <p:nvPr/>
            </p:nvSpPr>
            <p:spPr>
              <a:xfrm>
                <a:off x="2209800" y="4112762"/>
                <a:ext cx="2130711"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l-GR" altLang="en-US" i="1" dirty="0">
                            <a:latin typeface="Arial" panose="020B0604020202020204" pitchFamily="34" charset="0"/>
                            <a:cs typeface="Arial" panose="020B0604020202020204" pitchFamily="34" charset="0"/>
                          </a:rPr>
                          <m:t>α</m:t>
                        </m:r>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33564A15-1411-454F-90D3-FFF535876A2E}"/>
                  </a:ext>
                </a:extLst>
              </p:cNvPr>
              <p:cNvSpPr>
                <a:spLocks noRot="1" noChangeAspect="1" noMove="1" noResize="1" noEditPoints="1" noAdjustHandles="1" noChangeArrowheads="1" noChangeShapeType="1" noTextEdit="1"/>
              </p:cNvSpPr>
              <p:nvPr/>
            </p:nvSpPr>
            <p:spPr>
              <a:xfrm>
                <a:off x="2209800" y="4112762"/>
                <a:ext cx="2130711" cy="769250"/>
              </a:xfrm>
              <a:prstGeom prst="rect">
                <a:avLst/>
              </a:prstGeom>
              <a:blipFill>
                <a:blip r:embed="rId3"/>
                <a:stretch>
                  <a:fillRect l="-4585"/>
                </a:stretch>
              </a:blipFill>
            </p:spPr>
            <p:txBody>
              <a:bodyPr/>
              <a:lstStyle/>
              <a:p>
                <a:r>
                  <a:rPr lang="en-AU">
                    <a:noFill/>
                  </a:rPr>
                  <a:t> </a:t>
                </a:r>
              </a:p>
            </p:txBody>
          </p:sp>
        </mc:Fallback>
      </mc:AlternateContent>
      <p:sp>
        <p:nvSpPr>
          <p:cNvPr id="324611" name="TextBox 3">
            <a:extLst>
              <a:ext uri="{FF2B5EF4-FFF2-40B4-BE49-F238E27FC236}">
                <a16:creationId xmlns:a16="http://schemas.microsoft.com/office/drawing/2014/main" id="{D383D0F4-BDF2-5643-84A8-00C6C6C043BE}"/>
              </a:ext>
            </a:extLst>
          </p:cNvPr>
          <p:cNvSpPr txBox="1">
            <a:spLocks noChangeArrowheads="1"/>
          </p:cNvSpPr>
          <p:nvPr/>
        </p:nvSpPr>
        <p:spPr bwMode="auto">
          <a:xfrm>
            <a:off x="4572000" y="4267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3C4B10B-520A-4590-AD21-AFCA118B0B92}"/>
                  </a:ext>
                </a:extLst>
              </p:cNvPr>
              <p:cNvSpPr/>
              <p:nvPr/>
            </p:nvSpPr>
            <p:spPr>
              <a:xfrm>
                <a:off x="685800" y="5257800"/>
                <a:ext cx="6400800" cy="761683"/>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altLang="en-US" dirty="0">
                    <a:latin typeface="Arial" panose="020B0604020202020204" pitchFamily="34" charset="0"/>
                    <a:cs typeface="Arial" panose="020B0604020202020204" pitchFamily="34" charset="0"/>
                  </a:rPr>
                  <a:t> =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EI</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33C4B10B-520A-4590-AD21-AFCA118B0B92}"/>
                  </a:ext>
                </a:extLst>
              </p:cNvPr>
              <p:cNvSpPr>
                <a:spLocks noRot="1" noChangeAspect="1" noMove="1" noResize="1" noEditPoints="1" noAdjustHandles="1" noChangeArrowheads="1" noChangeShapeType="1" noTextEdit="1"/>
              </p:cNvSpPr>
              <p:nvPr/>
            </p:nvSpPr>
            <p:spPr>
              <a:xfrm>
                <a:off x="685800" y="5257800"/>
                <a:ext cx="6400800" cy="761683"/>
              </a:xfrm>
              <a:prstGeom prst="rect">
                <a:avLst/>
              </a:prstGeom>
              <a:blipFill>
                <a:blip r:embed="rId4"/>
                <a:stretch>
                  <a:fillRect l="-1524"/>
                </a:stretch>
              </a:blipFill>
            </p:spPr>
            <p:txBody>
              <a:bodyPr/>
              <a:lstStyle/>
              <a:p>
                <a:r>
                  <a:rPr lang="en-AU">
                    <a:noFill/>
                  </a:rPr>
                  <a:t> </a:t>
                </a:r>
              </a:p>
            </p:txBody>
          </p:sp>
        </mc:Fallback>
      </mc:AlternateContent>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0FB9-5DF2-4D93-946A-60CCF89DF9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Affect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but Not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26658" name="Google Shape;390;g847cf01710_0_68">
            <a:extLst>
              <a:ext uri="{FF2B5EF4-FFF2-40B4-BE49-F238E27FC236}">
                <a16:creationId xmlns:a16="http://schemas.microsoft.com/office/drawing/2014/main" id="{EC0E4C7F-0773-EF42-A24C-841DC8FBBB2F}"/>
              </a:ext>
            </a:extLst>
          </p:cNvPr>
          <p:cNvSpPr txBox="1">
            <a:spLocks noChangeArrowheads="1"/>
          </p:cNvSpPr>
          <p:nvPr/>
        </p:nvSpPr>
        <p:spPr bwMode="auto">
          <a:xfrm>
            <a:off x="139700" y="1600200"/>
            <a:ext cx="4203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 the experimentally determined variable </a:t>
            </a:r>
            <a:r>
              <a:rPr lang="el-GR" altLang="en-US" sz="2400" i="1" dirty="0">
                <a:latin typeface="Arial" panose="020B0604020202020204" pitchFamily="34" charset="0"/>
                <a:cs typeface="Arial" panose="020B0604020202020204" pitchFamily="34" charset="0"/>
              </a:rPr>
              <a:t>α</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when [S] &gt;&gt; [I], the reaction exhibits normal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the presence of inhibitor, the [S] at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the 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increases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2665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ll of the lines begin at (0, 0) and extend to the top right side of the graph. Line 1 increases very rapidly, then begins to slow as it approaches the dotted horizontal line.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Line 2 runs slightly beneath line 1 at first but begins to bend and to level off. It intercepts the first dotted vertical line at (9, 0.38) before crossing the horizontal dotted line at (20, 0.5). A vertical dotted line extends downward from this point, labeled K subscript lowercase M 2. It levels off rapidly and becomes almost horizontal toward the right side of the graph. It ends at (100, 0.8). Text at the end of the curve reads, Greek letter alpha equals 2. Line 3 runs beneath line 2 and curves even more slowly. It crosses the first vertical dotted line at (10, 0.2), the second vertical dotted line at (20, 0.35), and the horizontal dotted line at (40, 0.5). A dotted line extends downward from this point, labeled K subscript M 3. It rapidly levels off to become almost horizontal on the right side of the graph. It ends at (100, 0.7). Text at the end of the curve reads, Greek letter alpha equals 4. ">
            <a:extLst>
              <a:ext uri="{FF2B5EF4-FFF2-40B4-BE49-F238E27FC236}">
                <a16:creationId xmlns:a16="http://schemas.microsoft.com/office/drawing/2014/main" id="{C690626F-6C8A-E149-A169-B4606AC506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7852" y="2362200"/>
            <a:ext cx="42037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EF5D-D80F-4EB9-B5B9-36C1D7362A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Competitive Inhibition</a:t>
            </a:r>
            <a:endParaRPr lang="en-AU" dirty="0"/>
          </a:p>
        </p:txBody>
      </p:sp>
      <p:pic>
        <p:nvPicPr>
          <p:cNvPr id="328706" name="Picture 3" descr="Part c plots the reciprocal of the substrate against the reciprocal of the initial velocity. The horizontal axis is labeled 1 over concentration of S in units of 1 over millimolar. The vertical axis is labeled 1 over V subscript 0 in units of 1 over micromolar per minute. Three diagonal lines intersect where they cross the vertical axis. The line that intercepts the horizontal axis farthest to the left, to the left of the vertical axis, is the lowest line on the right side, where it is labeled Greek letter alpha equals 1. It ends about halfway up the vertical axis and is labeled, no inhibitor. The line that intercepts the horizontal axis between the other two is also in the middle on the upper right, where it is labeled Greek letter alpha equals 2. The line that intercepts the horizontal axis farthest to the right is the top line on the right side and ends near the top of the vertical axis, where it is labeled Greek letter alpha equals 3. An arrow pointing upward along the right ends of the lines is labeled concentration of I. The points where the lines intercept the horizontal axis are labeled minus 1 over (Greek letter alpha times K subscript lowercase M). The lines all cross the vertical axis at a point labeled as 1 over V subscript max. Text reads, slope equals (Greek letter alpha times K subscript lowercase M) over V subscript max. An equation above the graph reads, 1 over V subscript 0 equals open parenthesis Greek letter alpha K subscript lowercase M over V subscript max close parenthesis times 1 over concentration of S plus 1 over V subscript max. All data are approximate.">
            <a:extLst>
              <a:ext uri="{FF2B5EF4-FFF2-40B4-BE49-F238E27FC236}">
                <a16:creationId xmlns:a16="http://schemas.microsoft.com/office/drawing/2014/main" id="{CFB2C4B1-501D-6245-80F3-015AF47959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676400"/>
            <a:ext cx="5519953"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Rectangle 1">
            <a:extLst>
              <a:ext uri="{FF2B5EF4-FFF2-40B4-BE49-F238E27FC236}">
                <a16:creationId xmlns:a16="http://schemas.microsoft.com/office/drawing/2014/main" id="{97EA6D8E-DC89-1645-878B-BD3F18B668A2}"/>
              </a:ext>
            </a:extLst>
          </p:cNvPr>
          <p:cNvSpPr>
            <a:spLocks noChangeArrowheads="1"/>
          </p:cNvSpPr>
          <p:nvPr/>
        </p:nvSpPr>
        <p:spPr bwMode="auto">
          <a:xfrm>
            <a:off x="7010400" y="3282950"/>
            <a:ext cx="19129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at the </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axis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6F75-E10C-4F69-A933-517991984D4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33</a:t>
            </a:r>
            <a:endParaRPr lang="en-AU" dirty="0"/>
          </a:p>
        </p:txBody>
      </p:sp>
      <p:sp>
        <p:nvSpPr>
          <p:cNvPr id="330757" name="Google Shape;433;g847cf01710_0_113">
            <a:extLst>
              <a:ext uri="{FF2B5EF4-FFF2-40B4-BE49-F238E27FC236}">
                <a16:creationId xmlns:a16="http://schemas.microsoft.com/office/drawing/2014/main" id="{28587F11-7065-8A46-BB05-04647620B653}"/>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for a competitive inhibitor?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 = 1.0</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It is often structurally similar to substrate.</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It does not change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It is irreversible.</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2E42790B-46E3-43C7-AAB3-016075772C95}"/>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C2CD-63DD-4C38-B4F0-941E9F12FA5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33, Response</a:t>
            </a:r>
            <a:endParaRPr lang="en-AU" dirty="0"/>
          </a:p>
        </p:txBody>
      </p:sp>
      <p:sp>
        <p:nvSpPr>
          <p:cNvPr id="332803" name="Google Shape;433;g847cf01710_0_113">
            <a:extLst>
              <a:ext uri="{FF2B5EF4-FFF2-40B4-BE49-F238E27FC236}">
                <a16:creationId xmlns:a16="http://schemas.microsoft.com/office/drawing/2014/main" id="{8082A1A1-AC44-A249-9068-43AD4C9F776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for a competitive inhibitor?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b="1" dirty="0">
                <a:latin typeface="Arial" panose="020B0604020202020204" pitchFamily="34" charset="0"/>
                <a:cs typeface="Arial" panose="020B0604020202020204" pitchFamily="34" charset="0"/>
              </a:rPr>
              <a:t>It is irreversible.</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sym typeface="Calibri" panose="020F0502020204030204" pitchFamily="34" charset="0"/>
              </a:rPr>
              <a:t>Competitive inhibition is a common type of reversible inhibition.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93FC1BD6-0953-4A5E-9B34-764CF200B732}"/>
              </a:ext>
            </a:extLst>
          </p:cNvPr>
          <p:cNvPicPr>
            <a:picLocks noChangeAspect="1"/>
          </p:cNvPicPr>
          <p:nvPr/>
        </p:nvPicPr>
        <p:blipFill>
          <a:blip r:embed="rId3"/>
          <a:stretch>
            <a:fillRect/>
          </a:stretch>
        </p:blipFill>
        <p:spPr>
          <a:xfrm>
            <a:off x="838200" y="325706"/>
            <a:ext cx="1133954" cy="816935"/>
          </a:xfrm>
          <a:prstGeom prst="rect">
            <a:avLst/>
          </a:prstGeom>
        </p:spPr>
      </p:pic>
      <p:sp>
        <p:nvSpPr>
          <p:cNvPr id="2" name="Title 1">
            <a:extLst>
              <a:ext uri="{FF2B5EF4-FFF2-40B4-BE49-F238E27FC236}">
                <a16:creationId xmlns:a16="http://schemas.microsoft.com/office/drawing/2014/main" id="{00BB3EB6-76DB-46C0-9808-934C783908B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a:t>
            </a:r>
            <a:endParaRPr lang="en-AU" dirty="0"/>
          </a:p>
        </p:txBody>
      </p:sp>
      <p:sp>
        <p:nvSpPr>
          <p:cNvPr id="52229" name="Google Shape;433;g847cf01710_0_113">
            <a:extLst>
              <a:ext uri="{FF2B5EF4-FFF2-40B4-BE49-F238E27FC236}">
                <a16:creationId xmlns:a16="http://schemas.microsoft.com/office/drawing/2014/main" id="{BBFBB1C8-80BB-8B4A-80F6-FB914989AC05}"/>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 apoenzyme:</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is the nonprotein component of a holoenzyme.</a:t>
            </a: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always</a:t>
            </a:r>
            <a:r>
              <a:rPr lang="en-US" altLang="en-US" sz="2400">
                <a:latin typeface="Arial" panose="020B0604020202020204" pitchFamily="34" charset="0"/>
                <a:ea typeface="Calibri" panose="020F0502020204030204" pitchFamily="34" charset="0"/>
                <a:cs typeface="Arial" panose="020B0604020202020204" pitchFamily="34" charset="0"/>
              </a:rPr>
              <a:t> requires an inorganic ion for its activity</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requires a cofactor for its activity.</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is</a:t>
            </a:r>
            <a:r>
              <a:rPr lang="en-US" altLang="en-US" sz="2400">
                <a:latin typeface="Arial" panose="020B0604020202020204" pitchFamily="34" charset="0"/>
                <a:ea typeface="Calibri" panose="020F0502020204030204" pitchFamily="34" charset="0"/>
                <a:cs typeface="Arial" panose="020B0604020202020204" pitchFamily="34" charset="0"/>
              </a:rPr>
              <a:t> an enzyme consisting of RNA rather than protein. </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AB4F-EBC0-4D89-914A-7F8D048703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Inhibition</a:t>
            </a:r>
            <a:endParaRPr lang="en-AU" dirty="0"/>
          </a:p>
        </p:txBody>
      </p:sp>
      <p:sp>
        <p:nvSpPr>
          <p:cNvPr id="7" name="Google Shape;390;g847cf01710_0_68">
            <a:extLst>
              <a:ext uri="{FF2B5EF4-FFF2-40B4-BE49-F238E27FC236}">
                <a16:creationId xmlns:a16="http://schemas.microsoft.com/office/drawing/2014/main" id="{11736B9B-4F90-3947-A924-22E3BDE67910}"/>
              </a:ext>
            </a:extLst>
          </p:cNvPr>
          <p:cNvSpPr txBox="1">
            <a:spLocks noChangeArrowheads="1"/>
          </p:cNvSpPr>
          <p:nvPr/>
        </p:nvSpPr>
        <p:spPr bwMode="auto">
          <a:xfrm>
            <a:off x="238125" y="1677988"/>
            <a:ext cx="38004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uncompetitive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unlike a competitive inhibitor, binds only to the ES complex </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34851" name="Picture 2" descr="Part a shows a reaction. E plus S undergoes a reversible reaction to form E S. E S can form E plus P or I can be added. E S plus I undergoes a reversible reaction with rate constant K prime subscript I for the forward reaction that produces E S I. A circular enzyme shows two small cutouts on the right side. It undergoes a reversible reaction with S, represented by a hexagon, producing an enzyme that has S fitted into one cutout. This complex can undergo a reversible reaction with I, represented by a pentagon, to produce an enzyme with S still in one cutout and I in the second cutout. ">
            <a:extLst>
              <a:ext uri="{FF2B5EF4-FFF2-40B4-BE49-F238E27FC236}">
                <a16:creationId xmlns:a16="http://schemas.microsoft.com/office/drawing/2014/main" id="{184A71D6-2DBF-6E46-97A8-E2CF59346C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061736"/>
            <a:ext cx="4491038" cy="312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DEDB-D483-4AF6-941B-FED2F5F2D3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932462E5-6E79-654A-A89F-579914053A98}"/>
              </a:ext>
            </a:extLst>
          </p:cNvPr>
          <p:cNvSpPr txBox="1">
            <a:spLocks noChangeArrowheads="1"/>
          </p:cNvSpPr>
          <p:nvPr/>
        </p:nvSpPr>
        <p:spPr bwMode="auto">
          <a:xfrm>
            <a:off x="184150" y="1905001"/>
            <a:ext cx="87757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4116270-BF94-4752-9E73-41904403C24D}"/>
                  </a:ext>
                </a:extLst>
              </p:cNvPr>
              <p:cNvSpPr/>
              <p:nvPr/>
            </p:nvSpPr>
            <p:spPr>
              <a:xfrm>
                <a:off x="2298621" y="2922588"/>
                <a:ext cx="2273379"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l-GR" altLang="en-US" i="1" dirty="0">
                            <a:latin typeface="Arial" panose="020B0604020202020204" pitchFamily="34" charset="0"/>
                            <a:cs typeface="Arial" panose="020B0604020202020204" pitchFamily="34" charset="0"/>
                          </a:rPr>
                          <m:t>α</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alt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4" name="Rectangle 3">
                <a:extLst>
                  <a:ext uri="{FF2B5EF4-FFF2-40B4-BE49-F238E27FC236}">
                    <a16:creationId xmlns:a16="http://schemas.microsoft.com/office/drawing/2014/main" id="{14116270-BF94-4752-9E73-41904403C24D}"/>
                  </a:ext>
                </a:extLst>
              </p:cNvPr>
              <p:cNvSpPr>
                <a:spLocks noRot="1" noChangeAspect="1" noMove="1" noResize="1" noEditPoints="1" noAdjustHandles="1" noChangeArrowheads="1" noChangeShapeType="1" noTextEdit="1"/>
              </p:cNvSpPr>
              <p:nvPr/>
            </p:nvSpPr>
            <p:spPr>
              <a:xfrm>
                <a:off x="2298621" y="2922588"/>
                <a:ext cx="2273379" cy="769250"/>
              </a:xfrm>
              <a:prstGeom prst="rect">
                <a:avLst/>
              </a:prstGeom>
              <a:blipFill>
                <a:blip r:embed="rId3"/>
                <a:stretch>
                  <a:fillRect l="-4021"/>
                </a:stretch>
              </a:blipFill>
            </p:spPr>
            <p:txBody>
              <a:bodyPr/>
              <a:lstStyle/>
              <a:p>
                <a:r>
                  <a:rPr lang="en-AU">
                    <a:noFill/>
                  </a:rPr>
                  <a:t> </a:t>
                </a:r>
              </a:p>
            </p:txBody>
          </p:sp>
        </mc:Fallback>
      </mc:AlternateContent>
      <p:sp>
        <p:nvSpPr>
          <p:cNvPr id="336899" name="TextBox 3">
            <a:extLst>
              <a:ext uri="{FF2B5EF4-FFF2-40B4-BE49-F238E27FC236}">
                <a16:creationId xmlns:a16="http://schemas.microsoft.com/office/drawing/2014/main" id="{1A554D0F-F270-9F41-AB51-1558EF3EC467}"/>
              </a:ext>
            </a:extLst>
          </p:cNvPr>
          <p:cNvSpPr txBox="1">
            <a:spLocks noChangeArrowheads="1"/>
          </p:cNvSpPr>
          <p:nvPr/>
        </p:nvSpPr>
        <p:spPr bwMode="auto">
          <a:xfrm>
            <a:off x="48006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(6-32)</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9AED510-1045-493D-8399-8FBE47BD0CDC}"/>
                  </a:ext>
                </a:extLst>
              </p:cNvPr>
              <p:cNvSpPr/>
              <p:nvPr/>
            </p:nvSpPr>
            <p:spPr>
              <a:xfrm>
                <a:off x="685800" y="4343400"/>
                <a:ext cx="6096000" cy="769250"/>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dirty="0">
                            <a:latin typeface="Arial" panose="020B0604020202020204" pitchFamily="34" charset="0"/>
                            <a:cs typeface="Arial" panose="020B0604020202020204" pitchFamily="34" charset="0"/>
                          </a:rPr>
                          <m:t>′</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dirty="0">
                    <a:latin typeface="Arial" panose="020B0604020202020204" pitchFamily="34" charset="0"/>
                    <a:cs typeface="Arial" panose="020B0604020202020204" pitchFamily="34" charset="0"/>
                  </a:rPr>
                  <a:t>′</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ESI</m:t>
                        </m:r>
                        <m:r>
                          <m:rPr>
                            <m:nor/>
                          </m:rPr>
                          <a:rPr lang="en-US" altLang="en-US" dirty="0">
                            <a:latin typeface="Arial" panose="020B0604020202020204" pitchFamily="34" charset="0"/>
                            <a:cs typeface="Arial" panose="020B0604020202020204" pitchFamily="34" charset="0"/>
                          </a:rPr>
                          <m:t>]</m:t>
                        </m:r>
                      </m:den>
                    </m:f>
                  </m:oMath>
                </a14:m>
                <a:r>
                  <a:rPr lang="en-US" altLang="en-US" dirty="0">
                    <a:latin typeface="Arial" panose="020B0604020202020204" pitchFamily="34" charset="0"/>
                    <a:cs typeface="Arial" panose="020B0604020202020204" pitchFamily="34" charset="0"/>
                  </a:rPr>
                  <a:t> </a:t>
                </a:r>
                <a:endParaRPr lang="en-AU" dirty="0"/>
              </a:p>
            </p:txBody>
          </p:sp>
        </mc:Choice>
        <mc:Fallback xmlns="">
          <p:sp>
            <p:nvSpPr>
              <p:cNvPr id="3" name="Rectangle 2">
                <a:extLst>
                  <a:ext uri="{FF2B5EF4-FFF2-40B4-BE49-F238E27FC236}">
                    <a16:creationId xmlns:a16="http://schemas.microsoft.com/office/drawing/2014/main" id="{C9AED510-1045-493D-8399-8FBE47BD0CDC}"/>
                  </a:ext>
                </a:extLst>
              </p:cNvPr>
              <p:cNvSpPr>
                <a:spLocks noRot="1" noChangeAspect="1" noMove="1" noResize="1" noEditPoints="1" noAdjustHandles="1" noChangeArrowheads="1" noChangeShapeType="1" noTextEdit="1"/>
              </p:cNvSpPr>
              <p:nvPr/>
            </p:nvSpPr>
            <p:spPr>
              <a:xfrm>
                <a:off x="685800" y="4343400"/>
                <a:ext cx="6096000" cy="769250"/>
              </a:xfrm>
              <a:prstGeom prst="rect">
                <a:avLst/>
              </a:prstGeom>
              <a:blipFill>
                <a:blip r:embed="rId4"/>
                <a:stretch>
                  <a:fillRect l="-1600"/>
                </a:stretch>
              </a:blipFill>
            </p:spPr>
            <p:txBody>
              <a:bodyPr/>
              <a:lstStyle/>
              <a:p>
                <a:r>
                  <a:rPr lang="en-AU">
                    <a:noFill/>
                  </a:rPr>
                  <a:t> </a:t>
                </a:r>
              </a:p>
            </p:txBody>
          </p:sp>
        </mc:Fallback>
      </mc:AlternateContent>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9663-7054-4F1D-99BF-D598108049F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38946" name="Google Shape;390;g847cf01710_0_68">
            <a:extLst>
              <a:ext uri="{FF2B5EF4-FFF2-40B4-BE49-F238E27FC236}">
                <a16:creationId xmlns:a16="http://schemas.microsoft.com/office/drawing/2014/main" id="{A9632499-1A42-6C4C-B109-3C1C112D8C71}"/>
              </a:ext>
            </a:extLst>
          </p:cNvPr>
          <p:cNvSpPr txBox="1">
            <a:spLocks noChangeArrowheads="1"/>
          </p:cNvSpPr>
          <p:nvPr/>
        </p:nvSpPr>
        <p:spPr bwMode="auto">
          <a:xfrm>
            <a:off x="304800" y="1611313"/>
            <a:ext cx="35179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measured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decreases because at high [S],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approaches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decreases because the [S] required to reach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38947" name="Picture 3"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 second dotted horizontal line extends from 0.38 on the vertical axis and is labeled V subscript max over 3. Three curves begin at (0, 0) and extend to the right side of the graph. Curve 1 increases very rapidly, then begins to slow as it approaches the dotted horizontal line at 0.5 on the vertical axis. A vertical dotted line extends downward from Curve 1 at (4, 0.2) to the horizontal axis and is labeled K subscript M 3. Curve 1 intercepts the first dotted horizontal line at (5, 0.38), where a dotted vertical line extends down to the horizontal axis and is labeled K subscript M 2. Curve 1 crosses the second dotted horizontal line at (9, 0.5), where a dotted vertical line extends down to the horizontal axis and is labeled K subscript lowercase M 1. The line levels off across the rest of the graph and ends at (100, 0.9). Text at the end of the curve reads, Greek letter alpha prime equals 1. Line 2 runs slightly beneath line 1 and increases more slowly. It intercepts the first dotted horizontal line at (9, 0.38), then runs almost horizontally below the horizontal dotted line at 0.5 on the vertical axis. It ends at (100, 0.49). Text at the end of the curve reads, Greek letter alpha prime equals 2. Line 3 runs beneath line 2 and curves even more slowly, running just below the horizontal dotted line at 0.38 on the vertical axis. It ends at (100, 0.37). Text at the end of the curve reads, Greek letter alpha prime equals 3. ">
            <a:extLst>
              <a:ext uri="{FF2B5EF4-FFF2-40B4-BE49-F238E27FC236}">
                <a16:creationId xmlns:a16="http://schemas.microsoft.com/office/drawing/2014/main" id="{417AC611-34D0-2449-ABDB-F793C99A8C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7718" y="1981200"/>
            <a:ext cx="436876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8C37-11A4-4504-BF0F-1A38B8133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Uncompetitive Inhibition</a:t>
            </a:r>
            <a:endParaRPr lang="en-AU" dirty="0"/>
          </a:p>
        </p:txBody>
      </p:sp>
      <p:pic>
        <p:nvPicPr>
          <p:cNvPr id="340994" name="Picture 2" descr="Part c plots the reciprocal of the substrate against the reciprocal of the initial velocity. The horizontal axis is labeled 1 divided by concentration of S in units of 1 over millimolar. The vertical axis is labeled 1 over V subscript 0 in units of 1 divided by micromolar per minute. Three parallel diagonal lines are shown. The top line is labeled Greek letter alpha prime equals 2. The middle line is labeled Greek letter alpha prime equals 1.5. The bottom line is labeled Greek letter alpha prime equals 1. The points where the lines intercept the horizontal axis are labeled as minus 1 over (Greek letter alpha times K subscript lowercase M). The points where the lines cross the vertical axis are all labeled as alpha prime over V subscript max. An equation above the graph reads, 1 over V subscript 0 equals open parenthesis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791DFDD1-66EA-5948-931D-69A62A56C5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524000"/>
            <a:ext cx="562409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D69B9C0F-005E-B441-A068-0AB2E6BD9676}"/>
              </a:ext>
            </a:extLst>
          </p:cNvPr>
          <p:cNvSpPr>
            <a:spLocks noChangeArrowheads="1"/>
          </p:cNvSpPr>
          <p:nvPr/>
        </p:nvSpPr>
        <p:spPr bwMode="auto">
          <a:xfrm>
            <a:off x="7010400" y="3282950"/>
            <a:ext cx="1912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are parallel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C1D7-5170-4740-A13F-C857956912D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34</a:t>
            </a:r>
            <a:endParaRPr lang="en-AU" dirty="0"/>
          </a:p>
        </p:txBody>
      </p:sp>
      <p:sp>
        <p:nvSpPr>
          <p:cNvPr id="330757" name="Google Shape;433;g847cf01710_0_113">
            <a:extLst>
              <a:ext uri="{FF2B5EF4-FFF2-40B4-BE49-F238E27FC236}">
                <a16:creationId xmlns:a16="http://schemas.microsoft.com/office/drawing/2014/main" id="{28587F11-7065-8A46-BB05-04647620B653}"/>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for an uncompetitive inhibitor?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Uncompetitive inhibitors bind at a site distinct from the</a:t>
            </a: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substrate active site. </a:t>
            </a:r>
            <a:endParaRPr lang="en-US" altLang="en-US" sz="2400" dirty="0">
              <a:latin typeface="Arial" panose="020B0604020202020204" pitchFamily="34" charset="0"/>
              <a:cs typeface="Arial" panose="020B060402020202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Uncompetitive inhibitors bind only to the ES complex.</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Uncompetitive inhibitors are reversible. </a:t>
            </a: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sym typeface="Arial" panose="020B0604020202020204" pitchFamily="34" charset="0"/>
              </a:rPr>
              <a:t>Unc</a:t>
            </a:r>
            <a:r>
              <a:rPr lang="en-US" altLang="en-US" sz="2400" dirty="0">
                <a:solidFill>
                  <a:schemeClr val="tx1"/>
                </a:solidFill>
                <a:latin typeface="Arial" panose="020B0604020202020204" pitchFamily="34" charset="0"/>
                <a:cs typeface="Arial" panose="020B0604020202020204" pitchFamily="34" charset="0"/>
              </a:rPr>
              <a:t>ompetitive </a:t>
            </a:r>
            <a:r>
              <a:rPr lang="en-US" altLang="en-US" sz="2400" dirty="0">
                <a:latin typeface="Arial" panose="020B0604020202020204" pitchFamily="34" charset="0"/>
                <a:cs typeface="Arial" panose="020B0604020202020204" pitchFamily="34" charset="0"/>
              </a:rPr>
              <a:t>i</a:t>
            </a:r>
            <a:r>
              <a:rPr lang="en-US" altLang="en-US" sz="2400" dirty="0">
                <a:solidFill>
                  <a:schemeClr val="tx1"/>
                </a:solidFill>
                <a:latin typeface="Arial" panose="020B0604020202020204" pitchFamily="34" charset="0"/>
                <a:cs typeface="Arial" panose="020B0604020202020204" pitchFamily="34" charset="0"/>
              </a:rPr>
              <a:t>nhibitors </a:t>
            </a:r>
            <a:r>
              <a:rPr lang="en-US" altLang="en-US" sz="2400" dirty="0">
                <a:latin typeface="Arial" panose="020B0604020202020204" pitchFamily="34" charset="0"/>
                <a:cs typeface="Arial" panose="020B0604020202020204" pitchFamily="34" charset="0"/>
              </a:rPr>
              <a:t>a</a:t>
            </a:r>
            <a:r>
              <a:rPr lang="en-US" altLang="en-US" sz="2400" dirty="0">
                <a:solidFill>
                  <a:schemeClr val="tx1"/>
                </a:solidFill>
                <a:latin typeface="Arial" panose="020B0604020202020204" pitchFamily="34" charset="0"/>
                <a:cs typeface="Arial" panose="020B0604020202020204" pitchFamily="34" charset="0"/>
              </a:rPr>
              <a:t>ffect </a:t>
            </a:r>
            <a:r>
              <a:rPr lang="en-US" altLang="en-US" sz="2400" dirty="0">
                <a:latin typeface="Arial" panose="020B0604020202020204" pitchFamily="34" charset="0"/>
                <a:cs typeface="Arial" panose="020B0604020202020204" pitchFamily="34" charset="0"/>
              </a:rPr>
              <a:t>t</a:t>
            </a:r>
            <a:r>
              <a:rPr lang="en-US" altLang="en-US" sz="2400" dirty="0">
                <a:solidFill>
                  <a:schemeClr val="tx1"/>
                </a:solidFill>
                <a:latin typeface="Arial" panose="020B0604020202020204" pitchFamily="34" charset="0"/>
                <a:cs typeface="Arial" panose="020B0604020202020204" pitchFamily="34" charset="0"/>
              </a:rPr>
              <a:t>he </a:t>
            </a:r>
            <a:r>
              <a:rPr lang="en-US" altLang="en-US" sz="2400" dirty="0">
                <a:latin typeface="Arial" panose="020B0604020202020204" pitchFamily="34" charset="0"/>
                <a:cs typeface="Arial" panose="020B0604020202020204" pitchFamily="34" charset="0"/>
              </a:rPr>
              <a:t>a</a:t>
            </a:r>
            <a:r>
              <a:rPr lang="en-US" altLang="en-US" sz="2400" dirty="0">
                <a:solidFill>
                  <a:schemeClr val="tx1"/>
                </a:solidFill>
                <a:latin typeface="Arial" panose="020B0604020202020204" pitchFamily="34" charset="0"/>
                <a:cs typeface="Arial" panose="020B0604020202020204" pitchFamily="34" charset="0"/>
              </a:rPr>
              <a:t>pparent </a:t>
            </a:r>
            <a:r>
              <a:rPr lang="en-US" altLang="en-US" sz="2400" i="1" dirty="0">
                <a:solidFill>
                  <a:schemeClr val="tx1"/>
                </a:solidFill>
                <a:latin typeface="Arial" panose="020B0604020202020204" pitchFamily="34" charset="0"/>
                <a:cs typeface="Arial" panose="020B0604020202020204" pitchFamily="34" charset="0"/>
              </a:rPr>
              <a:t>K</a:t>
            </a:r>
            <a:r>
              <a:rPr lang="en-US" altLang="en-US" sz="2400" baseline="-25000" dirty="0">
                <a:solidFill>
                  <a:schemeClr val="tx1"/>
                </a:solidFill>
                <a:latin typeface="Arial" panose="020B0604020202020204" pitchFamily="34" charset="0"/>
                <a:cs typeface="Arial" panose="020B0604020202020204" pitchFamily="34" charset="0"/>
              </a:rPr>
              <a:t>m</a:t>
            </a:r>
            <a:r>
              <a:rPr lang="en-US" altLang="en-US" sz="2400" dirty="0">
                <a:solidFill>
                  <a:schemeClr val="tx1"/>
                </a:solidFill>
                <a:latin typeface="Arial" panose="020B0604020202020204" pitchFamily="34" charset="0"/>
                <a:cs typeface="Arial" panose="020B0604020202020204" pitchFamily="34" charset="0"/>
              </a:rPr>
              <a:t>, but not the</a:t>
            </a:r>
          </a:p>
          <a:p>
            <a:pPr>
              <a:buFontTx/>
              <a:buNone/>
            </a:pPr>
            <a:r>
              <a:rPr lang="en-US" altLang="en-US" sz="2400" dirty="0">
                <a:latin typeface="Arial" panose="020B0604020202020204" pitchFamily="34" charset="0"/>
                <a:cs typeface="Arial" panose="020B0604020202020204" pitchFamily="34" charset="0"/>
              </a:rPr>
              <a:t>    </a:t>
            </a:r>
            <a:r>
              <a:rPr lang="en-US" altLang="en-US" sz="2400" dirty="0">
                <a:solidFill>
                  <a:schemeClr val="tx1"/>
                </a:solidFill>
                <a:latin typeface="Arial" panose="020B0604020202020204" pitchFamily="34" charset="0"/>
                <a:cs typeface="Arial" panose="020B0604020202020204" pitchFamily="34" charset="0"/>
              </a:rPr>
              <a:t> </a:t>
            </a:r>
            <a:r>
              <a:rPr lang="en-US" altLang="en-US" sz="2400" i="1" dirty="0">
                <a:solidFill>
                  <a:schemeClr val="tx1"/>
                </a:solidFill>
                <a:latin typeface="Arial" panose="020B0604020202020204" pitchFamily="34" charset="0"/>
                <a:cs typeface="Arial" panose="020B0604020202020204" pitchFamily="34" charset="0"/>
              </a:rPr>
              <a:t>V</a:t>
            </a:r>
            <a:r>
              <a:rPr lang="en-US" altLang="en-US" sz="2400" baseline="-25000" dirty="0">
                <a:solidFill>
                  <a:schemeClr val="tx1"/>
                </a:solidFill>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3E3032B6-0106-40E9-88FB-5E118223C4B6}"/>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29460709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48CA-9FCE-45D7-91F0-8CCE970E4D9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34, Response</a:t>
            </a:r>
            <a:endParaRPr lang="en-AU" dirty="0"/>
          </a:p>
        </p:txBody>
      </p:sp>
      <p:sp>
        <p:nvSpPr>
          <p:cNvPr id="4" name="Google Shape;433;g847cf01710_0_113">
            <a:extLst>
              <a:ext uri="{FF2B5EF4-FFF2-40B4-BE49-F238E27FC236}">
                <a16:creationId xmlns:a16="http://schemas.microsoft.com/office/drawing/2014/main" id="{4C61B77B-1B77-3042-A62E-08A1EDD4C5F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 for an uncompetitive inhibitor?</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b="1" dirty="0">
                <a:latin typeface="Arial" panose="020B0604020202020204" pitchFamily="34" charset="0"/>
                <a:cs typeface="Arial" panose="020B0604020202020204" pitchFamily="34" charset="0"/>
                <a:sym typeface="Arial" panose="020B0604020202020204" pitchFamily="34" charset="0"/>
              </a:rPr>
              <a:t>Unc</a:t>
            </a:r>
            <a:r>
              <a:rPr lang="en-US" altLang="en-US" sz="2400" b="1" dirty="0">
                <a:solidFill>
                  <a:schemeClr val="tx1"/>
                </a:solidFill>
                <a:latin typeface="Arial" panose="020B0604020202020204" pitchFamily="34" charset="0"/>
                <a:cs typeface="Arial" panose="020B0604020202020204" pitchFamily="34" charset="0"/>
              </a:rPr>
              <a:t>ompetitive </a:t>
            </a:r>
            <a:r>
              <a:rPr lang="en-US" altLang="en-US" sz="2400" b="1" dirty="0">
                <a:latin typeface="Arial" panose="020B0604020202020204" pitchFamily="34" charset="0"/>
                <a:cs typeface="Arial" panose="020B0604020202020204" pitchFamily="34" charset="0"/>
              </a:rPr>
              <a:t>i</a:t>
            </a:r>
            <a:r>
              <a:rPr lang="en-US" altLang="en-US" sz="2400" b="1" dirty="0">
                <a:solidFill>
                  <a:schemeClr val="tx1"/>
                </a:solidFill>
                <a:latin typeface="Arial" panose="020B0604020202020204" pitchFamily="34" charset="0"/>
                <a:cs typeface="Arial" panose="020B0604020202020204" pitchFamily="34" charset="0"/>
              </a:rPr>
              <a:t>nhibitors </a:t>
            </a:r>
            <a:r>
              <a:rPr lang="en-US" altLang="en-US" sz="2400" b="1" dirty="0">
                <a:latin typeface="Arial" panose="020B0604020202020204" pitchFamily="34" charset="0"/>
                <a:cs typeface="Arial" panose="020B0604020202020204" pitchFamily="34" charset="0"/>
              </a:rPr>
              <a:t>a</a:t>
            </a:r>
            <a:r>
              <a:rPr lang="en-US" altLang="en-US" sz="2400" b="1" dirty="0">
                <a:solidFill>
                  <a:schemeClr val="tx1"/>
                </a:solidFill>
                <a:latin typeface="Arial" panose="020B0604020202020204" pitchFamily="34" charset="0"/>
                <a:cs typeface="Arial" panose="020B0604020202020204" pitchFamily="34" charset="0"/>
              </a:rPr>
              <a:t>ffect </a:t>
            </a:r>
            <a:r>
              <a:rPr lang="en-US" altLang="en-US" sz="2400" b="1" dirty="0">
                <a:latin typeface="Arial" panose="020B0604020202020204" pitchFamily="34" charset="0"/>
                <a:cs typeface="Arial" panose="020B0604020202020204" pitchFamily="34" charset="0"/>
              </a:rPr>
              <a:t>t</a:t>
            </a:r>
            <a:r>
              <a:rPr lang="en-US" altLang="en-US" sz="2400" b="1" dirty="0">
                <a:solidFill>
                  <a:schemeClr val="tx1"/>
                </a:solidFill>
                <a:latin typeface="Arial" panose="020B0604020202020204" pitchFamily="34" charset="0"/>
                <a:cs typeface="Arial" panose="020B0604020202020204" pitchFamily="34" charset="0"/>
              </a:rPr>
              <a:t>he </a:t>
            </a:r>
            <a:r>
              <a:rPr lang="en-US" altLang="en-US" sz="2400" b="1" dirty="0">
                <a:latin typeface="Arial" panose="020B0604020202020204" pitchFamily="34" charset="0"/>
                <a:cs typeface="Arial" panose="020B0604020202020204" pitchFamily="34" charset="0"/>
              </a:rPr>
              <a:t>a</a:t>
            </a:r>
            <a:r>
              <a:rPr lang="en-US" altLang="en-US" sz="2400" b="1" dirty="0">
                <a:solidFill>
                  <a:schemeClr val="tx1"/>
                </a:solidFill>
                <a:latin typeface="Arial" panose="020B0604020202020204" pitchFamily="34" charset="0"/>
                <a:cs typeface="Arial" panose="020B0604020202020204" pitchFamily="34" charset="0"/>
              </a:rPr>
              <a:t>pparent </a:t>
            </a:r>
            <a:r>
              <a:rPr lang="en-US" altLang="en-US" sz="2400" b="1" i="1" dirty="0">
                <a:solidFill>
                  <a:schemeClr val="tx1"/>
                </a:solidFill>
                <a:latin typeface="Arial" panose="020B0604020202020204" pitchFamily="34" charset="0"/>
                <a:cs typeface="Arial" panose="020B0604020202020204" pitchFamily="34" charset="0"/>
              </a:rPr>
              <a:t>K</a:t>
            </a:r>
            <a:r>
              <a:rPr lang="en-US" altLang="en-US" sz="2400" b="1" baseline="-25000" dirty="0">
                <a:solidFill>
                  <a:schemeClr val="tx1"/>
                </a:solidFill>
                <a:latin typeface="Arial" panose="020B0604020202020204" pitchFamily="34" charset="0"/>
                <a:cs typeface="Arial" panose="020B0604020202020204" pitchFamily="34" charset="0"/>
              </a:rPr>
              <a:t>m</a:t>
            </a:r>
            <a:r>
              <a:rPr lang="en-US" altLang="en-US" sz="2400" b="1" dirty="0">
                <a:solidFill>
                  <a:schemeClr val="tx1"/>
                </a:solidFill>
                <a:latin typeface="Arial" panose="020B0604020202020204" pitchFamily="34" charset="0"/>
                <a:cs typeface="Arial" panose="020B0604020202020204" pitchFamily="34" charset="0"/>
              </a:rPr>
              <a:t>, but not</a:t>
            </a:r>
          </a:p>
          <a:p>
            <a:pPr>
              <a:buFontTx/>
              <a:buNone/>
            </a:pPr>
            <a:r>
              <a:rPr lang="en-US" altLang="en-US" sz="2400" b="1" dirty="0">
                <a:latin typeface="Arial" panose="020B0604020202020204" pitchFamily="34" charset="0"/>
                <a:cs typeface="Arial" panose="020B0604020202020204" pitchFamily="34" charset="0"/>
              </a:rPr>
              <a:t>    </a:t>
            </a:r>
            <a:r>
              <a:rPr lang="en-US" altLang="en-US" sz="2400" b="1" dirty="0">
                <a:solidFill>
                  <a:schemeClr val="tx1"/>
                </a:solidFill>
                <a:latin typeface="Arial" panose="020B0604020202020204" pitchFamily="34" charset="0"/>
                <a:cs typeface="Arial" panose="020B0604020202020204" pitchFamily="34" charset="0"/>
              </a:rPr>
              <a:t> the </a:t>
            </a:r>
            <a:r>
              <a:rPr lang="en-US" altLang="en-US" sz="2400" b="1" i="1" dirty="0">
                <a:solidFill>
                  <a:schemeClr val="tx1"/>
                </a:solidFill>
                <a:latin typeface="Arial" panose="020B0604020202020204" pitchFamily="34" charset="0"/>
                <a:cs typeface="Arial" panose="020B0604020202020204" pitchFamily="34" charset="0"/>
              </a:rPr>
              <a:t>V</a:t>
            </a:r>
            <a:r>
              <a:rPr lang="en-US" altLang="en-US" sz="2400" b="1" baseline="-25000" dirty="0">
                <a:solidFill>
                  <a:schemeClr val="tx1"/>
                </a:solidFill>
                <a:latin typeface="Arial" panose="020B0604020202020204" pitchFamily="34" charset="0"/>
                <a:cs typeface="Arial" panose="020B0604020202020204" pitchFamily="34" charset="0"/>
              </a:rPr>
              <a:t>max</a:t>
            </a:r>
            <a:r>
              <a:rPr lang="en-US" altLang="en-US" sz="2400" b="1" dirty="0">
                <a:latin typeface="Arial" panose="020B0604020202020204" pitchFamily="34" charset="0"/>
                <a:cs typeface="Arial" panose="020B0604020202020204" pitchFamily="34" charset="0"/>
              </a:rPr>
              <a:t>.</a:t>
            </a:r>
          </a:p>
          <a:p>
            <a:pPr>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buFontTx/>
              <a:buNone/>
            </a:pPr>
            <a:r>
              <a:rPr lang="en-US" altLang="en-US" sz="2400" b="1" dirty="0">
                <a:latin typeface="Arial" panose="020B0604020202020204" pitchFamily="34" charset="0"/>
                <a:cs typeface="Arial" panose="020B0604020202020204" pitchFamily="34" charset="0"/>
                <a:sym typeface="Arial" panose="020B0604020202020204" pitchFamily="34" charset="0"/>
              </a:rPr>
              <a:t>Unc</a:t>
            </a:r>
            <a:r>
              <a:rPr lang="en-US" altLang="en-US" sz="2400" b="1" dirty="0">
                <a:solidFill>
                  <a:schemeClr val="tx1"/>
                </a:solidFill>
                <a:latin typeface="Arial" panose="020B0604020202020204" pitchFamily="34" charset="0"/>
                <a:cs typeface="Arial" panose="020B0604020202020204" pitchFamily="34" charset="0"/>
              </a:rPr>
              <a:t>ompetitive </a:t>
            </a:r>
            <a:r>
              <a:rPr lang="en-US" altLang="en-US" sz="2400" b="1" dirty="0">
                <a:latin typeface="Arial" panose="020B0604020202020204" pitchFamily="34" charset="0"/>
                <a:cs typeface="Arial" panose="020B0604020202020204" pitchFamily="34" charset="0"/>
              </a:rPr>
              <a:t>i</a:t>
            </a:r>
            <a:r>
              <a:rPr lang="en-US" altLang="en-US" sz="2400" b="1" dirty="0">
                <a:solidFill>
                  <a:schemeClr val="tx1"/>
                </a:solidFill>
                <a:latin typeface="Arial" panose="020B0604020202020204" pitchFamily="34" charset="0"/>
                <a:cs typeface="Arial" panose="020B0604020202020204" pitchFamily="34" charset="0"/>
              </a:rPr>
              <a:t>nhibitors </a:t>
            </a:r>
          </a:p>
          <a:p>
            <a:pPr>
              <a:buFontTx/>
              <a:buNone/>
            </a:pPr>
            <a:r>
              <a:rPr lang="en-US" altLang="en-US" sz="2400" b="1" dirty="0">
                <a:latin typeface="Arial" panose="020B0604020202020204" pitchFamily="34" charset="0"/>
                <a:cs typeface="Arial" panose="020B0604020202020204" pitchFamily="34" charset="0"/>
              </a:rPr>
              <a:t>a</a:t>
            </a:r>
            <a:r>
              <a:rPr lang="en-US" altLang="en-US" sz="2400" b="1" dirty="0">
                <a:solidFill>
                  <a:schemeClr val="tx1"/>
                </a:solidFill>
                <a:latin typeface="Arial" panose="020B0604020202020204" pitchFamily="34" charset="0"/>
                <a:cs typeface="Arial" panose="020B0604020202020204" pitchFamily="34" charset="0"/>
              </a:rPr>
              <a:t>ffect both </a:t>
            </a:r>
            <a:r>
              <a:rPr lang="en-US" altLang="en-US" sz="2400" b="1" dirty="0">
                <a:latin typeface="Arial" panose="020B0604020202020204" pitchFamily="34" charset="0"/>
                <a:cs typeface="Arial" panose="020B0604020202020204" pitchFamily="34" charset="0"/>
              </a:rPr>
              <a:t>t</a:t>
            </a:r>
            <a:r>
              <a:rPr lang="en-US" altLang="en-US" sz="2400" b="1" dirty="0">
                <a:solidFill>
                  <a:schemeClr val="tx1"/>
                </a:solidFill>
                <a:latin typeface="Arial" panose="020B0604020202020204" pitchFamily="34" charset="0"/>
                <a:cs typeface="Arial" panose="020B0604020202020204" pitchFamily="34" charset="0"/>
              </a:rPr>
              <a:t>he </a:t>
            </a:r>
            <a:r>
              <a:rPr lang="en-US" altLang="en-US" sz="2400" b="1" dirty="0">
                <a:latin typeface="Arial" panose="020B0604020202020204" pitchFamily="34" charset="0"/>
                <a:cs typeface="Arial" panose="020B0604020202020204" pitchFamily="34" charset="0"/>
              </a:rPr>
              <a:t>a</a:t>
            </a:r>
            <a:r>
              <a:rPr lang="en-US" altLang="en-US" sz="2400" b="1" dirty="0">
                <a:solidFill>
                  <a:schemeClr val="tx1"/>
                </a:solidFill>
                <a:latin typeface="Arial" panose="020B0604020202020204" pitchFamily="34" charset="0"/>
                <a:cs typeface="Arial" panose="020B0604020202020204" pitchFamily="34" charset="0"/>
              </a:rPr>
              <a:t>pparent </a:t>
            </a:r>
          </a:p>
          <a:p>
            <a:pPr>
              <a:buFontTx/>
              <a:buNone/>
            </a:pPr>
            <a:r>
              <a:rPr lang="en-US" altLang="en-US" sz="2400" b="1" i="1" dirty="0">
                <a:solidFill>
                  <a:schemeClr val="tx1"/>
                </a:solidFill>
                <a:latin typeface="Arial" panose="020B0604020202020204" pitchFamily="34" charset="0"/>
                <a:cs typeface="Arial" panose="020B0604020202020204" pitchFamily="34" charset="0"/>
              </a:rPr>
              <a:t>K</a:t>
            </a:r>
            <a:r>
              <a:rPr lang="en-US" altLang="en-US" sz="2400" b="1" baseline="-25000" dirty="0">
                <a:solidFill>
                  <a:schemeClr val="tx1"/>
                </a:solidFill>
                <a:latin typeface="Arial" panose="020B0604020202020204" pitchFamily="34" charset="0"/>
                <a:cs typeface="Arial" panose="020B0604020202020204" pitchFamily="34" charset="0"/>
              </a:rPr>
              <a:t>m</a:t>
            </a:r>
            <a:r>
              <a:rPr lang="en-US" altLang="en-US" sz="2400" b="1" dirty="0">
                <a:latin typeface="Arial" panose="020B0604020202020204" pitchFamily="34" charset="0"/>
                <a:cs typeface="Arial" panose="020B0604020202020204" pitchFamily="34" charset="0"/>
              </a:rPr>
              <a:t> and </a:t>
            </a:r>
            <a:r>
              <a:rPr lang="en-US" altLang="en-US" sz="2400" b="1" dirty="0">
                <a:solidFill>
                  <a:schemeClr val="tx1"/>
                </a:solidFill>
                <a:latin typeface="Arial" panose="020B0604020202020204" pitchFamily="34" charset="0"/>
                <a:cs typeface="Arial" panose="020B0604020202020204" pitchFamily="34" charset="0"/>
              </a:rPr>
              <a:t>the </a:t>
            </a:r>
            <a:r>
              <a:rPr lang="en-US" altLang="en-US" sz="2400" b="1" i="1" dirty="0">
                <a:solidFill>
                  <a:schemeClr val="tx1"/>
                </a:solidFill>
                <a:latin typeface="Arial" panose="020B0604020202020204" pitchFamily="34" charset="0"/>
                <a:cs typeface="Arial" panose="020B0604020202020204" pitchFamily="34" charset="0"/>
              </a:rPr>
              <a:t>V</a:t>
            </a:r>
            <a:r>
              <a:rPr lang="en-US" altLang="en-US" sz="2400" b="1" baseline="-25000" dirty="0">
                <a:solidFill>
                  <a:schemeClr val="tx1"/>
                </a:solidFill>
                <a:latin typeface="Arial" panose="020B0604020202020204" pitchFamily="34" charset="0"/>
                <a:cs typeface="Arial" panose="020B0604020202020204" pitchFamily="34" charset="0"/>
              </a:rPr>
              <a:t>max</a:t>
            </a:r>
            <a:r>
              <a:rPr lang="en-US" altLang="en-US" sz="2400" b="1" dirty="0">
                <a:latin typeface="Arial" panose="020B0604020202020204" pitchFamily="34" charset="0"/>
                <a:cs typeface="Arial" panose="020B0604020202020204" pitchFamily="34" charset="0"/>
              </a:rPr>
              <a:t>.</a:t>
            </a: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3"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 second dotted horizontal line extends from 0.38 on the vertical axis and is labeled V subscript max over 3. Three curves begin at (0, 0) and extend to the right side of the graph. Curve 1 increases very rapidly, then begins to slow as it approaches the dotted horizontal line at 0.5 on the vertical axis. A vertical dotted line extends downward from Curve 1 at (4, 0.2) to the horizontal axis and is labeled K subscript M 3. Curve 1 intercepts the first dotted horizontal line at (5, 0.38), where a dotted vertical line extends down to the horizontal axis and is labeled K subscript M 2. Curve 1 crosses the second dotted horizontal line at (9, 0.5), where a dotted vertical line extends down to the horizontal axis and is labeled K subscript lowercase M 1. The line levels off across the rest of the graph and ends at (100, 0.9). Text at the end of the curve reads, Greek letter alpha prime equals 1. Line 2 runs slightly beneath line 1 and increases more slowly. It intercepts the first dotted horizontal line at (9, 0.38), then runs almost horizontally below the horizontal dotted line at 0.5 on the vertical axis. It ends at (100, 0.49). Text at the end of the curve reads, Greek letter alpha prime equals 2. Line 3 runs beneath line 2 and curves even more slowly, running just below the horizontal dotted line at 0.38 on the vertical axis. It ends at (100, 0.37). Text at the end of the curve reads, Greek letter alpha prime equals 3. ">
            <a:extLst>
              <a:ext uri="{FF2B5EF4-FFF2-40B4-BE49-F238E27FC236}">
                <a16:creationId xmlns:a16="http://schemas.microsoft.com/office/drawing/2014/main" id="{636FF2D5-78EF-A740-8C7B-79645C47D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000" b="35555"/>
          <a:stretch>
            <a:fillRect/>
          </a:stretch>
        </p:blipFill>
        <p:spPr bwMode="auto">
          <a:xfrm>
            <a:off x="4716802" y="3124200"/>
            <a:ext cx="413827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5304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0B64-DBBF-4479-BCBD-6DE22397F64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3114675" cy="45704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mixed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binds to either E or the ES complex</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43043" name="Picture 3" descr="Part a shows a reaction as a cycle that begins with E plus S. E plus S undergoes a reversible reaction to form E S. E S can form E plus P or I can be added. E S plus I undergoes a reversible reaction with rate constant K prime subscript I for the forward reaction that produces E S I. E S I can undergo a reversible reaction to form E I plus S, which can undergo a reversible reaction to form E plus S plus I, returning to the start of the cycle. If E and S react with I, a reversible reaction occurs with K subscript I as the rate constant for the forward reaction. A circular enzyme shows small cutout and an adjacent flat region on its right side. A series of reversible reactions can occur that form a cycle and end up back at this enzyme. The enzyme undergoes a reversible reaction with S, represented by a hexagon, producing an enzyme that has S fitted into one cutout. This complex can undergo a reversible reaction with I, represented by a pentagon, to produce an enzyme with S still in one cutout and I fitted into the adjacent flat region. This complex can undergo a reversible reaction in which S is removed to produce the enzyme with I still attached. This complex can undergo a reversible reaction in which I is removed to produce the initial circular enzyme with a cutout and an adjacent flat region. ">
            <a:extLst>
              <a:ext uri="{FF2B5EF4-FFF2-40B4-BE49-F238E27FC236}">
                <a16:creationId xmlns:a16="http://schemas.microsoft.com/office/drawing/2014/main" id="{245869C7-20FD-5749-9407-2863C92FCC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3159" y="2189163"/>
            <a:ext cx="485490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4B5-5E5B-4D47-8B88-51FC8B1D1D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Alter the Michaelis-Menten Equation</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B8630A6F-6DA7-0F47-A22A-08F837E79FE3}"/>
                  </a:ext>
                </a:extLst>
              </p:cNvPr>
              <p:cNvSpPr txBox="1">
                <a:spLocks noChangeArrowheads="1"/>
              </p:cNvSpPr>
              <p:nvPr/>
            </p:nvSpPr>
            <p:spPr bwMode="auto">
              <a:xfrm>
                <a:off x="184150" y="1905001"/>
                <a:ext cx="87757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a:p>
                <a:pPr marL="50800" indent="0">
                  <a:buNone/>
                </a:pPr>
                <a:endParaRPr lang="en-US" altLang="en-US" sz="2400" dirty="0">
                  <a:latin typeface="Arial" panose="020B0604020202020204" pitchFamily="34" charset="0"/>
                  <a:cs typeface="Arial" panose="020B0604020202020204" pitchFamily="34" charset="0"/>
                </a:endParaRPr>
              </a:p>
              <a:p>
                <a:pPr marL="50800" indent="2108200">
                  <a:buNone/>
                </a:pP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altLang="en-US" sz="2400" i="1" dirty="0">
                            <a:latin typeface="Arial" panose="020B0604020202020204" pitchFamily="34" charset="0"/>
                            <a:cs typeface="Arial" panose="020B0604020202020204" pitchFamily="34" charset="0"/>
                          </a:rPr>
                          <m:t>V</m:t>
                        </m:r>
                        <m:r>
                          <m:rPr>
                            <m:nor/>
                          </m:rPr>
                          <a:rPr lang="en-US" altLang="en-US" sz="2400" baseline="-25000" dirty="0">
                            <a:latin typeface="Arial" panose="020B0604020202020204" pitchFamily="34" charset="0"/>
                            <a:cs typeface="Arial" panose="020B0604020202020204" pitchFamily="34" charset="0"/>
                          </a:rPr>
                          <m:t>max</m:t>
                        </m:r>
                        <m:r>
                          <m:rPr>
                            <m:nor/>
                          </m:rPr>
                          <a:rPr lang="en-US" altLang="en-US" sz="2400" dirty="0">
                            <a:latin typeface="Arial" panose="020B0604020202020204" pitchFamily="34" charset="0"/>
                            <a:cs typeface="Arial" panose="020B0604020202020204" pitchFamily="34" charset="0"/>
                          </a:rPr>
                          <m:t>[</m:t>
                        </m:r>
                        <m:r>
                          <m:rPr>
                            <m:nor/>
                          </m:rPr>
                          <a:rPr lang="en-US" altLang="en-US" sz="2400" dirty="0">
                            <a:latin typeface="Arial" panose="020B0604020202020204" pitchFamily="34" charset="0"/>
                            <a:cs typeface="Arial" panose="020B0604020202020204" pitchFamily="34" charset="0"/>
                          </a:rPr>
                          <m:t>S</m:t>
                        </m:r>
                        <m:r>
                          <m:rPr>
                            <m:nor/>
                          </m:rPr>
                          <a:rPr lang="en-US" altLang="en-US" sz="2400" dirty="0">
                            <a:latin typeface="Arial" panose="020B0604020202020204" pitchFamily="34" charset="0"/>
                            <a:cs typeface="Arial" panose="020B0604020202020204" pitchFamily="34" charset="0"/>
                          </a:rPr>
                          <m:t>]</m:t>
                        </m:r>
                      </m:num>
                      <m:den>
                        <m:r>
                          <m:rPr>
                            <m:nor/>
                          </m:rPr>
                          <a:rPr lang="el-GR" altLang="en-US" sz="2400" i="1" dirty="0">
                            <a:latin typeface="Arial" panose="020B0604020202020204" pitchFamily="34" charset="0"/>
                            <a:cs typeface="Arial" panose="020B0604020202020204" pitchFamily="34" charset="0"/>
                          </a:rPr>
                          <m:t>α</m:t>
                        </m:r>
                        <m:r>
                          <m:rPr>
                            <m:nor/>
                          </m:rPr>
                          <a:rPr lang="en-US" altLang="en-US" sz="2400" i="1" dirty="0">
                            <a:latin typeface="Arial" panose="020B0604020202020204" pitchFamily="34" charset="0"/>
                            <a:cs typeface="Arial" panose="020B0604020202020204" pitchFamily="34" charset="0"/>
                          </a:rPr>
                          <m:t>K</m:t>
                        </m:r>
                        <m:r>
                          <m:rPr>
                            <m:nor/>
                          </m:rPr>
                          <a:rPr lang="en-US" altLang="en-US" sz="2400" baseline="-25000" dirty="0">
                            <a:latin typeface="Arial" panose="020B0604020202020204" pitchFamily="34" charset="0"/>
                            <a:cs typeface="Arial" panose="020B0604020202020204" pitchFamily="34" charset="0"/>
                          </a:rPr>
                          <m:t>m</m:t>
                        </m:r>
                        <m:r>
                          <m:rPr>
                            <m:nor/>
                          </m:rPr>
                          <a:rPr lang="en-US" altLang="en-US" sz="2400" dirty="0">
                            <a:latin typeface="Arial" panose="020B0604020202020204" pitchFamily="34" charset="0"/>
                            <a:cs typeface="Arial" panose="020B0604020202020204" pitchFamily="34" charset="0"/>
                          </a:rPr>
                          <m:t> + </m:t>
                        </m:r>
                        <m:r>
                          <m:rPr>
                            <m:nor/>
                          </m:rPr>
                          <a:rPr lang="el-GR" altLang="en-US" sz="2400" i="1" dirty="0">
                            <a:latin typeface="Arial" panose="020B0604020202020204" pitchFamily="34" charset="0"/>
                            <a:cs typeface="Arial" panose="020B0604020202020204" pitchFamily="34" charset="0"/>
                          </a:rPr>
                          <m:t>α</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alt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p>
            </p:txBody>
          </p:sp>
        </mc:Choice>
        <mc:Fallback xmlns="">
          <p:sp>
            <p:nvSpPr>
              <p:cNvPr id="7" name="Google Shape;390;g847cf01710_0_68">
                <a:extLst>
                  <a:ext uri="{FF2B5EF4-FFF2-40B4-BE49-F238E27FC236}">
                    <a16:creationId xmlns:a16="http://schemas.microsoft.com/office/drawing/2014/main" id="{B8630A6F-6DA7-0F47-A22A-08F837E79FE3}"/>
                  </a:ext>
                </a:extLst>
              </p:cNvPr>
              <p:cNvSpPr txBox="1">
                <a:spLocks noRot="1" noChangeAspect="1" noMove="1" noResize="1" noEditPoints="1" noAdjustHandles="1" noChangeArrowheads="1" noChangeShapeType="1" noTextEdit="1"/>
              </p:cNvSpPr>
              <p:nvPr/>
            </p:nvSpPr>
            <p:spPr bwMode="auto">
              <a:xfrm>
                <a:off x="184150" y="1905001"/>
                <a:ext cx="8775700" cy="1905000"/>
              </a:xfrm>
              <a:prstGeom prst="rect">
                <a:avLst/>
              </a:prstGeom>
              <a:blipFill>
                <a:blip r:embed="rId3"/>
                <a:stretch>
                  <a:fillRect l="-347" t="-2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345091" name="TextBox 3">
            <a:extLst>
              <a:ext uri="{FF2B5EF4-FFF2-40B4-BE49-F238E27FC236}">
                <a16:creationId xmlns:a16="http://schemas.microsoft.com/office/drawing/2014/main" id="{5623BB06-FA0D-9347-97AC-39E35A96F12C}"/>
              </a:ext>
            </a:extLst>
          </p:cNvPr>
          <p:cNvSpPr txBox="1">
            <a:spLocks noChangeArrowheads="1"/>
          </p:cNvSpPr>
          <p:nvPr/>
        </p:nvSpPr>
        <p:spPr bwMode="auto">
          <a:xfrm>
            <a:off x="50292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(6-33)</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C90E-F557-47EF-B1F4-CCF1C0A9BE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Usually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47138" name="Google Shape;390;g847cf01710_0_68">
            <a:extLst>
              <a:ext uri="{FF2B5EF4-FFF2-40B4-BE49-F238E27FC236}">
                <a16:creationId xmlns:a16="http://schemas.microsoft.com/office/drawing/2014/main" id="{E2522C45-C350-F749-BA60-2076A8CD64C0}"/>
              </a:ext>
            </a:extLst>
          </p:cNvPr>
          <p:cNvSpPr txBox="1">
            <a:spLocks noChangeArrowheads="1"/>
          </p:cNvSpPr>
          <p:nvPr/>
        </p:nvSpPr>
        <p:spPr bwMode="auto">
          <a:xfrm>
            <a:off x="304800" y="1611313"/>
            <a:ext cx="35179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affected because the effective [E] on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depends decreases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may increase or decrease depending on which enzyme form the inhibitor binds most strongly</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34713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 second dotted horizontal line extends from 0.24 on the vertical axis. All of the lines begin at (0, 0) and extend to the right side of the graph. Line 1 increases very rapidly, then begins to slow as it approaches the dotted horizontal line at 0.5 on the vertical axis.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Greek letter alpha prime equals 1. Line 2 runs beneath lines 1 and 3 at first, but intersects line 3 at (9, 0.18) and then levels off gradually beneath the dotted horizontal line extending from 0.5 on the vertical axis. It ends at (100, 0.45). Text at the end of the curve reads, Greek letter alpha equals 4, Greek letter alpha prime equals 2. A dotted vertical line extends down from (20, 0.24) on the curve to K subscript lowercase M 2 on the horizontal axis. Line 3 begins between lines 1 and 2, but line 2 rapidly overtakes it as line 3 levels off and runs almost horizontally beneath the dotted horizontal line at 0.24 on the vertical axis for most of the graph. It ends at (100, 0.23). A vertical dotted line runs from (5, 0.16) on the curve down to K subscript lowercase M 3 on the horizontal axis. Text at the end of the curve reads, Greek letter alpha equals 2, Greek letter alpha prime equals 4. ">
            <a:extLst>
              <a:ext uri="{FF2B5EF4-FFF2-40B4-BE49-F238E27FC236}">
                <a16:creationId xmlns:a16="http://schemas.microsoft.com/office/drawing/2014/main" id="{8DCE050B-4166-2445-8272-A61E6C3F3B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7588" y="1871663"/>
            <a:ext cx="4711824"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4DF5-1439-456C-9C1C-1599D96930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Mixed Inhibition</a:t>
            </a:r>
            <a:endParaRPr lang="en-AU" dirty="0"/>
          </a:p>
        </p:txBody>
      </p:sp>
      <p:pic>
        <p:nvPicPr>
          <p:cNvPr id="349186" name="Picture 3" descr="Part c plots the reciprocal of the substrate against the reciprocal of the initial velocity. The horizontal axis is labeled 1 over concentration of S in units of 1 divided by millimolar. The vertical axis is labeled 1 over V subscript 0 in units of 1 over micromolar per minute. The vertical axis is slightly to the left of the middle of the horizontal axis. Three diagonal lines intersect between the horizontal axis and the vertical axis. The line that intersects the horizontal axis farthest to the left ends on the right at about half the height of the vertical axis, the line that intersects the horizontal axis closest to the vertical axis ends near the top of the vertical axis on the right, and the line that intersects the horizontal axis between these ends between them on the upper right at about three-quarters of the height of the vertical axis. The points where the lines intercept the horizontal axis are labeled minus Greek letter alpha prime over (Greek letter alpha times K subscript lowercase M). The points where the lines cross the vertical axis are all labeled as alpha prime over V subscript max. An equation above the graph reads, 1 over V subscript 0 equals open parenthesis Greek letter alpha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EE0AE9CF-3257-7043-A54F-BFB3078370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1524000"/>
            <a:ext cx="580995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BCC96F88-6498-5C43-A1B6-9C7BCA8C844D}"/>
              </a:ext>
            </a:extLst>
          </p:cNvPr>
          <p:cNvSpPr>
            <a:spLocks noChangeArrowheads="1"/>
          </p:cNvSpPr>
          <p:nvPr/>
        </p:nvSpPr>
        <p:spPr bwMode="auto">
          <a:xfrm>
            <a:off x="7010400" y="3017838"/>
            <a:ext cx="1912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to the left of the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 axis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0FB2-8E0B-4421-BF61-CF15BAAFAB3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 Response</a:t>
            </a:r>
            <a:endParaRPr lang="en-AU" dirty="0"/>
          </a:p>
        </p:txBody>
      </p:sp>
      <p:sp>
        <p:nvSpPr>
          <p:cNvPr id="54275" name="Google Shape;433;g847cf01710_0_113">
            <a:extLst>
              <a:ext uri="{FF2B5EF4-FFF2-40B4-BE49-F238E27FC236}">
                <a16:creationId xmlns:a16="http://schemas.microsoft.com/office/drawing/2014/main" id="{CD72E6FF-5884-9D47-996A-A4EF90182DA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 apoenzyme: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requires a cofactor for its activity.</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A coenzyme or metal ion that is very tightly or even covalently bound to the enzyme protein is called a prosthetic group. A complete, catalytically active enzyme together with its bound coenzyme and/or metal ions is called a holoenzyme. The protein part of such an enzyme is called the apoenzyme or apoprotein. An apoenzyme requires a cofactor for its activity.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48A7-7D66-46DC-8947-2FA8D87A9C8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35</a:t>
            </a:r>
            <a:endParaRPr lang="en-AU" dirty="0"/>
          </a:p>
        </p:txBody>
      </p:sp>
      <p:sp>
        <p:nvSpPr>
          <p:cNvPr id="330757" name="Google Shape;433;g847cf01710_0_113">
            <a:extLst>
              <a:ext uri="{FF2B5EF4-FFF2-40B4-BE49-F238E27FC236}">
                <a16:creationId xmlns:a16="http://schemas.microsoft.com/office/drawing/2014/main" id="{28587F11-7065-8A46-BB05-04647620B653}"/>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true about both mixed inhibitors and uncompetitive inhibitors?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Both inhibitors bind to </a:t>
            </a:r>
            <a:r>
              <a:rPr lang="en-US" sz="2400" dirty="0">
                <a:latin typeface="Arial" panose="020B0604020202020204" pitchFamily="34" charset="0"/>
                <a:cs typeface="Arial" panose="020B0604020202020204" pitchFamily="34" charset="0"/>
              </a:rPr>
              <a:t>the active site of an enzyme.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Both inhibitors affect the </a:t>
            </a:r>
            <a:r>
              <a:rPr lang="en-US" altLang="en-US" sz="2400" i="1" dirty="0">
                <a:solidFill>
                  <a:schemeClr val="tx1"/>
                </a:solidFill>
                <a:latin typeface="Arial" panose="020B0604020202020204" pitchFamily="34" charset="0"/>
                <a:cs typeface="Arial" panose="020B0604020202020204" pitchFamily="34" charset="0"/>
              </a:rPr>
              <a:t>K</a:t>
            </a:r>
            <a:r>
              <a:rPr lang="en-US" altLang="en-US" sz="2400" baseline="-25000" dirty="0">
                <a:solidFill>
                  <a:schemeClr val="tx1"/>
                </a:solidFill>
                <a:latin typeface="Arial" panose="020B0604020202020204" pitchFamily="34" charset="0"/>
                <a:cs typeface="Arial" panose="020B0604020202020204" pitchFamily="34" charset="0"/>
              </a:rPr>
              <a:t>m</a:t>
            </a:r>
            <a:r>
              <a:rPr lang="en-US" altLang="en-US" sz="2400" dirty="0">
                <a:solidFill>
                  <a:schemeClr val="tx1"/>
                </a:solidFill>
                <a:latin typeface="Arial" panose="020B0604020202020204" pitchFamily="34" charset="0"/>
                <a:cs typeface="Arial" panose="020B0604020202020204" pitchFamily="34" charset="0"/>
              </a:rPr>
              <a:t>, but </a:t>
            </a:r>
            <a:r>
              <a:rPr lang="en-US" altLang="en-US" sz="2400" dirty="0">
                <a:latin typeface="Arial" panose="020B0604020202020204" pitchFamily="34" charset="0"/>
                <a:cs typeface="Arial" panose="020B0604020202020204" pitchFamily="34" charset="0"/>
              </a:rPr>
              <a:t>n</a:t>
            </a:r>
            <a:r>
              <a:rPr lang="en-US" altLang="en-US" sz="2400" dirty="0">
                <a:solidFill>
                  <a:schemeClr val="tx1"/>
                </a:solidFill>
                <a:latin typeface="Arial" panose="020B0604020202020204" pitchFamily="34" charset="0"/>
                <a:cs typeface="Arial" panose="020B0604020202020204" pitchFamily="34" charset="0"/>
              </a:rPr>
              <a:t>ot the </a:t>
            </a:r>
            <a:r>
              <a:rPr lang="en-US" altLang="en-US" sz="2400" i="1" dirty="0">
                <a:solidFill>
                  <a:schemeClr val="tx1"/>
                </a:solidFill>
                <a:latin typeface="Arial" panose="020B0604020202020204" pitchFamily="34" charset="0"/>
                <a:cs typeface="Arial" panose="020B0604020202020204" pitchFamily="34" charset="0"/>
              </a:rPr>
              <a:t>V</a:t>
            </a:r>
            <a:r>
              <a:rPr lang="en-US" altLang="en-US" sz="2400" baseline="-25000" dirty="0">
                <a:solidFill>
                  <a:schemeClr val="tx1"/>
                </a:solidFill>
                <a:latin typeface="Arial" panose="020B0604020202020204" pitchFamily="34" charset="0"/>
                <a:cs typeface="Arial" panose="020B0604020202020204" pitchFamily="34" charset="0"/>
              </a:rPr>
              <a:t>max</a:t>
            </a:r>
            <a:r>
              <a:rPr lang="en-US" altLang="en-US" sz="2400" dirty="0">
                <a:solidFill>
                  <a:schemeClr val="tx1"/>
                </a:solidFill>
                <a:latin typeface="Arial" panose="020B0604020202020204" pitchFamily="34" charset="0"/>
                <a:cs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Both inhibitors can bind to the enzyme-substrate complex.</a:t>
            </a:r>
          </a:p>
          <a:p>
            <a:pPr>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Both inhibitors can bind to either the free enzyme or the</a:t>
            </a:r>
          </a:p>
          <a:p>
            <a:pPr>
              <a:buNone/>
            </a:pPr>
            <a:r>
              <a:rPr lang="en-US" altLang="en-US" sz="2400" dirty="0">
                <a:latin typeface="Arial" panose="020B0604020202020204" pitchFamily="34" charset="0"/>
                <a:cs typeface="Arial" panose="020B0604020202020204" pitchFamily="34" charset="0"/>
              </a:rPr>
              <a:t>     enzyme-substrate complex.</a:t>
            </a:r>
          </a:p>
          <a:p>
            <a:pPr>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2855D33-53AD-4060-8EF9-993A08717A9B}"/>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32548690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C411-0D18-493F-A0DB-EDDC2EC25B7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35, Response</a:t>
            </a:r>
            <a:endParaRPr lang="en-AU" dirty="0"/>
          </a:p>
        </p:txBody>
      </p:sp>
      <p:sp>
        <p:nvSpPr>
          <p:cNvPr id="5" name="Google Shape;433;g847cf01710_0_113">
            <a:extLst>
              <a:ext uri="{FF2B5EF4-FFF2-40B4-BE49-F238E27FC236}">
                <a16:creationId xmlns:a16="http://schemas.microsoft.com/office/drawing/2014/main" id="{F06560B7-1600-F346-BDAD-3208D6A04C90}"/>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true about both mixed inhibitors and uncompetitive inhibitors?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cs typeface="Arial" panose="020B0604020202020204" pitchFamily="34" charset="0"/>
              </a:rPr>
              <a:t>Both inhibitors can bind to the enzyme-substrate</a:t>
            </a:r>
          </a:p>
          <a:p>
            <a:pPr>
              <a:buNone/>
            </a:pPr>
            <a:r>
              <a:rPr lang="en-US" altLang="en-US" sz="2400" b="1" dirty="0">
                <a:latin typeface="Arial" panose="020B0604020202020204" pitchFamily="34" charset="0"/>
                <a:cs typeface="Arial" panose="020B0604020202020204" pitchFamily="34" charset="0"/>
              </a:rPr>
              <a:t>     complex.</a:t>
            </a:r>
          </a:p>
          <a:p>
            <a:pPr>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buNone/>
            </a:pPr>
            <a:r>
              <a:rPr lang="en-US" sz="2400" b="1" dirty="0">
                <a:latin typeface="Arial" panose="020B0604020202020204" pitchFamily="34" charset="0"/>
                <a:cs typeface="Arial" panose="020B0604020202020204" pitchFamily="34" charset="0"/>
              </a:rPr>
              <a:t>Uncompetitive inhibitors bind at a site distinct from the substrate active site and, unlike a competitive inhibitor, binds only to the ES complex. Mixed inhibitors also binds at a site distinct from the substrate active site, but it binds to either E or ES. Thus, both inhibitors can bind to the ES complex. </a:t>
            </a:r>
          </a:p>
          <a:p>
            <a:pPr>
              <a:buNone/>
            </a:pPr>
            <a:endParaRPr lang="en-US" sz="2400" dirty="0"/>
          </a:p>
          <a:p>
            <a:pPr>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6805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9A1E-EF6E-4E42-8EF9-CDA507AA71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Noncompetitive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8067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noncompetitive inhibitor:</a:t>
            </a:r>
          </a:p>
          <a:p>
            <a:pPr lvl="1">
              <a:defRPr/>
            </a:pPr>
            <a:r>
              <a:rPr lang="en-US" sz="2400" dirty="0">
                <a:latin typeface="Arial" panose="020B0604020202020204" pitchFamily="34" charset="0"/>
                <a:cs typeface="Arial" panose="020B0604020202020204" pitchFamily="34" charset="0"/>
              </a:rPr>
              <a:t>special case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affects the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but not the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endParaRPr lang="el-GR"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413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AE776-7076-4DA8-907E-6308F2B52EB7}"/>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Effects of Reversible Inhibitors on Apparent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and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endParaRPr lang="en-AU" dirty="0"/>
          </a:p>
        </p:txBody>
      </p:sp>
      <p:sp>
        <p:nvSpPr>
          <p:cNvPr id="3" name="TextBox 2"/>
          <p:cNvSpPr txBox="1"/>
          <p:nvPr/>
        </p:nvSpPr>
        <p:spPr>
          <a:xfrm>
            <a:off x="1676400" y="2286000"/>
            <a:ext cx="6096000" cy="830997"/>
          </a:xfrm>
          <a:prstGeom prst="rect">
            <a:avLst/>
          </a:prstGeom>
          <a:solidFill>
            <a:srgbClr val="005F6A"/>
          </a:solidFill>
        </p:spPr>
        <p:txBody>
          <a:bodyPr wrap="square" rtlCol="0">
            <a:spAutoFit/>
          </a:bodyPr>
          <a:lstStyle/>
          <a:p>
            <a:r>
              <a:rPr lang="en-US" b="1" dirty="0">
                <a:solidFill>
                  <a:schemeClr val="bg1"/>
                </a:solidFill>
              </a:rPr>
              <a:t>Table 6-9 Effects of Reversible Inhibitors on Apparent </a:t>
            </a:r>
            <a:r>
              <a:rPr lang="en-US" b="1" i="1" dirty="0">
                <a:solidFill>
                  <a:schemeClr val="bg1"/>
                </a:solidFill>
              </a:rPr>
              <a:t>V</a:t>
            </a:r>
            <a:r>
              <a:rPr lang="en-US" b="1" baseline="-25000" dirty="0">
                <a:solidFill>
                  <a:schemeClr val="bg1"/>
                </a:solidFill>
              </a:rPr>
              <a:t>max</a:t>
            </a:r>
            <a:r>
              <a:rPr lang="en-US" b="1" dirty="0">
                <a:solidFill>
                  <a:schemeClr val="bg1"/>
                </a:solidFill>
              </a:rPr>
              <a:t> and Apparent </a:t>
            </a:r>
            <a:r>
              <a:rPr lang="en-US" b="1" i="1" dirty="0">
                <a:solidFill>
                  <a:schemeClr val="bg1"/>
                </a:solidFill>
              </a:rPr>
              <a:t>K</a:t>
            </a:r>
            <a:r>
              <a:rPr lang="en-US" b="1" baseline="-25000" dirty="0">
                <a:solidFill>
                  <a:schemeClr val="bg1"/>
                </a:solidFill>
              </a:rPr>
              <a:t>m</a:t>
            </a:r>
          </a:p>
        </p:txBody>
      </p:sp>
      <p:graphicFrame>
        <p:nvGraphicFramePr>
          <p:cNvPr id="2" name="Table 1"/>
          <p:cNvGraphicFramePr>
            <a:graphicFrameLocks noGrp="1"/>
          </p:cNvGraphicFramePr>
          <p:nvPr>
            <p:extLst>
              <p:ext uri="{D42A27DB-BD31-4B8C-83A1-F6EECF244321}">
                <p14:modId xmlns:p14="http://schemas.microsoft.com/office/powerpoint/2010/main" val="1183564281"/>
              </p:ext>
            </p:extLst>
          </p:nvPr>
        </p:nvGraphicFramePr>
        <p:xfrm>
          <a:off x="1676400" y="3113068"/>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chemeClr val="tx1"/>
                          </a:solidFill>
                        </a:rPr>
                        <a:t>Inhibitor type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V</a:t>
                      </a:r>
                      <a:r>
                        <a:rPr lang="en-US" i="0" baseline="-25000" dirty="0">
                          <a:solidFill>
                            <a:schemeClr val="tx1"/>
                          </a:solidFill>
                        </a:rPr>
                        <a:t>max</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K</a:t>
                      </a:r>
                      <a:r>
                        <a:rPr lang="en-US" i="0" baseline="-25000" dirty="0">
                          <a:solidFill>
                            <a:schemeClr val="tx1"/>
                          </a:solidFill>
                        </a:rPr>
                        <a:t>m</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Uncompetitive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Mixed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0" dirty="0"/>
                        <a:t>α</a:t>
                      </a: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AA78-9909-44C4-B636-A179A09EDB8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36</a:t>
            </a:r>
            <a:endParaRPr lang="en-AU" dirty="0"/>
          </a:p>
        </p:txBody>
      </p:sp>
      <p:sp>
        <p:nvSpPr>
          <p:cNvPr id="84997" name="Google Shape;433;g847cf01710_0_113">
            <a:extLst>
              <a:ext uri="{FF2B5EF4-FFF2-40B4-BE49-F238E27FC236}">
                <a16:creationId xmlns:a16="http://schemas.microsoft.com/office/drawing/2014/main" id="{ACCE43ED-0D87-F545-AADB-D0BC5D6AD88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Michaelis-Menten kinetics: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can be applied to reactions with multiple substrates.</a:t>
            </a:r>
            <a:endParaRPr lang="en-US" altLang="en-US" sz="2400" baseline="-25000" dirty="0">
              <a:latin typeface="Arial" panose="020B0604020202020204" pitchFamily="34" charset="0"/>
              <a:cs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determine the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at ½ maximal [S]. </a:t>
            </a:r>
          </a:p>
          <a:p>
            <a:pPr>
              <a:buFontTx/>
              <a:buAutoNum type="alphaUcPeriod"/>
            </a:pPr>
            <a:r>
              <a:rPr lang="en-US" altLang="en-US" sz="2400" dirty="0">
                <a:latin typeface="Arial" panose="020B0604020202020204" pitchFamily="34" charset="0"/>
                <a:cs typeface="Arial" panose="020B0604020202020204" pitchFamily="34" charset="0"/>
              </a:rPr>
              <a:t> can be used to analyze inhibitor action.</a:t>
            </a:r>
          </a:p>
          <a:p>
            <a:pPr>
              <a:buFontTx/>
              <a:buAutoNum type="alphaUcPeriod"/>
            </a:pPr>
            <a:r>
              <a:rPr lang="en-US" altLang="en-US" sz="2400" dirty="0">
                <a:latin typeface="Arial" panose="020B0604020202020204" pitchFamily="34" charset="0"/>
                <a:cs typeface="Arial" panose="020B0604020202020204" pitchFamily="34" charset="0"/>
              </a:rPr>
              <a:t> apply to all regulatory enzymes.</a:t>
            </a:r>
            <a:endParaRPr lang="en-US" altLang="en-US" sz="2400" baseline="-250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563B30F-AB7B-4F4F-96CC-947AFBDC6E0D}"/>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0824-F6C5-440C-BFCC-9A64D3C5DD3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36, Response</a:t>
            </a:r>
            <a:endParaRPr lang="en-AU" dirty="0"/>
          </a:p>
        </p:txBody>
      </p:sp>
      <p:sp>
        <p:nvSpPr>
          <p:cNvPr id="355331" name="Google Shape;433;g847cf01710_0_113">
            <a:extLst>
              <a:ext uri="{FF2B5EF4-FFF2-40B4-BE49-F238E27FC236}">
                <a16:creationId xmlns:a16="http://schemas.microsoft.com/office/drawing/2014/main" id="{A5749409-75C3-3641-BFEE-29E6331A4910}"/>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Michaelis-Menten kinetics: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C.  can be used to analyze inhibitor action.</a:t>
            </a:r>
          </a:p>
          <a:p>
            <a:pPr>
              <a:buFontTx/>
              <a:buNone/>
            </a:pPr>
            <a:endParaRPr lang="en-US" altLang="en-US" sz="2400" dirty="0">
              <a:latin typeface="Arial" panose="020B0604020202020204" pitchFamily="34" charset="0"/>
              <a:cs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The Michaelis-Menten equation can be adapted and applied to competitive inhibitors, uncompetitive inhibitors, mixed inhibitors, and noncompetitive inhibitors.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F838-0730-4B4D-BBE2-D7F06CF3A00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Irreversible Inhibition</a:t>
            </a:r>
            <a:endParaRPr lang="en-AU" dirty="0"/>
          </a:p>
        </p:txBody>
      </p:sp>
      <p:sp>
        <p:nvSpPr>
          <p:cNvPr id="6" name="Google Shape;390;g847cf01710_0_68">
            <a:extLst>
              <a:ext uri="{FF2B5EF4-FFF2-40B4-BE49-F238E27FC236}">
                <a16:creationId xmlns:a16="http://schemas.microsoft.com/office/drawing/2014/main" id="{26EF20E6-49F8-004B-B72C-730AB75923AF}"/>
              </a:ext>
            </a:extLst>
          </p:cNvPr>
          <p:cNvSpPr txBox="1">
            <a:spLocks noChangeArrowheads="1"/>
          </p:cNvSpPr>
          <p:nvPr/>
        </p:nvSpPr>
        <p:spPr bwMode="auto">
          <a:xfrm>
            <a:off x="347663" y="1676400"/>
            <a:ext cx="34623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irreversible inhibitor </a:t>
            </a:r>
            <a:r>
              <a:rPr lang="en-US" sz="2400" dirty="0">
                <a:latin typeface="Arial" panose="020B0604020202020204" pitchFamily="34" charset="0"/>
                <a:cs typeface="Arial" panose="020B0604020202020204" pitchFamily="34" charset="0"/>
              </a:rPr>
              <a:t>= bind covalently with or destroy a functional group on an enzyme that is essential for the enzyme’s activity, or form a highly stable noncovalent association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7379"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769A5884-3298-414D-8F25-69E2EAA71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D677-9CA2-436A-AC00-498B81A54A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Suicide Inactivators</a:t>
            </a:r>
            <a:endParaRPr lang="en-AU" dirty="0"/>
          </a:p>
        </p:txBody>
      </p:sp>
      <p:sp>
        <p:nvSpPr>
          <p:cNvPr id="6" name="Google Shape;390;g847cf01710_0_68">
            <a:extLst>
              <a:ext uri="{FF2B5EF4-FFF2-40B4-BE49-F238E27FC236}">
                <a16:creationId xmlns:a16="http://schemas.microsoft.com/office/drawing/2014/main" id="{F5DFD863-C47B-954F-A81D-6ECCC4DA3625}"/>
              </a:ext>
            </a:extLst>
          </p:cNvPr>
          <p:cNvSpPr txBox="1">
            <a:spLocks noChangeArrowheads="1"/>
          </p:cNvSpPr>
          <p:nvPr/>
        </p:nvSpPr>
        <p:spPr bwMode="auto">
          <a:xfrm>
            <a:off x="347663" y="1676400"/>
            <a:ext cx="3614737" cy="472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suicide inactivator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mechanism-based inactivators </a:t>
            </a:r>
            <a:r>
              <a:rPr lang="en-US" sz="2400" dirty="0">
                <a:latin typeface="Arial" panose="020B0604020202020204" pitchFamily="34" charset="0"/>
                <a:cs typeface="Arial" panose="020B0604020202020204" pitchFamily="34" charset="0"/>
              </a:rPr>
              <a:t>= undergo the first few steps until it is converted into a compound that combines irreversibly with the enzyme </a:t>
            </a:r>
          </a:p>
          <a:p>
            <a:pPr lvl="1">
              <a:defRPr/>
            </a:pPr>
            <a:r>
              <a:rPr lang="en-US" sz="2400" dirty="0">
                <a:latin typeface="Arial" panose="020B0604020202020204" pitchFamily="34" charset="0"/>
                <a:cs typeface="Arial" panose="020B0604020202020204" pitchFamily="34" charset="0"/>
              </a:rPr>
              <a:t>class of irreversible inhibitors</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9427"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2F6BBE04-949B-5D4E-B996-A0C8914C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Google Shape;191;g7fe2cbe272_0_44" descr="Icon P 4&#10;">
            <a:extLst>
              <a:ext uri="{FF2B5EF4-FFF2-40B4-BE49-F238E27FC236}">
                <a16:creationId xmlns:a16="http://schemas.microsoft.com/office/drawing/2014/main" id="{02D3518B-32BA-5447-BE91-B1609F57AE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F663DA-7A94-4027-BF91-E0DB0D5F407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361475" name="Text Placeholder 2">
            <a:extLst>
              <a:ext uri="{FF2B5EF4-FFF2-40B4-BE49-F238E27FC236}">
                <a16:creationId xmlns:a16="http://schemas.microsoft.com/office/drawing/2014/main" id="{EF56903D-3A3E-AD4E-A170-FDF69F5497BB}"/>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FEC-90FF-4676-8687-70DFB1DAF9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Transition-State Analogs</a:t>
            </a:r>
            <a:endParaRPr lang="en-AU" dirty="0"/>
          </a:p>
        </p:txBody>
      </p:sp>
      <p:sp>
        <p:nvSpPr>
          <p:cNvPr id="6" name="Google Shape;390;g847cf01710_0_68">
            <a:extLst>
              <a:ext uri="{FF2B5EF4-FFF2-40B4-BE49-F238E27FC236}">
                <a16:creationId xmlns:a16="http://schemas.microsoft.com/office/drawing/2014/main" id="{B173BBEB-8D6A-B941-A5BF-FDA2B1E2EB8A}"/>
              </a:ext>
            </a:extLst>
          </p:cNvPr>
          <p:cNvSpPr txBox="1">
            <a:spLocks noChangeArrowheads="1"/>
          </p:cNvSpPr>
          <p:nvPr/>
        </p:nvSpPr>
        <p:spPr bwMode="auto">
          <a:xfrm>
            <a:off x="484188" y="1447800"/>
            <a:ext cx="4071937" cy="449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transition-state analogs </a:t>
            </a:r>
            <a:r>
              <a:rPr lang="en-US" sz="2400" dirty="0">
                <a:latin typeface="Arial" panose="020B0604020202020204" pitchFamily="34" charset="0"/>
                <a:cs typeface="Arial" panose="020B0604020202020204" pitchFamily="34" charset="0"/>
              </a:rPr>
              <a:t>= stable molecules designed to resemble transition states </a:t>
            </a:r>
          </a:p>
          <a:p>
            <a:pPr lvl="1">
              <a:defRPr/>
            </a:pPr>
            <a:r>
              <a:rPr lang="en-US" sz="2400" dirty="0">
                <a:latin typeface="Arial" panose="020B0604020202020204" pitchFamily="34" charset="0"/>
                <a:cs typeface="Arial" panose="020B0604020202020204" pitchFamily="34" charset="0"/>
              </a:rPr>
              <a:t>type of irreversible inhibitors</a:t>
            </a:r>
          </a:p>
          <a:p>
            <a:pPr lvl="1">
              <a:defRPr/>
            </a:pPr>
            <a:r>
              <a:rPr lang="en-US" sz="2400" dirty="0">
                <a:latin typeface="Arial" panose="020B0604020202020204" pitchFamily="34" charset="0"/>
                <a:cs typeface="Arial" panose="020B0604020202020204" pitchFamily="34" charset="0"/>
              </a:rPr>
              <a:t>bind to an enzyme more tightly than does the substrate in the ES complex</a:t>
            </a:r>
          </a:p>
          <a:p>
            <a:pPr lvl="1">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3523" name="Picture 3" descr="A figure shows a transition state analog that resembles the proposed enediolate transition state produced during glycolysis.">
            <a:extLst>
              <a:ext uri="{FF2B5EF4-FFF2-40B4-BE49-F238E27FC236}">
                <a16:creationId xmlns:a16="http://schemas.microsoft.com/office/drawing/2014/main" id="{2E83E2C4-755F-D14B-98DB-750501181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1447800"/>
            <a:ext cx="3429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27346A-2B02-47B0-AFE0-8094EB5E1B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7D1B-D99C-4E17-8214-891AF2977E8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a:t>
            </a:r>
            <a:endParaRPr lang="en-AU" dirty="0"/>
          </a:p>
        </p:txBody>
      </p:sp>
      <p:sp>
        <p:nvSpPr>
          <p:cNvPr id="56325" name="Google Shape;433;g847cf01710_0_113">
            <a:extLst>
              <a:ext uri="{FF2B5EF4-FFF2-40B4-BE49-F238E27FC236}">
                <a16:creationId xmlns:a16="http://schemas.microsoft.com/office/drawing/2014/main" id="{13AB0F97-9986-6548-BFF8-B374B49DF963}"/>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latin typeface="Arial" panose="020B0604020202020204" pitchFamily="34" charset="0"/>
                <a:cs typeface="Arial" panose="020B0604020202020204" pitchFamily="34" charset="0"/>
              </a:rPr>
              <a:t>Some enzymes require an inorganic ion for catalytic function. When this inorganic ion is very tightly or covalently bound by the enzyme it is called a(n):</a:t>
            </a:r>
          </a:p>
          <a:p>
            <a:pPr>
              <a:lnSpc>
                <a:spcPct val="115000"/>
              </a:lnSpc>
              <a:spcBef>
                <a:spcPts val="80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apoenzyme. </a:t>
            </a:r>
            <a:br>
              <a:rPr lang="en-US" altLang="en-US" sz="2400" i="1"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B. prosthetic group.</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C. holoenzyme.</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D. catalyst.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CF468CE1-3E32-4E9E-A306-EE33C2F030BD}"/>
              </a:ext>
            </a:extLst>
          </p:cNvPr>
          <p:cNvPicPr>
            <a:picLocks noChangeAspect="1"/>
          </p:cNvPicPr>
          <p:nvPr/>
        </p:nvPicPr>
        <p:blipFill>
          <a:blip r:embed="rId3"/>
          <a:stretch>
            <a:fillRect/>
          </a:stretch>
        </p:blipFill>
        <p:spPr>
          <a:xfrm>
            <a:off x="838200" y="325706"/>
            <a:ext cx="1133954" cy="816935"/>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D5BC-8515-44E8-A8CE-DC43D8AF311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37</a:t>
            </a:r>
            <a:endParaRPr lang="en-AU" dirty="0"/>
          </a:p>
        </p:txBody>
      </p:sp>
      <p:sp>
        <p:nvSpPr>
          <p:cNvPr id="84997" name="Google Shape;433;g847cf01710_0_113">
            <a:extLst>
              <a:ext uri="{FF2B5EF4-FFF2-40B4-BE49-F238E27FC236}">
                <a16:creationId xmlns:a16="http://schemas.microsoft.com/office/drawing/2014/main" id="{ACCE43ED-0D87-F545-AADB-D0BC5D6AD88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type of inhibitor binds to the active site of an enzyme and undergoes the initial steps of the reaction before combining irreversibly with the enzyme?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mixed inhibitors</a:t>
            </a:r>
            <a:endParaRPr lang="en-US" altLang="en-US" sz="2400" baseline="-25000" dirty="0">
              <a:latin typeface="Arial" panose="020B0604020202020204" pitchFamily="34" charset="0"/>
              <a:cs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suicide inactivators</a:t>
            </a:r>
          </a:p>
          <a:p>
            <a:pPr>
              <a:buFontTx/>
              <a:buAutoNum type="alphaUcPeriod"/>
            </a:pPr>
            <a:r>
              <a:rPr lang="en-US" altLang="en-US" sz="2400" dirty="0">
                <a:latin typeface="Arial" panose="020B0604020202020204" pitchFamily="34" charset="0"/>
                <a:cs typeface="Arial" panose="020B0604020202020204" pitchFamily="34" charset="0"/>
              </a:rPr>
              <a:t> transition-state analogs</a:t>
            </a:r>
          </a:p>
          <a:p>
            <a:pPr>
              <a:buFontTx/>
              <a:buAutoNum type="alphaUcPeriod"/>
            </a:pPr>
            <a:r>
              <a:rPr lang="en-US" altLang="en-US" sz="2400" dirty="0">
                <a:latin typeface="Arial" panose="020B0604020202020204" pitchFamily="34" charset="0"/>
                <a:cs typeface="Arial" panose="020B0604020202020204" pitchFamily="34" charset="0"/>
              </a:rPr>
              <a:t> competitive inhibitors</a:t>
            </a:r>
            <a:endParaRPr lang="en-US" altLang="en-US" sz="2400" baseline="-250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48E442B5-C3B6-46E5-A98E-32F9FD3419A6}"/>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25720852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D9F1-DB88-4B8D-BEEC-A79492FFAB2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37, Response</a:t>
            </a:r>
            <a:endParaRPr lang="en-AU" dirty="0"/>
          </a:p>
        </p:txBody>
      </p:sp>
      <p:sp>
        <p:nvSpPr>
          <p:cNvPr id="4" name="Google Shape;433;g847cf01710_0_113">
            <a:extLst>
              <a:ext uri="{FF2B5EF4-FFF2-40B4-BE49-F238E27FC236}">
                <a16:creationId xmlns:a16="http://schemas.microsoft.com/office/drawing/2014/main" id="{542377EC-8C07-3745-84CB-1F70F5097149}"/>
              </a:ext>
            </a:extLst>
          </p:cNvPr>
          <p:cNvSpPr txBox="1">
            <a:spLocks noChangeArrowheads="1"/>
          </p:cNvSpPr>
          <p:nvPr/>
        </p:nvSpPr>
        <p:spPr bwMode="auto">
          <a:xfrm>
            <a:off x="212724" y="1295400"/>
            <a:ext cx="8702675" cy="52578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type of inhibitor binds to the active site of an enzyme and undergoes the initial steps of the reaction before combining irreversibly with the enzyme?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B. suicide inactivators</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altLang="en-US" sz="2400" b="1" dirty="0">
                <a:latin typeface="Arial" panose="020B0604020202020204" pitchFamily="34" charset="0"/>
                <a:cs typeface="Arial" panose="020B0604020202020204" pitchFamily="34" charset="0"/>
                <a:sym typeface="Calibri" panose="020F0502020204030204" pitchFamily="34" charset="0"/>
              </a:rPr>
              <a:t>Suicide inactivators </a:t>
            </a:r>
            <a:r>
              <a:rPr lang="en-US" sz="2400" b="1" dirty="0">
                <a:latin typeface="Arial" panose="020B0604020202020204" pitchFamily="34" charset="0"/>
                <a:cs typeface="Arial" panose="020B0604020202020204" pitchFamily="34" charset="0"/>
              </a:rPr>
              <a:t>are relatively unreactive until they bind to the active site of a specific enzyme. They undergo the first few chemical steps of the normal enzymatic reaction, but instead of being transformed into the normal product, the inactivator is converted to a very reactive compound that combines irreversibly with the enzyme. </a:t>
            </a:r>
          </a:p>
          <a:p>
            <a:pPr>
              <a:lnSpc>
                <a:spcPct val="115000"/>
              </a:lnSpc>
              <a:spcBef>
                <a:spcPct val="0"/>
              </a:spcBef>
              <a:buClr>
                <a:srgbClr val="000000"/>
              </a:buClr>
              <a:buSzPts val="1100"/>
              <a:buNone/>
            </a:pPr>
            <a:endParaRPr lang="en-US" sz="2400" dirty="0"/>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445336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B204-83A7-4789-9604-DDEE1BCBE43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Examples of Enzymatic Reactions</a:t>
            </a:r>
            <a:endParaRPr lang="en-AU"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3F38-E19F-4F14-953F-39C86B75CC8A}"/>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The Chymotrypsin Mechanism Involves Acylation and </a:t>
            </a:r>
            <a:r>
              <a:rPr lang="en-US" altLang="en-US" sz="3200" dirty="0" err="1">
                <a:solidFill>
                  <a:srgbClr val="4E4CB4"/>
                </a:solidFill>
                <a:latin typeface="Arial" panose="020B0604020202020204" pitchFamily="34" charset="0"/>
                <a:cs typeface="Arial" panose="020B0604020202020204" pitchFamily="34" charset="0"/>
              </a:rPr>
              <a:t>Deacylation</a:t>
            </a:r>
            <a:r>
              <a:rPr lang="en-US" altLang="en-US" sz="3200" dirty="0">
                <a:solidFill>
                  <a:srgbClr val="4E4CB4"/>
                </a:solidFill>
                <a:latin typeface="Arial" panose="020B0604020202020204" pitchFamily="34" charset="0"/>
                <a:cs typeface="Arial" panose="020B0604020202020204" pitchFamily="34" charset="0"/>
              </a:rPr>
              <a:t> of a Ser Residue</a:t>
            </a:r>
            <a:endParaRPr lang="en-AU" sz="3200" dirty="0">
              <a:solidFill>
                <a:srgbClr val="4E4CB4"/>
              </a:solidFill>
            </a:endParaRPr>
          </a:p>
        </p:txBody>
      </p:sp>
      <p:sp>
        <p:nvSpPr>
          <p:cNvPr id="6" name="Google Shape;390;g847cf01710_0_68">
            <a:extLst>
              <a:ext uri="{FF2B5EF4-FFF2-40B4-BE49-F238E27FC236}">
                <a16:creationId xmlns:a16="http://schemas.microsoft.com/office/drawing/2014/main" id="{85C7A91A-359C-B546-91AD-F732001D2624}"/>
              </a:ext>
            </a:extLst>
          </p:cNvPr>
          <p:cNvSpPr txBox="1">
            <a:spLocks noChangeArrowheads="1"/>
          </p:cNvSpPr>
          <p:nvPr/>
        </p:nvSpPr>
        <p:spPr bwMode="auto">
          <a:xfrm>
            <a:off x="647700" y="1981200"/>
            <a:ext cx="3695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protease </a:t>
            </a:r>
            <a:r>
              <a:rPr lang="en-US" sz="2400" dirty="0">
                <a:latin typeface="Arial" panose="020B0604020202020204" pitchFamily="34" charset="0"/>
                <a:cs typeface="Arial" panose="020B0604020202020204" pitchFamily="34" charset="0"/>
              </a:rPr>
              <a:t>= an enzyme that catalyzes the hydrolytic cleavage of peptide bonds</a:t>
            </a:r>
          </a:p>
          <a:p>
            <a:pPr lvl="1">
              <a:defRPr/>
            </a:pPr>
            <a:r>
              <a:rPr lang="en-US" sz="2400" dirty="0">
                <a:latin typeface="Arial" panose="020B0604020202020204" pitchFamily="34" charset="0"/>
                <a:cs typeface="Arial" panose="020B0604020202020204" pitchFamily="34" charset="0"/>
              </a:rPr>
              <a:t>example = bovine pancreatic chymotrypsin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7619" name="Picture 2" descr="A four-part figure, a, b, c, and d, shows the structure of chymotrypsin. Part a shows the primary structure, part b shows the surface contour of the enzyme, part c shows a ribbon structure of the enzyme, and part d shows a close-up of the active site.">
            <a:extLst>
              <a:ext uri="{FF2B5EF4-FFF2-40B4-BE49-F238E27FC236}">
                <a16:creationId xmlns:a16="http://schemas.microsoft.com/office/drawing/2014/main" id="{89A45771-795B-1B41-8E81-5FB864C03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1951038"/>
            <a:ext cx="297338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4C14-A9C3-479F-A78D-DBB4B89D99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Mechanism Involves Two Phases</a:t>
            </a:r>
            <a:endParaRPr lang="en-AU" dirty="0"/>
          </a:p>
        </p:txBody>
      </p:sp>
      <p:sp>
        <p:nvSpPr>
          <p:cNvPr id="6" name="Google Shape;390;g847cf01710_0_68">
            <a:extLst>
              <a:ext uri="{FF2B5EF4-FFF2-40B4-BE49-F238E27FC236}">
                <a16:creationId xmlns:a16="http://schemas.microsoft.com/office/drawing/2014/main" id="{04A43761-B5CB-DA46-8052-519C9A631401}"/>
              </a:ext>
            </a:extLst>
          </p:cNvPr>
          <p:cNvSpPr txBox="1">
            <a:spLocks noChangeArrowheads="1"/>
          </p:cNvSpPr>
          <p:nvPr/>
        </p:nvSpPr>
        <p:spPr bwMode="auto">
          <a:xfrm>
            <a:off x="647700" y="1981200"/>
            <a:ext cx="78105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acylation phase =  the peptide bond is cleaved and an ester linkage is formed between the peptide carbonyl carbon and the enzyme</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phase =  the ester linkage is hydrolyzed and the nonacylated enzyme is regenerated</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32DA-F404-4C57-A532-639FE20A55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Pre–Steady State Kinetic Evidence for an Acyl-Enzyme Intermediate</a:t>
            </a:r>
            <a:endParaRPr lang="en-AU" dirty="0"/>
          </a:p>
        </p:txBody>
      </p:sp>
      <p:sp>
        <p:nvSpPr>
          <p:cNvPr id="6" name="Google Shape;390;g847cf01710_0_68">
            <a:extLst>
              <a:ext uri="{FF2B5EF4-FFF2-40B4-BE49-F238E27FC236}">
                <a16:creationId xmlns:a16="http://schemas.microsoft.com/office/drawing/2014/main" id="{73C0652C-608B-2F4C-9C2E-39BE8C468984}"/>
              </a:ext>
            </a:extLst>
          </p:cNvPr>
          <p:cNvSpPr txBox="1">
            <a:spLocks noChangeArrowheads="1"/>
          </p:cNvSpPr>
          <p:nvPr/>
        </p:nvSpPr>
        <p:spPr bwMode="auto">
          <a:xfrm>
            <a:off x="647700" y="1981200"/>
            <a:ext cx="3200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presence of a burst suggested that turnover of the enzyme was limited by a subsequent, slower </a:t>
            </a: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step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1715" name="Picture 2" descr="A figure shows pre-steady state kinetic evidence for an acyl-enzyme intermediate using a graph that plots p-nitrophenol (moles per mole of enzyme) against time combined with the set of reactions that produces p-nitrophenol.">
            <a:extLst>
              <a:ext uri="{FF2B5EF4-FFF2-40B4-BE49-F238E27FC236}">
                <a16:creationId xmlns:a16="http://schemas.microsoft.com/office/drawing/2014/main" id="{9964A6EF-6545-2F4F-93F6-D7EFA64FF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44940"/>
            <a:ext cx="3124200" cy="46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6A-7853-487F-90F5-AD071B7CD42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 Dependence of Chymotrypsin-Catalyzed Reactions</a:t>
            </a:r>
            <a:endParaRPr lang="en-AU" dirty="0"/>
          </a:p>
        </p:txBody>
      </p:sp>
      <p:sp>
        <p:nvSpPr>
          <p:cNvPr id="6" name="Google Shape;390;g847cf01710_0_68">
            <a:extLst>
              <a:ext uri="{FF2B5EF4-FFF2-40B4-BE49-F238E27FC236}">
                <a16:creationId xmlns:a16="http://schemas.microsoft.com/office/drawing/2014/main" id="{00045305-DCA3-1A4B-862B-B61A5975AE51}"/>
              </a:ext>
            </a:extLst>
          </p:cNvPr>
          <p:cNvSpPr txBox="1">
            <a:spLocks noChangeArrowheads="1"/>
          </p:cNvSpPr>
          <p:nvPr/>
        </p:nvSpPr>
        <p:spPr bwMode="auto">
          <a:xfrm>
            <a:off x="457200" y="1747838"/>
            <a:ext cx="5029200" cy="45767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optimal activity at pH 8</a:t>
            </a:r>
          </a:p>
          <a:p>
            <a:pPr lvl="1">
              <a:defRPr/>
            </a:pPr>
            <a:r>
              <a:rPr lang="en-US" sz="2400" dirty="0">
                <a:latin typeface="Arial" panose="020B0604020202020204" pitchFamily="34" charset="0"/>
                <a:cs typeface="Arial" panose="020B0604020202020204" pitchFamily="34" charset="0"/>
              </a:rPr>
              <a:t>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is unprotonated and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is protonated</a:t>
            </a:r>
          </a:p>
          <a:p>
            <a:pPr>
              <a:defRPr/>
            </a:pPr>
            <a:r>
              <a:rPr lang="en-US" sz="2400" dirty="0">
                <a:latin typeface="Arial" panose="020B0604020202020204" pitchFamily="34" charset="0"/>
                <a:cs typeface="Arial" panose="020B0604020202020204" pitchFamily="34" charset="0"/>
              </a:rPr>
              <a:t>the transition just above pH 7 is due to changes in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cat</a:t>
            </a:r>
            <a:endParaRPr lang="en-US" sz="2400" baseline="-250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results from protonation of His</a:t>
            </a:r>
            <a:r>
              <a:rPr lang="en-US" sz="2400" baseline="30000" dirty="0">
                <a:latin typeface="Arial" panose="020B0604020202020204" pitchFamily="34" charset="0"/>
                <a:cs typeface="Arial" panose="020B0604020202020204" pitchFamily="34" charset="0"/>
              </a:rPr>
              <a:t>57</a:t>
            </a:r>
            <a:endParaRPr lang="en-US" sz="2000" baseline="-25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transition above pH 8.5 is due to changes in 1/</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r>
              <a:rPr lang="en-US" sz="2400" dirty="0">
                <a:latin typeface="Arial" panose="020B0604020202020204" pitchFamily="34" charset="0"/>
                <a:cs typeface="Arial" panose="020B0604020202020204" pitchFamily="34" charset="0"/>
              </a:rPr>
              <a:t>results from the ionization of 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amino group of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a:t>
            </a:r>
          </a:p>
          <a:p>
            <a:pPr lvl="1">
              <a:defRPr/>
            </a:pPr>
            <a:endParaRPr lang="en-US" sz="20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3763" name="Picture 3" descr="All three parts show graphs with p H on the horizontal axis, ranging from 6 to 10 and labeled in increments of 1. Part a shows V on the vertical axis. It shows a bell curve that begins just about the horizontal axis at a p H of 6, curves smoothly upward to a peak at about three-quarters of the height of the vertical axis at a p H of 8, and then curves down to end near the vertical axis at a p H of 10. Part b shows K subscript cat on the vertical axis. The curve begins just above the horizontal axis at a p H of 6, rises relatively quickly to a peak at about three-quarters of the height of the vertical axis at a p H of 8, and then runs horizontally to a p H of 10. Part c has 1 over K subscript lowercase M on the vertical axis. It begins at about three-quarters of the height of the vertical axis at a p H of 6 and runs horizontally until just past a p H of 8, where it curves downward to end just above the horizontal axis at a p H of 10.">
            <a:extLst>
              <a:ext uri="{FF2B5EF4-FFF2-40B4-BE49-F238E27FC236}">
                <a16:creationId xmlns:a16="http://schemas.microsoft.com/office/drawing/2014/main" id="{12035AEE-03CE-074D-96A8-1F6B7DBB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01800"/>
            <a:ext cx="268128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60BA-9D26-4920-9C90-7CD2DEDAA5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Reaction</a:t>
            </a:r>
            <a:endParaRPr lang="en-AU" dirty="0"/>
          </a:p>
        </p:txBody>
      </p:sp>
      <p:sp>
        <p:nvSpPr>
          <p:cNvPr id="6" name="Google Shape;390;g847cf01710_0_68">
            <a:extLst>
              <a:ext uri="{FF2B5EF4-FFF2-40B4-BE49-F238E27FC236}">
                <a16:creationId xmlns:a16="http://schemas.microsoft.com/office/drawing/2014/main" id="{9D78A5F4-F79F-1E4C-9A7C-B8115170EDD9}"/>
              </a:ext>
            </a:extLst>
          </p:cNvPr>
          <p:cNvSpPr txBox="1">
            <a:spLocks noChangeArrowheads="1"/>
          </p:cNvSpPr>
          <p:nvPr/>
        </p:nvSpPr>
        <p:spPr bwMode="auto">
          <a:xfrm>
            <a:off x="457200" y="1747838"/>
            <a:ext cx="8077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serine proteases </a:t>
            </a:r>
            <a:r>
              <a:rPr lang="en-US" sz="2400" dirty="0">
                <a:latin typeface="Arial" panose="020B0604020202020204" pitchFamily="34" charset="0"/>
                <a:cs typeface="Arial" panose="020B0604020202020204" pitchFamily="34" charset="0"/>
              </a:rPr>
              <a:t>= proteases with a Ser residue that acts as the nucleophile</a:t>
            </a:r>
          </a:p>
          <a:p>
            <a:pPr lvl="1">
              <a:defRPr/>
            </a:pPr>
            <a:r>
              <a:rPr lang="en-US" sz="2400" dirty="0">
                <a:latin typeface="Arial" panose="020B0604020202020204" pitchFamily="34" charset="0"/>
                <a:cs typeface="Arial" panose="020B0604020202020204" pitchFamily="34" charset="0"/>
              </a:rPr>
              <a:t>acylation phase nucleophile is the oxygen of Ser</a:t>
            </a:r>
            <a:r>
              <a:rPr lang="en-US" sz="2400" baseline="30000" dirty="0">
                <a:latin typeface="Arial" panose="020B0604020202020204" pitchFamily="34" charset="0"/>
                <a:cs typeface="Arial" panose="020B0604020202020204" pitchFamily="34" charset="0"/>
              </a:rPr>
              <a:t>195</a:t>
            </a:r>
            <a:endParaRPr lang="en-US" sz="20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catalytic triad </a:t>
            </a:r>
            <a:r>
              <a:rPr lang="en-US" sz="2400" dirty="0">
                <a:latin typeface="Arial" panose="020B0604020202020204" pitchFamily="34" charset="0"/>
                <a:cs typeface="Arial" panose="020B0604020202020204" pitchFamily="34" charset="0"/>
              </a:rPr>
              <a:t>= hydrogen bonding network</a:t>
            </a:r>
          </a:p>
          <a:p>
            <a:pPr lvl="1">
              <a:defRPr/>
            </a:pPr>
            <a:r>
              <a:rPr lang="en-US" sz="2400" dirty="0">
                <a:latin typeface="Arial" panose="020B0604020202020204" pitchFamily="34" charset="0"/>
                <a:cs typeface="Arial" panose="020B0604020202020204" pitchFamily="34" charset="0"/>
              </a:rPr>
              <a:t>in chymotrypsin, Ser</a:t>
            </a:r>
            <a:r>
              <a:rPr lang="en-US" sz="2400" baseline="30000" dirty="0">
                <a:latin typeface="Arial" panose="020B0604020202020204" pitchFamily="34" charset="0"/>
                <a:cs typeface="Arial" panose="020B0604020202020204" pitchFamily="34" charset="0"/>
              </a:rPr>
              <a:t>195</a:t>
            </a:r>
            <a:r>
              <a:rPr lang="en-US" sz="2400" dirty="0">
                <a:latin typeface="Arial" panose="020B0604020202020204" pitchFamily="34" charset="0"/>
                <a:cs typeface="Arial" panose="020B0604020202020204" pitchFamily="34" charset="0"/>
              </a:rPr>
              <a:t> is linked to 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and Asp</a:t>
            </a:r>
            <a:r>
              <a:rPr lang="en-US" sz="2400" baseline="30000" dirty="0">
                <a:latin typeface="Arial" panose="020B0604020202020204" pitchFamily="34" charset="0"/>
                <a:cs typeface="Arial" panose="020B0604020202020204" pitchFamily="34" charset="0"/>
              </a:rPr>
              <a:t>102 </a:t>
            </a:r>
          </a:p>
          <a:p>
            <a:pPr lvl="1">
              <a:defRPr/>
            </a:pPr>
            <a:endParaRPr lang="en-US" sz="20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4683-E03B-4938-BAB8-BCB3A0A60AE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38</a:t>
            </a:r>
            <a:endParaRPr lang="en-AU" dirty="0"/>
          </a:p>
        </p:txBody>
      </p:sp>
      <p:sp>
        <p:nvSpPr>
          <p:cNvPr id="84997" name="Google Shape;433;g847cf01710_0_113">
            <a:extLst>
              <a:ext uri="{FF2B5EF4-FFF2-40B4-BE49-F238E27FC236}">
                <a16:creationId xmlns:a16="http://schemas.microsoft.com/office/drawing/2014/main" id="{ACCE43ED-0D87-F545-AADB-D0BC5D6AD88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three amino acids form the catalytic triad in chymotrypsin?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Ser, Asp, Lys</a:t>
            </a:r>
            <a:endParaRPr lang="en-US" altLang="en-US" sz="2400" baseline="-25000" dirty="0">
              <a:latin typeface="Arial" panose="020B0604020202020204" pitchFamily="34" charset="0"/>
              <a:cs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Glu, Ser, Asp</a:t>
            </a:r>
          </a:p>
          <a:p>
            <a:pPr>
              <a:buFontTx/>
              <a:buAutoNum type="alphaUcPeriod"/>
            </a:pPr>
            <a:r>
              <a:rPr lang="en-US" altLang="en-US" sz="2400" dirty="0">
                <a:latin typeface="Arial" panose="020B0604020202020204" pitchFamily="34" charset="0"/>
                <a:cs typeface="Arial" panose="020B0604020202020204" pitchFamily="34" charset="0"/>
              </a:rPr>
              <a:t> Ser, Asp, His</a:t>
            </a:r>
          </a:p>
          <a:p>
            <a:pPr>
              <a:buFontTx/>
              <a:buAutoNum type="alphaUcPeriod"/>
            </a:pP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Phe</a:t>
            </a:r>
            <a:r>
              <a:rPr lang="en-US" altLang="en-US" sz="2400" dirty="0">
                <a:latin typeface="Arial" panose="020B0604020202020204" pitchFamily="34" charset="0"/>
                <a:cs typeface="Arial" panose="020B0604020202020204" pitchFamily="34" charset="0"/>
              </a:rPr>
              <a:t>, Tyr, Ala</a:t>
            </a:r>
            <a:endParaRPr lang="en-US" altLang="en-US" sz="2400" baseline="-250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31BEE8D4-F8B8-41B5-B5B1-894D620B4AC1}"/>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155051652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C1ED-6617-488D-BD63-09DD17846EF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38, Response</a:t>
            </a:r>
            <a:endParaRPr lang="en-AU" dirty="0"/>
          </a:p>
        </p:txBody>
      </p:sp>
      <p:sp>
        <p:nvSpPr>
          <p:cNvPr id="5" name="Google Shape;433;g847cf01710_0_113">
            <a:extLst>
              <a:ext uri="{FF2B5EF4-FFF2-40B4-BE49-F238E27FC236}">
                <a16:creationId xmlns:a16="http://schemas.microsoft.com/office/drawing/2014/main" id="{7374F385-8BEA-7F47-AE45-4DCD72D616C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three amino acids form the catalytic triad in chymotrypsin?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C. Ser, Asp, His</a:t>
            </a:r>
          </a:p>
          <a:p>
            <a:pPr>
              <a:buFontTx/>
              <a:buNone/>
            </a:pPr>
            <a:endParaRPr lang="en-US" alt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In chymotrypsin, Ser</a:t>
            </a:r>
            <a:r>
              <a:rPr lang="en-US" sz="2400" b="1" baseline="30000" dirty="0">
                <a:latin typeface="Arial" panose="020B0604020202020204" pitchFamily="34" charset="0"/>
                <a:cs typeface="Arial" panose="020B0604020202020204" pitchFamily="34" charset="0"/>
              </a:rPr>
              <a:t>195</a:t>
            </a:r>
            <a:r>
              <a:rPr lang="en-US" sz="2400" b="1" dirty="0">
                <a:latin typeface="Arial" panose="020B0604020202020204" pitchFamily="34" charset="0"/>
                <a:cs typeface="Arial" panose="020B0604020202020204" pitchFamily="34" charset="0"/>
              </a:rPr>
              <a:t> is linked to His</a:t>
            </a:r>
            <a:r>
              <a:rPr lang="en-US" sz="2400" b="1" baseline="30000" dirty="0">
                <a:latin typeface="Arial" panose="020B0604020202020204" pitchFamily="34" charset="0"/>
                <a:cs typeface="Arial" panose="020B0604020202020204" pitchFamily="34" charset="0"/>
              </a:rPr>
              <a:t>57</a:t>
            </a:r>
            <a:r>
              <a:rPr lang="en-US" sz="2400" b="1" dirty="0">
                <a:latin typeface="Arial" panose="020B0604020202020204" pitchFamily="34" charset="0"/>
                <a:cs typeface="Arial" panose="020B0604020202020204" pitchFamily="34" charset="0"/>
              </a:rPr>
              <a:t> and Asp</a:t>
            </a:r>
            <a:r>
              <a:rPr lang="en-US" sz="2400" b="1" baseline="30000" dirty="0">
                <a:latin typeface="Arial" panose="020B0604020202020204" pitchFamily="34" charset="0"/>
                <a:cs typeface="Arial" panose="020B0604020202020204" pitchFamily="34" charset="0"/>
              </a:rPr>
              <a:t>102</a:t>
            </a:r>
            <a:r>
              <a:rPr lang="en-US" sz="2400" b="1" dirty="0">
                <a:latin typeface="Arial" panose="020B0604020202020204" pitchFamily="34" charset="0"/>
                <a:cs typeface="Arial" panose="020B0604020202020204" pitchFamily="34" charset="0"/>
              </a:rPr>
              <a:t> in a hydrogen-bonding network referred to as the catalytic triad. </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154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DC7C-F44A-4BAC-8B9E-111D43A6E0B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 Response</a:t>
            </a:r>
            <a:endParaRPr lang="en-AU" dirty="0"/>
          </a:p>
        </p:txBody>
      </p:sp>
      <p:sp>
        <p:nvSpPr>
          <p:cNvPr id="58371" name="Google Shape;433;g847cf01710_0_113">
            <a:extLst>
              <a:ext uri="{FF2B5EF4-FFF2-40B4-BE49-F238E27FC236}">
                <a16:creationId xmlns:a16="http://schemas.microsoft.com/office/drawing/2014/main" id="{607DE791-9519-2B4C-9F5E-AD960A00C6A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latin typeface="Arial" panose="020B0604020202020204" pitchFamily="34" charset="0"/>
                <a:cs typeface="Arial" panose="020B0604020202020204" pitchFamily="34" charset="0"/>
              </a:rPr>
              <a:t>Some enzymes require an inorganic ion for catalytic function. When this inorganic ion is very tightly or covalently bound by the enzyme it is called a(n):</a:t>
            </a:r>
          </a:p>
          <a:p>
            <a:pPr>
              <a:lnSpc>
                <a:spcPct val="115000"/>
              </a:lnSpc>
              <a:spcBef>
                <a:spcPct val="0"/>
              </a:spcBef>
              <a:buClr>
                <a:srgbClr val="000000"/>
              </a:buClr>
              <a:buSzPts val="1100"/>
              <a:buFontTx/>
              <a:buNone/>
            </a:pPr>
            <a:br>
              <a:rPr lang="en-US" altLang="en-US" sz="2400" i="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B. prosthetic group.</a:t>
            </a: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A coenzyme or metal ion that is very tightly or even covalently bound to the enzyme protein is called a prosthetic group. </a:t>
            </a:r>
            <a:br>
              <a:rPr lang="en-US" altLang="en-US" sz="2400" dirty="0">
                <a:latin typeface="Arial" panose="020B0604020202020204" pitchFamily="34" charset="0"/>
                <a:cs typeface="Arial" panose="020B0604020202020204" pitchFamily="34" charset="0"/>
              </a:rPr>
            </a:b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0BD9-E22B-4B55-A579-4AEAF579B18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377859" name="Text Placeholder 2">
            <a:extLst>
              <a:ext uri="{FF2B5EF4-FFF2-40B4-BE49-F238E27FC236}">
                <a16:creationId xmlns:a16="http://schemas.microsoft.com/office/drawing/2014/main" id="{0AD717C9-A492-E54B-A967-16390DA8656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09467B1E-329D-4F50-9BBF-54292D8581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49D3-FF0A-4AB1-876D-5FB7A08941D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1</a:t>
            </a:r>
            <a:endParaRPr lang="en-AU" dirty="0"/>
          </a:p>
        </p:txBody>
      </p:sp>
      <p:pic>
        <p:nvPicPr>
          <p:cNvPr id="379906" name="Picture 2" descr="A figure shows the hydrolytic cleavage of a peptide by chymotrypsin by showing the interactions between the peptide and the amino acid residues lining its active site, step 1.">
            <a:extLst>
              <a:ext uri="{FF2B5EF4-FFF2-40B4-BE49-F238E27FC236}">
                <a16:creationId xmlns:a16="http://schemas.microsoft.com/office/drawing/2014/main" id="{AA992F62-1AEA-8A43-B9FC-BB88496241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3224" y="2057400"/>
            <a:ext cx="797755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EEBE-E2FD-4691-A2CD-85A3CA2690C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2</a:t>
            </a:r>
            <a:endParaRPr lang="en-AU" dirty="0"/>
          </a:p>
        </p:txBody>
      </p:sp>
      <p:pic>
        <p:nvPicPr>
          <p:cNvPr id="381954" name="Picture 2" descr="Step 2 is shown below the enzyme-substrate complex, at the upper right of the figure. Text reads, Interaction of S e r superscript 195 and H i s superscript 57 generates a strongly nucleophilic alkoxide ion on S e r superscript 195; the ion attacks the peptide carbonyl group, forming a tetrahedral acyl-enzyme. This is accompanied by formation of a short-lived negative charge on the carbonyl oxygen of the substrate, which is stabilized by hydrogen bonding in the oxyanion hole. The next structure is labeled short-lived intermediate asterisk (acylation). This is similar to the previous illustration, except that there is a red arrow pointing from minus on O in the oxyanion hole to the bond between it and the C to which it has been double bonded. It has hydrogen bonds with H bonded to N of S e r superscript 195 and with H bonded to N of G l y superscript 193. The same C is now bonded to O that is further bonded to S e r superscript 195 and to N H of the blue amino acid. N of the blue amino acid is hydrogen bonded to the red H bonded to N plus of the histidine ring. A red arrow points from the bond between the blue N and C that is bonded to O in the oxyanion hole to the red H. A red arrow points from the bond between the red H and N of histidine to the plus on the N of histidine. ">
            <a:extLst>
              <a:ext uri="{FF2B5EF4-FFF2-40B4-BE49-F238E27FC236}">
                <a16:creationId xmlns:a16="http://schemas.microsoft.com/office/drawing/2014/main" id="{B1AE5B3C-1EC0-F246-8E49-C0C478924B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524000"/>
            <a:ext cx="2287734" cy="489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8F35-8B06-4099-B283-F6578E06F0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3</a:t>
            </a:r>
            <a:endParaRPr lang="en-AU" dirty="0"/>
          </a:p>
        </p:txBody>
      </p:sp>
      <p:pic>
        <p:nvPicPr>
          <p:cNvPr id="384002" name="Picture 2" descr="Step 3 continues down the right side of the figure: Product 1 leaves. It is the blue amino acid with red N bonded to its N H instead of a bond to the black amino acid of the original polypeptide. Text reads, Instability of the negative charge on the substrate carbonyl oxygen leads to collapse of the tetrahedral intermediate; reformation of a double bond with carbon displaces the bond between carbon and the amino group of the peptide linkage, breaking the peptide bond. The amino leaving group is protonated by H i s superscript 57, facilitating its displacement. The next structure is labeled acyl-enzyme intermediate. It is similar, except that the blue amino acid is gone, O in the oxyanion hole is double bonded to C again and is only hydrogen bonded to H that is bonded to N of S e r superscript 195, and the histidine ring has N at its lower vertex with no atoms extending into the active site. ">
            <a:extLst>
              <a:ext uri="{FF2B5EF4-FFF2-40B4-BE49-F238E27FC236}">
                <a16:creationId xmlns:a16="http://schemas.microsoft.com/office/drawing/2014/main" id="{0A59FA71-D7B6-0741-B07D-BAB28AA704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18676" y="1447800"/>
            <a:ext cx="2106647" cy="510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E6C7-7D61-46FB-B072-C09F71971DF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4</a:t>
            </a:r>
            <a:endParaRPr lang="en-AU" dirty="0"/>
          </a:p>
        </p:txBody>
      </p:sp>
      <p:pic>
        <p:nvPicPr>
          <p:cNvPr id="386050" name="Picture 2" descr="Step 4, at the center bottom of the figure, show a water molecule with a red H being added. Text reads, An incoming water molecule is deprotonated by general base catalysis, generating a strongly nucleophilic hydroxide ion. Attack of hydroxide on the ester linkage of the acyl-enzyme generates a second tetrahedral intermediate, with oxygen in the oxyanion hole again taking on a negative charge. The structure is labeled acyl-enzyme intermediate. A red arrow points from the double bond connecting C to O in the oxyanion hole to the O in the oxyanion hole. O is shown above bonded to H on the right and bonded to red H on the left. An arrow points from the bond between O and red H to the C that is double bonded to O in the oxyanion hole. Another arrow points from two red lone pair electrons on N of the histidine ring to the red H, which is hydrogen bonded to the same N. ">
            <a:extLst>
              <a:ext uri="{FF2B5EF4-FFF2-40B4-BE49-F238E27FC236}">
                <a16:creationId xmlns:a16="http://schemas.microsoft.com/office/drawing/2014/main" id="{C69400DB-E79F-AD47-AE70-0BE92A4366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4238" y="2429152"/>
            <a:ext cx="7375525" cy="192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FCEF-BC52-4F7C-98A6-84BEE0FEC3F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39</a:t>
            </a:r>
            <a:endParaRPr lang="en-AU" dirty="0"/>
          </a:p>
        </p:txBody>
      </p:sp>
      <p:sp>
        <p:nvSpPr>
          <p:cNvPr id="84997" name="Google Shape;433;g847cf01710_0_113">
            <a:extLst>
              <a:ext uri="{FF2B5EF4-FFF2-40B4-BE49-F238E27FC236}">
                <a16:creationId xmlns:a16="http://schemas.microsoft.com/office/drawing/2014/main" id="{ACCE43ED-0D87-F545-AADB-D0BC5D6AD88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During which of the first four steps in chymotrypsin-catalyzed peptide bond cleavage (the acetylation phase) does the short-lived tetrahedral intermediate form?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step 1</a:t>
            </a:r>
            <a:endParaRPr lang="en-US" altLang="en-US" sz="2400" baseline="-25000" dirty="0">
              <a:latin typeface="Arial" panose="020B0604020202020204" pitchFamily="34" charset="0"/>
              <a:cs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step 2</a:t>
            </a:r>
          </a:p>
          <a:p>
            <a:pPr>
              <a:buFontTx/>
              <a:buAutoNum type="alphaUcPeriod"/>
            </a:pPr>
            <a:r>
              <a:rPr lang="en-US" altLang="en-US" sz="2400" dirty="0">
                <a:latin typeface="Arial" panose="020B0604020202020204" pitchFamily="34" charset="0"/>
                <a:cs typeface="Arial" panose="020B0604020202020204" pitchFamily="34" charset="0"/>
              </a:rPr>
              <a:t> step 3</a:t>
            </a:r>
          </a:p>
          <a:p>
            <a:pPr>
              <a:buFontTx/>
              <a:buAutoNum type="alphaUcPeriod"/>
            </a:pPr>
            <a:r>
              <a:rPr lang="en-US" altLang="en-US" sz="2400" dirty="0">
                <a:latin typeface="Arial" panose="020B0604020202020204" pitchFamily="34" charset="0"/>
                <a:cs typeface="Arial" panose="020B0604020202020204" pitchFamily="34" charset="0"/>
              </a:rPr>
              <a:t> step 4</a:t>
            </a:r>
            <a:endParaRPr lang="en-US" altLang="en-US" sz="2400" baseline="-250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13612DC4-42A5-4D03-9A5E-A97CFF0CAE95}"/>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25389517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6C00-3DD4-49DA-89A1-6FA6BBADA37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39, Response</a:t>
            </a:r>
            <a:endParaRPr lang="en-AU" dirty="0"/>
          </a:p>
        </p:txBody>
      </p:sp>
      <p:sp>
        <p:nvSpPr>
          <p:cNvPr id="4" name="Google Shape;433;g847cf01710_0_113">
            <a:extLst>
              <a:ext uri="{FF2B5EF4-FFF2-40B4-BE49-F238E27FC236}">
                <a16:creationId xmlns:a16="http://schemas.microsoft.com/office/drawing/2014/main" id="{C016A306-9D11-D74C-B5DE-B6F1965067D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During which of the first four steps in chymotrypsin-catalyzed peptide bond cleavage (the acetylation phase) does the short-lived tetrahedral intermediate form?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B. step 2</a:t>
            </a:r>
          </a:p>
          <a:p>
            <a:pPr>
              <a:buFontTx/>
              <a:buNone/>
            </a:pPr>
            <a:endParaRPr lang="en-US" altLang="en-US" sz="2400" b="1" dirty="0">
              <a:latin typeface="Arial" panose="020B0604020202020204" pitchFamily="34" charset="0"/>
              <a:cs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In step 2 of chymotrypsin-catalyzed peptide bond cleavage, the i</a:t>
            </a:r>
            <a:r>
              <a:rPr lang="en-US" sz="2400" b="1" dirty="0">
                <a:latin typeface="Arial" panose="020B0604020202020204" pitchFamily="34" charset="0"/>
                <a:cs typeface="Arial" panose="020B0604020202020204" pitchFamily="34" charset="0"/>
              </a:rPr>
              <a:t>nteraction of Ser</a:t>
            </a:r>
            <a:r>
              <a:rPr lang="en-US" sz="2400" b="1" baseline="30000" dirty="0">
                <a:latin typeface="Arial" panose="020B0604020202020204" pitchFamily="34" charset="0"/>
                <a:cs typeface="Arial" panose="020B0604020202020204" pitchFamily="34" charset="0"/>
              </a:rPr>
              <a:t>195</a:t>
            </a:r>
            <a:r>
              <a:rPr lang="en-US" sz="2400" b="1" dirty="0">
                <a:latin typeface="Arial" panose="020B0604020202020204" pitchFamily="34" charset="0"/>
                <a:cs typeface="Arial" panose="020B0604020202020204" pitchFamily="34" charset="0"/>
              </a:rPr>
              <a:t> and His</a:t>
            </a:r>
            <a:r>
              <a:rPr lang="en-US" sz="2400" b="1" baseline="30000" dirty="0">
                <a:latin typeface="Arial" panose="020B0604020202020204" pitchFamily="34" charset="0"/>
                <a:cs typeface="Arial" panose="020B0604020202020204" pitchFamily="34" charset="0"/>
              </a:rPr>
              <a:t>57</a:t>
            </a:r>
            <a:r>
              <a:rPr lang="en-US" sz="2400" b="1" dirty="0">
                <a:latin typeface="Arial" panose="020B0604020202020204" pitchFamily="34" charset="0"/>
                <a:cs typeface="Arial" panose="020B0604020202020204" pitchFamily="34" charset="0"/>
              </a:rPr>
              <a:t> generates a strongly nucleophilic alkoxide ion on Ser</a:t>
            </a:r>
            <a:r>
              <a:rPr lang="en-US" sz="2400" b="1" baseline="30000" dirty="0">
                <a:latin typeface="Arial" panose="020B0604020202020204" pitchFamily="34" charset="0"/>
                <a:cs typeface="Arial" panose="020B0604020202020204" pitchFamily="34" charset="0"/>
              </a:rPr>
              <a:t>195</a:t>
            </a:r>
            <a:r>
              <a:rPr lang="en-US" sz="2400" b="1" dirty="0">
                <a:latin typeface="Arial" panose="020B0604020202020204" pitchFamily="34" charset="0"/>
                <a:cs typeface="Arial" panose="020B0604020202020204" pitchFamily="34" charset="0"/>
              </a:rPr>
              <a:t>. The ion attacks the peptide carbonyl group, forming a tetrahedral acyl-enzyme. This is accompanied by formation of a short-lived negative charge on the carbonyl oxygen of the substrate. </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84627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CA38-6EC1-4A3A-9A3C-9FDCAFB4E3A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5</a:t>
            </a:r>
            <a:endParaRPr lang="en-AU" dirty="0"/>
          </a:p>
        </p:txBody>
      </p:sp>
      <p:pic>
        <p:nvPicPr>
          <p:cNvPr id="388098" name="Picture 2" descr="Step 5: Text reads, collapse of the tetrahedral intermediate forms the second product, a carboxylate anion, and displaces S e r superscript 195. This structure is labeled short-lived intermediate (deacylation). The structure is similar, except that O in the oxyanion hole is hydrogen bonded to H bonded to N of S e r superscript 195 and of G l y superscript 193. This O also has a negative charge and a single bond to C. A red arrow points from the minus sign to the bond between this O and C. There is a bond between this C and O from the water molecule, which is hydrogen bonded to red O above that is bonded to N plus in the histidine ring. A red arrow points from the bond between this O and the C that is bonded to O in the oxyanion hole to the red H now bonded to N plus. An arrow points from the bond between red H and N plus to the same N. ">
            <a:extLst>
              <a:ext uri="{FF2B5EF4-FFF2-40B4-BE49-F238E27FC236}">
                <a16:creationId xmlns:a16="http://schemas.microsoft.com/office/drawing/2014/main" id="{8C388A75-1F9A-BA44-9BF2-B1867D9EEC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5171" y="1308100"/>
            <a:ext cx="3573658" cy="510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AC7-17AB-4DBE-9807-E0124D381C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6</a:t>
            </a:r>
            <a:endParaRPr lang="en-AU" dirty="0"/>
          </a:p>
        </p:txBody>
      </p:sp>
      <p:pic>
        <p:nvPicPr>
          <p:cNvPr id="390146" name="Picture 2" descr="Step 6: Text reads, Dissocation of the second product from the active site regenerates free enzyme. The structure is labeled enzyme-product 2 complex. The structure is similar, except that O in the oxyanion hole is double bonded to C and hydrogen bonded only to H bonded to N of S e r superscript 195. The C double bonded to this O is bonded to O H above but is no longer bonded to O of serine. O from serine is bonded to red H, which is hydrogen bonded to N of the histidine ring. ">
            <a:extLst>
              <a:ext uri="{FF2B5EF4-FFF2-40B4-BE49-F238E27FC236}">
                <a16:creationId xmlns:a16="http://schemas.microsoft.com/office/drawing/2014/main" id="{14AA385E-0EDD-8646-803F-03C6FCFC1F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1203" y="1371600"/>
            <a:ext cx="3561593"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06D5-05D5-465D-B9B8-763D16179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7</a:t>
            </a:r>
            <a:endParaRPr lang="en-AU" dirty="0"/>
          </a:p>
        </p:txBody>
      </p:sp>
      <p:pic>
        <p:nvPicPr>
          <p:cNvPr id="392194" name="Picture 2" descr="Step 7: Product 2 is released. It is the same as the initial substrate, except that the blue amino acid is missing, so the black amino acid ends with O H. This produces chymotrypsin (free enzyme), which is ready to react again.">
            <a:extLst>
              <a:ext uri="{FF2B5EF4-FFF2-40B4-BE49-F238E27FC236}">
                <a16:creationId xmlns:a16="http://schemas.microsoft.com/office/drawing/2014/main" id="{6FB827A0-3F29-EC4C-B3E9-3CCD6437AE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9507" y="1334814"/>
            <a:ext cx="3944986" cy="52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5B33D-7692-467E-BD1F-50ECEAD3891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Classified by the Reactions They Catalyze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3898" y="1371600"/>
            <a:ext cx="82772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enzymes are divided into seven classes, each with subclasses, based on the type of reaction catalyzed</a:t>
            </a:r>
          </a:p>
          <a:p>
            <a:r>
              <a:rPr lang="en-US" altLang="en-US" sz="2400" dirty="0">
                <a:latin typeface="Arial" panose="020B0604020202020204" pitchFamily="34" charset="0"/>
                <a:cs typeface="Arial" panose="020B0604020202020204" pitchFamily="34" charset="0"/>
              </a:rPr>
              <a:t>each enzyme has a four-part Enzyme Commission number (E.C. number) and a systematic name</a:t>
            </a:r>
          </a:p>
          <a:p>
            <a:r>
              <a:rPr lang="en-US" altLang="en-US" sz="2400" dirty="0">
                <a:latin typeface="Arial" panose="020B0604020202020204" pitchFamily="34" charset="0"/>
                <a:cs typeface="Arial" panose="020B0604020202020204" pitchFamily="34" charset="0"/>
              </a:rPr>
              <a:t>most enzymes have trivial names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p:cNvSpPr txBox="1"/>
          <p:nvPr/>
        </p:nvSpPr>
        <p:spPr>
          <a:xfrm>
            <a:off x="443898" y="3436937"/>
            <a:ext cx="8079991" cy="323165"/>
          </a:xfrm>
          <a:prstGeom prst="rect">
            <a:avLst/>
          </a:prstGeom>
          <a:solidFill>
            <a:srgbClr val="005F6A"/>
          </a:solidFill>
        </p:spPr>
        <p:txBody>
          <a:bodyPr wrap="square" rtlCol="0">
            <a:spAutoFit/>
          </a:bodyPr>
          <a:lstStyle/>
          <a:p>
            <a:r>
              <a:rPr lang="en-US" sz="1500" b="1" dirty="0">
                <a:solidFill>
                  <a:schemeClr val="bg1"/>
                </a:solidFill>
              </a:rPr>
              <a:t>Table 6-3 International Classification of Enzymes</a:t>
            </a:r>
          </a:p>
        </p:txBody>
      </p:sp>
      <p:graphicFrame>
        <p:nvGraphicFramePr>
          <p:cNvPr id="2" name="Table 1"/>
          <p:cNvGraphicFramePr>
            <a:graphicFrameLocks noGrp="1"/>
          </p:cNvGraphicFramePr>
          <p:nvPr>
            <p:extLst>
              <p:ext uri="{D42A27DB-BD31-4B8C-83A1-F6EECF244321}">
                <p14:modId xmlns:p14="http://schemas.microsoft.com/office/powerpoint/2010/main" val="366702361"/>
              </p:ext>
            </p:extLst>
          </p:nvPr>
        </p:nvGraphicFramePr>
        <p:xfrm>
          <a:off x="443898" y="3760102"/>
          <a:ext cx="8079991" cy="3042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4015991">
                  <a:extLst>
                    <a:ext uri="{9D8B030D-6E8A-4147-A177-3AD203B41FA5}">
                      <a16:colId xmlns:a16="http://schemas.microsoft.com/office/drawing/2014/main" val="20002"/>
                    </a:ext>
                  </a:extLst>
                </a:gridCol>
              </a:tblGrid>
              <a:tr h="370840">
                <a:tc>
                  <a:txBody>
                    <a:bodyPr/>
                    <a:lstStyle/>
                    <a:p>
                      <a:r>
                        <a:rPr lang="en-US" sz="1000" dirty="0">
                          <a:solidFill>
                            <a:schemeClr val="tx1"/>
                          </a:solidFill>
                        </a:rPr>
                        <a:t>Class number</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Class name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Type of reaction catalyzed</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Oxidoreductases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 of electrons (hydride ions or H atoms)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Group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Hydrolysis (transfer</a:t>
                      </a:r>
                      <a:r>
                        <a:rPr lang="en-US" sz="1000" baseline="0" dirty="0"/>
                        <a:t> of functional groups to water)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err="1"/>
                        <a:t>Lyases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Cleavage of C—C, C—O, C—N, or other bonds by elimination, leaving double bonds or rings, or addition of groups to double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Isomerases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t>
                      </a:r>
                      <a:r>
                        <a:rPr lang="en-US" sz="1000" baseline="0" dirty="0"/>
                        <a:t> of groups within molecules to yield isomeric forms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Ligases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Formation of C—C, C—S, C—O, and C—N bonds by condensation</a:t>
                      </a:r>
                      <a:r>
                        <a:rPr lang="en-US" sz="1000" baseline="0" dirty="0"/>
                        <a:t> reactions coupled to cleavage of ATP or similar cofactor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Translocases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Movement of molecules or ions across membranes</a:t>
                      </a:r>
                      <a:r>
                        <a:rPr lang="en-US" sz="1000" baseline="0" dirty="0"/>
                        <a:t> or their separation within membranes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DD4B1-CAE6-4656-971F-A6AB52E7CAD2}"/>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40</a:t>
            </a:r>
            <a:endParaRPr lang="en-AU" dirty="0"/>
          </a:p>
        </p:txBody>
      </p:sp>
      <p:sp>
        <p:nvSpPr>
          <p:cNvPr id="84997" name="Google Shape;433;g847cf01710_0_113">
            <a:extLst>
              <a:ext uri="{FF2B5EF4-FFF2-40B4-BE49-F238E27FC236}">
                <a16:creationId xmlns:a16="http://schemas.microsoft.com/office/drawing/2014/main" id="{E701424B-5AC9-DA4A-BEA7-ACDC6E02006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Chymotrypsin:</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a:t>
            </a:r>
            <a:r>
              <a:rPr lang="en-US" sz="2400" dirty="0">
                <a:latin typeface="Arial" panose="020B0604020202020204" pitchFamily="34" charset="0"/>
                <a:cs typeface="Arial" panose="020B0604020202020204" pitchFamily="34" charset="0"/>
              </a:rPr>
              <a:t>s a rare example of an enzyme that does not use the</a:t>
            </a:r>
          </a:p>
          <a:p>
            <a:pPr>
              <a:buFontTx/>
              <a:buNone/>
              <a:defRPr/>
            </a:pPr>
            <a:r>
              <a:rPr lang="en-US" sz="2400" dirty="0">
                <a:latin typeface="Arial" panose="020B0604020202020204" pitchFamily="34" charset="0"/>
                <a:cs typeface="Arial" panose="020B0604020202020204" pitchFamily="34" charset="0"/>
              </a:rPr>
              <a:t>     transition-state stabilization.</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u</a:t>
            </a:r>
            <a:r>
              <a:rPr lang="en-US" sz="2400" dirty="0">
                <a:latin typeface="Arial" panose="020B0604020202020204" pitchFamily="34" charset="0"/>
                <a:cs typeface="Arial" panose="020B0604020202020204" pitchFamily="34" charset="0"/>
              </a:rPr>
              <a:t>ses the oxygen of an aspartate side chain as a</a:t>
            </a:r>
          </a:p>
          <a:p>
            <a:pPr>
              <a:buFontTx/>
              <a:buNone/>
              <a:defRPr/>
            </a:pPr>
            <a:r>
              <a:rPr lang="en-US" sz="2400" dirty="0">
                <a:latin typeface="Arial" panose="020B0604020202020204" pitchFamily="34" charset="0"/>
                <a:cs typeface="Arial" panose="020B0604020202020204" pitchFamily="34" charset="0"/>
              </a:rPr>
              <a:t>     nucleophile.</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u</a:t>
            </a:r>
            <a:r>
              <a:rPr lang="en-US" sz="2400" dirty="0">
                <a:latin typeface="Arial" panose="020B0604020202020204" pitchFamily="34" charset="0"/>
                <a:cs typeface="Arial" panose="020B0604020202020204" pitchFamily="34" charset="0"/>
              </a:rPr>
              <a:t>ses the oxygen of a serine side chain as a nucleophile. </a:t>
            </a: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does not exhibit burst phase kinetics. </a:t>
            </a: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4411C245-D0D8-4599-AACD-CD07168971B1}"/>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EC0C-C3C5-458F-9D1F-EAD80407B1B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40, Response</a:t>
            </a:r>
            <a:endParaRPr lang="en-AU" dirty="0"/>
          </a:p>
        </p:txBody>
      </p:sp>
      <p:sp>
        <p:nvSpPr>
          <p:cNvPr id="396291" name="Google Shape;433;g847cf01710_0_113">
            <a:extLst>
              <a:ext uri="{FF2B5EF4-FFF2-40B4-BE49-F238E27FC236}">
                <a16:creationId xmlns:a16="http://schemas.microsoft.com/office/drawing/2014/main" id="{067CF438-F20E-D446-A004-98C450FCDA7C}"/>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Chymotrypsin: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u</a:t>
            </a:r>
            <a:r>
              <a:rPr lang="en-US" altLang="en-US" sz="2400" b="1" dirty="0">
                <a:latin typeface="Arial" panose="020B0604020202020204" pitchFamily="34" charset="0"/>
                <a:cs typeface="Arial" panose="020B0604020202020204" pitchFamily="34" charset="0"/>
              </a:rPr>
              <a:t>ses the oxygen of a serine side chain as a nucleophile.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buNone/>
            </a:pPr>
            <a:r>
              <a:rPr lang="en-US" sz="2400" b="1" dirty="0">
                <a:latin typeface="Arial" panose="020B0604020202020204" pitchFamily="34" charset="0"/>
                <a:cs typeface="Arial" panose="020B0604020202020204" pitchFamily="34" charset="0"/>
              </a:rPr>
              <a:t>The nucleophile in the acylation phase is the oxygen of Ser</a:t>
            </a:r>
            <a:r>
              <a:rPr lang="en-US" sz="2400" b="1" baseline="30000" dirty="0">
                <a:latin typeface="Arial" panose="020B0604020202020204" pitchFamily="34" charset="0"/>
                <a:cs typeface="Arial" panose="020B0604020202020204" pitchFamily="34" charset="0"/>
              </a:rPr>
              <a:t>195</a:t>
            </a:r>
            <a:r>
              <a:rPr lang="en-US" sz="2400" b="1" dirty="0">
                <a:latin typeface="Arial" panose="020B0604020202020204" pitchFamily="34" charset="0"/>
                <a:cs typeface="Arial" panose="020B0604020202020204" pitchFamily="34" charset="0"/>
              </a:rPr>
              <a:t>.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5C3D-3935-4E3A-8B0C-B49071E1615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An Understanding of Protease Mechanisms Leads to New Treatments for HIV Infection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6A97A8FE-0864-B34B-AAD1-C4FEF777C3EF}"/>
              </a:ext>
            </a:extLst>
          </p:cNvPr>
          <p:cNvSpPr txBox="1">
            <a:spLocks noChangeArrowheads="1"/>
          </p:cNvSpPr>
          <p:nvPr/>
        </p:nvSpPr>
        <p:spPr bwMode="auto">
          <a:xfrm>
            <a:off x="590550" y="2133600"/>
            <a:ext cx="79629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retrovirus </a:t>
            </a:r>
            <a:r>
              <a:rPr lang="en-US" sz="2400" dirty="0">
                <a:latin typeface="Arial" panose="020B0604020202020204" pitchFamily="34" charset="0"/>
                <a:cs typeface="Arial" panose="020B0604020202020204" pitchFamily="34" charset="0"/>
              </a:rPr>
              <a:t>= possess an RNA genome and an enzyme, reverse transcriptase, that uses RNA to direct the synthesis of a complementary DNA </a:t>
            </a:r>
          </a:p>
          <a:p>
            <a:pPr lvl="1">
              <a:defRPr/>
            </a:pPr>
            <a:r>
              <a:rPr lang="en-US" sz="2400" dirty="0">
                <a:latin typeface="Arial" panose="020B0604020202020204" pitchFamily="34" charset="0"/>
                <a:cs typeface="Arial" panose="020B0604020202020204" pitchFamily="34" charset="0"/>
              </a:rPr>
              <a:t>example = HIV</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most HIV viral genes are translated into large polyproteins, which are cut by an HIV protease into the individual proteins</a:t>
            </a:r>
          </a:p>
          <a:p>
            <a:pPr lvl="1">
              <a:defRPr/>
            </a:pPr>
            <a:r>
              <a:rPr lang="en-US" sz="2400" dirty="0">
                <a:latin typeface="Arial" panose="020B0604020202020204" pitchFamily="34" charset="0"/>
                <a:cs typeface="Arial" panose="020B0604020202020204" pitchFamily="34" charset="0"/>
              </a:rPr>
              <a:t>HIV protease is an aspartyl protease (does not form covalent enzyme-substrate complexes)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7CB1-D8DD-41A5-82E3-F5357A5C2BF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Mechanism of Action of an HIV Protease</a:t>
            </a:r>
            <a:endParaRPr lang="en-AU" dirty="0"/>
          </a:p>
        </p:txBody>
      </p:sp>
      <p:pic>
        <p:nvPicPr>
          <p:cNvPr id="400386" name="Picture 2" descr="A figure shows the mechanism of action of H I V by showing how 2 A s p residues in the active site interact with a protein.">
            <a:extLst>
              <a:ext uri="{FF2B5EF4-FFF2-40B4-BE49-F238E27FC236}">
                <a16:creationId xmlns:a16="http://schemas.microsoft.com/office/drawing/2014/main" id="{56521B97-9FAF-9341-A623-EE601E9BF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163763"/>
            <a:ext cx="81026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9FA8-08F5-47C3-84F4-C2695CF26A4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402435" name="Text Placeholder 2">
            <a:extLst>
              <a:ext uri="{FF2B5EF4-FFF2-40B4-BE49-F238E27FC236}">
                <a16:creationId xmlns:a16="http://schemas.microsoft.com/office/drawing/2014/main" id="{DC7D24E5-48A7-1A4A-ADB4-DD065588601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515E2310-6964-464B-8228-9A5DE6DE775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0BA6-DAB9-40A1-BC57-B1EA3A888C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HIV Protease Inhibitors</a:t>
            </a:r>
            <a:endParaRPr lang="en-AU" dirty="0"/>
          </a:p>
        </p:txBody>
      </p:sp>
      <p:sp>
        <p:nvSpPr>
          <p:cNvPr id="6" name="Google Shape;390;g847cf01710_0_68">
            <a:extLst>
              <a:ext uri="{FF2B5EF4-FFF2-40B4-BE49-F238E27FC236}">
                <a16:creationId xmlns:a16="http://schemas.microsoft.com/office/drawing/2014/main" id="{2A91E421-5B70-F942-A0F9-89B6F02F2911}"/>
              </a:ext>
            </a:extLst>
          </p:cNvPr>
          <p:cNvSpPr txBox="1">
            <a:spLocks noChangeArrowheads="1"/>
          </p:cNvSpPr>
          <p:nvPr/>
        </p:nvSpPr>
        <p:spPr bwMode="auto">
          <a:xfrm>
            <a:off x="347663" y="1524000"/>
            <a:ext cx="45926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HIV protease inhibitors form noncovalent complexes with the enzyme</a:t>
            </a:r>
          </a:p>
          <a:p>
            <a:pPr lvl="1">
              <a:defRPr/>
            </a:pPr>
            <a:r>
              <a:rPr lang="en-US" sz="2400" dirty="0">
                <a:latin typeface="Arial" panose="020B0604020202020204" pitchFamily="34" charset="0"/>
                <a:cs typeface="Arial" panose="020B0604020202020204" pitchFamily="34" charset="0"/>
              </a:rPr>
              <a:t>designed as transition-state analogs </a:t>
            </a:r>
          </a:p>
          <a:p>
            <a:pPr lvl="1">
              <a:defRPr/>
            </a:pPr>
            <a:r>
              <a:rPr lang="en-US" sz="2400" dirty="0">
                <a:latin typeface="Arial" panose="020B0604020202020204" pitchFamily="34" charset="0"/>
                <a:cs typeface="Arial" panose="020B0604020202020204" pitchFamily="34" charset="0"/>
              </a:rPr>
              <a:t>can be considered irreversible inhibitors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4482" name="Picture 3" descr="Four structures represent four protease inhibitors: indinavir, nelfinavir, lopinavir, and saquinavir. ">
            <a:extLst>
              <a:ext uri="{FF2B5EF4-FFF2-40B4-BE49-F238E27FC236}">
                <a16:creationId xmlns:a16="http://schemas.microsoft.com/office/drawing/2014/main" id="{927B328F-A417-EB48-9B03-294F16797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268"/>
            <a:ext cx="2514600" cy="487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4F95C-E096-492C-B473-90337DAC045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41</a:t>
            </a:r>
            <a:endParaRPr lang="en-AU" dirty="0"/>
          </a:p>
        </p:txBody>
      </p:sp>
      <p:sp>
        <p:nvSpPr>
          <p:cNvPr id="84997" name="Google Shape;433;g847cf01710_0_113">
            <a:extLst>
              <a:ext uri="{FF2B5EF4-FFF2-40B4-BE49-F238E27FC236}">
                <a16:creationId xmlns:a16="http://schemas.microsoft.com/office/drawing/2014/main" id="{E701424B-5AC9-DA4A-BEA7-ACDC6E02006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HIV protease contains two active-site ________ residues that facilitate the direct attack of a water molecule on the carbonyl group of the peptide bond to be cleaved.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Cys</a:t>
            </a:r>
            <a:endParaRPr lang="en-US" sz="2400" dirty="0">
              <a:latin typeface="Arial" panose="020B0604020202020204" pitchFamily="34" charset="0"/>
              <a:cs typeface="Arial" panose="020B0604020202020204" pitchFamily="34" charset="0"/>
            </a:endParaRP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Ser</a:t>
            </a:r>
            <a:endParaRPr lang="en-US" sz="2400" dirty="0">
              <a:latin typeface="Arial" panose="020B0604020202020204" pitchFamily="34" charset="0"/>
              <a:cs typeface="Arial" panose="020B0604020202020204" pitchFamily="34" charset="0"/>
            </a:endParaRP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Pro</a:t>
            </a:r>
            <a:endParaRPr lang="en-US" sz="2400" dirty="0">
              <a:latin typeface="Arial" panose="020B0604020202020204" pitchFamily="34" charset="0"/>
              <a:cs typeface="Arial" panose="020B0604020202020204" pitchFamily="34" charset="0"/>
            </a:endParaRPr>
          </a:p>
          <a:p>
            <a:pPr>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Asp</a:t>
            </a:r>
          </a:p>
          <a:p>
            <a:pPr>
              <a:buFontTx/>
              <a:buNone/>
              <a:defRPr/>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3A37ADDF-9775-4BD5-BFAB-080A5AC28FDB}"/>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30582948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46A3-C603-4E91-9A2F-10049FC353C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41, Response</a:t>
            </a:r>
            <a:endParaRPr lang="en-AU" dirty="0"/>
          </a:p>
        </p:txBody>
      </p:sp>
      <p:sp>
        <p:nvSpPr>
          <p:cNvPr id="4" name="Google Shape;433;g847cf01710_0_113">
            <a:extLst>
              <a:ext uri="{FF2B5EF4-FFF2-40B4-BE49-F238E27FC236}">
                <a16:creationId xmlns:a16="http://schemas.microsoft.com/office/drawing/2014/main" id="{B4FA0E2A-D583-E04A-952B-645FA2EC33F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HIV protease contains two active-site ________ residues that facilitate the direct attack of a water molecule on the carbonyl group of the peptide bond to be cleaved.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D.  Asp</a:t>
            </a:r>
          </a:p>
          <a:p>
            <a:pPr>
              <a:buFontTx/>
              <a:buNone/>
              <a:defRPr/>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Two active-site Asp residues (from different subunits) act as general acid-base catalysts, facilitating the attack of water on the peptide bond. </a:t>
            </a:r>
          </a:p>
          <a:p>
            <a:pPr>
              <a:buNone/>
              <a:defRPr/>
            </a:pPr>
            <a:endParaRPr lang="en-US" sz="2400" dirty="0"/>
          </a:p>
          <a:p>
            <a:pPr>
              <a:buFontTx/>
              <a:buNone/>
              <a:defRPr/>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263511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1C82-5BA0-4D9C-8F80-35E1CF0AFAF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Hexokinase Undergoes Induced Fit on Substrate Binding</a:t>
            </a:r>
            <a:endParaRPr lang="en-AU" dirty="0">
              <a:solidFill>
                <a:srgbClr val="4E4CB4"/>
              </a:solidFill>
            </a:endParaRPr>
          </a:p>
        </p:txBody>
      </p:sp>
      <p:sp>
        <p:nvSpPr>
          <p:cNvPr id="4" name="Google Shape;390;g847cf01710_0_68">
            <a:extLst>
              <a:ext uri="{FF2B5EF4-FFF2-40B4-BE49-F238E27FC236}">
                <a16:creationId xmlns:a16="http://schemas.microsoft.com/office/drawing/2014/main" id="{ED5146A8-B99A-2B4D-BCD1-7A47635F5AA4}"/>
              </a:ext>
            </a:extLst>
          </p:cNvPr>
          <p:cNvSpPr txBox="1">
            <a:spLocks noChangeArrowheads="1"/>
          </p:cNvSpPr>
          <p:nvPr/>
        </p:nvSpPr>
        <p:spPr bwMode="auto">
          <a:xfrm>
            <a:off x="304800" y="1828801"/>
            <a:ext cx="8305800"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yeast hexokinase = </a:t>
            </a:r>
            <a:r>
              <a:rPr lang="en-US" sz="2400" dirty="0" err="1">
                <a:latin typeface="Arial" panose="020B0604020202020204" pitchFamily="34" charset="0"/>
                <a:cs typeface="Arial" panose="020B0604020202020204" pitchFamily="34" charset="0"/>
              </a:rPr>
              <a:t>bisubstrate</a:t>
            </a:r>
            <a:r>
              <a:rPr lang="en-US" sz="2400" dirty="0">
                <a:latin typeface="Arial" panose="020B0604020202020204" pitchFamily="34" charset="0"/>
                <a:cs typeface="Arial" panose="020B0604020202020204" pitchFamily="34" charset="0"/>
              </a:rPr>
              <a:t> enzyme that catalyzes the reversible reaction: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6531" name="Picture 6" descr="Greek letter beta D glucose is a six-membered ring with O at the top right vertex. C 1 and C 4 have O H above and H below, C 2 and C 4 have H above and O H below, and C 5 has C H 2 O H above and H below. A reversible reaction occurs catalyzed by hexokinase, which is highlighted. The forward arrow is slightly longer than the reverse arrow. M lowercase G dot A T P enters and M lowercase G dot A D P leaves. The product, labeled glucose 6-phosphate, is similar to beta D glucose, except that C 5 is bonded to C H 2 O P O subscript 3 superscript 2 minus.">
            <a:extLst>
              <a:ext uri="{FF2B5EF4-FFF2-40B4-BE49-F238E27FC236}">
                <a16:creationId xmlns:a16="http://schemas.microsoft.com/office/drawing/2014/main" id="{36128E4C-723D-604D-99F7-5A6618ECE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048000"/>
            <a:ext cx="6438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6991-71EE-4408-873F-6960A2E94F1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Induced Fit in Hexokinase</a:t>
            </a:r>
            <a:endParaRPr lang="en-AU" dirty="0"/>
          </a:p>
        </p:txBody>
      </p:sp>
      <p:sp>
        <p:nvSpPr>
          <p:cNvPr id="4" name="Google Shape;390;g847cf01710_0_68">
            <a:extLst>
              <a:ext uri="{FF2B5EF4-FFF2-40B4-BE49-F238E27FC236}">
                <a16:creationId xmlns:a16="http://schemas.microsoft.com/office/drawing/2014/main" id="{FFA6D620-6D52-244C-B7E6-F952C1A009EF}"/>
              </a:ext>
            </a:extLst>
          </p:cNvPr>
          <p:cNvSpPr txBox="1">
            <a:spLocks noChangeArrowheads="1"/>
          </p:cNvSpPr>
          <p:nvPr/>
        </p:nvSpPr>
        <p:spPr bwMode="auto">
          <a:xfrm>
            <a:off x="304800" y="1730375"/>
            <a:ext cx="41148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glucose (but not water) and </a:t>
            </a:r>
            <a:r>
              <a:rPr lang="en-US" sz="2400" dirty="0" err="1">
                <a:latin typeface="Arial" panose="020B0604020202020204" pitchFamily="34" charset="0"/>
                <a:cs typeface="Arial" panose="020B0604020202020204" pitchFamily="34" charset="0"/>
              </a:rPr>
              <a:t>Mg⋅ATP</a:t>
            </a:r>
            <a:r>
              <a:rPr lang="en-US" sz="2400" dirty="0">
                <a:latin typeface="Arial" panose="020B0604020202020204" pitchFamily="34" charset="0"/>
                <a:cs typeface="Arial" panose="020B0604020202020204" pitchFamily="34" charset="0"/>
              </a:rPr>
              <a:t> bind, the binding energy derived induces a conformational change in hexokinase to the catalytically active form</a:t>
            </a: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8579" name="Picture 2" descr="A two-part figure, a and b, compares bound and unbound hexokinase. Part a shows a bumpy, U shaped molecule. Part b shows a similar molecule with the top ends of the U closer together and with smaller molecules in the center labeled A D P on the left and glucose on the right.">
            <a:extLst>
              <a:ext uri="{FF2B5EF4-FFF2-40B4-BE49-F238E27FC236}">
                <a16:creationId xmlns:a16="http://schemas.microsoft.com/office/drawing/2014/main" id="{83CF1360-311C-3F4C-976B-9F5B277E6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7363"/>
            <a:ext cx="337185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5245-4EED-4152-B9CA-51413FBCDD2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p>
        </p:txBody>
      </p:sp>
      <p:sp>
        <p:nvSpPr>
          <p:cNvPr id="62469" name="Google Shape;433;g847cf01710_0_113">
            <a:extLst>
              <a:ext uri="{FF2B5EF4-FFF2-40B4-BE49-F238E27FC236}">
                <a16:creationId xmlns:a16="http://schemas.microsoft.com/office/drawing/2014/main" id="{44A08A23-D029-0542-9481-B58EA0BE9F74}"/>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________ is NOT an E.C. class name for 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Transferases</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Polymerases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Lyases</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Isomerases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6585363F-397C-4590-964D-B26E9E396D2A}"/>
              </a:ext>
            </a:extLst>
          </p:cNvPr>
          <p:cNvPicPr>
            <a:picLocks noChangeAspect="1"/>
          </p:cNvPicPr>
          <p:nvPr/>
        </p:nvPicPr>
        <p:blipFill>
          <a:blip r:embed="rId3"/>
          <a:stretch>
            <a:fillRect/>
          </a:stretch>
        </p:blipFill>
        <p:spPr>
          <a:xfrm>
            <a:off x="838200" y="325706"/>
            <a:ext cx="1133954" cy="816935"/>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B0B1-4143-4D6B-8949-C991EE61EC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Addition of Xylose Increases the Rate of ATP Hydrolysis</a:t>
            </a:r>
            <a:endParaRPr lang="en-AU" dirty="0"/>
          </a:p>
        </p:txBody>
      </p:sp>
      <p:sp>
        <p:nvSpPr>
          <p:cNvPr id="4" name="Google Shape;390;g847cf01710_0_68">
            <a:extLst>
              <a:ext uri="{FF2B5EF4-FFF2-40B4-BE49-F238E27FC236}">
                <a16:creationId xmlns:a16="http://schemas.microsoft.com/office/drawing/2014/main" id="{606B325D-0908-B743-8502-257E7C2D2F11}"/>
              </a:ext>
            </a:extLst>
          </p:cNvPr>
          <p:cNvSpPr txBox="1">
            <a:spLocks noChangeArrowheads="1"/>
          </p:cNvSpPr>
          <p:nvPr/>
        </p:nvSpPr>
        <p:spPr bwMode="auto">
          <a:xfrm>
            <a:off x="304800" y="1730375"/>
            <a:ext cx="3962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xylose cannot be phosphorylated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of xylose induces a change in hexokinase to its active conformation </a:t>
            </a: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10627" name="Picture 6" descr="Xylose is a five-membered vertical chain of carbons. C 1 at the top is double bonded to O and bonded to H.C 2 and C 4 are bonded to O H on the right and H on the left. C 3 is bonded to H on the right and O H on the left. C5 is bonded to 2 H and O H. Glucose is a six-membered vertical chain of carbons. It has a similar structure to xylose except that it has C 5 bonded to O H on the right and H on the left and C 6 bonded to 2 H and O H.">
            <a:extLst>
              <a:ext uri="{FF2B5EF4-FFF2-40B4-BE49-F238E27FC236}">
                <a16:creationId xmlns:a16="http://schemas.microsoft.com/office/drawing/2014/main" id="{08F489EA-C346-6E44-9568-FA7E13C5F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16163"/>
            <a:ext cx="43053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7268-E540-40D9-9B90-8515DB699D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416771" name="Text Placeholder 2">
            <a:extLst>
              <a:ext uri="{FF2B5EF4-FFF2-40B4-BE49-F238E27FC236}">
                <a16:creationId xmlns:a16="http://schemas.microsoft.com/office/drawing/2014/main" id="{60CED7ED-E047-3F42-9997-44A9F5E1BC8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0B9CD6C2-062B-4437-8730-3E2A327802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0901-2C56-4451-8AF9-D001BCD921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Catalytic Mechanism of Hexokinase</a:t>
            </a:r>
            <a:endParaRPr lang="en-AU" dirty="0"/>
          </a:p>
        </p:txBody>
      </p:sp>
      <p:sp>
        <p:nvSpPr>
          <p:cNvPr id="4" name="Google Shape;390;g847cf01710_0_68">
            <a:extLst>
              <a:ext uri="{FF2B5EF4-FFF2-40B4-BE49-F238E27FC236}">
                <a16:creationId xmlns:a16="http://schemas.microsoft.com/office/drawing/2014/main" id="{871EAD6D-0AFC-304F-9840-E74968BF20EE}"/>
              </a:ext>
            </a:extLst>
          </p:cNvPr>
          <p:cNvSpPr txBox="1">
            <a:spLocks noChangeArrowheads="1"/>
          </p:cNvSpPr>
          <p:nvPr/>
        </p:nvSpPr>
        <p:spPr bwMode="auto">
          <a:xfrm>
            <a:off x="571500" y="1981200"/>
            <a:ext cx="8001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active-site amino acid residues participate in general acid-base catalysis and transition-state stabilization</a:t>
            </a:r>
          </a:p>
          <a:p>
            <a:pPr lvl="1">
              <a:defRPr/>
            </a:pPr>
            <a:endParaRPr lang="en-US" sz="2000" dirty="0">
              <a:latin typeface="Arial" panose="020B0604020202020204" pitchFamily="34" charset="0"/>
              <a:cs typeface="Arial" panose="020B0604020202020204" pitchFamily="34" charset="0"/>
            </a:endParaRPr>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80E4-8ABD-4AA5-9FD5-E6AEAB0686F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42</a:t>
            </a:r>
            <a:endParaRPr lang="en-AU" dirty="0"/>
          </a:p>
        </p:txBody>
      </p:sp>
      <p:sp>
        <p:nvSpPr>
          <p:cNvPr id="84997" name="Google Shape;433;g847cf01710_0_113">
            <a:extLst>
              <a:ext uri="{FF2B5EF4-FFF2-40B4-BE49-F238E27FC236}">
                <a16:creationId xmlns:a16="http://schemas.microsoft.com/office/drawing/2014/main" id="{6BF9371A-D1BB-3741-92AB-1716CB87176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induced fit model of the mechanism of hexokinase is supported by:</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a:t>
            </a:r>
            <a:r>
              <a:rPr lang="en-US" sz="2400" dirty="0">
                <a:latin typeface="Arial" panose="020B0604020202020204" pitchFamily="34" charset="0"/>
                <a:cs typeface="Arial" panose="020B0604020202020204" pitchFamily="34" charset="0"/>
              </a:rPr>
              <a:t>fact that using xylose as a “substrate” results in phosphorylation of water.</a:t>
            </a:r>
          </a:p>
          <a:p>
            <a:pPr marL="457200" indent="-457200">
              <a:buFontTx/>
              <a:buAutoNum type="alphaUcPeriod"/>
              <a:defRPr/>
            </a:pPr>
            <a:r>
              <a:rPr lang="en-US" sz="2400" dirty="0">
                <a:latin typeface="Arial" panose="020B0604020202020204" pitchFamily="34" charset="0"/>
                <a:cs typeface="Arial" panose="020B0604020202020204" pitchFamily="34" charset="0"/>
              </a:rPr>
              <a:t>the enzyme catalyzing phosphorylation of water instead when glucose is not present.</a:t>
            </a:r>
          </a:p>
          <a:p>
            <a:pPr marL="457200" indent="-457200">
              <a:buFontTx/>
              <a:buAutoNum type="alphaUcPeriod"/>
              <a:defRPr/>
            </a:pPr>
            <a:r>
              <a:rPr lang="en-US" sz="2400" dirty="0">
                <a:latin typeface="Arial" panose="020B0604020202020204" pitchFamily="34" charset="0"/>
                <a:cs typeface="Arial" panose="020B0604020202020204" pitchFamily="34" charset="0"/>
              </a:rPr>
              <a:t>the involvement of general acid-base catalysis in phosphorylation of glucose.</a:t>
            </a:r>
          </a:p>
          <a:p>
            <a:pPr marL="457200" indent="-457200">
              <a:buFontTx/>
              <a:buAutoNum type="alphaUcPeriod"/>
              <a:defRPr/>
            </a:pPr>
            <a:r>
              <a:rPr lang="en-US" sz="2400" dirty="0">
                <a:latin typeface="Arial" panose="020B0604020202020204" pitchFamily="34" charset="0"/>
                <a:cs typeface="Arial" panose="020B0604020202020204" pitchFamily="34" charset="0"/>
              </a:rPr>
              <a:t>hexokinase having a relatively high molecular mass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107,862).</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907D3911-3B45-47F4-B1DF-6192D8681670}"/>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A1D3-5C46-40A3-95C7-4EFEA57E1F6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42, Response</a:t>
            </a:r>
            <a:endParaRPr lang="en-AU" dirty="0"/>
          </a:p>
        </p:txBody>
      </p:sp>
      <p:sp>
        <p:nvSpPr>
          <p:cNvPr id="5" name="Google Shape;433;g847cf01710_0_113">
            <a:extLst>
              <a:ext uri="{FF2B5EF4-FFF2-40B4-BE49-F238E27FC236}">
                <a16:creationId xmlns:a16="http://schemas.microsoft.com/office/drawing/2014/main" id="{2504F8D7-888C-8949-84B1-E0DD3D3426D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induced fit model of the mechanism of hexokinase is supported by:</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the </a:t>
            </a:r>
            <a:r>
              <a:rPr lang="en-US" sz="2400" b="1" dirty="0">
                <a:latin typeface="Arial" panose="020B0604020202020204" pitchFamily="34" charset="0"/>
                <a:cs typeface="Arial" panose="020B0604020202020204" pitchFamily="34" charset="0"/>
              </a:rPr>
              <a:t>fact that using xylose as a “substrate” results in phosphorylation of water.</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binding of xylose is sufficient to induce a change in hexokinase to its active conformation, and the enzyme is thereby “tricked” into phosphorylating water. This supports the induced fit model of the mechanism of hexokinase. </a:t>
            </a:r>
          </a:p>
          <a:p>
            <a:pPr>
              <a:buNone/>
              <a:defRPr/>
            </a:pPr>
            <a:endParaRPr lang="en-US" sz="2400" b="1"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83B47-CDB4-45E0-ADB5-EFA3278019B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Enolase Reaction Mechanism Requires Metal Ions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5798E7E-3A2C-B145-9227-7A4F7725813E}"/>
              </a:ext>
            </a:extLst>
          </p:cNvPr>
          <p:cNvSpPr txBox="1">
            <a:spLocks noChangeArrowheads="1"/>
          </p:cNvSpPr>
          <p:nvPr/>
        </p:nvSpPr>
        <p:spPr bwMode="auto">
          <a:xfrm>
            <a:off x="304800" y="1828801"/>
            <a:ext cx="83058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enolase = catalyzes the reversible dehydration of 2-phosphoglycerate to phosphoenolpyruvate: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0867" name="Picture 2" descr="2-phosphoglycerate has a three-carbon vertical chain. C 1 is double bonded to O and bonded to O minus; C 2 is bonded to H on the left and O on the right that is further bonded to P that is double bonded to O above and bonded to O minus on the right and below; C 3 is bonded to 2 H and to O H on the left. This undergoes a reversible reaction catalyzed by enolase to produce phosphoenolpyruate. Phosphoenolpyruvate has a similar structure except that C 2 is double bonded to C 3 below and no longer bonded to H. C 3 is now bonded to 2 H and no O H. H 2 O is produced. ">
            <a:extLst>
              <a:ext uri="{FF2B5EF4-FFF2-40B4-BE49-F238E27FC236}">
                <a16:creationId xmlns:a16="http://schemas.microsoft.com/office/drawing/2014/main" id="{813120E1-92C8-D441-9ACA-4BC8D5CC6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3200402"/>
            <a:ext cx="68484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A42A-6F32-4BDB-84E0-801A1E45EE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Enolase Reaction Illustrates Metal Ion Catalysis</a:t>
            </a:r>
            <a:endParaRPr lang="en-AU" dirty="0"/>
          </a:p>
        </p:txBody>
      </p:sp>
      <p:pic>
        <p:nvPicPr>
          <p:cNvPr id="422914" name="Picture 4" descr="A two-part figure, a and b, shows the mechanism by which enolase converts 2-phosphoglycerate to phosphoenolpyruvate. Part a shows interactions between the substrate and amino acid residues in enolase and part b shows a close-up of the substrate in the active site.">
            <a:extLst>
              <a:ext uri="{FF2B5EF4-FFF2-40B4-BE49-F238E27FC236}">
                <a16:creationId xmlns:a16="http://schemas.microsoft.com/office/drawing/2014/main" id="{6284CCF1-9E31-1543-82FE-FD98FEC88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60538"/>
            <a:ext cx="77724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7644-7244-42B9-A895-D952DCFA0BA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43</a:t>
            </a:r>
            <a:endParaRPr lang="en-AU" dirty="0"/>
          </a:p>
        </p:txBody>
      </p:sp>
      <p:sp>
        <p:nvSpPr>
          <p:cNvPr id="84997" name="Google Shape;433;g847cf01710_0_113">
            <a:extLst>
              <a:ext uri="{FF2B5EF4-FFF2-40B4-BE49-F238E27FC236}">
                <a16:creationId xmlns:a16="http://schemas.microsoft.com/office/drawing/2014/main" id="{6BF9371A-D1BB-3741-92AB-1716CB87176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the enolase reaction?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Mg</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ions act as coenzymes in this reaction.</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reaction uses a metal catalyst mechanism. </a:t>
            </a:r>
          </a:p>
          <a:p>
            <a:pPr marL="457200" indent="-457200">
              <a:buFontTx/>
              <a:buAutoNum type="alphaUcPeriod"/>
              <a:defRPr/>
            </a:pPr>
            <a:r>
              <a:rPr lang="en-US" sz="2400" dirty="0">
                <a:latin typeface="Arial" panose="020B0604020202020204" pitchFamily="34" charset="0"/>
                <a:cs typeface="Arial" panose="020B0604020202020204" pitchFamily="34" charset="0"/>
              </a:rPr>
              <a:t>The reaction uses a general acid-base catalysis mechanism.</a:t>
            </a:r>
          </a:p>
          <a:p>
            <a:pPr marL="457200" indent="-457200">
              <a:buFontTx/>
              <a:buAutoNum type="alphaUcPeriod"/>
              <a:defRPr/>
            </a:pPr>
            <a:r>
              <a:rPr lang="en-US" sz="2400" dirty="0">
                <a:latin typeface="Arial" panose="020B0604020202020204" pitchFamily="34" charset="0"/>
                <a:cs typeface="Arial" panose="020B0604020202020204" pitchFamily="34" charset="0"/>
              </a:rPr>
              <a:t>The reaction uses a transition-state stabilization mechanism.</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548F9737-4086-418F-8DAE-EE2BD5980E6F}"/>
              </a:ext>
            </a:extLst>
          </p:cNvPr>
          <p:cNvPicPr>
            <a:picLocks noChangeAspect="1"/>
          </p:cNvPicPr>
          <p:nvPr/>
        </p:nvPicPr>
        <p:blipFill>
          <a:blip r:embed="rId3"/>
          <a:stretch>
            <a:fillRect/>
          </a:stretch>
        </p:blipFill>
        <p:spPr>
          <a:xfrm>
            <a:off x="762000" y="337484"/>
            <a:ext cx="1133954" cy="816935"/>
          </a:xfrm>
          <a:prstGeom prst="rect">
            <a:avLst/>
          </a:prstGeom>
        </p:spPr>
      </p:pic>
    </p:spTree>
    <p:extLst>
      <p:ext uri="{BB962C8B-B14F-4D97-AF65-F5344CB8AC3E}">
        <p14:creationId xmlns:p14="http://schemas.microsoft.com/office/powerpoint/2010/main" val="113518600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8951-2917-4698-B5D8-FB3A15A2453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43, Response</a:t>
            </a:r>
            <a:endParaRPr lang="en-AU" dirty="0"/>
          </a:p>
        </p:txBody>
      </p:sp>
      <p:sp>
        <p:nvSpPr>
          <p:cNvPr id="4" name="Google Shape;433;g847cf01710_0_113">
            <a:extLst>
              <a:ext uri="{FF2B5EF4-FFF2-40B4-BE49-F238E27FC236}">
                <a16:creationId xmlns:a16="http://schemas.microsoft.com/office/drawing/2014/main" id="{091B91BF-CEE1-E748-A549-69EF63A610C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the enolase reaction?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Two Mg</a:t>
            </a:r>
            <a:r>
              <a:rPr lang="en-US" altLang="en-US" sz="2400" b="1"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ions act as coenzymes in this reaction.</a:t>
            </a:r>
            <a:endParaRPr lang="en-US" sz="2400" b="1"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sym typeface="Calibri" panose="020F0502020204030204" pitchFamily="34" charset="0"/>
              </a:rPr>
              <a:t>The enolase reaction </a:t>
            </a:r>
            <a:r>
              <a:rPr lang="en-US" sz="2400" b="1" dirty="0">
                <a:latin typeface="Arial" panose="020B0604020202020204" pitchFamily="34" charset="0"/>
                <a:cs typeface="Arial" panose="020B0604020202020204" pitchFamily="34" charset="0"/>
              </a:rPr>
              <a:t>provides an example of the use of an enzymatic cofactor, Mg</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32331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29C2-6B19-43D9-A781-55B592D4C8C0}"/>
              </a:ext>
            </a:extLst>
          </p:cNvPr>
          <p:cNvSpPr>
            <a:spLocks noGrp="1"/>
          </p:cNvSpPr>
          <p:nvPr>
            <p:ph type="title"/>
          </p:nvPr>
        </p:nvSpPr>
        <p:spPr/>
        <p:txBody>
          <a:bodyPr/>
          <a:lstStyle/>
          <a:p>
            <a:r>
              <a:rPr lang="en-US" altLang="en-US" sz="3500" dirty="0">
                <a:solidFill>
                  <a:srgbClr val="4E4CB4"/>
                </a:solidFill>
                <a:latin typeface="Arial" panose="020B0604020202020204" pitchFamily="34" charset="0"/>
                <a:cs typeface="Arial" panose="020B0604020202020204" pitchFamily="34" charset="0"/>
              </a:rPr>
              <a:t>An Understanding of Enzyme Mechanism Produces Useful Antibiotics</a:t>
            </a:r>
            <a:endParaRPr lang="en-AU" sz="3500" dirty="0">
              <a:solidFill>
                <a:srgbClr val="4E4CB4"/>
              </a:solidFill>
            </a:endParaRPr>
          </a:p>
        </p:txBody>
      </p:sp>
      <p:sp>
        <p:nvSpPr>
          <p:cNvPr id="4" name="Google Shape;390;g847cf01710_0_68">
            <a:extLst>
              <a:ext uri="{FF2B5EF4-FFF2-40B4-BE49-F238E27FC236}">
                <a16:creationId xmlns:a16="http://schemas.microsoft.com/office/drawing/2014/main" id="{EC5478A8-3A16-2644-9A06-BDFAE91AD75E}"/>
              </a:ext>
            </a:extLst>
          </p:cNvPr>
          <p:cNvSpPr txBox="1">
            <a:spLocks noChangeArrowheads="1"/>
          </p:cNvSpPr>
          <p:nvPr/>
        </p:nvSpPr>
        <p:spPr bwMode="auto">
          <a:xfrm>
            <a:off x="419100" y="2057400"/>
            <a:ext cx="5219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peptidoglycan = major component of the bacterial cell wall</a:t>
            </a:r>
          </a:p>
          <a:p>
            <a:pPr lvl="1">
              <a:defRPr/>
            </a:pPr>
            <a:r>
              <a:rPr lang="en-US" sz="2400" dirty="0">
                <a:latin typeface="Arial" panose="020B0604020202020204" pitchFamily="34" charset="0"/>
                <a:cs typeface="Arial" panose="020B0604020202020204" pitchFamily="34" charset="0"/>
              </a:rPr>
              <a:t>consists of polysaccharides and peptides cross-linked in several steps that include a transpeptidase reaction </a:t>
            </a: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4963" name="Picture 4" descr="A figure shows the steps of the transpeptidase reaction that joins molecules of peptidoglycan together.">
            <a:extLst>
              <a:ext uri="{FF2B5EF4-FFF2-40B4-BE49-F238E27FC236}">
                <a16:creationId xmlns:a16="http://schemas.microsoft.com/office/drawing/2014/main" id="{608C6297-87AF-D941-811D-4F3EDB1CE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57400"/>
            <a:ext cx="2584450" cy="451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76A6-FE79-471F-B030-ED06A8293EC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 Response</a:t>
            </a:r>
            <a:endParaRPr lang="en-AU" dirty="0"/>
          </a:p>
        </p:txBody>
      </p:sp>
      <p:sp>
        <p:nvSpPr>
          <p:cNvPr id="64515" name="Google Shape;433;g847cf01710_0_113">
            <a:extLst>
              <a:ext uri="{FF2B5EF4-FFF2-40B4-BE49-F238E27FC236}">
                <a16:creationId xmlns:a16="http://schemas.microsoft.com/office/drawing/2014/main" id="{A190FBE2-5F87-754C-9A80-0C8E07B64DAE}"/>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________ is NOT an E.C. class name for 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Polymerases</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Polymerases is not one of the 7 E.C. classes of enzymes.</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9680-F59E-489F-A24F-B85FCB0353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Transpeptidase Inhibition by </a:t>
            </a:r>
            <a:r>
              <a:rPr lang="el-GR" altLang="en-US" i="1" dirty="0">
                <a:solidFill>
                  <a:schemeClr val="tx1"/>
                </a:solidFill>
                <a:latin typeface="Arial" panose="020B0604020202020204" pitchFamily="34" charset="0"/>
                <a:cs typeface="Arial" panose="020B0604020202020204" pitchFamily="34" charset="0"/>
              </a:rPr>
              <a:t>β</a:t>
            </a:r>
            <a:r>
              <a:rPr lang="el-GR" altLang="en-US"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Lactam Antibiotics</a:t>
            </a:r>
            <a:endParaRPr lang="en-AU" dirty="0"/>
          </a:p>
        </p:txBody>
      </p:sp>
      <p:sp>
        <p:nvSpPr>
          <p:cNvPr id="4" name="Google Shape;390;g847cf01710_0_68">
            <a:extLst>
              <a:ext uri="{FF2B5EF4-FFF2-40B4-BE49-F238E27FC236}">
                <a16:creationId xmlns:a16="http://schemas.microsoft.com/office/drawing/2014/main" id="{122B3524-6359-1648-9FCC-B46773337247}"/>
              </a:ext>
            </a:extLst>
          </p:cNvPr>
          <p:cNvSpPr txBox="1">
            <a:spLocks noChangeArrowheads="1"/>
          </p:cNvSpPr>
          <p:nvPr/>
        </p:nvSpPr>
        <p:spPr bwMode="auto">
          <a:xfrm>
            <a:off x="193675" y="1782763"/>
            <a:ext cx="5219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 antibiotics bind to the active site of transpeptidase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covalent complex irreversibly inactivates the enzyme, blocking synthesis of the cell wall </a:t>
            </a:r>
          </a:p>
          <a:p>
            <a:pPr>
              <a:defRPr/>
            </a:pPr>
            <a:endParaRPr lang="en-US" sz="2400"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7011" name="Picture 2" descr="A two-part figure, a and b, shows how beta lactam antibiotics inhibit transpeptidase. Part a shows the general structures of 3 penicillins and part b shows how the transpeptidase can be inactivated.">
            <a:extLst>
              <a:ext uri="{FF2B5EF4-FFF2-40B4-BE49-F238E27FC236}">
                <a16:creationId xmlns:a16="http://schemas.microsoft.com/office/drawing/2014/main" id="{292335A2-E6F1-A94E-B1D9-D3EF8D8AB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82763"/>
            <a:ext cx="254926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C557-10B6-4468-AF40-887AC103D7E9}"/>
              </a:ext>
            </a:extLst>
          </p:cNvPr>
          <p:cNvSpPr>
            <a:spLocks noGrp="1"/>
          </p:cNvSpPr>
          <p:nvPr>
            <p:ph type="title"/>
          </p:nvPr>
        </p:nvSpPr>
        <p:spPr/>
        <p:txBody>
          <a:bodyPr/>
          <a:lstStyle/>
          <a:p>
            <a:r>
              <a:rPr lang="el-GR" altLang="en-US" i="1" dirty="0">
                <a:solidFill>
                  <a:schemeClr val="tx1"/>
                </a:solidFill>
                <a:latin typeface="Arial" panose="020B0604020202020204" pitchFamily="34" charset="0"/>
                <a:cs typeface="Arial" panose="020B0604020202020204" pitchFamily="34" charset="0"/>
              </a:rPr>
              <a:t>β</a:t>
            </a:r>
            <a:r>
              <a:rPr lang="el-GR" altLang="en-US"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Lactamases</a:t>
            </a:r>
            <a:endParaRPr lang="en-AU" dirty="0"/>
          </a:p>
        </p:txBody>
      </p:sp>
      <p:sp>
        <p:nvSpPr>
          <p:cNvPr id="4" name="Google Shape;390;g847cf01710_0_68">
            <a:extLst>
              <a:ext uri="{FF2B5EF4-FFF2-40B4-BE49-F238E27FC236}">
                <a16:creationId xmlns:a16="http://schemas.microsoft.com/office/drawing/2014/main" id="{6208471C-8AF0-6147-B6DE-3E2514342120}"/>
              </a:ext>
            </a:extLst>
          </p:cNvPr>
          <p:cNvSpPr txBox="1">
            <a:spLocks noChangeArrowheads="1"/>
          </p:cNvSpPr>
          <p:nvPr/>
        </p:nvSpPr>
        <p:spPr bwMode="auto">
          <a:xfrm>
            <a:off x="193675" y="1363663"/>
            <a:ext cx="4073525" cy="51895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lactamases </a:t>
            </a:r>
            <a:r>
              <a:rPr lang="en-US" sz="2400" dirty="0">
                <a:latin typeface="Arial" panose="020B0604020202020204" pitchFamily="34" charset="0"/>
                <a:cs typeface="Arial" panose="020B0604020202020204" pitchFamily="34" charset="0"/>
              </a:rPr>
              <a:t>= enzymes that cleave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bacteria that express</a:t>
            </a:r>
            <a:r>
              <a:rPr lang="el-GR" sz="2400" i="1" dirty="0">
                <a:latin typeface="Arial" panose="020B0604020202020204" pitchFamily="34" charset="0"/>
                <a:cs typeface="Arial" panose="020B0604020202020204" pitchFamily="34" charset="0"/>
              </a:rPr>
              <a:t> 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lactamases become resistant to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compounds that mimic the structure of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 antibiotic can inactivate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lactamases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9059" name="Picture 4" descr="A two-part figure, a and b, shows beta lactamases and beta lactamase inhibition. Part a shows how beta lactamases inactivate penicillin and part b shows how beta lactamases inactivate clavulanic acid.">
            <a:extLst>
              <a:ext uri="{FF2B5EF4-FFF2-40B4-BE49-F238E27FC236}">
                <a16:creationId xmlns:a16="http://schemas.microsoft.com/office/drawing/2014/main" id="{2E858F54-66C1-1941-9155-011F2E490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1828800"/>
            <a:ext cx="445452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ECC8-CC67-4E46-A5E1-BEA93A97CE5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44</a:t>
            </a:r>
            <a:endParaRPr lang="en-AU" dirty="0"/>
          </a:p>
        </p:txBody>
      </p:sp>
      <p:sp>
        <p:nvSpPr>
          <p:cNvPr id="84997" name="Google Shape;433;g847cf01710_0_113">
            <a:extLst>
              <a:ext uri="{FF2B5EF4-FFF2-40B4-BE49-F238E27FC236}">
                <a16:creationId xmlns:a16="http://schemas.microsoft.com/office/drawing/2014/main" id="{9F187CB5-3239-854B-8C9F-EFF1816036E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about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inhibit a bacterial transpeptidase reaction.</a:t>
            </a:r>
          </a:p>
          <a:p>
            <a:pPr marL="457200" indent="-457200">
              <a:buFontTx/>
              <a:buAutoNum type="alphaUcPeriod"/>
              <a:defRPr/>
            </a:pPr>
            <a:r>
              <a:rPr lang="en-US" sz="2400" dirty="0">
                <a:latin typeface="Arial" panose="020B0604020202020204" pitchFamily="34" charset="0"/>
                <a:cs typeface="Arial" panose="020B0604020202020204" pitchFamily="34" charset="0"/>
              </a:rPr>
              <a:t>They are inactivated by bacterial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-lactamases.</a:t>
            </a:r>
          </a:p>
          <a:p>
            <a:pPr marL="457200" indent="-457200">
              <a:buFontTx/>
              <a:buAutoNum type="alphaUcPeriod"/>
              <a:defRPr/>
            </a:pPr>
            <a:r>
              <a:rPr lang="en-US" sz="2400" dirty="0">
                <a:latin typeface="Arial" panose="020B0604020202020204" pitchFamily="34" charset="0"/>
                <a:cs typeface="Arial" panose="020B0604020202020204" pitchFamily="34" charset="0"/>
              </a:rPr>
              <a:t>They can maintain their activity by </a:t>
            </a:r>
            <a:r>
              <a:rPr lang="en-US" sz="2400" dirty="0" err="1">
                <a:latin typeface="Arial" panose="020B0604020202020204" pitchFamily="34" charset="0"/>
                <a:cs typeface="Arial" panose="020B0604020202020204" pitchFamily="34" charset="0"/>
              </a:rPr>
              <a:t>coadministering</a:t>
            </a: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-lactamase inhibitors.</a:t>
            </a:r>
          </a:p>
          <a:p>
            <a:pPr marL="457200" indent="-457200">
              <a:buFontTx/>
              <a:buAutoNum type="alphaUcPeriod"/>
              <a:defRPr/>
            </a:pPr>
            <a:r>
              <a:rPr lang="en-US" sz="2400" dirty="0">
                <a:latin typeface="Arial" panose="020B0604020202020204" pitchFamily="34" charset="0"/>
                <a:cs typeface="Arial" panose="020B0604020202020204" pitchFamily="34" charset="0"/>
              </a:rPr>
              <a:t>They are reversible inhibitors.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E7704492-359C-4AC5-8A86-B0B28A28DD96}"/>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937-54DD-43FE-8CA2-3C0F4E7BC56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44, Response</a:t>
            </a:r>
            <a:endParaRPr lang="en-AU" dirty="0"/>
          </a:p>
        </p:txBody>
      </p:sp>
      <p:sp>
        <p:nvSpPr>
          <p:cNvPr id="4" name="Google Shape;433;g847cf01710_0_113">
            <a:extLst>
              <a:ext uri="{FF2B5EF4-FFF2-40B4-BE49-F238E27FC236}">
                <a16:creationId xmlns:a16="http://schemas.microsoft.com/office/drawing/2014/main" id="{C68EAC1D-EA1A-0E4B-8E90-C81DF7B50C0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about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defRPr/>
            </a:pPr>
            <a:r>
              <a:rPr lang="en-US" sz="2400" b="1" dirty="0">
                <a:latin typeface="Arial" panose="020B0604020202020204" pitchFamily="34" charset="0"/>
                <a:cs typeface="Arial" panose="020B0604020202020204" pitchFamily="34" charset="0"/>
              </a:rPr>
              <a:t>D.  They are reversible inhibitors.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Peptidoglycan consists of polysaccharides and peptides cross-linked in several steps that include a transpeptidase reaction. </a:t>
            </a:r>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-lactam antibiotics are irreversible inhibitors of transpeptidase. </a:t>
            </a:r>
          </a:p>
          <a:p>
            <a:pPr>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C77D99A9-B0FA-435B-AD87-F13423875E29}"/>
              </a:ext>
            </a:extLst>
          </p:cNvPr>
          <p:cNvPicPr>
            <a:picLocks noChangeAspect="1"/>
          </p:cNvPicPr>
          <p:nvPr/>
        </p:nvPicPr>
        <p:blipFill>
          <a:blip r:embed="rId3"/>
          <a:stretch>
            <a:fillRect/>
          </a:stretch>
        </p:blipFill>
        <p:spPr>
          <a:xfrm>
            <a:off x="1077074" y="55653"/>
            <a:ext cx="1140051" cy="816935"/>
          </a:xfrm>
          <a:prstGeom prst="rect">
            <a:avLst/>
          </a:prstGeom>
        </p:spPr>
      </p:pic>
      <p:sp>
        <p:nvSpPr>
          <p:cNvPr id="2" name="Title 1">
            <a:extLst>
              <a:ext uri="{FF2B5EF4-FFF2-40B4-BE49-F238E27FC236}">
                <a16:creationId xmlns:a16="http://schemas.microsoft.com/office/drawing/2014/main" id="{AE9BEAC8-DDFD-4001-8D4D-741EFDC4128F}"/>
              </a:ext>
            </a:extLst>
          </p:cNvPr>
          <p:cNvSpPr>
            <a:spLocks noGrp="1"/>
          </p:cNvSpPr>
          <p:nvPr>
            <p:ph type="title"/>
          </p:nvPr>
        </p:nvSpPr>
        <p:spPr>
          <a:xfrm>
            <a:off x="0" y="152400"/>
            <a:ext cx="9144000" cy="1143000"/>
          </a:xfrm>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Enzyme</a:t>
            </a:r>
            <a:r>
              <a:rPr lang="en-GB" dirty="0">
                <a:solidFill>
                  <a:srgbClr val="144652"/>
                </a:solidFill>
                <a:latin typeface="Arial" panose="020B0604020202020204" pitchFamily="34" charset="0"/>
                <a:cs typeface="Arial" panose="020B0604020202020204" pitchFamily="34" charset="0"/>
              </a:rPr>
              <a:t>–</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Substrate Complementarity</a:t>
            </a:r>
            <a:endParaRPr lang="en-AU" dirty="0">
              <a:solidFill>
                <a:srgbClr val="144652"/>
              </a:solidFill>
            </a:endParaRPr>
          </a:p>
        </p:txBody>
      </p:sp>
      <p:sp>
        <p:nvSpPr>
          <p:cNvPr id="7" name="Google Shape;166;p30">
            <a:extLst>
              <a:ext uri="{FF2B5EF4-FFF2-40B4-BE49-F238E27FC236}">
                <a16:creationId xmlns:a16="http://schemas.microsoft.com/office/drawing/2014/main" id="{24C21859-B401-4E44-BB55-2371470A796C}"/>
              </a:ext>
            </a:extLst>
          </p:cNvPr>
          <p:cNvSpPr txBox="1">
            <a:spLocks noChangeArrowheads="1"/>
          </p:cNvSpPr>
          <p:nvPr/>
        </p:nvSpPr>
        <p:spPr bwMode="auto">
          <a:xfrm>
            <a:off x="476250" y="1815938"/>
            <a:ext cx="8191500" cy="6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a:spcBef>
                <a:spcPts val="360"/>
              </a:spcBef>
              <a:spcAft>
                <a:spcPts val="0"/>
              </a:spcAft>
              <a:buSzPts val="1800"/>
              <a:buFontTx/>
              <a:buNone/>
            </a:pPr>
            <a:r>
              <a:rPr lang="en-GB" sz="2400" kern="0" dirty="0">
                <a:latin typeface="Arial" panose="020B0604020202020204" pitchFamily="34" charset="0"/>
                <a:ea typeface="Arial"/>
                <a:cs typeface="Arial" panose="020B0604020202020204" pitchFamily="34" charset="0"/>
                <a:sym typeface="Arial"/>
              </a:rPr>
              <a:t>Watch the Animated Mechanism video titled “</a:t>
            </a:r>
            <a:r>
              <a:rPr lang="en-US" sz="2400" dirty="0">
                <a:latin typeface="+mj-lt"/>
              </a:rPr>
              <a:t>Enolase Catalyzes the Two-Step Conversion of 2-Phosphoglycerate to Phosphoenolpyruvate</a:t>
            </a:r>
            <a:r>
              <a:rPr lang="en-GB" sz="2400" kern="0" dirty="0">
                <a:latin typeface="Arial" panose="020B0604020202020204" pitchFamily="34" charset="0"/>
                <a:cs typeface="Arial" panose="020B0604020202020204" pitchFamily="34" charset="0"/>
                <a:sym typeface="Arial"/>
              </a:rPr>
              <a:t>”</a:t>
            </a:r>
            <a:r>
              <a:rPr lang="en-GB" sz="2400" kern="0" dirty="0">
                <a:latin typeface="Arial" panose="020B0604020202020204" pitchFamily="34" charset="0"/>
                <a:ea typeface="Arial"/>
                <a:cs typeface="Arial" panose="020B0604020202020204" pitchFamily="34" charset="0"/>
                <a:sym typeface="Arial"/>
              </a:rPr>
              <a:t> in your Achieve course.</a:t>
            </a:r>
            <a:endParaRPr lang="en-US" altLang="en-US" sz="3000" kern="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kern="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kern="0" dirty="0">
              <a:ea typeface="ＭＳ Ｐゴシック" panose="020B0600070205080204" pitchFamily="34" charset="-128"/>
            </a:endParaRPr>
          </a:p>
          <a:p>
            <a:pPr marL="0" indent="0">
              <a:spcBef>
                <a:spcPts val="363"/>
              </a:spcBef>
              <a:buFontTx/>
              <a:buNone/>
            </a:pPr>
            <a:endParaRPr lang="en-US" altLang="en-US" sz="3000" kern="0" dirty="0">
              <a:ea typeface="ＭＳ Ｐゴシック" panose="020B0600070205080204" pitchFamily="34" charset="-128"/>
            </a:endParaRPr>
          </a:p>
        </p:txBody>
      </p:sp>
      <p:pic>
        <p:nvPicPr>
          <p:cNvPr id="11" name="Picture" descr="2-phosphoglycerate has a three-carbon vertical chain. C 1 is double bonded to O and bonded to O minus; C 2 is bonded to H on the left and O on the right that is further bonded to P that is double bonded to O above and bonded to O minus on the right and below; C 3 is bonded to 2 H and to O H on the left. This undergoes a reversible reaction catalyzed by enolase to produce phosphoenolpyruate. Phosphoenolpyruvate has a similar structure except that C 2 is double bonded to C 3 below and no longer bonded to H. C 3 is now bonded to 2 H and no O H. H 2 O is produced. ">
            <a:extLst>
              <a:ext uri="{FF2B5EF4-FFF2-40B4-BE49-F238E27FC236}">
                <a16:creationId xmlns:a16="http://schemas.microsoft.com/office/drawing/2014/main" id="{1161FE40-966D-F648-847E-9E841133BA22}"/>
              </a:ext>
            </a:extLst>
          </p:cNvPr>
          <p:cNvPicPr preferRelativeResize="0"/>
          <p:nvPr/>
        </p:nvPicPr>
        <p:blipFill rotWithShape="1">
          <a:blip r:embed="rId4">
            <a:alphaModFix/>
          </a:blip>
          <a:srcRect l="18152" r="18152"/>
          <a:stretch/>
        </p:blipFill>
        <p:spPr>
          <a:xfrm>
            <a:off x="2874988" y="3657600"/>
            <a:ext cx="3394024" cy="2427750"/>
          </a:xfrm>
          <a:prstGeom prst="rect">
            <a:avLst/>
          </a:prstGeom>
          <a:noFill/>
          <a:ln>
            <a:noFill/>
          </a:ln>
        </p:spPr>
      </p:pic>
    </p:spTree>
    <p:extLst>
      <p:ext uri="{BB962C8B-B14F-4D97-AF65-F5344CB8AC3E}">
        <p14:creationId xmlns:p14="http://schemas.microsoft.com/office/powerpoint/2010/main" val="22737877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08890-612F-4FFF-9E99-D65A7525E03B}"/>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295400"/>
            <a:ext cx="7783513" cy="50292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Is it better for an enzyme to be complementary to the substrate or to the reaction transition state? Why?</a:t>
            </a:r>
          </a:p>
          <a:p>
            <a:pPr marL="558800" lvl="1" indent="0">
              <a:lnSpc>
                <a:spcPct val="115000"/>
              </a:lnSpc>
              <a:spcBef>
                <a:spcPts val="0"/>
              </a:spcBef>
              <a:spcAft>
                <a:spcPts val="0"/>
              </a:spcAft>
              <a:buSzPts val="2000"/>
              <a:buNone/>
              <a:defRPr/>
            </a:pPr>
            <a:r>
              <a:rPr lang="en-GB" sz="2400" dirty="0">
                <a:latin typeface="Arial" panose="020B0604020202020204" pitchFamily="34" charset="0"/>
                <a:ea typeface="Arial"/>
                <a:cs typeface="Arial" panose="020B0604020202020204" pitchFamily="34" charset="0"/>
                <a:sym typeface="Arial"/>
              </a:rPr>
              <a:t>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4849783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2C72-7EAF-4AB7-9021-4723B89C0310}"/>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0" y="1447800"/>
            <a:ext cx="9121877" cy="5257800"/>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nSpc>
                <a:spcPct val="115000"/>
              </a:lnSpc>
              <a:spcBef>
                <a:spcPct val="0"/>
              </a:spcBef>
              <a:buSzPts val="2400"/>
            </a:pPr>
            <a:r>
              <a:rPr lang="en-GB" sz="2200" dirty="0">
                <a:latin typeface="Arial"/>
                <a:ea typeface="Arial"/>
                <a:cs typeface="Arial"/>
                <a:sym typeface="Arial"/>
              </a:rPr>
              <a:t>Is it better for an enzyme to be complementary to the substrate or to the reaction transition state? Why?</a:t>
            </a:r>
            <a:r>
              <a:rPr lang="en-GB" sz="2200" dirty="0">
                <a:ea typeface="Arial"/>
                <a:cs typeface="Arial" panose="020B0604020202020204" pitchFamily="34" charset="0"/>
                <a:sym typeface="Arial"/>
              </a:rPr>
              <a:t> </a:t>
            </a:r>
            <a:r>
              <a:rPr lang="en-GB" sz="2200" b="1" dirty="0">
                <a:latin typeface="Arial"/>
                <a:ea typeface="Arial"/>
                <a:cs typeface="Arial"/>
                <a:sym typeface="Arial"/>
              </a:rPr>
              <a:t>If the enzyme were complementary to the substrate, it would stabilize the substrate, making it difficult for the substrate to escape, and thus, impeding the reaction. It is better for the enzyme to be complementary to the reaction transition state. </a:t>
            </a:r>
            <a:r>
              <a:rPr lang="en-GB" sz="2200" b="1" dirty="0">
                <a:solidFill>
                  <a:srgbClr val="141414"/>
                </a:solidFill>
                <a:latin typeface="Arial"/>
                <a:ea typeface="Arial"/>
                <a:cs typeface="Arial"/>
                <a:sym typeface="Arial"/>
              </a:rPr>
              <a:t>Some weak interactions are formed in the enzyme–substrate complex, but the full complement of such interactions between substrate and enzyme is formed only when the substrate reaches the transition state. The free energy (binding energy) released by the formation of these interactions partially offsets the energy required to reach the top of the energy hill of the reaction.</a:t>
            </a:r>
            <a:endParaRPr lang="en-GB" sz="2200" b="1"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22572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F07B-E7BF-4FE3-82DA-37B741433B9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Regulatory Enzymes</a:t>
            </a:r>
            <a:endParaRPr lang="en-AU"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799A0AC2-6EEC-4BF7-82FB-E36B92FF7F34}"/>
              </a:ext>
            </a:extLst>
          </p:cNvPr>
          <p:cNvPicPr>
            <a:picLocks noChangeAspect="1"/>
          </p:cNvPicPr>
          <p:nvPr/>
        </p:nvPicPr>
        <p:blipFill>
          <a:blip r:embed="rId3"/>
          <a:stretch>
            <a:fillRect/>
          </a:stretch>
        </p:blipFill>
        <p:spPr>
          <a:xfrm>
            <a:off x="1752600" y="400148"/>
            <a:ext cx="993734" cy="695004"/>
          </a:xfrm>
          <a:prstGeom prst="rect">
            <a:avLst/>
          </a:prstGeom>
        </p:spPr>
      </p:pic>
      <p:sp>
        <p:nvSpPr>
          <p:cNvPr id="2" name="Title 1">
            <a:extLst>
              <a:ext uri="{FF2B5EF4-FFF2-40B4-BE49-F238E27FC236}">
                <a16:creationId xmlns:a16="http://schemas.microsoft.com/office/drawing/2014/main" id="{71EB7D5B-E7A9-4132-92FB-A834F56F4F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437250" name="Text Placeholder 2">
            <a:extLst>
              <a:ext uri="{FF2B5EF4-FFF2-40B4-BE49-F238E27FC236}">
                <a16:creationId xmlns:a16="http://schemas.microsoft.com/office/drawing/2014/main" id="{598323ED-0271-4D43-A6A7-2805C781FE7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Many enzymes are regulated. </a:t>
            </a:r>
            <a:r>
              <a:rPr lang="en-US" altLang="en-US" sz="2400" dirty="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7CB3-293A-4D75-B123-919BC1D811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Regulatory Enzymes</a:t>
            </a:r>
            <a:endParaRPr lang="en-AU" dirty="0"/>
          </a:p>
        </p:txBody>
      </p:sp>
      <p:sp>
        <p:nvSpPr>
          <p:cNvPr id="4" name="Google Shape;390;g847cf01710_0_68">
            <a:extLst>
              <a:ext uri="{FF2B5EF4-FFF2-40B4-BE49-F238E27FC236}">
                <a16:creationId xmlns:a16="http://schemas.microsoft.com/office/drawing/2014/main" id="{9D5D53D1-DF63-114D-85E4-D6ED409D6F6A}"/>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regulatory enzymes </a:t>
            </a:r>
            <a:r>
              <a:rPr lang="en-US" sz="2400" dirty="0">
                <a:latin typeface="Arial" panose="020B0604020202020204" pitchFamily="34" charset="0"/>
                <a:cs typeface="Arial" panose="020B0604020202020204" pitchFamily="34" charset="0"/>
              </a:rPr>
              <a:t>= catalytic activity increases or decreases in response to certain signals</a:t>
            </a:r>
          </a:p>
          <a:p>
            <a:pPr lvl="1">
              <a:defRPr/>
            </a:pPr>
            <a:r>
              <a:rPr lang="en-US" sz="2400" dirty="0">
                <a:latin typeface="Arial" panose="020B0604020202020204" pitchFamily="34" charset="0"/>
                <a:cs typeface="Arial" panose="020B0604020202020204" pitchFamily="34" charset="0"/>
              </a:rPr>
              <a:t>allows the cell to meet changing needs for energy and biomolecules</a:t>
            </a: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9294-8CCC-471F-8A62-122896DE96C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How Enzymes Work</a:t>
            </a:r>
            <a:endParaRPr lang="en-AU"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061B-9EC0-49E7-B681-9E4A79E06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Modulation of Regulatory Enzymes</a:t>
            </a:r>
            <a:endParaRPr lang="en-AU" dirty="0"/>
          </a:p>
        </p:txBody>
      </p:sp>
      <p:sp>
        <p:nvSpPr>
          <p:cNvPr id="4" name="Google Shape;390;g847cf01710_0_68">
            <a:extLst>
              <a:ext uri="{FF2B5EF4-FFF2-40B4-BE49-F238E27FC236}">
                <a16:creationId xmlns:a16="http://schemas.microsoft.com/office/drawing/2014/main" id="{332A41FC-2868-3A4C-8AA0-3D708F2B1211}"/>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activities of regulatory enzymes are modulated in a variety of ways:</a:t>
            </a:r>
          </a:p>
          <a:p>
            <a:pPr lvl="1">
              <a:defRPr/>
            </a:pPr>
            <a:r>
              <a:rPr lang="en-US" sz="2400" b="1" dirty="0">
                <a:latin typeface="Arial" panose="020B0604020202020204" pitchFamily="34" charset="0"/>
                <a:cs typeface="Arial" panose="020B0604020202020204" pitchFamily="34" charset="0"/>
              </a:rPr>
              <a:t>allosteric enzymes </a:t>
            </a:r>
            <a:r>
              <a:rPr lang="en-US" sz="2400" dirty="0">
                <a:latin typeface="Arial" panose="020B0604020202020204" pitchFamily="34" charset="0"/>
                <a:cs typeface="Arial" panose="020B0604020202020204" pitchFamily="34" charset="0"/>
              </a:rPr>
              <a:t>= function through reversible, noncovalent binding of regulatory compounds called </a:t>
            </a:r>
            <a:r>
              <a:rPr lang="en-US" sz="2400" b="1" dirty="0">
                <a:latin typeface="Arial" panose="020B0604020202020204" pitchFamily="34" charset="0"/>
                <a:cs typeface="Arial" panose="020B0604020202020204" pitchFamily="34" charset="0"/>
              </a:rPr>
              <a:t>allosteric modulators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allosteric effectors </a:t>
            </a:r>
            <a:r>
              <a:rPr lang="en-US" sz="2400" dirty="0">
                <a:latin typeface="Arial" panose="020B0604020202020204" pitchFamily="34" charset="0"/>
                <a:cs typeface="Arial" panose="020B0604020202020204" pitchFamily="34" charset="0"/>
              </a:rPr>
              <a:t>(small metabolites or cofactors) </a:t>
            </a:r>
          </a:p>
          <a:p>
            <a:pPr lvl="1">
              <a:defRPr/>
            </a:pPr>
            <a:r>
              <a:rPr lang="en-US" sz="2400" dirty="0">
                <a:latin typeface="Arial" panose="020B0604020202020204" pitchFamily="34" charset="0"/>
                <a:cs typeface="Arial" panose="020B0604020202020204" pitchFamily="34" charset="0"/>
              </a:rPr>
              <a:t>reversible </a:t>
            </a:r>
            <a:r>
              <a:rPr lang="en-US" sz="2400" b="1" dirty="0">
                <a:latin typeface="Arial" panose="020B0604020202020204" pitchFamily="34" charset="0"/>
                <a:cs typeface="Arial" panose="020B0604020202020204" pitchFamily="34" charset="0"/>
              </a:rPr>
              <a:t>covalent modification </a:t>
            </a:r>
          </a:p>
          <a:p>
            <a:pPr lvl="1">
              <a:defRPr/>
            </a:pPr>
            <a:r>
              <a:rPr lang="en-US" sz="2400" dirty="0">
                <a:latin typeface="Arial" panose="020B0604020202020204" pitchFamily="34" charset="0"/>
                <a:cs typeface="Arial" panose="020B0604020202020204" pitchFamily="34" charset="0"/>
              </a:rPr>
              <a:t>binding of separate </a:t>
            </a:r>
            <a:r>
              <a:rPr lang="en-US" sz="2400" b="1" dirty="0">
                <a:latin typeface="Arial" panose="020B0604020202020204" pitchFamily="34" charset="0"/>
                <a:cs typeface="Arial" panose="020B0604020202020204" pitchFamily="34" charset="0"/>
              </a:rPr>
              <a:t>regulatory proteins</a:t>
            </a:r>
          </a:p>
          <a:p>
            <a:pPr lvl="1">
              <a:defRPr/>
            </a:pPr>
            <a:r>
              <a:rPr lang="en-US" sz="2400" dirty="0">
                <a:latin typeface="Arial" panose="020B0604020202020204" pitchFamily="34" charset="0"/>
                <a:cs typeface="Arial" panose="020B0604020202020204" pitchFamily="34" charset="0"/>
              </a:rPr>
              <a:t>removal of peptide segments by </a:t>
            </a:r>
            <a:r>
              <a:rPr lang="en-US" sz="2400" b="1" dirty="0">
                <a:latin typeface="Arial" panose="020B0604020202020204" pitchFamily="34" charset="0"/>
                <a:cs typeface="Arial" panose="020B0604020202020204" pitchFamily="34" charset="0"/>
              </a:rPr>
              <a:t>proteolytic cleavage </a:t>
            </a:r>
            <a:endParaRPr lang="en-US" sz="2400" dirty="0">
              <a:latin typeface="Arial" panose="020B0604020202020204" pitchFamily="34" charset="0"/>
              <a:cs typeface="Arial" panose="020B0604020202020204" pitchFamily="34" charset="0"/>
            </a:endParaRPr>
          </a:p>
          <a:p>
            <a:pPr marL="50800" indent="0">
              <a:buFontTx/>
              <a:buNone/>
              <a:defRPr/>
            </a:pPr>
            <a:r>
              <a:rPr lang="en-US" sz="2400" b="1"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D0F9-FCDE-4FDF-93E7-04DFFEE2DBCC}"/>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Allosteric Enzymes Undergo Conformational Changes in Response to Modulator Binding</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8D408EF7-F4F8-CE4B-A6CE-FE7C82820009}"/>
              </a:ext>
            </a:extLst>
          </p:cNvPr>
          <p:cNvSpPr txBox="1">
            <a:spLocks noChangeArrowheads="1"/>
          </p:cNvSpPr>
          <p:nvPr/>
        </p:nvSpPr>
        <p:spPr bwMode="auto">
          <a:xfrm>
            <a:off x="419100" y="2057400"/>
            <a:ext cx="3543300" cy="4267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homotrophic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regulation in which the substrate and modulator are identical</a:t>
            </a:r>
          </a:p>
          <a:p>
            <a:pPr>
              <a:defRPr/>
            </a:pPr>
            <a:endParaRPr lang="en-US" sz="2400" b="1"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heterotropic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regulation in which the modulator is a molecule other than the substrate</a:t>
            </a: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43395" name="Picture 2" descr="A rectangle shows two halves. The left half is labeled C and has a rectangular cutout on its left side. The right half is labeled R and has a half-hexagon cutout on its right side. This is labeled less-active enzyme. It undergoes a reversible reaction in which a circular positive modulator labeled M is added. In the reverse reaction, the positive modulator is removed. After the circular positive modulator is added, it fits into the formerly half-hexagonal shape, which is now rounded. A substrate is shown as triangle labeled S on the left side of the rectangle. The rectangular cutout in part c is now triangular. This is labeled more-active enzyme. A reversible reaction occurs. The product has the triangular S in the triangular cutout in C and the circular M in the circular cutout in R. This is labeled active enzyme-substrate complex.">
            <a:extLst>
              <a:ext uri="{FF2B5EF4-FFF2-40B4-BE49-F238E27FC236}">
                <a16:creationId xmlns:a16="http://schemas.microsoft.com/office/drawing/2014/main" id="{0B6EF64C-41C3-784D-8805-6DE233C6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93900"/>
            <a:ext cx="44831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6D44213-8238-46E3-A5C5-25CC5CF4F980}"/>
              </a:ext>
            </a:extLst>
          </p:cNvPr>
          <p:cNvPicPr>
            <a:picLocks noChangeAspect="1"/>
          </p:cNvPicPr>
          <p:nvPr/>
        </p:nvPicPr>
        <p:blipFill>
          <a:blip r:embed="rId3"/>
          <a:stretch>
            <a:fillRect/>
          </a:stretch>
        </p:blipFill>
        <p:spPr>
          <a:xfrm>
            <a:off x="685800" y="326065"/>
            <a:ext cx="1133954" cy="816935"/>
          </a:xfrm>
          <a:prstGeom prst="rect">
            <a:avLst/>
          </a:prstGeom>
        </p:spPr>
      </p:pic>
      <p:sp>
        <p:nvSpPr>
          <p:cNvPr id="2" name="Title 1">
            <a:extLst>
              <a:ext uri="{FF2B5EF4-FFF2-40B4-BE49-F238E27FC236}">
                <a16:creationId xmlns:a16="http://schemas.microsoft.com/office/drawing/2014/main" id="{2BF2DA13-D84A-4537-A84B-8FD473766F1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45</a:t>
            </a:r>
            <a:endParaRPr lang="en-AU" dirty="0"/>
          </a:p>
        </p:txBody>
      </p:sp>
      <p:sp>
        <p:nvSpPr>
          <p:cNvPr id="84997" name="Google Shape;433;g847cf01710_0_113">
            <a:extLst>
              <a:ext uri="{FF2B5EF4-FFF2-40B4-BE49-F238E27FC236}">
                <a16:creationId xmlns:a16="http://schemas.microsoft.com/office/drawing/2014/main" id="{C497633F-F3FD-3146-BD7A-5C19419F879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substrate that causes a conformational change in an enzyme to enhance its own binding is a(n):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modulator.</a:t>
            </a:r>
          </a:p>
          <a:p>
            <a:pPr marL="457200" indent="-457200">
              <a:buFontTx/>
              <a:buAutoNum type="alphaUcPeriod"/>
              <a:defRPr/>
            </a:pPr>
            <a:r>
              <a:rPr lang="en-US" sz="2400" dirty="0" err="1">
                <a:latin typeface="Arial" panose="020B0604020202020204" pitchFamily="34" charset="0"/>
                <a:cs typeface="Arial" panose="020B0604020202020204" pitchFamily="34" charset="0"/>
              </a:rPr>
              <a:t>homotrophic</a:t>
            </a:r>
            <a:r>
              <a:rPr lang="en-US" sz="2400" dirty="0">
                <a:latin typeface="Arial" panose="020B0604020202020204" pitchFamily="34" charset="0"/>
                <a:cs typeface="Arial" panose="020B0604020202020204" pitchFamily="34" charset="0"/>
              </a:rPr>
              <a:t> modulator.</a:t>
            </a:r>
          </a:p>
          <a:p>
            <a:pPr marL="457200" indent="-457200">
              <a:buFontTx/>
              <a:buAutoNum type="alphaUcPeriod"/>
              <a:defRPr/>
            </a:pPr>
            <a:r>
              <a:rPr lang="en-US" sz="2400" dirty="0">
                <a:latin typeface="Arial" panose="020B0604020202020204" pitchFamily="34" charset="0"/>
                <a:cs typeface="Arial" panose="020B0604020202020204" pitchFamily="34" charset="0"/>
              </a:rPr>
              <a:t>competitive inhibitor. </a:t>
            </a:r>
          </a:p>
          <a:p>
            <a:pPr marL="457200" indent="-457200">
              <a:buFontTx/>
              <a:buAutoNum type="alphaUcPeriod"/>
              <a:defRPr/>
            </a:pPr>
            <a:r>
              <a:rPr lang="en-US" sz="2400" dirty="0">
                <a:latin typeface="Arial" panose="020B0604020202020204" pitchFamily="34" charset="0"/>
                <a:cs typeface="Arial" panose="020B0604020202020204" pitchFamily="34" charset="0"/>
              </a:rPr>
              <a:t>uncompetitive inhibitor.</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562F-CDBB-447C-B694-C62F761F3F5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45, Response</a:t>
            </a:r>
            <a:endParaRPr lang="en-AU" dirty="0"/>
          </a:p>
        </p:txBody>
      </p:sp>
      <p:sp>
        <p:nvSpPr>
          <p:cNvPr id="447491" name="Google Shape;433;g847cf01710_0_113">
            <a:extLst>
              <a:ext uri="{FF2B5EF4-FFF2-40B4-BE49-F238E27FC236}">
                <a16:creationId xmlns:a16="http://schemas.microsoft.com/office/drawing/2014/main" id="{1A9A56C3-8286-6B4F-B8B4-9EB3E95FF66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 substrate that causes a conformational change in an enzyme to enhance its own binding is a(n):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B.  </a:t>
            </a:r>
            <a:r>
              <a:rPr lang="en-US" altLang="en-US" sz="2400" b="1" dirty="0" err="1">
                <a:latin typeface="Arial" panose="020B0604020202020204" pitchFamily="34" charset="0"/>
                <a:cs typeface="Arial" panose="020B0604020202020204" pitchFamily="34" charset="0"/>
              </a:rPr>
              <a:t>homotrophic</a:t>
            </a:r>
            <a:r>
              <a:rPr lang="en-US" altLang="en-US" sz="2400" b="1" dirty="0">
                <a:latin typeface="Arial" panose="020B0604020202020204" pitchFamily="34" charset="0"/>
                <a:cs typeface="Arial" panose="020B0604020202020204" pitchFamily="34" charset="0"/>
              </a:rPr>
              <a:t> modulator.</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A modulator can be the substrate itself; regulation in which substrate and modulator are identical is referred to as homotropic. </a:t>
            </a: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725D-3BAF-403F-9CF9-07AD36B5F3B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Regulatory Enzyme Aspartate </a:t>
            </a:r>
            <a:r>
              <a:rPr lang="en-US" altLang="en-US" dirty="0" err="1">
                <a:solidFill>
                  <a:schemeClr val="tx1"/>
                </a:solidFill>
                <a:latin typeface="Arial" panose="020B0604020202020204" pitchFamily="34" charset="0"/>
                <a:cs typeface="Arial" panose="020B0604020202020204" pitchFamily="34" charset="0"/>
              </a:rPr>
              <a:t>Transcarbamoylase</a:t>
            </a:r>
            <a:endParaRPr lang="en-AU" dirty="0"/>
          </a:p>
        </p:txBody>
      </p:sp>
      <p:sp>
        <p:nvSpPr>
          <p:cNvPr id="4" name="Google Shape;390;g847cf01710_0_68">
            <a:extLst>
              <a:ext uri="{FF2B5EF4-FFF2-40B4-BE49-F238E27FC236}">
                <a16:creationId xmlns:a16="http://schemas.microsoft.com/office/drawing/2014/main" id="{8CE95B83-DCCC-1648-8129-35DC6C124071}"/>
              </a:ext>
            </a:extLst>
          </p:cNvPr>
          <p:cNvSpPr txBox="1">
            <a:spLocks noChangeArrowheads="1"/>
          </p:cNvSpPr>
          <p:nvPr/>
        </p:nvSpPr>
        <p:spPr bwMode="auto">
          <a:xfrm>
            <a:off x="361950" y="2057401"/>
            <a:ext cx="8420100" cy="1219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aspartate transcarbamoylase (</a:t>
            </a:r>
            <a:r>
              <a:rPr lang="en-US" sz="2400" dirty="0" err="1">
                <a:latin typeface="Arial" panose="020B0604020202020204" pitchFamily="34" charset="0"/>
                <a:cs typeface="Arial" panose="020B0604020202020204" pitchFamily="34" charset="0"/>
              </a:rPr>
              <a:t>ATCase</a:t>
            </a:r>
            <a:r>
              <a:rPr lang="en-US" sz="2400" dirty="0">
                <a:latin typeface="Arial" panose="020B0604020202020204" pitchFamily="34" charset="0"/>
                <a:cs typeface="Arial" panose="020B0604020202020204" pitchFamily="34" charset="0"/>
              </a:rPr>
              <a:t>) = catalyzes the formation of carbamoyl aspartate, an early step in pyrimidine biosynthesis:</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49539" name="Picture 6" descr="Carbamoyl phosphate is highlighted in red. It has a central C that is bonded to N H 2 on the left, double bonded to O above, and bonded to O on the right that is further bonded to P that is double bonded to O above and bonded to O minus on the right and below. This is added to aspartate, which is a vertical four-carbon chain. Aspartate has C 1 forming C O O minus, C 2 bonded to H on the right and N H 3 plus on the left, C 3 bonded to 2 H, and C 4 forming C O O minus. This undergoes a forward reaction in which red highlighted inorganic phosphate, P lowercase I is lost. The reverse reaction is represented by a shorter arrow and requires blue highlighted A T Case. The product is N-carbamoylaspartate. It has the shape of a hexagon missing the upper left side. C 4 from aspartate is at the top vertex and is double bonded to O and single bonded to O minus. C 3 is at the top right vertex and is bonded to 2 H. C 2 is at the lower right vertex and is bonded to H and to C O O minus that includes C 1 from asparate. N H from aspartate is at the bottom vertex and bonded to red highlighted C double bonded to O from carbamoyl phosphate. The contributions from carbamoyl phosphate are C double bonded to O at the lower left vertex and N H 2 at the upper left vertex.">
            <a:extLst>
              <a:ext uri="{FF2B5EF4-FFF2-40B4-BE49-F238E27FC236}">
                <a16:creationId xmlns:a16="http://schemas.microsoft.com/office/drawing/2014/main" id="{5D762737-4430-B746-862B-DC64829A3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581400"/>
            <a:ext cx="6438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6985-3ACD-466F-880C-97BEBDA127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Quaternary Structure of Aspartate </a:t>
            </a:r>
            <a:r>
              <a:rPr lang="en-US" altLang="en-US" dirty="0" err="1">
                <a:solidFill>
                  <a:schemeClr val="tx1"/>
                </a:solidFill>
                <a:latin typeface="Arial" panose="020B0604020202020204" pitchFamily="34" charset="0"/>
                <a:cs typeface="Arial" panose="020B0604020202020204" pitchFamily="34" charset="0"/>
              </a:rPr>
              <a:t>Transcarbamoylase</a:t>
            </a:r>
            <a:endParaRPr lang="en-AU" dirty="0"/>
          </a:p>
        </p:txBody>
      </p:sp>
      <p:pic>
        <p:nvPicPr>
          <p:cNvPr id="451586" name="Picture 5" descr="Part a shows the inactive T shape. The molecule has two large, roughly oval subunits, one above the other, in the center. Extending from the middle of each side are two relatively thin, oblong subunits positioned horizontally one on top of the other. A large subunit is visible above and below these thinner subunits on each side. Rounded clumps of red spheres labeled C T P are visible toward the outside edges of each of the thinner subunits, with two clumps (one per subunit) on each side. A small opening between the two large, roughly oval subunits shows the thinner subunits running behind. A reversible reaction occurs in which 6 C T P are removed. C T P are represented as oblong clumps of colored spheres, with orange inside and red outside on one side, with several black spheres along one side and two blue spheres. In the reverse reaction, 6 C T P are added. The active R shape has a similar structure, except that the thinner subunits on each side appear to have pulled outwards, appearing thicker toward their outside edges than on the interior and producing a large opening on each side between them and the large central, roughly oval subunits.">
            <a:extLst>
              <a:ext uri="{FF2B5EF4-FFF2-40B4-BE49-F238E27FC236}">
                <a16:creationId xmlns:a16="http://schemas.microsoft.com/office/drawing/2014/main" id="{02DFD800-9B3E-D34A-8F3E-813C56AC3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905000"/>
            <a:ext cx="889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90;g847cf01710_0_68">
            <a:extLst>
              <a:ext uri="{FF2B5EF4-FFF2-40B4-BE49-F238E27FC236}">
                <a16:creationId xmlns:a16="http://schemas.microsoft.com/office/drawing/2014/main" id="{179544AB-6181-554C-B911-C8095DA6B074}"/>
              </a:ext>
            </a:extLst>
          </p:cNvPr>
          <p:cNvSpPr txBox="1">
            <a:spLocks noChangeArrowheads="1"/>
          </p:cNvSpPr>
          <p:nvPr/>
        </p:nvSpPr>
        <p:spPr bwMode="auto">
          <a:xfrm>
            <a:off x="2438400" y="5181600"/>
            <a:ext cx="36957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FontTx/>
              <a:buNone/>
              <a:defRPr/>
            </a:pPr>
            <a:r>
              <a:rPr lang="en-US" sz="2400" dirty="0">
                <a:latin typeface="Arial" panose="020B0604020202020204" pitchFamily="34" charset="0"/>
                <a:cs typeface="Arial" panose="020B0604020202020204" pitchFamily="34" charset="0"/>
              </a:rPr>
              <a:t>ATP = Positive regulator</a:t>
            </a:r>
          </a:p>
          <a:p>
            <a:pPr marL="50800" indent="0" algn="ctr">
              <a:buFontTx/>
              <a:buNone/>
              <a:defRPr/>
            </a:pPr>
            <a:r>
              <a:rPr lang="en-US" sz="2400" dirty="0">
                <a:latin typeface="Arial" panose="020B0604020202020204" pitchFamily="34" charset="0"/>
                <a:cs typeface="Arial" panose="020B0604020202020204" pitchFamily="34" charset="0"/>
              </a:rPr>
              <a:t>CTP = Negative regulator</a:t>
            </a:r>
          </a:p>
          <a:p>
            <a:pPr marL="50800" indent="0" algn="ctr">
              <a:buFontTx/>
              <a:buNone/>
              <a:defRPr/>
            </a:pPr>
            <a:endParaRPr lang="en-US" sz="2400" dirty="0">
              <a:latin typeface="Arial" panose="020B0604020202020204" pitchFamily="34" charset="0"/>
              <a:cs typeface="Arial" panose="020B0604020202020204" pitchFamily="34" charset="0"/>
            </a:endParaRPr>
          </a:p>
          <a:p>
            <a:pPr algn="ctr">
              <a:defRPr/>
            </a:pPr>
            <a:endParaRPr lang="en-US" sz="2400" b="1" dirty="0">
              <a:latin typeface="Arial" panose="020B0604020202020204" pitchFamily="34" charset="0"/>
              <a:cs typeface="Arial" panose="020B0604020202020204" pitchFamily="34" charset="0"/>
            </a:endParaRPr>
          </a:p>
          <a:p>
            <a:pPr lvl="1" algn="ctr">
              <a:defRPr/>
            </a:pPr>
            <a:endParaRPr lang="en-US" sz="2000" dirty="0">
              <a:latin typeface="Arial" panose="020B0604020202020204" pitchFamily="34" charset="0"/>
              <a:cs typeface="Arial" panose="020B0604020202020204" pitchFamily="34" charset="0"/>
            </a:endParaRPr>
          </a:p>
          <a:p>
            <a:pPr lvl="1" algn="ctr">
              <a:defRPr/>
            </a:pPr>
            <a:endParaRPr lang="en-US" sz="2400" dirty="0">
              <a:latin typeface="Arial" panose="020B0604020202020204" pitchFamily="34" charset="0"/>
              <a:cs typeface="Arial" panose="020B0604020202020204" pitchFamily="34" charset="0"/>
            </a:endParaRPr>
          </a:p>
          <a:p>
            <a:pPr algn="ctr">
              <a:defRPr/>
            </a:pPr>
            <a:endParaRPr lang="en-US" sz="2400" dirty="0">
              <a:latin typeface="Arial" panose="020B0604020202020204" pitchFamily="34" charset="0"/>
              <a:cs typeface="Arial" panose="020B0604020202020204" pitchFamily="34" charset="0"/>
            </a:endParaRPr>
          </a:p>
          <a:p>
            <a:pPr algn="ctr">
              <a:defRPr/>
            </a:pPr>
            <a:endParaRPr lang="en-US" sz="2400" b="1" dirty="0">
              <a:latin typeface="Arial" panose="020B0604020202020204" pitchFamily="34" charset="0"/>
              <a:cs typeface="Arial" panose="020B0604020202020204" pitchFamily="34" charset="0"/>
            </a:endParaRPr>
          </a:p>
          <a:p>
            <a:pPr marL="533400" lvl="1" indent="0" algn="ctr">
              <a:buFontTx/>
              <a:buNone/>
              <a:defRPr/>
            </a:pPr>
            <a:endParaRPr lang="en-US" sz="2000" dirty="0">
              <a:latin typeface="Arial" panose="020B0604020202020204" pitchFamily="34" charset="0"/>
              <a:cs typeface="Arial" panose="020B0604020202020204" pitchFamily="34" charset="0"/>
            </a:endParaRPr>
          </a:p>
          <a:p>
            <a:pPr marL="50800" indent="0" algn="ctr">
              <a:buFontTx/>
              <a:buNone/>
              <a:defRPr/>
            </a:pPr>
            <a:endParaRPr lang="en-US" sz="2400" dirty="0">
              <a:latin typeface="Arial" panose="020B0604020202020204" pitchFamily="34" charset="0"/>
              <a:cs typeface="Arial" panose="020B0604020202020204" pitchFamily="34" charset="0"/>
            </a:endParaRPr>
          </a:p>
          <a:p>
            <a:pPr marL="50800" indent="0" algn="ctr">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6514-49BB-4775-B8E9-38420FDC3AD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46</a:t>
            </a:r>
            <a:endParaRPr lang="en-AU" dirty="0"/>
          </a:p>
        </p:txBody>
      </p:sp>
      <p:sp>
        <p:nvSpPr>
          <p:cNvPr id="84997" name="Google Shape;433;g847cf01710_0_113">
            <a:extLst>
              <a:ext uri="{FF2B5EF4-FFF2-40B4-BE49-F238E27FC236}">
                <a16:creationId xmlns:a16="http://schemas.microsoft.com/office/drawing/2014/main" id="{C497633F-F3FD-3146-BD7A-5C19419F879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Aspartate transcarbamoylase (</a:t>
            </a:r>
            <a:r>
              <a:rPr lang="en-US" sz="2400" dirty="0" err="1">
                <a:latin typeface="Arial" panose="020B0604020202020204" pitchFamily="34" charset="0"/>
                <a:cs typeface="Arial" panose="020B0604020202020204" pitchFamily="34" charset="0"/>
              </a:rPr>
              <a:t>ATCase</a:t>
            </a:r>
            <a:r>
              <a:rPr lang="en-US" sz="2400" dirty="0">
                <a:latin typeface="Arial" panose="020B0604020202020204" pitchFamily="34" charset="0"/>
                <a:cs typeface="Arial" panose="020B0604020202020204" pitchFamily="34" charset="0"/>
              </a:rPr>
              <a:t>) catalyzes the formation of carbamoyl aspartate from carbamoyl phosphate and aspartate, an early step in pyrimidine biosynthesis. In this reaction, ATP and CTP are: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modulators.</a:t>
            </a:r>
          </a:p>
          <a:p>
            <a:pPr marL="457200" indent="-457200">
              <a:buFontTx/>
              <a:buAutoNum type="alphaUcPeriod"/>
              <a:defRPr/>
            </a:pPr>
            <a:r>
              <a:rPr lang="en-US" sz="2400" dirty="0" err="1">
                <a:latin typeface="Arial" panose="020B0604020202020204" pitchFamily="34" charset="0"/>
                <a:cs typeface="Arial" panose="020B0604020202020204" pitchFamily="34" charset="0"/>
              </a:rPr>
              <a:t>homotrophic</a:t>
            </a:r>
            <a:r>
              <a:rPr lang="en-US" sz="2400" dirty="0">
                <a:latin typeface="Arial" panose="020B0604020202020204" pitchFamily="34" charset="0"/>
                <a:cs typeface="Arial" panose="020B0604020202020204" pitchFamily="34" charset="0"/>
              </a:rPr>
              <a:t> modulators.</a:t>
            </a:r>
          </a:p>
          <a:p>
            <a:pPr marL="457200" indent="-457200">
              <a:buFontTx/>
              <a:buAutoNum type="alphaUcPeriod"/>
              <a:defRPr/>
            </a:pPr>
            <a:r>
              <a:rPr lang="en-US" sz="2400" dirty="0">
                <a:latin typeface="Arial" panose="020B0604020202020204" pitchFamily="34" charset="0"/>
                <a:cs typeface="Arial" panose="020B0604020202020204" pitchFamily="34" charset="0"/>
              </a:rPr>
              <a:t>mixed inhibitors. </a:t>
            </a:r>
          </a:p>
          <a:p>
            <a:pPr marL="457200" indent="-457200">
              <a:buFontTx/>
              <a:buAutoNum type="alphaUcPeriod"/>
              <a:defRPr/>
            </a:pPr>
            <a:r>
              <a:rPr lang="en-US" sz="2400" dirty="0">
                <a:latin typeface="Arial" panose="020B0604020202020204" pitchFamily="34" charset="0"/>
                <a:cs typeface="Arial" panose="020B0604020202020204" pitchFamily="34" charset="0"/>
              </a:rPr>
              <a:t>uncompetitive inhibitors.</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B19B03AB-A313-43BD-ABC5-D0230A119929}"/>
              </a:ext>
            </a:extLst>
          </p:cNvPr>
          <p:cNvPicPr>
            <a:picLocks noChangeAspect="1"/>
          </p:cNvPicPr>
          <p:nvPr/>
        </p:nvPicPr>
        <p:blipFill>
          <a:blip r:embed="rId3"/>
          <a:stretch>
            <a:fillRect/>
          </a:stretch>
        </p:blipFill>
        <p:spPr>
          <a:xfrm>
            <a:off x="685800" y="326065"/>
            <a:ext cx="1133954" cy="816935"/>
          </a:xfrm>
          <a:prstGeom prst="rect">
            <a:avLst/>
          </a:prstGeom>
        </p:spPr>
      </p:pic>
    </p:spTree>
    <p:extLst>
      <p:ext uri="{BB962C8B-B14F-4D97-AF65-F5344CB8AC3E}">
        <p14:creationId xmlns:p14="http://schemas.microsoft.com/office/powerpoint/2010/main" val="173213587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F8DF-C729-4217-9C3A-2B11A6B9243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46, Response</a:t>
            </a:r>
            <a:endParaRPr lang="en-AU" dirty="0"/>
          </a:p>
        </p:txBody>
      </p:sp>
      <p:sp>
        <p:nvSpPr>
          <p:cNvPr id="4" name="Google Shape;433;g847cf01710_0_113">
            <a:extLst>
              <a:ext uri="{FF2B5EF4-FFF2-40B4-BE49-F238E27FC236}">
                <a16:creationId xmlns:a16="http://schemas.microsoft.com/office/drawing/2014/main" id="{EC282764-508F-1943-BFCB-140A853668E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Aspartate transcarbamoylase (</a:t>
            </a:r>
            <a:r>
              <a:rPr lang="en-US" sz="2400" dirty="0" err="1">
                <a:latin typeface="Arial" panose="020B0604020202020204" pitchFamily="34" charset="0"/>
                <a:cs typeface="Arial" panose="020B0604020202020204" pitchFamily="34" charset="0"/>
              </a:rPr>
              <a:t>ATCase</a:t>
            </a:r>
            <a:r>
              <a:rPr lang="en-US" sz="2400" dirty="0">
                <a:latin typeface="Arial" panose="020B0604020202020204" pitchFamily="34" charset="0"/>
                <a:cs typeface="Arial" panose="020B0604020202020204" pitchFamily="34" charset="0"/>
              </a:rPr>
              <a:t>) catalyzes the formation of carbamoyl aspartate from carbamoyl phosphate and aspartate, an early step in pyrimidine biosynthesis. In this reaction, ATP and CTP are: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err="1">
                <a:latin typeface="Arial" panose="020B0604020202020204" pitchFamily="34" charset="0"/>
                <a:cs typeface="Arial" panose="020B0604020202020204" pitchFamily="34" charset="0"/>
              </a:rPr>
              <a:t>heterotropic</a:t>
            </a:r>
            <a:r>
              <a:rPr lang="en-US" sz="2400" b="1" dirty="0">
                <a:latin typeface="Arial" panose="020B0604020202020204" pitchFamily="34" charset="0"/>
                <a:cs typeface="Arial" panose="020B0604020202020204" pitchFamily="34" charset="0"/>
              </a:rPr>
              <a:t> modulators.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regulatory subunits of </a:t>
            </a:r>
            <a:r>
              <a:rPr lang="en-US" sz="2400" b="1" dirty="0" err="1">
                <a:latin typeface="Arial" panose="020B0604020202020204" pitchFamily="34" charset="0"/>
                <a:cs typeface="Arial" panose="020B0604020202020204" pitchFamily="34" charset="0"/>
              </a:rPr>
              <a:t>ATCase</a:t>
            </a:r>
            <a:r>
              <a:rPr lang="en-US" sz="2400" b="1" dirty="0">
                <a:latin typeface="Arial" panose="020B0604020202020204" pitchFamily="34" charset="0"/>
                <a:cs typeface="Arial" panose="020B0604020202020204" pitchFamily="34" charset="0"/>
              </a:rPr>
              <a:t> have binding sites for ATP and CTP, which function as positive and negative regulators, respectively. Because the modulators are molecules other than the substrate, ATP and CTP are </a:t>
            </a:r>
            <a:r>
              <a:rPr lang="en-US" sz="2400" b="1" dirty="0" err="1">
                <a:latin typeface="Arial" panose="020B0604020202020204" pitchFamily="34" charset="0"/>
                <a:cs typeface="Arial" panose="020B0604020202020204" pitchFamily="34" charset="0"/>
              </a:rPr>
              <a:t>heterotropic</a:t>
            </a:r>
            <a:r>
              <a:rPr lang="en-US" sz="2400" b="1" dirty="0">
                <a:latin typeface="Arial" panose="020B0604020202020204" pitchFamily="34" charset="0"/>
                <a:cs typeface="Arial" panose="020B0604020202020204" pitchFamily="34" charset="0"/>
              </a:rPr>
              <a:t> modulators. </a:t>
            </a:r>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019428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D58F-8DB2-404E-8989-6C3C78BD2A2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The Kinetic Properties of Allosteric Enzymes Diverge from Michaelis-Menten Behavior</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1926CA07-1D44-DF4A-91E6-137F735AC776}"/>
              </a:ext>
            </a:extLst>
          </p:cNvPr>
          <p:cNvSpPr txBox="1">
            <a:spLocks noChangeArrowheads="1"/>
          </p:cNvSpPr>
          <p:nvPr/>
        </p:nvSpPr>
        <p:spPr bwMode="auto">
          <a:xfrm>
            <a:off x="381000" y="24384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plots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versus [S] usually produce a sigmoid saturation curve, rather than a hyperbolic curve</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 or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 represents the [S] giving half-maximal velocity of the reaction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FAFC-8A91-4B46-A9DC-6AE84CCCD7F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Sigmoid Curve of a Homotropic Enzyme</a:t>
            </a:r>
            <a:endParaRPr lang="en-AU" dirty="0"/>
          </a:p>
        </p:txBody>
      </p:sp>
      <p:sp>
        <p:nvSpPr>
          <p:cNvPr id="7" name="Google Shape;390;g847cf01710_0_68">
            <a:extLst>
              <a:ext uri="{FF2B5EF4-FFF2-40B4-BE49-F238E27FC236}">
                <a16:creationId xmlns:a16="http://schemas.microsoft.com/office/drawing/2014/main" id="{EE31566D-4FB3-2C45-AFBF-687157911100}"/>
              </a:ext>
            </a:extLst>
          </p:cNvPr>
          <p:cNvSpPr txBox="1">
            <a:spLocks noChangeArrowheads="1"/>
          </p:cNvSpPr>
          <p:nvPr/>
        </p:nvSpPr>
        <p:spPr bwMode="auto">
          <a:xfrm>
            <a:off x="152400" y="1924050"/>
            <a:ext cx="32940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 relatively small increase in [S] in the steep part of the curve causes a comparatively large increase in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5682" name="Picture 2" descr="The graph shows concentration of substrate in millimolar on the horizontal axis and V subscript 0 in micromolar per minute on the vertical axis. All of the curves begin at the origin. All data are approximate. Part a shows three curves. A dotted horizontal line labeled V subscript max runs across the graph at about seven-eighths of the height of the vertical axis. The first curve, labeled high activity R state, runs along the vertical axis at first, then begins to bend away as it approaches half the height of the vertical axis. It bends away slowly until about one-eighth of the length of the horizontal axis, then levels off more rapidly and becomes almost horizontal beneath the dotted horizontal line labeled V subscript max by about three-quarters of the length of the horizontal axis. It continues at this level to the right of the graph. The second two curves begin together. The unlabeled curve begins to rise relatively rapidly by about one-eighth of the length of the horizontal axis and passes through a point labeled one-half V subscript max. A dotted horizontal line extends to this point from slightly below half the height of the vertical axis and half of the distance to the dotted line labeled V subscript max. A dotted vertical line extends down to a point on the horizontal axis labeled K subscript 0.5 at about one-quarter of the length of the horizontal axis. The line continues to rise rapidly, then begins to level off at about two-thirds of the height of the vertical axis and a bit over one-third of the length of the horizontal axis. It rapidly levels off and joins the high activity R state curve for the last third of the horizontal axis. The third curve, labeled low-activity T state, begins along with the middle, unlabeled curve but continues almost diagonally until just below half the height of the vertical axis and just past half the distance of the horizontal axis. It rises slightly more gradually to end just above the midpoint of the vertical axis at the right side of the graph. ">
            <a:extLst>
              <a:ext uri="{FF2B5EF4-FFF2-40B4-BE49-F238E27FC236}">
                <a16:creationId xmlns:a16="http://schemas.microsoft.com/office/drawing/2014/main" id="{31418E5A-26B1-374E-8A96-015F3817D2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6560" y="1981200"/>
            <a:ext cx="465128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oogle Shape;184;g7fe2cbe272_0_35" descr="Icon P 3&#10;">
            <a:extLst>
              <a:ext uri="{FF2B5EF4-FFF2-40B4-BE49-F238E27FC236}">
                <a16:creationId xmlns:a16="http://schemas.microsoft.com/office/drawing/2014/main" id="{684D9582-5CBA-0449-AC79-DAB41B286F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C94006-142C-46E1-817F-39C47F5425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68611" name="Text Placeholder 2">
            <a:extLst>
              <a:ext uri="{FF2B5EF4-FFF2-40B4-BE49-F238E27FC236}">
                <a16:creationId xmlns:a16="http://schemas.microsoft.com/office/drawing/2014/main" id="{1F92F6E1-45DB-F948-9E5C-6D534EDA21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05A7-E274-4009-B462-64B6AC6A01ED}"/>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Modulation in Which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0.5</a:t>
            </a:r>
            <a:r>
              <a:rPr lang="en-US" altLang="en-US" dirty="0">
                <a:solidFill>
                  <a:schemeClr val="tx1"/>
                </a:solidFill>
                <a:latin typeface="Arial" panose="020B0604020202020204" pitchFamily="34" charset="0"/>
                <a:cs typeface="Arial" panose="020B0604020202020204" pitchFamily="34" charset="0"/>
              </a:rPr>
              <a:t>, but Not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Is Altered</a:t>
            </a:r>
            <a:endParaRPr lang="en-AU" dirty="0"/>
          </a:p>
        </p:txBody>
      </p:sp>
      <p:sp>
        <p:nvSpPr>
          <p:cNvPr id="7" name="Google Shape;390;g847cf01710_0_68">
            <a:extLst>
              <a:ext uri="{FF2B5EF4-FFF2-40B4-BE49-F238E27FC236}">
                <a16:creationId xmlns:a16="http://schemas.microsoft.com/office/drawing/2014/main" id="{2C7589D0-8EA6-6049-8DDA-B404416E564B}"/>
              </a:ext>
            </a:extLst>
          </p:cNvPr>
          <p:cNvSpPr txBox="1">
            <a:spLocks noChangeArrowheads="1"/>
          </p:cNvSpPr>
          <p:nvPr/>
        </p:nvSpPr>
        <p:spPr bwMode="auto">
          <a:xfrm>
            <a:off x="334963" y="1924050"/>
            <a:ext cx="33226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a:t>
            </a: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allosteric enzymes:</a:t>
            </a:r>
          </a:p>
          <a:p>
            <a:pPr lvl="1">
              <a:defRPr/>
            </a:pPr>
            <a:r>
              <a:rPr lang="en-US" sz="2400" dirty="0">
                <a:latin typeface="Arial" panose="020B0604020202020204" pitchFamily="34" charset="0"/>
                <a:cs typeface="Arial" panose="020B0604020202020204" pitchFamily="34" charset="0"/>
              </a:rPr>
              <a:t>activators may cause the curve to become more hyperbolic</a:t>
            </a:r>
          </a:p>
          <a:p>
            <a:pPr lvl="1">
              <a:defRPr/>
            </a:pPr>
            <a:r>
              <a:rPr lang="en-US" sz="2400" dirty="0">
                <a:latin typeface="Arial" panose="020B0604020202020204" pitchFamily="34" charset="0"/>
                <a:cs typeface="Arial" panose="020B0604020202020204" pitchFamily="34" charset="0"/>
              </a:rPr>
              <a:t>inhibitor may cause the curve to become more sigmoidal</a:t>
            </a: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7731" name="Picture 4" descr="The graph shows concentration of substrate in millimolar on the horizontal axis and V subscript 0 in micromolar per minute on the vertical axis. All of the curves begin at the origin. All data are approximate. Part b shows seven curves. K subscript 0.5 and the horizontal line for V subscript max are both at the same position as in the previous graph. A central, black curve appears to be the same as the unlabeled curve in part a. A blue arrow points to the left of K subscript 0.5 to a blue highlighted K subscript 0.5 superscript circled plus sign at the far left of the horizontal axis. A red line points from K subscript 0.5 to a red highlighted K subscript 0.5 superscript circled minus sign at about three quarters of the length of the horizontal axis. The curves are increasingly blue as they move from the central curve to the left and are increasingly red as they move from the central curve to the right. The far left curve, which is blue, rises very rapidly and then begins to level off right after passing through a circled plus sign just past half the height of the vertical axis and at about one-sixteenth of the length of the vertical axis. A blue arrow points to this plus sign from the central black curve. The blue curve begins to level off and runs almost horizontally beneath the dotted horizontal line labeled V subscript max on the right quarter of the graph until the right end of the graph. A dotted vertical line and dotted horizontal line intersect on the curve at slightly less than one-sixteenth of the length of the vertical axis and just under half of the height of the vertical axis. The vertical line goes down to the blue K subscript 0.5 superscript circled plus sign. The dotted horizontal line runs straight through all of the curves until the last, red curve, when it meets a vertical line that extends down to red K subscript 0.5 superscript red circled minus sign. Each curve has its own dotted vertical line. There are two curves in between the black central curve and the blue curve representing intermediates. Beginning with the one just to the right of the blue curve, each runs slightly longer along the black curve before rising slightly to the right of the previous curve and then joins with the others horizontally slightly earlier. Each has a K subscript 0.5 slightly to the right of the previous curve. There are also three increasingly red curves to the right of the central black curve. All run along the black curve until about one-quarter of the length of the horizontal axis, then they split. The far right curve, in red, rises almost diagonally and then slightly begins to level off by just below half of the height of the vertical axis and just past half of the length of the horizontal axis, approximately where a circled red minus is shown on the line. A red arrow points from the central black curve to this red minus. The curve is met by a dotted horizontal line and a dotted vertical line at just below half of the height of the vertical axis and about three-quarters of the length of the horizontal axis. The line ends just above the midpoint on the vertical axis at the far right side of the graph. The two lines between it and the black central line all begin together and then spread out to be approximately evenly spaced. The middle two end at the right side of the graph evenly spaced on the vertical axis between the red line and the central black line. ">
            <a:extLst>
              <a:ext uri="{FF2B5EF4-FFF2-40B4-BE49-F238E27FC236}">
                <a16:creationId xmlns:a16="http://schemas.microsoft.com/office/drawing/2014/main" id="{AB4AD3A4-48DB-7940-BE32-694BC800F9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0" y="1790552"/>
            <a:ext cx="4999038" cy="418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83C7-18CC-423E-9F88-E1C45CB52A08}"/>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Modulation in Which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but Not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0.5</a:t>
            </a:r>
            <a:r>
              <a:rPr lang="en-US" altLang="en-US" dirty="0">
                <a:solidFill>
                  <a:schemeClr val="tx1"/>
                </a:solidFill>
                <a:latin typeface="Arial" panose="020B0604020202020204" pitchFamily="34" charset="0"/>
                <a:cs typeface="Arial" panose="020B0604020202020204" pitchFamily="34" charset="0"/>
              </a:rPr>
              <a:t>, Is Altered</a:t>
            </a:r>
            <a:endParaRPr lang="en-AU" dirty="0"/>
          </a:p>
        </p:txBody>
      </p:sp>
      <p:sp>
        <p:nvSpPr>
          <p:cNvPr id="7" name="Google Shape;390;g847cf01710_0_68">
            <a:extLst>
              <a:ext uri="{FF2B5EF4-FFF2-40B4-BE49-F238E27FC236}">
                <a16:creationId xmlns:a16="http://schemas.microsoft.com/office/drawing/2014/main" id="{60676F9B-4E68-4A44-AB87-C3E6F4BD502D}"/>
              </a:ext>
            </a:extLst>
          </p:cNvPr>
          <p:cNvSpPr txBox="1">
            <a:spLocks noChangeArrowheads="1"/>
          </p:cNvSpPr>
          <p:nvPr/>
        </p:nvSpPr>
        <p:spPr bwMode="auto">
          <a:xfrm>
            <a:off x="152400" y="1924050"/>
            <a:ext cx="32940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less common type of modulation for </a:t>
            </a: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allosteric enzymes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9779" name="Picture 5" descr="The graph shows concentration of substrate in millimolar on the horizontal axis and V subscript 0 in micromolar per minute on the vertical axis. All of the curves begin at the origin. All data are approximate. Part c shows three curves. The black curve rises gradually until about half of the distance of the horizontal axis and about a third of the height of the vertical axis, then levels off rapidly and becomes increasingly horizontal before ending at just below half the height of the vertical axis on the right side of the graph. It ends slightly below a black dotted horizontal line labeled V subscript max. A blue curve begins to rise more rapidly and reaches a circled plus sign at just over half the height of the vertical axis and about half of the length of the horizontal axis. It then rises more slowly and ends at about three-quarters of the height of the vertical axis at the right side of the graph. It is below a dotted horizontal line labeled blue V subscript max that is near the top of the graph. A red line begins to rise more slowly than the other two and passes through a point where two dotted lines meet at a point over one-third and less than one-half of the length of the horizontal axis. A dotted horizontal line extends to this point from the vertical axis, and a dotted vertical line extends down to the horizontal axis at a point labeled K subscript 0.5 The red line continues through a circled red minus sign at a point slightly less than one-third of the height of the vertical axis and just past half of the length of the horizontal axis. It continues almost horizontally to end at just below one-third of the height of the vertical axis at the right side of the graph, just before a dotted line labeled red V subscript max. All data are approximate.">
            <a:extLst>
              <a:ext uri="{FF2B5EF4-FFF2-40B4-BE49-F238E27FC236}">
                <a16:creationId xmlns:a16="http://schemas.microsoft.com/office/drawing/2014/main" id="{DA2C38DF-8837-D847-A66F-AF33A363EE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800224"/>
            <a:ext cx="531556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780F-5125-40F7-BA23-FFA14FAE3FE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47</a:t>
            </a:r>
            <a:endParaRPr lang="en-AU" dirty="0"/>
          </a:p>
        </p:txBody>
      </p:sp>
      <p:sp>
        <p:nvSpPr>
          <p:cNvPr id="84997" name="Google Shape;433;g847cf01710_0_113">
            <a:extLst>
              <a:ext uri="{FF2B5EF4-FFF2-40B4-BE49-F238E27FC236}">
                <a16:creationId xmlns:a16="http://schemas.microsoft.com/office/drawing/2014/main" id="{0AA20441-3243-1E43-8DAE-A79BEDCBFCE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Allosteric enzymes: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are never regulated by substrate binding.</a:t>
            </a:r>
          </a:p>
          <a:p>
            <a:pPr marL="457200" indent="-457200">
              <a:buFontTx/>
              <a:buAutoNum type="alphaUcPeriod"/>
              <a:defRPr/>
            </a:pPr>
            <a:r>
              <a:rPr lang="en-US" sz="2400" dirty="0">
                <a:latin typeface="Arial" panose="020B0604020202020204" pitchFamily="34" charset="0"/>
                <a:cs typeface="Arial" panose="020B0604020202020204" pitchFamily="34" charset="0"/>
              </a:rPr>
              <a:t>have their activity changed by changes in </a:t>
            </a:r>
            <a:r>
              <a:rPr lang="en-US" sz="2400" dirty="0" err="1">
                <a:latin typeface="Arial" panose="020B0604020202020204" pitchFamily="34" charset="0"/>
                <a:cs typeface="Arial" panose="020B0604020202020204" pitchFamily="34" charset="0"/>
              </a:rPr>
              <a:t>intersubunit</a:t>
            </a:r>
            <a:r>
              <a:rPr lang="en-US" sz="2400" dirty="0">
                <a:latin typeface="Arial" panose="020B0604020202020204" pitchFamily="34" charset="0"/>
                <a:cs typeface="Arial" panose="020B0604020202020204" pitchFamily="34" charset="0"/>
              </a:rPr>
              <a:t> interactions.</a:t>
            </a:r>
          </a:p>
          <a:p>
            <a:pPr marL="457200" indent="-457200">
              <a:buFontTx/>
              <a:buAutoNum type="alphaUcPeriod"/>
              <a:defRPr/>
            </a:pPr>
            <a:r>
              <a:rPr lang="en-US" sz="2400" dirty="0">
                <a:latin typeface="Arial" panose="020B0604020202020204" pitchFamily="34" charset="0"/>
                <a:cs typeface="Arial" panose="020B0604020202020204" pitchFamily="34" charset="0"/>
              </a:rPr>
              <a:t>exhibit Michaelis-Menten kinetics.</a:t>
            </a:r>
          </a:p>
          <a:p>
            <a:pPr marL="457200" indent="-457200">
              <a:buFontTx/>
              <a:buAutoNum type="alphaUcPeriod"/>
              <a:defRPr/>
            </a:pPr>
            <a:r>
              <a:rPr lang="en-US" sz="2400" dirty="0">
                <a:latin typeface="Arial" panose="020B0604020202020204" pitchFamily="34" charset="0"/>
                <a:cs typeface="Arial" panose="020B0604020202020204" pitchFamily="34" charset="0"/>
              </a:rPr>
              <a:t>always have both inhibitory and activating modulators.</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5FB6185F-6CC8-40D4-ABB3-B1B63B24066E}"/>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FC47-D2F0-4F76-8C66-D38EA08C30A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47, Response</a:t>
            </a:r>
            <a:endParaRPr lang="en-AU" dirty="0"/>
          </a:p>
        </p:txBody>
      </p:sp>
      <p:sp>
        <p:nvSpPr>
          <p:cNvPr id="463875" name="Google Shape;433;g847cf01710_0_113">
            <a:extLst>
              <a:ext uri="{FF2B5EF4-FFF2-40B4-BE49-F238E27FC236}">
                <a16:creationId xmlns:a16="http://schemas.microsoft.com/office/drawing/2014/main" id="{BE7C3814-91C0-A64A-AB0D-2E88A6A3245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Allosteric enzymes: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B.  have their activity changed by changes in </a:t>
            </a:r>
            <a:r>
              <a:rPr lang="en-US" altLang="en-US" sz="2400" b="1" dirty="0" err="1">
                <a:latin typeface="Arial" panose="020B0604020202020204" pitchFamily="34" charset="0"/>
                <a:cs typeface="Arial" panose="020B0604020202020204" pitchFamily="34" charset="0"/>
              </a:rPr>
              <a:t>intersubunit</a:t>
            </a:r>
            <a:endParaRPr lang="en-US" altLang="en-US" sz="2400" b="1" dirty="0">
              <a:latin typeface="Arial" panose="020B0604020202020204" pitchFamily="34" charset="0"/>
              <a:cs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      interactions.</a:t>
            </a:r>
          </a:p>
          <a:p>
            <a:pPr>
              <a:buFontTx/>
              <a:buNone/>
            </a:pPr>
            <a:endParaRPr lang="en-US" alt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Allosteric proteins are those having “other shapes” or conformations induced by the binding of modulators. Conformational changes induced by one or more modulators interconvert more-active and less-active forms of the enzyme. </a:t>
            </a:r>
          </a:p>
          <a:p>
            <a:pPr>
              <a:buNone/>
            </a:pPr>
            <a:endParaRPr lang="en-US" sz="2400" dirty="0"/>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329D-04AA-4EA3-9E6C-9798FFF9B2B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Enzymes Are Regulated by Reversible Covalent Modification</a:t>
            </a:r>
            <a:endParaRPr lang="en-AU" dirty="0">
              <a:solidFill>
                <a:srgbClr val="4E4CB4"/>
              </a:solidFill>
            </a:endParaRPr>
          </a:p>
        </p:txBody>
      </p:sp>
      <p:pic>
        <p:nvPicPr>
          <p:cNvPr id="465922" name="Picture 2" descr="A table shows 7 examples of covalent modification of target residues: phosphorylation, adenylation, acetylation, myristoylation, ubiquination, A D P-ribosylation, and methylation.">
            <a:extLst>
              <a:ext uri="{FF2B5EF4-FFF2-40B4-BE49-F238E27FC236}">
                <a16:creationId xmlns:a16="http://schemas.microsoft.com/office/drawing/2014/main" id="{F296E2DA-ADC2-5A4F-9033-3E7FA4EA07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828800"/>
            <a:ext cx="307354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Picture 5" descr="The table continues as follows. Ubiquitination (L y s): U is shown in a circle bonded to C that is double bonded to O and single bonded to O minus. This undergoes an activation reaction in which H S bonded to a circle labeled E 2 is added. This produces activated ubiquitin, which has U bonded to C that is double bonded to O and further bonded to S that is bonded to a circle labeled E 2. An enzyme undergoes a reaction in which activated ubiquitin produces H S bonded to a circle labeled E 2. This produces an enzyme bonded to N H that is further bonded to C that is double bonded to O and further bonded to a circle labeled U. A D P-ribosylation (A r g, G l n, C y s, diphthamide dash a modified H i s): An enzyme undergoes a reaction in which N A D is converted to nicotinamide. This produces an enzyme that is bonded to C 1 of a five-carbon sugar that is bonded to a longer chain. The sugar has O at the top vertex and C 1 bonded to the enzyme above and H below, C 2 and C 3 bonded to H above and O H below, and C 4 bonded to C H 2 above and H below. The C H 2 bonded to C 4 is further bonded to O that is bonded to P that is double bonded to O above, bonded to O minus below, and bonded to O on the left that is further bonded to another P that is double bonded to O above, bonded to O minus below, and bonded to O on the left that is further bonded to C H 2 that is bonded to C 1 of a second five-membered ring. The second ring has O at the top vertex and C 1 bonded to C H 2 of the chain already described and H below, C 2 and C 3 bonded to H above and O H below, and C 4 bonded to adenine above and H below. Methylation (G l u): An enzyme undergoes a reaction in which S-adenosylmethionine is converted to S-adenosylhomocysteine. This produces an enzyme bonded to C H 3.">
            <a:extLst>
              <a:ext uri="{FF2B5EF4-FFF2-40B4-BE49-F238E27FC236}">
                <a16:creationId xmlns:a16="http://schemas.microsoft.com/office/drawing/2014/main" id="{9A0E8312-889B-C043-B8CB-EC35DCC5EA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48200" y="1828800"/>
            <a:ext cx="3127251"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A581-8CB9-47EA-925E-EDA014B07C5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Phosphoryl Groups Affect the Structure and Catalytic Activity of Enzymes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E92413B8-B2F5-D946-A88D-B540AE370E4A}"/>
              </a:ext>
            </a:extLst>
          </p:cNvPr>
          <p:cNvSpPr txBox="1">
            <a:spLocks noChangeArrowheads="1"/>
          </p:cNvSpPr>
          <p:nvPr/>
        </p:nvSpPr>
        <p:spPr bwMode="auto">
          <a:xfrm>
            <a:off x="266700" y="2266950"/>
            <a:ext cx="8610600" cy="230505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protein kinases </a:t>
            </a:r>
            <a:r>
              <a:rPr lang="en-US" sz="2400" dirty="0">
                <a:latin typeface="Arial" panose="020B0604020202020204" pitchFamily="34" charset="0"/>
                <a:cs typeface="Arial" panose="020B0604020202020204" pitchFamily="34" charset="0"/>
              </a:rPr>
              <a:t>= catalyze the attachment of phosphoryl groups to specific amino acid residues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Tyr, His)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phosphoprotein phosphatases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protein phosphatases </a:t>
            </a:r>
            <a:r>
              <a:rPr lang="en-US" sz="2400" dirty="0">
                <a:latin typeface="Arial" panose="020B0604020202020204" pitchFamily="34" charset="0"/>
                <a:cs typeface="Arial" panose="020B0604020202020204" pitchFamily="34" charset="0"/>
              </a:rPr>
              <a:t>= remove phosphoryl groups from the same target proteins </a:t>
            </a:r>
          </a:p>
          <a:p>
            <a:pPr marL="533400" lvl="1"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AB71-DB3B-413F-B04F-967FA5D7356E}"/>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48</a:t>
            </a:r>
            <a:endParaRPr lang="en-AU" dirty="0"/>
          </a:p>
        </p:txBody>
      </p:sp>
      <p:sp>
        <p:nvSpPr>
          <p:cNvPr id="84997" name="Google Shape;433;g847cf01710_0_113">
            <a:extLst>
              <a:ext uri="{FF2B5EF4-FFF2-40B4-BE49-F238E27FC236}">
                <a16:creationId xmlns:a16="http://schemas.microsoft.com/office/drawing/2014/main" id="{6145A74B-857D-E042-AC4F-863833CE459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protein ________ catalyzes the attachment of phosphoryl groups to specific amino acid residues including ________.</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phosphatase; His and Ser</a:t>
            </a:r>
          </a:p>
          <a:p>
            <a:pPr marL="457200" indent="-457200">
              <a:buFontTx/>
              <a:buAutoNum type="alphaUcPeriod"/>
              <a:defRPr/>
            </a:pPr>
            <a:r>
              <a:rPr lang="en-US" sz="2400" dirty="0">
                <a:latin typeface="Arial" panose="020B0604020202020204" pitchFamily="34" charset="0"/>
                <a:cs typeface="Arial" panose="020B0604020202020204" pitchFamily="34" charset="0"/>
              </a:rPr>
              <a:t>phosphatase;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and Gln</a:t>
            </a:r>
          </a:p>
          <a:p>
            <a:pPr marL="457200" indent="-457200">
              <a:buFontTx/>
              <a:buAutoNum type="alphaUcPeriod"/>
              <a:defRPr/>
            </a:pPr>
            <a:r>
              <a:rPr lang="en-US" sz="2400" dirty="0">
                <a:latin typeface="Arial" panose="020B0604020202020204" pitchFamily="34" charset="0"/>
                <a:cs typeface="Arial" panose="020B0604020202020204" pitchFamily="34" charset="0"/>
              </a:rPr>
              <a:t>kinase; His and Ser</a:t>
            </a:r>
          </a:p>
          <a:p>
            <a:pPr marL="457200" indent="-457200">
              <a:buFontTx/>
              <a:buAutoNum type="alphaUcPeriod"/>
              <a:defRPr/>
            </a:pPr>
            <a:r>
              <a:rPr lang="en-US" sz="2400" dirty="0">
                <a:latin typeface="Arial" panose="020B0604020202020204" pitchFamily="34" charset="0"/>
                <a:cs typeface="Arial" panose="020B0604020202020204" pitchFamily="34" charset="0"/>
              </a:rPr>
              <a:t>kinase;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and Gln</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EE688AAE-DCAC-4A4C-AF10-69A133E5ABB4}"/>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CE75-83AB-47B5-A09E-B75D48BA917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48, Response</a:t>
            </a:r>
            <a:endParaRPr lang="en-AU" dirty="0"/>
          </a:p>
        </p:txBody>
      </p:sp>
      <p:sp>
        <p:nvSpPr>
          <p:cNvPr id="472067" name="Google Shape;433;g847cf01710_0_113">
            <a:extLst>
              <a:ext uri="{FF2B5EF4-FFF2-40B4-BE49-F238E27FC236}">
                <a16:creationId xmlns:a16="http://schemas.microsoft.com/office/drawing/2014/main" id="{D625E947-3815-0844-98D0-80DDB923442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 protein ________ catalyzes the attachment of phosphoryl groups to specific amino acid residues including ________.</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C. kinase; His and Ser</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attachment of phosphoryl groups to specific amino acid residues of a protein is catalyzed by protein kinases. In the reactions they catalyze, the </a:t>
            </a:r>
            <a:r>
              <a:rPr lang="el-GR" sz="2400" b="1" i="1" dirty="0">
                <a:latin typeface="Arial" panose="020B0604020202020204" pitchFamily="34" charset="0"/>
                <a:cs typeface="Arial" panose="020B0604020202020204" pitchFamily="34" charset="0"/>
              </a:rPr>
              <a:t>γ</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phosphoryl group derived from a nucleoside triphosphate (usually ATP) is transferred to a particular Ser,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or Tyr residue (occasionally His as well) on the target protein. </a:t>
            </a:r>
          </a:p>
          <a:p>
            <a:pPr>
              <a:lnSpc>
                <a:spcPct val="115000"/>
              </a:lnSpc>
              <a:spcBef>
                <a:spcPct val="0"/>
              </a:spcBef>
              <a:buClr>
                <a:srgbClr val="000000"/>
              </a:buClr>
              <a:buSzPts val="1100"/>
              <a:buNone/>
            </a:pPr>
            <a:endParaRPr lang="en-US" sz="2400" dirty="0"/>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CDE-B622-4ED8-8364-2A76E864A824}"/>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Regulation of Muscle Glycogen Phosphorylase Activity by Phosphorylation</a:t>
            </a:r>
            <a:endParaRPr lang="en-AU" sz="3400" dirty="0"/>
          </a:p>
        </p:txBody>
      </p:sp>
      <p:pic>
        <p:nvPicPr>
          <p:cNvPr id="474114" name="Picture 2" descr="A horizontal rectangle with two halves is labeled phosphorylase lowercase B. O H is bonded to the top left and top right corners of the rectangle. This structure undergoes a reaction involving phosphorylase kinase in which 2 A T P are converted to 2 A D P. This produces a similar rectangle at a different angle, so the bottom is angled toward the viewer and the back is angled away from the viewer. The two O H have been replaced by P, each in a circle. Short lines extend away from all sides of the rectangle. This structure is labeled phosphorylase lowercase A, and undergoes a reaction involving phosphoprotein phosphatase 1 in which 2 H 2 O are consumed and 2 P lowercase I are produced. This produces phosphorylase lowercase B and completes the cycle.">
            <a:extLst>
              <a:ext uri="{FF2B5EF4-FFF2-40B4-BE49-F238E27FC236}">
                <a16:creationId xmlns:a16="http://schemas.microsoft.com/office/drawing/2014/main" id="{5DE27A7B-3465-BB4F-9942-9906A480E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362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15" name="Picture 9" descr="A reaction reads, open parenthesis glucose close parenthesis subscript lowercase N end subscript, labeled glycogen, plus P lowercase I yields open parentheses glucose end parenthesis subscript lowercase N minus 1 end subscript, labeled shortened glycogen chain, plus glucose 1-phosphate.">
            <a:extLst>
              <a:ext uri="{FF2B5EF4-FFF2-40B4-BE49-F238E27FC236}">
                <a16:creationId xmlns:a16="http://schemas.microsoft.com/office/drawing/2014/main" id="{F537E6CD-8905-CB4A-B3F9-034994D06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57150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8AEE-C228-43BD-A7E9-0BEA693B1431}"/>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Phosphorylation in Glycogen Phosphorylase Causes a Conformational Change</a:t>
            </a:r>
            <a:endParaRPr lang="en-AU" sz="3200" dirty="0"/>
          </a:p>
        </p:txBody>
      </p:sp>
      <p:pic>
        <p:nvPicPr>
          <p:cNvPr id="476162" name="Picture 3" descr="A two-part figure, a and b, compares the T state in part a and the R state in part b of glycogen phosphorylase from rabbit muscle.">
            <a:extLst>
              <a:ext uri="{FF2B5EF4-FFF2-40B4-BE49-F238E27FC236}">
                <a16:creationId xmlns:a16="http://schemas.microsoft.com/office/drawing/2014/main" id="{30BDB253-9683-474F-AF67-45EE0039A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514600"/>
            <a:ext cx="8102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C319-FE0C-481F-90D1-29DF8F9F33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Enzyme-Catalyzed Reactions Take Place within the Active Site</a:t>
            </a:r>
            <a:endParaRPr lang="en-AU" dirty="0"/>
          </a:p>
        </p:txBody>
      </p:sp>
      <p:sp>
        <p:nvSpPr>
          <p:cNvPr id="41986" name="Google Shape;390;g847cf01710_0_68">
            <a:extLst>
              <a:ext uri="{FF2B5EF4-FFF2-40B4-BE49-F238E27FC236}">
                <a16:creationId xmlns:a16="http://schemas.microsoft.com/office/drawing/2014/main" id="{A0D1CD1B-7145-DC45-87F5-A4B9FF6D5D3E}"/>
              </a:ext>
            </a:extLst>
          </p:cNvPr>
          <p:cNvSpPr txBox="1">
            <a:spLocks noChangeArrowheads="1"/>
          </p:cNvSpPr>
          <p:nvPr/>
        </p:nvSpPr>
        <p:spPr bwMode="auto">
          <a:xfrm>
            <a:off x="433388" y="1828800"/>
            <a:ext cx="41386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active site </a:t>
            </a:r>
            <a:r>
              <a:rPr lang="en-US" sz="2400" dirty="0">
                <a:latin typeface="Arial" panose="020B0604020202020204" pitchFamily="34" charset="0"/>
                <a:cs typeface="Arial" panose="020B0604020202020204" pitchFamily="34" charset="0"/>
              </a:rPr>
              <a:t>= provides a specific environment in which a given reaction can occur more rapidly </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substrate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molecule that is bound to the active site and acted upon by the enzyme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0659" name="Picture 2" descr="A figure shows a bumpy, roughly spherical molecule with a highlighted region in the center labeled, key active-site amino acid residues. This region lies along the side of a pit in the molecule’s surface into which extends a molecule represented by a ball-and-stick structure labeled, substrate.">
            <a:extLst>
              <a:ext uri="{FF2B5EF4-FFF2-40B4-BE49-F238E27FC236}">
                <a16:creationId xmlns:a16="http://schemas.microsoft.com/office/drawing/2014/main" id="{B3B9BD96-EDC2-1F4F-A4BA-D598F42C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4054475"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D276-B114-453A-A643-26EA863D469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Multiple </a:t>
            </a:r>
            <a:r>
              <a:rPr lang="en-US" altLang="en-US" dirty="0" err="1">
                <a:solidFill>
                  <a:srgbClr val="4E4CB4"/>
                </a:solidFill>
                <a:latin typeface="Arial" panose="020B0604020202020204" pitchFamily="34" charset="0"/>
                <a:cs typeface="Arial" panose="020B0604020202020204" pitchFamily="34" charset="0"/>
              </a:rPr>
              <a:t>Phosphorylations</a:t>
            </a:r>
            <a:r>
              <a:rPr lang="en-US" altLang="en-US" dirty="0">
                <a:solidFill>
                  <a:srgbClr val="4E4CB4"/>
                </a:solidFill>
                <a:latin typeface="Arial" panose="020B0604020202020204" pitchFamily="34" charset="0"/>
                <a:cs typeface="Arial" panose="020B0604020202020204" pitchFamily="34" charset="0"/>
              </a:rPr>
              <a:t> Allow Exquisite Regulatory Control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FC3EDE1B-B66F-C941-96F3-8F63DF7C7EBC}"/>
              </a:ext>
            </a:extLst>
          </p:cNvPr>
          <p:cNvSpPr txBox="1">
            <a:spLocks noChangeArrowheads="1"/>
          </p:cNvSpPr>
          <p:nvPr/>
        </p:nvSpPr>
        <p:spPr bwMode="auto">
          <a:xfrm>
            <a:off x="266700" y="2057400"/>
            <a:ext cx="8610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residues that are typically phosphorylated in regulated proteins occur within common structural motifs (consensus sequences)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3EB96-CF37-43A2-847A-CDF9274327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Common Recognition Sequences for Protein Kinases</a:t>
            </a:r>
            <a:endParaRPr lang="en-AU" dirty="0"/>
          </a:p>
        </p:txBody>
      </p:sp>
      <p:sp>
        <p:nvSpPr>
          <p:cNvPr id="3" name="TextBox 2"/>
          <p:cNvSpPr txBox="1"/>
          <p:nvPr/>
        </p:nvSpPr>
        <p:spPr>
          <a:xfrm>
            <a:off x="990600" y="1371600"/>
            <a:ext cx="7507860" cy="369332"/>
          </a:xfrm>
          <a:prstGeom prst="rect">
            <a:avLst/>
          </a:prstGeom>
          <a:solidFill>
            <a:srgbClr val="005F6A"/>
          </a:solidFill>
        </p:spPr>
        <p:txBody>
          <a:bodyPr wrap="square" rtlCol="0">
            <a:spAutoFit/>
          </a:bodyPr>
          <a:lstStyle/>
          <a:p>
            <a:r>
              <a:rPr lang="en-US" sz="1800" b="1" dirty="0">
                <a:solidFill>
                  <a:schemeClr val="bg1"/>
                </a:solidFill>
              </a:rPr>
              <a:t>Table 6-10 Consensus Recognition Sequences for a Few Protein Kinases</a:t>
            </a:r>
          </a:p>
        </p:txBody>
      </p:sp>
      <p:graphicFrame>
        <p:nvGraphicFramePr>
          <p:cNvPr id="2" name="Table 1"/>
          <p:cNvGraphicFramePr>
            <a:graphicFrameLocks noGrp="1"/>
          </p:cNvGraphicFramePr>
          <p:nvPr>
            <p:extLst>
              <p:ext uri="{D42A27DB-BD31-4B8C-83A1-F6EECF244321}">
                <p14:modId xmlns:p14="http://schemas.microsoft.com/office/powerpoint/2010/main" val="3911968341"/>
              </p:ext>
            </p:extLst>
          </p:nvPr>
        </p:nvGraphicFramePr>
        <p:xfrm>
          <a:off x="990600" y="1740932"/>
          <a:ext cx="7507860" cy="4953000"/>
        </p:xfrm>
        <a:graphic>
          <a:graphicData uri="http://schemas.openxmlformats.org/drawingml/2006/table">
            <a:tbl>
              <a:tblPr firstRow="1" bandRow="1">
                <a:tableStyleId>{5C22544A-7EE6-4342-B048-85BDC9FD1C3A}</a:tableStyleId>
              </a:tblPr>
              <a:tblGrid>
                <a:gridCol w="3597593">
                  <a:extLst>
                    <a:ext uri="{9D8B030D-6E8A-4147-A177-3AD203B41FA5}">
                      <a16:colId xmlns:a16="http://schemas.microsoft.com/office/drawing/2014/main" val="20000"/>
                    </a:ext>
                  </a:extLst>
                </a:gridCol>
                <a:gridCol w="3910267">
                  <a:extLst>
                    <a:ext uri="{9D8B030D-6E8A-4147-A177-3AD203B41FA5}">
                      <a16:colId xmlns:a16="http://schemas.microsoft.com/office/drawing/2014/main" val="20001"/>
                    </a:ext>
                  </a:extLst>
                </a:gridCol>
              </a:tblGrid>
              <a:tr h="370840">
                <a:tc>
                  <a:txBody>
                    <a:bodyPr/>
                    <a:lstStyle/>
                    <a:p>
                      <a:r>
                        <a:rPr lang="en-US" sz="1400" dirty="0">
                          <a:solidFill>
                            <a:schemeClr val="tx1"/>
                          </a:solidFill>
                        </a:rPr>
                        <a:t>Protein kinase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Consensus sequence and phosphorylated residue</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238760">
                <a:tc>
                  <a:txBody>
                    <a:bodyPr/>
                    <a:lstStyle/>
                    <a:p>
                      <a:r>
                        <a:rPr lang="en-US" sz="1400" dirty="0"/>
                        <a:t>Protein kinase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-x-R-[RK]-x-[</a:t>
                      </a:r>
                      <a:r>
                        <a:rPr lang="en-US" sz="1400" b="1" dirty="0">
                          <a:solidFill>
                            <a:srgbClr val="960000"/>
                          </a:solidFill>
                        </a:rPr>
                        <a:t>ST</a:t>
                      </a:r>
                      <a:r>
                        <a:rPr lang="en-US" sz="14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2560">
                <a:tc>
                  <a:txBody>
                    <a:bodyPr/>
                    <a:lstStyle/>
                    <a:p>
                      <a:r>
                        <a:rPr lang="en-US" sz="1400" dirty="0"/>
                        <a:t>Protein kinase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-x-R-[RK]-x-[</a:t>
                      </a:r>
                      <a:r>
                        <a:rPr lang="en-US" sz="1400" b="1" dirty="0">
                          <a:solidFill>
                            <a:srgbClr val="960000"/>
                          </a:solidFill>
                        </a:rPr>
                        <a:t>ST</a:t>
                      </a:r>
                      <a:r>
                        <a:rPr lang="en-US" sz="14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8760">
                <a:tc>
                  <a:txBody>
                    <a:bodyPr/>
                    <a:lstStyle/>
                    <a:p>
                      <a:r>
                        <a:rPr lang="en-US" sz="1400" dirty="0"/>
                        <a:t>Protein kinase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-[RK](2)-x-[</a:t>
                      </a:r>
                      <a:r>
                        <a:rPr lang="en-US" sz="1400" b="1" dirty="0">
                          <a:solidFill>
                            <a:srgbClr val="960000"/>
                          </a:solidFill>
                        </a:rPr>
                        <a:t>ST</a:t>
                      </a:r>
                      <a:r>
                        <a:rPr lang="en-US" sz="1400" dirty="0"/>
                        <a:t>]-B-[RK](2)-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8760">
                <a:tc>
                  <a:txBody>
                    <a:bodyPr/>
                    <a:lstStyle/>
                    <a:p>
                      <a:r>
                        <a:rPr lang="en-US" sz="1400" dirty="0"/>
                        <a:t>Protein kinase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R-x-x-R-x-[</a:t>
                      </a:r>
                      <a:r>
                        <a:rPr lang="en-US" sz="1400" b="1" dirty="0">
                          <a:solidFill>
                            <a:srgbClr val="960000"/>
                          </a:solidFill>
                        </a:rPr>
                        <a:t>ST</a:t>
                      </a:r>
                      <a:r>
                        <a:rPr lang="en-US" sz="1400" dirty="0"/>
                        <a:t>]-x-</a:t>
                      </a:r>
                      <a:r>
                        <a:rPr lang="el-GR" sz="1400" dirty="0"/>
                        <a:t>ψ</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560">
                <a:tc>
                  <a:txBody>
                    <a:bodyPr/>
                    <a:lstStyle/>
                    <a:p>
                      <a:r>
                        <a:rPr lang="en-US" sz="1400" dirty="0"/>
                        <a:t>Ca</a:t>
                      </a:r>
                      <a:r>
                        <a:rPr lang="en-US" sz="1400" baseline="30000" dirty="0"/>
                        <a:t>2+</a:t>
                      </a:r>
                      <a:r>
                        <a:rPr lang="en-US" sz="1400" dirty="0"/>
                        <a:t>/calmodulin</a:t>
                      </a:r>
                      <a:r>
                        <a:rPr lang="en-US" sz="1400" baseline="0" dirty="0"/>
                        <a:t> kinase 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-B-x-R-x(2)-[</a:t>
                      </a:r>
                      <a:r>
                        <a:rPr lang="en-US" sz="1400" b="1" dirty="0">
                          <a:solidFill>
                            <a:srgbClr val="960000"/>
                          </a:solidFill>
                        </a:rPr>
                        <a:t>ST</a:t>
                      </a:r>
                      <a:r>
                        <a:rPr lang="en-US" sz="1400" dirty="0"/>
                        <a:t>]-x(3)-B-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a:t>
                      </a:r>
                      <a:r>
                        <a:rPr lang="en-US" sz="1400" baseline="30000" dirty="0"/>
                        <a:t>2+</a:t>
                      </a:r>
                      <a:r>
                        <a:rPr lang="en-US" sz="1400" dirty="0"/>
                        <a:t>/calmodulin</a:t>
                      </a:r>
                      <a:r>
                        <a:rPr lang="en-US" sz="1400" baseline="0" dirty="0"/>
                        <a:t> kinase II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-B-x-[RK]-x(2)-[</a:t>
                      </a:r>
                      <a:r>
                        <a:rPr lang="en-US" sz="1400" b="1" dirty="0">
                          <a:solidFill>
                            <a:srgbClr val="960000"/>
                          </a:solidFill>
                        </a:rPr>
                        <a:t>ST</a:t>
                      </a:r>
                      <a:r>
                        <a:rPr lang="en-US" sz="1400" dirty="0"/>
                        <a:t>]-x(2)-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8760">
                <a:tc>
                  <a:txBody>
                    <a:bodyPr/>
                    <a:lstStyle/>
                    <a:p>
                      <a:r>
                        <a:rPr lang="en-US" sz="1400" dirty="0"/>
                        <a:t>Myosin light</a:t>
                      </a:r>
                      <a:r>
                        <a:rPr lang="en-US" sz="1400" baseline="0" dirty="0"/>
                        <a:t> chain kinase (smooth muscle)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-K(2)-R-x(2)-</a:t>
                      </a:r>
                      <a:r>
                        <a:rPr lang="en-US" sz="1400" b="1" dirty="0">
                          <a:solidFill>
                            <a:srgbClr val="960000"/>
                          </a:solidFill>
                        </a:rPr>
                        <a:t>S</a:t>
                      </a:r>
                      <a:r>
                        <a:rPr lang="en-US" sz="1400" dirty="0"/>
                        <a:t>-x-B(2)-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8760">
                <a:tc>
                  <a:txBody>
                    <a:bodyPr/>
                    <a:lstStyle/>
                    <a:p>
                      <a:r>
                        <a:rPr lang="en-US" sz="1400" dirty="0"/>
                        <a:t>Phosphorylase </a:t>
                      </a:r>
                      <a:r>
                        <a:rPr lang="en-US" sz="1400" i="1" dirty="0"/>
                        <a:t>b</a:t>
                      </a:r>
                      <a:r>
                        <a:rPr lang="en-US" sz="1400" i="0" dirty="0"/>
                        <a:t> kinase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-K-R-K-Q-I-</a:t>
                      </a:r>
                      <a:r>
                        <a:rPr lang="en-US" sz="1400" b="1" i="1" dirty="0">
                          <a:solidFill>
                            <a:srgbClr val="960000"/>
                          </a:solidFill>
                        </a:rPr>
                        <a:t>S</a:t>
                      </a:r>
                      <a:r>
                        <a:rPr lang="en-US" sz="1400" i="1" dirty="0"/>
                        <a:t>-V-R-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8760">
                <a:tc>
                  <a:txBody>
                    <a:bodyPr/>
                    <a:lstStyle/>
                    <a:p>
                      <a:r>
                        <a:rPr lang="en-US" sz="1400" dirty="0"/>
                        <a:t>Extracellular signal-regulated kinase (ERK)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-P-x-[</a:t>
                      </a:r>
                      <a:r>
                        <a:rPr lang="en-US" sz="1400" b="1" dirty="0">
                          <a:solidFill>
                            <a:srgbClr val="960000"/>
                          </a:solidFill>
                        </a:rPr>
                        <a:t>ST</a:t>
                      </a:r>
                      <a:r>
                        <a:rPr lang="en-US" sz="1400" dirty="0"/>
                        <a:t>]-P(2)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38760">
                <a:tc>
                  <a:txBody>
                    <a:bodyPr/>
                    <a:lstStyle/>
                    <a:p>
                      <a:r>
                        <a:rPr lang="en-US" sz="1400" dirty="0"/>
                        <a:t>Cyclin-dependent</a:t>
                      </a:r>
                      <a:r>
                        <a:rPr lang="en-US" sz="1400" baseline="0" dirty="0"/>
                        <a:t> protein kinase (cdc2)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]-P-x-[KR]-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8760">
                <a:tc>
                  <a:txBody>
                    <a:bodyPr/>
                    <a:lstStyle/>
                    <a:p>
                      <a:r>
                        <a:rPr lang="en-US" sz="1400" dirty="0"/>
                        <a:t>Casein kinase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t>
                      </a:r>
                      <a:r>
                        <a:rPr lang="en-US" sz="1400" dirty="0" err="1"/>
                        <a:t>SpTp</a:t>
                      </a:r>
                      <a:r>
                        <a:rPr lang="en-US" sz="1400" dirty="0"/>
                        <a:t>]-x(2)-[</a:t>
                      </a:r>
                      <a:r>
                        <a:rPr lang="en-US" sz="1400" b="1" dirty="0">
                          <a:solidFill>
                            <a:srgbClr val="960000"/>
                          </a:solidFill>
                        </a:rPr>
                        <a:t>ST</a:t>
                      </a:r>
                      <a:r>
                        <a:rPr lang="en-US" sz="1400" dirty="0"/>
                        <a:t>]-B</a:t>
                      </a:r>
                      <a:endParaRPr lang="en-US"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Casein kinase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]-x(2)-[ED]-x-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8760">
                <a:tc>
                  <a:txBody>
                    <a:bodyPr/>
                    <a:lstStyle/>
                    <a:p>
                      <a:r>
                        <a:rPr lang="el-GR" sz="1400" i="1" dirty="0"/>
                        <a:t>β</a:t>
                      </a:r>
                      <a:r>
                        <a:rPr lang="en-US" sz="1400" dirty="0"/>
                        <a:t>-Adrenergic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-[DE](</a:t>
                      </a:r>
                      <a:r>
                        <a:rPr lang="en-US" sz="1400" i="1" dirty="0"/>
                        <a:t>n</a:t>
                      </a:r>
                      <a:r>
                        <a:rPr lang="en-US" sz="1400" i="0" dirty="0"/>
                        <a:t>)-</a:t>
                      </a:r>
                      <a:r>
                        <a:rPr lang="en-US" sz="1400" dirty="0"/>
                        <a:t>[</a:t>
                      </a:r>
                      <a:r>
                        <a:rPr lang="en-US" sz="1400" b="1" dirty="0">
                          <a:solidFill>
                            <a:srgbClr val="960000"/>
                          </a:solidFill>
                        </a:rPr>
                        <a:t>ST</a:t>
                      </a:r>
                      <a:r>
                        <a:rPr lang="en-US" sz="1400" dirty="0"/>
                        <a:t>]-x(3)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14960">
                <a:tc>
                  <a:txBody>
                    <a:bodyPr/>
                    <a:lstStyle/>
                    <a:p>
                      <a:r>
                        <a:rPr lang="en-US" sz="1400" dirty="0"/>
                        <a:t>Rhodopsin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-x(2)-[</a:t>
                      </a:r>
                      <a:r>
                        <a:rPr lang="en-US" sz="1400" b="1" dirty="0">
                          <a:solidFill>
                            <a:srgbClr val="960000"/>
                          </a:solidFill>
                        </a:rPr>
                        <a:t>ST</a:t>
                      </a:r>
                      <a:r>
                        <a:rPr lang="en-US" sz="1400" dirty="0"/>
                        <a:t>]-</a:t>
                      </a:r>
                      <a:r>
                        <a:rPr lang="en-US" sz="1400" i="0" dirty="0"/>
                        <a:t>E(</a:t>
                      </a:r>
                      <a:r>
                        <a:rPr lang="en-US" sz="1400" i="1" dirty="0"/>
                        <a:t>n</a:t>
                      </a:r>
                      <a:r>
                        <a:rPr lang="en-US" sz="1400" i="0" dirty="0"/>
                        <a:t>)-</a:t>
                      </a:r>
                      <a:r>
                        <a:rPr lang="en-US" sz="1400" i="0" dirty="0" err="1"/>
                        <a:t>vABL</a:t>
                      </a:r>
                      <a:r>
                        <a:rPr lang="en-US" sz="1400" i="0" dirty="0"/>
                        <a:t>-[YLV]-</a:t>
                      </a:r>
                      <a:r>
                        <a:rPr lang="en-US" sz="1400" b="1" i="0" dirty="0">
                          <a:solidFill>
                            <a:srgbClr val="960000"/>
                          </a:solidFill>
                        </a:rPr>
                        <a:t>Y</a:t>
                      </a:r>
                      <a:r>
                        <a:rPr lang="en-US" sz="1400" i="0" dirty="0"/>
                        <a:t>-X</a:t>
                      </a:r>
                      <a:r>
                        <a:rPr lang="en-US" sz="1400" i="0" baseline="-25000" dirty="0"/>
                        <a:t>1-3</a:t>
                      </a:r>
                      <a:r>
                        <a:rPr lang="en-US" sz="1400" i="0" dirty="0"/>
                        <a:t>-[PF]-</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8600">
                <a:tc>
                  <a:txBody>
                    <a:bodyPr/>
                    <a:lstStyle/>
                    <a:p>
                      <a:r>
                        <a:rPr lang="en-US" sz="1400" dirty="0"/>
                        <a:t>Epidermal growth factor (EGF)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-E(4)-</a:t>
                      </a:r>
                      <a:r>
                        <a:rPr lang="en-US" sz="1400" b="1" i="1" dirty="0">
                          <a:solidFill>
                            <a:srgbClr val="960000"/>
                          </a:solidFill>
                        </a:rPr>
                        <a:t>Y</a:t>
                      </a:r>
                      <a:r>
                        <a:rPr lang="en-US" sz="1400" i="1" dirty="0"/>
                        <a:t>-F-E-L-V-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855-87D2-40DC-A904-834A1A7A07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Multiple Regulatory </a:t>
            </a:r>
            <a:r>
              <a:rPr lang="en-US" altLang="en-US" dirty="0" err="1">
                <a:solidFill>
                  <a:schemeClr val="tx1"/>
                </a:solidFill>
                <a:latin typeface="Arial" panose="020B0604020202020204" pitchFamily="34" charset="0"/>
                <a:cs typeface="Arial" panose="020B0604020202020204" pitchFamily="34" charset="0"/>
              </a:rPr>
              <a:t>Phosphorylations</a:t>
            </a:r>
            <a:endParaRPr lang="en-AU" dirty="0"/>
          </a:p>
        </p:txBody>
      </p:sp>
      <p:sp>
        <p:nvSpPr>
          <p:cNvPr id="4" name="Google Shape;390;g847cf01710_0_68">
            <a:extLst>
              <a:ext uri="{FF2B5EF4-FFF2-40B4-BE49-F238E27FC236}">
                <a16:creationId xmlns:a16="http://schemas.microsoft.com/office/drawing/2014/main" id="{1FFC1473-8640-C548-88CE-4EDF25D56416}"/>
              </a:ext>
            </a:extLst>
          </p:cNvPr>
          <p:cNvSpPr txBox="1">
            <a:spLocks noChangeArrowheads="1"/>
          </p:cNvSpPr>
          <p:nvPr/>
        </p:nvSpPr>
        <p:spPr bwMode="auto">
          <a:xfrm>
            <a:off x="266700" y="2057400"/>
            <a:ext cx="3543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provide the potential for extremely subtle modulation of enzyme activity</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sequential phosphorylation processes can be hierarchical</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2307" name="Picture 2" descr="A drawing and a table show 9 regulatory phosphorylations possible for glycogen synthase, including the phosphorylation sites and degree of synthase inactivation.">
            <a:extLst>
              <a:ext uri="{FF2B5EF4-FFF2-40B4-BE49-F238E27FC236}">
                <a16:creationId xmlns:a16="http://schemas.microsoft.com/office/drawing/2014/main" id="{90C3CFA4-FBF3-AB43-9137-2986A4AE3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2014538"/>
            <a:ext cx="38481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C0AC-40EC-4E46-B183-EB2490D5625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49</a:t>
            </a:r>
            <a:endParaRPr lang="en-AU" dirty="0"/>
          </a:p>
        </p:txBody>
      </p:sp>
      <p:sp>
        <p:nvSpPr>
          <p:cNvPr id="84997" name="Google Shape;433;g847cf01710_0_113">
            <a:extLst>
              <a:ext uri="{FF2B5EF4-FFF2-40B4-BE49-F238E27FC236}">
                <a16:creationId xmlns:a16="http://schemas.microsoft.com/office/drawing/2014/main" id="{D0BAF341-D679-9E48-8C5F-0CB2B9EE538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Phosphorylation of enzymes: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always increases their activity.</a:t>
            </a:r>
          </a:p>
          <a:p>
            <a:pPr marL="457200" indent="-457200">
              <a:buFontTx/>
              <a:buAutoNum type="alphaUcPeriod"/>
              <a:defRPr/>
            </a:pPr>
            <a:r>
              <a:rPr lang="en-US" sz="2400" dirty="0">
                <a:latin typeface="Arial" panose="020B0604020202020204" pitchFamily="34" charset="0"/>
                <a:cs typeface="Arial" panose="020B0604020202020204" pitchFamily="34" charset="0"/>
              </a:rPr>
              <a:t>is irreversible.</a:t>
            </a:r>
          </a:p>
          <a:p>
            <a:pPr marL="457200" indent="-457200">
              <a:buFontTx/>
              <a:buAutoNum type="alphaUcPeriod"/>
              <a:defRPr/>
            </a:pPr>
            <a:r>
              <a:rPr lang="en-US" sz="2400" dirty="0">
                <a:latin typeface="Arial" panose="020B0604020202020204" pitchFamily="34" charset="0"/>
                <a:cs typeface="Arial" panose="020B0604020202020204" pitchFamily="34" charset="0"/>
              </a:rPr>
              <a:t>is one of only five known covalent forms of regulation.</a:t>
            </a:r>
          </a:p>
          <a:p>
            <a:pPr marL="457200" indent="-457200">
              <a:buFontTx/>
              <a:buAutoNum type="alphaUcPeriod"/>
              <a:defRPr/>
            </a:pPr>
            <a:r>
              <a:rPr lang="en-US" sz="2400" dirty="0">
                <a:latin typeface="Arial" panose="020B0604020202020204" pitchFamily="34" charset="0"/>
                <a:cs typeface="Arial" panose="020B0604020202020204" pitchFamily="34" charset="0"/>
              </a:rPr>
              <a:t>generally occurs on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and/or Tyr side chains (with phosphorylation of His side chains also known to occur with less frequency).</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7CC41718-C0EF-4D91-89B9-0E366630FF71}"/>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66F7-AF4B-40A1-982C-4CA5D4FCC08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49, Response</a:t>
            </a:r>
            <a:endParaRPr lang="en-AU" dirty="0"/>
          </a:p>
        </p:txBody>
      </p:sp>
      <p:sp>
        <p:nvSpPr>
          <p:cNvPr id="4" name="Google Shape;433;g847cf01710_0_113">
            <a:extLst>
              <a:ext uri="{FF2B5EF4-FFF2-40B4-BE49-F238E27FC236}">
                <a16:creationId xmlns:a16="http://schemas.microsoft.com/office/drawing/2014/main" id="{C1008E8E-2090-ED4F-87CD-2229B4495D9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Phosphorylation of enzymes: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startAt="4"/>
              <a:defRPr/>
            </a:pPr>
            <a:r>
              <a:rPr lang="en-US" sz="2400" b="1" dirty="0">
                <a:latin typeface="Arial" panose="020B0604020202020204" pitchFamily="34" charset="0"/>
                <a:cs typeface="Arial" panose="020B0604020202020204" pitchFamily="34" charset="0"/>
              </a:rPr>
              <a:t>generally occurs on Ser,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and/or Tyr side chains (with phosphorylation of His side chains also known to occur with less frequency).</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Phosphorylation occurs on a particular Ser,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or Tyr residue (occasionally His as well) on the target protein.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992D-70BE-4775-BB66-A8ABFC0B4DA8}"/>
              </a:ext>
            </a:extLst>
          </p:cNvPr>
          <p:cNvSpPr>
            <a:spLocks noGrp="1"/>
          </p:cNvSpPr>
          <p:nvPr>
            <p:ph type="title"/>
          </p:nvPr>
        </p:nvSpPr>
        <p:spPr>
          <a:xfrm>
            <a:off x="0" y="152400"/>
            <a:ext cx="9144000" cy="1295400"/>
          </a:xfrm>
        </p:spPr>
        <p:txBody>
          <a:bodyPr/>
          <a:lstStyle/>
          <a:p>
            <a:r>
              <a:rPr lang="en-US" altLang="en-US" sz="3000" dirty="0">
                <a:solidFill>
                  <a:srgbClr val="4E4CB4"/>
                </a:solidFill>
                <a:latin typeface="Arial" panose="020B0604020202020204" pitchFamily="34" charset="0"/>
                <a:cs typeface="Arial" panose="020B0604020202020204" pitchFamily="34" charset="0"/>
              </a:rPr>
              <a:t>Some Enzymes and Other Proteins Are Regulated by Proteolytic Cleavage of an Enzyme Precursor</a:t>
            </a:r>
            <a:endParaRPr lang="en-AU" sz="3000" dirty="0">
              <a:solidFill>
                <a:srgbClr val="4E4CB4"/>
              </a:solidFill>
            </a:endParaRPr>
          </a:p>
        </p:txBody>
      </p:sp>
      <p:sp>
        <p:nvSpPr>
          <p:cNvPr id="4" name="Google Shape;390;g847cf01710_0_68">
            <a:extLst>
              <a:ext uri="{FF2B5EF4-FFF2-40B4-BE49-F238E27FC236}">
                <a16:creationId xmlns:a16="http://schemas.microsoft.com/office/drawing/2014/main" id="{5D9517B0-7226-1C44-B548-4F73B1466B82}"/>
              </a:ext>
            </a:extLst>
          </p:cNvPr>
          <p:cNvSpPr txBox="1">
            <a:spLocks noChangeArrowheads="1"/>
          </p:cNvSpPr>
          <p:nvPr/>
        </p:nvSpPr>
        <p:spPr bwMode="auto">
          <a:xfrm>
            <a:off x="266701" y="2109788"/>
            <a:ext cx="3467100" cy="43672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zymogen </a:t>
            </a:r>
            <a:r>
              <a:rPr lang="en-US" sz="2400" dirty="0">
                <a:latin typeface="Arial" panose="020B0604020202020204" pitchFamily="34" charset="0"/>
                <a:cs typeface="Arial" panose="020B0604020202020204" pitchFamily="34" charset="0"/>
              </a:rPr>
              <a:t>= inactive precursor that is cleaved to form an active protease enzyme </a:t>
            </a: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proprotein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proenzyme </a:t>
            </a:r>
            <a:r>
              <a:rPr lang="en-US" sz="2400" dirty="0">
                <a:latin typeface="Arial" panose="020B0604020202020204" pitchFamily="34" charset="0"/>
                <a:cs typeface="Arial" panose="020B0604020202020204" pitchFamily="34" charset="0"/>
              </a:rPr>
              <a:t>= precursors that are cleaved to form other proteins </a:t>
            </a: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16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8451" name="Picture 2" descr="A bar with 1 on the left and 245 on the right is labeled as chymotrypsinogen (inactive). An arrow labeled highlighted trypsin points down to the same bar broken into two unequal pieces and labeled Greek letter pi chymotrypsin (active). Numbers are labeled using vertical lines and labels are given here after numbers. The first bar has 1 on the left and 15 A r g, on the right. The second bar has 16 I l e, on the left and 245 on the right. An arrow points down labeled highlighted Greek letter pi chymotrypsin (autolysis). During this reaction, S e r superscript 14 to A r g superscript 15 plus T h r superscript 147 to A s n superscript 148 are removed. This produces Greek letter alpha chymotrypsin (active). It has three bars, labeled from left to right as A, B, and C. Bar A has 1 on the left and 13 L e u on the right. Bar B has 16 I l e on the left and 146 T y r on the right. Bar C has 149 A l a on the left and 245 on the right. Trypsinogen (inactive) is shown as a single bar with 1 on the left and 229 on the right. Near 1, 6 L y s and 7 I l e are labeled. An arrow points down labeled highlighted enteropeptidase. A piece with V a l superscript 1, a chain of 4 A s p residues, and L y s 6 is removed. This produces trypsin (active). It is a single bar with 7 I l e on the left and 229 on the right.">
            <a:extLst>
              <a:ext uri="{FF2B5EF4-FFF2-40B4-BE49-F238E27FC236}">
                <a16:creationId xmlns:a16="http://schemas.microsoft.com/office/drawing/2014/main" id="{02A353FB-DB5C-624A-8DCD-9F2C47F81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5545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D75E-9083-482C-81EF-2D04D502762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50</a:t>
            </a:r>
            <a:endParaRPr lang="en-AU" dirty="0"/>
          </a:p>
        </p:txBody>
      </p:sp>
      <p:sp>
        <p:nvSpPr>
          <p:cNvPr id="84997" name="Google Shape;433;g847cf01710_0_113">
            <a:extLst>
              <a:ext uri="{FF2B5EF4-FFF2-40B4-BE49-F238E27FC236}">
                <a16:creationId xmlns:a16="http://schemas.microsoft.com/office/drawing/2014/main" id="{ADD5EFAF-F04A-7744-889F-E33A3DF4C66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________ is an </a:t>
            </a:r>
            <a:r>
              <a:rPr lang="en-US" altLang="en-US" sz="2400" i="1" dirty="0">
                <a:latin typeface="Arial" panose="020B0604020202020204" pitchFamily="34" charset="0"/>
                <a:cs typeface="Arial" panose="020B0604020202020204" pitchFamily="34" charset="0"/>
              </a:rPr>
              <a:t>irreversible</a:t>
            </a:r>
            <a:r>
              <a:rPr lang="en-US" altLang="en-US" sz="2400" dirty="0">
                <a:latin typeface="Arial" panose="020B0604020202020204" pitchFamily="34" charset="0"/>
                <a:cs typeface="Arial" panose="020B0604020202020204" pitchFamily="34" charset="0"/>
              </a:rPr>
              <a:t> enzyme regulatory mechanism.</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AutoNum type="alphaUcPeriod"/>
            </a:pPr>
            <a:r>
              <a:rPr lang="en-US" altLang="en-US" sz="2400" dirty="0">
                <a:latin typeface="Arial" panose="020B0604020202020204" pitchFamily="34" charset="0"/>
                <a:cs typeface="Arial" panose="020B0604020202020204" pitchFamily="34" charset="0"/>
              </a:rPr>
              <a:t> Phosphorylation</a:t>
            </a:r>
          </a:p>
          <a:p>
            <a:pPr>
              <a:buFontTx/>
              <a:buAutoNum type="alphaUcPeriod"/>
            </a:pPr>
            <a:r>
              <a:rPr lang="en-US" altLang="en-US" sz="2400" dirty="0">
                <a:latin typeface="Arial" panose="020B0604020202020204" pitchFamily="34" charset="0"/>
                <a:cs typeface="Arial" panose="020B0604020202020204" pitchFamily="34" charset="0"/>
              </a:rPr>
              <a:t> Acetylation</a:t>
            </a:r>
          </a:p>
          <a:p>
            <a:pPr>
              <a:buFontTx/>
              <a:buAutoNum type="alphaUcPeriod"/>
            </a:pPr>
            <a:r>
              <a:rPr lang="en-US" altLang="en-US" sz="2400" dirty="0">
                <a:latin typeface="Arial" panose="020B0604020202020204" pitchFamily="34" charset="0"/>
                <a:cs typeface="Arial" panose="020B0604020202020204" pitchFamily="34" charset="0"/>
              </a:rPr>
              <a:t> Ubiquitination</a:t>
            </a:r>
          </a:p>
          <a:p>
            <a:pPr>
              <a:buFontTx/>
              <a:buAutoNum type="alphaUcPeriod"/>
            </a:pPr>
            <a:r>
              <a:rPr lang="en-US" altLang="en-US" sz="2400" dirty="0">
                <a:latin typeface="Arial" panose="020B0604020202020204" pitchFamily="34" charset="0"/>
                <a:cs typeface="Arial" panose="020B0604020202020204" pitchFamily="34" charset="0"/>
              </a:rPr>
              <a:t> Activation of a zymogen</a:t>
            </a:r>
          </a:p>
          <a:p>
            <a:pPr>
              <a:buFontTx/>
              <a:buNone/>
            </a:pPr>
            <a:endParaRPr lang="en-US" altLang="en-US" sz="24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A3AD25D8-DF76-4B3B-AADB-1AA4E52A2066}"/>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CB4C-9783-489A-A6FF-A57BE9E8B52E}"/>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50, Response</a:t>
            </a:r>
            <a:endParaRPr lang="en-AU" dirty="0"/>
          </a:p>
        </p:txBody>
      </p:sp>
      <p:sp>
        <p:nvSpPr>
          <p:cNvPr id="492547" name="Google Shape;433;g847cf01710_0_113">
            <a:extLst>
              <a:ext uri="{FF2B5EF4-FFF2-40B4-BE49-F238E27FC236}">
                <a16:creationId xmlns:a16="http://schemas.microsoft.com/office/drawing/2014/main" id="{B0A1B3BC-3049-C14F-A5BC-243B3661DA3B}"/>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________ is an </a:t>
            </a:r>
            <a:r>
              <a:rPr lang="en-US" altLang="en-US" sz="2400" i="1" dirty="0">
                <a:latin typeface="Arial" panose="020B0604020202020204" pitchFamily="34" charset="0"/>
                <a:cs typeface="Arial" panose="020B0604020202020204" pitchFamily="34" charset="0"/>
              </a:rPr>
              <a:t>irreversible</a:t>
            </a:r>
            <a:r>
              <a:rPr lang="en-US" altLang="en-US" sz="2400" dirty="0">
                <a:latin typeface="Arial" panose="020B0604020202020204" pitchFamily="34" charset="0"/>
                <a:cs typeface="Arial" panose="020B0604020202020204" pitchFamily="34" charset="0"/>
              </a:rPr>
              <a:t> enzyme regulatory mechanism.</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D.   Activation of a zymogen</a:t>
            </a:r>
          </a:p>
          <a:p>
            <a:pPr>
              <a:buFontTx/>
              <a:buNone/>
            </a:pPr>
            <a:endParaRPr lang="en-US" alt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For some enzymes, an inactive precursor called a zymogen is cleaved to form the active enzyme. This is an irreversible enzyme regulatory mechanism.</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F956-6F56-49C6-938D-281E7C481969}"/>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 Cascade of Proteolytically Activated Zymogens Leads to Blood Coagulation</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54163625-031D-9E41-ABE8-59B4F06F02AC}"/>
              </a:ext>
            </a:extLst>
          </p:cNvPr>
          <p:cNvSpPr txBox="1">
            <a:spLocks noChangeArrowheads="1"/>
          </p:cNvSpPr>
          <p:nvPr/>
        </p:nvSpPr>
        <p:spPr bwMode="auto">
          <a:xfrm>
            <a:off x="266700" y="2270125"/>
            <a:ext cx="84201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regulatory cascade </a:t>
            </a:r>
            <a:r>
              <a:rPr lang="en-US" sz="2400" dirty="0">
                <a:latin typeface="Arial" panose="020B0604020202020204" pitchFamily="34" charset="0"/>
                <a:cs typeface="Arial" panose="020B0604020202020204" pitchFamily="34" charset="0"/>
              </a:rPr>
              <a:t>= a mechanism that allows a very sensitive response to—and amplification of—a molecular signal </a:t>
            </a:r>
          </a:p>
          <a:p>
            <a:pPr lvl="1">
              <a:defRPr/>
            </a:pPr>
            <a:r>
              <a:rPr lang="en-US" sz="2400" dirty="0">
                <a:latin typeface="Arial" panose="020B0604020202020204" pitchFamily="34" charset="0"/>
                <a:cs typeface="Arial" panose="020B0604020202020204" pitchFamily="34" charset="0"/>
              </a:rPr>
              <a:t>example = formation of a blood clot </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ED45-12AA-406F-86E0-35DEF29B3F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Blood Clots</a:t>
            </a:r>
            <a:endParaRPr lang="en-AU" dirty="0"/>
          </a:p>
        </p:txBody>
      </p:sp>
      <p:sp>
        <p:nvSpPr>
          <p:cNvPr id="4" name="Google Shape;390;g847cf01710_0_68">
            <a:extLst>
              <a:ext uri="{FF2B5EF4-FFF2-40B4-BE49-F238E27FC236}">
                <a16:creationId xmlns:a16="http://schemas.microsoft.com/office/drawing/2014/main" id="{87AF9749-939D-4849-A26B-A89CC2916BDF}"/>
              </a:ext>
            </a:extLst>
          </p:cNvPr>
          <p:cNvSpPr txBox="1">
            <a:spLocks noChangeArrowheads="1"/>
          </p:cNvSpPr>
          <p:nvPr/>
        </p:nvSpPr>
        <p:spPr bwMode="auto">
          <a:xfrm>
            <a:off x="361950" y="1363663"/>
            <a:ext cx="3295650" cy="51895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blood clot = aggregate of specialized cell fragments that lack nuclei </a:t>
            </a:r>
            <a:r>
              <a:rPr lang="en-US" sz="2400" b="1" dirty="0">
                <a:latin typeface="Arial" panose="020B0604020202020204" pitchFamily="34" charset="0"/>
                <a:cs typeface="Arial" panose="020B0604020202020204" pitchFamily="34" charset="0"/>
              </a:rPr>
              <a:t>(platelets) </a:t>
            </a:r>
            <a:r>
              <a:rPr lang="en-US" sz="2400" dirty="0">
                <a:latin typeface="Arial" panose="020B0604020202020204" pitchFamily="34" charset="0"/>
                <a:cs typeface="Arial" panose="020B0604020202020204" pitchFamily="34" charset="0"/>
              </a:rPr>
              <a:t>cross-linked and stabilized by proteinaceous fibers consisting mainly of the protein </a:t>
            </a:r>
            <a:r>
              <a:rPr lang="en-US" sz="2400" b="1" dirty="0">
                <a:latin typeface="Arial" panose="020B0604020202020204" pitchFamily="34" charset="0"/>
                <a:cs typeface="Arial" panose="020B0604020202020204" pitchFamily="34" charset="0"/>
              </a:rPr>
              <a:t>fibrin </a:t>
            </a:r>
            <a:r>
              <a:rPr lang="en-US" sz="2400" dirty="0">
                <a:latin typeface="Arial" panose="020B0604020202020204" pitchFamily="34" charset="0"/>
                <a:cs typeface="Arial" panose="020B0604020202020204" pitchFamily="34" charset="0"/>
              </a:rPr>
              <a:t>(derived from the soluble zymogen </a:t>
            </a:r>
            <a:r>
              <a:rPr lang="en-US" sz="2400" b="1" dirty="0">
                <a:latin typeface="Arial" panose="020B0604020202020204" pitchFamily="34" charset="0"/>
                <a:cs typeface="Arial" panose="020B0604020202020204" pitchFamily="34" charset="0"/>
              </a:rPr>
              <a:t>fibrinogen</a:t>
            </a:r>
            <a:r>
              <a:rPr lang="en-US" sz="2400" dirty="0">
                <a:latin typeface="Arial" panose="020B0604020202020204" pitchFamily="34" charset="0"/>
                <a:cs typeface="Arial" panose="020B0604020202020204" pitchFamily="34" charset="0"/>
              </a:rPr>
              <a:t>) </a:t>
            </a: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96643" name="Picture 2" descr="A two-part figure, a and b, shows the function of fibrin in blood clots. Part a shows a micrograph of a blood clot and part b shows how the alpha, beta, and gamma subunits come together and undergo cross-linking that produces fibrin fibers.">
            <a:extLst>
              <a:ext uri="{FF2B5EF4-FFF2-40B4-BE49-F238E27FC236}">
                <a16:creationId xmlns:a16="http://schemas.microsoft.com/office/drawing/2014/main" id="{8C00DA72-410A-FD4F-B58F-A9C67568C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1435893"/>
            <a:ext cx="45180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2E7B-911B-42FC-AE17-8AF8426EFD1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Affect Reaction Rates,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Not Equilibria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F6BD88C0-602A-8942-A2ED-372719E86FDE}"/>
              </a:ext>
            </a:extLst>
          </p:cNvPr>
          <p:cNvSpPr txBox="1">
            <a:spLocks noChangeArrowheads="1"/>
          </p:cNvSpPr>
          <p:nvPr/>
        </p:nvSpPr>
        <p:spPr bwMode="auto">
          <a:xfrm>
            <a:off x="445294" y="1739901"/>
            <a:ext cx="8253412" cy="622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simple enzymatic reactions can be written as</a:t>
            </a: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Rectangle 3">
            <a:extLst>
              <a:ext uri="{FF2B5EF4-FFF2-40B4-BE49-F238E27FC236}">
                <a16:creationId xmlns:a16="http://schemas.microsoft.com/office/drawing/2014/main" id="{8FD3F079-ABAC-4024-823A-FB456C9494C1}"/>
              </a:ext>
            </a:extLst>
          </p:cNvPr>
          <p:cNvSpPr/>
          <p:nvPr/>
        </p:nvSpPr>
        <p:spPr>
          <a:xfrm>
            <a:off x="2057400" y="2514600"/>
            <a:ext cx="380347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E + S ⇌ ES ⇌ EP ⇌ E + P</a:t>
            </a:r>
            <a:endParaRPr lang="en-AU" dirty="0"/>
          </a:p>
        </p:txBody>
      </p:sp>
      <p:sp>
        <p:nvSpPr>
          <p:cNvPr id="7" name="TextBox 3">
            <a:extLst>
              <a:ext uri="{FF2B5EF4-FFF2-40B4-BE49-F238E27FC236}">
                <a16:creationId xmlns:a16="http://schemas.microsoft.com/office/drawing/2014/main" id="{5727436F-91C4-C948-AEF3-96450310D22C}"/>
              </a:ext>
            </a:extLst>
          </p:cNvPr>
          <p:cNvSpPr txBox="1">
            <a:spLocks noChangeArrowheads="1"/>
          </p:cNvSpPr>
          <p:nvPr/>
        </p:nvSpPr>
        <p:spPr bwMode="auto">
          <a:xfrm>
            <a:off x="5943600" y="2514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a:t>
            </a:r>
          </a:p>
        </p:txBody>
      </p:sp>
      <p:sp>
        <p:nvSpPr>
          <p:cNvPr id="3" name="Rectangle 2">
            <a:extLst>
              <a:ext uri="{FF2B5EF4-FFF2-40B4-BE49-F238E27FC236}">
                <a16:creationId xmlns:a16="http://schemas.microsoft.com/office/drawing/2014/main" id="{FC5784A7-777E-4F10-BAA8-C133155F012B}"/>
              </a:ext>
            </a:extLst>
          </p:cNvPr>
          <p:cNvSpPr/>
          <p:nvPr/>
        </p:nvSpPr>
        <p:spPr>
          <a:xfrm>
            <a:off x="838200" y="3448878"/>
            <a:ext cx="7696200" cy="1281313"/>
          </a:xfrm>
          <a:prstGeom prst="rect">
            <a:avLst/>
          </a:prstGeom>
        </p:spPr>
        <p:txBody>
          <a:bodyPr wrap="square">
            <a:spAutoFit/>
          </a:bodyPr>
          <a:lstStyle/>
          <a:p>
            <a:pPr marL="50800">
              <a:lnSpc>
                <a:spcPct val="110000"/>
              </a:lnSpc>
              <a:buClr>
                <a:srgbClr val="000000"/>
              </a:buClr>
              <a:buSzPts val="2800"/>
              <a:defRPr/>
            </a:pPr>
            <a:r>
              <a:rPr lang="en-US" dirty="0">
                <a:latin typeface="Arial" panose="020B0604020202020204" pitchFamily="34" charset="0"/>
                <a:cs typeface="Arial" panose="020B0604020202020204" pitchFamily="34" charset="0"/>
              </a:rPr>
              <a:t>where E, S, and P represent the enzyme, substrate, and product and ES and EP are transient complexes of the enzyme</a:t>
            </a:r>
            <a:endParaRPr lang="en-AU"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250B-0305-48AD-8794-20C10018AAD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Platelet Activation</a:t>
            </a:r>
            <a:endParaRPr lang="en-AU" dirty="0"/>
          </a:p>
        </p:txBody>
      </p:sp>
      <p:sp>
        <p:nvSpPr>
          <p:cNvPr id="4" name="Google Shape;390;g847cf01710_0_68">
            <a:extLst>
              <a:ext uri="{FF2B5EF4-FFF2-40B4-BE49-F238E27FC236}">
                <a16:creationId xmlns:a16="http://schemas.microsoft.com/office/drawing/2014/main" id="{FE43C49E-5E2E-E54B-8478-A765641D4AA5}"/>
              </a:ext>
            </a:extLst>
          </p:cNvPr>
          <p:cNvSpPr txBox="1">
            <a:spLocks noChangeArrowheads="1"/>
          </p:cNvSpPr>
          <p:nvPr/>
        </p:nvSpPr>
        <p:spPr bwMode="auto">
          <a:xfrm>
            <a:off x="523875" y="1363663"/>
            <a:ext cx="80962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caused by collagen exposure to blood</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causes the release of signaling molecules such as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stimulate the activation of additional platelets</a:t>
            </a: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BA7B-0F9D-4976-94D2-668B8567E59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Cleavage of Fibrinogen to Fibrin</a:t>
            </a:r>
            <a:endParaRPr lang="en-AU" dirty="0"/>
          </a:p>
        </p:txBody>
      </p:sp>
      <p:sp>
        <p:nvSpPr>
          <p:cNvPr id="4" name="Google Shape;390;g847cf01710_0_68">
            <a:extLst>
              <a:ext uri="{FF2B5EF4-FFF2-40B4-BE49-F238E27FC236}">
                <a16:creationId xmlns:a16="http://schemas.microsoft.com/office/drawing/2014/main" id="{E30EA525-9C77-0D47-9DC1-F6ACA8FA3E84}"/>
              </a:ext>
            </a:extLst>
          </p:cNvPr>
          <p:cNvSpPr txBox="1">
            <a:spLocks noChangeArrowheads="1"/>
          </p:cNvSpPr>
          <p:nvPr/>
        </p:nvSpPr>
        <p:spPr bwMode="auto">
          <a:xfrm>
            <a:off x="568325" y="1524000"/>
            <a:ext cx="80073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fibrinogen is converted to fibrin by the proteolytic removal of amino acid residues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thrombin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serine protease that catalyzes peptide removal</a:t>
            </a: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factor </a:t>
            </a:r>
            <a:r>
              <a:rPr lang="en-US" sz="2400" b="1" dirty="0" err="1">
                <a:latin typeface="Arial" panose="020B0604020202020204" pitchFamily="34" charset="0"/>
                <a:cs typeface="Arial" panose="020B0604020202020204" pitchFamily="34" charset="0"/>
              </a:rPr>
              <a:t>XIIIa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transglutaminase enzyme that catalyzes the formation of covalent cross-links between fibrins</a:t>
            </a: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5B43-9D54-4470-B302-07367076510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Two Regulatory Cascades Lead to Fibrinogen Activation</a:t>
            </a:r>
            <a:endParaRPr lang="en-AU" dirty="0"/>
          </a:p>
        </p:txBody>
      </p:sp>
      <p:sp>
        <p:nvSpPr>
          <p:cNvPr id="4" name="Google Shape;390;g847cf01710_0_68">
            <a:extLst>
              <a:ext uri="{FF2B5EF4-FFF2-40B4-BE49-F238E27FC236}">
                <a16:creationId xmlns:a16="http://schemas.microsoft.com/office/drawing/2014/main" id="{516109F1-8263-2145-981C-5BD39CFBF017}"/>
              </a:ext>
            </a:extLst>
          </p:cNvPr>
          <p:cNvSpPr txBox="1">
            <a:spLocks noChangeArrowheads="1"/>
          </p:cNvSpPr>
          <p:nvPr/>
        </p:nvSpPr>
        <p:spPr bwMode="auto">
          <a:xfrm>
            <a:off x="527050" y="1524000"/>
            <a:ext cx="3816350" cy="4267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intrinsic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all components found in the blood plasma </a:t>
            </a: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extrinsic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tissue factor pathway = involves the protein </a:t>
            </a:r>
            <a:r>
              <a:rPr lang="en-US" sz="2400" b="1" dirty="0">
                <a:latin typeface="Arial" panose="020B0604020202020204" pitchFamily="34" charset="0"/>
                <a:cs typeface="Arial" panose="020B0604020202020204" pitchFamily="34" charset="0"/>
              </a:rPr>
              <a:t>tissue factor (TF) </a:t>
            </a:r>
            <a:r>
              <a:rPr lang="en-US" sz="2400" dirty="0">
                <a:latin typeface="Arial" panose="020B0604020202020204" pitchFamily="34" charset="0"/>
                <a:cs typeface="Arial" panose="020B0604020202020204" pitchFamily="34" charset="0"/>
              </a:rPr>
              <a:t>which is not present in blood</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502787" name="Picture 2" descr="A figure shows the interlinked intrinsic and extrinsic pathways leading to the production of active fibrin.">
            <a:extLst>
              <a:ext uri="{FF2B5EF4-FFF2-40B4-BE49-F238E27FC236}">
                <a16:creationId xmlns:a16="http://schemas.microsoft.com/office/drawing/2014/main" id="{91F9644A-DE44-3546-B8B1-E6337F099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524000"/>
            <a:ext cx="404812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8DD6-4E0F-42B6-9213-84475B2A430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51</a:t>
            </a:r>
            <a:endParaRPr lang="en-AU" dirty="0"/>
          </a:p>
        </p:txBody>
      </p:sp>
      <p:sp>
        <p:nvSpPr>
          <p:cNvPr id="84997" name="Google Shape;433;g847cf01710_0_113">
            <a:extLst>
              <a:ext uri="{FF2B5EF4-FFF2-40B4-BE49-F238E27FC236}">
                <a16:creationId xmlns:a16="http://schemas.microsoft.com/office/drawing/2014/main" id="{9394B3D5-5BE7-F342-9DA6-4E4EB077F79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Zymogens are involved in the process of blood clotting.</a:t>
            </a:r>
          </a:p>
          <a:p>
            <a:pPr marL="457200" indent="-457200">
              <a:buFontTx/>
              <a:buAutoNum type="alphaUcPeriod"/>
              <a:defRPr/>
            </a:pPr>
            <a:r>
              <a:rPr lang="en-US" sz="2400" dirty="0">
                <a:latin typeface="Arial" panose="020B0604020202020204" pitchFamily="34" charset="0"/>
                <a:cs typeface="Arial" panose="020B0604020202020204" pitchFamily="34" charset="0"/>
              </a:rPr>
              <a:t>Regulation of glycogen phosphorylase is solely through its phosphorylation by phosphorylase kinase.</a:t>
            </a:r>
          </a:p>
          <a:p>
            <a:pPr marL="457200" indent="-457200">
              <a:buFontTx/>
              <a:buAutoNum type="alphaUcPeriod"/>
              <a:defRPr/>
            </a:pPr>
            <a:r>
              <a:rPr lang="en-US" sz="2400" dirty="0">
                <a:latin typeface="Arial" panose="020B0604020202020204" pitchFamily="34" charset="0"/>
                <a:cs typeface="Arial" panose="020B0604020202020204" pitchFamily="34" charset="0"/>
              </a:rPr>
              <a:t>Some enzymes are regulated by a sequential hierarchy of </a:t>
            </a:r>
            <a:r>
              <a:rPr lang="en-US" sz="2400" dirty="0" err="1">
                <a:latin typeface="Arial" panose="020B0604020202020204" pitchFamily="34" charset="0"/>
                <a:cs typeface="Arial" panose="020B0604020202020204" pitchFamily="34" charset="0"/>
              </a:rPr>
              <a:t>phosphorylations</a:t>
            </a:r>
            <a:r>
              <a:rPr lang="en-US" sz="2400" dirty="0">
                <a:latin typeface="Arial" panose="020B0604020202020204" pitchFamily="34" charset="0"/>
                <a:cs typeface="Arial" panose="020B0604020202020204" pitchFamily="34" charset="0"/>
              </a:rPr>
              <a:t>.</a:t>
            </a:r>
          </a:p>
          <a:p>
            <a:pPr marL="457200" indent="-457200">
              <a:buFontTx/>
              <a:buAutoNum type="alphaUcPeriod"/>
              <a:defRPr/>
            </a:pPr>
            <a:r>
              <a:rPr lang="en-US" sz="2400" dirty="0">
                <a:latin typeface="Arial" panose="020B0604020202020204" pitchFamily="34" charset="0"/>
                <a:cs typeface="Arial" panose="020B0604020202020204" pitchFamily="34" charset="0"/>
              </a:rPr>
              <a:t>Allosteric enzymes cannot be said to have a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76B062A0-E3CF-4F90-AC01-B67C7F1C0454}"/>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E64A-A5A7-4B77-AE5F-D9907A1F398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51, Response</a:t>
            </a:r>
            <a:endParaRPr lang="en-AU" dirty="0"/>
          </a:p>
        </p:txBody>
      </p:sp>
      <p:sp>
        <p:nvSpPr>
          <p:cNvPr id="506883" name="Google Shape;433;g847cf01710_0_113">
            <a:extLst>
              <a:ext uri="{FF2B5EF4-FFF2-40B4-BE49-F238E27FC236}">
                <a16:creationId xmlns:a16="http://schemas.microsoft.com/office/drawing/2014/main" id="{F31BF156-A317-A145-90D1-6B0CC123275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B.  Regulation of glycogen phosphorylase is solely</a:t>
            </a:r>
          </a:p>
          <a:p>
            <a:pPr>
              <a:buFontTx/>
              <a:buNone/>
            </a:pPr>
            <a:r>
              <a:rPr lang="en-US" altLang="en-US" sz="2400" b="1" dirty="0">
                <a:latin typeface="Arial" panose="020B0604020202020204" pitchFamily="34" charset="0"/>
                <a:cs typeface="Arial" panose="020B0604020202020204" pitchFamily="34" charset="0"/>
              </a:rPr>
              <a:t>      through its phosphorylation by phosphorylase kinase.</a:t>
            </a:r>
          </a:p>
          <a:p>
            <a:pPr>
              <a:buFontTx/>
              <a:buNone/>
            </a:pPr>
            <a:endParaRPr lang="en-US" alt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In the more-active form of the enzyme, phosphorylase </a:t>
            </a:r>
            <a:r>
              <a:rPr lang="en-US" sz="2400" b="1" i="1" dirty="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 specific Ser residues, one on each subunit, are phosphorylated. Phosphorylase </a:t>
            </a:r>
            <a:r>
              <a:rPr lang="en-US" sz="2400" b="1" i="1"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is converted to the less active phosphorylase </a:t>
            </a:r>
            <a:r>
              <a:rPr lang="en-US" sz="2400" b="1" i="1" dirty="0">
                <a:latin typeface="Arial" panose="020B0604020202020204" pitchFamily="34" charset="0"/>
                <a:cs typeface="Arial" panose="020B0604020202020204" pitchFamily="34" charset="0"/>
              </a:rPr>
              <a:t>b </a:t>
            </a:r>
            <a:r>
              <a:rPr lang="en-US" sz="2400" b="1" dirty="0">
                <a:latin typeface="Arial" panose="020B0604020202020204" pitchFamily="34" charset="0"/>
                <a:cs typeface="Arial" panose="020B0604020202020204" pitchFamily="34" charset="0"/>
              </a:rPr>
              <a:t>by enzymatic loss of these phosphoryl groups, promoted by phosphoprotein phosphatase 1 (PP1). Phosphorylase </a:t>
            </a:r>
            <a:r>
              <a:rPr lang="en-US" sz="2400" b="1" i="1" dirty="0">
                <a:latin typeface="Arial" panose="020B0604020202020204" pitchFamily="34" charset="0"/>
                <a:cs typeface="Arial" panose="020B0604020202020204" pitchFamily="34" charset="0"/>
              </a:rPr>
              <a:t>b </a:t>
            </a:r>
            <a:r>
              <a:rPr lang="en-US" sz="2400" b="1" dirty="0">
                <a:latin typeface="Arial" panose="020B0604020202020204" pitchFamily="34" charset="0"/>
                <a:cs typeface="Arial" panose="020B0604020202020204" pitchFamily="34" charset="0"/>
              </a:rPr>
              <a:t>can be reconverted (reactivated) to phosphorylase </a:t>
            </a:r>
            <a:r>
              <a:rPr lang="en-US" sz="2400" b="1" i="1"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by phosphorylase kinase. </a:t>
            </a:r>
          </a:p>
          <a:p>
            <a:pPr>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F918-9C91-49F1-A9BB-0156911418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Inheritance of Hemophilia B</a:t>
            </a:r>
            <a:endParaRPr lang="en-AU" dirty="0"/>
          </a:p>
        </p:txBody>
      </p:sp>
      <p:pic>
        <p:nvPicPr>
          <p:cNvPr id="508930" name="Picture 4" descr="A figure shows a the pedigree of the royal families of Europe over several generations, showing inheritance of hemophilia.">
            <a:extLst>
              <a:ext uri="{FF2B5EF4-FFF2-40B4-BE49-F238E27FC236}">
                <a16:creationId xmlns:a16="http://schemas.microsoft.com/office/drawing/2014/main" id="{0EBE4DCE-578A-504D-803E-43872620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00200"/>
            <a:ext cx="8851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487F-11D0-468F-98BC-A0A273FA9C6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10978" name="Text Placeholder 2">
            <a:extLst>
              <a:ext uri="{FF2B5EF4-FFF2-40B4-BE49-F238E27FC236}">
                <a16:creationId xmlns:a16="http://schemas.microsoft.com/office/drawing/2014/main" id="{2A789AD7-816E-4B45-BFAE-1099004C6FA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cs typeface="Arial" panose="020B0604020202020204" pitchFamily="34" charset="0"/>
              </a:rPr>
              <a:t>Many enzymes are regulated. </a:t>
            </a:r>
            <a:r>
              <a:rPr lang="en-US" altLang="en-US" sz="240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pic>
        <p:nvPicPr>
          <p:cNvPr id="5" name="Picture 4" descr="Icon P 5&#10;">
            <a:extLst>
              <a:ext uri="{FF2B5EF4-FFF2-40B4-BE49-F238E27FC236}">
                <a16:creationId xmlns:a16="http://schemas.microsoft.com/office/drawing/2014/main" id="{B2F71C28-425A-4CB7-A23F-933BF1FF8851}"/>
              </a:ext>
            </a:extLst>
          </p:cNvPr>
          <p:cNvPicPr>
            <a:picLocks noChangeAspect="1"/>
          </p:cNvPicPr>
          <p:nvPr/>
        </p:nvPicPr>
        <p:blipFill>
          <a:blip r:embed="rId3"/>
          <a:stretch>
            <a:fillRect/>
          </a:stretch>
        </p:blipFill>
        <p:spPr>
          <a:xfrm>
            <a:off x="1752600" y="400148"/>
            <a:ext cx="993734" cy="695004"/>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B80E-CF24-437C-8401-D872B0D5321D}"/>
              </a:ext>
            </a:extLst>
          </p:cNvPr>
          <p:cNvSpPr>
            <a:spLocks noGrp="1"/>
          </p:cNvSpPr>
          <p:nvPr>
            <p:ph type="title"/>
          </p:nvPr>
        </p:nvSpPr>
        <p:spPr>
          <a:xfrm>
            <a:off x="0" y="152400"/>
            <a:ext cx="9144000" cy="1295400"/>
          </a:xfrm>
        </p:spPr>
        <p:txBody>
          <a:bodyPr/>
          <a:lstStyle/>
          <a:p>
            <a:r>
              <a:rPr lang="en-US" altLang="en-US" dirty="0">
                <a:solidFill>
                  <a:srgbClr val="4E4CB4"/>
                </a:solidFill>
                <a:latin typeface="Arial" panose="020B0604020202020204" pitchFamily="34" charset="0"/>
                <a:cs typeface="Arial" panose="020B0604020202020204" pitchFamily="34" charset="0"/>
              </a:rPr>
              <a:t>Some Regulatory Enzymes Use Several Regulatory Mechanisms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53AC0B7B-B9D6-3E47-BBFD-7609D0FF3FC3}"/>
              </a:ext>
            </a:extLst>
          </p:cNvPr>
          <p:cNvSpPr txBox="1">
            <a:spLocks noChangeArrowheads="1"/>
          </p:cNvSpPr>
          <p:nvPr/>
        </p:nvSpPr>
        <p:spPr bwMode="auto">
          <a:xfrm>
            <a:off x="266700" y="2270125"/>
            <a:ext cx="84201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chemical resources are plentiful, cells synthesize and store glucose and other metabolites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when chemical resources are scarce, cells use these stores to fuel cellular metabolism</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availability of specific catalysts allows for the regulation of these reactions</a:t>
            </a: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A2EE-65C7-46ED-987A-7943716B015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52</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is the advantage of regulatory enzymes using several regulatory mechanisms?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All possible reactions in a cell can be catalyzed simultaneously.</a:t>
            </a:r>
          </a:p>
          <a:p>
            <a:pPr marL="457200" indent="-457200">
              <a:buFontTx/>
              <a:buAutoNum type="alphaUcPeriod"/>
              <a:defRPr/>
            </a:pPr>
            <a:r>
              <a:rPr lang="en-US" sz="2400" dirty="0">
                <a:latin typeface="Arial" panose="020B0604020202020204" pitchFamily="34" charset="0"/>
                <a:cs typeface="Arial" panose="020B0604020202020204" pitchFamily="34" charset="0"/>
              </a:rPr>
              <a:t>Cells can catalyze only the reactions that are needed at a given moment.</a:t>
            </a:r>
          </a:p>
          <a:p>
            <a:pPr marL="457200" indent="-457200">
              <a:buFontTx/>
              <a:buAutoNum type="alphaUcPeriod"/>
              <a:defRPr/>
            </a:pPr>
            <a:r>
              <a:rPr lang="en-US" sz="2400" dirty="0">
                <a:latin typeface="Arial" panose="020B0604020202020204" pitchFamily="34" charset="0"/>
                <a:cs typeface="Arial" panose="020B0604020202020204" pitchFamily="34" charset="0"/>
              </a:rPr>
              <a:t>This limits the availability of specific, powerful enzyme catalysts.</a:t>
            </a:r>
          </a:p>
          <a:p>
            <a:pPr marL="457200" indent="-457200">
              <a:buFontTx/>
              <a:buAutoNum type="alphaUcPeriod"/>
              <a:defRPr/>
            </a:pPr>
            <a:r>
              <a:rPr lang="en-US" sz="2400" dirty="0">
                <a:latin typeface="Arial" panose="020B0604020202020204" pitchFamily="34" charset="0"/>
                <a:cs typeface="Arial" panose="020B0604020202020204" pitchFamily="34" charset="0"/>
              </a:rPr>
              <a:t>It allows macromolecules and metabolites to be broken down quickly to simpler chemical forms.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5&#10;">
            <a:extLst>
              <a:ext uri="{FF2B5EF4-FFF2-40B4-BE49-F238E27FC236}">
                <a16:creationId xmlns:a16="http://schemas.microsoft.com/office/drawing/2014/main" id="{5BC2E151-CA4A-42B0-ABF6-A16981730EDC}"/>
              </a:ext>
            </a:extLst>
          </p:cNvPr>
          <p:cNvPicPr>
            <a:picLocks noChangeAspect="1"/>
          </p:cNvPicPr>
          <p:nvPr/>
        </p:nvPicPr>
        <p:blipFill>
          <a:blip r:embed="rId3"/>
          <a:stretch>
            <a:fillRect/>
          </a:stretch>
        </p:blipFill>
        <p:spPr>
          <a:xfrm>
            <a:off x="685800" y="326065"/>
            <a:ext cx="1133954" cy="816935"/>
          </a:xfrm>
          <a:prstGeom prst="rect">
            <a:avLst/>
          </a:prstGeom>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D2BC-E4EC-4847-AFD2-73E07621A96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52, Response</a:t>
            </a:r>
            <a:endParaRPr lang="en-AU" dirty="0"/>
          </a:p>
        </p:txBody>
      </p:sp>
      <p:sp>
        <p:nvSpPr>
          <p:cNvPr id="4" name="Google Shape;433;g847cf01710_0_113">
            <a:extLst>
              <a:ext uri="{FF2B5EF4-FFF2-40B4-BE49-F238E27FC236}">
                <a16:creationId xmlns:a16="http://schemas.microsoft.com/office/drawing/2014/main" id="{EC3F1900-DA29-0247-B4B2-1E7B2D8B398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is the advantage of regulatory enzymes using several regulatory mechanisms?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startAt="2"/>
              <a:defRPr/>
            </a:pPr>
            <a:r>
              <a:rPr lang="en-US" sz="2400" b="1" dirty="0">
                <a:latin typeface="Arial" panose="020B0604020202020204" pitchFamily="34" charset="0"/>
                <a:cs typeface="Arial" panose="020B0604020202020204" pitchFamily="34" charset="0"/>
              </a:rPr>
              <a:t>Cells can catalyze only the reactions that are needed at a given moment.</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a:t>
            </a:r>
            <a:r>
              <a:rPr lang="en-US" sz="2400" b="1" i="1" dirty="0">
                <a:latin typeface="Arial" panose="020B0604020202020204" pitchFamily="34" charset="0"/>
                <a:cs typeface="Arial" panose="020B0604020202020204" pitchFamily="34" charset="0"/>
              </a:rPr>
              <a:t>control </a:t>
            </a:r>
            <a:r>
              <a:rPr lang="en-US" sz="2400" b="1" dirty="0">
                <a:latin typeface="Arial" panose="020B0604020202020204" pitchFamily="34" charset="0"/>
                <a:cs typeface="Arial" panose="020B0604020202020204" pitchFamily="34" charset="0"/>
              </a:rPr>
              <a:t>of catalysis is also critical to life. If all possible reactions in a cell were catalyzed simultaneously, macromolecules and metabolites would quickly be broken down to much simpler chemical forms. Instead, cells catalyze only the reactions they need at a given moment.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Google Shape;170;p2" descr="Icon P 1&#10;">
            <a:extLst>
              <a:ext uri="{FF2B5EF4-FFF2-40B4-BE49-F238E27FC236}">
                <a16:creationId xmlns:a16="http://schemas.microsoft.com/office/drawing/2014/main" id="{01D8F5B7-20C8-5144-8C17-858D07BB7BD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9034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7D7BDC-F997-4C94-B760-5592D16E8C0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74755" name="Text Placeholder 2">
            <a:extLst>
              <a:ext uri="{FF2B5EF4-FFF2-40B4-BE49-F238E27FC236}">
                <a16:creationId xmlns:a16="http://schemas.microsoft.com/office/drawing/2014/main" id="{81711B0D-8BAE-B844-AF9E-B59714C8E2B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4B62D55C-F0E3-4D9E-9388-496C72E28EC4}"/>
              </a:ext>
            </a:extLst>
          </p:cNvPr>
          <p:cNvPicPr>
            <a:picLocks noChangeAspect="1"/>
          </p:cNvPicPr>
          <p:nvPr/>
        </p:nvPicPr>
        <p:blipFill>
          <a:blip r:embed="rId3"/>
          <a:stretch>
            <a:fillRect/>
          </a:stretch>
        </p:blipFill>
        <p:spPr>
          <a:xfrm>
            <a:off x="1295400" y="71918"/>
            <a:ext cx="1133954" cy="816935"/>
          </a:xfrm>
          <a:prstGeom prst="rect">
            <a:avLst/>
          </a:prstGeom>
        </p:spPr>
      </p:pic>
      <p:sp>
        <p:nvSpPr>
          <p:cNvPr id="2" name="Title 1">
            <a:extLst>
              <a:ext uri="{FF2B5EF4-FFF2-40B4-BE49-F238E27FC236}">
                <a16:creationId xmlns:a16="http://schemas.microsoft.com/office/drawing/2014/main" id="{60B0B96F-9ECB-48E0-8464-5716376B1684}"/>
              </a:ext>
            </a:extLst>
          </p:cNvPr>
          <p:cNvSpPr>
            <a:spLocks noGrp="1"/>
          </p:cNvSpPr>
          <p:nvPr>
            <p:ph type="title"/>
          </p:nvPr>
        </p:nvSpPr>
        <p:spPr/>
        <p:txBody>
          <a:bodyPr/>
          <a:lstStyle/>
          <a:p>
            <a:pPr>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4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5423BBAD-712D-4482-A4D2-FC4859AB0CD4}"/>
              </a:ext>
            </a:extLst>
          </p:cNvPr>
          <p:cNvPicPr>
            <a:picLocks noChangeAspect="1"/>
          </p:cNvPicPr>
          <p:nvPr/>
        </p:nvPicPr>
        <p:blipFill>
          <a:blip r:embed="rId4"/>
          <a:stretch>
            <a:fillRect/>
          </a:stretch>
        </p:blipFill>
        <p:spPr>
          <a:xfrm>
            <a:off x="696074" y="3400846"/>
            <a:ext cx="7505700" cy="2076450"/>
          </a:xfrm>
          <a:prstGeom prst="rect">
            <a:avLst/>
          </a:prstGeom>
        </p:spPr>
      </p:pic>
    </p:spTree>
    <p:extLst>
      <p:ext uri="{BB962C8B-B14F-4D97-AF65-F5344CB8AC3E}">
        <p14:creationId xmlns:p14="http://schemas.microsoft.com/office/powerpoint/2010/main" val="424109354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DEF3-2599-492A-8A07-1A5ADE24DE30}"/>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3)</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925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latin typeface="Arial" panose="020B0604020202020204" pitchFamily="34" charset="0"/>
                <a:cs typeface="Arial" panose="020B0604020202020204" pitchFamily="34" charset="0"/>
              </a:rPr>
              <a:t>Think </a:t>
            </a:r>
            <a:r>
              <a:rPr lang="en-GB" sz="2400" b="0"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a:t>
            </a:r>
            <a:endParaRPr sz="24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808714" y="2942750"/>
            <a:ext cx="3863100" cy="361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enzymes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regulatory mechanisms </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exquisite control of cellular chemical processes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reversible covalent modification</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proteolytic activation</a:t>
            </a:r>
            <a:endParaRPr lang="en-GB" sz="2400" dirty="0"/>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34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binding of allosteric modulators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noncovalent binding to regulatory proteins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elaborate regulatory cascades</a:t>
            </a:r>
          </a:p>
        </p:txBody>
      </p:sp>
    </p:spTree>
    <p:extLst>
      <p:ext uri="{BB962C8B-B14F-4D97-AF65-F5344CB8AC3E}">
        <p14:creationId xmlns:p14="http://schemas.microsoft.com/office/powerpoint/2010/main" val="242032198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289E21AB-E9B8-4E31-93D0-5DA6A660F953}"/>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3)</a:t>
            </a:r>
            <a:endParaRPr lang="en-AU" sz="2000" dirty="0">
              <a:solidFill>
                <a:srgbClr val="144652"/>
              </a:solidFill>
            </a:endParaRPr>
          </a:p>
        </p:txBody>
      </p:sp>
      <p:sp>
        <p:nvSpPr>
          <p:cNvPr id="25" name="Google Shape;209;p33">
            <a:extLst>
              <a:ext uri="{FF2B5EF4-FFF2-40B4-BE49-F238E27FC236}">
                <a16:creationId xmlns:a16="http://schemas.microsoft.com/office/drawing/2014/main" id="{7E89DF2B-93F9-5F49-8303-C54C57056126}"/>
              </a:ext>
            </a:extLst>
          </p:cNvPr>
          <p:cNvSpPr txBox="1">
            <a:spLocks/>
          </p:cNvSpPr>
          <p:nvPr/>
        </p:nvSpPr>
        <p:spPr bwMode="auto">
          <a:xfrm>
            <a:off x="315462" y="1447800"/>
            <a:ext cx="849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3" name="Picture 2" descr="The map starts with box, enzymes. Arrow, subject to one or multiple, leads to box, regulatory mechanisms. Arrow, allow, leads from regulatory mechanisms to box, exquisite control of cellular chemical processes. Five arrows, including, branch from regulatory mechanisms to boxes, reversible covalent modification, binding of allosteric modulators, proteolytic activation, noncovalent binding regulatory proteins, elaborate regulatory cascades.">
            <a:extLst>
              <a:ext uri="{FF2B5EF4-FFF2-40B4-BE49-F238E27FC236}">
                <a16:creationId xmlns:a16="http://schemas.microsoft.com/office/drawing/2014/main" id="{B7FD88F2-E0E0-4291-9F4C-5CEEB0A560A8}"/>
              </a:ext>
            </a:extLst>
          </p:cNvPr>
          <p:cNvPicPr>
            <a:picLocks noChangeAspect="1"/>
          </p:cNvPicPr>
          <p:nvPr/>
        </p:nvPicPr>
        <p:blipFill>
          <a:blip r:embed="rId3"/>
          <a:stretch>
            <a:fillRect/>
          </a:stretch>
        </p:blipFill>
        <p:spPr>
          <a:xfrm>
            <a:off x="1143000" y="2667000"/>
            <a:ext cx="6858000" cy="3133725"/>
          </a:xfrm>
          <a:prstGeom prst="rect">
            <a:avLst/>
          </a:prstGeom>
        </p:spPr>
      </p:pic>
    </p:spTree>
    <p:extLst>
      <p:ext uri="{BB962C8B-B14F-4D97-AF65-F5344CB8AC3E}">
        <p14:creationId xmlns:p14="http://schemas.microsoft.com/office/powerpoint/2010/main" val="384143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68;p2">
            <a:extLst>
              <a:ext uri="{FF2B5EF4-FFF2-40B4-BE49-F238E27FC236}">
                <a16:creationId xmlns:a16="http://schemas.microsoft.com/office/drawing/2014/main" id="{5E90D35C-BD6D-CB43-A7E8-A7CBE46DFEED}"/>
              </a:ext>
            </a:extLst>
          </p:cNvPr>
          <p:cNvSpPr>
            <a:spLocks noGrp="1" noChangeArrowheads="1"/>
          </p:cNvSpPr>
          <p:nvPr>
            <p:ph type="title"/>
          </p:nvPr>
        </p:nvSpPr>
        <p:spPr/>
        <p:txBody>
          <a:bodyPr lIns="91425" tIns="45700" rIns="91425" bIns="45700"/>
          <a:lstStyle/>
          <a:p>
            <a:pPr>
              <a:buClr>
                <a:srgbClr val="2FB0DC"/>
              </a:buClr>
              <a:buSzPts val="4000"/>
              <a:buFont typeface="Calibri" panose="020F0502020204030204" pitchFamily="34" charset="0"/>
              <a:buNone/>
            </a:pPr>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US" altLang="en-US" sz="2000" dirty="0">
              <a:solidFill>
                <a:srgbClr val="1D6E7D"/>
              </a:solidFill>
              <a:latin typeface="Arial" panose="020B0604020202020204" pitchFamily="34" charset="0"/>
              <a:cs typeface="Arial" panose="020B0604020202020204" pitchFamily="34" charset="0"/>
            </a:endParaRPr>
          </a:p>
        </p:txBody>
      </p:sp>
      <p:pic>
        <p:nvPicPr>
          <p:cNvPr id="21506" name="Google Shape;177;g7fe2cbe272_0_8" descr="Icon P2 &#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7709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exhibit a very high degree of specificity. </a:t>
            </a:r>
            <a:r>
              <a:rPr lang="en-US" altLang="en-US" sz="2400" dirty="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D6E-B6E7-48A5-83FE-E1BF41AC0A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Ground State and Transition State</a:t>
            </a:r>
            <a:endParaRPr lang="en-AU" dirty="0"/>
          </a:p>
        </p:txBody>
      </p:sp>
      <p:sp>
        <p:nvSpPr>
          <p:cNvPr id="41986" name="Google Shape;390;g847cf01710_0_68">
            <a:extLst>
              <a:ext uri="{FF2B5EF4-FFF2-40B4-BE49-F238E27FC236}">
                <a16:creationId xmlns:a16="http://schemas.microsoft.com/office/drawing/2014/main" id="{5BA36BF8-54EC-F34A-AC05-2E38922DB123}"/>
              </a:ext>
            </a:extLst>
          </p:cNvPr>
          <p:cNvSpPr txBox="1">
            <a:spLocks noChangeArrowheads="1"/>
          </p:cNvSpPr>
          <p:nvPr/>
        </p:nvSpPr>
        <p:spPr bwMode="auto">
          <a:xfrm>
            <a:off x="187325" y="1589088"/>
            <a:ext cx="3481388"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ground state </a:t>
            </a:r>
            <a:r>
              <a:rPr lang="en-US" sz="2400" dirty="0">
                <a:latin typeface="Arial" panose="020B0604020202020204" pitchFamily="34" charset="0"/>
                <a:cs typeface="Arial" panose="020B0604020202020204" pitchFamily="34" charset="0"/>
              </a:rPr>
              <a:t>= starting point for either the forward or reverse reaction</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transition state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point at which decay to substrate or product are equally likely </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6803" name="Picture 6"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A002792F-35C1-BB42-972A-05BB83439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0BBE-EEB3-4B24-B4A9-BB00B5D3AC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Changes in a Reaction Coordinate Diagram</a:t>
            </a:r>
            <a:endParaRPr lang="en-AU" dirty="0"/>
          </a:p>
        </p:txBody>
      </p:sp>
      <p:sp>
        <p:nvSpPr>
          <p:cNvPr id="41986" name="Google Shape;390;g847cf01710_0_68">
            <a:extLst>
              <a:ext uri="{FF2B5EF4-FFF2-40B4-BE49-F238E27FC236}">
                <a16:creationId xmlns:a16="http://schemas.microsoft.com/office/drawing/2014/main" id="{CF340DEC-8B20-0546-9D65-4E39D9A341FA}"/>
              </a:ext>
            </a:extLst>
          </p:cNvPr>
          <p:cNvSpPr txBox="1">
            <a:spLocks noChangeArrowheads="1"/>
          </p:cNvSpPr>
          <p:nvPr/>
        </p:nvSpPr>
        <p:spPr bwMode="auto">
          <a:xfrm>
            <a:off x="381000" y="1592263"/>
            <a:ext cx="3429000" cy="50371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biochemical standard free-energy change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G</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 the standard free-energy change at pH 7.0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activation energy (∆</a:t>
            </a:r>
            <a:r>
              <a:rPr lang="en-US" sz="2400" b="1" i="1" dirty="0">
                <a:latin typeface="Arial" panose="020B0604020202020204" pitchFamily="34" charset="0"/>
                <a:cs typeface="Arial" panose="020B0604020202020204" pitchFamily="34" charset="0"/>
              </a:rPr>
              <a:t>G</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difference between the ground state energy level and the transition state energy level</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8851" name="Picture 4"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7020146E-304A-6A47-BCC0-7BF36FA74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EFF7-C6C4-4D69-80DE-17BD1397516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a:t>
            </a:r>
            <a:endParaRPr lang="en-AU" dirty="0"/>
          </a:p>
        </p:txBody>
      </p:sp>
      <p:sp>
        <p:nvSpPr>
          <p:cNvPr id="80901" name="Google Shape;433;g847cf01710_0_113">
            <a:extLst>
              <a:ext uri="{FF2B5EF4-FFF2-40B4-BE49-F238E27FC236}">
                <a16:creationId xmlns:a16="http://schemas.microsoft.com/office/drawing/2014/main" id="{5AB6BF0A-E900-A247-883D-C96B6C3F74A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is the free-energy starting point for a reverse reaction designated as?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ea typeface="Calibri" panose="020F0502020204030204" pitchFamily="34" charset="0"/>
                <a:cs typeface="Arial" panose="020B0604020202020204" pitchFamily="34" charset="0"/>
              </a:rPr>
              <a:t>transition state (‡) </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ground state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ea typeface="Calibri" panose="020F0502020204030204" pitchFamily="34" charset="0"/>
                <a:cs typeface="Arial" panose="020B0604020202020204" pitchFamily="34" charset="0"/>
              </a:rPr>
              <a:t>biochemical standard free energy</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ea typeface="Calibri" panose="020F0502020204030204" pitchFamily="34" charset="0"/>
                <a:cs typeface="Arial" panose="020B0604020202020204" pitchFamily="34" charset="0"/>
              </a:rPr>
              <a:t>activation energy (∆</a:t>
            </a:r>
            <a:r>
              <a:rPr lang="en-US" altLang="en-US" sz="2400" i="1" dirty="0">
                <a:latin typeface="Arial" panose="020B0604020202020204" pitchFamily="34" charset="0"/>
                <a:ea typeface="Calibri" panose="020F0502020204030204" pitchFamily="34" charset="0"/>
                <a:cs typeface="Arial" panose="020B0604020202020204" pitchFamily="34" charset="0"/>
              </a:rPr>
              <a:t>G</a:t>
            </a:r>
            <a:r>
              <a:rPr lang="en-US" altLang="en-US" sz="2400" baseline="30000" dirty="0">
                <a:latin typeface="Arial" panose="020B0604020202020204" pitchFamily="34" charset="0"/>
                <a:ea typeface="Calibri" panose="020F0502020204030204" pitchFamily="34" charset="0"/>
                <a:cs typeface="Arial" panose="020B0604020202020204" pitchFamily="34" charset="0"/>
              </a:rPr>
              <a:t>‡</a:t>
            </a:r>
            <a:r>
              <a:rPr lang="en-US" altLang="en-US" sz="2400" dirty="0">
                <a:latin typeface="Arial" panose="020B0604020202020204" pitchFamily="34" charset="0"/>
                <a:ea typeface="Calibri" panose="020F0502020204030204" pitchFamily="34" charset="0"/>
                <a:cs typeface="Arial" panose="020B0604020202020204" pitchFamily="34" charset="0"/>
              </a:rPr>
              <a:t>)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F68482E8-8908-4692-A1AC-7C9F44A17919}"/>
              </a:ext>
            </a:extLst>
          </p:cNvPr>
          <p:cNvPicPr>
            <a:picLocks noChangeAspect="1"/>
          </p:cNvPicPr>
          <p:nvPr/>
        </p:nvPicPr>
        <p:blipFill>
          <a:blip r:embed="rId3"/>
          <a:stretch>
            <a:fillRect/>
          </a:stretch>
        </p:blipFill>
        <p:spPr>
          <a:xfrm>
            <a:off x="838200" y="325706"/>
            <a:ext cx="1133954" cy="8169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C479-AFA3-4DF7-A823-7A86B78000D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 Response</a:t>
            </a:r>
            <a:endParaRPr lang="en-AU" dirty="0"/>
          </a:p>
        </p:txBody>
      </p:sp>
      <p:sp>
        <p:nvSpPr>
          <p:cNvPr id="82947" name="Google Shape;433;g847cf01710_0_113">
            <a:extLst>
              <a:ext uri="{FF2B5EF4-FFF2-40B4-BE49-F238E27FC236}">
                <a16:creationId xmlns:a16="http://schemas.microsoft.com/office/drawing/2014/main" id="{C57C483F-496A-CC47-AE46-E60BEB2462EB}"/>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is the free-energy starting point for a reverse reaction designated as?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ground state</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starting point for either the forward reaction or the reverse reaction is called the ground state, the contribution to the free energy of the system by an average molecule (S or P) under a given set of conditions. </a:t>
            </a:r>
          </a:p>
          <a:p>
            <a:pPr>
              <a:lnSpc>
                <a:spcPct val="115000"/>
              </a:lnSpc>
              <a:spcBef>
                <a:spcPct val="0"/>
              </a:spcBef>
              <a:buClr>
                <a:srgbClr val="000000"/>
              </a:buClr>
              <a:buSzPts val="1100"/>
              <a:buFontTx/>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0684-F320-4B6A-93D9-D2F1B362A76E}"/>
              </a:ext>
            </a:extLst>
          </p:cNvPr>
          <p:cNvSpPr>
            <a:spLocks noGrp="1"/>
          </p:cNvSpPr>
          <p:nvPr>
            <p:ph type="title"/>
          </p:nvPr>
        </p:nvSpPr>
        <p:spPr/>
        <p:txBody>
          <a:bodyPr/>
          <a:lstStyle/>
          <a:p>
            <a:r>
              <a:rPr lang="en-US" altLang="en-US" sz="3500" dirty="0">
                <a:solidFill>
                  <a:schemeClr val="tx1"/>
                </a:solidFill>
                <a:latin typeface="Arial" panose="020B0604020202020204" pitchFamily="34" charset="0"/>
                <a:cs typeface="Arial" panose="020B0604020202020204" pitchFamily="34" charset="0"/>
              </a:rPr>
              <a:t>Catalysts Lower the Activation Energy and Increase the Reaction Rate</a:t>
            </a:r>
            <a:endParaRPr lang="en-AU" sz="3500" dirty="0"/>
          </a:p>
        </p:txBody>
      </p:sp>
      <p:pic>
        <p:nvPicPr>
          <p:cNvPr id="84994" name="Picture 2"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8F918F5F-99D1-224C-924C-ACAA81950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2" y="1752600"/>
            <a:ext cx="67976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9FA-803F-40E7-AA0E-D29A1FDFCE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Catalysts Do Not Affect Reaction Equilibria</a:t>
            </a:r>
            <a:endParaRPr lang="en-AU" dirty="0"/>
          </a:p>
        </p:txBody>
      </p:sp>
      <p:sp>
        <p:nvSpPr>
          <p:cNvPr id="41986" name="Google Shape;390;g847cf01710_0_68">
            <a:extLst>
              <a:ext uri="{FF2B5EF4-FFF2-40B4-BE49-F238E27FC236}">
                <a16:creationId xmlns:a16="http://schemas.microsoft.com/office/drawing/2014/main" id="{864B0982-C077-E34F-B726-11B9E3501947}"/>
              </a:ext>
            </a:extLst>
          </p:cNvPr>
          <p:cNvSpPr txBox="1">
            <a:spLocks noChangeArrowheads="1"/>
          </p:cNvSpPr>
          <p:nvPr/>
        </p:nvSpPr>
        <p:spPr bwMode="auto">
          <a:xfrm>
            <a:off x="590550" y="1905000"/>
            <a:ext cx="79629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any enzyme that catalyzes the reaction S → P also catalyzes the reaction P → 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accelerate the interconversion of S and P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are not used up in the process</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equilibrium point is unaffected</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6235-15E7-41F2-B603-5A6AEFFAA00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 Intermediates</a:t>
            </a:r>
            <a:endParaRPr lang="en-AU" dirty="0"/>
          </a:p>
        </p:txBody>
      </p:sp>
      <p:sp>
        <p:nvSpPr>
          <p:cNvPr id="41986" name="Google Shape;390;g847cf01710_0_68">
            <a:extLst>
              <a:ext uri="{FF2B5EF4-FFF2-40B4-BE49-F238E27FC236}">
                <a16:creationId xmlns:a16="http://schemas.microsoft.com/office/drawing/2014/main" id="{BD09204A-B053-F842-A57E-D3D51B6573FA}"/>
              </a:ext>
            </a:extLst>
          </p:cNvPr>
          <p:cNvSpPr txBox="1">
            <a:spLocks noChangeArrowheads="1"/>
          </p:cNvSpPr>
          <p:nvPr/>
        </p:nvSpPr>
        <p:spPr bwMode="auto">
          <a:xfrm>
            <a:off x="381000" y="1620838"/>
            <a:ext cx="2971800" cy="41703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reaction intermediate </a:t>
            </a:r>
            <a:r>
              <a:rPr lang="en-US" sz="2400" dirty="0">
                <a:latin typeface="Arial" panose="020B0604020202020204" pitchFamily="34" charset="0"/>
                <a:cs typeface="Arial" panose="020B0604020202020204" pitchFamily="34" charset="0"/>
              </a:rPr>
              <a:t>= any species on the reaction pathway that has a finite chemical lifetime </a:t>
            </a:r>
          </a:p>
          <a:p>
            <a:pPr lvl="1">
              <a:defRPr/>
            </a:pPr>
            <a:r>
              <a:rPr lang="en-US" sz="2400" dirty="0">
                <a:latin typeface="Arial" panose="020B0604020202020204" pitchFamily="34" charset="0"/>
                <a:cs typeface="Arial" panose="020B0604020202020204" pitchFamily="34" charset="0"/>
              </a:rPr>
              <a:t>example: ES and EP complexes </a:t>
            </a:r>
          </a:p>
          <a:p>
            <a:pPr lvl="1">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89091"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54B2CA1E-D1EB-5542-81E6-23680814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05000"/>
            <a:ext cx="5532438"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16E9-75BD-4C59-B4F9-8F0849D086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Rate-Limiting Steps</a:t>
            </a:r>
            <a:endParaRPr lang="en-AU" dirty="0"/>
          </a:p>
        </p:txBody>
      </p:sp>
      <p:sp>
        <p:nvSpPr>
          <p:cNvPr id="41986" name="Google Shape;390;g847cf01710_0_68">
            <a:extLst>
              <a:ext uri="{FF2B5EF4-FFF2-40B4-BE49-F238E27FC236}">
                <a16:creationId xmlns:a16="http://schemas.microsoft.com/office/drawing/2014/main" id="{2229646D-850E-0A40-9359-7417773BA01A}"/>
              </a:ext>
            </a:extLst>
          </p:cNvPr>
          <p:cNvSpPr txBox="1">
            <a:spLocks noChangeArrowheads="1"/>
          </p:cNvSpPr>
          <p:nvPr/>
        </p:nvSpPr>
        <p:spPr bwMode="auto">
          <a:xfrm>
            <a:off x="381000" y="1620838"/>
            <a:ext cx="3276600" cy="4779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rate-limiting step </a:t>
            </a:r>
            <a:r>
              <a:rPr lang="en-US" sz="2400" dirty="0">
                <a:latin typeface="Arial" panose="020B0604020202020204" pitchFamily="34" charset="0"/>
                <a:cs typeface="Arial" panose="020B0604020202020204" pitchFamily="34" charset="0"/>
              </a:rPr>
              <a:t>= the step in a reaction with the highest activation energy that determines the overall rate of the reaction</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activation energies are barriers to chemical reactions </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91139"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6289D8F6-956D-6B4D-A64E-38C76672F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50911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A7E9-A5D5-4B1F-A4EE-5C0EBD52861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p>
        </p:txBody>
      </p:sp>
      <p:sp>
        <p:nvSpPr>
          <p:cNvPr id="93189" name="Google Shape;433;g847cf01710_0_113">
            <a:extLst>
              <a:ext uri="{FF2B5EF4-FFF2-40B4-BE49-F238E27FC236}">
                <a16:creationId xmlns:a16="http://schemas.microsoft.com/office/drawing/2014/main" id="{8F21C0DC-A8D3-F44D-B97D-86C906207BD2}"/>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conversion of sucrose to CO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and water has a very large and negative ∆</a:t>
            </a:r>
            <a:r>
              <a:rPr lang="en-US" altLang="en-US" sz="2400" i="1" dirty="0">
                <a:latin typeface="Arial" panose="020B0604020202020204" pitchFamily="34" charset="0"/>
                <a:cs typeface="Arial" panose="020B0604020202020204" pitchFamily="34" charset="0"/>
              </a:rPr>
              <a:t>G</a:t>
            </a:r>
            <a:r>
              <a:rPr lang="en-US" altLang="en-US" sz="2400" dirty="0">
                <a:latin typeface="+mj-lt"/>
                <a:ea typeface="Arial Unicode MS" panose="020B0604020202020204" pitchFamily="34" charset="-128"/>
                <a:cs typeface="Arial Unicode MS" panose="020B0604020202020204" pitchFamily="34" charset="-128"/>
              </a:rPr>
              <a:t>′°</a:t>
            </a:r>
            <a:r>
              <a:rPr lang="en-US" altLang="en-US" sz="2400" dirty="0">
                <a:latin typeface="Arial" panose="020B0604020202020204" pitchFamily="34" charset="0"/>
                <a:cs typeface="Arial" panose="020B0604020202020204" pitchFamily="34" charset="0"/>
              </a:rPr>
              <a:t>. Why is the conversion NOT spontaneous?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Only some reactions have a negative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r>
              <a:rPr lang="en-US" altLang="en-US" sz="2400" dirty="0">
                <a:latin typeface="+mj-lt"/>
                <a:ea typeface="Arial Unicode MS" panose="020B0604020202020204" pitchFamily="34" charset="-128"/>
                <a:cs typeface="Arial Unicode MS" panose="020B0604020202020204" pitchFamily="34" charset="-128"/>
              </a:rPr>
              <a:t>°</a:t>
            </a:r>
            <a:r>
              <a:rPr lang="en-US" altLang="en-US" sz="2400" dirty="0">
                <a:latin typeface="Arial" panose="020B0604020202020204" pitchFamily="34" charset="0"/>
                <a:cs typeface="Arial" panose="020B0604020202020204" pitchFamily="34" charset="0"/>
              </a:rPr>
              <a:t>.</a:t>
            </a:r>
            <a:endParaRPr lang="en-US" altLang="en-US" sz="2400"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B. Conversion requires heat and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endParaRPr lang="en-US" altLang="en-US" sz="2400" baseline="-25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C. Conversion requires the presence of cofactors.</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D. There is a very large activation energy barrier.</a:t>
            </a:r>
            <a:endParaRPr lang="en-US" altLang="en-US" sz="2400"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2D2BCCE6-6BD1-4C1B-B6A4-16FC897F228B}"/>
              </a:ext>
            </a:extLst>
          </p:cNvPr>
          <p:cNvPicPr>
            <a:picLocks noChangeAspect="1"/>
          </p:cNvPicPr>
          <p:nvPr/>
        </p:nvPicPr>
        <p:blipFill>
          <a:blip r:embed="rId3"/>
          <a:stretch>
            <a:fillRect/>
          </a:stretch>
        </p:blipFill>
        <p:spPr>
          <a:xfrm>
            <a:off x="838200" y="335980"/>
            <a:ext cx="1133954" cy="81693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2E4B-2A8D-4944-82E9-DB61D7485BA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p>
        </p:txBody>
      </p:sp>
      <p:sp>
        <p:nvSpPr>
          <p:cNvPr id="95235" name="Google Shape;433;g847cf01710_0_113">
            <a:extLst>
              <a:ext uri="{FF2B5EF4-FFF2-40B4-BE49-F238E27FC236}">
                <a16:creationId xmlns:a16="http://schemas.microsoft.com/office/drawing/2014/main" id="{999FB81A-E0AC-E146-8E9C-613924285A0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conversion of sucrose to CO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and water has a very large and negative ∆</a:t>
            </a:r>
            <a:r>
              <a:rPr lang="en-US" altLang="en-US" sz="2400" i="1" dirty="0">
                <a:latin typeface="Arial" panose="020B0604020202020204" pitchFamily="34" charset="0"/>
                <a:cs typeface="Arial" panose="020B0604020202020204" pitchFamily="34" charset="0"/>
              </a:rPr>
              <a:t>G</a:t>
            </a:r>
            <a:r>
              <a:rPr lang="en-US" altLang="en-US" sz="2400" dirty="0">
                <a:latin typeface="+mj-lt"/>
                <a:ea typeface="Arial Unicode MS" panose="020B0604020202020204" pitchFamily="34" charset="-128"/>
                <a:cs typeface="Arial Unicode MS" panose="020B0604020202020204" pitchFamily="34" charset="-128"/>
              </a:rPr>
              <a:t>′°</a:t>
            </a:r>
            <a:r>
              <a:rPr lang="en-US" altLang="en-US" sz="2400" dirty="0">
                <a:latin typeface="Arial" panose="020B0604020202020204" pitchFamily="34" charset="0"/>
                <a:cs typeface="Arial" panose="020B0604020202020204" pitchFamily="34" charset="0"/>
              </a:rPr>
              <a:t>. Why is the conversion NOT spontaneous?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D. There is a very large activation energy barrier.</a:t>
            </a:r>
          </a:p>
          <a:p>
            <a:pPr>
              <a:lnSpc>
                <a:spcPct val="115000"/>
              </a:lnSpc>
              <a:spcBef>
                <a:spcPct val="0"/>
              </a:spcBef>
              <a:buClr>
                <a:srgbClr val="000000"/>
              </a:buClr>
              <a:buSzPts val="1100"/>
              <a:buFontTx/>
              <a:buNone/>
            </a:pP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difference between the ground state energy level and the transition state energy level is the activation energy (∆</a:t>
            </a:r>
            <a:r>
              <a:rPr lang="en-US" sz="2400" b="1" i="1" dirty="0">
                <a:latin typeface="Arial" panose="020B0604020202020204" pitchFamily="34" charset="0"/>
                <a:cs typeface="Arial" panose="020B0604020202020204" pitchFamily="34" charset="0"/>
              </a:rPr>
              <a:t>G</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The rate of a reaction reflects this activation energy: a higher activation energy corresponds to a slower reaction. Activation energies are energy barriers to chemical reactions. Without such energy barriers, sucrose would spontaneously form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and water.</a:t>
            </a:r>
          </a:p>
          <a:p>
            <a:pPr>
              <a:lnSpc>
                <a:spcPct val="115000"/>
              </a:lnSpc>
              <a:spcBef>
                <a:spcPct val="0"/>
              </a:spcBef>
              <a:buClr>
                <a:srgbClr val="000000"/>
              </a:buClr>
              <a:buSzPts val="1100"/>
              <a:buFontTx/>
              <a:buNone/>
            </a:pPr>
            <a:endParaRPr lang="en-US" altLang="en-US" sz="2400" b="1" baseline="30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4A97FE-C6A3-4C42-BED2-4CD87CC097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oogle Shape;177;g7fe2cbe272_0_8" descr="Icon P 2&#10;">
            <a:extLst>
              <a:ext uri="{FF2B5EF4-FFF2-40B4-BE49-F238E27FC236}">
                <a16:creationId xmlns:a16="http://schemas.microsoft.com/office/drawing/2014/main" id="{E3349117-C4C9-F84D-8A46-9711640F2DA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7605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A2E133-E358-4E36-8C8A-24377981A7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97283" name="Text Placeholder 2">
            <a:extLst>
              <a:ext uri="{FF2B5EF4-FFF2-40B4-BE49-F238E27FC236}">
                <a16:creationId xmlns:a16="http://schemas.microsoft.com/office/drawing/2014/main" id="{E12BF031-8683-404E-9580-6D4227A7A2B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Enzymes exhibit a very high degree of specificity. </a:t>
            </a:r>
            <a:r>
              <a:rPr lang="en-US" altLang="en-US" sz="240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60FE-0417-45BA-863A-4C0C8558FA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Lower Activation Energies Selectively</a:t>
            </a:r>
            <a:endParaRPr lang="en-AU" dirty="0"/>
          </a:p>
        </p:txBody>
      </p:sp>
      <p:sp>
        <p:nvSpPr>
          <p:cNvPr id="41986" name="Google Shape;390;g847cf01710_0_68">
            <a:extLst>
              <a:ext uri="{FF2B5EF4-FFF2-40B4-BE49-F238E27FC236}">
                <a16:creationId xmlns:a16="http://schemas.microsoft.com/office/drawing/2014/main" id="{7EE46D28-BE4D-AF43-BEB1-CE18B1A0327F}"/>
              </a:ext>
            </a:extLst>
          </p:cNvPr>
          <p:cNvSpPr txBox="1">
            <a:spLocks noChangeArrowheads="1"/>
          </p:cNvSpPr>
          <p:nvPr/>
        </p:nvSpPr>
        <p:spPr bwMode="auto">
          <a:xfrm>
            <a:off x="495300" y="1905000"/>
            <a:ext cx="815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enzymes have developed to lower activation energies </a:t>
            </a:r>
            <a:r>
              <a:rPr lang="en-US" sz="2400" i="1" dirty="0">
                <a:latin typeface="Arial" panose="020B0604020202020204" pitchFamily="34" charset="0"/>
                <a:cs typeface="Arial" panose="020B0604020202020204" pitchFamily="34" charset="0"/>
              </a:rPr>
              <a:t>selectively </a:t>
            </a:r>
            <a:r>
              <a:rPr lang="en-US" sz="2400" dirty="0">
                <a:latin typeface="Arial" panose="020B0604020202020204" pitchFamily="34" charset="0"/>
                <a:cs typeface="Arial" panose="020B0604020202020204" pitchFamily="34" charset="0"/>
              </a:rPr>
              <a:t>to increase rates for reactions needed for cell survival </a:t>
            </a:r>
            <a:endParaRPr lang="en-US" sz="2400" i="1" dirty="0">
              <a:latin typeface="Arial" panose="020B0604020202020204" pitchFamily="34" charset="0"/>
              <a:cs typeface="Arial" panose="020B0604020202020204" pitchFamily="34" charset="0"/>
            </a:endParaRPr>
          </a:p>
          <a:p>
            <a:pPr>
              <a:defRPr/>
            </a:pPr>
            <a:endParaRPr lang="en-US" sz="2400" i="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4A4637A8-7977-4F67-BFEE-4581EF69E958}"/>
              </a:ext>
            </a:extLst>
          </p:cNvPr>
          <p:cNvPicPr>
            <a:picLocks noChangeAspect="1"/>
          </p:cNvPicPr>
          <p:nvPr/>
        </p:nvPicPr>
        <p:blipFill>
          <a:blip r:embed="rId3"/>
          <a:stretch>
            <a:fillRect/>
          </a:stretch>
        </p:blipFill>
        <p:spPr>
          <a:xfrm>
            <a:off x="762000" y="335980"/>
            <a:ext cx="1133954" cy="816935"/>
          </a:xfrm>
          <a:prstGeom prst="rect">
            <a:avLst/>
          </a:prstGeom>
        </p:spPr>
      </p:pic>
      <p:sp>
        <p:nvSpPr>
          <p:cNvPr id="2" name="Title 1">
            <a:extLst>
              <a:ext uri="{FF2B5EF4-FFF2-40B4-BE49-F238E27FC236}">
                <a16:creationId xmlns:a16="http://schemas.microsoft.com/office/drawing/2014/main" id="{27D0E64E-3EE4-4F2C-8304-E79FB794BE0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a:t>
            </a:r>
            <a:endParaRPr lang="en-AU" dirty="0"/>
          </a:p>
        </p:txBody>
      </p:sp>
      <p:sp>
        <p:nvSpPr>
          <p:cNvPr id="101381" name="Google Shape;433;g847cf01710_0_113">
            <a:extLst>
              <a:ext uri="{FF2B5EF4-FFF2-40B4-BE49-F238E27FC236}">
                <a16:creationId xmlns:a16="http://schemas.microsoft.com/office/drawing/2014/main" id="{044D2607-78DE-2740-B3E0-3693E01A6710}"/>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What does an enzyme change relative to an uncatalyzed reaction? </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A. the equilibrium constant</a:t>
            </a:r>
            <a:endParaRPr lang="en-US" altLang="en-US" sz="2400" baseline="300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B. the rate of the reaction</a:t>
            </a:r>
            <a:endParaRPr lang="en-US" altLang="en-US" sz="2400" baseline="-250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C. the pH</a:t>
            </a: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D. the free energy change of the reaction</a:t>
            </a:r>
            <a:endParaRPr lang="en-US" altLang="en-US" sz="2400" baseline="300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A5DC-D488-4F86-A7DE-EB3AB17DF6C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 Response</a:t>
            </a:r>
            <a:endParaRPr lang="en-AU" dirty="0"/>
          </a:p>
        </p:txBody>
      </p:sp>
      <p:sp>
        <p:nvSpPr>
          <p:cNvPr id="103427" name="Google Shape;433;g847cf01710_0_113">
            <a:extLst>
              <a:ext uri="{FF2B5EF4-FFF2-40B4-BE49-F238E27FC236}">
                <a16:creationId xmlns:a16="http://schemas.microsoft.com/office/drawing/2014/main" id="{8F314B1C-92ED-C04A-B930-72D2C0B103B8}"/>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What does an enzyme change relative to an uncatalyzed reaction?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B. the rate of the reaction</a:t>
            </a:r>
          </a:p>
          <a:p>
            <a:pPr>
              <a:lnSpc>
                <a:spcPct val="115000"/>
              </a:lnSpc>
              <a:spcBef>
                <a:spcPct val="0"/>
              </a:spcBef>
              <a:buClr>
                <a:srgbClr val="000000"/>
              </a:buClr>
              <a:buSzPts val="1100"/>
              <a:buFontTx/>
              <a:buNone/>
            </a:pPr>
            <a:endParaRPr lang="en-US" altLang="en-US" sz="2400" b="1" baseline="-25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role of enzymes is to </a:t>
            </a:r>
            <a:r>
              <a:rPr lang="en-US" sz="2400" b="1" i="1" dirty="0">
                <a:latin typeface="Arial" panose="020B0604020202020204" pitchFamily="34" charset="0"/>
                <a:cs typeface="Arial" panose="020B0604020202020204" pitchFamily="34" charset="0"/>
              </a:rPr>
              <a:t>accelerate </a:t>
            </a:r>
            <a:r>
              <a:rPr lang="en-US" sz="2400" b="1" dirty="0">
                <a:latin typeface="Arial" panose="020B0604020202020204" pitchFamily="34" charset="0"/>
                <a:cs typeface="Arial" panose="020B0604020202020204" pitchFamily="34" charset="0"/>
              </a:rPr>
              <a:t>the interconversion of S and P. The enzyme is not used up in the process, and the equilibrium point is unaffected. However, the reaction reaches equilibrium much faster when the appropriate enzyme is present because the rate of the reaction is increased. </a:t>
            </a:r>
          </a:p>
          <a:p>
            <a:pPr>
              <a:lnSpc>
                <a:spcPct val="115000"/>
              </a:lnSpc>
              <a:spcBef>
                <a:spcPct val="0"/>
              </a:spcBef>
              <a:buClr>
                <a:srgbClr val="000000"/>
              </a:buClr>
              <a:buSzPts val="1100"/>
              <a:buFontTx/>
              <a:buNone/>
            </a:pPr>
            <a:endParaRPr lang="en-US" altLang="en-US" sz="2400" b="1" baseline="-25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Google Shape;170;p2" descr="Icon P 1&#10;">
            <a:extLst>
              <a:ext uri="{FF2B5EF4-FFF2-40B4-BE49-F238E27FC236}">
                <a16:creationId xmlns:a16="http://schemas.microsoft.com/office/drawing/2014/main" id="{3B898011-1295-284B-AD68-AF9546830B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9034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643A7B-FE8C-430A-811D-E54584A322A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b="0" dirty="0"/>
          </a:p>
        </p:txBody>
      </p:sp>
      <p:sp>
        <p:nvSpPr>
          <p:cNvPr id="105475" name="Text Placeholder 2">
            <a:extLst>
              <a:ext uri="{FF2B5EF4-FFF2-40B4-BE49-F238E27FC236}">
                <a16:creationId xmlns:a16="http://schemas.microsoft.com/office/drawing/2014/main" id="{D98AE3B0-C189-E544-98B4-0E81B95AAD6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FB83-2B34-4C7E-B59F-CF8690E74D0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Reaction Rates and Equilibria Have Precise Thermodynamic Definitions</a:t>
            </a:r>
            <a:endParaRPr lang="en-AU" dirty="0">
              <a:solidFill>
                <a:srgbClr val="4E4CB4"/>
              </a:solidFill>
            </a:endParaRPr>
          </a:p>
        </p:txBody>
      </p:sp>
      <p:sp>
        <p:nvSpPr>
          <p:cNvPr id="41986" name="Google Shape;390;g847cf01710_0_68">
            <a:extLst>
              <a:ext uri="{FF2B5EF4-FFF2-40B4-BE49-F238E27FC236}">
                <a16:creationId xmlns:a16="http://schemas.microsoft.com/office/drawing/2014/main" id="{CCD09B1C-46D0-014A-93D2-2B88B3B25C46}"/>
              </a:ext>
            </a:extLst>
          </p:cNvPr>
          <p:cNvSpPr txBox="1">
            <a:spLocks noChangeArrowheads="1"/>
          </p:cNvSpPr>
          <p:nvPr/>
        </p:nvSpPr>
        <p:spPr bwMode="auto">
          <a:xfrm>
            <a:off x="433388" y="19812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reaction </a:t>
            </a:r>
            <a:r>
              <a:rPr lang="en-US" sz="2400" i="1" dirty="0">
                <a:latin typeface="Arial" panose="020B0604020202020204" pitchFamily="34" charset="0"/>
                <a:cs typeface="Arial" panose="020B0604020202020204" pitchFamily="34" charset="0"/>
              </a:rPr>
              <a:t>equilibria </a:t>
            </a:r>
            <a:r>
              <a:rPr lang="en-US" sz="2400" dirty="0">
                <a:latin typeface="Arial" panose="020B0604020202020204" pitchFamily="34" charset="0"/>
                <a:cs typeface="Arial" panose="020B0604020202020204" pitchFamily="34" charset="0"/>
              </a:rPr>
              <a:t>are linked to the standard free-energy change for the reaction,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mj-lt"/>
                <a:ea typeface="Arial Unicode MS" panose="020B0604020202020204" pitchFamily="34" charset="-128"/>
                <a:cs typeface="Arial Unicode MS" panose="020B0604020202020204" pitchFamily="34" charset="-128"/>
              </a:rPr>
              <a: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reaction </a:t>
            </a:r>
            <a:r>
              <a:rPr lang="en-US" sz="2400" i="1" dirty="0">
                <a:latin typeface="Arial" panose="020B0604020202020204" pitchFamily="34" charset="0"/>
                <a:cs typeface="Arial" panose="020B0604020202020204" pitchFamily="34" charset="0"/>
              </a:rPr>
              <a:t>rates </a:t>
            </a:r>
            <a:r>
              <a:rPr lang="en-US" sz="2400" dirty="0">
                <a:latin typeface="Arial" panose="020B0604020202020204" pitchFamily="34" charset="0"/>
                <a:cs typeface="Arial" panose="020B0604020202020204" pitchFamily="34" charset="0"/>
              </a:rPr>
              <a:t>are linked to the activation energy,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BC00-9737-4ABF-AE40-3545968F2A9E}"/>
              </a:ext>
            </a:extLst>
          </p:cNvPr>
          <p:cNvSpPr>
            <a:spLocks noGrp="1"/>
          </p:cNvSpPr>
          <p:nvPr>
            <p:ph type="title"/>
          </p:nvPr>
        </p:nvSpPr>
        <p:spPr>
          <a:xfrm>
            <a:off x="0" y="152400"/>
            <a:ext cx="9144000" cy="1371600"/>
          </a:xfrm>
        </p:spPr>
        <p:txBody>
          <a:bodyPr/>
          <a:lstStyle/>
          <a:p>
            <a:r>
              <a:rPr lang="en-US" altLang="en-US" dirty="0">
                <a:solidFill>
                  <a:schemeClr val="tx1"/>
                </a:solidFill>
                <a:latin typeface="Arial" panose="020B0604020202020204" pitchFamily="34" charset="0"/>
                <a:cs typeface="Arial" panose="020B0604020202020204" pitchFamily="34" charset="0"/>
              </a:rPr>
              <a:t>Thermodynamics Relates </a:t>
            </a:r>
            <a:br>
              <a:rPr lang="en-US" altLang="en-US" dirty="0">
                <a:solidFill>
                  <a:schemeClr val="tx1"/>
                </a:solidFill>
                <a:latin typeface="Arial" panose="020B0604020202020204" pitchFamily="34" charset="0"/>
                <a:cs typeface="Arial" panose="020B0604020202020204" pitchFamily="34" charset="0"/>
              </a:rPr>
            </a:br>
            <a:r>
              <a:rPr lang="en-US" altLang="en-US" i="1" dirty="0" err="1">
                <a:solidFill>
                  <a:schemeClr val="tx1"/>
                </a:solidFill>
                <a:latin typeface="Arial" panose="020B0604020202020204" pitchFamily="34" charset="0"/>
                <a:cs typeface="Arial" panose="020B0604020202020204" pitchFamily="34" charset="0"/>
              </a:rPr>
              <a:t>K</a:t>
            </a:r>
            <a:r>
              <a:rPr lang="en-US" dirty="0" err="1">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altLang="en-US" baseline="-25000" dirty="0" err="1">
                <a:solidFill>
                  <a:schemeClr val="tx1"/>
                </a:solidFill>
                <a:latin typeface="Arial" panose="020B0604020202020204" pitchFamily="34" charset="0"/>
                <a:cs typeface="Arial" panose="020B0604020202020204" pitchFamily="34" charset="0"/>
              </a:rPr>
              <a:t>eq</a:t>
            </a:r>
            <a:r>
              <a:rPr lang="en-US" altLang="en-US" baseline="-25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and ∆</a:t>
            </a:r>
            <a:r>
              <a:rPr lang="en-US" altLang="en-US" i="1" dirty="0">
                <a:solidFill>
                  <a:schemeClr val="tx1"/>
                </a:solidFill>
                <a:latin typeface="Arial" panose="020B0604020202020204" pitchFamily="34" charset="0"/>
                <a:cs typeface="Arial" panose="020B0604020202020204" pitchFamily="34" charset="0"/>
              </a:rPr>
              <a:t>G</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dirty="0">
                <a:solidFill>
                  <a:schemeClr val="tx1"/>
                </a:solidFill>
                <a:ea typeface="Arial Unicode MS" panose="020B0604020202020204" pitchFamily="34" charset="-128"/>
                <a:cs typeface="Arial Unicode MS" panose="020B0604020202020204" pitchFamily="34" charset="-128"/>
              </a:rPr>
              <a: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D66530C7-84F5-AB43-B8F9-485CF0B064FE}"/>
                  </a:ext>
                </a:extLst>
              </p:cNvPr>
              <p:cNvSpPr txBox="1">
                <a:spLocks noChangeArrowheads="1"/>
              </p:cNvSpPr>
              <p:nvPr/>
            </p:nvSpPr>
            <p:spPr bwMode="auto">
              <a:xfrm>
                <a:off x="433388" y="19812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equilibrium constant,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eq</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describes an equilibrium such as S ⇌ P</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under standard conditions: </a:t>
                </a:r>
              </a:p>
              <a:p>
                <a:pPr marL="50800" indent="0">
                  <a:buNone/>
                  <a:defRPr/>
                </a:pPr>
                <a:r>
                  <a:rPr lang="en-US" sz="2400"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sz="2400" dirty="0" err="1">
                    <a:latin typeface="Arial" panose="020B0604020202020204" pitchFamily="34" charset="0"/>
                    <a:cs typeface="Arial" panose="020B0604020202020204" pitchFamily="34" charset="0"/>
                  </a:rPr>
                  <a:t>′</a:t>
                </a:r>
                <a:r>
                  <a:rPr lang="en-US" altLang="en-US" sz="2400" baseline="-25000" dirty="0" err="1">
                    <a:latin typeface="Arial" panose="020B0604020202020204" pitchFamily="34" charset="0"/>
                    <a:cs typeface="Arial" panose="020B0604020202020204" pitchFamily="34" charset="0"/>
                  </a:rPr>
                  <a:t>eq</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14:m>
                  <m:oMath xmlns:m="http://schemas.openxmlformats.org/officeDocument/2006/math">
                    <m:f>
                      <m:fPr>
                        <m:ctrlPr>
                          <a:rPr lang="en-US" altLang="en-US" sz="2400" i="1" smtClean="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sz="2400" dirty="0">
                  <a:latin typeface="Arial" panose="020B0604020202020204" pitchFamily="34" charset="0"/>
                  <a:cs typeface="Arial" panose="020B0604020202020204" pitchFamily="34" charset="0"/>
                </a:endParaRPr>
              </a:p>
              <a:p>
                <a:pPr marL="50800" indent="0">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from thermodynamics:</a:t>
                </a:r>
              </a:p>
              <a:p>
                <a:pPr marL="50800" indent="0">
                  <a:buNone/>
                  <a:defRPr/>
                </a:pP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sz="2400" dirty="0" err="1">
                    <a:latin typeface="Arial" panose="020B0604020202020204" pitchFamily="34" charset="0"/>
                    <a:cs typeface="Arial" panose="020B0604020202020204" pitchFamily="34" charset="0"/>
                  </a:rPr>
                  <a:t>′</a:t>
                </a:r>
                <a:r>
                  <a:rPr lang="en-US" altLang="en-US" sz="2400" baseline="-25000" dirty="0" err="1">
                    <a:latin typeface="Arial" panose="020B0604020202020204" pitchFamily="34" charset="0"/>
                    <a:cs typeface="Arial" panose="020B0604020202020204" pitchFamily="34" charset="0"/>
                  </a:rPr>
                  <a:t>eq</a:t>
                </a: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D66530C7-84F5-AB43-B8F9-485CF0B064FE}"/>
                  </a:ext>
                </a:extLst>
              </p:cNvPr>
              <p:cNvSpPr txBox="1">
                <a:spLocks noRot="1" noChangeAspect="1" noMove="1" noResize="1" noEditPoints="1" noAdjustHandles="1" noChangeArrowheads="1" noChangeShapeType="1" noTextEdit="1"/>
              </p:cNvSpPr>
              <p:nvPr/>
            </p:nvSpPr>
            <p:spPr bwMode="auto">
              <a:xfrm>
                <a:off x="433388" y="1981200"/>
                <a:ext cx="8277225" cy="4130675"/>
              </a:xfrm>
              <a:prstGeom prst="rect">
                <a:avLst/>
              </a:prstGeom>
              <a:blipFill>
                <a:blip r:embed="rId3"/>
                <a:stretch>
                  <a:fillRect l="-460" t="-1227"/>
                </a:stretch>
              </a:blipFill>
              <a:ln>
                <a:noFill/>
              </a:ln>
            </p:spPr>
            <p:txBody>
              <a:bodyPr/>
              <a:lstStyle/>
              <a:p>
                <a:r>
                  <a:rPr lang="en-US">
                    <a:noFill/>
                  </a:rPr>
                  <a:t> </a:t>
                </a:r>
              </a:p>
            </p:txBody>
          </p:sp>
        </mc:Fallback>
      </mc:AlternateContent>
      <p:sp>
        <p:nvSpPr>
          <p:cNvPr id="7" name="TextBox 3">
            <a:extLst>
              <a:ext uri="{FF2B5EF4-FFF2-40B4-BE49-F238E27FC236}">
                <a16:creationId xmlns:a16="http://schemas.microsoft.com/office/drawing/2014/main" id="{DA7912D3-CB8D-EB4C-9138-A82C01C4FB76}"/>
              </a:ext>
            </a:extLst>
          </p:cNvPr>
          <p:cNvSpPr txBox="1">
            <a:spLocks noChangeArrowheads="1"/>
          </p:cNvSpPr>
          <p:nvPr/>
        </p:nvSpPr>
        <p:spPr bwMode="auto">
          <a:xfrm>
            <a:off x="4191000" y="381634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a:t>
            </a:r>
          </a:p>
        </p:txBody>
      </p:sp>
      <p:sp>
        <p:nvSpPr>
          <p:cNvPr id="8" name="TextBox 3">
            <a:extLst>
              <a:ext uri="{FF2B5EF4-FFF2-40B4-BE49-F238E27FC236}">
                <a16:creationId xmlns:a16="http://schemas.microsoft.com/office/drawing/2014/main" id="{7B3EE8FF-DB0E-E649-8A3D-BC09FC008ED1}"/>
              </a:ext>
            </a:extLst>
          </p:cNvPr>
          <p:cNvSpPr txBox="1">
            <a:spLocks noChangeArrowheads="1"/>
          </p:cNvSpPr>
          <p:nvPr/>
        </p:nvSpPr>
        <p:spPr bwMode="auto">
          <a:xfrm>
            <a:off x="5486400" y="5334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1E86B-9C10-4E43-ACC4-C7B495092E5A}"/>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The Relationship between </a:t>
            </a:r>
            <a:br>
              <a:rPr lang="en-US" altLang="en-US" dirty="0">
                <a:solidFill>
                  <a:schemeClr val="tx1"/>
                </a:solidFill>
                <a:latin typeface="Arial" panose="020B0604020202020204" pitchFamily="34" charset="0"/>
                <a:cs typeface="Arial" panose="020B0604020202020204" pitchFamily="34" charset="0"/>
              </a:rPr>
            </a:br>
            <a:r>
              <a:rPr lang="en-US" altLang="en-US" i="1" dirty="0">
                <a:solidFill>
                  <a:schemeClr val="tx1"/>
                </a:solidFill>
                <a:latin typeface="Arial" panose="020B0604020202020204" pitchFamily="34" charset="0"/>
                <a:cs typeface="Arial" panose="020B0604020202020204" pitchFamily="34" charset="0"/>
              </a:rPr>
              <a:t>K</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baseline="-25000" dirty="0">
                <a:solidFill>
                  <a:schemeClr val="tx1"/>
                </a:solidFill>
                <a:latin typeface="Arial" panose="020B0604020202020204" pitchFamily="34" charset="0"/>
                <a:cs typeface="Arial" panose="020B0604020202020204" pitchFamily="34" charset="0"/>
              </a:rPr>
              <a:t>eq </a:t>
            </a:r>
            <a:r>
              <a:rPr lang="en-US" altLang="en-US" dirty="0">
                <a:solidFill>
                  <a:schemeClr val="tx1"/>
                </a:solidFill>
                <a:latin typeface="Arial" panose="020B0604020202020204" pitchFamily="34" charset="0"/>
                <a:cs typeface="Arial" panose="020B0604020202020204" pitchFamily="34" charset="0"/>
              </a:rPr>
              <a:t>and ∆</a:t>
            </a:r>
            <a:r>
              <a:rPr lang="en-US" altLang="en-US" i="1" dirty="0">
                <a:solidFill>
                  <a:schemeClr val="tx1"/>
                </a:solidFill>
                <a:latin typeface="Arial" panose="020B0604020202020204" pitchFamily="34" charset="0"/>
                <a:cs typeface="Arial" panose="020B0604020202020204" pitchFamily="34" charset="0"/>
              </a:rPr>
              <a:t>G</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dirty="0">
                <a:solidFill>
                  <a:schemeClr val="tx1"/>
                </a:solidFill>
                <a:ea typeface="Arial Unicode MS" panose="020B0604020202020204" pitchFamily="34" charset="-128"/>
                <a:cs typeface="Arial Unicode MS" panose="020B0604020202020204" pitchFamily="34" charset="-128"/>
              </a:rPr>
              <a:t>°</a:t>
            </a:r>
            <a:endParaRPr lang="en-AU" dirty="0"/>
          </a:p>
        </p:txBody>
      </p:sp>
      <p:sp>
        <p:nvSpPr>
          <p:cNvPr id="3" name="TextBox 2"/>
          <p:cNvSpPr txBox="1"/>
          <p:nvPr/>
        </p:nvSpPr>
        <p:spPr>
          <a:xfrm>
            <a:off x="1600200" y="1654629"/>
            <a:ext cx="6108700" cy="830997"/>
          </a:xfrm>
          <a:prstGeom prst="rect">
            <a:avLst/>
          </a:prstGeom>
          <a:solidFill>
            <a:srgbClr val="005F6A"/>
          </a:solidFill>
        </p:spPr>
        <p:txBody>
          <a:bodyPr wrap="square" rtlCol="0">
            <a:spAutoFit/>
          </a:bodyPr>
          <a:lstStyle/>
          <a:p>
            <a:r>
              <a:rPr lang="en-US" b="1" dirty="0">
                <a:solidFill>
                  <a:schemeClr val="bg1"/>
                </a:solidFill>
              </a:rPr>
              <a:t>Table 6-4 Relationship between </a:t>
            </a:r>
            <a:r>
              <a:rPr lang="en-US" altLang="en-US" b="1" i="1" dirty="0" err="1">
                <a:solidFill>
                  <a:schemeClr val="bg1"/>
                </a:solidFill>
                <a:latin typeface="Arial" panose="020B0604020202020204" pitchFamily="34" charset="0"/>
                <a:cs typeface="Arial" panose="020B0604020202020204" pitchFamily="34" charset="0"/>
              </a:rPr>
              <a:t>K</a:t>
            </a:r>
            <a:r>
              <a:rPr lang="en-US" altLang="en-US" b="1" dirty="0" err="1">
                <a:solidFill>
                  <a:schemeClr val="bg1"/>
                </a:solidFill>
                <a:latin typeface="Arial" panose="020B0604020202020204" pitchFamily="34" charset="0"/>
                <a:cs typeface="Arial" panose="020B0604020202020204" pitchFamily="34" charset="0"/>
              </a:rPr>
              <a:t>′</a:t>
            </a:r>
            <a:r>
              <a:rPr lang="en-US" altLang="en-US" b="1" baseline="-25000" dirty="0" err="1">
                <a:solidFill>
                  <a:schemeClr val="bg1"/>
                </a:solidFill>
                <a:latin typeface="Arial" panose="020B0604020202020204" pitchFamily="34" charset="0"/>
                <a:cs typeface="Arial" panose="020B0604020202020204" pitchFamily="34" charset="0"/>
              </a:rPr>
              <a:t>eq</a:t>
            </a:r>
            <a:r>
              <a:rPr lang="en-US" altLang="en-US" b="1" baseline="-25000" dirty="0">
                <a:solidFill>
                  <a:schemeClr val="bg1"/>
                </a:solidFill>
                <a:latin typeface="Arial" panose="020B0604020202020204" pitchFamily="34" charset="0"/>
                <a:cs typeface="Arial" panose="020B0604020202020204" pitchFamily="34" charset="0"/>
              </a:rPr>
              <a:t> </a:t>
            </a:r>
            <a:r>
              <a:rPr lang="en-US" altLang="en-US" b="1" dirty="0">
                <a:solidFill>
                  <a:schemeClr val="bg1"/>
                </a:solidFill>
                <a:latin typeface="Arial" panose="020B0604020202020204" pitchFamily="34" charset="0"/>
                <a:cs typeface="Arial" panose="020B0604020202020204" pitchFamily="34" charset="0"/>
              </a:rPr>
              <a:t>and ∆</a:t>
            </a:r>
            <a:r>
              <a:rPr lang="en-US" altLang="en-US" b="1" i="1" dirty="0">
                <a:solidFill>
                  <a:schemeClr val="bg1"/>
                </a:solidFill>
                <a:latin typeface="Arial" panose="020B0604020202020204" pitchFamily="34" charset="0"/>
                <a:cs typeface="Arial" panose="020B0604020202020204" pitchFamily="34" charset="0"/>
              </a:rPr>
              <a:t>G</a:t>
            </a:r>
            <a:r>
              <a:rPr lang="en-US" altLang="en-US"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ea typeface="Arial Unicode MS" panose="020B0604020202020204" pitchFamily="34" charset="-128"/>
                <a:cs typeface="Arial Unicode MS" panose="020B0604020202020204" pitchFamily="34" charset="-128"/>
              </a:rPr>
              <a:t>°</a:t>
            </a:r>
            <a:endParaRPr lang="en-US"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12425660"/>
              </p:ext>
            </p:extLst>
          </p:nvPr>
        </p:nvGraphicFramePr>
        <p:xfrm>
          <a:off x="1612900" y="2485626"/>
          <a:ext cx="6096000" cy="40792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altLang="en-US" i="1" dirty="0" err="1">
                          <a:solidFill>
                            <a:schemeClr val="tx1"/>
                          </a:solidFill>
                          <a:latin typeface="Arial" panose="020B0604020202020204" pitchFamily="34" charset="0"/>
                          <a:cs typeface="Arial" panose="020B0604020202020204" pitchFamily="34" charset="0"/>
                        </a:rPr>
                        <a:t>K</a:t>
                      </a:r>
                      <a:r>
                        <a:rPr lang="en-US" altLang="en-US" dirty="0" err="1">
                          <a:solidFill>
                            <a:schemeClr val="tx1"/>
                          </a:solidFill>
                          <a:latin typeface="Arial" panose="020B0604020202020204" pitchFamily="34" charset="0"/>
                          <a:cs typeface="Arial" panose="020B0604020202020204" pitchFamily="34" charset="0"/>
                        </a:rPr>
                        <a:t>′</a:t>
                      </a:r>
                      <a:r>
                        <a:rPr lang="en-US" altLang="en-US" baseline="-25000" dirty="0" err="1">
                          <a:solidFill>
                            <a:schemeClr val="tx1"/>
                          </a:solidFill>
                          <a:latin typeface="Arial" panose="020B0604020202020204" pitchFamily="34" charset="0"/>
                          <a:cs typeface="Arial" panose="020B0604020202020204" pitchFamily="34" charset="0"/>
                        </a:rPr>
                        <a:t>eq</a:t>
                      </a:r>
                      <a:endParaRPr lang="en-US" dirty="0"/>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G</a:t>
                      </a:r>
                      <a:r>
                        <a:rPr lang="en-US" altLang="en-US" dirty="0">
                          <a:solidFill>
                            <a:schemeClr val="tx1"/>
                          </a:solidFill>
                          <a:latin typeface="Arial" panose="020B0604020202020204" pitchFamily="34" charset="0"/>
                          <a:cs typeface="Arial" panose="020B0604020202020204" pitchFamily="34" charset="0"/>
                        </a:rPr>
                        <a:t>′</a:t>
                      </a:r>
                      <a:r>
                        <a:rPr lang="en-US" altLang="en-US" sz="1800" b="1" kern="1200" baseline="0" dirty="0">
                          <a:solidFill>
                            <a:schemeClr val="tx1"/>
                          </a:solidFill>
                          <a:latin typeface="+mn-lt"/>
                          <a:ea typeface="Arial Unicode MS" panose="020B0604020202020204" pitchFamily="34" charset="-128"/>
                          <a:cs typeface="Arial Unicode MS" panose="020B0604020202020204" pitchFamily="34" charset="-128"/>
                        </a:rPr>
                        <a:t>° (kJ/</a:t>
                      </a:r>
                      <a:r>
                        <a:rPr lang="en-US" altLang="en-US" sz="1800" b="1" kern="1200" baseline="0" dirty="0" err="1">
                          <a:solidFill>
                            <a:schemeClr val="tx1"/>
                          </a:solidFill>
                          <a:latin typeface="+mn-lt"/>
                          <a:ea typeface="Arial Unicode MS" panose="020B0604020202020204" pitchFamily="34" charset="-128"/>
                          <a:cs typeface="Arial Unicode MS" panose="020B0604020202020204" pitchFamily="34" charset="-128"/>
                        </a:rPr>
                        <a:t>mol</a:t>
                      </a:r>
                      <a:r>
                        <a:rPr lang="en-US" altLang="en-US" sz="1800" b="1" kern="1200" baseline="0" dirty="0">
                          <a:solidFill>
                            <a:schemeClr val="tx1"/>
                          </a:solidFill>
                          <a:latin typeface="+mn-lt"/>
                          <a:ea typeface="Arial Unicode MS" panose="020B0604020202020204" pitchFamily="34" charset="-128"/>
                          <a:cs typeface="Arial Unicode MS" panose="020B0604020202020204" pitchFamily="34" charset="-128"/>
                        </a:rPr>
                        <a:t>)</a:t>
                      </a:r>
                      <a:endParaRPr lang="en-US" sz="1800" baseline="0" dirty="0"/>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10</a:t>
                      </a:r>
                      <a:r>
                        <a:rPr lang="en-US"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34.2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AFF3-01D9-4AC6-A6D9-E3197716FE1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a:t>
            </a:r>
            <a:endParaRPr lang="en-AU" dirty="0"/>
          </a:p>
        </p:txBody>
      </p:sp>
      <p:sp>
        <p:nvSpPr>
          <p:cNvPr id="84997" name="Google Shape;433;g847cf01710_0_113">
            <a:extLst>
              <a:ext uri="{FF2B5EF4-FFF2-40B4-BE49-F238E27FC236}">
                <a16:creationId xmlns:a16="http://schemas.microsoft.com/office/drawing/2014/main" id="{B574C88D-39EA-A642-915B-3FF94CE5CA12}"/>
              </a:ext>
            </a:extLst>
          </p:cNvPr>
          <p:cNvSpPr txBox="1">
            <a:spLocks noChangeArrowheads="1"/>
          </p:cNvSpPr>
          <p:nvPr/>
        </p:nvSpPr>
        <p:spPr bwMode="auto">
          <a:xfrm>
            <a:off x="220663" y="12954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Which statement is true regarding the relationship between biochemical standard free-energy change and the equilibrium constant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eq</a:t>
            </a:r>
            <a:r>
              <a:rPr lang="en-US" altLang="en-US" sz="2400" dirty="0">
                <a:latin typeface="Arial" panose="020B0604020202020204" pitchFamily="34" charset="0"/>
                <a:cs typeface="Arial" panose="020B0604020202020204" pitchFamily="34" charset="0"/>
              </a:rPr>
              <a:t>?</a:t>
            </a:r>
          </a:p>
          <a:p>
            <a:pPr>
              <a:spcAft>
                <a:spcPts val="1200"/>
              </a:spcAft>
              <a:buFontTx/>
              <a:buNone/>
            </a:pPr>
            <a:r>
              <a:rPr lang="en-US" altLang="en-US" sz="2400" dirty="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 ∆</a:t>
            </a:r>
            <a:r>
              <a:rPr lang="en-US" altLang="en-US" sz="2400" b="1" i="1" dirty="0">
                <a:latin typeface="Arial" panose="020B0604020202020204" pitchFamily="34" charset="0"/>
                <a:cs typeface="Arial" panose="020B0604020202020204" pitchFamily="34" charset="0"/>
              </a:rPr>
              <a:t>G</a:t>
            </a:r>
            <a:r>
              <a:rPr lang="en-US" sz="2400" b="1" dirty="0">
                <a:latin typeface="Arial" panose="020B0604020202020204" pitchFamily="34" charset="0"/>
                <a:cs typeface="Arial" panose="020B0604020202020204" pitchFamily="34" charset="0"/>
              </a:rPr>
              <a:t>′</a:t>
            </a:r>
            <a:r>
              <a:rPr lang="en-US" altLang="en-US" sz="2400" b="1" dirty="0">
                <a:latin typeface="+mj-lt"/>
                <a:ea typeface="Arial Unicode MS" panose="020B0604020202020204" pitchFamily="34" charset="-128"/>
                <a:cs typeface="Arial Unicode MS" panose="020B0604020202020204" pitchFamily="34" charset="-128"/>
              </a:rPr>
              <a:t>°</a:t>
            </a:r>
            <a:r>
              <a:rPr lang="en-US" altLang="en-US" sz="2400" b="1" dirty="0">
                <a:latin typeface="Arial" panose="020B0604020202020204" pitchFamily="34" charset="0"/>
                <a:cs typeface="Arial" panose="020B0604020202020204" pitchFamily="34" charset="0"/>
              </a:rPr>
              <a:t> = –</a:t>
            </a:r>
            <a:r>
              <a:rPr lang="en-US" altLang="en-US" sz="2400" b="1" i="1" dirty="0">
                <a:latin typeface="Arial" panose="020B0604020202020204" pitchFamily="34" charset="0"/>
                <a:cs typeface="Arial" panose="020B0604020202020204" pitchFamily="34" charset="0"/>
              </a:rPr>
              <a:t>RT</a:t>
            </a:r>
            <a:r>
              <a:rPr lang="en-US" altLang="en-US" sz="2400" b="1" dirty="0">
                <a:latin typeface="Arial" panose="020B0604020202020204" pitchFamily="34" charset="0"/>
                <a:cs typeface="Arial" panose="020B0604020202020204" pitchFamily="34" charset="0"/>
              </a:rPr>
              <a:t> ln </a:t>
            </a:r>
            <a:r>
              <a:rPr lang="en-US" altLang="en-US" sz="2400" b="1" i="1" dirty="0" err="1">
                <a:latin typeface="Arial" panose="020B0604020202020204" pitchFamily="34" charset="0"/>
                <a:cs typeface="Arial" panose="020B0604020202020204" pitchFamily="34" charset="0"/>
              </a:rPr>
              <a:t>K</a:t>
            </a:r>
            <a:r>
              <a:rPr lang="en-US" altLang="en-US" sz="2400" b="1" dirty="0" err="1">
                <a:latin typeface="Arial" panose="020B0604020202020204" pitchFamily="34" charset="0"/>
                <a:cs typeface="Arial" panose="020B0604020202020204" pitchFamily="34" charset="0"/>
              </a:rPr>
              <a:t>′</a:t>
            </a:r>
            <a:r>
              <a:rPr lang="en-US" altLang="en-US" sz="2400" b="1" baseline="-25000" dirty="0" err="1">
                <a:latin typeface="Arial" panose="020B0604020202020204" pitchFamily="34" charset="0"/>
                <a:cs typeface="Arial" panose="020B0604020202020204" pitchFamily="34" charset="0"/>
              </a:rPr>
              <a:t>eq</a:t>
            </a:r>
            <a:endParaRPr lang="en-US" altLang="en-US" sz="2400" dirty="0">
              <a:latin typeface="Arial" panose="020B0604020202020204" pitchFamily="34" charset="0"/>
              <a:cs typeface="Arial" panose="020B0604020202020204" pitchFamily="34" charset="0"/>
            </a:endParaRPr>
          </a:p>
          <a:p>
            <a:pPr>
              <a:spcBef>
                <a:spcPct val="0"/>
              </a:spcBef>
              <a:buNone/>
            </a:pPr>
            <a:endParaRPr lang="en-US" altLang="en-US" sz="2400" dirty="0">
              <a:latin typeface="Arial" panose="020B0604020202020204" pitchFamily="34" charset="0"/>
              <a:cs typeface="Arial" panose="020B0604020202020204" pitchFamily="34" charset="0"/>
            </a:endParaRPr>
          </a:p>
          <a:p>
            <a:pPr marL="457200" indent="-457200">
              <a:spcBef>
                <a:spcPct val="0"/>
              </a:spcBef>
              <a:buAutoNum type="alphaUcPeriod"/>
            </a:pPr>
            <a:r>
              <a:rPr lang="en-US" altLang="en-US" sz="2400" dirty="0">
                <a:latin typeface="Arial" panose="020B0604020202020204" pitchFamily="34" charset="0"/>
                <a:cs typeface="Arial" panose="020B0604020202020204" pitchFamily="34" charset="0"/>
              </a:rPr>
              <a:t>The relationship between free-energy change and equilibrium is exponential.</a:t>
            </a:r>
          </a:p>
          <a:p>
            <a:pPr marL="457200" indent="-457200">
              <a:spcBef>
                <a:spcPct val="0"/>
              </a:spcBef>
              <a:buFontTx/>
              <a:buAutoNum type="alphaUcPeriod"/>
            </a:pPr>
            <a:r>
              <a:rPr lang="en-US" altLang="en-US" sz="2400" dirty="0">
                <a:latin typeface="Arial" panose="020B0604020202020204" pitchFamily="34" charset="0"/>
                <a:cs typeface="Arial" panose="020B0604020202020204" pitchFamily="34" charset="0"/>
              </a:rPr>
              <a:t>A decrease in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eq</a:t>
            </a:r>
            <a:r>
              <a:rPr lang="en-US" altLang="en-US" sz="2400" dirty="0">
                <a:latin typeface="Arial" panose="020B0604020202020204" pitchFamily="34" charset="0"/>
                <a:cs typeface="Arial" panose="020B0604020202020204" pitchFamily="34" charset="0"/>
              </a:rPr>
              <a:t> translates into a more negative free energy.</a:t>
            </a:r>
          </a:p>
          <a:p>
            <a:pPr marL="457200" indent="-457200">
              <a:spcBef>
                <a:spcPct val="0"/>
              </a:spcBef>
              <a:buFontTx/>
              <a:buAutoNum type="alphaUcPeriod"/>
            </a:pPr>
            <a:r>
              <a:rPr lang="en-US" altLang="en-US" sz="2400" dirty="0">
                <a:latin typeface="Arial" panose="020B0604020202020204" pitchFamily="34" charset="0"/>
                <a:cs typeface="Arial" panose="020B0604020202020204" pitchFamily="34" charset="0"/>
              </a:rPr>
              <a:t>The higher the temperature, the less the reaction favors product formation.</a:t>
            </a:r>
          </a:p>
          <a:p>
            <a:pPr marL="457200" indent="-457200">
              <a:spcBef>
                <a:spcPct val="0"/>
              </a:spcBef>
              <a:buFontTx/>
              <a:buAutoNum type="alphaUcPeriod"/>
            </a:pPr>
            <a:r>
              <a:rPr lang="en-US" altLang="en-US" sz="2400" dirty="0">
                <a:latin typeface="Arial" panose="020B0604020202020204" pitchFamily="34" charset="0"/>
                <a:cs typeface="Arial" panose="020B0604020202020204" pitchFamily="34" charset="0"/>
              </a:rPr>
              <a:t>Small changes in free energy can lead to large changes in equilibria.</a:t>
            </a:r>
          </a:p>
          <a:p>
            <a:pPr marL="457200" indent="-457200">
              <a:spcBef>
                <a:spcPct val="0"/>
              </a:spcBef>
              <a:buAutoNum type="alphaUcPeriod"/>
            </a:pPr>
            <a:endParaRPr lang="en-US" altLang="en-US" sz="2400" dirty="0">
              <a:latin typeface="Arial" panose="020B0604020202020204" pitchFamily="34" charset="0"/>
              <a:cs typeface="Arial" panose="020B0604020202020204" pitchFamily="34" charset="0"/>
            </a:endParaRPr>
          </a:p>
          <a:p>
            <a:pPr>
              <a:spcBef>
                <a:spcPct val="0"/>
              </a:spcBef>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9FA58B55-0460-488D-9D04-285B625B05F4}"/>
              </a:ext>
            </a:extLst>
          </p:cNvPr>
          <p:cNvPicPr>
            <a:picLocks noChangeAspect="1"/>
          </p:cNvPicPr>
          <p:nvPr/>
        </p:nvPicPr>
        <p:blipFill>
          <a:blip r:embed="rId3"/>
          <a:stretch>
            <a:fillRect/>
          </a:stretch>
        </p:blipFill>
        <p:spPr>
          <a:xfrm>
            <a:off x="838200" y="335980"/>
            <a:ext cx="1133954" cy="81693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204D-1F5B-461B-BF4D-410348D5E08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 Response</a:t>
            </a:r>
            <a:endParaRPr lang="en-AU" dirty="0"/>
          </a:p>
        </p:txBody>
      </p:sp>
      <p:sp>
        <p:nvSpPr>
          <p:cNvPr id="4" name="Google Shape;433;g847cf01710_0_113">
            <a:extLst>
              <a:ext uri="{FF2B5EF4-FFF2-40B4-BE49-F238E27FC236}">
                <a16:creationId xmlns:a16="http://schemas.microsoft.com/office/drawing/2014/main" id="{D8865DDD-BA48-0547-A734-1F0E2C0C9B8A}"/>
              </a:ext>
            </a:extLst>
          </p:cNvPr>
          <p:cNvSpPr txBox="1">
            <a:spLocks noChangeArrowheads="1"/>
          </p:cNvSpPr>
          <p:nvPr/>
        </p:nvSpPr>
        <p:spPr bwMode="auto">
          <a:xfrm>
            <a:off x="220662" y="1447799"/>
            <a:ext cx="8702675" cy="4876801"/>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true regarding the relationship between biochemical standard free-energy change and the equilibrium constant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eq</a:t>
            </a:r>
            <a:r>
              <a:rPr lang="en-US" sz="2400" dirty="0">
                <a:latin typeface="Arial" panose="020B0604020202020204" pitchFamily="34" charset="0"/>
                <a:cs typeface="Arial" panose="020B0604020202020204" pitchFamily="34" charset="0"/>
              </a:rPr>
              <a:t>?</a:t>
            </a:r>
          </a:p>
          <a:p>
            <a:pPr>
              <a:spcAft>
                <a:spcPts val="1200"/>
              </a:spcAft>
              <a:buFontTx/>
              <a:buNone/>
              <a:defRPr/>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G</a:t>
            </a:r>
            <a:r>
              <a:rPr lang="en-US" sz="2400" b="1" dirty="0">
                <a:latin typeface="Arial" panose="020B0604020202020204" pitchFamily="34" charset="0"/>
                <a:cs typeface="Arial" panose="020B0604020202020204" pitchFamily="34" charset="0"/>
              </a:rPr>
              <a:t>′</a:t>
            </a:r>
            <a:r>
              <a:rPr lang="en-US" sz="2400" b="1" dirty="0">
                <a:latin typeface="+mj-lt"/>
                <a:ea typeface="Arial Unicode MS" panose="020B0604020202020204" pitchFamily="34" charset="-128"/>
                <a:cs typeface="Arial Unicode MS" panose="020B0604020202020204" pitchFamily="34" charset="-128"/>
              </a:rPr>
              <a:t>° </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RT</a:t>
            </a:r>
            <a:r>
              <a:rPr lang="en-US" sz="2400" b="1" dirty="0">
                <a:latin typeface="Arial" panose="020B0604020202020204" pitchFamily="34" charset="0"/>
                <a:cs typeface="Arial" panose="020B0604020202020204" pitchFamily="34" charset="0"/>
              </a:rPr>
              <a:t> ln </a:t>
            </a:r>
            <a:r>
              <a:rPr lang="en-US" sz="2400" b="1" i="1" dirty="0" err="1">
                <a:latin typeface="Arial" panose="020B0604020202020204" pitchFamily="34" charset="0"/>
                <a:cs typeface="Arial" panose="020B0604020202020204" pitchFamily="34" charset="0"/>
              </a:rPr>
              <a:t>K</a:t>
            </a:r>
            <a:r>
              <a:rPr lang="en-US" sz="2400" b="1" dirty="0" err="1">
                <a:latin typeface="Arial" panose="020B0604020202020204" pitchFamily="34" charset="0"/>
                <a:cs typeface="Arial" panose="020B0604020202020204" pitchFamily="34" charset="0"/>
              </a:rPr>
              <a:t>′</a:t>
            </a:r>
            <a:r>
              <a:rPr lang="en-US" sz="2400" b="1" baseline="-25000" dirty="0" err="1">
                <a:latin typeface="Arial" panose="020B0604020202020204" pitchFamily="34" charset="0"/>
                <a:cs typeface="Arial" panose="020B0604020202020204" pitchFamily="34" charset="0"/>
              </a:rPr>
              <a:t>eq</a:t>
            </a:r>
            <a:endParaRPr lang="en-US" sz="2400"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spcBef>
                <a:spcPts val="0"/>
              </a:spcBef>
              <a:buFontTx/>
              <a:buAutoNum type="alphaUcPeriod" startAt="4"/>
              <a:defRPr/>
            </a:pPr>
            <a:r>
              <a:rPr lang="en-US" sz="2400" b="1" dirty="0">
                <a:latin typeface="Arial" panose="020B0604020202020204" pitchFamily="34" charset="0"/>
                <a:cs typeface="Arial" panose="020B0604020202020204" pitchFamily="34" charset="0"/>
              </a:rPr>
              <a:t>Small changes in free energy can lead to large changes in equilibria.</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According to the equation relating </a:t>
            </a:r>
            <a:r>
              <a:rPr lang="en-US" sz="2400" b="1" i="1" dirty="0" err="1">
                <a:latin typeface="Arial" panose="020B0604020202020204" pitchFamily="34" charset="0"/>
                <a:cs typeface="Arial" panose="020B0604020202020204" pitchFamily="34" charset="0"/>
              </a:rPr>
              <a:t>K</a:t>
            </a:r>
            <a:r>
              <a:rPr lang="en-US" sz="2400" b="1" dirty="0" err="1">
                <a:latin typeface="Arial" panose="020B0604020202020204" pitchFamily="34" charset="0"/>
                <a:cs typeface="Arial" panose="020B0604020202020204" pitchFamily="34" charset="0"/>
              </a:rPr>
              <a:t>′</a:t>
            </a:r>
            <a:r>
              <a:rPr lang="en-US" sz="2400" b="1" baseline="-25000" dirty="0" err="1">
                <a:latin typeface="Arial" panose="020B0604020202020204" pitchFamily="34" charset="0"/>
                <a:cs typeface="Arial" panose="020B0604020202020204" pitchFamily="34" charset="0"/>
              </a:rPr>
              <a:t>eq</a:t>
            </a:r>
            <a:r>
              <a:rPr lang="en-US" sz="2400" b="1" baseline="-25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to ∆</a:t>
            </a:r>
            <a:r>
              <a:rPr lang="en-US" sz="2400" b="1" i="1" dirty="0">
                <a:latin typeface="Arial" panose="020B0604020202020204" pitchFamily="34" charset="0"/>
                <a:cs typeface="Arial" panose="020B0604020202020204" pitchFamily="34" charset="0"/>
              </a:rPr>
              <a:t>G</a:t>
            </a:r>
            <a:r>
              <a:rPr lang="en-US" sz="2400" b="1" dirty="0">
                <a:latin typeface="Arial" panose="020B0604020202020204" pitchFamily="34" charset="0"/>
                <a:cs typeface="Arial" panose="020B0604020202020204" pitchFamily="34" charset="0"/>
              </a:rPr>
              <a:t>′</a:t>
            </a:r>
            <a:r>
              <a:rPr lang="en-US" sz="2400" b="1" dirty="0">
                <a:latin typeface="+mj-lt"/>
                <a:ea typeface="Arial Unicode MS" panose="020B0604020202020204" pitchFamily="34" charset="-128"/>
                <a:cs typeface="Arial Unicode MS" panose="020B0604020202020204" pitchFamily="34" charset="-128"/>
              </a:rPr>
              <a:t>° </a:t>
            </a:r>
            <a:r>
              <a:rPr lang="en-US" sz="2400" b="1" dirty="0">
                <a:latin typeface="Arial" panose="020B0604020202020204" pitchFamily="34" charset="0"/>
                <a:cs typeface="Arial" panose="020B0604020202020204" pitchFamily="34" charset="0"/>
              </a:rPr>
              <a:t>for the overall reaction, small changes in ∆</a:t>
            </a:r>
            <a:r>
              <a:rPr lang="en-US" sz="2400" b="1" i="1" dirty="0">
                <a:latin typeface="Arial" panose="020B0604020202020204" pitchFamily="34" charset="0"/>
                <a:cs typeface="Arial" panose="020B0604020202020204" pitchFamily="34" charset="0"/>
              </a:rPr>
              <a:t>G</a:t>
            </a:r>
            <a:r>
              <a:rPr lang="en-US" sz="2400" b="1" dirty="0">
                <a:latin typeface="Arial" panose="020B0604020202020204" pitchFamily="34" charset="0"/>
                <a:cs typeface="Arial" panose="020B0604020202020204" pitchFamily="34" charset="0"/>
              </a:rPr>
              <a:t>′</a:t>
            </a:r>
            <a:r>
              <a:rPr lang="en-US" sz="2400" b="1" dirty="0">
                <a:latin typeface="+mj-lt"/>
                <a:ea typeface="Arial Unicode MS" panose="020B0604020202020204" pitchFamily="34" charset="-128"/>
                <a:cs typeface="Arial Unicode MS" panose="020B0604020202020204" pitchFamily="34" charset="-128"/>
              </a:rPr>
              <a:t>° </a:t>
            </a:r>
            <a:r>
              <a:rPr lang="en-US" sz="2400" b="1" dirty="0">
                <a:latin typeface="Arial" panose="020B0604020202020204" pitchFamily="34" charset="0"/>
                <a:cs typeface="Arial" panose="020B0604020202020204" pitchFamily="34" charset="0"/>
              </a:rPr>
              <a:t>can lead to large changes in </a:t>
            </a:r>
            <a:r>
              <a:rPr lang="en-US" sz="2400" b="1" i="1" dirty="0" err="1">
                <a:latin typeface="Arial" panose="020B0604020202020204" pitchFamily="34" charset="0"/>
                <a:cs typeface="Arial" panose="020B0604020202020204" pitchFamily="34" charset="0"/>
              </a:rPr>
              <a:t>K</a:t>
            </a:r>
            <a:r>
              <a:rPr lang="en-US" sz="2400" b="1" dirty="0" err="1">
                <a:latin typeface="Arial" panose="020B0604020202020204" pitchFamily="34" charset="0"/>
                <a:cs typeface="Arial" panose="020B0604020202020204" pitchFamily="34" charset="0"/>
              </a:rPr>
              <a:t>′</a:t>
            </a:r>
            <a:r>
              <a:rPr lang="en-US" sz="2400" b="1" baseline="-25000" dirty="0" err="1">
                <a:latin typeface="Arial" panose="020B0604020202020204" pitchFamily="34" charset="0"/>
                <a:cs typeface="Arial" panose="020B0604020202020204" pitchFamily="34" charset="0"/>
              </a:rPr>
              <a:t>eq</a:t>
            </a:r>
            <a:r>
              <a:rPr lang="en-US" sz="2400" b="1" dirty="0">
                <a:latin typeface="Arial" panose="020B0604020202020204" pitchFamily="34" charset="0"/>
                <a:cs typeface="Arial" panose="020B0604020202020204" pitchFamily="34" charset="0"/>
              </a:rPr>
              <a:t>.</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97669"/>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302832-3D07-464F-BECC-7FEEE975263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8)</a:t>
            </a:r>
            <a:endParaRPr lang="en-AU"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201C-668B-4111-ACC6-316B3B591E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 Constants and Rate Equations</a:t>
            </a:r>
            <a:endParaRPr lang="en-AU" dirty="0"/>
          </a:p>
        </p:txBody>
      </p:sp>
      <p:sp>
        <p:nvSpPr>
          <p:cNvPr id="4" name="Google Shape;390;g847cf01710_0_68">
            <a:extLst>
              <a:ext uri="{FF2B5EF4-FFF2-40B4-BE49-F238E27FC236}">
                <a16:creationId xmlns:a16="http://schemas.microsoft.com/office/drawing/2014/main" id="{7402C11A-8EC3-2944-A553-F0C6930751E1}"/>
              </a:ext>
            </a:extLst>
          </p:cNvPr>
          <p:cNvSpPr txBox="1">
            <a:spLocks noChangeArrowheads="1"/>
          </p:cNvSpPr>
          <p:nvPr/>
        </p:nvSpPr>
        <p:spPr bwMode="auto">
          <a:xfrm>
            <a:off x="433388" y="1527175"/>
            <a:ext cx="8277225" cy="2971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rate of any reaction is determined by the concentration of reactant(s) and the </a:t>
            </a:r>
            <a:r>
              <a:rPr lang="en-US" sz="2400" b="1" dirty="0">
                <a:latin typeface="Arial" panose="020B0604020202020204" pitchFamily="34" charset="0"/>
                <a:cs typeface="Arial" panose="020B0604020202020204" pitchFamily="34" charset="0"/>
              </a:rPr>
              <a:t>rate constant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 </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for the </a:t>
            </a:r>
            <a:r>
              <a:rPr lang="en-US" sz="2400" dirty="0" err="1">
                <a:latin typeface="Arial" panose="020B0604020202020204" pitchFamily="34" charset="0"/>
                <a:cs typeface="Arial" panose="020B0604020202020204" pitchFamily="34" charset="0"/>
              </a:rPr>
              <a:t>unimolar</a:t>
            </a:r>
            <a:r>
              <a:rPr lang="en-US" sz="2400" dirty="0">
                <a:latin typeface="Arial" panose="020B0604020202020204" pitchFamily="34" charset="0"/>
                <a:cs typeface="Arial" panose="020B0604020202020204" pitchFamily="34" charset="0"/>
              </a:rPr>
              <a:t> reaction S → P, a </a:t>
            </a:r>
            <a:r>
              <a:rPr lang="en-US" sz="2400" b="1" dirty="0">
                <a:latin typeface="Arial" panose="020B0604020202020204" pitchFamily="34" charset="0"/>
                <a:cs typeface="Arial" panose="020B0604020202020204" pitchFamily="34" charset="0"/>
              </a:rPr>
              <a:t>rate equation </a:t>
            </a:r>
            <a:r>
              <a:rPr lang="en-US" sz="2400" dirty="0">
                <a:latin typeface="Arial" panose="020B0604020202020204" pitchFamily="34" charset="0"/>
                <a:cs typeface="Arial" panose="020B0604020202020204" pitchFamily="34" charset="0"/>
              </a:rPr>
              <a:t>expresses the rate of the reaction</a:t>
            </a:r>
          </a:p>
          <a:p>
            <a:pPr marL="50800" indent="2108200">
              <a:buFontTx/>
              <a:buNone/>
              <a:defRPr/>
            </a:pPr>
            <a:endParaRPr lang="en-US" sz="2400" i="1" dirty="0">
              <a:latin typeface="Arial" panose="020B0604020202020204" pitchFamily="34" charset="0"/>
              <a:cs typeface="Arial" panose="020B0604020202020204" pitchFamily="34" charset="0"/>
            </a:endParaRPr>
          </a:p>
          <a:p>
            <a:pPr marL="50800" indent="2108200">
              <a:buFontTx/>
              <a:buNone/>
              <a:defRPr/>
            </a:pPr>
            <a:r>
              <a:rPr lang="en-US" sz="2400" i="1" dirty="0">
                <a:latin typeface="Arial" panose="020B0604020202020204" pitchFamily="34" charset="0"/>
                <a:cs typeface="Arial" panose="020B0604020202020204" pitchFamily="34" charset="0"/>
              </a:rPr>
              <a:t>V = k</a:t>
            </a:r>
            <a:r>
              <a:rPr lang="en-US" sz="2400" dirty="0">
                <a:latin typeface="Arial" panose="020B0604020202020204" pitchFamily="34" charset="0"/>
                <a:cs typeface="Arial" panose="020B0604020202020204" pitchFamily="34" charset="0"/>
              </a:rPr>
              <a:t>[S]</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117763" name="TextBox 3">
            <a:extLst>
              <a:ext uri="{FF2B5EF4-FFF2-40B4-BE49-F238E27FC236}">
                <a16:creationId xmlns:a16="http://schemas.microsoft.com/office/drawing/2014/main" id="{BB08623B-F06E-C24D-BF49-FDE041B32F6E}"/>
              </a:ext>
            </a:extLst>
          </p:cNvPr>
          <p:cNvSpPr txBox="1">
            <a:spLocks noChangeArrowheads="1"/>
          </p:cNvSpPr>
          <p:nvPr/>
        </p:nvSpPr>
        <p:spPr bwMode="auto">
          <a:xfrm>
            <a:off x="3962400" y="4038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(6-4)</a:t>
            </a:r>
          </a:p>
        </p:txBody>
      </p:sp>
      <p:sp>
        <p:nvSpPr>
          <p:cNvPr id="3" name="Rectangle 2">
            <a:extLst>
              <a:ext uri="{FF2B5EF4-FFF2-40B4-BE49-F238E27FC236}">
                <a16:creationId xmlns:a16="http://schemas.microsoft.com/office/drawing/2014/main" id="{B69C9D5C-CD9F-4378-846B-4359FD40441D}"/>
              </a:ext>
            </a:extLst>
          </p:cNvPr>
          <p:cNvSpPr/>
          <p:nvPr/>
        </p:nvSpPr>
        <p:spPr>
          <a:xfrm>
            <a:off x="838200" y="4762500"/>
            <a:ext cx="7772400" cy="830997"/>
          </a:xfrm>
          <a:prstGeom prst="rect">
            <a:avLst/>
          </a:prstGeom>
        </p:spPr>
        <p:txBody>
          <a:bodyPr wrap="square">
            <a:spAutoFit/>
          </a:bodyPr>
          <a:lstStyle/>
          <a:p>
            <a:pPr marL="50800" indent="0">
              <a:buFontTx/>
              <a:buNone/>
              <a:defRPr/>
            </a:pPr>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V </a:t>
            </a:r>
            <a:r>
              <a:rPr lang="en-US" dirty="0">
                <a:latin typeface="Arial" panose="020B0604020202020204" pitchFamily="34" charset="0"/>
                <a:cs typeface="Arial" panose="020B0604020202020204" pitchFamily="34" charset="0"/>
              </a:rPr>
              <a:t>is the velocity or rate of the reaction and [S] is</a:t>
            </a:r>
          </a:p>
          <a:p>
            <a:pPr marL="50800" indent="0">
              <a:buFontTx/>
              <a:buNone/>
              <a:defRPr/>
            </a:pPr>
            <a:r>
              <a:rPr lang="en-US" dirty="0">
                <a:latin typeface="Arial" panose="020B0604020202020204" pitchFamily="34" charset="0"/>
                <a:cs typeface="Arial" panose="020B0604020202020204" pitchFamily="34" charset="0"/>
              </a:rPr>
              <a:t>the concentration of the substrate </a:t>
            </a:r>
            <a:endParaRPr lang="en-A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F661-B8D6-474A-92C8-83067774652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First-Order Reactions</a:t>
            </a:r>
            <a:endParaRPr lang="en-AU" dirty="0"/>
          </a:p>
        </p:txBody>
      </p:sp>
      <p:sp>
        <p:nvSpPr>
          <p:cNvPr id="4" name="Google Shape;390;g847cf01710_0_68">
            <a:extLst>
              <a:ext uri="{FF2B5EF4-FFF2-40B4-BE49-F238E27FC236}">
                <a16:creationId xmlns:a16="http://schemas.microsoft.com/office/drawing/2014/main" id="{15A8B75B-77ED-944B-851C-F9ADD8547D07}"/>
              </a:ext>
            </a:extLst>
          </p:cNvPr>
          <p:cNvSpPr txBox="1">
            <a:spLocks noChangeArrowheads="1"/>
          </p:cNvSpPr>
          <p:nvPr/>
        </p:nvSpPr>
        <p:spPr bwMode="auto">
          <a:xfrm>
            <a:off x="433388" y="1527175"/>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first-order reaction = rate depends only on the concentration of S</a:t>
            </a:r>
          </a:p>
          <a:p>
            <a:pPr>
              <a:defRPr/>
            </a:pPr>
            <a:endParaRPr lang="en-US" sz="2400" dirty="0">
              <a:latin typeface="Arial" panose="020B0604020202020204" pitchFamily="34" charset="0"/>
              <a:cs typeface="Arial" panose="020B0604020202020204" pitchFamily="34" charset="0"/>
            </a:endParaRPr>
          </a:p>
          <a:p>
            <a:pPr>
              <a:defRPr/>
            </a:pP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has units of reciprocal time, such as s</a:t>
            </a:r>
            <a:r>
              <a:rPr lang="en-US" sz="2400" baseline="30000" dirty="0">
                <a:latin typeface="Arial" panose="020B0604020202020204" pitchFamily="34" charset="0"/>
                <a:cs typeface="Arial" panose="020B0604020202020204" pitchFamily="34" charset="0"/>
              </a:rPr>
              <a:t>–1</a:t>
            </a:r>
            <a:endParaRPr lang="en-US" sz="2400" i="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EC52-CC06-43B8-8304-96028446B94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a:t>
            </a:r>
            <a:endParaRPr lang="en-AU" dirty="0"/>
          </a:p>
        </p:txBody>
      </p:sp>
      <p:sp>
        <p:nvSpPr>
          <p:cNvPr id="121861" name="Google Shape;433;g847cf01710_0_113">
            <a:extLst>
              <a:ext uri="{FF2B5EF4-FFF2-40B4-BE49-F238E27FC236}">
                <a16:creationId xmlns:a16="http://schemas.microsoft.com/office/drawing/2014/main" id="{F0699413-F99E-C14A-9B19-29A02EE029C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If a first-order reaction </a:t>
            </a:r>
            <a:r>
              <a:rPr lang="en-US" altLang="en-US" sz="2400" dirty="0">
                <a:latin typeface="Arial" panose="020B0604020202020204" pitchFamily="34" charset="0"/>
                <a:ea typeface="Calibri" panose="020F0502020204030204" pitchFamily="34" charset="0"/>
                <a:cs typeface="Arial" panose="020B0604020202020204" pitchFamily="34" charset="0"/>
              </a:rPr>
              <a:t>for the </a:t>
            </a:r>
            <a:r>
              <a:rPr lang="en-US" altLang="en-US" sz="2400" dirty="0" err="1">
                <a:latin typeface="Arial" panose="020B0604020202020204" pitchFamily="34" charset="0"/>
                <a:ea typeface="Calibri" panose="020F0502020204030204" pitchFamily="34" charset="0"/>
                <a:cs typeface="Arial" panose="020B0604020202020204" pitchFamily="34" charset="0"/>
              </a:rPr>
              <a:t>unimolar</a:t>
            </a:r>
            <a:r>
              <a:rPr lang="en-US" altLang="en-US" sz="2400" dirty="0">
                <a:latin typeface="Arial" panose="020B0604020202020204" pitchFamily="34" charset="0"/>
                <a:ea typeface="Calibri" panose="020F0502020204030204" pitchFamily="34" charset="0"/>
                <a:cs typeface="Arial" panose="020B0604020202020204" pitchFamily="34" charset="0"/>
              </a:rPr>
              <a:t> reaction S → P</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has a rate constant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of 0.05 </a:t>
            </a:r>
            <a:r>
              <a:rPr lang="en-US" altLang="en-US" sz="2400" dirty="0">
                <a:latin typeface="Arial" panose="020B0604020202020204" pitchFamily="34" charset="0"/>
                <a:ea typeface="Calibri" panose="020F0502020204030204" pitchFamily="34" charset="0"/>
                <a:cs typeface="Arial" panose="020B0604020202020204" pitchFamily="34" charset="0"/>
              </a:rPr>
              <a:t>s</a:t>
            </a:r>
            <a:r>
              <a:rPr lang="en-US" altLang="en-US" sz="2400" baseline="30000" dirty="0">
                <a:latin typeface="Arial" panose="020B0604020202020204" pitchFamily="34" charset="0"/>
                <a:ea typeface="Calibri" panose="020F0502020204030204" pitchFamily="34" charset="0"/>
                <a:cs typeface="Arial" panose="020B0604020202020204" pitchFamily="34" charset="0"/>
              </a:rPr>
              <a:t>–1</a:t>
            </a:r>
            <a:r>
              <a:rPr lang="en-US" altLang="en-US" sz="2400" i="1" dirty="0">
                <a:latin typeface="Arial" panose="020B0604020202020204" pitchFamily="34" charset="0"/>
                <a:ea typeface="Calibri" panose="020F0502020204030204" pitchFamily="34" charset="0"/>
                <a:cs typeface="Arial" panose="020B0604020202020204" pitchFamily="34" charset="0"/>
              </a:rPr>
              <a:t>, </a:t>
            </a:r>
            <a:r>
              <a:rPr lang="en-US" altLang="en-US" sz="2400" dirty="0">
                <a:latin typeface="Arial" panose="020B0604020202020204" pitchFamily="34" charset="0"/>
                <a:ea typeface="Calibri" panose="020F0502020204030204" pitchFamily="34" charset="0"/>
                <a:cs typeface="Arial" panose="020B0604020202020204" pitchFamily="34" charset="0"/>
              </a:rPr>
              <a:t>how is this interpreted qualitatively?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0.05% of </a:t>
            </a:r>
            <a:r>
              <a:rPr lang="en-US" altLang="en-US" sz="2400" dirty="0">
                <a:latin typeface="Arial" panose="020B0604020202020204" pitchFamily="34" charset="0"/>
                <a:ea typeface="Calibri" panose="020F0502020204030204" pitchFamily="34" charset="0"/>
                <a:cs typeface="Arial" panose="020B0604020202020204" pitchFamily="34" charset="0"/>
              </a:rPr>
              <a:t>the available S will be converted to P in 1 second.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ea typeface="Calibri" panose="020F0502020204030204" pitchFamily="34" charset="0"/>
                <a:cs typeface="Arial" panose="020B0604020202020204" pitchFamily="34" charset="0"/>
              </a:rPr>
              <a:t>5% of the available S will be converted to P in 1 second</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0.05% of </a:t>
            </a:r>
            <a:r>
              <a:rPr lang="en-US" altLang="en-US" sz="2400" dirty="0">
                <a:latin typeface="Arial" panose="020B0604020202020204" pitchFamily="34" charset="0"/>
                <a:ea typeface="Calibri" panose="020F0502020204030204" pitchFamily="34" charset="0"/>
                <a:cs typeface="Arial" panose="020B0604020202020204" pitchFamily="34" charset="0"/>
              </a:rPr>
              <a:t>the available P will be converted to S in 1 second.</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ea typeface="Calibri" panose="020F0502020204030204" pitchFamily="34" charset="0"/>
                <a:cs typeface="Arial" panose="020B0604020202020204" pitchFamily="34" charset="0"/>
              </a:rPr>
              <a:t>5% of the available P will be converted to S in 1 second</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0A6ED833-339A-4E44-9209-2128BD6F622E}"/>
              </a:ext>
            </a:extLst>
          </p:cNvPr>
          <p:cNvPicPr>
            <a:picLocks noChangeAspect="1"/>
          </p:cNvPicPr>
          <p:nvPr/>
        </p:nvPicPr>
        <p:blipFill>
          <a:blip r:embed="rId3"/>
          <a:stretch>
            <a:fillRect/>
          </a:stretch>
        </p:blipFill>
        <p:spPr>
          <a:xfrm>
            <a:off x="838200" y="335980"/>
            <a:ext cx="1133954" cy="81693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E1ED-E233-42FA-AAE8-2F11DCB69A2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p>
        </p:txBody>
      </p:sp>
      <p:sp>
        <p:nvSpPr>
          <p:cNvPr id="123907" name="Google Shape;433;g847cf01710_0_113">
            <a:extLst>
              <a:ext uri="{FF2B5EF4-FFF2-40B4-BE49-F238E27FC236}">
                <a16:creationId xmlns:a16="http://schemas.microsoft.com/office/drawing/2014/main" id="{5152644B-31DE-B84A-AEA8-FA4C31E3A191}"/>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If a first-order reaction has a rate constant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of 0.05 </a:t>
            </a:r>
            <a:r>
              <a:rPr lang="en-US" altLang="en-US" sz="2400" dirty="0">
                <a:latin typeface="Arial" panose="020B0604020202020204" pitchFamily="34" charset="0"/>
                <a:ea typeface="Calibri" panose="020F0502020204030204" pitchFamily="34" charset="0"/>
                <a:cs typeface="Arial" panose="020B0604020202020204" pitchFamily="34" charset="0"/>
              </a:rPr>
              <a:t>s</a:t>
            </a:r>
            <a:r>
              <a:rPr lang="en-US" altLang="en-US" sz="2400" baseline="30000" dirty="0">
                <a:latin typeface="Arial" panose="020B0604020202020204" pitchFamily="34" charset="0"/>
                <a:ea typeface="Calibri" panose="020F0502020204030204" pitchFamily="34" charset="0"/>
                <a:cs typeface="Arial" panose="020B0604020202020204" pitchFamily="34" charset="0"/>
              </a:rPr>
              <a:t>–1</a:t>
            </a:r>
            <a:r>
              <a:rPr lang="en-US" altLang="en-US" sz="2400" i="1" dirty="0">
                <a:latin typeface="Arial" panose="020B0604020202020204" pitchFamily="34" charset="0"/>
                <a:ea typeface="Calibri" panose="020F0502020204030204" pitchFamily="34" charset="0"/>
                <a:cs typeface="Arial" panose="020B0604020202020204" pitchFamily="34" charset="0"/>
              </a:rPr>
              <a:t>, </a:t>
            </a:r>
            <a:r>
              <a:rPr lang="en-US" altLang="en-US" sz="2400" dirty="0">
                <a:latin typeface="Arial" panose="020B0604020202020204" pitchFamily="34" charset="0"/>
                <a:ea typeface="Calibri" panose="020F0502020204030204" pitchFamily="34" charset="0"/>
                <a:cs typeface="Arial" panose="020B0604020202020204" pitchFamily="34" charset="0"/>
              </a:rPr>
              <a:t>how is this interpreted qualitatively?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b="1" dirty="0">
                <a:latin typeface="Arial" panose="020B0604020202020204" pitchFamily="34" charset="0"/>
                <a:ea typeface="Calibri" panose="020F0502020204030204" pitchFamily="34" charset="0"/>
                <a:cs typeface="Arial" panose="020B0604020202020204" pitchFamily="34" charset="0"/>
              </a:rPr>
              <a:t>5% of the available S will be converted to P in 1 second</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The factor </a:t>
            </a:r>
            <a:r>
              <a:rPr lang="en-US" altLang="en-US" sz="2400" b="1" i="1" dirty="0">
                <a:latin typeface="Arial" panose="020B0604020202020204" pitchFamily="34" charset="0"/>
                <a:ea typeface="Calibri" panose="020F0502020204030204" pitchFamily="34" charset="0"/>
                <a:cs typeface="Arial" panose="020B0604020202020204" pitchFamily="34" charset="0"/>
              </a:rPr>
              <a:t>k </a:t>
            </a:r>
            <a:r>
              <a:rPr lang="en-US" altLang="en-US" sz="2400" b="1" dirty="0">
                <a:latin typeface="Arial" panose="020B0604020202020204" pitchFamily="34" charset="0"/>
                <a:ea typeface="Calibri" panose="020F0502020204030204" pitchFamily="34" charset="0"/>
                <a:cs typeface="Arial" panose="020B0604020202020204" pitchFamily="34" charset="0"/>
              </a:rPr>
              <a:t>is a proportionality constant that reflects the probability of reaction under a given set of conditions. For a first-order reaction, the rate constant </a:t>
            </a:r>
            <a:r>
              <a:rPr lang="en-US" altLang="en-US" sz="2400" b="1" i="1" dirty="0">
                <a:latin typeface="Arial" panose="020B0604020202020204" pitchFamily="34" charset="0"/>
                <a:ea typeface="Calibri" panose="020F0502020204030204" pitchFamily="34" charset="0"/>
                <a:cs typeface="Arial" panose="020B0604020202020204" pitchFamily="34" charset="0"/>
              </a:rPr>
              <a:t>k</a:t>
            </a:r>
            <a:r>
              <a:rPr lang="en-US" altLang="en-US" sz="2400" b="1" dirty="0">
                <a:latin typeface="Arial" panose="020B0604020202020204" pitchFamily="34" charset="0"/>
                <a:ea typeface="Calibri" panose="020F0502020204030204" pitchFamily="34" charset="0"/>
                <a:cs typeface="Arial" panose="020B0604020202020204" pitchFamily="34" charset="0"/>
              </a:rPr>
              <a:t> has units of reciprocal time.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If a first-order reaction has a rate constant </a:t>
            </a:r>
            <a:r>
              <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of 0.05 </a:t>
            </a:r>
            <a:r>
              <a:rPr lang="en-US" altLang="en-US" sz="2400" b="1" dirty="0">
                <a:latin typeface="Arial" panose="020B0604020202020204" pitchFamily="34" charset="0"/>
                <a:ea typeface="Calibri" panose="020F0502020204030204" pitchFamily="34" charset="0"/>
                <a:cs typeface="Arial" panose="020B0604020202020204" pitchFamily="34" charset="0"/>
              </a:rPr>
              <a:t>s</a:t>
            </a:r>
            <a:r>
              <a:rPr lang="en-US" altLang="en-US" sz="2400" b="1" baseline="30000" dirty="0">
                <a:latin typeface="Arial" panose="020B0604020202020204" pitchFamily="34" charset="0"/>
                <a:ea typeface="Calibri" panose="020F0502020204030204" pitchFamily="34" charset="0"/>
                <a:cs typeface="Arial" panose="020B0604020202020204" pitchFamily="34" charset="0"/>
              </a:rPr>
              <a:t>–1</a:t>
            </a:r>
            <a:r>
              <a:rPr lang="en-US" altLang="en-US" sz="2400" b="1" i="1" dirty="0">
                <a:latin typeface="Arial" panose="020B0604020202020204" pitchFamily="34" charset="0"/>
                <a:ea typeface="Calibri" panose="020F0502020204030204" pitchFamily="34" charset="0"/>
                <a:cs typeface="Arial" panose="020B0604020202020204" pitchFamily="34" charset="0"/>
              </a:rPr>
              <a:t>, </a:t>
            </a:r>
            <a:r>
              <a:rPr lang="en-US" altLang="en-US" sz="2400" b="1" dirty="0">
                <a:latin typeface="Arial" panose="020B0604020202020204" pitchFamily="34" charset="0"/>
                <a:ea typeface="Calibri" panose="020F0502020204030204" pitchFamily="34" charset="0"/>
                <a:cs typeface="Arial" panose="020B0604020202020204" pitchFamily="34" charset="0"/>
              </a:rPr>
              <a:t>this may be interpreted qualitatively to mean that 5% of the available S will be converted to P in 1 second. </a:t>
            </a:r>
          </a:p>
          <a:p>
            <a:pPr>
              <a:buFontTx/>
              <a:buNone/>
            </a:pPr>
            <a:endParaRPr lang="en-US" altLang="en-US" sz="2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E638-DF5B-42E5-9105-8C60ED67F5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Second-Order Reactions</a:t>
            </a:r>
            <a:endParaRPr lang="en-AU" dirty="0"/>
          </a:p>
        </p:txBody>
      </p:sp>
      <p:sp>
        <p:nvSpPr>
          <p:cNvPr id="4" name="Google Shape;390;g847cf01710_0_68">
            <a:extLst>
              <a:ext uri="{FF2B5EF4-FFF2-40B4-BE49-F238E27FC236}">
                <a16:creationId xmlns:a16="http://schemas.microsoft.com/office/drawing/2014/main" id="{4791572F-E95C-1743-B85E-9C168DF782C7}"/>
              </a:ext>
            </a:extLst>
          </p:cNvPr>
          <p:cNvSpPr txBox="1">
            <a:spLocks noChangeArrowheads="1"/>
          </p:cNvSpPr>
          <p:nvPr/>
        </p:nvSpPr>
        <p:spPr bwMode="auto">
          <a:xfrm>
            <a:off x="433388" y="1527175"/>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second-order reaction = rate depends on the concentration of two different compounds or the reaction is between two molecules of the same compound</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has units of </a:t>
            </a:r>
            <a:r>
              <a:rPr lang="en-US" sz="1800" dirty="0">
                <a:latin typeface="Arial" panose="020B0604020202020204" pitchFamily="34" charset="0"/>
                <a:cs typeface="Arial" panose="020B0604020202020204" pitchFamily="34" charset="0"/>
              </a:rPr>
              <a:t>M</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s</a:t>
            </a:r>
            <a:r>
              <a:rPr lang="en-US" sz="2400" baseline="30000" dirty="0">
                <a:latin typeface="Arial" panose="020B0604020202020204" pitchFamily="34" charset="0"/>
                <a:cs typeface="Arial" panose="020B0604020202020204" pitchFamily="34" charset="0"/>
              </a:rPr>
              <a:t>–1</a:t>
            </a:r>
          </a:p>
          <a:p>
            <a:pPr>
              <a:defRPr/>
            </a:pPr>
            <a:endParaRPr lang="en-US" sz="2400" i="1" baseline="30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rate equation becomes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i="1" dirty="0">
                <a:latin typeface="Arial" panose="020B0604020202020204" pitchFamily="34" charset="0"/>
                <a:cs typeface="Arial" panose="020B0604020202020204" pitchFamily="34" charset="0"/>
              </a:rPr>
              <a:t>		V = k</a:t>
            </a: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125955" name="TextBox 3">
            <a:extLst>
              <a:ext uri="{FF2B5EF4-FFF2-40B4-BE49-F238E27FC236}">
                <a16:creationId xmlns:a16="http://schemas.microsoft.com/office/drawing/2014/main" id="{FE296E43-005D-704D-915D-B95F92198857}"/>
              </a:ext>
            </a:extLst>
          </p:cNvPr>
          <p:cNvSpPr txBox="1">
            <a:spLocks noChangeArrowheads="1"/>
          </p:cNvSpPr>
          <p:nvPr/>
        </p:nvSpPr>
        <p:spPr bwMode="auto">
          <a:xfrm>
            <a:off x="4586288" y="47244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91DA-AF21-4AC4-BC37-FBE7360F11F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p>
        </p:txBody>
      </p:sp>
      <p:sp>
        <p:nvSpPr>
          <p:cNvPr id="128005" name="Google Shape;433;g847cf01710_0_113">
            <a:extLst>
              <a:ext uri="{FF2B5EF4-FFF2-40B4-BE49-F238E27FC236}">
                <a16:creationId xmlns:a16="http://schemas.microsoft.com/office/drawing/2014/main" id="{5D5CF2B4-4524-C940-96FC-51FCA3ACBF3B}"/>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A reaction where the rate depends on the concentration of two molecules is called a:</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first-order reaction.</a:t>
            </a:r>
            <a:r>
              <a:rPr lang="en-US" altLang="en-US" sz="2400" dirty="0">
                <a:latin typeface="Arial" panose="020B0604020202020204" pitchFamily="34" charset="0"/>
                <a:cs typeface="Arial" panose="020B0604020202020204" pitchFamily="34" charset="0"/>
              </a:rPr>
              <a:t>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second-order reaction.</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third-order reaction. </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fourth-order reaction.</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F541115D-187A-4727-A536-5089457EFA68}"/>
              </a:ext>
            </a:extLst>
          </p:cNvPr>
          <p:cNvPicPr>
            <a:picLocks noChangeAspect="1"/>
          </p:cNvPicPr>
          <p:nvPr/>
        </p:nvPicPr>
        <p:blipFill>
          <a:blip r:embed="rId3"/>
          <a:stretch>
            <a:fillRect/>
          </a:stretch>
        </p:blipFill>
        <p:spPr>
          <a:xfrm>
            <a:off x="838200" y="335980"/>
            <a:ext cx="1133954" cy="81693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530E-6828-41FF-92E3-A77E521AD60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p>
        </p:txBody>
      </p:sp>
      <p:sp>
        <p:nvSpPr>
          <p:cNvPr id="130051" name="Google Shape;433;g847cf01710_0_113">
            <a:extLst>
              <a:ext uri="{FF2B5EF4-FFF2-40B4-BE49-F238E27FC236}">
                <a16:creationId xmlns:a16="http://schemas.microsoft.com/office/drawing/2014/main" id="{7E1A0221-DF71-F74A-90B8-C7A955F1EB3F}"/>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A reaction where the rate depends on the concentration of two molecules is called a:</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b="1" dirty="0">
                <a:latin typeface="Arial" panose="020B0604020202020204" pitchFamily="34" charset="0"/>
                <a:cs typeface="Arial" panose="020B0604020202020204" pitchFamily="34" charset="0"/>
              </a:rPr>
              <a:t>second-order reaction.</a:t>
            </a: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buNone/>
            </a:pPr>
            <a:r>
              <a:rPr lang="en-US" sz="2400" b="1" dirty="0">
                <a:latin typeface="Arial" panose="020B0604020202020204" pitchFamily="34" charset="0"/>
                <a:cs typeface="Arial" panose="020B0604020202020204" pitchFamily="34" charset="0"/>
              </a:rPr>
              <a:t>If a reaction rate depends on the concentration of two different compounds, or if the reaction is between two molecules of the same compound, the reaction is second order.</a:t>
            </a:r>
          </a:p>
          <a:p>
            <a:endParaRPr lang="en-US" sz="2400" dirty="0"/>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938B-56D4-4862-B376-62C5736964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Relationship between Rate Constants and Activation Energy</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7C718BD8-0B97-0041-B82D-18D26D2315BA}"/>
                  </a:ext>
                </a:extLst>
              </p:cNvPr>
              <p:cNvSpPr txBox="1">
                <a:spLocks noChangeArrowheads="1"/>
              </p:cNvSpPr>
              <p:nvPr/>
            </p:nvSpPr>
            <p:spPr bwMode="auto">
              <a:xfrm>
                <a:off x="433387" y="1676400"/>
                <a:ext cx="8277225" cy="434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from transition-state theory</a:t>
                </a:r>
              </a:p>
              <a:p>
                <a:pPr>
                  <a:defRPr/>
                </a:pPr>
                <a:endParaRPr lang="en-US" sz="2400" dirty="0">
                  <a:latin typeface="Arial" panose="020B0604020202020204" pitchFamily="34" charset="0"/>
                  <a:cs typeface="Arial" panose="020B0604020202020204" pitchFamily="34" charset="0"/>
                </a:endParaRPr>
              </a:p>
              <a:p>
                <a:pPr marL="50800" indent="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b="1" dirty="0">
                            <a:latin typeface="Arial" panose="020B0604020202020204" pitchFamily="34" charset="0"/>
                            <a:cs typeface="Arial" panose="020B0604020202020204" pitchFamily="34" charset="0"/>
                          </a:rPr>
                          <m:t>k</m:t>
                        </m:r>
                        <m:r>
                          <m:rPr>
                            <m:nor/>
                          </m:rPr>
                          <a:rPr lang="en-US" sz="2400" i="1" dirty="0">
                            <a:latin typeface="Arial" panose="020B0604020202020204" pitchFamily="34" charset="0"/>
                            <a:cs typeface="Arial" panose="020B0604020202020204" pitchFamily="34" charset="0"/>
                          </a:rPr>
                          <m:t>T</m:t>
                        </m:r>
                      </m:num>
                      <m:den>
                        <m:r>
                          <m:rPr>
                            <m:nor/>
                          </m:rPr>
                          <a:rPr lang="en-US" sz="2400" i="1" dirty="0">
                            <a:latin typeface="Arial" panose="020B0604020202020204" pitchFamily="34" charset="0"/>
                            <a:cs typeface="Arial" panose="020B0604020202020204" pitchFamily="34" charset="0"/>
                          </a:rPr>
                          <m:t>h</m:t>
                        </m:r>
                      </m:den>
                    </m:f>
                  </m:oMath>
                </a14:m>
                <a:r>
                  <a:rPr lang="en-US" sz="2400" i="1" dirty="0">
                    <a:latin typeface="Arial" panose="020B0604020202020204" pitchFamily="34" charset="0"/>
                    <a:cs typeface="Arial" panose="020B0604020202020204" pitchFamily="34" charset="0"/>
                  </a:rPr>
                  <a:t> e</a:t>
                </a:r>
                <a:r>
                  <a:rPr lang="en-US" sz="2400" baseline="30000" dirty="0">
                    <a:latin typeface="Arial" panose="020B0604020202020204" pitchFamily="34" charset="0"/>
                    <a:cs typeface="Arial" panose="020B0604020202020204" pitchFamily="34" charset="0"/>
                  </a:rPr>
                  <a:t>–</a:t>
                </a:r>
                <a:r>
                  <a:rPr lang="en-US" altLang="en-US" sz="2400" i="1" baseline="30000"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i="1" baseline="30000" dirty="0">
                    <a:latin typeface="Arial" panose="020B0604020202020204" pitchFamily="34" charset="0"/>
                    <a:cs typeface="Arial" panose="020B0604020202020204" pitchFamily="34" charset="0"/>
                  </a:rPr>
                  <a:t>RT</a:t>
                </a:r>
              </a:p>
              <a:p>
                <a:pPr marL="50800" indent="0">
                  <a:buNone/>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where </a:t>
                </a:r>
                <a:r>
                  <a:rPr lang="en-US" sz="2400" b="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is the Boltzmann constant and </a:t>
                </a:r>
                <a:r>
                  <a:rPr lang="en-US" sz="2400" i="1" dirty="0">
                    <a:latin typeface="Arial" panose="020B0604020202020204" pitchFamily="34" charset="0"/>
                    <a:cs typeface="Arial" panose="020B0604020202020204" pitchFamily="34" charset="0"/>
                  </a:rPr>
                  <a:t>h </a:t>
                </a:r>
                <a:r>
                  <a:rPr lang="en-US" sz="2400" dirty="0">
                    <a:latin typeface="Arial" panose="020B0604020202020204" pitchFamily="34" charset="0"/>
                    <a:cs typeface="Arial" panose="020B0604020202020204" pitchFamily="34" charset="0"/>
                  </a:rPr>
                  <a:t>is Planck’s</a:t>
                </a:r>
              </a:p>
              <a:p>
                <a:pPr marL="50800" indent="0">
                  <a:buFontTx/>
                  <a:buNone/>
                  <a:defRPr/>
                </a:pPr>
                <a:r>
                  <a:rPr lang="en-US" sz="2400" dirty="0">
                    <a:latin typeface="Arial" panose="020B0604020202020204" pitchFamily="34" charset="0"/>
                    <a:cs typeface="Arial" panose="020B0604020202020204" pitchFamily="34" charset="0"/>
                  </a:rPr>
                  <a:t>     constant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relationship between the rate constant </a:t>
                </a: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and the activation energy </a:t>
                </a:r>
                <a:r>
                  <a:rPr lang="en-US" alt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inverse and exponential</a:t>
                </a:r>
                <a:endParaRPr lang="en-US" sz="2400" baseline="30000" dirty="0">
                  <a:latin typeface="Arial" panose="020B0604020202020204" pitchFamily="34" charset="0"/>
                  <a:cs typeface="Arial" panose="020B0604020202020204" pitchFamily="34" charset="0"/>
                </a:endParaRPr>
              </a:p>
              <a:p>
                <a:pPr marL="50800" indent="0">
                  <a:buFontTx/>
                  <a:buNone/>
                  <a:defRPr/>
                </a:pPr>
                <a:endParaRPr lang="en-US" sz="2400" i="1" baseline="30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7C718BD8-0B97-0041-B82D-18D26D2315BA}"/>
                  </a:ext>
                </a:extLst>
              </p:cNvPr>
              <p:cNvSpPr txBox="1">
                <a:spLocks noRot="1" noChangeAspect="1" noMove="1" noResize="1" noEditPoints="1" noAdjustHandles="1" noChangeArrowheads="1" noChangeShapeType="1" noTextEdit="1"/>
              </p:cNvSpPr>
              <p:nvPr/>
            </p:nvSpPr>
            <p:spPr bwMode="auto">
              <a:xfrm>
                <a:off x="433387" y="1676400"/>
                <a:ext cx="8277225" cy="4343400"/>
              </a:xfrm>
              <a:prstGeom prst="rect">
                <a:avLst/>
              </a:prstGeom>
              <a:blipFill>
                <a:blip r:embed="rId3"/>
                <a:stretch>
                  <a:fillRect l="-368" t="-982"/>
                </a:stretch>
              </a:blipFill>
              <a:ln>
                <a:noFill/>
              </a:ln>
            </p:spPr>
            <p:txBody>
              <a:bodyPr/>
              <a:lstStyle/>
              <a:p>
                <a:r>
                  <a:rPr lang="en-AU">
                    <a:noFill/>
                  </a:rPr>
                  <a:t> </a:t>
                </a:r>
              </a:p>
            </p:txBody>
          </p:sp>
        </mc:Fallback>
      </mc:AlternateContent>
      <p:sp>
        <p:nvSpPr>
          <p:cNvPr id="132099" name="TextBox 3">
            <a:extLst>
              <a:ext uri="{FF2B5EF4-FFF2-40B4-BE49-F238E27FC236}">
                <a16:creationId xmlns:a16="http://schemas.microsoft.com/office/drawing/2014/main" id="{8144924B-E4B7-2543-9F64-2DFF9C30871C}"/>
              </a:ext>
            </a:extLst>
          </p:cNvPr>
          <p:cNvSpPr txBox="1">
            <a:spLocks noChangeArrowheads="1"/>
          </p:cNvSpPr>
          <p:nvPr/>
        </p:nvSpPr>
        <p:spPr bwMode="auto">
          <a:xfrm>
            <a:off x="5029200" y="278587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6C46A0-1823-4CBE-9084-7DFAEE320E6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A Few Principles Explain the Catalytic Power and Specificity of Enzymes</a:t>
            </a:r>
            <a:endParaRPr lang="en-AU" sz="3400" dirty="0">
              <a:solidFill>
                <a:srgbClr val="4E4CB4"/>
              </a:solidFill>
            </a:endParaRPr>
          </a:p>
        </p:txBody>
      </p:sp>
      <p:sp>
        <p:nvSpPr>
          <p:cNvPr id="134146" name="Google Shape;390;g847cf01710_0_68">
            <a:extLst>
              <a:ext uri="{FF2B5EF4-FFF2-40B4-BE49-F238E27FC236}">
                <a16:creationId xmlns:a16="http://schemas.microsoft.com/office/drawing/2014/main" id="{1B03D8B6-0072-AE48-9BCB-70A7E058BF4C}"/>
              </a:ext>
            </a:extLst>
          </p:cNvPr>
          <p:cNvSpPr txBox="1">
            <a:spLocks noChangeArrowheads="1"/>
          </p:cNvSpPr>
          <p:nvPr/>
        </p:nvSpPr>
        <p:spPr bwMode="auto">
          <a:xfrm>
            <a:off x="354965" y="1726811"/>
            <a:ext cx="815340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enzymes enhance rates in the range of 5 to 17 orders of magnitude</a:t>
            </a:r>
          </a:p>
          <a:p>
            <a:endParaRPr lang="en-US" altLang="en-US" sz="2400" dirty="0">
              <a:latin typeface="Arial" panose="020B0604020202020204" pitchFamily="34" charset="0"/>
              <a:cs typeface="Arial" panose="020B0604020202020204" pitchFamily="34" charset="0"/>
            </a:endParaRPr>
          </a:p>
        </p:txBody>
      </p:sp>
      <p:sp>
        <p:nvSpPr>
          <p:cNvPr id="3" name="TextBox 2"/>
          <p:cNvSpPr txBox="1"/>
          <p:nvPr/>
        </p:nvSpPr>
        <p:spPr>
          <a:xfrm>
            <a:off x="914400" y="2616839"/>
            <a:ext cx="7034530" cy="830997"/>
          </a:xfrm>
          <a:prstGeom prst="rect">
            <a:avLst/>
          </a:prstGeom>
          <a:solidFill>
            <a:srgbClr val="005F6A"/>
          </a:solidFill>
        </p:spPr>
        <p:txBody>
          <a:bodyPr wrap="square" rtlCol="0">
            <a:spAutoFit/>
          </a:bodyPr>
          <a:lstStyle/>
          <a:p>
            <a:r>
              <a:rPr lang="en-US" b="1" dirty="0">
                <a:solidFill>
                  <a:schemeClr val="bg1"/>
                </a:solidFill>
              </a:rPr>
              <a:t>Table 6-5 Some Rate Enhancements Produced by Enzymes</a:t>
            </a:r>
          </a:p>
        </p:txBody>
      </p:sp>
      <p:graphicFrame>
        <p:nvGraphicFramePr>
          <p:cNvPr id="2" name="Table 1"/>
          <p:cNvGraphicFramePr>
            <a:graphicFrameLocks noGrp="1"/>
          </p:cNvGraphicFramePr>
          <p:nvPr>
            <p:extLst>
              <p:ext uri="{D42A27DB-BD31-4B8C-83A1-F6EECF244321}">
                <p14:modId xmlns:p14="http://schemas.microsoft.com/office/powerpoint/2010/main" val="2266920187"/>
              </p:ext>
            </p:extLst>
          </p:nvPr>
        </p:nvGraphicFramePr>
        <p:xfrm>
          <a:off x="914400" y="3447836"/>
          <a:ext cx="7034530" cy="2966720"/>
        </p:xfrm>
        <a:graphic>
          <a:graphicData uri="http://schemas.openxmlformats.org/drawingml/2006/table">
            <a:tbl>
              <a:tblPr firstRow="1" firstCol="1" bandRow="1">
                <a:tableStyleId>{5C22544A-7EE6-4342-B048-85BDC9FD1C3A}</a:tableStyleId>
              </a:tblPr>
              <a:tblGrid>
                <a:gridCol w="398653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b="0" dirty="0" err="1">
                          <a:solidFill>
                            <a:schemeClr val="tx1"/>
                          </a:solidFill>
                        </a:rPr>
                        <a:t>Cyclophilin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rPr>
                        <a:t>10</a:t>
                      </a:r>
                      <a:r>
                        <a:rPr lang="en-US" b="0" baseline="300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n-US" b="0" dirty="0">
                          <a:solidFill>
                            <a:schemeClr val="tx1"/>
                          </a:solidFill>
                        </a:rPr>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b="0" dirty="0">
                          <a:solidFill>
                            <a:schemeClr val="tx1"/>
                          </a:solidFill>
                        </a:rPr>
                        <a:t>Triose phosphate isomerase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b="0" dirty="0">
                          <a:solidFill>
                            <a:schemeClr val="tx1"/>
                          </a:solidFill>
                        </a:rPr>
                        <a:t>Carboxypeptidase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b="0" dirty="0" err="1">
                          <a:solidFill>
                            <a:schemeClr val="tx1"/>
                          </a:solidFill>
                        </a:rPr>
                        <a:t>Phosphoglucomutase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b="0" dirty="0" err="1">
                          <a:solidFill>
                            <a:schemeClr val="tx1"/>
                          </a:solidFill>
                        </a:rPr>
                        <a:t>Succinyl</a:t>
                      </a:r>
                      <a:r>
                        <a:rPr lang="en-US" b="0" dirty="0">
                          <a:solidFill>
                            <a:schemeClr val="tx1"/>
                          </a:solidFill>
                        </a:rPr>
                        <a:t>-CoA transferase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b="0" dirty="0">
                          <a:solidFill>
                            <a:schemeClr val="tx1"/>
                          </a:solidFill>
                        </a:rPr>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b="0" dirty="0" err="1">
                          <a:solidFill>
                            <a:schemeClr val="tx1"/>
                          </a:solidFill>
                        </a:rPr>
                        <a:t>Orotidine</a:t>
                      </a:r>
                      <a:r>
                        <a:rPr lang="en-US" b="0" dirty="0">
                          <a:solidFill>
                            <a:schemeClr val="tx1"/>
                          </a:solidFill>
                        </a:rPr>
                        <a:t> monophosphate decarboxylase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Google Shape;191;g7fe2cbe272_0_44" descr="Icon P 4&#10;">
            <a:extLst>
              <a:ext uri="{FF2B5EF4-FFF2-40B4-BE49-F238E27FC236}">
                <a16:creationId xmlns:a16="http://schemas.microsoft.com/office/drawing/2014/main" id="{FDE81B1D-1676-9E49-A4D8-94650577F76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39796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E7D90D-57B3-40EF-A1CB-6CB68599B55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136195" name="Text Placeholder 2">
            <a:extLst>
              <a:ext uri="{FF2B5EF4-FFF2-40B4-BE49-F238E27FC236}">
                <a16:creationId xmlns:a16="http://schemas.microsoft.com/office/drawing/2014/main" id="{FA641FA7-8718-4D49-83ED-E4C6542D50E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10;">
            <a:extLst>
              <a:ext uri="{FF2B5EF4-FFF2-40B4-BE49-F238E27FC236}">
                <a16:creationId xmlns:a16="http://schemas.microsoft.com/office/drawing/2014/main" id="{88BCE68B-1FE7-4441-9FC6-46DBA4B0BB3B}"/>
              </a:ext>
            </a:extLst>
          </p:cNvPr>
          <p:cNvPicPr>
            <a:picLocks noChangeAspect="1"/>
          </p:cNvPicPr>
          <p:nvPr/>
        </p:nvPicPr>
        <p:blipFill>
          <a:blip r:embed="rId3"/>
          <a:stretch>
            <a:fillRect/>
          </a:stretch>
        </p:blipFill>
        <p:spPr>
          <a:xfrm>
            <a:off x="1828800" y="381000"/>
            <a:ext cx="993734" cy="695004"/>
          </a:xfrm>
          <a:prstGeom prst="rect">
            <a:avLst/>
          </a:prstGeom>
        </p:spPr>
      </p:pic>
      <p:sp>
        <p:nvSpPr>
          <p:cNvPr id="4" name="Title 3">
            <a:extLst>
              <a:ext uri="{FF2B5EF4-FFF2-40B4-BE49-F238E27FC236}">
                <a16:creationId xmlns:a16="http://schemas.microsoft.com/office/drawing/2014/main" id="{92E15DB1-32EA-4FD5-BED1-BA54DE8E52E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cs typeface="Arial" panose="020B0604020202020204" pitchFamily="34" charset="0"/>
              </a:rPr>
              <a:t>Many enzymes are regulated. </a:t>
            </a:r>
            <a:r>
              <a:rPr lang="en-US" altLang="en-US" sz="240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7C59-8EFC-4B3B-BA7D-2781D69BB2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Interactions between Enzymes and Substrates</a:t>
            </a:r>
            <a:endParaRPr lang="en-AU" dirty="0"/>
          </a:p>
        </p:txBody>
      </p:sp>
      <p:sp>
        <p:nvSpPr>
          <p:cNvPr id="5" name="Text Placeholder 2">
            <a:extLst>
              <a:ext uri="{FF2B5EF4-FFF2-40B4-BE49-F238E27FC236}">
                <a16:creationId xmlns:a16="http://schemas.microsoft.com/office/drawing/2014/main" id="{4834291C-4761-4CC5-81BD-B54C699F0C2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42900" indent="-342900">
              <a:buFont typeface="Arial" panose="020B0604020202020204" pitchFamily="34" charset="0"/>
              <a:buChar char="•"/>
            </a:pPr>
            <a:r>
              <a:rPr lang="en-US" altLang="en-US" sz="2400" b="1" dirty="0">
                <a:latin typeface="Arial" panose="020B0604020202020204" pitchFamily="34" charset="0"/>
              </a:rPr>
              <a:t>binding energy, ∆</a:t>
            </a:r>
            <a:r>
              <a:rPr lang="en-US" altLang="en-US" sz="2400" b="1" i="1" dirty="0">
                <a:latin typeface="Arial" panose="020B0604020202020204" pitchFamily="34" charset="0"/>
              </a:rPr>
              <a:t>G</a:t>
            </a:r>
            <a:r>
              <a:rPr lang="en-US" altLang="en-US" sz="2400" b="1" baseline="-25000" dirty="0">
                <a:latin typeface="Arial" panose="020B0604020202020204" pitchFamily="34" charset="0"/>
              </a:rPr>
              <a:t>B</a:t>
            </a:r>
            <a:r>
              <a:rPr lang="en-US" altLang="en-US" sz="2400" b="1" dirty="0">
                <a:latin typeface="Arial" panose="020B0604020202020204" pitchFamily="34" charset="0"/>
              </a:rPr>
              <a:t> </a:t>
            </a:r>
            <a:r>
              <a:rPr lang="en-US" altLang="en-US" sz="2400" dirty="0">
                <a:latin typeface="Book Antiqua" panose="02040602050305030304" pitchFamily="18" charset="0"/>
              </a:rPr>
              <a:t>=</a:t>
            </a:r>
            <a:r>
              <a:rPr lang="en-US" altLang="en-US" sz="2400" dirty="0">
                <a:latin typeface="Arial" panose="020B0604020202020204" pitchFamily="34" charset="0"/>
              </a:rPr>
              <a:t> energy derived</a:t>
            </a:r>
            <a:r>
              <a:rPr lang="en-US" altLang="en-US" sz="2400" b="1" dirty="0">
                <a:latin typeface="Arial" panose="020B0604020202020204" pitchFamily="34" charset="0"/>
              </a:rPr>
              <a:t> </a:t>
            </a:r>
            <a:r>
              <a:rPr lang="en-US" altLang="en-US" sz="2400" dirty="0">
                <a:latin typeface="Arial" panose="020B0604020202020204" pitchFamily="34" charset="0"/>
              </a:rPr>
              <a:t>from noncovalent enzyme-substrate interaction</a:t>
            </a:r>
          </a:p>
          <a:p>
            <a:pPr marL="811213" lvl="1">
              <a:buFont typeface="Arial" panose="020B0604020202020204" pitchFamily="34" charset="0"/>
              <a:buChar char="–"/>
            </a:pPr>
            <a:r>
              <a:rPr lang="en-US" altLang="en-US" sz="2200" dirty="0">
                <a:latin typeface="Arial" panose="020B0604020202020204" pitchFamily="34" charset="0"/>
              </a:rPr>
              <a:t>mediated by hydrogen bonds, ionic interactions, and the hydrophobic effect</a:t>
            </a:r>
          </a:p>
          <a:p>
            <a:pPr marL="811213" lvl="1">
              <a:buFont typeface="Arial" panose="020B0604020202020204" pitchFamily="34" charset="0"/>
              <a:buChar char="–"/>
            </a:pPr>
            <a:r>
              <a:rPr lang="en-US" altLang="en-US" sz="2200" dirty="0">
                <a:latin typeface="Arial" panose="020B0604020202020204" pitchFamily="34" charset="0"/>
              </a:rPr>
              <a:t>major source of free energy used by enzymes to lower the activation energy</a:t>
            </a:r>
          </a:p>
          <a:p>
            <a:pPr marL="363538" indent="-352425">
              <a:buFont typeface="Arial" panose="020B0604020202020204" pitchFamily="34" charset="0"/>
              <a:buChar char="•"/>
            </a:pPr>
            <a:r>
              <a:rPr lang="en-US" altLang="en-US" sz="2400" dirty="0">
                <a:latin typeface="Arial" panose="020B0604020202020204" pitchFamily="34" charset="0"/>
              </a:rPr>
              <a:t>covalent interactions between enzyme and substrate lower the activation energy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2818-6489-403E-9EEE-FDA1D071BB4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Noncovalent Interactions between Enzyme and Substrate Are Optimized in the Transition State</a:t>
            </a:r>
            <a:endParaRPr lang="en-AU" sz="3000" dirty="0">
              <a:solidFill>
                <a:srgbClr val="4E4CB4"/>
              </a:solidFill>
            </a:endParaRPr>
          </a:p>
        </p:txBody>
      </p:sp>
      <p:sp>
        <p:nvSpPr>
          <p:cNvPr id="140290" name="Google Shape;390;g847cf01710_0_68">
            <a:extLst>
              <a:ext uri="{FF2B5EF4-FFF2-40B4-BE49-F238E27FC236}">
                <a16:creationId xmlns:a16="http://schemas.microsoft.com/office/drawing/2014/main" id="{BC28BC00-1E71-9344-8662-C82B1092C9CD}"/>
              </a:ext>
            </a:extLst>
          </p:cNvPr>
          <p:cNvSpPr txBox="1">
            <a:spLocks noChangeArrowheads="1"/>
          </p:cNvSpPr>
          <p:nvPr/>
        </p:nvSpPr>
        <p:spPr bwMode="auto">
          <a:xfrm>
            <a:off x="304800" y="2228850"/>
            <a:ext cx="426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“lock and key” hypothesis = enzymes are structurally complementary to their substrates </a:t>
            </a:r>
          </a:p>
          <a:p>
            <a:pPr lvl="1"/>
            <a:r>
              <a:rPr lang="en-US" altLang="en-US" sz="2400">
                <a:latin typeface="Arial" panose="020B0604020202020204" pitchFamily="34" charset="0"/>
                <a:cs typeface="Arial" panose="020B0604020202020204" pitchFamily="34" charset="0"/>
              </a:rPr>
              <a:t>would make for a poor enzyme </a:t>
            </a:r>
          </a:p>
          <a:p>
            <a:endParaRPr lang="en-US" altLang="en-US" sz="2400">
              <a:latin typeface="Arial" panose="020B0604020202020204" pitchFamily="34" charset="0"/>
              <a:cs typeface="Arial" panose="020B0604020202020204" pitchFamily="34" charset="0"/>
            </a:endParaRPr>
          </a:p>
        </p:txBody>
      </p:sp>
      <p:pic>
        <p:nvPicPr>
          <p:cNvPr id="140291" name="Picture 3" descr="An irregular oval shape bumpy molecule with an irregular groove running roughly from upper right to lower left is labeled unbound. A small ball-and-stick molecule labeled tetrahydrofolate is shown as an upward diagonal roughly linear molecule embedded and partially hidden in the groove at the center left. Another ball-and-stick molecule labeled N A D P superscript plus is shown moving into the right side of the same groove. An arrow points downward from this structure to a similar large, bumpy molecule labeled bound. The N A D P superscript plus molecule is now in the groove adjacent to tetrahydrofolate at its left top and then extending slightly downward to the right.">
            <a:extLst>
              <a:ext uri="{FF2B5EF4-FFF2-40B4-BE49-F238E27FC236}">
                <a16:creationId xmlns:a16="http://schemas.microsoft.com/office/drawing/2014/main" id="{BAC66300-7A1A-4C4D-AB4D-B5CD8F91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31162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B035-137D-4E42-AB1E-C25A4DF53C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Must Be Complementary to the Reaction Transition State</a:t>
            </a:r>
            <a:endParaRPr lang="en-AU" dirty="0"/>
          </a:p>
        </p:txBody>
      </p:sp>
      <p:sp>
        <p:nvSpPr>
          <p:cNvPr id="142339" name="Google Shape;390;g847cf01710_0_68">
            <a:extLst>
              <a:ext uri="{FF2B5EF4-FFF2-40B4-BE49-F238E27FC236}">
                <a16:creationId xmlns:a16="http://schemas.microsoft.com/office/drawing/2014/main" id="{74BC03EA-AF11-4C4A-80BF-58D40A474433}"/>
              </a:ext>
            </a:extLst>
          </p:cNvPr>
          <p:cNvSpPr txBox="1">
            <a:spLocks noChangeArrowheads="1"/>
          </p:cNvSpPr>
          <p:nvPr/>
        </p:nvSpPr>
        <p:spPr bwMode="auto">
          <a:xfrm>
            <a:off x="284163" y="1617663"/>
            <a:ext cx="254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the full complement of interactions between substrate and enzyme is formed only when the substrate reaches the transition state</a:t>
            </a:r>
          </a:p>
        </p:txBody>
      </p:sp>
      <p:pic>
        <p:nvPicPr>
          <p:cNvPr id="142338" name="Picture 2" descr="A three-part figure, a, b, and c, shows a reaction without an enzyme in part a, with an enzyme complementary to the substrate in part b, and with an enzyme complementary to the transition state in part c.">
            <a:extLst>
              <a:ext uri="{FF2B5EF4-FFF2-40B4-BE49-F238E27FC236}">
                <a16:creationId xmlns:a16="http://schemas.microsoft.com/office/drawing/2014/main" id="{FC18649D-1913-F144-A62C-A736CEA81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1600200"/>
            <a:ext cx="558958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D8133975-1D90-455D-9CCC-BF1DB50684C0}"/>
              </a:ext>
            </a:extLst>
          </p:cNvPr>
          <p:cNvPicPr>
            <a:picLocks noChangeAspect="1"/>
          </p:cNvPicPr>
          <p:nvPr/>
        </p:nvPicPr>
        <p:blipFill>
          <a:blip r:embed="rId3"/>
          <a:stretch>
            <a:fillRect/>
          </a:stretch>
        </p:blipFill>
        <p:spPr>
          <a:xfrm>
            <a:off x="762000" y="337484"/>
            <a:ext cx="1133954" cy="816935"/>
          </a:xfrm>
          <a:prstGeom prst="rect">
            <a:avLst/>
          </a:prstGeom>
        </p:spPr>
      </p:pic>
      <p:sp>
        <p:nvSpPr>
          <p:cNvPr id="2" name="Title 1">
            <a:extLst>
              <a:ext uri="{FF2B5EF4-FFF2-40B4-BE49-F238E27FC236}">
                <a16:creationId xmlns:a16="http://schemas.microsoft.com/office/drawing/2014/main" id="{5FFD5B55-96B5-4253-A543-5539E836364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p>
        </p:txBody>
      </p:sp>
      <p:sp>
        <p:nvSpPr>
          <p:cNvPr id="144389" name="Google Shape;433;g847cf01710_0_113">
            <a:extLst>
              <a:ext uri="{FF2B5EF4-FFF2-40B4-BE49-F238E27FC236}">
                <a16:creationId xmlns:a16="http://schemas.microsoft.com/office/drawing/2014/main" id="{7EC1BD41-C5E5-7345-BD60-6102A2795EBA}"/>
              </a:ext>
            </a:extLst>
          </p:cNvPr>
          <p:cNvSpPr txBox="1">
            <a:spLocks noChangeArrowheads="1"/>
          </p:cNvSpPr>
          <p:nvPr/>
        </p:nvSpPr>
        <p:spPr bwMode="auto">
          <a:xfrm>
            <a:off x="220663" y="1470210"/>
            <a:ext cx="8702675" cy="506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How does the concept of “induced fit” support the current theory of substrate-enzyme interaction?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Enzyme structure is rigid, allowing for competition for the</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active site and easy ejection of the final product.</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rPr>
              <a:t>B.</a:t>
            </a:r>
            <a:r>
              <a:rPr lang="en-US" altLang="en-US" sz="2400" dirty="0">
                <a:latin typeface="Arial" panose="020B0604020202020204" pitchFamily="34" charset="0"/>
                <a:cs typeface="Arial" panose="020B0604020202020204" pitchFamily="34" charset="0"/>
              </a:rPr>
              <a:t> Enzyme conformational changes demonstrate feedback</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regulation of the enzyme and the ability to “turn off” activity.</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rPr>
              <a:t>C.</a:t>
            </a:r>
            <a:r>
              <a:rPr lang="en-US" altLang="en-US" sz="2400" dirty="0">
                <a:latin typeface="Arial" panose="020B0604020202020204" pitchFamily="34" charset="0"/>
                <a:cs typeface="Arial" panose="020B0604020202020204" pitchFamily="34" charset="0"/>
              </a:rPr>
              <a:t> Having a rigid structure allows the enzyme to bind the</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substrate and stabilize the ES complex.</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rPr>
              <a:t>D.</a:t>
            </a:r>
            <a:r>
              <a:rPr lang="en-US" altLang="en-US" sz="2400" dirty="0">
                <a:latin typeface="Arial" panose="020B0604020202020204" pitchFamily="34" charset="0"/>
                <a:cs typeface="Arial" panose="020B0604020202020204" pitchFamily="34" charset="0"/>
              </a:rPr>
              <a:t> Enzyme conformation changes allow additional stabilizing</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interactions with the transition state and enhance the   </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activity.</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2E0E-5736-4E6B-8B5C-1F0CA243412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p>
        </p:txBody>
      </p:sp>
      <p:sp>
        <p:nvSpPr>
          <p:cNvPr id="146435" name="Google Shape;433;g847cf01710_0_113">
            <a:extLst>
              <a:ext uri="{FF2B5EF4-FFF2-40B4-BE49-F238E27FC236}">
                <a16:creationId xmlns:a16="http://schemas.microsoft.com/office/drawing/2014/main" id="{88E96D8F-11D9-5144-A4F5-52F04D03DB89}"/>
              </a:ext>
            </a:extLst>
          </p:cNvPr>
          <p:cNvSpPr txBox="1">
            <a:spLocks noChangeArrowheads="1"/>
          </p:cNvSpPr>
          <p:nvPr/>
        </p:nvSpPr>
        <p:spPr bwMode="auto">
          <a:xfrm>
            <a:off x="220663" y="1295400"/>
            <a:ext cx="8702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How does the concept of “induced fit” support the current theory of substrate-enzyme interaction?</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cs typeface="Arial" panose="020B0604020202020204" pitchFamily="34" charset="0"/>
                <a:sym typeface="Calibri" panose="020F0502020204030204" pitchFamily="34" charset="0"/>
              </a:rPr>
              <a:t>D.</a:t>
            </a:r>
            <a:r>
              <a:rPr lang="en-US" altLang="en-US" sz="2400" b="1" dirty="0">
                <a:latin typeface="Arial" panose="020B0604020202020204" pitchFamily="34" charset="0"/>
                <a:cs typeface="Arial" panose="020B0604020202020204" pitchFamily="34" charset="0"/>
              </a:rPr>
              <a:t> Enzyme conformation changes allow additional    </a:t>
            </a: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     stabilizing interactions with the transition state and</a:t>
            </a: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     enhance the activity.</a:t>
            </a:r>
            <a:endParaRPr lang="en-US" altLang="en-US" sz="2400" b="1"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buNone/>
            </a:pPr>
            <a:r>
              <a:rPr lang="en-US" sz="2400" b="1" dirty="0">
                <a:latin typeface="Arial" panose="020B0604020202020204" pitchFamily="34" charset="0"/>
                <a:cs typeface="Arial" panose="020B0604020202020204" pitchFamily="34" charset="0"/>
              </a:rPr>
              <a:t>Some weak interactions are formed in the ES complex, but the full complement of such interactions between substrate and enzyme is formed only when the substrate reaches the transition state. Enzyme conformational changes allow for additional stabilizing interactions between the enzyme and the transition state.</a:t>
            </a:r>
          </a:p>
          <a:p>
            <a:pPr>
              <a:lnSpc>
                <a:spcPct val="115000"/>
              </a:lnSpc>
              <a:spcBef>
                <a:spcPct val="0"/>
              </a:spcBef>
              <a:buClr>
                <a:srgbClr val="000000"/>
              </a:buClr>
              <a:buSzPts val="1100"/>
              <a:buNone/>
            </a:pPr>
            <a:endParaRPr lang="en-US" sz="2400" dirty="0"/>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Google Shape;191;g7fe2cbe272_0_44" descr="Icon P 4&#10;">
            <a:extLst>
              <a:ext uri="{FF2B5EF4-FFF2-40B4-BE49-F238E27FC236}">
                <a16:creationId xmlns:a16="http://schemas.microsoft.com/office/drawing/2014/main" id="{760261DD-6277-5E4D-B6EF-88E43B12AD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8003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4CDC25-E3CF-47E6-87A8-573285C5253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148483" name="Text Placeholder 2">
            <a:extLst>
              <a:ext uri="{FF2B5EF4-FFF2-40B4-BE49-F238E27FC236}">
                <a16:creationId xmlns:a16="http://schemas.microsoft.com/office/drawing/2014/main" id="{1903A10E-1187-464B-9AC6-E257C0272F7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B272-6E8F-48E2-9F16-28BA2116B45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Binding Energy in Catalysis</a:t>
            </a:r>
            <a:endParaRPr lang="en-AU" dirty="0"/>
          </a:p>
        </p:txBody>
      </p:sp>
      <p:sp>
        <p:nvSpPr>
          <p:cNvPr id="6" name="Google Shape;390;g847cf01710_0_68">
            <a:extLst>
              <a:ext uri="{FF2B5EF4-FFF2-40B4-BE49-F238E27FC236}">
                <a16:creationId xmlns:a16="http://schemas.microsoft.com/office/drawing/2014/main" id="{D178A58B-8B6A-014E-9196-E1747A0CA90E}"/>
              </a:ext>
            </a:extLst>
          </p:cNvPr>
          <p:cNvSpPr txBox="1">
            <a:spLocks noChangeArrowheads="1"/>
          </p:cNvSpPr>
          <p:nvPr/>
        </p:nvSpPr>
        <p:spPr bwMode="auto">
          <a:xfrm>
            <a:off x="255588" y="1363663"/>
            <a:ext cx="3657600" cy="51133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sum of the unfavorable activation energy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the favorable binding energy ∆</a:t>
            </a:r>
            <a:r>
              <a:rPr lang="en-US" sz="2400" i="1" dirty="0">
                <a:latin typeface="Arial" panose="020B0604020202020204" pitchFamily="34" charset="0"/>
                <a:cs typeface="Arial" panose="020B0604020202020204" pitchFamily="34" charset="0"/>
              </a:rPr>
              <a:t>G</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results in a lower </a:t>
            </a:r>
            <a:r>
              <a:rPr lang="en-US" sz="2400" i="1" dirty="0">
                <a:latin typeface="Arial" panose="020B0604020202020204" pitchFamily="34" charset="0"/>
                <a:cs typeface="Arial" panose="020B0604020202020204" pitchFamily="34" charset="0"/>
              </a:rPr>
              <a:t>net </a:t>
            </a:r>
            <a:r>
              <a:rPr lang="en-US" sz="2400" dirty="0">
                <a:latin typeface="Arial" panose="020B0604020202020204" pitchFamily="34" charset="0"/>
                <a:cs typeface="Arial" panose="020B0604020202020204" pitchFamily="34" charset="0"/>
              </a:rPr>
              <a:t>activation energy </a:t>
            </a:r>
          </a:p>
          <a:p>
            <a:pPr marL="50800" indent="0">
              <a:buFontTx/>
              <a:buNone/>
              <a:defRPr/>
            </a:pPr>
            <a:endParaRPr lang="en-US" sz="2400" i="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weak binding interactions between the enzyme and the substrate drive enzymatic catalysis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pic>
        <p:nvPicPr>
          <p:cNvPr id="150530" name="Picture 3" descr="A curve begins from just below half of the height of the vertical axis, labeled S. A horizontal dotted line extends from this point to near the right vertical axis. The curve moves smoothly upward to a peak labeled with a double dagger and then descends almost symmetrically as a bell curve, except that it ends at a lower level than it began. The ending point is labeled P. A dotted horizontal line extends from the top peak to the right. A blue curve extends from S to form a small peak, then descends to E S just above the dotted line from S, then has another small peak labeled double dagger, then descends to E P just above the dotted line from S, then has a small peak before descending to join with the first curve where it crosses the dotted line from S before ending at P. A long upward arrow from the dotted line from S to the dotted line from the top peak labeled with a double dagger is labeled Greek letter delta G superscript double dagger end superscript subscript uncat. A bright green downward arrow extending from the dotted line from the top peak labeled with a double dagger to the dotted line from the smaller peak labeled light green double dagger is labeled bright green Greek letter delta subscript uppercase B. A short upward light green arrow extending from the dotted line from S to the dotted line from the peak labeled light green double dagger is labeled light green Greek letter delta G superscript double dagger end superscript subscript cat. All data are approximate.">
            <a:extLst>
              <a:ext uri="{FF2B5EF4-FFF2-40B4-BE49-F238E27FC236}">
                <a16:creationId xmlns:a16="http://schemas.microsoft.com/office/drawing/2014/main" id="{D0CFF607-7DF8-4644-BB40-982FD66CF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2286000"/>
            <a:ext cx="45974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F390-8B35-4AFD-BC7E-1C78A7B03D02}"/>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p>
        </p:txBody>
      </p:sp>
      <p:sp>
        <p:nvSpPr>
          <p:cNvPr id="152581" name="Google Shape;433;g847cf01710_0_113">
            <a:extLst>
              <a:ext uri="{FF2B5EF4-FFF2-40B4-BE49-F238E27FC236}">
                <a16:creationId xmlns:a16="http://schemas.microsoft.com/office/drawing/2014/main" id="{E94E0A5C-8C2B-9F41-8319-7180D6856B3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Binding energy is defined as the: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energy derived from noncovalent enzyme-substrate</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interaction.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energy derived from release of the product and release from</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the EP interaction. </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energy released from the conversion of ES to EP.</a:t>
            </a: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difference in the uncatalyzed activation energy and</a:t>
            </a:r>
          </a:p>
          <a:p>
            <a:pPr>
              <a:buFontTx/>
              <a:buNone/>
            </a:pPr>
            <a:r>
              <a:rPr lang="en-US" altLang="en-US" sz="2400" dirty="0">
                <a:latin typeface="Arial" panose="020B0604020202020204" pitchFamily="34" charset="0"/>
                <a:cs typeface="Arial" panose="020B0604020202020204" pitchFamily="34" charset="0"/>
              </a:rPr>
              <a:t>     catalyzed activation energy.</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30CD9633-72D0-4066-B677-2D49557D214A}"/>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02D4-0015-4872-81E5-D8AE7208E15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p>
        </p:txBody>
      </p:sp>
      <p:sp>
        <p:nvSpPr>
          <p:cNvPr id="154627" name="Google Shape;433;g847cf01710_0_113">
            <a:extLst>
              <a:ext uri="{FF2B5EF4-FFF2-40B4-BE49-F238E27FC236}">
                <a16:creationId xmlns:a16="http://schemas.microsoft.com/office/drawing/2014/main" id="{8C7A8452-4DE9-BA45-86DC-325C6663E8F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Binding energy is defined as: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b="1" dirty="0">
                <a:latin typeface="Arial" panose="020B0604020202020204" pitchFamily="34" charset="0"/>
                <a:cs typeface="Arial" panose="020B0604020202020204" pitchFamily="34" charset="0"/>
              </a:rPr>
              <a:t>the energy derived from noncovalent enzyme-substrate</a:t>
            </a: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     interaction.</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The energy derived from noncovalent enzyme-substrate interaction is called binding energy, ∆</a:t>
            </a:r>
            <a:r>
              <a:rPr lang="en-US" sz="2400" b="1" i="1" dirty="0">
                <a:latin typeface="Arial" panose="020B0604020202020204" pitchFamily="34" charset="0"/>
                <a:cs typeface="Arial" panose="020B0604020202020204" pitchFamily="34" charset="0"/>
              </a:rPr>
              <a:t>G</a:t>
            </a:r>
            <a:r>
              <a:rPr lang="en-US" sz="2400" b="1" baseline="-25000" dirty="0">
                <a:latin typeface="Arial" panose="020B0604020202020204" pitchFamily="34" charset="0"/>
                <a:cs typeface="Arial" panose="020B0604020202020204" pitchFamily="34" charset="0"/>
              </a:rPr>
              <a:t>B</a:t>
            </a:r>
            <a:r>
              <a:rPr lang="en-US" sz="2400" b="1" dirty="0">
                <a:latin typeface="Arial" panose="020B0604020202020204" pitchFamily="34" charset="0"/>
                <a:cs typeface="Arial" panose="020B0604020202020204" pitchFamily="34" charset="0"/>
              </a:rPr>
              <a:t>. Binding energy is a major source of free energy used by enzymes to lower the activation energies of reactions. </a:t>
            </a:r>
          </a:p>
          <a:p>
            <a:pPr>
              <a:lnSpc>
                <a:spcPct val="115000"/>
              </a:lnSpc>
              <a:spcBef>
                <a:spcPct val="0"/>
              </a:spcBef>
              <a:buClr>
                <a:srgbClr val="000000"/>
              </a:buClr>
              <a:buSzPts val="1100"/>
              <a:buNone/>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B5EC00B4-57C3-4370-ABBC-59E79981F37B}"/>
              </a:ext>
            </a:extLst>
          </p:cNvPr>
          <p:cNvPicPr>
            <a:picLocks noChangeAspect="1"/>
          </p:cNvPicPr>
          <p:nvPr/>
        </p:nvPicPr>
        <p:blipFill>
          <a:blip r:embed="rId3"/>
          <a:stretch>
            <a:fillRect/>
          </a:stretch>
        </p:blipFill>
        <p:spPr>
          <a:xfrm>
            <a:off x="1295400" y="104454"/>
            <a:ext cx="1133954" cy="816935"/>
          </a:xfrm>
          <a:prstGeom prst="rect">
            <a:avLst/>
          </a:prstGeom>
        </p:spPr>
      </p:pic>
      <p:sp>
        <p:nvSpPr>
          <p:cNvPr id="2" name="Title 1">
            <a:extLst>
              <a:ext uri="{FF2B5EF4-FFF2-40B4-BE49-F238E27FC236}">
                <a16:creationId xmlns:a16="http://schemas.microsoft.com/office/drawing/2014/main" id="{0353AFA9-0D5D-4D4D-A36F-7FF29269A17A}"/>
              </a:ext>
            </a:extLst>
          </p:cNvPr>
          <p:cNvSpPr>
            <a:spLocks noGrp="1"/>
          </p:cNvSpPr>
          <p:nvPr>
            <p:ph type="title"/>
          </p:nvPr>
        </p:nvSpPr>
        <p:spPr>
          <a:xfrm>
            <a:off x="0" y="152400"/>
            <a:ext cx="9144000" cy="12192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Enzyme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Catalysis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85800" y="1676400"/>
            <a:ext cx="8034130" cy="12192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Ch6 Student Activity, Day 1: </a:t>
            </a:r>
            <a:r>
              <a:rPr lang="en-US" sz="2400" dirty="0">
                <a:latin typeface="Arial" panose="020B0604020202020204" pitchFamily="34" charset="0"/>
                <a:cs typeface="Arial" panose="020B0604020202020204" pitchFamily="34" charset="0"/>
              </a:rPr>
              <a:t>Enzyme Catalysis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D758DCA4-FD66-4950-B85D-68E6FF51DCCA}"/>
              </a:ext>
            </a:extLst>
          </p:cNvPr>
          <p:cNvPicPr>
            <a:picLocks noChangeAspect="1"/>
          </p:cNvPicPr>
          <p:nvPr/>
        </p:nvPicPr>
        <p:blipFill>
          <a:blip r:embed="rId4"/>
          <a:stretch>
            <a:fillRect/>
          </a:stretch>
        </p:blipFill>
        <p:spPr>
          <a:xfrm>
            <a:off x="206150" y="2959100"/>
            <a:ext cx="8731699" cy="3137061"/>
          </a:xfrm>
          <a:prstGeom prst="rect">
            <a:avLst/>
          </a:prstGeom>
        </p:spPr>
      </p:pic>
    </p:spTree>
    <p:extLst>
      <p:ext uri="{BB962C8B-B14F-4D97-AF65-F5344CB8AC3E}">
        <p14:creationId xmlns:p14="http://schemas.microsoft.com/office/powerpoint/2010/main" val="3924485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9432-E926-48F8-9146-C408E7C6A17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An Introduction to Enzymes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sp>
        <p:nvSpPr>
          <p:cNvPr id="9" name="Title 8">
            <a:extLst>
              <a:ext uri="{FF2B5EF4-FFF2-40B4-BE49-F238E27FC236}">
                <a16:creationId xmlns:a16="http://schemas.microsoft.com/office/drawing/2014/main" id="{ADC3E170-AA41-45DC-9DF8-4766454B20D3}"/>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Enzyme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Catalysis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4294967295"/>
          </p:nvPr>
        </p:nvSpPr>
        <p:spPr>
          <a:xfrm>
            <a:off x="554831" y="1879600"/>
            <a:ext cx="8034337" cy="10033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Ch6 Student Activity, Day 2: </a:t>
            </a:r>
            <a:r>
              <a:rPr lang="en-US" sz="2400" dirty="0">
                <a:latin typeface="Arial" panose="020B0604020202020204" pitchFamily="34" charset="0"/>
                <a:cs typeface="Arial" panose="020B0604020202020204" pitchFamily="34" charset="0"/>
              </a:rPr>
              <a:t>Enzyme Catalysis (Muddiest Point) Achieve assessment.</a:t>
            </a:r>
          </a:p>
        </p:txBody>
      </p:sp>
      <p:pic>
        <p:nvPicPr>
          <p:cNvPr id="5" name="Picture 4" descr="Icon P 1&#10;">
            <a:extLst>
              <a:ext uri="{FF2B5EF4-FFF2-40B4-BE49-F238E27FC236}">
                <a16:creationId xmlns:a16="http://schemas.microsoft.com/office/drawing/2014/main" id="{036C8BB0-A1B9-4818-93EC-1A611F609E7C}"/>
              </a:ext>
            </a:extLst>
          </p:cNvPr>
          <p:cNvPicPr>
            <a:picLocks noChangeAspect="1"/>
          </p:cNvPicPr>
          <p:nvPr/>
        </p:nvPicPr>
        <p:blipFill>
          <a:blip r:embed="rId3"/>
          <a:stretch>
            <a:fillRect/>
          </a:stretch>
        </p:blipFill>
        <p:spPr>
          <a:xfrm>
            <a:off x="1295400" y="104454"/>
            <a:ext cx="1133954" cy="816935"/>
          </a:xfrm>
          <a:prstGeom prst="rect">
            <a:avLst/>
          </a:prstGeom>
        </p:spPr>
      </p:pic>
      <p:pic>
        <p:nvPicPr>
          <p:cNvPr id="3" name="Picture 2" descr="A screenshot of the muddiest point question from the Achieve course.">
            <a:extLst>
              <a:ext uri="{FF2B5EF4-FFF2-40B4-BE49-F238E27FC236}">
                <a16:creationId xmlns:a16="http://schemas.microsoft.com/office/drawing/2014/main" id="{3C84B606-C5A8-44EC-9C68-08FDED7BA320}"/>
              </a:ext>
            </a:extLst>
          </p:cNvPr>
          <p:cNvPicPr>
            <a:picLocks noChangeAspect="1"/>
          </p:cNvPicPr>
          <p:nvPr/>
        </p:nvPicPr>
        <p:blipFill>
          <a:blip r:embed="rId4"/>
          <a:stretch>
            <a:fillRect/>
          </a:stretch>
        </p:blipFill>
        <p:spPr>
          <a:xfrm>
            <a:off x="945962" y="2959101"/>
            <a:ext cx="7252073" cy="3657788"/>
          </a:xfrm>
          <a:prstGeom prst="rect">
            <a:avLst/>
          </a:prstGeom>
        </p:spPr>
      </p:pic>
    </p:spTree>
    <p:extLst>
      <p:ext uri="{BB962C8B-B14F-4D97-AF65-F5344CB8AC3E}">
        <p14:creationId xmlns:p14="http://schemas.microsoft.com/office/powerpoint/2010/main" val="2602628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Google Shape;184;g7fe2cbe272_0_35" descr="Icon P 3&#10;">
            <a:extLst>
              <a:ext uri="{FF2B5EF4-FFF2-40B4-BE49-F238E27FC236}">
                <a16:creationId xmlns:a16="http://schemas.microsoft.com/office/drawing/2014/main" id="{C31B8B6B-6924-A447-AD4E-19773F87E4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94042"/>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63E81C-CAEA-4F46-AB57-A7195D47F9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56675" name="Text Placeholder 2">
            <a:extLst>
              <a:ext uri="{FF2B5EF4-FFF2-40B4-BE49-F238E27FC236}">
                <a16:creationId xmlns:a16="http://schemas.microsoft.com/office/drawing/2014/main" id="{62387DCD-5685-AA4F-BD8B-610888C1E06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Google Shape;231;g7fe2cbe272_0_58">
            <a:extLst>
              <a:ext uri="{FF2B5EF4-FFF2-40B4-BE49-F238E27FC236}">
                <a16:creationId xmlns:a16="http://schemas.microsoft.com/office/drawing/2014/main" id="{12EFF13E-C8B5-474C-9627-94A7A0DCD9FA}"/>
              </a:ext>
            </a:extLst>
          </p:cNvPr>
          <p:cNvSpPr>
            <a:spLocks noGrp="1" noChangeArrowheads="1"/>
          </p:cNvSpPr>
          <p:nvPr>
            <p:ph type="title"/>
          </p:nvPr>
        </p:nvSpPr>
        <p:spPr>
          <a:xfrm>
            <a:off x="0" y="457200"/>
            <a:ext cx="9144000" cy="1143000"/>
          </a:xfrm>
        </p:spPr>
        <p:txBody>
          <a:bodyPr/>
          <a:lstStyle/>
          <a:p>
            <a:pPr>
              <a:spcBef>
                <a:spcPct val="0"/>
              </a:spcBef>
              <a:spcAft>
                <a:spcPct val="0"/>
              </a:spcAft>
            </a:pPr>
            <a:r>
              <a:rPr lang="en-US" altLang="en-US">
                <a:solidFill>
                  <a:schemeClr val="tx1"/>
                </a:solidFill>
                <a:latin typeface="Arial" panose="020B0604020202020204" pitchFamily="34" charset="0"/>
                <a:cs typeface="Arial" panose="020B0604020202020204" pitchFamily="34" charset="0"/>
              </a:rPr>
              <a:t>The Active Site of an Enzyme</a:t>
            </a:r>
            <a:br>
              <a:rPr lang="en-US" altLang="en-US"/>
            </a:br>
            <a:endParaRPr lang="en-US" altLang="en-US">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C0BF0BC5-4F2A-C64D-BDCA-5E5ECB115DAA}"/>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optimized binding energy in the transition state is accomplished by positioning a substrate in a cavity (the active site), removed from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Google Shape;177;g7fe2cbe272_0_8" descr="Icon P 2&#10;">
            <a:extLst>
              <a:ext uri="{FF2B5EF4-FFF2-40B4-BE49-F238E27FC236}">
                <a16:creationId xmlns:a16="http://schemas.microsoft.com/office/drawing/2014/main" id="{2514F42A-E1B7-B747-8FE0-CE2A44FDF8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8681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7B5461-262C-4AF6-976A-69522AD776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60771" name="Text Placeholder 2">
            <a:extLst>
              <a:ext uri="{FF2B5EF4-FFF2-40B4-BE49-F238E27FC236}">
                <a16:creationId xmlns:a16="http://schemas.microsoft.com/office/drawing/2014/main" id="{D4D72565-273C-E14A-98E6-4040C1EDFFE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Enzymes exhibit a very high degree of specificity. </a:t>
            </a:r>
            <a:r>
              <a:rPr lang="en-US" altLang="en-US" sz="240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A4D7-ECC6-4BB8-B86D-0EDF0DD42C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Specificity</a:t>
            </a:r>
            <a:endParaRPr lang="en-AU" dirty="0"/>
          </a:p>
        </p:txBody>
      </p:sp>
      <p:sp>
        <p:nvSpPr>
          <p:cNvPr id="6" name="Google Shape;390;g847cf01710_0_68">
            <a:extLst>
              <a:ext uri="{FF2B5EF4-FFF2-40B4-BE49-F238E27FC236}">
                <a16:creationId xmlns:a16="http://schemas.microsoft.com/office/drawing/2014/main" id="{391B223D-DCD2-2C4F-8FF0-FE88E4E3DBA3}"/>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specificity </a:t>
            </a:r>
            <a:r>
              <a:rPr lang="en-US" sz="2400" dirty="0">
                <a:latin typeface="Arial" panose="020B0604020202020204" pitchFamily="34" charset="0"/>
                <a:cs typeface="Arial" panose="020B0604020202020204" pitchFamily="34" charset="0"/>
              </a:rPr>
              <a:t>= ability to discriminate between a substrate and a competing molecule </a:t>
            </a:r>
          </a:p>
          <a:p>
            <a:pPr lvl="1">
              <a:defRPr/>
            </a:pPr>
            <a:r>
              <a:rPr lang="en-US" sz="2400" dirty="0">
                <a:latin typeface="Arial" panose="020B0604020202020204" pitchFamily="34" charset="0"/>
                <a:cs typeface="Arial" panose="020B0604020202020204" pitchFamily="34" charset="0"/>
              </a:rPr>
              <a:t>given by binding energy  </a:t>
            </a: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E504978D-1A2F-459F-A58E-6E73C6AC5E92}"/>
              </a:ext>
            </a:extLst>
          </p:cNvPr>
          <p:cNvPicPr>
            <a:picLocks noChangeAspect="1"/>
          </p:cNvPicPr>
          <p:nvPr/>
        </p:nvPicPr>
        <p:blipFill>
          <a:blip r:embed="rId3"/>
          <a:stretch>
            <a:fillRect/>
          </a:stretch>
        </p:blipFill>
        <p:spPr>
          <a:xfrm>
            <a:off x="838200" y="101030"/>
            <a:ext cx="1133954" cy="816935"/>
          </a:xfrm>
          <a:prstGeom prst="rect">
            <a:avLst/>
          </a:prstGeom>
        </p:spPr>
      </p:pic>
      <p:sp>
        <p:nvSpPr>
          <p:cNvPr id="2" name="Title 1">
            <a:extLst>
              <a:ext uri="{FF2B5EF4-FFF2-40B4-BE49-F238E27FC236}">
                <a16:creationId xmlns:a16="http://schemas.microsoft.com/office/drawing/2014/main" id="{24D879B3-E8D4-4C91-82DA-193FFF44F18E}"/>
              </a:ext>
            </a:extLst>
          </p:cNvPr>
          <p:cNvSpPr>
            <a:spLocks noGrp="1"/>
          </p:cNvSpPr>
          <p:nvPr>
            <p:ph type="title"/>
          </p:nvPr>
        </p:nvSpPr>
        <p:spPr>
          <a:xfrm>
            <a:off x="0" y="152400"/>
            <a:ext cx="9144000" cy="12192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Visualizing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Ligand-Protein Interactions</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457199" y="1940049"/>
            <a:ext cx="8229600" cy="1395976"/>
          </a:xfrm>
          <a:prstGeom prst="rect">
            <a:avLst/>
          </a:prstGeom>
        </p:spPr>
        <p:txBody>
          <a:bodyPr spcFirstLastPara="1" wrap="square" lIns="91425" tIns="45700" rIns="91425" bIns="45700" anchor="t" anchorCtr="0">
            <a:noAutofit/>
          </a:bodyPr>
          <a:lstStyle/>
          <a:p>
            <a:pPr marL="0" lvl="0" indent="0" algn="ctr">
              <a:lnSpc>
                <a:spcPct val="115000"/>
              </a:lnSpc>
              <a:spcBef>
                <a:spcPts val="0"/>
              </a:spcBef>
              <a:spcAft>
                <a:spcPts val="0"/>
              </a:spcAft>
              <a:buNone/>
            </a:pPr>
            <a:r>
              <a:rPr lang="en-US" sz="2400" dirty="0">
                <a:latin typeface="Arial" panose="020B0604020202020204" pitchFamily="34" charset="0"/>
                <a:cs typeface="Arial" panose="020B0604020202020204" pitchFamily="34" charset="0"/>
              </a:rPr>
              <a:t>Observe the structure of ATP citrate lyase (ACLY) in Mol3D viewer in your Achieve course. ACLY is a lipogenic enzyme that converts citrate and coenzyme A into acetyl-CoA.</a:t>
            </a:r>
            <a:endParaRPr sz="2400" dirty="0">
              <a:latin typeface="Arial" panose="020B0604020202020204" pitchFamily="34" charset="0"/>
              <a:ea typeface="Arial"/>
              <a:cs typeface="Arial" panose="020B0604020202020204" pitchFamily="34" charset="0"/>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1026" name="Picture 2" descr="A screen capture shows an interactive 3 D ribbon model of ATP citrate lyase.">
            <a:extLst>
              <a:ext uri="{FF2B5EF4-FFF2-40B4-BE49-F238E27FC236}">
                <a16:creationId xmlns:a16="http://schemas.microsoft.com/office/drawing/2014/main" id="{5B778525-FD9E-2748-957F-891803F80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845" y="3521975"/>
            <a:ext cx="4828309"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332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6" name="Picture 5" descr="Icon P 2&#10;">
            <a:extLst>
              <a:ext uri="{FF2B5EF4-FFF2-40B4-BE49-F238E27FC236}">
                <a16:creationId xmlns:a16="http://schemas.microsoft.com/office/drawing/2014/main" id="{123F95BF-3BBD-40DA-932C-342709F8F21D}"/>
              </a:ext>
            </a:extLst>
          </p:cNvPr>
          <p:cNvPicPr>
            <a:picLocks noChangeAspect="1"/>
          </p:cNvPicPr>
          <p:nvPr/>
        </p:nvPicPr>
        <p:blipFill>
          <a:blip r:embed="rId3"/>
          <a:stretch>
            <a:fillRect/>
          </a:stretch>
        </p:blipFill>
        <p:spPr>
          <a:xfrm>
            <a:off x="838200" y="101030"/>
            <a:ext cx="1133954" cy="816935"/>
          </a:xfrm>
          <a:prstGeom prst="rect">
            <a:avLst/>
          </a:prstGeom>
        </p:spPr>
      </p:pic>
      <p:sp>
        <p:nvSpPr>
          <p:cNvPr id="11" name="Title 1">
            <a:extLst>
              <a:ext uri="{FF2B5EF4-FFF2-40B4-BE49-F238E27FC236}">
                <a16:creationId xmlns:a16="http://schemas.microsoft.com/office/drawing/2014/main" id="{90E372A1-60C3-4C6F-A22E-B910BC12542F}"/>
              </a:ext>
            </a:extLst>
          </p:cNvPr>
          <p:cNvSpPr>
            <a:spLocks noGrp="1"/>
          </p:cNvSpPr>
          <p:nvPr>
            <p:ph type="title"/>
          </p:nvPr>
        </p:nvSpPr>
        <p:spPr>
          <a:xfrm>
            <a:off x="0" y="152400"/>
            <a:ext cx="9144000" cy="12192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Visualizing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Ligand-Protein Interactions</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367" name="Google Shape;367;g847cf01710_0_29"/>
          <p:cNvSpPr txBox="1">
            <a:spLocks noGrp="1"/>
          </p:cNvSpPr>
          <p:nvPr>
            <p:ph type="body" idx="1"/>
          </p:nvPr>
        </p:nvSpPr>
        <p:spPr>
          <a:xfrm>
            <a:off x="685750" y="1828800"/>
            <a:ext cx="7772400" cy="1463550"/>
          </a:xfrm>
          <a:prstGeom prst="rect">
            <a:avLst/>
          </a:prstGeom>
        </p:spPr>
        <p:txBody>
          <a:bodyPr spcFirstLastPara="1" wrap="square" lIns="91425" tIns="45700" rIns="91425" bIns="45700" anchor="t" anchorCtr="0">
            <a:noAutofit/>
          </a:bodyPr>
          <a:lstStyle/>
          <a:p>
            <a:pPr marL="0" lvl="0" indent="0" algn="ctr">
              <a:lnSpc>
                <a:spcPct val="115000"/>
              </a:lnSpc>
              <a:spcBef>
                <a:spcPts val="0"/>
              </a:spcBef>
              <a:spcAft>
                <a:spcPts val="0"/>
              </a:spcAft>
              <a:buNone/>
            </a:pPr>
            <a:r>
              <a:rPr lang="en-US" sz="2400" dirty="0">
                <a:latin typeface="Arial" panose="020B0604020202020204" pitchFamily="34" charset="0"/>
                <a:cs typeface="Arial" panose="020B0604020202020204" pitchFamily="34" charset="0"/>
              </a:rPr>
              <a:t>Then, zoom in on a single chain of the structure in Mol3D viewer in your Achieve course to observe the ligands in complex with ACLY.</a:t>
            </a:r>
            <a:endParaRPr sz="240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dirty="0"/>
          </a:p>
        </p:txBody>
      </p:sp>
      <p:pic>
        <p:nvPicPr>
          <p:cNvPr id="4098" name="Picture 2" descr="A screen capture shows an interactive 3 D ribbon model of ATP citrate lyase highlighting a single chain of the structure.">
            <a:extLst>
              <a:ext uri="{FF2B5EF4-FFF2-40B4-BE49-F238E27FC236}">
                <a16:creationId xmlns:a16="http://schemas.microsoft.com/office/drawing/2014/main" id="{7607C13E-C87C-3840-8660-40CFCAF63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00" y="3394908"/>
            <a:ext cx="58293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70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3E7A14B-7A3C-4798-9328-9C9AA9AFF78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3)</a:t>
            </a:r>
            <a:endParaRPr lang="en-AU" dirty="0">
              <a:solidFill>
                <a:srgbClr val="144652"/>
              </a:solidFill>
            </a:endParaRPr>
          </a:p>
        </p:txBody>
      </p:sp>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a:t>
            </a:r>
            <a:endParaRPr sz="2400"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What </a:t>
            </a:r>
            <a:r>
              <a:rPr lang="en-US" sz="2400" dirty="0">
                <a:latin typeface="Arial" panose="020B0604020202020204" pitchFamily="34" charset="0"/>
                <a:cs typeface="Arial" panose="020B0604020202020204" pitchFamily="34" charset="0"/>
              </a:rPr>
              <a:t>ligands are bound to ACLY in this crystal structure? </a:t>
            </a: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354131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42A7A52A-1664-4646-ADF3-A61A1187E727}"/>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3)</a:t>
            </a:r>
            <a:endParaRPr lang="en-AU" dirty="0">
              <a:solidFill>
                <a:srgbClr val="144652"/>
              </a:solidFill>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What ligands are bound to ACLY in this crystal structure? </a:t>
            </a:r>
            <a:r>
              <a:rPr lang="en-US" sz="2400" b="1" dirty="0">
                <a:latin typeface="Arial" panose="020B0604020202020204" pitchFamily="34" charset="0"/>
                <a:ea typeface="Arial"/>
                <a:cs typeface="Arial" panose="020B0604020202020204" pitchFamily="34" charset="0"/>
                <a:sym typeface="Arial"/>
              </a:rPr>
              <a:t>c</a:t>
            </a:r>
            <a:r>
              <a:rPr lang="en-US" sz="2400" b="1" dirty="0">
                <a:latin typeface="Arial" panose="020B0604020202020204" pitchFamily="34" charset="0"/>
                <a:cs typeface="Arial" panose="020B0604020202020204" pitchFamily="34" charset="0"/>
              </a:rPr>
              <a:t>oenzyme A, citrate, ADP, magnesium, phosphate</a:t>
            </a: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54758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8B99-2B48-4D1D-89A1-A0F1BC1A5B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Binding Energy Overcomes the Barrier to Reaction</a:t>
            </a:r>
            <a:endParaRPr lang="en-AU" dirty="0"/>
          </a:p>
        </p:txBody>
      </p:sp>
      <p:sp>
        <p:nvSpPr>
          <p:cNvPr id="6" name="Google Shape;390;g847cf01710_0_68">
            <a:extLst>
              <a:ext uri="{FF2B5EF4-FFF2-40B4-BE49-F238E27FC236}">
                <a16:creationId xmlns:a16="http://schemas.microsoft.com/office/drawing/2014/main" id="{5C096755-22B1-BA41-8F95-5902B12913F9}"/>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barrier to reaction,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includes:  </a:t>
            </a:r>
          </a:p>
          <a:p>
            <a:pPr lvl="1">
              <a:defRPr/>
            </a:pPr>
            <a:r>
              <a:rPr lang="en-US" sz="2400" dirty="0">
                <a:latin typeface="Arial" panose="020B0604020202020204" pitchFamily="34" charset="0"/>
                <a:cs typeface="Arial" panose="020B0604020202020204" pitchFamily="34" charset="0"/>
              </a:rPr>
              <a:t>the entropy of molecules in solution</a:t>
            </a:r>
          </a:p>
          <a:p>
            <a:pPr lvl="1">
              <a:defRPr/>
            </a:pPr>
            <a:r>
              <a:rPr lang="en-US" sz="2400" dirty="0">
                <a:latin typeface="Arial" panose="020B0604020202020204" pitchFamily="34" charset="0"/>
                <a:cs typeface="Arial" panose="020B0604020202020204" pitchFamily="34" charset="0"/>
              </a:rPr>
              <a:t>the solvation shell of hydrogen-bonded water that surrounds and stabilizes most biomolecules in aqueous solution</a:t>
            </a:r>
          </a:p>
          <a:p>
            <a:pPr lvl="1">
              <a:defRPr/>
            </a:pPr>
            <a:r>
              <a:rPr lang="en-US" sz="2400" dirty="0">
                <a:latin typeface="Arial" panose="020B0604020202020204" pitchFamily="34" charset="0"/>
                <a:cs typeface="Arial" panose="020B0604020202020204" pitchFamily="34" charset="0"/>
              </a:rPr>
              <a:t>the distortion of substrates that must occur in many reactions </a:t>
            </a:r>
          </a:p>
          <a:p>
            <a:pPr lvl="1">
              <a:defRPr/>
            </a:pPr>
            <a:r>
              <a:rPr lang="en-US" sz="2400" dirty="0">
                <a:latin typeface="Arial" panose="020B0604020202020204" pitchFamily="34" charset="0"/>
                <a:cs typeface="Arial" panose="020B0604020202020204" pitchFamily="34" charset="0"/>
              </a:rPr>
              <a:t>the need for proper alignment of catalytic functional groups on the enzyme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D38A-BFB5-4244-8BB7-ACE41CEFC6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in 1897, Eduard Buchner:</a:t>
            </a:r>
          </a:p>
          <a:p>
            <a:pPr lvl="1"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demonstrated cell-free </a:t>
            </a:r>
            <a:r>
              <a:rPr lang="en-US" sz="2400" dirty="0">
                <a:latin typeface="Arial" panose="020B0604020202020204" pitchFamily="34" charset="0"/>
                <a:cs typeface="Arial" panose="020B0604020202020204" pitchFamily="34" charset="0"/>
              </a:rPr>
              <a:t>yeast extracts could ferment sugar to alcohol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showed fermentation was promoted by molecules that continued to function when removed from cells </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the name </a:t>
            </a:r>
            <a:r>
              <a:rPr lang="en-US" sz="2400" b="1" dirty="0">
                <a:latin typeface="Arial" panose="020B0604020202020204" pitchFamily="34" charset="0"/>
                <a:cs typeface="Arial" panose="020B0604020202020204" pitchFamily="34" charset="0"/>
              </a:rPr>
              <a:t>enzymes </a:t>
            </a:r>
            <a:r>
              <a:rPr lang="en-US" sz="2400" dirty="0">
                <a:latin typeface="Arial" panose="020B0604020202020204" pitchFamily="34" charset="0"/>
                <a:cs typeface="Arial" panose="020B0604020202020204" pitchFamily="34" charset="0"/>
              </a:rPr>
              <a:t>were given to the molecules detected by Buchner </a:t>
            </a: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C154-F1C3-4668-B9D6-94ECB6C4D9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 Enhancement by Entropy Reduction</a:t>
            </a:r>
            <a:endParaRPr lang="en-AU" dirty="0"/>
          </a:p>
        </p:txBody>
      </p:sp>
      <p:sp>
        <p:nvSpPr>
          <p:cNvPr id="6" name="Google Shape;390;g847cf01710_0_68">
            <a:extLst>
              <a:ext uri="{FF2B5EF4-FFF2-40B4-BE49-F238E27FC236}">
                <a16:creationId xmlns:a16="http://schemas.microsoft.com/office/drawing/2014/main" id="{1312CA44-911C-6243-AAF4-2B23C464491F}"/>
              </a:ext>
            </a:extLst>
          </p:cNvPr>
          <p:cNvSpPr txBox="1">
            <a:spLocks noChangeArrowheads="1"/>
          </p:cNvSpPr>
          <p:nvPr/>
        </p:nvSpPr>
        <p:spPr bwMode="auto">
          <a:xfrm>
            <a:off x="431800" y="1600200"/>
            <a:ext cx="353060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entropy reduction </a:t>
            </a:r>
            <a:r>
              <a:rPr lang="en-US" sz="2400" dirty="0">
                <a:latin typeface="Arial" panose="020B0604020202020204" pitchFamily="34" charset="0"/>
                <a:cs typeface="Arial" panose="020B0604020202020204" pitchFamily="34" charset="0"/>
              </a:rPr>
              <a:t>= large restriction in the relative motions of two substrates that are to react</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constrains substrates in the proper orientation to reaction </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pic>
        <p:nvPicPr>
          <p:cNvPr id="166915" name="Picture 2" descr="A three-part figure, a, b, and c, shows the rate enhancement of three reactions with different rate enhancements. The reaction in part a has a rate enhancement of 1, the reaction in part b has a rate enhancement of 10 superscript 5 M, and the reaction in part c has a rate enhancement of 10 superscript 8 M.">
            <a:extLst>
              <a:ext uri="{FF2B5EF4-FFF2-40B4-BE49-F238E27FC236}">
                <a16:creationId xmlns:a16="http://schemas.microsoft.com/office/drawing/2014/main" id="{8FF476EC-DA9A-4049-993D-A5E7A8835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0" y="1600200"/>
            <a:ext cx="4749800" cy="49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88C9-DEDB-4796-BBB0-D966DA26F886}"/>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Desolvation</a:t>
            </a:r>
            <a:r>
              <a:rPr lang="en-US" altLang="en-US" dirty="0">
                <a:solidFill>
                  <a:schemeClr val="tx1"/>
                </a:solidFill>
                <a:latin typeface="Arial" panose="020B0604020202020204" pitchFamily="34" charset="0"/>
                <a:cs typeface="Arial" panose="020B0604020202020204" pitchFamily="34" charset="0"/>
              </a:rPr>
              <a:t> of the Substrate</a:t>
            </a:r>
            <a:endParaRPr lang="en-AU" dirty="0"/>
          </a:p>
        </p:txBody>
      </p:sp>
      <p:sp>
        <p:nvSpPr>
          <p:cNvPr id="6" name="Google Shape;390;g847cf01710_0_68">
            <a:extLst>
              <a:ext uri="{FF2B5EF4-FFF2-40B4-BE49-F238E27FC236}">
                <a16:creationId xmlns:a16="http://schemas.microsoft.com/office/drawing/2014/main" id="{A659BD0A-87A0-7F48-8413-1CA8455E5DC4}"/>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desolvation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replacement of the solvation shell of structured water around the substrate with weak bonds between substrate and enzyme</a:t>
            </a:r>
          </a:p>
          <a:p>
            <a:pPr lvl="1">
              <a:defRPr/>
            </a:pPr>
            <a:r>
              <a:rPr lang="en-US" sz="2400" dirty="0">
                <a:latin typeface="Arial" panose="020B0604020202020204" pitchFamily="34" charset="0"/>
                <a:cs typeface="Arial" panose="020B0604020202020204" pitchFamily="34" charset="0"/>
              </a:rPr>
              <a:t>replaces most or all hydrogen bonds between the substrate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F494-D1CE-47F8-A043-9BE2FEDE278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p>
        </p:txBody>
      </p:sp>
      <p:sp>
        <p:nvSpPr>
          <p:cNvPr id="171013" name="Google Shape;433;g847cf01710_0_113">
            <a:extLst>
              <a:ext uri="{FF2B5EF4-FFF2-40B4-BE49-F238E27FC236}">
                <a16:creationId xmlns:a16="http://schemas.microsoft.com/office/drawing/2014/main" id="{081705B0-038A-974A-907C-459EC7CE24BC}"/>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What is the primary source of the energy enzymes used to reduce activation energies?</a:t>
            </a:r>
          </a:p>
          <a:p>
            <a:pPr>
              <a:spcBef>
                <a:spcPct val="0"/>
              </a:spcBef>
              <a:buFontTx/>
              <a:buNone/>
            </a:pP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desolvation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of the substrate</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sym typeface="Arial" panose="020B0604020202020204" pitchFamily="34" charset="0"/>
              </a:rPr>
              <a:t>k</a:t>
            </a:r>
            <a:r>
              <a:rPr lang="en-US" altLang="en-US" sz="2400" dirty="0">
                <a:latin typeface="Arial" panose="020B0604020202020204" pitchFamily="34" charset="0"/>
                <a:cs typeface="Arial" panose="020B0604020202020204" pitchFamily="34" charset="0"/>
              </a:rPr>
              <a:t>inetic energy from the transition state</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sym typeface="Arial" panose="020B0604020202020204" pitchFamily="34" charset="0"/>
              </a:rPr>
              <a:t>n</a:t>
            </a:r>
            <a:r>
              <a:rPr lang="en-US" altLang="en-US" sz="2400" dirty="0">
                <a:latin typeface="Arial" panose="020B0604020202020204" pitchFamily="34" charset="0"/>
                <a:cs typeface="Arial" panose="020B0604020202020204" pitchFamily="34" charset="0"/>
              </a:rPr>
              <a:t>oncovalent enzyme-substrate interaction</a:t>
            </a:r>
          </a:p>
          <a:p>
            <a:pPr>
              <a:spcBef>
                <a:spcPct val="0"/>
              </a:spcBef>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c</a:t>
            </a:r>
            <a:r>
              <a:rPr lang="en-US" altLang="en-US" sz="2400" dirty="0">
                <a:latin typeface="Arial" panose="020B0604020202020204" pitchFamily="34" charset="0"/>
                <a:cs typeface="Arial" panose="020B0604020202020204" pitchFamily="34" charset="0"/>
                <a:sym typeface="Arial" panose="020B0604020202020204" pitchFamily="34" charset="0"/>
              </a:rPr>
              <a:t>ovalent enzyme-product interaction</a:t>
            </a:r>
            <a:endParaRPr lang="en-US" altLang="en-US" sz="2400" dirty="0">
              <a:latin typeface="Arial" panose="020B0604020202020204" pitchFamily="34" charset="0"/>
              <a:cs typeface="Arial" panose="020B0604020202020204" pitchFamily="34" charset="0"/>
            </a:endParaRPr>
          </a:p>
          <a:p>
            <a:pPr>
              <a:spcBef>
                <a:spcPct val="0"/>
              </a:spcBef>
              <a:buFontTx/>
              <a:buNone/>
            </a:pPr>
            <a:r>
              <a:rPr lang="en-US" altLang="en-US" sz="2400" dirty="0">
                <a:latin typeface="Arial" panose="020B0604020202020204" pitchFamily="34" charset="0"/>
                <a:cs typeface="Arial" panose="020B0604020202020204" pitchFamily="34" charset="0"/>
              </a:rPr>
              <a:t> </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2&#10;">
            <a:extLst>
              <a:ext uri="{FF2B5EF4-FFF2-40B4-BE49-F238E27FC236}">
                <a16:creationId xmlns:a16="http://schemas.microsoft.com/office/drawing/2014/main" id="{E89F08F1-3118-4B0F-AB84-563FB5424656}"/>
              </a:ext>
            </a:extLst>
          </p:cNvPr>
          <p:cNvPicPr>
            <a:picLocks noChangeAspect="1"/>
          </p:cNvPicPr>
          <p:nvPr/>
        </p:nvPicPr>
        <p:blipFill>
          <a:blip r:embed="rId3"/>
          <a:stretch>
            <a:fillRect/>
          </a:stretch>
        </p:blipFill>
        <p:spPr>
          <a:xfrm>
            <a:off x="762000" y="335980"/>
            <a:ext cx="1133954" cy="81693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62A5-636B-49A3-A9E5-F2A3028A2AB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p>
        </p:txBody>
      </p:sp>
      <p:sp>
        <p:nvSpPr>
          <p:cNvPr id="173059" name="Google Shape;433;g847cf01710_0_113">
            <a:extLst>
              <a:ext uri="{FF2B5EF4-FFF2-40B4-BE49-F238E27FC236}">
                <a16:creationId xmlns:a16="http://schemas.microsoft.com/office/drawing/2014/main" id="{D2FBA1B2-DA3F-4445-AD77-5718893F383C}"/>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What is the primary source of the energy enzymes used to reduce activation energies?</a:t>
            </a:r>
          </a:p>
          <a:p>
            <a:pPr>
              <a:spcBef>
                <a:spcPct val="0"/>
              </a:spcBef>
              <a:buFontTx/>
              <a:buNone/>
            </a:pPr>
            <a:endParaRPr lang="en-US" altLang="en-US" sz="2400" dirty="0">
              <a:latin typeface="Arial" panose="020B0604020202020204" pitchFamily="34" charset="0"/>
              <a:cs typeface="Arial" panose="020B0604020202020204" pitchFamily="34" charset="0"/>
            </a:endParaRPr>
          </a:p>
          <a:p>
            <a:pPr>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cs typeface="Arial" panose="020B0604020202020204" pitchFamily="34" charset="0"/>
                <a:sym typeface="Arial" panose="020B0604020202020204" pitchFamily="34" charset="0"/>
              </a:rPr>
              <a:t>n</a:t>
            </a:r>
            <a:r>
              <a:rPr lang="en-US" altLang="en-US" sz="2400" b="1" dirty="0">
                <a:latin typeface="Arial" panose="020B0604020202020204" pitchFamily="34" charset="0"/>
                <a:cs typeface="Arial" panose="020B0604020202020204" pitchFamily="34" charset="0"/>
              </a:rPr>
              <a:t>oncovalent enzyme-substrate interaction</a:t>
            </a:r>
          </a:p>
          <a:p>
            <a:pPr>
              <a:spcBef>
                <a:spcPct val="0"/>
              </a:spcBef>
              <a:buFontTx/>
              <a:buNone/>
            </a:pPr>
            <a:r>
              <a:rPr lang="en-US" altLang="en-US" sz="2400" dirty="0">
                <a:latin typeface="Arial" panose="020B0604020202020204" pitchFamily="34" charset="0"/>
                <a:cs typeface="Arial" panose="020B0604020202020204" pitchFamily="34" charset="0"/>
              </a:rPr>
              <a:t> </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Weak binding interactions between the enzyme and the substrate provide a substantial driving force for enzymatic catalysis.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B730-F339-4817-9331-71BC8B1387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Distortion of the Substrate</a:t>
            </a:r>
            <a:endParaRPr lang="en-AU" dirty="0"/>
          </a:p>
        </p:txBody>
      </p:sp>
      <p:sp>
        <p:nvSpPr>
          <p:cNvPr id="6" name="Google Shape;390;g847cf01710_0_68">
            <a:extLst>
              <a:ext uri="{FF2B5EF4-FFF2-40B4-BE49-F238E27FC236}">
                <a16:creationId xmlns:a16="http://schemas.microsoft.com/office/drawing/2014/main" id="{E40303AE-347A-C549-A945-CE421986C846}"/>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 must undergo distortion (electron redistribution) to react</a:t>
            </a:r>
          </a:p>
          <a:p>
            <a:pPr lvl="1">
              <a:defRPr/>
            </a:pPr>
            <a:r>
              <a:rPr lang="en-US" sz="2400" dirty="0">
                <a:latin typeface="Arial" panose="020B0604020202020204" pitchFamily="34" charset="0"/>
                <a:cs typeface="Arial" panose="020B0604020202020204" pitchFamily="34" charset="0"/>
              </a:rPr>
              <a:t>causes an unfavorable free-energy change</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compensates thermodynamically for this</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691D-A52E-4376-B260-9C9477D730A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Induced Fix Mechanism</a:t>
            </a:r>
            <a:endParaRPr lang="en-AU" dirty="0"/>
          </a:p>
        </p:txBody>
      </p:sp>
      <p:sp>
        <p:nvSpPr>
          <p:cNvPr id="6" name="Google Shape;390;g847cf01710_0_68">
            <a:extLst>
              <a:ext uri="{FF2B5EF4-FFF2-40B4-BE49-F238E27FC236}">
                <a16:creationId xmlns:a16="http://schemas.microsoft.com/office/drawing/2014/main" id="{52215A33-20F7-AD4E-8E4F-FA4634934273}"/>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induced fit </a:t>
            </a:r>
            <a:r>
              <a:rPr lang="en-US" sz="2400" dirty="0">
                <a:latin typeface="Arial" panose="020B0604020202020204" pitchFamily="34" charset="0"/>
                <a:cs typeface="Arial" panose="020B0604020202020204" pitchFamily="34" charset="0"/>
              </a:rPr>
              <a:t>= mechanism by which the enzyme itself undergoes a conformational change when the substrate binds, induced by multiple weak interactions with the substrate </a:t>
            </a:r>
            <a:endParaRPr lang="en-US" sz="2400" b="1"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enhances catalytic properties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84BD-BD8A-4B69-9DAF-444357A23BD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p>
        </p:txBody>
      </p:sp>
      <p:sp>
        <p:nvSpPr>
          <p:cNvPr id="179205" name="Google Shape;433;g847cf01710_0_113">
            <a:extLst>
              <a:ext uri="{FF2B5EF4-FFF2-40B4-BE49-F238E27FC236}">
                <a16:creationId xmlns:a16="http://schemas.microsoft.com/office/drawing/2014/main" id="{44954479-E741-3F49-9A0F-95674CA51B1A}"/>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How does the induced fit mechanism of enzyme catalysis work?</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 </a:t>
            </a:r>
            <a:r>
              <a:rPr lang="en-US" altLang="en-US" sz="2400">
                <a:latin typeface="Arial" panose="020B0604020202020204" pitchFamily="34" charset="0"/>
                <a:ea typeface="Calibri" panose="020F0502020204030204" pitchFamily="34" charset="0"/>
                <a:cs typeface="Arial" panose="020B0604020202020204" pitchFamily="34" charset="0"/>
              </a:rPr>
              <a:t>enzyme assumes a conformation identical to the</a:t>
            </a:r>
          </a:p>
          <a:p>
            <a:pPr>
              <a:lnSpc>
                <a:spcPct val="115000"/>
              </a:lnSpc>
              <a:spcBef>
                <a:spcPct val="0"/>
              </a:spcBef>
              <a:buClr>
                <a:srgbClr val="000000"/>
              </a:buClr>
              <a:buSzPts val="1100"/>
              <a:buFontTx/>
              <a:buNone/>
            </a:pPr>
            <a:r>
              <a:rPr lang="en-US" altLang="en-US" sz="2400">
                <a:latin typeface="Arial" panose="020B0604020202020204" pitchFamily="34" charset="0"/>
                <a:ea typeface="Calibri" panose="020F0502020204030204" pitchFamily="34" charset="0"/>
                <a:cs typeface="Arial" panose="020B0604020202020204" pitchFamily="34" charset="0"/>
              </a:rPr>
              <a:t>     substrate.</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spcBef>
                <a:spcPct val="0"/>
              </a:spcBef>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a:latin typeface="Arial" panose="020B0604020202020204" pitchFamily="34" charset="0"/>
                <a:ea typeface="Calibri" panose="020F0502020204030204" pitchFamily="34" charset="0"/>
                <a:cs typeface="Arial" panose="020B0604020202020204" pitchFamily="34" charset="0"/>
              </a:rPr>
              <a:t>The enzyme undergoes a conformational change to</a:t>
            </a:r>
          </a:p>
          <a:p>
            <a:pPr>
              <a:spcBef>
                <a:spcPct val="0"/>
              </a:spcBef>
              <a:buFontTx/>
              <a:buNone/>
            </a:pPr>
            <a:r>
              <a:rPr lang="en-US" altLang="en-US" sz="2400">
                <a:latin typeface="Arial" panose="020B0604020202020204" pitchFamily="34" charset="0"/>
                <a:ea typeface="Calibri" panose="020F0502020204030204" pitchFamily="34" charset="0"/>
                <a:cs typeface="Arial" panose="020B0604020202020204" pitchFamily="34" charset="0"/>
              </a:rPr>
              <a:t>     maximize weak interactions to the substrate.</a:t>
            </a:r>
          </a:p>
          <a:p>
            <a:pPr>
              <a:spcBef>
                <a:spcPct val="0"/>
              </a:spcBef>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altLang="en-US" sz="2400">
                <a:latin typeface="Arial" panose="020B0604020202020204" pitchFamily="34" charset="0"/>
                <a:ea typeface="Calibri" panose="020F0502020204030204" pitchFamily="34" charset="0"/>
                <a:cs typeface="Arial" panose="020B0604020202020204" pitchFamily="34" charset="0"/>
              </a:rPr>
              <a:t>The substrate binds the active site of the enzyme.</a:t>
            </a:r>
          </a:p>
          <a:p>
            <a:pPr>
              <a:spcBef>
                <a:spcPct val="0"/>
              </a:spcBef>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US" altLang="en-US" sz="2400">
                <a:latin typeface="Arial" panose="020B0604020202020204" pitchFamily="34" charset="0"/>
                <a:ea typeface="Calibri" panose="020F0502020204030204" pitchFamily="34" charset="0"/>
                <a:cs typeface="Arial" panose="020B0604020202020204" pitchFamily="34" charset="0"/>
              </a:rPr>
              <a:t>The enzyme undergoes entropy reduction to accommodate</a:t>
            </a:r>
          </a:p>
          <a:p>
            <a:pPr>
              <a:spcBef>
                <a:spcPct val="0"/>
              </a:spcBef>
              <a:buFontTx/>
              <a:buNone/>
            </a:pPr>
            <a:r>
              <a:rPr lang="en-US" altLang="en-US" sz="2400">
                <a:latin typeface="Arial" panose="020B0604020202020204" pitchFamily="34" charset="0"/>
                <a:ea typeface="Calibri" panose="020F0502020204030204" pitchFamily="34" charset="0"/>
                <a:cs typeface="Arial" panose="020B0604020202020204" pitchFamily="34" charset="0"/>
              </a:rPr>
              <a:t>     substrate.</a:t>
            </a:r>
          </a:p>
          <a:p>
            <a:pPr>
              <a:lnSpc>
                <a:spcPct val="115000"/>
              </a:lnSpc>
              <a:spcBef>
                <a:spcPct val="0"/>
              </a:spcBef>
              <a:buClr>
                <a:srgbClr val="000000"/>
              </a:buClr>
              <a:buSzPts val="1100"/>
              <a:buFontTx/>
              <a:buNone/>
            </a:pPr>
            <a:endParaRPr lang="en-US" altLang="en-US" sz="240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2&#10;">
            <a:extLst>
              <a:ext uri="{FF2B5EF4-FFF2-40B4-BE49-F238E27FC236}">
                <a16:creationId xmlns:a16="http://schemas.microsoft.com/office/drawing/2014/main" id="{CBCF7BB1-5380-4F93-A096-4ACD2E8DE72F}"/>
              </a:ext>
            </a:extLst>
          </p:cNvPr>
          <p:cNvPicPr>
            <a:picLocks noChangeAspect="1"/>
          </p:cNvPicPr>
          <p:nvPr/>
        </p:nvPicPr>
        <p:blipFill>
          <a:blip r:embed="rId3"/>
          <a:stretch>
            <a:fillRect/>
          </a:stretch>
        </p:blipFill>
        <p:spPr>
          <a:xfrm>
            <a:off x="762000" y="335980"/>
            <a:ext cx="1133954" cy="81693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B9C9-F99C-46A2-824B-64C122CE1BD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p>
        </p:txBody>
      </p:sp>
      <p:sp>
        <p:nvSpPr>
          <p:cNvPr id="181251" name="Google Shape;433;g847cf01710_0_113">
            <a:extLst>
              <a:ext uri="{FF2B5EF4-FFF2-40B4-BE49-F238E27FC236}">
                <a16:creationId xmlns:a16="http://schemas.microsoft.com/office/drawing/2014/main" id="{DA854244-43BD-6041-B8A8-6F69A6262944}"/>
              </a:ext>
            </a:extLst>
          </p:cNvPr>
          <p:cNvSpPr txBox="1">
            <a:spLocks noChangeArrowheads="1"/>
          </p:cNvSpPr>
          <p:nvPr/>
        </p:nvSpPr>
        <p:spPr bwMode="auto">
          <a:xfrm>
            <a:off x="288925" y="1412874"/>
            <a:ext cx="870267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How does the induced fit mechanism of enzyme catalysis work?</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spcBef>
                <a:spcPct val="0"/>
              </a:spcBef>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b="1" dirty="0">
                <a:latin typeface="Arial" panose="020B0604020202020204" pitchFamily="34" charset="0"/>
                <a:ea typeface="Calibri" panose="020F0502020204030204" pitchFamily="34" charset="0"/>
                <a:cs typeface="Arial" panose="020B0604020202020204" pitchFamily="34" charset="0"/>
              </a:rPr>
              <a:t>The enzyme undergoes a conformational change to</a:t>
            </a:r>
          </a:p>
          <a:p>
            <a:pPr>
              <a:spcBef>
                <a:spcPct val="0"/>
              </a:spcBef>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     maximize weak interactions to the substrate.</a:t>
            </a:r>
          </a:p>
          <a:p>
            <a:pPr>
              <a:spcBef>
                <a:spcPct val="0"/>
              </a:spcBef>
              <a:buFontTx/>
              <a:buNone/>
            </a:pPr>
            <a:endParaRPr lang="en-US" altLang="en-US" sz="2400" b="1" dirty="0">
              <a:latin typeface="Arial" panose="020B0604020202020204" pitchFamily="34" charset="0"/>
              <a:ea typeface="Calibri" panose="020F0502020204030204" pitchFamily="34" charset="0"/>
              <a:cs typeface="Arial" panose="020B0604020202020204" pitchFamily="34" charset="0"/>
            </a:endParaRPr>
          </a:p>
          <a:p>
            <a:pPr>
              <a:spcBef>
                <a:spcPct val="0"/>
              </a:spcBef>
              <a:buNone/>
            </a:pPr>
            <a:r>
              <a:rPr lang="en-US" sz="2400" b="1" dirty="0">
                <a:latin typeface="Arial" panose="020B0604020202020204" pitchFamily="34" charset="0"/>
                <a:cs typeface="Arial" panose="020B0604020202020204" pitchFamily="34" charset="0"/>
              </a:rPr>
              <a:t>The enzyme usually undergoes a change in conformation when the substrate binds, induced by multiple weak interactions with the substrate, a mechanism referred to as induced fit. Induced fit brings specific functional groups on the enzyme into the proper position to catalyze the reaction and permits formation of additional weak bonding interactions in the transition state. </a:t>
            </a:r>
            <a:endParaRPr lang="en-US" altLang="en-US" sz="2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10B-80A5-4E55-A374-4DE08D1056F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p>
        </p:txBody>
      </p:sp>
      <p:sp>
        <p:nvSpPr>
          <p:cNvPr id="183301" name="Google Shape;433;g847cf01710_0_113">
            <a:extLst>
              <a:ext uri="{FF2B5EF4-FFF2-40B4-BE49-F238E27FC236}">
                <a16:creationId xmlns:a16="http://schemas.microsoft.com/office/drawing/2014/main" id="{177B6132-C318-914C-8D9E-21F2B415F8C5}"/>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about enzymes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They lower the activation energy of a reaction.</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They alter the overall thermodynamics of a reaction.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 substantial amount of their catalytic power results from</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binding of the substrate(s) through weak interactions.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They increase the rates of reactions by </a:t>
            </a:r>
            <a:r>
              <a:rPr lang="en-US" altLang="en-US" sz="2400" dirty="0">
                <a:latin typeface="Arial" panose="020B0604020202020204" pitchFamily="34" charset="0"/>
                <a:ea typeface="Calibri" panose="020F0502020204030204" pitchFamily="34" charset="0"/>
                <a:cs typeface="Arial" panose="020B0604020202020204" pitchFamily="34" charset="0"/>
              </a:rPr>
              <a:t>10</a:t>
            </a:r>
            <a:r>
              <a:rPr lang="en-US" altLang="en-US" sz="2400" baseline="30000" dirty="0">
                <a:latin typeface="Arial" panose="020B0604020202020204" pitchFamily="34" charset="0"/>
                <a:ea typeface="Calibri" panose="020F0502020204030204" pitchFamily="34" charset="0"/>
                <a:cs typeface="Arial" panose="020B0604020202020204" pitchFamily="34" charset="0"/>
              </a:rPr>
              <a:t>5</a:t>
            </a:r>
            <a:r>
              <a:rPr lang="en-US" altLang="en-US" sz="2400" dirty="0">
                <a:latin typeface="Arial" panose="020B0604020202020204" pitchFamily="34" charset="0"/>
                <a:ea typeface="Calibri" panose="020F0502020204030204" pitchFamily="34" charset="0"/>
                <a:cs typeface="Arial" panose="020B0604020202020204" pitchFamily="34" charset="0"/>
              </a:rPr>
              <a:t>-fold to 10</a:t>
            </a:r>
            <a:r>
              <a:rPr lang="en-US" altLang="en-US" sz="2400" baseline="30000" dirty="0">
                <a:latin typeface="Arial" panose="020B0604020202020204" pitchFamily="34" charset="0"/>
                <a:ea typeface="Calibri" panose="020F0502020204030204" pitchFamily="34" charset="0"/>
                <a:cs typeface="Arial" panose="020B0604020202020204" pitchFamily="34" charset="0"/>
              </a:rPr>
              <a:t>17</a:t>
            </a:r>
            <a:r>
              <a:rPr lang="en-US" altLang="en-US" sz="2400" dirty="0">
                <a:latin typeface="Arial" panose="020B0604020202020204" pitchFamily="34" charset="0"/>
                <a:ea typeface="Calibri" panose="020F0502020204030204" pitchFamily="34" charset="0"/>
                <a:cs typeface="Arial" panose="020B0604020202020204" pitchFamily="34" charset="0"/>
              </a:rPr>
              <a:t>-fold.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094BD9C8-A9FD-41A2-B982-541127757C33}"/>
              </a:ext>
            </a:extLst>
          </p:cNvPr>
          <p:cNvPicPr>
            <a:picLocks noChangeAspect="1"/>
          </p:cNvPicPr>
          <p:nvPr/>
        </p:nvPicPr>
        <p:blipFill>
          <a:blip r:embed="rId3"/>
          <a:stretch>
            <a:fillRect/>
          </a:stretch>
        </p:blipFill>
        <p:spPr>
          <a:xfrm>
            <a:off x="838200" y="335980"/>
            <a:ext cx="1133954" cy="81693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79C8-653A-492F-AEAA-D22A2F1BD24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p>
        </p:txBody>
      </p:sp>
      <p:sp>
        <p:nvSpPr>
          <p:cNvPr id="185347" name="Google Shape;433;g847cf01710_0_113">
            <a:extLst>
              <a:ext uri="{FF2B5EF4-FFF2-40B4-BE49-F238E27FC236}">
                <a16:creationId xmlns:a16="http://schemas.microsoft.com/office/drawing/2014/main" id="{5DB53E03-91FF-974F-9BD2-56BCD32172B1}"/>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about enzymes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They alter the overall thermodynamics of a reaction.</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Catalysts do not affect the overall thermodynamics of a reaction. Instead, catalysts increase the rate of the reaction.</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oogle Shape;170;p2" descr="Icon P 1&#10;">
            <a:extLst>
              <a:ext uri="{FF2B5EF4-FFF2-40B4-BE49-F238E27FC236}">
                <a16:creationId xmlns:a16="http://schemas.microsoft.com/office/drawing/2014/main" id="{EC3D38EA-14F7-8442-851A-74380ACAA2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132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738478-1018-43E1-97DB-FB7995A74AD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33795" name="Text Placeholder 2">
            <a:extLst>
              <a:ext uri="{FF2B5EF4-FFF2-40B4-BE49-F238E27FC236}">
                <a16:creationId xmlns:a16="http://schemas.microsoft.com/office/drawing/2014/main" id="{145D34B3-0D96-CE4E-BC6B-519B745E0C9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Google Shape;191;g7fe2cbe272_0_44" descr="Icon P 4&#10;">
            <a:extLst>
              <a:ext uri="{FF2B5EF4-FFF2-40B4-BE49-F238E27FC236}">
                <a16:creationId xmlns:a16="http://schemas.microsoft.com/office/drawing/2014/main" id="{3D7C82B5-10C8-214B-A05B-4686B557EDE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9192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6DB3B6E-5767-4FA8-8F95-2E4FE0433CC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187395" name="Text Placeholder 2">
            <a:extLst>
              <a:ext uri="{FF2B5EF4-FFF2-40B4-BE49-F238E27FC236}">
                <a16:creationId xmlns:a16="http://schemas.microsoft.com/office/drawing/2014/main" id="{CFF54483-00B1-2642-B471-8BCA777A7E27}"/>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CC75-C167-4052-A0D2-9BD1A248395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Covalent Interactions and Metal Ions Contribute to Catalysis</a:t>
            </a:r>
            <a:endParaRPr lang="en-AU" dirty="0">
              <a:solidFill>
                <a:srgbClr val="4E4CB4"/>
              </a:solidFill>
            </a:endParaRPr>
          </a:p>
        </p:txBody>
      </p:sp>
      <p:sp>
        <p:nvSpPr>
          <p:cNvPr id="189442" name="Google Shape;390;g847cf01710_0_68">
            <a:extLst>
              <a:ext uri="{FF2B5EF4-FFF2-40B4-BE49-F238E27FC236}">
                <a16:creationId xmlns:a16="http://schemas.microsoft.com/office/drawing/2014/main" id="{EA8AAAB7-2D85-4046-B834-93790DA828DC}"/>
              </a:ext>
            </a:extLst>
          </p:cNvPr>
          <p:cNvSpPr txBox="1">
            <a:spLocks noChangeArrowheads="1"/>
          </p:cNvSpPr>
          <p:nvPr/>
        </p:nvSpPr>
        <p:spPr bwMode="auto">
          <a:xfrm>
            <a:off x="342900" y="2057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catalytic functional groups aid in the cleavage and formation of bonds by a variety of mechanisms:</a:t>
            </a:r>
          </a:p>
          <a:p>
            <a:pPr lvl="1"/>
            <a:r>
              <a:rPr lang="en-US" altLang="en-US" sz="2400">
                <a:latin typeface="Arial" panose="020B0604020202020204" pitchFamily="34" charset="0"/>
                <a:cs typeface="Arial" panose="020B0604020202020204" pitchFamily="34" charset="0"/>
              </a:rPr>
              <a:t>general acid-base catalysis</a:t>
            </a:r>
          </a:p>
          <a:p>
            <a:pPr lvl="1"/>
            <a:r>
              <a:rPr lang="en-US" altLang="en-US" sz="2400">
                <a:latin typeface="Arial" panose="020B0604020202020204" pitchFamily="34" charset="0"/>
                <a:cs typeface="Arial" panose="020B0604020202020204" pitchFamily="34" charset="0"/>
              </a:rPr>
              <a:t>covalent catalysis</a:t>
            </a:r>
          </a:p>
          <a:p>
            <a:pPr lvl="1"/>
            <a:r>
              <a:rPr lang="en-US" altLang="en-US" sz="2400">
                <a:latin typeface="Arial" panose="020B0604020202020204" pitchFamily="34" charset="0"/>
                <a:cs typeface="Arial" panose="020B0604020202020204" pitchFamily="34" charset="0"/>
              </a:rPr>
              <a:t>metal ion catalysis </a:t>
            </a:r>
          </a:p>
          <a:p>
            <a:endParaRPr lang="en-US" altLang="en-US" sz="2400">
              <a:latin typeface="Arial" panose="020B0604020202020204" pitchFamily="34"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790E-3872-429A-97B0-A2D0110156E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Acid-Base Catalysis</a:t>
            </a:r>
            <a:endParaRPr lang="en-AU" dirty="0"/>
          </a:p>
        </p:txBody>
      </p:sp>
      <p:sp>
        <p:nvSpPr>
          <p:cNvPr id="191490" name="Google Shape;390;g847cf01710_0_68">
            <a:extLst>
              <a:ext uri="{FF2B5EF4-FFF2-40B4-BE49-F238E27FC236}">
                <a16:creationId xmlns:a16="http://schemas.microsoft.com/office/drawing/2014/main" id="{3AF03A76-5592-1D40-B280-2D9232687996}"/>
              </a:ext>
            </a:extLst>
          </p:cNvPr>
          <p:cNvSpPr txBox="1">
            <a:spLocks noChangeArrowheads="1"/>
          </p:cNvSpPr>
          <p:nvPr/>
        </p:nvSpPr>
        <p:spPr bwMode="auto">
          <a:xfrm>
            <a:off x="349250" y="1354138"/>
            <a:ext cx="443865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protons are transferred between an enzyme and a substrate or intermediate</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specific acid-base catalysis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uses only the 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(H</a:t>
            </a:r>
            <a:r>
              <a:rPr lang="en-US" altLang="en-US" sz="2400" baseline="-25000" dirty="0">
                <a:latin typeface="Arial" panose="020B0604020202020204" pitchFamily="34" charset="0"/>
                <a:cs typeface="Arial" panose="020B0604020202020204" pitchFamily="34" charset="0"/>
              </a:rPr>
              <a:t>3</a:t>
            </a:r>
            <a:r>
              <a:rPr lang="en-US" altLang="en-US" sz="2400" dirty="0">
                <a:latin typeface="Arial" panose="020B0604020202020204" pitchFamily="34" charset="0"/>
                <a:cs typeface="Arial" panose="020B0604020202020204" pitchFamily="34" charset="0"/>
              </a:rPr>
              <a:t>O</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or OH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ions present in water</a:t>
            </a:r>
            <a:r>
              <a:rPr lang="en-US" altLang="en-US" sz="2400" baseline="30000" dirty="0">
                <a:latin typeface="Arial" panose="020B0604020202020204" pitchFamily="34" charset="0"/>
                <a:cs typeface="Arial" panose="020B0604020202020204" pitchFamily="34" charset="0"/>
              </a:rPr>
              <a:t> </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general acid-base catalysis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mediated by weak acids or bases other than water</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191491" name="Picture 2" descr="A figure shows the role of a catalyst in a reaction that produces an unstable intermediate that rapidly breaks down if the catalyst is not present.">
            <a:extLst>
              <a:ext uri="{FF2B5EF4-FFF2-40B4-BE49-F238E27FC236}">
                <a16:creationId xmlns:a16="http://schemas.microsoft.com/office/drawing/2014/main" id="{2135BAE3-6C68-FE4F-9628-5D68A2788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86406"/>
            <a:ext cx="2832100" cy="51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0FF7-6539-4D73-BF56-5704A20FE8C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Acids in General Acid-Base Catalysis</a:t>
            </a:r>
            <a:endParaRPr lang="en-AU" dirty="0"/>
          </a:p>
        </p:txBody>
      </p:sp>
      <p:sp>
        <p:nvSpPr>
          <p:cNvPr id="193538" name="Google Shape;390;g847cf01710_0_68">
            <a:extLst>
              <a:ext uri="{FF2B5EF4-FFF2-40B4-BE49-F238E27FC236}">
                <a16:creationId xmlns:a16="http://schemas.microsoft.com/office/drawing/2014/main" id="{496FAAAF-F106-F54D-BD10-55A56F07F501}"/>
              </a:ext>
            </a:extLst>
          </p:cNvPr>
          <p:cNvSpPr txBox="1">
            <a:spLocks noChangeArrowheads="1"/>
          </p:cNvSpPr>
          <p:nvPr/>
        </p:nvSpPr>
        <p:spPr bwMode="auto">
          <a:xfrm>
            <a:off x="363536" y="1676400"/>
            <a:ext cx="268446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occurs in the vast majority of enzymes </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193539" name="Picture 3" descr="The table has three columns and six rows. The column headers are amino acid residues, general acid form (proton donor), and general base form (proton acceptor). The rows are as follows with each containing the amino acid name followed by the general acid form and then the general base form. G l u, A s p: R bonded to C O O highlighted H, R bonded to C O O minus; L y s, A r g: R bonded to N positive bonded to H above, highlighted H to the right, and H below, R bonded to N H 2 with a pair of highlighted electrons above N; C y s: R bonded to S highlighted H, R bonded to S minus; H i s: five-membered ring with R bonded to the top left vertex, C H at the top right vertex, N positive highlighted H substituted for C at the bottom right vertex, C H at the bottom vertex, N H substituted for C at the bottom left vertex, and double bonds at the top and lower right sides, similar molecule with N positive highlighted H replaced by N with a pair of highlighted electrons; S e r: R bonded to O highlighted H, R bonded to O minus; T y r: benzene ring with R and O highlighted H at para positions, benzene ring with R and O minus at para positions.">
            <a:extLst>
              <a:ext uri="{FF2B5EF4-FFF2-40B4-BE49-F238E27FC236}">
                <a16:creationId xmlns:a16="http://schemas.microsoft.com/office/drawing/2014/main" id="{AC51911B-12E2-0048-907F-E1BCF61EE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24906"/>
            <a:ext cx="5414963" cy="48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10C5E-DA77-433D-94F8-4F055F9C9E2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p>
        </p:txBody>
      </p:sp>
      <p:sp>
        <p:nvSpPr>
          <p:cNvPr id="195589" name="Google Shape;433;g847cf01710_0_113">
            <a:extLst>
              <a:ext uri="{FF2B5EF4-FFF2-40B4-BE49-F238E27FC236}">
                <a16:creationId xmlns:a16="http://schemas.microsoft.com/office/drawing/2014/main" id="{6D8EEED6-04C2-5A44-BB03-79AE0A34DE81}"/>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amino acid might be expected to have the LEAST effect on the function of an enzyme if it replaces a Glu residue in the enzyme?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Gly</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Lys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His</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Asp</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213EAEE7-864D-48BB-BD64-72249FC7D601}"/>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458C-706B-4A48-BB32-0102BB6C3E5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p>
        </p:txBody>
      </p:sp>
      <p:sp>
        <p:nvSpPr>
          <p:cNvPr id="197635" name="Google Shape;433;g847cf01710_0_113">
            <a:extLst>
              <a:ext uri="{FF2B5EF4-FFF2-40B4-BE49-F238E27FC236}">
                <a16:creationId xmlns:a16="http://schemas.microsoft.com/office/drawing/2014/main" id="{FF13EAF4-D39A-1547-8BB8-5CA02706B74B}"/>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amino acid might be expected to have the LEAST effect on the function of an enzyme if it replaces a Glu residue in the enzyme?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Asp</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Asp and Glu have similar general acid forms (R—COOH) and general base forms (R—COO</a:t>
            </a:r>
            <a:r>
              <a:rPr lang="en-US" altLang="en-US" sz="2400" b="1"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Thus, replacing a Glu residue with an Asp residue would have a lesser effect on the function of the enzyme than a </a:t>
            </a:r>
            <a:r>
              <a:rPr lang="en-US" alt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Gly</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Lys, or His residue. </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D4D94-DBB6-40BE-86AC-AD7EE3F88A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Covalent Catalysis</a:t>
            </a:r>
            <a:endParaRPr lang="en-AU" dirty="0"/>
          </a:p>
        </p:txBody>
      </p:sp>
      <p:sp>
        <p:nvSpPr>
          <p:cNvPr id="41986" name="Google Shape;390;g847cf01710_0_68">
            <a:extLst>
              <a:ext uri="{FF2B5EF4-FFF2-40B4-BE49-F238E27FC236}">
                <a16:creationId xmlns:a16="http://schemas.microsoft.com/office/drawing/2014/main" id="{44617326-736B-A34B-B03D-EEF0A0B41744}"/>
              </a:ext>
            </a:extLst>
          </p:cNvPr>
          <p:cNvSpPr txBox="1">
            <a:spLocks noChangeArrowheads="1"/>
          </p:cNvSpPr>
          <p:nvPr/>
        </p:nvSpPr>
        <p:spPr bwMode="auto">
          <a:xfrm>
            <a:off x="381000" y="1371600"/>
            <a:ext cx="8540750" cy="2438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covalent catalysis </a:t>
            </a:r>
            <a:r>
              <a:rPr lang="en-US" sz="2400" dirty="0">
                <a:latin typeface="Arial" panose="020B0604020202020204" pitchFamily="34" charset="0"/>
                <a:cs typeface="Arial" panose="020B0604020202020204" pitchFamily="34" charset="0"/>
              </a:rPr>
              <a:t>= transient covalent bond forms between the enzyme and the substrate </a:t>
            </a:r>
          </a:p>
          <a:p>
            <a:pPr lvl="1">
              <a:defRPr/>
            </a:pPr>
            <a:r>
              <a:rPr lang="en-US" sz="2400" dirty="0">
                <a:latin typeface="Arial" panose="020B0604020202020204" pitchFamily="34" charset="0"/>
                <a:cs typeface="Arial" panose="020B0604020202020204" pitchFamily="34" charset="0"/>
              </a:rPr>
              <a:t>catalysis only results when the new pathway has a lower activation energy than the uncatalyzed pathway</a:t>
            </a:r>
          </a:p>
          <a:p>
            <a:pPr lvl="1">
              <a:defRPr/>
            </a:pPr>
            <a:r>
              <a:rPr lang="en-US" sz="2400" dirty="0">
                <a:latin typeface="Arial" panose="020B0604020202020204" pitchFamily="34" charset="0"/>
                <a:cs typeface="Arial" panose="020B0604020202020204" pitchFamily="34" charset="0"/>
              </a:rPr>
              <a:t>all new steps must be faster than the uncatalyzed reaction </a:t>
            </a: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8" name="Google Shape;390;g847cf01710_0_68">
            <a:extLst>
              <a:ext uri="{FF2B5EF4-FFF2-40B4-BE49-F238E27FC236}">
                <a16:creationId xmlns:a16="http://schemas.microsoft.com/office/drawing/2014/main" id="{BE97C7B5-FE6C-49EF-9E65-E006C1E813DC}"/>
              </a:ext>
            </a:extLst>
          </p:cNvPr>
          <p:cNvSpPr txBox="1">
            <a:spLocks noChangeArrowheads="1"/>
          </p:cNvSpPr>
          <p:nvPr/>
        </p:nvSpPr>
        <p:spPr bwMode="auto">
          <a:xfrm>
            <a:off x="393700" y="3835400"/>
            <a:ext cx="35814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hydrolysis of a bond:</a:t>
            </a:r>
          </a:p>
        </p:txBody>
      </p:sp>
      <p:graphicFrame>
        <p:nvGraphicFramePr>
          <p:cNvPr id="9" name="Object 8">
            <a:extLst>
              <a:ext uri="{FF2B5EF4-FFF2-40B4-BE49-F238E27FC236}">
                <a16:creationId xmlns:a16="http://schemas.microsoft.com/office/drawing/2014/main" id="{066C3E7D-46DE-446B-A463-C7CDFA62765A}"/>
              </a:ext>
            </a:extLst>
          </p:cNvPr>
          <p:cNvGraphicFramePr>
            <a:graphicFrameLocks noChangeAspect="1"/>
          </p:cNvGraphicFramePr>
          <p:nvPr>
            <p:extLst>
              <p:ext uri="{D42A27DB-BD31-4B8C-83A1-F6EECF244321}">
                <p14:modId xmlns:p14="http://schemas.microsoft.com/office/powerpoint/2010/main" val="340233425"/>
              </p:ext>
            </p:extLst>
          </p:nvPr>
        </p:nvGraphicFramePr>
        <p:xfrm>
          <a:off x="4127500" y="3835400"/>
          <a:ext cx="2797832" cy="434615"/>
        </p:xfrm>
        <a:graphic>
          <a:graphicData uri="http://schemas.openxmlformats.org/presentationml/2006/ole">
            <mc:AlternateContent xmlns:mc="http://schemas.openxmlformats.org/markup-compatibility/2006">
              <mc:Choice xmlns:v="urn:schemas-microsoft-com:vml" Requires="v">
                <p:oleObj spid="_x0000_s1148" name="Equation" r:id="rId4" imgW="1307880" imgH="203040" progId="Equation.DSMT4">
                  <p:embed/>
                </p:oleObj>
              </mc:Choice>
              <mc:Fallback>
                <p:oleObj name="Equation" r:id="rId4" imgW="1307880" imgH="203040" progId="Equation.DSMT4">
                  <p:embed/>
                  <p:pic>
                    <p:nvPicPr>
                      <p:cNvPr id="2" name="Object 1"/>
                      <p:cNvPicPr/>
                      <p:nvPr/>
                    </p:nvPicPr>
                    <p:blipFill>
                      <a:blip r:embed="rId5"/>
                      <a:stretch>
                        <a:fillRect/>
                      </a:stretch>
                    </p:blipFill>
                    <p:spPr>
                      <a:xfrm>
                        <a:off x="4127500" y="3835400"/>
                        <a:ext cx="2797832" cy="434615"/>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1A189EC1-E1AA-445A-98D4-77865883BE7C}"/>
              </a:ext>
            </a:extLst>
          </p:cNvPr>
          <p:cNvSpPr/>
          <p:nvPr/>
        </p:nvSpPr>
        <p:spPr>
          <a:xfrm>
            <a:off x="393700" y="4680803"/>
            <a:ext cx="7696200" cy="830997"/>
          </a:xfrm>
          <a:prstGeom prst="rect">
            <a:avLst/>
          </a:prstGeom>
        </p:spPr>
        <p:txBody>
          <a:bodyPr wrap="square">
            <a:spAutoFit/>
          </a:bodyPr>
          <a:lstStyle/>
          <a:p>
            <a:pPr marL="406400" indent="-406400">
              <a:buFont typeface="Arial" panose="020B0604020202020204" pitchFamily="34" charset="0"/>
              <a:buChar char="•"/>
              <a:defRPr/>
            </a:pPr>
            <a:r>
              <a:rPr lang="en-US" dirty="0">
                <a:latin typeface="Arial" panose="020B0604020202020204" pitchFamily="34" charset="0"/>
                <a:cs typeface="Arial" panose="020B0604020202020204" pitchFamily="34" charset="0"/>
              </a:rPr>
              <a:t>hydrolysis of a bond between A and B in the presence of a covalent catalyst: </a:t>
            </a:r>
          </a:p>
        </p:txBody>
      </p:sp>
      <p:graphicFrame>
        <p:nvGraphicFramePr>
          <p:cNvPr id="10" name="Object 9">
            <a:extLst>
              <a:ext uri="{FF2B5EF4-FFF2-40B4-BE49-F238E27FC236}">
                <a16:creationId xmlns:a16="http://schemas.microsoft.com/office/drawing/2014/main" id="{641057C6-F5FA-4BF9-BD9E-86274CB51A21}"/>
              </a:ext>
            </a:extLst>
          </p:cNvPr>
          <p:cNvGraphicFramePr>
            <a:graphicFrameLocks noChangeAspect="1"/>
          </p:cNvGraphicFramePr>
          <p:nvPr>
            <p:extLst>
              <p:ext uri="{D42A27DB-BD31-4B8C-83A1-F6EECF244321}">
                <p14:modId xmlns:p14="http://schemas.microsoft.com/office/powerpoint/2010/main" val="806302726"/>
              </p:ext>
            </p:extLst>
          </p:nvPr>
        </p:nvGraphicFramePr>
        <p:xfrm>
          <a:off x="1476375" y="5705100"/>
          <a:ext cx="6191250" cy="434975"/>
        </p:xfrm>
        <a:graphic>
          <a:graphicData uri="http://schemas.openxmlformats.org/presentationml/2006/ole">
            <mc:AlternateContent xmlns:mc="http://schemas.openxmlformats.org/markup-compatibility/2006">
              <mc:Choice xmlns:v="urn:schemas-microsoft-com:vml" Requires="v">
                <p:oleObj spid="_x0000_s1149" name="Equation" r:id="rId6" imgW="2895480" imgH="203040" progId="Equation.DSMT4">
                  <p:embed/>
                </p:oleObj>
              </mc:Choice>
              <mc:Fallback>
                <p:oleObj name="Equation" r:id="rId6" imgW="2895480" imgH="203040" progId="Equation.DSMT4">
                  <p:embed/>
                  <p:pic>
                    <p:nvPicPr>
                      <p:cNvPr id="7" name="Object 6"/>
                      <p:cNvPicPr/>
                      <p:nvPr/>
                    </p:nvPicPr>
                    <p:blipFill>
                      <a:blip r:embed="rId7"/>
                      <a:stretch>
                        <a:fillRect/>
                      </a:stretch>
                    </p:blipFill>
                    <p:spPr>
                      <a:xfrm>
                        <a:off x="1476375" y="5705100"/>
                        <a:ext cx="6191250" cy="434975"/>
                      </a:xfrm>
                      <a:prstGeom prst="rect">
                        <a:avLst/>
                      </a:prstGeom>
                    </p:spPr>
                  </p:pic>
                </p:oleObj>
              </mc:Fallback>
            </mc:AlternateContent>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E6F0-5498-4C9F-96A9-87388F80A5F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p>
        </p:txBody>
      </p:sp>
      <p:sp>
        <p:nvSpPr>
          <p:cNvPr id="201733" name="Google Shape;433;g847cf01710_0_113">
            <a:extLst>
              <a:ext uri="{FF2B5EF4-FFF2-40B4-BE49-F238E27FC236}">
                <a16:creationId xmlns:a16="http://schemas.microsoft.com/office/drawing/2014/main" id="{0ED6A8A0-6399-2A40-BBA0-305E0E4963BD}"/>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NOT associated with covalent catalysis by 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ea typeface="Calibri" panose="020F0502020204030204" pitchFamily="34" charset="0"/>
                <a:cs typeface="Arial" panose="020B0604020202020204" pitchFamily="34" charset="0"/>
              </a:rPr>
              <a:t>When the reaction is complete, the enzyme returns to its</a:t>
            </a:r>
          </a:p>
          <a:p>
            <a:pPr>
              <a:lnSpc>
                <a:spcPct val="115000"/>
              </a:lnSpc>
              <a:spcBef>
                <a:spcPct val="0"/>
              </a:spcBef>
              <a:buClr>
                <a:srgbClr val="000000"/>
              </a:buClr>
              <a:buSzPts val="1100"/>
              <a:buFontTx/>
              <a:buNone/>
            </a:pPr>
            <a:r>
              <a:rPr lang="en-US" altLang="en-US" sz="2400" dirty="0">
                <a:latin typeface="Arial" panose="020B0604020202020204" pitchFamily="34" charset="0"/>
                <a:ea typeface="Calibri" panose="020F0502020204030204" pitchFamily="34" charset="0"/>
                <a:cs typeface="Arial" panose="020B0604020202020204" pitchFamily="34" charset="0"/>
              </a:rPr>
              <a:t>     original state.</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ea typeface="Calibri" panose="020F0502020204030204" pitchFamily="34" charset="0"/>
                <a:cs typeface="Arial" panose="020B0604020202020204" pitchFamily="34" charset="0"/>
              </a:rPr>
              <a:t>It never involves coenzymes.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ea typeface="Calibri" panose="020F0502020204030204" pitchFamily="34" charset="0"/>
                <a:cs typeface="Arial" panose="020B0604020202020204" pitchFamily="34" charset="0"/>
              </a:rPr>
              <a:t>A transient covalent bond is formed between the enzyme</a:t>
            </a:r>
          </a:p>
          <a:p>
            <a:pPr>
              <a:lnSpc>
                <a:spcPct val="115000"/>
              </a:lnSpc>
              <a:spcBef>
                <a:spcPct val="0"/>
              </a:spcBef>
              <a:buClr>
                <a:srgbClr val="000000"/>
              </a:buClr>
              <a:buSzPts val="1100"/>
              <a:buFontTx/>
              <a:buNone/>
            </a:pPr>
            <a:r>
              <a:rPr lang="en-US" altLang="en-US" sz="2400" dirty="0">
                <a:latin typeface="Arial" panose="020B0604020202020204" pitchFamily="34" charset="0"/>
                <a:ea typeface="Calibri" panose="020F0502020204030204" pitchFamily="34" charset="0"/>
                <a:cs typeface="Arial" panose="020B0604020202020204" pitchFamily="34" charset="0"/>
              </a:rPr>
              <a:t>     and the substrate.</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ea typeface="Calibri" panose="020F0502020204030204" pitchFamily="34" charset="0"/>
                <a:cs typeface="Arial" panose="020B0604020202020204" pitchFamily="34" charset="0"/>
              </a:rPr>
              <a:t>A new pathway from substrate(s) to product(s) is formed</a:t>
            </a:r>
          </a:p>
          <a:p>
            <a:pPr>
              <a:lnSpc>
                <a:spcPct val="115000"/>
              </a:lnSpc>
              <a:spcBef>
                <a:spcPct val="0"/>
              </a:spcBef>
              <a:buClr>
                <a:srgbClr val="000000"/>
              </a:buClr>
              <a:buSzPts val="1100"/>
              <a:buFontTx/>
              <a:buNone/>
            </a:pPr>
            <a:r>
              <a:rPr lang="en-US" altLang="en-US" sz="2400" dirty="0">
                <a:latin typeface="Arial" panose="020B0604020202020204" pitchFamily="34" charset="0"/>
                <a:ea typeface="Calibri" panose="020F0502020204030204" pitchFamily="34" charset="0"/>
                <a:cs typeface="Arial" panose="020B0604020202020204" pitchFamily="34" charset="0"/>
              </a:rPr>
              <a:t>     that is faster than the uncatalyzed reaction.</a:t>
            </a:r>
          </a:p>
          <a:p>
            <a:pPr>
              <a:lnSpc>
                <a:spcPct val="115000"/>
              </a:lnSpc>
              <a:spcBef>
                <a:spcPct val="0"/>
              </a:spcBef>
              <a:buClr>
                <a:srgbClr val="000000"/>
              </a:buClr>
              <a:buSzPts val="1100"/>
              <a:buFontTx/>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0B743184-B237-499C-9276-54FFA8A2D16E}"/>
              </a:ext>
            </a:extLst>
          </p:cNvPr>
          <p:cNvPicPr>
            <a:picLocks noChangeAspect="1"/>
          </p:cNvPicPr>
          <p:nvPr/>
        </p:nvPicPr>
        <p:blipFill>
          <a:blip r:embed="rId3"/>
          <a:stretch>
            <a:fillRect/>
          </a:stretch>
        </p:blipFill>
        <p:spPr>
          <a:xfrm>
            <a:off x="762000" y="337484"/>
            <a:ext cx="1133954" cy="81693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091B5-AC65-46F0-BA80-B5BB6492771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p>
        </p:txBody>
      </p:sp>
      <p:sp>
        <p:nvSpPr>
          <p:cNvPr id="203779" name="Google Shape;433;g847cf01710_0_113">
            <a:extLst>
              <a:ext uri="{FF2B5EF4-FFF2-40B4-BE49-F238E27FC236}">
                <a16:creationId xmlns:a16="http://schemas.microsoft.com/office/drawing/2014/main" id="{0ADD2B86-8570-3745-A8DA-F28A42DB3632}"/>
              </a:ext>
            </a:extLst>
          </p:cNvPr>
          <p:cNvSpPr txBox="1">
            <a:spLocks noChangeArrowheads="1"/>
          </p:cNvSpPr>
          <p:nvPr/>
        </p:nvSpPr>
        <p:spPr bwMode="auto">
          <a:xfrm>
            <a:off x="2889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NOT associated with covalent catalysis by enzymes?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b="1" dirty="0">
                <a:latin typeface="Arial" panose="020B0604020202020204" pitchFamily="34" charset="0"/>
                <a:ea typeface="Calibri" panose="020F0502020204030204" pitchFamily="34" charset="0"/>
                <a:cs typeface="Arial" panose="020B0604020202020204" pitchFamily="34" charset="0"/>
              </a:rPr>
              <a:t>It never involves coenzymes.</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pPr>
            <a:r>
              <a:rPr lang="en-US" sz="2400" b="1" dirty="0">
                <a:latin typeface="Arial" panose="020B0604020202020204" pitchFamily="34" charset="0"/>
                <a:cs typeface="Arial" panose="020B0604020202020204" pitchFamily="34" charset="0"/>
              </a:rPr>
              <a:t>Coenzymes can be involved in covalent catalysis. In covalent catalysis, a transient covalent bond is formed between the enzyme and the substrate. The covalent bond formed between the enzyme and the substrate can activate a substrate for further reaction in a manner that is usually specific to the particular group or coenzyme. </a:t>
            </a:r>
          </a:p>
          <a:p>
            <a:pPr>
              <a:lnSpc>
                <a:spcPct val="115000"/>
              </a:lnSpc>
              <a:spcBef>
                <a:spcPct val="0"/>
              </a:spcBef>
              <a:buClr>
                <a:srgbClr val="000000"/>
              </a:buClr>
              <a:buSzPts val="1100"/>
              <a:buNone/>
            </a:pPr>
            <a:endParaRPr lang="en-US" sz="2400" dirty="0"/>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B414-FC84-436F-A984-98F0C03F29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Metal Ion Catalysis</a:t>
            </a:r>
            <a:endParaRPr lang="en-AU" dirty="0"/>
          </a:p>
        </p:txBody>
      </p:sp>
      <p:sp>
        <p:nvSpPr>
          <p:cNvPr id="41986" name="Google Shape;390;g847cf01710_0_68">
            <a:extLst>
              <a:ext uri="{FF2B5EF4-FFF2-40B4-BE49-F238E27FC236}">
                <a16:creationId xmlns:a16="http://schemas.microsoft.com/office/drawing/2014/main" id="{1EC22285-F752-AB4D-8DF3-E420E9C274FA}"/>
              </a:ext>
            </a:extLst>
          </p:cNvPr>
          <p:cNvSpPr txBox="1">
            <a:spLocks noChangeArrowheads="1"/>
          </p:cNvSpPr>
          <p:nvPr/>
        </p:nvSpPr>
        <p:spPr bwMode="auto">
          <a:xfrm>
            <a:off x="457200" y="1447800"/>
            <a:ext cx="85407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metals:</a:t>
            </a:r>
          </a:p>
          <a:p>
            <a:pPr lvl="1">
              <a:defRPr/>
            </a:pPr>
            <a:r>
              <a:rPr lang="en-US" sz="2400" dirty="0">
                <a:latin typeface="Arial" panose="020B0604020202020204" pitchFamily="34" charset="0"/>
                <a:cs typeface="Arial" panose="020B0604020202020204" pitchFamily="34" charset="0"/>
              </a:rPr>
              <a:t>help orient the substrate for reaction </a:t>
            </a:r>
          </a:p>
          <a:p>
            <a:pPr lvl="1">
              <a:defRPr/>
            </a:pPr>
            <a:r>
              <a:rPr lang="en-US" sz="2400" dirty="0">
                <a:latin typeface="Arial" panose="020B0604020202020204" pitchFamily="34" charset="0"/>
                <a:cs typeface="Arial" panose="020B0604020202020204" pitchFamily="34" charset="0"/>
              </a:rPr>
              <a:t>stabilize charged reaction transition states</a:t>
            </a:r>
          </a:p>
          <a:p>
            <a:pPr lvl="1">
              <a:defRPr/>
            </a:pPr>
            <a:r>
              <a:rPr lang="en-US" sz="2400" dirty="0">
                <a:latin typeface="Arial" panose="020B0604020202020204" pitchFamily="34" charset="0"/>
                <a:cs typeface="Arial" panose="020B0604020202020204" pitchFamily="34" charset="0"/>
              </a:rPr>
              <a:t>mediate oxidation-reduction reactions by reversible changes in the metal ion’s oxidation state</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nearly 1/3 of all known enzymes require 1+ metal ions for catalytic activity </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23878</TotalTime>
  <Words>16530</Words>
  <Application>Microsoft Office PowerPoint</Application>
  <PresentationFormat>On-screen Show (4:3)</PresentationFormat>
  <Paragraphs>2735</Paragraphs>
  <Slides>292</Slides>
  <Notes>291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292</vt:i4>
      </vt:variant>
    </vt:vector>
  </HeadingPairs>
  <TitlesOfParts>
    <vt:vector size="304" baseType="lpstr">
      <vt:lpstr>ＭＳ Ｐゴシック</vt:lpstr>
      <vt:lpstr>ＭＳ Ｐゴシック</vt:lpstr>
      <vt:lpstr>Arial</vt:lpstr>
      <vt:lpstr>Arial Unicode MS</vt:lpstr>
      <vt:lpstr>Book Antiqua</vt:lpstr>
      <vt:lpstr>Calibri</vt:lpstr>
      <vt:lpstr>Cambria Math</vt:lpstr>
      <vt:lpstr>Roboto</vt:lpstr>
      <vt:lpstr>Symbol</vt:lpstr>
      <vt:lpstr>Times</vt:lpstr>
      <vt:lpstr>Blank</vt:lpstr>
      <vt:lpstr>Equation</vt:lpstr>
      <vt:lpstr>6 Enzymes</vt:lpstr>
      <vt:lpstr>Principle 1 (1 of 4)</vt:lpstr>
      <vt:lpstr>Principle 2 (1 of 3)</vt:lpstr>
      <vt:lpstr>Principle 3 (1 of 3)</vt:lpstr>
      <vt:lpstr>Principle 4 (1 of 8)</vt:lpstr>
      <vt:lpstr>Principle 5 (1 of 3)</vt:lpstr>
      <vt:lpstr>6.1    An Introduction to Enzymes</vt:lpstr>
      <vt:lpstr>Enzymes</vt:lpstr>
      <vt:lpstr>Principle 1 (2 of 4)</vt:lpstr>
      <vt:lpstr>Most Enzymes Are Proteins</vt:lpstr>
      <vt:lpstr>Clicker Question 1</vt:lpstr>
      <vt:lpstr>Clicker Question 1, Response</vt:lpstr>
      <vt:lpstr>Inorganic Ions as Cofactors</vt:lpstr>
      <vt:lpstr>Clicker Question 2</vt:lpstr>
      <vt:lpstr>Clicker Question 2, Response</vt:lpstr>
      <vt:lpstr>Coenzymes as Transient Carriers  of Atoms or Functional Groups</vt:lpstr>
      <vt:lpstr>Describing Enzymes and Their Additional Chemical Components</vt:lpstr>
      <vt:lpstr>Clicker Question 3</vt:lpstr>
      <vt:lpstr>Clicker Question 3, Response</vt:lpstr>
      <vt:lpstr>Clicker Question 4</vt:lpstr>
      <vt:lpstr>Clicker Question 4, Response</vt:lpstr>
      <vt:lpstr>Enzymes Are Classified by the Reactions They Catalyze</vt:lpstr>
      <vt:lpstr>Clicker Question 5</vt:lpstr>
      <vt:lpstr>Clicker Question 5, Response</vt:lpstr>
      <vt:lpstr>6.2    How Enzymes Work</vt:lpstr>
      <vt:lpstr>Principle 3 (2 of 3)</vt:lpstr>
      <vt:lpstr>Enzyme-Catalyzed Reactions Take Place within the Active Site</vt:lpstr>
      <vt:lpstr>Enzymes Affect Reaction Rates,  Not Equilibria</vt:lpstr>
      <vt:lpstr>Principle 1 (3 of 4)</vt:lpstr>
      <vt:lpstr>Ground State and Transition State</vt:lpstr>
      <vt:lpstr>Energy Changes in a Reaction Coordinate Diagram</vt:lpstr>
      <vt:lpstr>Clicker Question 6</vt:lpstr>
      <vt:lpstr>Clicker Question 6, Response</vt:lpstr>
      <vt:lpstr>Catalysts Lower the Activation Energy and Increase the Reaction Rate</vt:lpstr>
      <vt:lpstr>Catalysts Do Not Affect Reaction Equilibria</vt:lpstr>
      <vt:lpstr>Reaction Intermediates</vt:lpstr>
      <vt:lpstr>Rate-Limiting Steps</vt:lpstr>
      <vt:lpstr>Clicker Question 7</vt:lpstr>
      <vt:lpstr>Clicker Question 7, Response</vt:lpstr>
      <vt:lpstr>Principle 2 (2 of 3)</vt:lpstr>
      <vt:lpstr>Enzymes Lower Activation Energies Selectively</vt:lpstr>
      <vt:lpstr>Clicker Question 8</vt:lpstr>
      <vt:lpstr>Clicker Question 8, Response</vt:lpstr>
      <vt:lpstr>Principle 1 (4 of 4)</vt:lpstr>
      <vt:lpstr>Reaction Rates and Equilibria Have Precise Thermodynamic Definitions</vt:lpstr>
      <vt:lpstr>Thermodynamics Relates  Keq and ∆G °</vt:lpstr>
      <vt:lpstr>The Relationship between  K eq and ∆G °</vt:lpstr>
      <vt:lpstr>Clicker Question 9</vt:lpstr>
      <vt:lpstr>Clicker Question 9, Response</vt:lpstr>
      <vt:lpstr>Rate Constants and Rate Equations</vt:lpstr>
      <vt:lpstr>First-Order Reactions</vt:lpstr>
      <vt:lpstr>Clicker Question 10</vt:lpstr>
      <vt:lpstr>Clicker Question 10, Response</vt:lpstr>
      <vt:lpstr>Second-Order Reactions</vt:lpstr>
      <vt:lpstr>Clicker Question 11</vt:lpstr>
      <vt:lpstr>Clicker Question 11, Response</vt:lpstr>
      <vt:lpstr>The Relationship between Rate Constants and Activation Energy</vt:lpstr>
      <vt:lpstr>A Few Principles Explain the Catalytic Power and Specificity of Enzymes</vt:lpstr>
      <vt:lpstr>Principle 4 (2 of 8)</vt:lpstr>
      <vt:lpstr>Interactions between Enzymes and Substrates</vt:lpstr>
      <vt:lpstr>Noncovalent Interactions between Enzyme and Substrate Are Optimized in the Transition State</vt:lpstr>
      <vt:lpstr>Enzymes Must Be Complementary to the Reaction Transition State</vt:lpstr>
      <vt:lpstr>Clicker Question 12</vt:lpstr>
      <vt:lpstr>Clicker Question 12, Response</vt:lpstr>
      <vt:lpstr>Principle 4 (3 of 8)</vt:lpstr>
      <vt:lpstr>The Role of Binding Energy in Catalysis</vt:lpstr>
      <vt:lpstr>Clicker Question 13</vt:lpstr>
      <vt:lpstr>Clicker Question 13, Response</vt:lpstr>
      <vt:lpstr> Activity: Enzyme  Catalysis Muddiest Point (1 of 2)</vt:lpstr>
      <vt:lpstr> Activity: Enzyme  Catalysis Muddiest Point (2 of 2)</vt:lpstr>
      <vt:lpstr>Principle 3 (3 of 3)</vt:lpstr>
      <vt:lpstr>The Active Site of an Enzyme </vt:lpstr>
      <vt:lpstr>Principle 2 (3 of 3)</vt:lpstr>
      <vt:lpstr>Enzyme Specificity</vt:lpstr>
      <vt:lpstr> Activity: Visualizing  Ligand-Protein Interactions (1 of 2)</vt:lpstr>
      <vt:lpstr> Activity: Visualizing  Ligand-Protein Interactions (2 of 2)</vt:lpstr>
      <vt:lpstr>Activity Instructions (1 of 3)</vt:lpstr>
      <vt:lpstr>Activity Solution (1 of 3)</vt:lpstr>
      <vt:lpstr>Binding Energy Overcomes the Barrier to Reaction</vt:lpstr>
      <vt:lpstr>Rate Enhancement by Entropy Reduction</vt:lpstr>
      <vt:lpstr>Desolvation of the Substrate</vt:lpstr>
      <vt:lpstr>Clicker Question 14</vt:lpstr>
      <vt:lpstr>Clicker Question 14, Response</vt:lpstr>
      <vt:lpstr>Distortion of the Substrate</vt:lpstr>
      <vt:lpstr>The Induced Fix Mechanism</vt:lpstr>
      <vt:lpstr>Clicker Question 15</vt:lpstr>
      <vt:lpstr>Clicker Question 15, Response</vt:lpstr>
      <vt:lpstr>Clicker Question 16</vt:lpstr>
      <vt:lpstr>Clicker Question 16, Response</vt:lpstr>
      <vt:lpstr>Principle 4 (4 of 8)</vt:lpstr>
      <vt:lpstr>Covalent Interactions and Metal Ions Contribute to Catalysis</vt:lpstr>
      <vt:lpstr>General Acid-Base Catalysis</vt:lpstr>
      <vt:lpstr>Amino Acids in General Acid-Base Catalysis</vt:lpstr>
      <vt:lpstr>Clicker Question 17</vt:lpstr>
      <vt:lpstr>Clicker Question 17, Response</vt:lpstr>
      <vt:lpstr>Covalent Catalysis</vt:lpstr>
      <vt:lpstr>Clicker Question 18</vt:lpstr>
      <vt:lpstr>Clicker Question 18, Response</vt:lpstr>
      <vt:lpstr>Metal Ion Catalysis</vt:lpstr>
      <vt:lpstr>Clicker Question 19</vt:lpstr>
      <vt:lpstr>Clicker Question 19, Response</vt:lpstr>
      <vt:lpstr> Activity: Active  Sites Muddiest Point (1 of 2)</vt:lpstr>
      <vt:lpstr> Activity: Active  Sites Muddiest Point (2 of 2)</vt:lpstr>
      <vt:lpstr>6.3    Enzyme Kinetics as an Approach to Understanding Mechanism</vt:lpstr>
      <vt:lpstr>Enzyme Kinetics</vt:lpstr>
      <vt:lpstr>Substrate Concentration Affects the Rate of Enzyme-Catalyzed Reactions</vt:lpstr>
      <vt:lpstr>Initial Velocities of Enzyme-Catalyzed Reactions</vt:lpstr>
      <vt:lpstr>Effect of [S] on the V0 of an  Enzyme-Catalyzed Reaction</vt:lpstr>
      <vt:lpstr>Clicker Question 20</vt:lpstr>
      <vt:lpstr>Clicker Question 20, Response</vt:lpstr>
      <vt:lpstr>General Theory of Enzyme Action Proposed by Michaelis and Menten</vt:lpstr>
      <vt:lpstr>The Saturation Effect</vt:lpstr>
      <vt:lpstr>Clicker Question 21</vt:lpstr>
      <vt:lpstr>Clicker Question 21, Response</vt:lpstr>
      <vt:lpstr>The Relationship between Substrate Concentration and Reaction Rate Can Be Expressed with the Michaelis-Menten Equation</vt:lpstr>
      <vt:lpstr>The Michaelis-Menten Equation</vt:lpstr>
      <vt:lpstr>Deriving the Michaelis-Menten Equation</vt:lpstr>
      <vt:lpstr>Deriving the Michaelis-Menten Equation, [Et]</vt:lpstr>
      <vt:lpstr>Clicker Question 22</vt:lpstr>
      <vt:lpstr>Clicker Question 22, Response</vt:lpstr>
      <vt:lpstr>Deriving the Michaelis-Menten Equation, Step 1</vt:lpstr>
      <vt:lpstr>Deriving the Michaelis-Menten Equation, Step 2</vt:lpstr>
      <vt:lpstr>Clicker Question 23</vt:lpstr>
      <vt:lpstr>Clicker Question 23, Response</vt:lpstr>
      <vt:lpstr>Deriving the Michaelis-Menten Equation, Step 3</vt:lpstr>
      <vt:lpstr>Deriving the Michaelis-Menten Equation, Km</vt:lpstr>
      <vt:lpstr>Deriving the Michaelis-Menten Equation, Step 4</vt:lpstr>
      <vt:lpstr>Km = [S], When V0 = ½Vmax</vt:lpstr>
      <vt:lpstr>Dependence of V0 on [S]</vt:lpstr>
      <vt:lpstr>Clicker Question 24</vt:lpstr>
      <vt:lpstr>Clicker Question 24, Response</vt:lpstr>
      <vt:lpstr>Michaelis-Menten Kinetics Can Be Analyzed Quantitatively</vt:lpstr>
      <vt:lpstr>Deriving the Lineweaver-Burk Equation</vt:lpstr>
      <vt:lpstr>A Double-Reciprocal, or Lineweaver-Burk, Plot</vt:lpstr>
      <vt:lpstr>Clicker Question 25</vt:lpstr>
      <vt:lpstr>Clicker Question 25, Response</vt:lpstr>
      <vt:lpstr>Kinetic Parameters Are Used to Compare Enzyme Activities</vt:lpstr>
      <vt:lpstr>Interpreting Km and Vmax</vt:lpstr>
      <vt:lpstr>The Dissociation Constant, Kd</vt:lpstr>
      <vt:lpstr>Clicker Question 26</vt:lpstr>
      <vt:lpstr>Clicker Question 26, Response</vt:lpstr>
      <vt:lpstr>Interpreting Vmax</vt:lpstr>
      <vt:lpstr>The General Rate Constant, kcat</vt:lpstr>
      <vt:lpstr>The Constant kcat Is a First-Order Rate Constant</vt:lpstr>
      <vt:lpstr>Clicker Question 27</vt:lpstr>
      <vt:lpstr>Clicker Question 27, Response</vt:lpstr>
      <vt:lpstr>Comparing Catalytic Mechanisms and Efficiencies</vt:lpstr>
      <vt:lpstr>The Constant kcat/Km Is a Second-Order Rate Constant</vt:lpstr>
      <vt:lpstr>Many Enzymes Catalyze Reactions with Two or More Substrates</vt:lpstr>
      <vt:lpstr>Some Enzyme Reactions Involve a Ternary Complex</vt:lpstr>
      <vt:lpstr>Some Enzyme Reactions Do Not Form a Ternary Complex</vt:lpstr>
      <vt:lpstr>Clicker Question 28</vt:lpstr>
      <vt:lpstr>Clicker Question 28, Response</vt:lpstr>
      <vt:lpstr>Cleland Nomenclature</vt:lpstr>
      <vt:lpstr>Cleland Nomenclature for a Bi Bi Reaction</vt:lpstr>
      <vt:lpstr>Cleland Nomenclature for a Ping-Pong Reaction</vt:lpstr>
      <vt:lpstr>Clicker Question 29</vt:lpstr>
      <vt:lpstr>Clicker Question 29, Response</vt:lpstr>
      <vt:lpstr>Steady-State Kinetic Analysis of Bisubstrate Reactions</vt:lpstr>
      <vt:lpstr>Intersecting Lines Indicate the Formation of a Ternary Complex</vt:lpstr>
      <vt:lpstr>Parallel Lines Indicate a Ping-Pong (Double-Displacement) Pathway</vt:lpstr>
      <vt:lpstr>Enzyme Activity Depends on pH</vt:lpstr>
      <vt:lpstr>Clicker Question 30</vt:lpstr>
      <vt:lpstr>Clicker Question 30, Response</vt:lpstr>
      <vt:lpstr>Pre–Steady State Kinetics Can Provide Evidence for Specific Reaction Steps</vt:lpstr>
      <vt:lpstr>Dissociation of the Product is Rate-Limiting for Many Enzymes</vt:lpstr>
      <vt:lpstr>Using Pre–Steady State Kinetics to Determine the Rate-Limiting Step</vt:lpstr>
      <vt:lpstr>Clicker Question 31</vt:lpstr>
      <vt:lpstr>Clicker Question 31, Response</vt:lpstr>
      <vt:lpstr>Enzymes Are Subject to Reversible or Irreversible Inhibition</vt:lpstr>
      <vt:lpstr>Reversible Inhibition</vt:lpstr>
      <vt:lpstr>Competitive Inhibition</vt:lpstr>
      <vt:lpstr>Clicker Question 32</vt:lpstr>
      <vt:lpstr>Clicker Question 32, Response</vt:lpstr>
      <vt:lpstr>Competitive Inhibitors Alter the Michaelis-Menten Equation</vt:lpstr>
      <vt:lpstr>Competitive Inhibitors Affect the Apparent Km, but Not the Vmax</vt:lpstr>
      <vt:lpstr>A Lineweaver-Burk Plot Reveals Competitive Inhibition</vt:lpstr>
      <vt:lpstr>Clicker Question 33</vt:lpstr>
      <vt:lpstr>Clicker Question 33, Response</vt:lpstr>
      <vt:lpstr>Uncompetitive Inhibition</vt:lpstr>
      <vt:lpstr>Uncompetitive Inhibitors Alter the Michaelis-Menten Equation</vt:lpstr>
      <vt:lpstr>Uncompetitive Inhibitors Affect Both the Apparent Km and the Vmax</vt:lpstr>
      <vt:lpstr>A Lineweaver-Burk Plot Reveals Uncompetitive Inhibition</vt:lpstr>
      <vt:lpstr>Clicker Question 34</vt:lpstr>
      <vt:lpstr>Clicker Question 34, Response</vt:lpstr>
      <vt:lpstr>Mixed Inhibition</vt:lpstr>
      <vt:lpstr>Mixed Inhibitors Alter the Michaelis-Menten Equation</vt:lpstr>
      <vt:lpstr>Mixed Inhibitors Usually Affect Both the Apparent Km and the Vmax</vt:lpstr>
      <vt:lpstr>A Lineweaver-Burk Plot Reveals Mixed Inhibition</vt:lpstr>
      <vt:lpstr>Clicker Question 35</vt:lpstr>
      <vt:lpstr>Clicker Question 35, Response</vt:lpstr>
      <vt:lpstr>Noncompetitive Inhibition</vt:lpstr>
      <vt:lpstr>Effects of Reversible Inhibitors on Apparent Vmax and Apparent Km</vt:lpstr>
      <vt:lpstr>Clicker Question 36</vt:lpstr>
      <vt:lpstr>Clicker Question 36, Response</vt:lpstr>
      <vt:lpstr>Irreversible Inhibition</vt:lpstr>
      <vt:lpstr>Suicide Inactivators</vt:lpstr>
      <vt:lpstr>Principle 4 (5 of 8)</vt:lpstr>
      <vt:lpstr>Transition-State Analogs</vt:lpstr>
      <vt:lpstr>Clicker Question 37</vt:lpstr>
      <vt:lpstr>Clicker Question 37, Response</vt:lpstr>
      <vt:lpstr>6.4    Examples of Enzymatic Reactions</vt:lpstr>
      <vt:lpstr>The Chymotrypsin Mechanism Involves Acylation and Deacylation of a Ser Residue</vt:lpstr>
      <vt:lpstr>The Chymotrypsin Mechanism Involves Two Phases</vt:lpstr>
      <vt:lpstr>Pre–Steady State Kinetic Evidence for an Acyl-Enzyme Intermediate</vt:lpstr>
      <vt:lpstr>The pH Dependence of Chymotrypsin-Catalyzed Reactions</vt:lpstr>
      <vt:lpstr>The Chymotrypsin Reaction</vt:lpstr>
      <vt:lpstr>Clicker Question 38</vt:lpstr>
      <vt:lpstr>Clicker Question 38, Response</vt:lpstr>
      <vt:lpstr>Principle 4 (6 of 8)</vt:lpstr>
      <vt:lpstr>Chymotrypsin Mechanism, Step 1</vt:lpstr>
      <vt:lpstr>Chymotrypsin Mechanism, Step 2</vt:lpstr>
      <vt:lpstr>Chymotrypsin Mechanism, Step 3</vt:lpstr>
      <vt:lpstr>Chymotrypsin Mechanism, Step 4</vt:lpstr>
      <vt:lpstr>Clicker Question 39</vt:lpstr>
      <vt:lpstr>Clicker Question 39, Response</vt:lpstr>
      <vt:lpstr>Chymotrypsin Mechanism, Step 5</vt:lpstr>
      <vt:lpstr>Chymotrypsin Mechanism, Step 6</vt:lpstr>
      <vt:lpstr>Chymotrypsin Mechanism, Step 7</vt:lpstr>
      <vt:lpstr>Clicker Question 40</vt:lpstr>
      <vt:lpstr>Clicker Question 40, Response</vt:lpstr>
      <vt:lpstr>An Understanding of Protease Mechanisms Leads to New Treatments for HIV Infection</vt:lpstr>
      <vt:lpstr>Mechanism of Action of an HIV Protease</vt:lpstr>
      <vt:lpstr>Principle 4 (7 of 8)</vt:lpstr>
      <vt:lpstr>HIV Protease Inhibitors</vt:lpstr>
      <vt:lpstr>Clicker Question 41</vt:lpstr>
      <vt:lpstr>Clicker Question 41, Response</vt:lpstr>
      <vt:lpstr>Hexokinase Undergoes Induced Fit on Substrate Binding</vt:lpstr>
      <vt:lpstr>Induced Fit in Hexokinase</vt:lpstr>
      <vt:lpstr>Addition of Xylose Increases the Rate of ATP Hydrolysis</vt:lpstr>
      <vt:lpstr>Principle 4 (8 of 8)</vt:lpstr>
      <vt:lpstr>The Catalytic Mechanism of Hexokinase</vt:lpstr>
      <vt:lpstr>Clicker Question 42</vt:lpstr>
      <vt:lpstr>Clicker Question 42, Response</vt:lpstr>
      <vt:lpstr>The Enolase Reaction Mechanism Requires Metal Ions</vt:lpstr>
      <vt:lpstr>The Enolase Reaction Illustrates Metal Ion Catalysis</vt:lpstr>
      <vt:lpstr>Clicker Question 43</vt:lpstr>
      <vt:lpstr>Clicker Question 43, Response</vt:lpstr>
      <vt:lpstr>An Understanding of Enzyme Mechanism Produces Useful Antibiotics</vt:lpstr>
      <vt:lpstr>Transpeptidase Inhibition by β-Lactam Antibiotics</vt:lpstr>
      <vt:lpstr>β-Lactamases</vt:lpstr>
      <vt:lpstr>Clicker Question 44</vt:lpstr>
      <vt:lpstr>Clicker Question 44, Response</vt:lpstr>
      <vt:lpstr> Activity: Enzyme– Substrate Complementarity</vt:lpstr>
      <vt:lpstr>Activity Instructions (2 of 3)</vt:lpstr>
      <vt:lpstr>Activity Solution (2 of 3)</vt:lpstr>
      <vt:lpstr>6.5    Regulatory Enzymes</vt:lpstr>
      <vt:lpstr>Principle 5 (2 of 3)</vt:lpstr>
      <vt:lpstr>Regulatory Enzymes</vt:lpstr>
      <vt:lpstr>Modulation of Regulatory Enzymes</vt:lpstr>
      <vt:lpstr>Allosteric Enzymes Undergo Conformational Changes in Response to Modulator Binding</vt:lpstr>
      <vt:lpstr>Clicker Question 45</vt:lpstr>
      <vt:lpstr>Clicker Question 45, Response</vt:lpstr>
      <vt:lpstr>The Regulatory Enzyme Aspartate Transcarbamoylase</vt:lpstr>
      <vt:lpstr>The Quaternary Structure of Aspartate Transcarbamoylase</vt:lpstr>
      <vt:lpstr>Clicker Question 46</vt:lpstr>
      <vt:lpstr>Clicker Question 46, Response</vt:lpstr>
      <vt:lpstr>The Kinetic Properties of Allosteric Enzymes Diverge from Michaelis-Menten Behavior</vt:lpstr>
      <vt:lpstr>The Sigmoid Curve of a Homotropic Enzyme</vt:lpstr>
      <vt:lpstr>Modulation in Which K0.5, but Not Vmax, Is Altered</vt:lpstr>
      <vt:lpstr>Modulation in Which Vmax, but Not K0.5, Is Altered</vt:lpstr>
      <vt:lpstr>Clicker Question 47</vt:lpstr>
      <vt:lpstr>Clicker Question 47, Response</vt:lpstr>
      <vt:lpstr>Some Enzymes Are Regulated by Reversible Covalent Modification</vt:lpstr>
      <vt:lpstr>Phosphoryl Groups Affect the Structure and Catalytic Activity of Enzymes</vt:lpstr>
      <vt:lpstr>Clicker Question 48</vt:lpstr>
      <vt:lpstr>Clicker Question 48, Response</vt:lpstr>
      <vt:lpstr>Regulation of Muscle Glycogen Phosphorylase Activity by Phosphorylation</vt:lpstr>
      <vt:lpstr>Phosphorylation in Glycogen Phosphorylase Causes a Conformational Change</vt:lpstr>
      <vt:lpstr>Multiple Phosphorylations Allow Exquisite Regulatory Control</vt:lpstr>
      <vt:lpstr>Common Recognition Sequences for Protein Kinases</vt:lpstr>
      <vt:lpstr>Multiple Regulatory Phosphorylations</vt:lpstr>
      <vt:lpstr>Clicker Question 49</vt:lpstr>
      <vt:lpstr>Clicker Question 49, Response</vt:lpstr>
      <vt:lpstr>Some Enzymes and Other Proteins Are Regulated by Proteolytic Cleavage of an Enzyme Precursor</vt:lpstr>
      <vt:lpstr>Clicker Question 50</vt:lpstr>
      <vt:lpstr>Clicker Question 50, Response</vt:lpstr>
      <vt:lpstr>A Cascade of Proteolytically Activated Zymogens Leads to Blood Coagulation</vt:lpstr>
      <vt:lpstr>Blood Clots</vt:lpstr>
      <vt:lpstr>Platelet Activation</vt:lpstr>
      <vt:lpstr>The Cleavage of Fibrinogen to Fibrin</vt:lpstr>
      <vt:lpstr>Two Regulatory Cascades Lead to Fibrinogen Activation</vt:lpstr>
      <vt:lpstr>Clicker Question 51</vt:lpstr>
      <vt:lpstr>Clicker Question 51, Response</vt:lpstr>
      <vt:lpstr>The Inheritance of Hemophilia B</vt:lpstr>
      <vt:lpstr>Principle 5 (3 of 3)</vt:lpstr>
      <vt:lpstr>Some Regulatory Enzymes Use Several Regulatory Mechanisms</vt:lpstr>
      <vt:lpstr>Clicker Question 52</vt:lpstr>
      <vt:lpstr>Clicker Question 52, Response</vt:lpstr>
      <vt:lpstr> Activity: Relating  Terms within the Chapter</vt:lpstr>
      <vt:lpstr>Activity Instructions (3 of 3)</vt:lpstr>
      <vt:lpstr>Activity Solution (3 of 3)</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cp:keywords/>
  <dc:description>Slides for Lehninger Textbook</dc:description>
  <cp:lastModifiedBy>Thorne, Amy</cp:lastModifiedBy>
  <cp:revision>421</cp:revision>
  <dcterms:created xsi:type="dcterms:W3CDTF">2003-08-27T01:54:28Z</dcterms:created>
  <dcterms:modified xsi:type="dcterms:W3CDTF">2021-03-16T13:08:30Z</dcterms:modified>
  <cp:category/>
</cp:coreProperties>
</file>