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0"/>
  </p:notesMasterIdLst>
  <p:handoutMasterIdLst>
    <p:handoutMasterId r:id="rId171"/>
  </p:handoutMasterIdLst>
  <p:sldIdLst>
    <p:sldId id="260" r:id="rId2"/>
    <p:sldId id="382" r:id="rId3"/>
    <p:sldId id="261" r:id="rId4"/>
    <p:sldId id="420" r:id="rId5"/>
    <p:sldId id="343" r:id="rId6"/>
    <p:sldId id="379" r:id="rId7"/>
    <p:sldId id="421" r:id="rId8"/>
    <p:sldId id="422" r:id="rId9"/>
    <p:sldId id="423" r:id="rId10"/>
    <p:sldId id="585" r:id="rId11"/>
    <p:sldId id="425" r:id="rId12"/>
    <p:sldId id="426" r:id="rId13"/>
    <p:sldId id="427" r:id="rId14"/>
    <p:sldId id="539" r:id="rId15"/>
    <p:sldId id="540" r:id="rId16"/>
    <p:sldId id="586" r:id="rId17"/>
    <p:sldId id="428" r:id="rId18"/>
    <p:sldId id="431" r:id="rId19"/>
    <p:sldId id="432" r:id="rId20"/>
    <p:sldId id="433" r:id="rId21"/>
    <p:sldId id="541" r:id="rId22"/>
    <p:sldId id="542" r:id="rId23"/>
    <p:sldId id="434" r:id="rId24"/>
    <p:sldId id="435" r:id="rId25"/>
    <p:sldId id="566" r:id="rId26"/>
    <p:sldId id="567" r:id="rId27"/>
    <p:sldId id="436" r:id="rId28"/>
    <p:sldId id="437" r:id="rId29"/>
    <p:sldId id="439" r:id="rId30"/>
    <p:sldId id="814" r:id="rId31"/>
    <p:sldId id="543" r:id="rId32"/>
    <p:sldId id="544" r:id="rId33"/>
    <p:sldId id="443" r:id="rId34"/>
    <p:sldId id="815" r:id="rId35"/>
    <p:sldId id="570" r:id="rId36"/>
    <p:sldId id="568" r:id="rId37"/>
    <p:sldId id="569" r:id="rId38"/>
    <p:sldId id="587" r:id="rId39"/>
    <p:sldId id="446" r:id="rId40"/>
    <p:sldId id="682" r:id="rId41"/>
    <p:sldId id="685" r:id="rId42"/>
    <p:sldId id="259" r:id="rId43"/>
    <p:sldId id="448" r:id="rId44"/>
    <p:sldId id="449" r:id="rId45"/>
    <p:sldId id="571" r:id="rId46"/>
    <p:sldId id="572" r:id="rId47"/>
    <p:sldId id="588" r:id="rId48"/>
    <p:sldId id="450" r:id="rId49"/>
    <p:sldId id="451" r:id="rId50"/>
    <p:sldId id="452" r:id="rId51"/>
    <p:sldId id="573" r:id="rId52"/>
    <p:sldId id="574" r:id="rId53"/>
    <p:sldId id="589" r:id="rId54"/>
    <p:sldId id="453" r:id="rId55"/>
    <p:sldId id="455" r:id="rId56"/>
    <p:sldId id="454" r:id="rId57"/>
    <p:sldId id="456" r:id="rId58"/>
    <p:sldId id="457" r:id="rId59"/>
    <p:sldId id="356" r:id="rId60"/>
    <p:sldId id="691" r:id="rId61"/>
    <p:sldId id="575" r:id="rId62"/>
    <p:sldId id="576" r:id="rId63"/>
    <p:sldId id="594" r:id="rId64"/>
    <p:sldId id="458" r:id="rId65"/>
    <p:sldId id="527" r:id="rId66"/>
    <p:sldId id="528" r:id="rId67"/>
    <p:sldId id="256" r:id="rId68"/>
    <p:sldId id="292" r:id="rId69"/>
    <p:sldId id="350" r:id="rId70"/>
    <p:sldId id="686" r:id="rId71"/>
    <p:sldId id="596" r:id="rId72"/>
    <p:sldId id="463" r:id="rId73"/>
    <p:sldId id="523" r:id="rId74"/>
    <p:sldId id="524" r:id="rId75"/>
    <p:sldId id="465" r:id="rId76"/>
    <p:sldId id="466" r:id="rId77"/>
    <p:sldId id="467" r:id="rId78"/>
    <p:sldId id="816" r:id="rId79"/>
    <p:sldId id="469" r:id="rId80"/>
    <p:sldId id="577" r:id="rId81"/>
    <p:sldId id="578" r:id="rId82"/>
    <p:sldId id="470" r:id="rId83"/>
    <p:sldId id="471" r:id="rId84"/>
    <p:sldId id="525" r:id="rId85"/>
    <p:sldId id="526" r:id="rId86"/>
    <p:sldId id="692" r:id="rId87"/>
    <p:sldId id="693" r:id="rId88"/>
    <p:sldId id="595" r:id="rId89"/>
    <p:sldId id="472" r:id="rId90"/>
    <p:sldId id="473" r:id="rId91"/>
    <p:sldId id="547" r:id="rId92"/>
    <p:sldId id="548" r:id="rId93"/>
    <p:sldId id="474" r:id="rId94"/>
    <p:sldId id="597" r:id="rId95"/>
    <p:sldId id="477" r:id="rId96"/>
    <p:sldId id="478" r:id="rId97"/>
    <p:sldId id="479" r:id="rId98"/>
    <p:sldId id="579" r:id="rId99"/>
    <p:sldId id="580" r:id="rId100"/>
    <p:sldId id="480" r:id="rId101"/>
    <p:sldId id="481" r:id="rId102"/>
    <p:sldId id="482" r:id="rId103"/>
    <p:sldId id="483" r:id="rId104"/>
    <p:sldId id="531" r:id="rId105"/>
    <p:sldId id="532" r:id="rId106"/>
    <p:sldId id="484" r:id="rId107"/>
    <p:sldId id="485" r:id="rId108"/>
    <p:sldId id="486" r:id="rId109"/>
    <p:sldId id="545" r:id="rId110"/>
    <p:sldId id="546" r:id="rId111"/>
    <p:sldId id="487" r:id="rId112"/>
    <p:sldId id="592" r:id="rId113"/>
    <p:sldId id="489" r:id="rId114"/>
    <p:sldId id="490" r:id="rId115"/>
    <p:sldId id="491" r:id="rId116"/>
    <p:sldId id="492" r:id="rId117"/>
    <p:sldId id="493" r:id="rId118"/>
    <p:sldId id="581" r:id="rId119"/>
    <p:sldId id="582" r:id="rId120"/>
    <p:sldId id="590" r:id="rId121"/>
    <p:sldId id="495" r:id="rId122"/>
    <p:sldId id="496" r:id="rId123"/>
    <p:sldId id="551" r:id="rId124"/>
    <p:sldId id="552" r:id="rId125"/>
    <p:sldId id="497" r:id="rId126"/>
    <p:sldId id="498" r:id="rId127"/>
    <p:sldId id="499" r:id="rId128"/>
    <p:sldId id="500" r:id="rId129"/>
    <p:sldId id="553" r:id="rId130"/>
    <p:sldId id="554" r:id="rId131"/>
    <p:sldId id="502" r:id="rId132"/>
    <p:sldId id="593" r:id="rId133"/>
    <p:sldId id="503" r:id="rId134"/>
    <p:sldId id="533" r:id="rId135"/>
    <p:sldId id="534" r:id="rId136"/>
    <p:sldId id="505" r:id="rId137"/>
    <p:sldId id="506" r:id="rId138"/>
    <p:sldId id="583" r:id="rId139"/>
    <p:sldId id="584" r:id="rId140"/>
    <p:sldId id="809" r:id="rId141"/>
    <p:sldId id="810" r:id="rId142"/>
    <p:sldId id="811" r:id="rId143"/>
    <p:sldId id="812" r:id="rId144"/>
    <p:sldId id="813" r:id="rId145"/>
    <p:sldId id="507" r:id="rId146"/>
    <p:sldId id="508" r:id="rId147"/>
    <p:sldId id="509" r:id="rId148"/>
    <p:sldId id="535" r:id="rId149"/>
    <p:sldId id="536" r:id="rId150"/>
    <p:sldId id="510" r:id="rId151"/>
    <p:sldId id="511" r:id="rId152"/>
    <p:sldId id="512" r:id="rId153"/>
    <p:sldId id="513" r:id="rId154"/>
    <p:sldId id="514" r:id="rId155"/>
    <p:sldId id="559" r:id="rId156"/>
    <p:sldId id="560" r:id="rId157"/>
    <p:sldId id="515" r:id="rId158"/>
    <p:sldId id="591" r:id="rId159"/>
    <p:sldId id="516" r:id="rId160"/>
    <p:sldId id="557" r:id="rId161"/>
    <p:sldId id="558" r:id="rId162"/>
    <p:sldId id="518" r:id="rId163"/>
    <p:sldId id="565" r:id="rId164"/>
    <p:sldId id="561" r:id="rId165"/>
    <p:sldId id="562" r:id="rId166"/>
    <p:sldId id="687" r:id="rId167"/>
    <p:sldId id="688" r:id="rId168"/>
    <p:sldId id="689" r:id="rId169"/>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9" clrIdx="0"/>
  <p:cmAuthor id="2" name="Microsoft Office User" initials="MOU" lastIdx="33" clrIdx="1">
    <p:extLst>
      <p:ext uri="{19B8F6BF-5375-455C-9EA6-DF929625EA0E}">
        <p15:presenceInfo xmlns:p15="http://schemas.microsoft.com/office/powerpoint/2012/main" userId="Microsoft Office User" providerId="None"/>
      </p:ext>
    </p:extLst>
  </p:cmAuthor>
  <p:cmAuthor id="3" name="Simmons, Elizabeth" initials="SE" lastIdx="14" clrIdx="2">
    <p:extLst>
      <p:ext uri="{19B8F6BF-5375-455C-9EA6-DF929625EA0E}">
        <p15:presenceInfo xmlns:p15="http://schemas.microsoft.com/office/powerpoint/2012/main" userId="S-1-5-21-4250845945-3731851581-3800177176-45761" providerId="AD"/>
      </p:ext>
    </p:extLst>
  </p:cmAuthor>
  <p:cmAuthor id="4" name="Newton, Andy" initials="NA" lastIdx="3" clrIdx="3">
    <p:extLst>
      <p:ext uri="{19B8F6BF-5375-455C-9EA6-DF929625EA0E}">
        <p15:presenceInfo xmlns:p15="http://schemas.microsoft.com/office/powerpoint/2012/main" userId="S-1-5-21-4250845945-3731851581-3800177176-49714" providerId="AD"/>
      </p:ext>
    </p:extLst>
  </p:cmAuthor>
  <p:cmAuthor id="5" name="CE" initials="C" lastIdx="26" clrIdx="4">
    <p:extLst>
      <p:ext uri="{19B8F6BF-5375-455C-9EA6-DF929625EA0E}">
        <p15:presenceInfo xmlns:p15="http://schemas.microsoft.com/office/powerpoint/2012/main" userId="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145C76"/>
    <a:srgbClr val="4E4CB4"/>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50" autoAdjust="0"/>
    <p:restoredTop sz="80053" autoAdjust="0"/>
  </p:normalViewPr>
  <p:slideViewPr>
    <p:cSldViewPr>
      <p:cViewPr varScale="1">
        <p:scale>
          <a:sx n="54" d="100"/>
          <a:sy n="54" d="100"/>
        </p:scale>
        <p:origin x="134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822"/>
    </p:cViewPr>
  </p:sorterViewPr>
  <p:notesViewPr>
    <p:cSldViewPr>
      <p:cViewPr varScale="1">
        <p:scale>
          <a:sx n="84" d="100"/>
          <a:sy n="84" d="100"/>
        </p:scale>
        <p:origin x="-2622"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commentAuthors" Target="commen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1A63885E-EFAB-424B-90DE-30F6472AD059}"/>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49" tIns="48325" rIns="96649" bIns="48325" numCol="1" anchor="t" anchorCtr="0" compatLnSpc="1">
            <a:prstTxWarp prst="textNoShape">
              <a:avLst/>
            </a:prstTxWarp>
          </a:bodyPr>
          <a:lstStyle>
            <a:lvl1pPr defTabSz="966788" eaLnBrk="0" hangingPunct="0">
              <a:defRPr sz="1300">
                <a:latin typeface="Times" charset="0"/>
                <a:ea typeface="ＭＳ Ｐゴシック" charset="-128"/>
                <a:cs typeface="+mn-cs"/>
              </a:defRPr>
            </a:lvl1pPr>
          </a:lstStyle>
          <a:p>
            <a:pPr>
              <a:defRPr/>
            </a:pPr>
            <a:endParaRPr lang="en-US"/>
          </a:p>
        </p:txBody>
      </p:sp>
      <p:sp>
        <p:nvSpPr>
          <p:cNvPr id="47107" name="Rectangle 3">
            <a:extLst>
              <a:ext uri="{FF2B5EF4-FFF2-40B4-BE49-F238E27FC236}">
                <a16:creationId xmlns:a16="http://schemas.microsoft.com/office/drawing/2014/main" id="{4DE621B7-D35E-C943-86F3-19565BF58F0E}"/>
              </a:ext>
            </a:extLst>
          </p:cNvPr>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49" tIns="48325" rIns="96649" bIns="48325" numCol="1" anchor="t" anchorCtr="0" compatLnSpc="1">
            <a:prstTxWarp prst="textNoShape">
              <a:avLst/>
            </a:prstTxWarp>
          </a:bodyPr>
          <a:lstStyle>
            <a:lvl1pPr algn="r" defTabSz="966788" eaLnBrk="0" hangingPunct="0">
              <a:defRPr sz="1300">
                <a:latin typeface="Times" charset="0"/>
                <a:ea typeface="ＭＳ Ｐゴシック" charset="-128"/>
                <a:cs typeface="+mn-cs"/>
              </a:defRPr>
            </a:lvl1pPr>
          </a:lstStyle>
          <a:p>
            <a:pPr>
              <a:defRPr/>
            </a:pPr>
            <a:endParaRPr lang="en-US"/>
          </a:p>
        </p:txBody>
      </p:sp>
      <p:sp>
        <p:nvSpPr>
          <p:cNvPr id="47108" name="Rectangle 4">
            <a:extLst>
              <a:ext uri="{FF2B5EF4-FFF2-40B4-BE49-F238E27FC236}">
                <a16:creationId xmlns:a16="http://schemas.microsoft.com/office/drawing/2014/main" id="{9C76F049-BFE3-2F49-9486-E1E94029E643}"/>
              </a:ext>
            </a:extLst>
          </p:cNvPr>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49" tIns="48325" rIns="96649" bIns="48325" numCol="1" anchor="b" anchorCtr="0" compatLnSpc="1">
            <a:prstTxWarp prst="textNoShape">
              <a:avLst/>
            </a:prstTxWarp>
          </a:bodyPr>
          <a:lstStyle>
            <a:lvl1pPr defTabSz="966788" eaLnBrk="0" hangingPunct="0">
              <a:defRPr sz="1300">
                <a:latin typeface="Times" charset="0"/>
                <a:ea typeface="ＭＳ Ｐゴシック" charset="-128"/>
                <a:cs typeface="+mn-cs"/>
              </a:defRPr>
            </a:lvl1pPr>
          </a:lstStyle>
          <a:p>
            <a:pPr>
              <a:defRPr/>
            </a:pPr>
            <a:endParaRPr lang="en-US"/>
          </a:p>
        </p:txBody>
      </p:sp>
      <p:sp>
        <p:nvSpPr>
          <p:cNvPr id="47109" name="Rectangle 5">
            <a:extLst>
              <a:ext uri="{FF2B5EF4-FFF2-40B4-BE49-F238E27FC236}">
                <a16:creationId xmlns:a16="http://schemas.microsoft.com/office/drawing/2014/main" id="{AACF4E64-DEAD-FC4A-9B87-2152751B83CF}"/>
              </a:ext>
            </a:extLst>
          </p:cNvPr>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49" tIns="48325" rIns="96649" bIns="48325" numCol="1" anchor="b" anchorCtr="0" compatLnSpc="1">
            <a:prstTxWarp prst="textNoShape">
              <a:avLst/>
            </a:prstTxWarp>
          </a:bodyPr>
          <a:lstStyle>
            <a:lvl1pPr algn="r" defTabSz="966788">
              <a:defRPr sz="1300">
                <a:cs typeface="Arial" panose="020B0604020202020204" pitchFamily="34" charset="0"/>
              </a:defRPr>
            </a:lvl1pPr>
          </a:lstStyle>
          <a:p>
            <a:pPr>
              <a:defRPr/>
            </a:pPr>
            <a:fld id="{D4EB10E4-F8C0-F047-8616-668F9738F85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695CA033-31A3-FE4C-AA51-6D1DAE4B79D8}"/>
              </a:ext>
            </a:extLst>
          </p:cNvPr>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ea typeface="ＭＳ Ｐゴシック" charset="-128"/>
                <a:cs typeface="+mn-cs"/>
              </a:defRPr>
            </a:lvl1pPr>
          </a:lstStyle>
          <a:p>
            <a:pPr>
              <a:defRPr/>
            </a:pPr>
            <a:endParaRPr lang="en-US"/>
          </a:p>
        </p:txBody>
      </p:sp>
      <p:sp>
        <p:nvSpPr>
          <p:cNvPr id="51203" name="Rectangle 3">
            <a:extLst>
              <a:ext uri="{FF2B5EF4-FFF2-40B4-BE49-F238E27FC236}">
                <a16:creationId xmlns:a16="http://schemas.microsoft.com/office/drawing/2014/main" id="{AF279556-A100-DE4E-946D-B158B44FA2C5}"/>
              </a:ext>
            </a:extLst>
          </p:cNvPr>
          <p:cNvSpPr>
            <a:spLocks noGrp="1" noChangeArrowheads="1"/>
          </p:cNvSpPr>
          <p:nvPr>
            <p:ph type="dt"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2FC4896C-7ADC-D84B-AA6F-F2BB1B1F2478}"/>
              </a:ext>
            </a:extLst>
          </p:cNvPr>
          <p:cNvSpPr>
            <a:spLocks noGrp="1" noRot="1" noChangeAspect="1" noChangeArrowheads="1" noTextEdit="1"/>
          </p:cNvSpPr>
          <p:nvPr>
            <p:ph type="sldImg" idx="2"/>
          </p:nvPr>
        </p:nvSpPr>
        <p:spPr bwMode="auto">
          <a:xfrm>
            <a:off x="1219200" y="685800"/>
            <a:ext cx="4876800"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5" name="Rectangle 5">
            <a:extLst>
              <a:ext uri="{FF2B5EF4-FFF2-40B4-BE49-F238E27FC236}">
                <a16:creationId xmlns:a16="http://schemas.microsoft.com/office/drawing/2014/main" id="{322B5330-831C-AD44-9A97-2C55CD1E57AB}"/>
              </a:ext>
            </a:extLst>
          </p:cNvPr>
          <p:cNvSpPr>
            <a:spLocks noGrp="1" noChangeArrowheads="1"/>
          </p:cNvSpPr>
          <p:nvPr>
            <p:ph type="body" sz="quarter" idx="3"/>
          </p:nvPr>
        </p:nvSpPr>
        <p:spPr bwMode="auto">
          <a:xfrm>
            <a:off x="990600" y="4572000"/>
            <a:ext cx="53340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06" name="Rectangle 6">
            <a:extLst>
              <a:ext uri="{FF2B5EF4-FFF2-40B4-BE49-F238E27FC236}">
                <a16:creationId xmlns:a16="http://schemas.microsoft.com/office/drawing/2014/main" id="{1A7ABE6D-7AAF-5946-8C69-6F990A447D77}"/>
              </a:ext>
            </a:extLst>
          </p:cNvPr>
          <p:cNvSpPr>
            <a:spLocks noGrp="1" noChangeArrowheads="1"/>
          </p:cNvSpPr>
          <p:nvPr>
            <p:ph type="ftr" sz="quarter" idx="4"/>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ea typeface="ＭＳ Ｐゴシック" charset="-128"/>
                <a:cs typeface="+mn-cs"/>
              </a:defRPr>
            </a:lvl1pPr>
          </a:lstStyle>
          <a:p>
            <a:pPr>
              <a:defRPr/>
            </a:pPr>
            <a:endParaRPr lang="en-US"/>
          </a:p>
        </p:txBody>
      </p:sp>
      <p:sp>
        <p:nvSpPr>
          <p:cNvPr id="51207" name="Rectangle 7">
            <a:extLst>
              <a:ext uri="{FF2B5EF4-FFF2-40B4-BE49-F238E27FC236}">
                <a16:creationId xmlns:a16="http://schemas.microsoft.com/office/drawing/2014/main" id="{5F8012FD-93FD-D340-AFC6-FCCD01A790C0}"/>
              </a:ext>
            </a:extLst>
          </p:cNvPr>
          <p:cNvSpPr>
            <a:spLocks noGrp="1" noChangeArrowheads="1"/>
          </p:cNvSpPr>
          <p:nvPr>
            <p:ph type="sldNum" sz="quarter" idx="5"/>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panose="020B0604020202020204" pitchFamily="34" charset="0"/>
              </a:defRPr>
            </a:lvl1pPr>
          </a:lstStyle>
          <a:p>
            <a:pPr>
              <a:defRPr/>
            </a:pPr>
            <a:fld id="{1611CCCD-361A-5448-9893-A23F448D2843}" type="slidenum">
              <a:rPr lang="en-US" altLang="en-US"/>
              <a:pPr>
                <a:defRPr/>
              </a:pPr>
              <a:t>‹#›</a:t>
            </a:fld>
            <a:endParaRPr lang="en-US" altLang="en-US"/>
          </a:p>
        </p:txBody>
      </p:sp>
    </p:spTree>
    <p:extLst>
      <p:ext uri="{BB962C8B-B14F-4D97-AF65-F5344CB8AC3E}">
        <p14:creationId xmlns:p14="http://schemas.microsoft.com/office/powerpoint/2010/main" val="7284816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F63425E2-F0BF-DE4B-87B7-55653648D3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B280FBB3-7028-644F-8489-ACC4D65B973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246885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0018052-D65E-C14C-84F4-4CC0B15863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60D9C3C9-179E-724D-8E26-87C3F0959E0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8641907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7633" name="Google Shape;227;g7fe2cbe272_0_58:notes">
            <a:extLst>
              <a:ext uri="{FF2B5EF4-FFF2-40B4-BE49-F238E27FC236}">
                <a16:creationId xmlns:a16="http://schemas.microsoft.com/office/drawing/2014/main" id="{EE5DEA5F-B1FE-4447-96EE-B0374409760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7634" name="Google Shape;228;g7fe2cbe272_0_58:notes">
            <a:extLst>
              <a:ext uri="{FF2B5EF4-FFF2-40B4-BE49-F238E27FC236}">
                <a16:creationId xmlns:a16="http://schemas.microsoft.com/office/drawing/2014/main" id="{5699B1BD-F9E5-0344-97C1-FD01296B3E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7635" name="Google Shape;229;g7fe2cbe272_0_58:notes">
            <a:extLst>
              <a:ext uri="{FF2B5EF4-FFF2-40B4-BE49-F238E27FC236}">
                <a16:creationId xmlns:a16="http://schemas.microsoft.com/office/drawing/2014/main" id="{962A0FBE-6C60-0A41-8E7A-598E4C73CF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4B4D599-4BB2-7F4D-8CF4-CE290BA8EE17}" type="slidenum">
              <a:rPr lang="en-US" altLang="en-US" sz="1200" smtClean="0"/>
              <a:pPr>
                <a:buClr>
                  <a:srgbClr val="000000"/>
                </a:buClr>
                <a:buSzPts val="1200"/>
                <a:buFont typeface="Times" pitchFamily="2" charset="0"/>
                <a:buNone/>
              </a:pPr>
              <a:t>100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45606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9681" name="Google Shape;227;g7fe2cbe272_0_58:notes">
            <a:extLst>
              <a:ext uri="{FF2B5EF4-FFF2-40B4-BE49-F238E27FC236}">
                <a16:creationId xmlns:a16="http://schemas.microsoft.com/office/drawing/2014/main" id="{02778C37-3C45-FF48-99D6-23B9A8BD43C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9682" name="Google Shape;228;g7fe2cbe272_0_58:notes">
            <a:extLst>
              <a:ext uri="{FF2B5EF4-FFF2-40B4-BE49-F238E27FC236}">
                <a16:creationId xmlns:a16="http://schemas.microsoft.com/office/drawing/2014/main" id="{1C61A193-12C7-764D-A984-6D5EA01B1C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9683" name="Google Shape;229;g7fe2cbe272_0_58:notes">
            <a:extLst>
              <a:ext uri="{FF2B5EF4-FFF2-40B4-BE49-F238E27FC236}">
                <a16:creationId xmlns:a16="http://schemas.microsoft.com/office/drawing/2014/main" id="{979A36BB-3152-054C-99AB-68D2C2F254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7638E1B-303C-374D-B3AF-8332A2116E5D}"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9158982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1729" name="Google Shape;227;g7fe2cbe272_0_58:notes">
            <a:extLst>
              <a:ext uri="{FF2B5EF4-FFF2-40B4-BE49-F238E27FC236}">
                <a16:creationId xmlns:a16="http://schemas.microsoft.com/office/drawing/2014/main" id="{5D6B3438-E3ED-4743-A281-AA8790B12E8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1730" name="Google Shape;228;g7fe2cbe272_0_58:notes">
            <a:extLst>
              <a:ext uri="{FF2B5EF4-FFF2-40B4-BE49-F238E27FC236}">
                <a16:creationId xmlns:a16="http://schemas.microsoft.com/office/drawing/2014/main" id="{EA0A5ED8-97CA-294D-B108-8FBF8F8952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1731" name="Google Shape;229;g7fe2cbe272_0_58:notes">
            <a:extLst>
              <a:ext uri="{FF2B5EF4-FFF2-40B4-BE49-F238E27FC236}">
                <a16:creationId xmlns:a16="http://schemas.microsoft.com/office/drawing/2014/main" id="{6CFD481C-97A6-4548-A40B-2CE4A66F3D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7C6807B-58DB-9746-8A04-11ACC8DA991C}"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907950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3777" name="Google Shape;227;g7fe2cbe272_0_58:notes">
            <a:extLst>
              <a:ext uri="{FF2B5EF4-FFF2-40B4-BE49-F238E27FC236}">
                <a16:creationId xmlns:a16="http://schemas.microsoft.com/office/drawing/2014/main" id="{A4A3D4AA-D5A3-0044-A6CC-E5124751496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3778" name="Google Shape;228;g7fe2cbe272_0_58:notes">
            <a:extLst>
              <a:ext uri="{FF2B5EF4-FFF2-40B4-BE49-F238E27FC236}">
                <a16:creationId xmlns:a16="http://schemas.microsoft.com/office/drawing/2014/main" id="{9B1F1B4F-0BD5-7A4E-82A6-6AC17186A8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3779" name="Google Shape;229;g7fe2cbe272_0_58:notes">
            <a:extLst>
              <a:ext uri="{FF2B5EF4-FFF2-40B4-BE49-F238E27FC236}">
                <a16:creationId xmlns:a16="http://schemas.microsoft.com/office/drawing/2014/main" id="{D1DF40E0-96A4-3B44-AF1B-419E276082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A7306D7-C999-A147-A4DD-C5EE2105987D}"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0166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5825" name="Google Shape;462;g847cf01710_0_101:notes">
            <a:extLst>
              <a:ext uri="{FF2B5EF4-FFF2-40B4-BE49-F238E27FC236}">
                <a16:creationId xmlns:a16="http://schemas.microsoft.com/office/drawing/2014/main" id="{CD9701C6-D875-F547-AE13-368A80BADCB6}"/>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5826" name="Google Shape;463;g847cf01710_0_101:notes">
            <a:extLst>
              <a:ext uri="{FF2B5EF4-FFF2-40B4-BE49-F238E27FC236}">
                <a16:creationId xmlns:a16="http://schemas.microsoft.com/office/drawing/2014/main" id="{D03218FA-389A-0A48-A014-54BD0883EA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A</a:t>
            </a:r>
          </a:p>
          <a:p>
            <a:pPr eaLnBrk="1" hangingPunct="1">
              <a:spcBef>
                <a:spcPct val="0"/>
              </a:spcBef>
              <a:buClr>
                <a:srgbClr val="000000"/>
              </a:buClr>
              <a:buSzPts val="1400"/>
            </a:pPr>
            <a:r>
              <a:rPr lang="en-US" altLang="en-US">
                <a:latin typeface="Times" pitchFamily="2" charset="0"/>
              </a:rPr>
              <a:t>Principle: 5.6</a:t>
            </a:r>
          </a:p>
          <a:p>
            <a:pPr eaLnBrk="1" hangingPunct="1">
              <a:spcBef>
                <a:spcPct val="0"/>
              </a:spcBef>
              <a:buClr>
                <a:srgbClr val="000000"/>
              </a:buClr>
              <a:buSzPts val="1400"/>
            </a:pPr>
            <a:r>
              <a:rPr lang="en-US" altLang="en-US">
                <a:latin typeface="Times" pitchFamily="2" charset="0"/>
              </a:rPr>
              <a:t>Learning Objective(s): Describe the role of bisphosphoglycerate in hemoglobin delivery of oxygen in the body.</a:t>
            </a:r>
          </a:p>
          <a:p>
            <a:pPr eaLnBrk="1" hangingPunct="1">
              <a:spcBef>
                <a:spcPct val="0"/>
              </a:spcBef>
              <a:buClr>
                <a:srgbClr val="000000"/>
              </a:buClr>
              <a:buSzPts val="1400"/>
            </a:pPr>
            <a:r>
              <a:rPr lang="en-US" altLang="en-US">
                <a:latin typeface="Times" pitchFamily="2" charset="0"/>
              </a:rPr>
              <a:t>Bloom’s: 2:2</a:t>
            </a:r>
          </a:p>
        </p:txBody>
      </p:sp>
      <p:sp>
        <p:nvSpPr>
          <p:cNvPr id="205827" name="Google Shape;464;g847cf01710_0_101:notes">
            <a:extLst>
              <a:ext uri="{FF2B5EF4-FFF2-40B4-BE49-F238E27FC236}">
                <a16:creationId xmlns:a16="http://schemas.microsoft.com/office/drawing/2014/main" id="{14C0BDFB-BB37-AA41-8637-31EA01B45E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31F0BA5-9975-8145-9DCD-1BE8F080243D}" type="slidenum">
              <a:rPr lang="en-US" altLang="en-US" sz="1200" smtClean="0"/>
              <a:pPr>
                <a:buClr>
                  <a:srgbClr val="000000"/>
                </a:buClr>
                <a:buSzPts val="1200"/>
                <a:buFont typeface="Times" pitchFamily="2" charset="0"/>
                <a:buNone/>
              </a:pPr>
              <a:t>104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34373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7873" name="Google Shape;462;g847cf01710_0_101:notes">
            <a:extLst>
              <a:ext uri="{FF2B5EF4-FFF2-40B4-BE49-F238E27FC236}">
                <a16:creationId xmlns:a16="http://schemas.microsoft.com/office/drawing/2014/main" id="{D3CE51E2-9EB9-2E46-B08D-93ADBFFAC775}"/>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7874" name="Google Shape;463;g847cf01710_0_101:notes">
            <a:extLst>
              <a:ext uri="{FF2B5EF4-FFF2-40B4-BE49-F238E27FC236}">
                <a16:creationId xmlns:a16="http://schemas.microsoft.com/office/drawing/2014/main" id="{09500580-7E73-B044-8E39-7F316E5DC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7875" name="Google Shape;464;g847cf01710_0_101:notes">
            <a:extLst>
              <a:ext uri="{FF2B5EF4-FFF2-40B4-BE49-F238E27FC236}">
                <a16:creationId xmlns:a16="http://schemas.microsoft.com/office/drawing/2014/main" id="{10DA3296-A6E1-AE4C-A765-F6D3703945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A9CB22C-81DC-F44A-9EFE-2196044F5F53}" type="slidenum">
              <a:rPr lang="en-US" altLang="en-US" sz="1200" smtClean="0"/>
              <a:pPr>
                <a:buClr>
                  <a:srgbClr val="000000"/>
                </a:buClr>
                <a:buSzPts val="1200"/>
                <a:buFont typeface="Times" pitchFamily="2" charset="0"/>
                <a:buNone/>
              </a:pPr>
              <a:t>105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23705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9921" name="Google Shape;227;g7fe2cbe272_0_58:notes">
            <a:extLst>
              <a:ext uri="{FF2B5EF4-FFF2-40B4-BE49-F238E27FC236}">
                <a16:creationId xmlns:a16="http://schemas.microsoft.com/office/drawing/2014/main" id="{687AC84C-9165-044B-A848-90EB88B5664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9922" name="Google Shape;228;g7fe2cbe272_0_58:notes">
            <a:extLst>
              <a:ext uri="{FF2B5EF4-FFF2-40B4-BE49-F238E27FC236}">
                <a16:creationId xmlns:a16="http://schemas.microsoft.com/office/drawing/2014/main" id="{67A238AE-C04E-A646-9EA8-2CB427DFC8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9923" name="Google Shape;229;g7fe2cbe272_0_58:notes">
            <a:extLst>
              <a:ext uri="{FF2B5EF4-FFF2-40B4-BE49-F238E27FC236}">
                <a16:creationId xmlns:a16="http://schemas.microsoft.com/office/drawing/2014/main" id="{BE1F9D60-B140-6C46-B430-DB5E247D27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5726926-C35D-EC4A-8CFB-D788957C3334}" type="slidenum">
              <a:rPr lang="en-US" altLang="en-US" sz="1200" smtClean="0"/>
              <a:pPr>
                <a:buClr>
                  <a:srgbClr val="000000"/>
                </a:buClr>
                <a:buSzPts val="1200"/>
                <a:buFont typeface="Times" pitchFamily="2" charset="0"/>
                <a:buNone/>
              </a:pPr>
              <a:t>106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610124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1969" name="Google Shape;227;g7fe2cbe272_0_58:notes">
            <a:extLst>
              <a:ext uri="{FF2B5EF4-FFF2-40B4-BE49-F238E27FC236}">
                <a16:creationId xmlns:a16="http://schemas.microsoft.com/office/drawing/2014/main" id="{7388AC37-53DA-024C-87A9-6A8155AD554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1970" name="Google Shape;228;g7fe2cbe272_0_58:notes">
            <a:extLst>
              <a:ext uri="{FF2B5EF4-FFF2-40B4-BE49-F238E27FC236}">
                <a16:creationId xmlns:a16="http://schemas.microsoft.com/office/drawing/2014/main" id="{2D58461E-6431-8A40-A329-F167FD352A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1971" name="Google Shape;229;g7fe2cbe272_0_58:notes">
            <a:extLst>
              <a:ext uri="{FF2B5EF4-FFF2-40B4-BE49-F238E27FC236}">
                <a16:creationId xmlns:a16="http://schemas.microsoft.com/office/drawing/2014/main" id="{E0AF2F59-C30B-764D-83DF-F717FA5BDE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1EAD85E-5DD5-454D-9CCD-0CAAB29A2FF9}" type="slidenum">
              <a:rPr lang="en-US" altLang="en-US" sz="1200" smtClean="0"/>
              <a:pPr>
                <a:buClr>
                  <a:srgbClr val="000000"/>
                </a:buClr>
                <a:buSzPts val="1200"/>
                <a:buFont typeface="Times" pitchFamily="2" charset="0"/>
                <a:buNone/>
              </a:pPr>
              <a:t>107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6075605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4017" name="Google Shape;227;g7fe2cbe272_0_58:notes">
            <a:extLst>
              <a:ext uri="{FF2B5EF4-FFF2-40B4-BE49-F238E27FC236}">
                <a16:creationId xmlns:a16="http://schemas.microsoft.com/office/drawing/2014/main" id="{01C6B18F-3D52-0A44-A3C1-54BD8B6D50D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4018" name="Google Shape;228;g7fe2cbe272_0_58:notes">
            <a:extLst>
              <a:ext uri="{FF2B5EF4-FFF2-40B4-BE49-F238E27FC236}">
                <a16:creationId xmlns:a16="http://schemas.microsoft.com/office/drawing/2014/main" id="{7D73F43B-A1B2-4548-940C-88740B44A6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4019" name="Google Shape;229;g7fe2cbe272_0_58:notes">
            <a:extLst>
              <a:ext uri="{FF2B5EF4-FFF2-40B4-BE49-F238E27FC236}">
                <a16:creationId xmlns:a16="http://schemas.microsoft.com/office/drawing/2014/main" id="{7942093B-C849-E74F-A67C-27C1F9B950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5C30AB4-4168-E64A-96E0-4E961574B83F}" type="slidenum">
              <a:rPr lang="en-US" altLang="en-US" sz="1200" smtClean="0"/>
              <a:pPr>
                <a:buClr>
                  <a:srgbClr val="000000"/>
                </a:buClr>
                <a:buSzPts val="1200"/>
                <a:buFont typeface="Times" pitchFamily="2" charset="0"/>
                <a:buNone/>
              </a:pPr>
              <a:t>108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221110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6065" name="Google Shape;462;g847cf01710_0_101:notes">
            <a:extLst>
              <a:ext uri="{FF2B5EF4-FFF2-40B4-BE49-F238E27FC236}">
                <a16:creationId xmlns:a16="http://schemas.microsoft.com/office/drawing/2014/main" id="{EEB88013-1AD6-DB48-95D2-955F184911F5}"/>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6066" name="Google Shape;463;g847cf01710_0_101:notes">
            <a:extLst>
              <a:ext uri="{FF2B5EF4-FFF2-40B4-BE49-F238E27FC236}">
                <a16:creationId xmlns:a16="http://schemas.microsoft.com/office/drawing/2014/main" id="{8D8893D5-5C42-9449-81CB-265A64533F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B</a:t>
            </a:r>
          </a:p>
          <a:p>
            <a:pPr eaLnBrk="1" hangingPunct="1">
              <a:spcBef>
                <a:spcPct val="0"/>
              </a:spcBef>
              <a:buClr>
                <a:srgbClr val="000000"/>
              </a:buClr>
              <a:buSzPts val="1400"/>
            </a:pPr>
            <a:r>
              <a:rPr lang="en-US" altLang="en-US">
                <a:latin typeface="Times" pitchFamily="2" charset="0"/>
              </a:rPr>
              <a:t>Principle: 5.6</a:t>
            </a:r>
          </a:p>
          <a:p>
            <a:pPr eaLnBrk="1" hangingPunct="1">
              <a:spcBef>
                <a:spcPct val="0"/>
              </a:spcBef>
              <a:buClr>
                <a:srgbClr val="000000"/>
              </a:buClr>
              <a:buSzPts val="1400"/>
            </a:pPr>
            <a:r>
              <a:rPr lang="en-US" altLang="en-US">
                <a:latin typeface="Times" pitchFamily="2" charset="0"/>
              </a:rPr>
              <a:t>Learning Objective(s): Classify a protein as allosteric; Relate the shape of a binding curve with the extent of allosteric interactions.</a:t>
            </a:r>
          </a:p>
          <a:p>
            <a:pPr eaLnBrk="1" hangingPunct="1">
              <a:spcBef>
                <a:spcPct val="0"/>
              </a:spcBef>
              <a:buClr>
                <a:srgbClr val="000000"/>
              </a:buClr>
              <a:buSzPts val="1400"/>
            </a:pPr>
            <a:r>
              <a:rPr lang="en-US" altLang="en-US">
                <a:latin typeface="Times" pitchFamily="2" charset="0"/>
              </a:rPr>
              <a:t>Bloom’s: 2:2</a:t>
            </a:r>
          </a:p>
        </p:txBody>
      </p:sp>
      <p:sp>
        <p:nvSpPr>
          <p:cNvPr id="216067" name="Google Shape;464;g847cf01710_0_101:notes">
            <a:extLst>
              <a:ext uri="{FF2B5EF4-FFF2-40B4-BE49-F238E27FC236}">
                <a16:creationId xmlns:a16="http://schemas.microsoft.com/office/drawing/2014/main" id="{5085AB05-1E12-2B4F-A2C9-9E12D93B1C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3313699-CAD4-5D4F-838B-E9AF5FAF67CF}"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82558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Google Shape;227;g7fe2cbe272_0_58:notes">
            <a:extLst>
              <a:ext uri="{FF2B5EF4-FFF2-40B4-BE49-F238E27FC236}">
                <a16:creationId xmlns:a16="http://schemas.microsoft.com/office/drawing/2014/main" id="{DE58E09C-FA7E-3C4F-8727-91C7EAB723E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8914" name="Google Shape;228;g7fe2cbe272_0_58:notes">
            <a:extLst>
              <a:ext uri="{FF2B5EF4-FFF2-40B4-BE49-F238E27FC236}">
                <a16:creationId xmlns:a16="http://schemas.microsoft.com/office/drawing/2014/main" id="{1E118E00-CBC4-5243-BD92-7B8BC70ED7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8915" name="Google Shape;229;g7fe2cbe272_0_58:notes">
            <a:extLst>
              <a:ext uri="{FF2B5EF4-FFF2-40B4-BE49-F238E27FC236}">
                <a16:creationId xmlns:a16="http://schemas.microsoft.com/office/drawing/2014/main" id="{AC5D3042-D495-5042-AFE3-48112CD204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21D691B-D9DC-D64B-888E-84354AFF0927}"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44668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8113" name="Google Shape;462;g847cf01710_0_101:notes">
            <a:extLst>
              <a:ext uri="{FF2B5EF4-FFF2-40B4-BE49-F238E27FC236}">
                <a16:creationId xmlns:a16="http://schemas.microsoft.com/office/drawing/2014/main" id="{8125B856-C068-684E-8A4E-1C8C0D7A41AF}"/>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8114" name="Google Shape;463;g847cf01710_0_101:notes">
            <a:extLst>
              <a:ext uri="{FF2B5EF4-FFF2-40B4-BE49-F238E27FC236}">
                <a16:creationId xmlns:a16="http://schemas.microsoft.com/office/drawing/2014/main" id="{5FC1DE27-2DA8-964D-80A1-752945D191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8115" name="Google Shape;464;g847cf01710_0_101:notes">
            <a:extLst>
              <a:ext uri="{FF2B5EF4-FFF2-40B4-BE49-F238E27FC236}">
                <a16:creationId xmlns:a16="http://schemas.microsoft.com/office/drawing/2014/main" id="{432C6B3C-8D51-E348-B85D-1BAA367ED5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AD93480-4B03-9A4D-9856-B365E47930CC}" type="slidenum">
              <a:rPr lang="en-US" altLang="en-US" sz="1200" smtClean="0"/>
              <a:pPr>
                <a:buClr>
                  <a:srgbClr val="000000"/>
                </a:buClr>
                <a:buSzPts val="1200"/>
                <a:buFont typeface="Times" pitchFamily="2" charset="0"/>
                <a:buNone/>
              </a:pPr>
              <a:t>110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96683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0161" name="Google Shape;193;g847cf01710_0_132:notes">
            <a:extLst>
              <a:ext uri="{FF2B5EF4-FFF2-40B4-BE49-F238E27FC236}">
                <a16:creationId xmlns:a16="http://schemas.microsoft.com/office/drawing/2014/main" id="{EE7439A1-6F82-A143-8CC8-771A8420DFD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0162" name="Google Shape;194;g847cf01710_0_132:notes">
            <a:extLst>
              <a:ext uri="{FF2B5EF4-FFF2-40B4-BE49-F238E27FC236}">
                <a16:creationId xmlns:a16="http://schemas.microsoft.com/office/drawing/2014/main" id="{91585585-3151-8144-BCAD-AAFD6FF951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0163" name="Google Shape;195;g847cf01710_0_132:notes">
            <a:extLst>
              <a:ext uri="{FF2B5EF4-FFF2-40B4-BE49-F238E27FC236}">
                <a16:creationId xmlns:a16="http://schemas.microsoft.com/office/drawing/2014/main" id="{6D217036-3DAA-FE42-837F-65EF0F27BD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E4CE5CF-F0F2-634F-AC3D-E3961D203B74}" type="slidenum">
              <a:rPr lang="en-US" altLang="en-US" sz="1200" smtClean="0"/>
              <a:pPr>
                <a:buClr>
                  <a:srgbClr val="000000"/>
                </a:buClr>
                <a:buSzPts val="1200"/>
                <a:buFont typeface="Times" pitchFamily="2" charset="0"/>
                <a:buNone/>
              </a:pPr>
              <a:t>111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6987001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3FB43F10-62D6-9D44-8F6B-3D435332E6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8DFB8DDB-A1C1-CF45-9DCA-71468A839BD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62862899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4257" name="Google Shape;227;g7fe2cbe272_0_58:notes">
            <a:extLst>
              <a:ext uri="{FF2B5EF4-FFF2-40B4-BE49-F238E27FC236}">
                <a16:creationId xmlns:a16="http://schemas.microsoft.com/office/drawing/2014/main" id="{9C453180-9C32-9A49-95C6-1077C0F1F04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4258" name="Google Shape;228;g7fe2cbe272_0_58:notes">
            <a:extLst>
              <a:ext uri="{FF2B5EF4-FFF2-40B4-BE49-F238E27FC236}">
                <a16:creationId xmlns:a16="http://schemas.microsoft.com/office/drawing/2014/main" id="{E9D6B8DC-F071-F745-99ED-9456B911AA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4259" name="Google Shape;229;g7fe2cbe272_0_58:notes">
            <a:extLst>
              <a:ext uri="{FF2B5EF4-FFF2-40B4-BE49-F238E27FC236}">
                <a16:creationId xmlns:a16="http://schemas.microsoft.com/office/drawing/2014/main" id="{96FE9A09-D90D-414A-A598-95440D6C80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F81E853-3BB5-DF4C-9DFC-ACA58B6FEFA6}" type="slidenum">
              <a:rPr lang="en-US" altLang="en-US" sz="1200" smtClean="0"/>
              <a:pPr>
                <a:buClr>
                  <a:srgbClr val="000000"/>
                </a:buClr>
                <a:buSzPts val="1200"/>
                <a:buFont typeface="Times" pitchFamily="2" charset="0"/>
                <a:buNone/>
              </a:pPr>
              <a:t>113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0309833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6305" name="Google Shape;227;g7fe2cbe272_0_58:notes">
            <a:extLst>
              <a:ext uri="{FF2B5EF4-FFF2-40B4-BE49-F238E27FC236}">
                <a16:creationId xmlns:a16="http://schemas.microsoft.com/office/drawing/2014/main" id="{C76C9B1F-A854-834C-A6BB-2003DA7B3FC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6306" name="Google Shape;228;g7fe2cbe272_0_58:notes">
            <a:extLst>
              <a:ext uri="{FF2B5EF4-FFF2-40B4-BE49-F238E27FC236}">
                <a16:creationId xmlns:a16="http://schemas.microsoft.com/office/drawing/2014/main" id="{20EBD14A-DC50-B54B-800B-3624F2BD95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6307" name="Google Shape;229;g7fe2cbe272_0_58:notes">
            <a:extLst>
              <a:ext uri="{FF2B5EF4-FFF2-40B4-BE49-F238E27FC236}">
                <a16:creationId xmlns:a16="http://schemas.microsoft.com/office/drawing/2014/main" id="{C2FCBAAF-752E-0840-B1D3-DE16F48B01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0B9746C-A0F5-E14C-BE43-5298E83ADFAB}" type="slidenum">
              <a:rPr lang="en-US" altLang="en-US" sz="1200" smtClean="0"/>
              <a:pPr>
                <a:buClr>
                  <a:srgbClr val="000000"/>
                </a:buClr>
                <a:buSzPts val="1200"/>
                <a:buFont typeface="Times" pitchFamily="2" charset="0"/>
                <a:buNone/>
              </a:pPr>
              <a:t>114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235236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8353" name="Google Shape;227;g7fe2cbe272_0_58:notes">
            <a:extLst>
              <a:ext uri="{FF2B5EF4-FFF2-40B4-BE49-F238E27FC236}">
                <a16:creationId xmlns:a16="http://schemas.microsoft.com/office/drawing/2014/main" id="{E13806DC-E694-AE41-BBA4-C290C58636A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8354" name="Google Shape;228;g7fe2cbe272_0_58:notes">
            <a:extLst>
              <a:ext uri="{FF2B5EF4-FFF2-40B4-BE49-F238E27FC236}">
                <a16:creationId xmlns:a16="http://schemas.microsoft.com/office/drawing/2014/main" id="{49CF4567-D405-9C4C-B53D-CBC99A14DE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8355" name="Google Shape;229;g7fe2cbe272_0_58:notes">
            <a:extLst>
              <a:ext uri="{FF2B5EF4-FFF2-40B4-BE49-F238E27FC236}">
                <a16:creationId xmlns:a16="http://schemas.microsoft.com/office/drawing/2014/main" id="{E2FC2250-D5DB-9740-81B8-1E167C785E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115A59A-8A85-CF47-926F-D568974932D5}" type="slidenum">
              <a:rPr lang="en-US" altLang="en-US" sz="1200" smtClean="0"/>
              <a:pPr>
                <a:buClr>
                  <a:srgbClr val="000000"/>
                </a:buClr>
                <a:buSzPts val="1200"/>
                <a:buFont typeface="Times" pitchFamily="2" charset="0"/>
                <a:buNone/>
              </a:pPr>
              <a:t>115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9290831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0401" name="Google Shape;227;g7fe2cbe272_0_58:notes">
            <a:extLst>
              <a:ext uri="{FF2B5EF4-FFF2-40B4-BE49-F238E27FC236}">
                <a16:creationId xmlns:a16="http://schemas.microsoft.com/office/drawing/2014/main" id="{0255D124-CD21-0643-A179-B2A53C72A2B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0402" name="Google Shape;228;g7fe2cbe272_0_58:notes">
            <a:extLst>
              <a:ext uri="{FF2B5EF4-FFF2-40B4-BE49-F238E27FC236}">
                <a16:creationId xmlns:a16="http://schemas.microsoft.com/office/drawing/2014/main" id="{A9B3A647-9640-B64E-93C3-7FE68D99A1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30403" name="Google Shape;229;g7fe2cbe272_0_58:notes">
            <a:extLst>
              <a:ext uri="{FF2B5EF4-FFF2-40B4-BE49-F238E27FC236}">
                <a16:creationId xmlns:a16="http://schemas.microsoft.com/office/drawing/2014/main" id="{E52D398A-BFF5-FD4B-9E86-BE851028F1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FECCC18-F270-C448-B457-87FC91DB1D37}" type="slidenum">
              <a:rPr lang="en-US" altLang="en-US" sz="1200" smtClean="0"/>
              <a:pPr>
                <a:buClr>
                  <a:srgbClr val="000000"/>
                </a:buClr>
                <a:buSzPts val="1200"/>
                <a:buFont typeface="Times" pitchFamily="2" charset="0"/>
                <a:buNone/>
              </a:pPr>
              <a:t>116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311144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2449" name="Google Shape;227;g7fe2cbe272_0_58:notes">
            <a:extLst>
              <a:ext uri="{FF2B5EF4-FFF2-40B4-BE49-F238E27FC236}">
                <a16:creationId xmlns:a16="http://schemas.microsoft.com/office/drawing/2014/main" id="{16F48E3C-DAE4-8E4A-9E23-F469DF1B448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2450" name="Google Shape;228;g7fe2cbe272_0_58:notes">
            <a:extLst>
              <a:ext uri="{FF2B5EF4-FFF2-40B4-BE49-F238E27FC236}">
                <a16:creationId xmlns:a16="http://schemas.microsoft.com/office/drawing/2014/main" id="{2BF558C8-E3EC-3549-9C40-602EA4B759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32451" name="Google Shape;229;g7fe2cbe272_0_58:notes">
            <a:extLst>
              <a:ext uri="{FF2B5EF4-FFF2-40B4-BE49-F238E27FC236}">
                <a16:creationId xmlns:a16="http://schemas.microsoft.com/office/drawing/2014/main" id="{B8C04F33-8F01-2043-A6CB-28C494335E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0FE649-D37E-E642-BC33-9EB7ACCF073B}" type="slidenum">
              <a:rPr lang="en-US" altLang="en-US" sz="1200" smtClean="0"/>
              <a:pPr>
                <a:buClr>
                  <a:srgbClr val="000000"/>
                </a:buClr>
                <a:buSzPts val="1200"/>
                <a:buFont typeface="Times" pitchFamily="2" charset="0"/>
                <a:buNone/>
              </a:pPr>
              <a:t>117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9352435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4497" name="Google Shape;462;g847cf01710_0_101:notes">
            <a:extLst>
              <a:ext uri="{FF2B5EF4-FFF2-40B4-BE49-F238E27FC236}">
                <a16:creationId xmlns:a16="http://schemas.microsoft.com/office/drawing/2014/main" id="{0205FA95-7ACD-8C42-A49B-C8E35C9E1EC6}"/>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4498" name="Google Shape;463;g847cf01710_0_101:notes">
            <a:extLst>
              <a:ext uri="{FF2B5EF4-FFF2-40B4-BE49-F238E27FC236}">
                <a16:creationId xmlns:a16="http://schemas.microsoft.com/office/drawing/2014/main" id="{83523AA3-B796-DC4B-83D7-734C571A86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A</a:t>
            </a:r>
          </a:p>
          <a:p>
            <a:pPr eaLnBrk="1" hangingPunct="1">
              <a:spcBef>
                <a:spcPct val="0"/>
              </a:spcBef>
              <a:buClr>
                <a:srgbClr val="000000"/>
              </a:buClr>
              <a:buSzPts val="1400"/>
            </a:pPr>
            <a:r>
              <a:rPr lang="en-US" altLang="en-US">
                <a:latin typeface="Times" pitchFamily="2" charset="0"/>
              </a:rPr>
              <a:t>Principle: 5.2</a:t>
            </a:r>
          </a:p>
          <a:p>
            <a:pPr eaLnBrk="1" hangingPunct="1">
              <a:spcBef>
                <a:spcPct val="0"/>
              </a:spcBef>
              <a:buClr>
                <a:srgbClr val="000000"/>
              </a:buClr>
              <a:buSzPts val="1400"/>
            </a:pPr>
            <a:r>
              <a:rPr lang="en-US" altLang="en-US">
                <a:latin typeface="Times" pitchFamily="2" charset="0"/>
              </a:rPr>
              <a:t>Learning Objective(s): Compare the humoral and cellular immune systems.</a:t>
            </a:r>
          </a:p>
          <a:p>
            <a:pPr eaLnBrk="1" hangingPunct="1">
              <a:spcBef>
                <a:spcPct val="0"/>
              </a:spcBef>
              <a:buClr>
                <a:srgbClr val="000000"/>
              </a:buClr>
              <a:buSzPts val="1400"/>
            </a:pPr>
            <a:r>
              <a:rPr lang="en-US" altLang="en-US">
                <a:latin typeface="Times" pitchFamily="2" charset="0"/>
              </a:rPr>
              <a:t>Bloom’s: 2:2</a:t>
            </a:r>
          </a:p>
        </p:txBody>
      </p:sp>
      <p:sp>
        <p:nvSpPr>
          <p:cNvPr id="234499" name="Google Shape;464;g847cf01710_0_101:notes">
            <a:extLst>
              <a:ext uri="{FF2B5EF4-FFF2-40B4-BE49-F238E27FC236}">
                <a16:creationId xmlns:a16="http://schemas.microsoft.com/office/drawing/2014/main" id="{298063FB-4DC7-1849-853C-2C62263EFA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BD08403-DF6F-0E47-A44C-E98C580B7B7E}" type="slidenum">
              <a:rPr lang="en-US" altLang="en-US" sz="1200" smtClean="0"/>
              <a:pPr>
                <a:buClr>
                  <a:srgbClr val="000000"/>
                </a:buClr>
                <a:buSzPts val="1200"/>
                <a:buFont typeface="Times" pitchFamily="2" charset="0"/>
                <a:buNone/>
              </a:pPr>
              <a:t>118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7125226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6545" name="Google Shape;462;g847cf01710_0_101:notes">
            <a:extLst>
              <a:ext uri="{FF2B5EF4-FFF2-40B4-BE49-F238E27FC236}">
                <a16:creationId xmlns:a16="http://schemas.microsoft.com/office/drawing/2014/main" id="{2A385C81-8FE6-EA44-8A02-524B18C92C91}"/>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6546" name="Google Shape;463;g847cf01710_0_101:notes">
            <a:extLst>
              <a:ext uri="{FF2B5EF4-FFF2-40B4-BE49-F238E27FC236}">
                <a16:creationId xmlns:a16="http://schemas.microsoft.com/office/drawing/2014/main" id="{5F5C46E7-BE29-834B-9C58-7050F85C4E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36547" name="Google Shape;464;g847cf01710_0_101:notes">
            <a:extLst>
              <a:ext uri="{FF2B5EF4-FFF2-40B4-BE49-F238E27FC236}">
                <a16:creationId xmlns:a16="http://schemas.microsoft.com/office/drawing/2014/main" id="{8E7510CA-2949-A941-94C3-CDBDD8BCF6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1B03E19-4B95-1044-85B4-7BDB5164E6F2}" type="slidenum">
              <a:rPr lang="en-US" altLang="en-US" sz="1200" smtClean="0"/>
              <a:pPr>
                <a:buClr>
                  <a:srgbClr val="000000"/>
                </a:buClr>
                <a:buSzPts val="1200"/>
                <a:buFont typeface="Times" pitchFamily="2" charset="0"/>
                <a:buNone/>
              </a:pPr>
              <a:t>119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13741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1" name="Google Shape;227;g7fe2cbe272_0_58:notes">
            <a:extLst>
              <a:ext uri="{FF2B5EF4-FFF2-40B4-BE49-F238E27FC236}">
                <a16:creationId xmlns:a16="http://schemas.microsoft.com/office/drawing/2014/main" id="{A45F7B5B-BF02-0241-81A7-75301703914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0962" name="Google Shape;228;g7fe2cbe272_0_58:notes">
            <a:extLst>
              <a:ext uri="{FF2B5EF4-FFF2-40B4-BE49-F238E27FC236}">
                <a16:creationId xmlns:a16="http://schemas.microsoft.com/office/drawing/2014/main" id="{84DFD5A9-70B2-8A4C-98B8-3D0A0BBFDC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0963" name="Google Shape;229;g7fe2cbe272_0_58:notes">
            <a:extLst>
              <a:ext uri="{FF2B5EF4-FFF2-40B4-BE49-F238E27FC236}">
                <a16:creationId xmlns:a16="http://schemas.microsoft.com/office/drawing/2014/main" id="{AFD75D4D-F86B-C646-B0BE-7B47334D0E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DE005CA-C208-8A46-A6D0-3310C3148565}"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922153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0018052-D65E-C14C-84F4-4CC0B15863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60D9C3C9-179E-724D-8E26-87C3F0959E0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7926118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0641" name="Google Shape;227;g7fe2cbe272_0_58:notes">
            <a:extLst>
              <a:ext uri="{FF2B5EF4-FFF2-40B4-BE49-F238E27FC236}">
                <a16:creationId xmlns:a16="http://schemas.microsoft.com/office/drawing/2014/main" id="{59AD917E-370A-2140-9F07-517A9A87AAF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0642" name="Google Shape;228;g7fe2cbe272_0_58:notes">
            <a:extLst>
              <a:ext uri="{FF2B5EF4-FFF2-40B4-BE49-F238E27FC236}">
                <a16:creationId xmlns:a16="http://schemas.microsoft.com/office/drawing/2014/main" id="{548B5CD7-6882-114B-B31D-ABB29AA94C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0643" name="Google Shape;229;g7fe2cbe272_0_58:notes">
            <a:extLst>
              <a:ext uri="{FF2B5EF4-FFF2-40B4-BE49-F238E27FC236}">
                <a16:creationId xmlns:a16="http://schemas.microsoft.com/office/drawing/2014/main" id="{D9BB777B-8523-8541-BB05-900283FBFD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B3D2167-D1D2-9241-BA2B-B289A350DCD7}" type="slidenum">
              <a:rPr lang="en-US" altLang="en-US" sz="1200" smtClean="0"/>
              <a:pPr>
                <a:buClr>
                  <a:srgbClr val="000000"/>
                </a:buClr>
                <a:buSzPts val="1200"/>
                <a:buFont typeface="Times" pitchFamily="2" charset="0"/>
                <a:buNone/>
              </a:pPr>
              <a:t>121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254885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2689" name="Google Shape;227;g7fe2cbe272_0_58:notes">
            <a:extLst>
              <a:ext uri="{FF2B5EF4-FFF2-40B4-BE49-F238E27FC236}">
                <a16:creationId xmlns:a16="http://schemas.microsoft.com/office/drawing/2014/main" id="{65BF1E79-7F2C-B345-9C23-3635B205A14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2690" name="Google Shape;228;g7fe2cbe272_0_58:notes">
            <a:extLst>
              <a:ext uri="{FF2B5EF4-FFF2-40B4-BE49-F238E27FC236}">
                <a16:creationId xmlns:a16="http://schemas.microsoft.com/office/drawing/2014/main" id="{70BC33E0-F6EF-E84E-B4CE-BCDE562FA5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2691" name="Google Shape;229;g7fe2cbe272_0_58:notes">
            <a:extLst>
              <a:ext uri="{FF2B5EF4-FFF2-40B4-BE49-F238E27FC236}">
                <a16:creationId xmlns:a16="http://schemas.microsoft.com/office/drawing/2014/main" id="{903618A6-4D2E-6D43-BF4A-4088159F6D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874B769-3FD9-584D-9F5E-EE2770C57CDB}" type="slidenum">
              <a:rPr lang="en-US" altLang="en-US" sz="1200" smtClean="0"/>
              <a:pPr>
                <a:buClr>
                  <a:srgbClr val="000000"/>
                </a:buClr>
                <a:buSzPts val="1200"/>
                <a:buFont typeface="Times" pitchFamily="2" charset="0"/>
                <a:buNone/>
              </a:pPr>
              <a:t>122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6209245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4737" name="Google Shape;462;g847cf01710_0_101:notes">
            <a:extLst>
              <a:ext uri="{FF2B5EF4-FFF2-40B4-BE49-F238E27FC236}">
                <a16:creationId xmlns:a16="http://schemas.microsoft.com/office/drawing/2014/main" id="{45DB2D7C-C253-7E42-97A4-463CA52D4D9B}"/>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4738" name="Google Shape;463;g847cf01710_0_101:notes">
            <a:extLst>
              <a:ext uri="{FF2B5EF4-FFF2-40B4-BE49-F238E27FC236}">
                <a16:creationId xmlns:a16="http://schemas.microsoft.com/office/drawing/2014/main" id="{7F522E79-8157-434A-B0B6-446A9530C1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A</a:t>
            </a:r>
          </a:p>
          <a:p>
            <a:pPr eaLnBrk="1" hangingPunct="1">
              <a:spcBef>
                <a:spcPct val="0"/>
              </a:spcBef>
              <a:buClr>
                <a:srgbClr val="000000"/>
              </a:buClr>
              <a:buSzPts val="1400"/>
            </a:pPr>
            <a:r>
              <a:rPr lang="en-US" altLang="en-US">
                <a:latin typeface="Times" pitchFamily="2" charset="0"/>
              </a:rPr>
              <a:t>Principle: 5.1</a:t>
            </a:r>
          </a:p>
          <a:p>
            <a:pPr eaLnBrk="1" hangingPunct="1">
              <a:spcBef>
                <a:spcPct val="0"/>
              </a:spcBef>
              <a:buClr>
                <a:srgbClr val="000000"/>
              </a:buClr>
              <a:buSzPts val="1400"/>
            </a:pPr>
            <a:r>
              <a:rPr lang="en-US" altLang="en-US">
                <a:latin typeface="Times" pitchFamily="2" charset="0"/>
              </a:rPr>
              <a:t>Learning Objective(s): Describe the interactions underlying antigen recognition.</a:t>
            </a:r>
          </a:p>
          <a:p>
            <a:pPr eaLnBrk="1" hangingPunct="1">
              <a:spcBef>
                <a:spcPct val="0"/>
              </a:spcBef>
              <a:buClr>
                <a:srgbClr val="000000"/>
              </a:buClr>
              <a:buSzPts val="1400"/>
            </a:pPr>
            <a:r>
              <a:rPr lang="en-US" altLang="en-US">
                <a:latin typeface="Times" pitchFamily="2" charset="0"/>
              </a:rPr>
              <a:t>Bloom’s: 1:1</a:t>
            </a:r>
          </a:p>
        </p:txBody>
      </p:sp>
      <p:sp>
        <p:nvSpPr>
          <p:cNvPr id="244739" name="Google Shape;464;g847cf01710_0_101:notes">
            <a:extLst>
              <a:ext uri="{FF2B5EF4-FFF2-40B4-BE49-F238E27FC236}">
                <a16:creationId xmlns:a16="http://schemas.microsoft.com/office/drawing/2014/main" id="{C85CC033-B084-2C43-96E3-00FCA59786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33052CD-4120-6E44-BD6F-A3C8F81901B4}" type="slidenum">
              <a:rPr lang="en-US" altLang="en-US" sz="1200" smtClean="0"/>
              <a:pPr>
                <a:buClr>
                  <a:srgbClr val="000000"/>
                </a:buClr>
                <a:buSzPts val="1200"/>
                <a:buFont typeface="Times" pitchFamily="2" charset="0"/>
                <a:buNone/>
              </a:pPr>
              <a:t>123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970681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6785" name="Google Shape;462;g847cf01710_0_101:notes">
            <a:extLst>
              <a:ext uri="{FF2B5EF4-FFF2-40B4-BE49-F238E27FC236}">
                <a16:creationId xmlns:a16="http://schemas.microsoft.com/office/drawing/2014/main" id="{C90B4769-5AA4-F04B-8BD3-C6DED0E6AC46}"/>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6786" name="Google Shape;463;g847cf01710_0_101:notes">
            <a:extLst>
              <a:ext uri="{FF2B5EF4-FFF2-40B4-BE49-F238E27FC236}">
                <a16:creationId xmlns:a16="http://schemas.microsoft.com/office/drawing/2014/main" id="{FC4AE688-E64B-E647-B71A-972F81FB4F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6787" name="Google Shape;464;g847cf01710_0_101:notes">
            <a:extLst>
              <a:ext uri="{FF2B5EF4-FFF2-40B4-BE49-F238E27FC236}">
                <a16:creationId xmlns:a16="http://schemas.microsoft.com/office/drawing/2014/main" id="{D2A15A78-A9C1-3944-9A80-69F76987A3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7EEB86F-B17C-5546-8CAE-33C4998C7D96}" type="slidenum">
              <a:rPr lang="en-US" altLang="en-US" sz="1200" smtClean="0"/>
              <a:pPr>
                <a:buClr>
                  <a:srgbClr val="000000"/>
                </a:buClr>
                <a:buSzPts val="1200"/>
                <a:buFont typeface="Times" pitchFamily="2" charset="0"/>
                <a:buNone/>
              </a:pPr>
              <a:t>124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1759574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8833" name="Google Shape;227;g7fe2cbe272_0_58:notes">
            <a:extLst>
              <a:ext uri="{FF2B5EF4-FFF2-40B4-BE49-F238E27FC236}">
                <a16:creationId xmlns:a16="http://schemas.microsoft.com/office/drawing/2014/main" id="{685C3032-38A4-E447-B04E-EC7E345FD31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8834" name="Google Shape;228;g7fe2cbe272_0_58:notes">
            <a:extLst>
              <a:ext uri="{FF2B5EF4-FFF2-40B4-BE49-F238E27FC236}">
                <a16:creationId xmlns:a16="http://schemas.microsoft.com/office/drawing/2014/main" id="{D37B83C9-B046-E34F-80FD-FA03C28815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8835" name="Google Shape;229;g7fe2cbe272_0_58:notes">
            <a:extLst>
              <a:ext uri="{FF2B5EF4-FFF2-40B4-BE49-F238E27FC236}">
                <a16:creationId xmlns:a16="http://schemas.microsoft.com/office/drawing/2014/main" id="{A38A3B28-0F48-594A-A2AE-A08A766FE8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C93C87F-EE7D-274A-B6F7-B18F66F6C967}" type="slidenum">
              <a:rPr lang="en-US" altLang="en-US" sz="1200" smtClean="0"/>
              <a:pPr>
                <a:buClr>
                  <a:srgbClr val="000000"/>
                </a:buClr>
                <a:buSzPts val="1200"/>
                <a:buFont typeface="Times" pitchFamily="2" charset="0"/>
                <a:buNone/>
              </a:pPr>
              <a:t>125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9769986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0881" name="Google Shape;227;g7fe2cbe272_0_58:notes">
            <a:extLst>
              <a:ext uri="{FF2B5EF4-FFF2-40B4-BE49-F238E27FC236}">
                <a16:creationId xmlns:a16="http://schemas.microsoft.com/office/drawing/2014/main" id="{28674010-DE02-1C4D-8DDB-4813F578BE3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0882" name="Google Shape;228;g7fe2cbe272_0_58:notes">
            <a:extLst>
              <a:ext uri="{FF2B5EF4-FFF2-40B4-BE49-F238E27FC236}">
                <a16:creationId xmlns:a16="http://schemas.microsoft.com/office/drawing/2014/main" id="{4B310CAD-A7EA-C24F-9E79-3D9EB4A7AF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50883" name="Google Shape;229;g7fe2cbe272_0_58:notes">
            <a:extLst>
              <a:ext uri="{FF2B5EF4-FFF2-40B4-BE49-F238E27FC236}">
                <a16:creationId xmlns:a16="http://schemas.microsoft.com/office/drawing/2014/main" id="{43291B24-29F8-AC49-B87F-6122F1FF60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80555EE-77A4-2B4D-8885-59348FC866B3}" type="slidenum">
              <a:rPr lang="en-US" altLang="en-US" sz="1200" smtClean="0"/>
              <a:pPr>
                <a:buClr>
                  <a:srgbClr val="000000"/>
                </a:buClr>
                <a:buSzPts val="1200"/>
                <a:buFont typeface="Times" pitchFamily="2" charset="0"/>
                <a:buNone/>
              </a:pPr>
              <a:t>126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33861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2929" name="Google Shape;227;g7fe2cbe272_0_58:notes">
            <a:extLst>
              <a:ext uri="{FF2B5EF4-FFF2-40B4-BE49-F238E27FC236}">
                <a16:creationId xmlns:a16="http://schemas.microsoft.com/office/drawing/2014/main" id="{C7DF48C7-C159-5341-A58E-CFB2A0A5CB6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2930" name="Google Shape;228;g7fe2cbe272_0_58:notes">
            <a:extLst>
              <a:ext uri="{FF2B5EF4-FFF2-40B4-BE49-F238E27FC236}">
                <a16:creationId xmlns:a16="http://schemas.microsoft.com/office/drawing/2014/main" id="{0B12ECFE-263C-6E41-BCE6-A8D7996220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52931" name="Google Shape;229;g7fe2cbe272_0_58:notes">
            <a:extLst>
              <a:ext uri="{FF2B5EF4-FFF2-40B4-BE49-F238E27FC236}">
                <a16:creationId xmlns:a16="http://schemas.microsoft.com/office/drawing/2014/main" id="{5A730D40-874D-FF40-9AAB-880A59C6EB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6F58257-09A3-0344-9B1A-D6585C22EE1C}" type="slidenum">
              <a:rPr lang="en-US" altLang="en-US" sz="1200" smtClean="0"/>
              <a:pPr>
                <a:buClr>
                  <a:srgbClr val="000000"/>
                </a:buClr>
                <a:buSzPts val="1200"/>
                <a:buFont typeface="Times" pitchFamily="2" charset="0"/>
                <a:buNone/>
              </a:pPr>
              <a:t>127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810615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4977" name="Google Shape;227;g7fe2cbe272_0_58:notes">
            <a:extLst>
              <a:ext uri="{FF2B5EF4-FFF2-40B4-BE49-F238E27FC236}">
                <a16:creationId xmlns:a16="http://schemas.microsoft.com/office/drawing/2014/main" id="{6BB1A8C9-AFD7-274D-805C-2F56D9CC52B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4978" name="Google Shape;228;g7fe2cbe272_0_58:notes">
            <a:extLst>
              <a:ext uri="{FF2B5EF4-FFF2-40B4-BE49-F238E27FC236}">
                <a16:creationId xmlns:a16="http://schemas.microsoft.com/office/drawing/2014/main" id="{2079039C-EE71-4641-9118-C37FA39AF6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54979" name="Google Shape;229;g7fe2cbe272_0_58:notes">
            <a:extLst>
              <a:ext uri="{FF2B5EF4-FFF2-40B4-BE49-F238E27FC236}">
                <a16:creationId xmlns:a16="http://schemas.microsoft.com/office/drawing/2014/main" id="{3E0947AA-0C10-E34F-9867-07B92060FC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6D261C3-3CC5-B740-816B-4DD17466EB2F}" type="slidenum">
              <a:rPr lang="en-US" altLang="en-US" sz="1200" smtClean="0"/>
              <a:pPr>
                <a:buClr>
                  <a:srgbClr val="000000"/>
                </a:buClr>
                <a:buSzPts val="1200"/>
                <a:buFont typeface="Times" pitchFamily="2" charset="0"/>
                <a:buNone/>
              </a:pPr>
              <a:t>128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5089803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7025" name="Google Shape;462;g847cf01710_0_101:notes">
            <a:extLst>
              <a:ext uri="{FF2B5EF4-FFF2-40B4-BE49-F238E27FC236}">
                <a16:creationId xmlns:a16="http://schemas.microsoft.com/office/drawing/2014/main" id="{E46FEA79-4DC3-FC4A-A1E6-D51C5195D85B}"/>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7026" name="Google Shape;463;g847cf01710_0_101:notes">
            <a:extLst>
              <a:ext uri="{FF2B5EF4-FFF2-40B4-BE49-F238E27FC236}">
                <a16:creationId xmlns:a16="http://schemas.microsoft.com/office/drawing/2014/main" id="{076B7E87-C03F-A64D-9FF2-716369B511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C</a:t>
            </a:r>
          </a:p>
          <a:p>
            <a:pPr eaLnBrk="1" hangingPunct="1">
              <a:spcBef>
                <a:spcPct val="0"/>
              </a:spcBef>
              <a:buClr>
                <a:srgbClr val="000000"/>
              </a:buClr>
              <a:buSzPts val="1400"/>
            </a:pPr>
            <a:r>
              <a:rPr lang="en-US" altLang="en-US">
                <a:latin typeface="Times" pitchFamily="2" charset="0"/>
              </a:rPr>
              <a:t>Principle: 5.1</a:t>
            </a:r>
          </a:p>
          <a:p>
            <a:pPr eaLnBrk="1" hangingPunct="1">
              <a:spcBef>
                <a:spcPct val="0"/>
              </a:spcBef>
              <a:buClr>
                <a:srgbClr val="000000"/>
              </a:buClr>
              <a:buSzPts val="1400"/>
            </a:pPr>
            <a:r>
              <a:rPr lang="en-US" altLang="en-US">
                <a:latin typeface="Times" pitchFamily="2" charset="0"/>
              </a:rPr>
              <a:t>Learning Objective(s): Identify the key features of immunoglobulin G (IgG).</a:t>
            </a:r>
          </a:p>
          <a:p>
            <a:pPr eaLnBrk="1" hangingPunct="1">
              <a:spcBef>
                <a:spcPct val="0"/>
              </a:spcBef>
              <a:buClr>
                <a:srgbClr val="000000"/>
              </a:buClr>
              <a:buSzPts val="1400"/>
            </a:pPr>
            <a:r>
              <a:rPr lang="en-US" altLang="en-US">
                <a:latin typeface="Times" pitchFamily="2" charset="0"/>
              </a:rPr>
              <a:t>Bloom’s: 2:1</a:t>
            </a:r>
          </a:p>
        </p:txBody>
      </p:sp>
      <p:sp>
        <p:nvSpPr>
          <p:cNvPr id="257027" name="Google Shape;464;g847cf01710_0_101:notes">
            <a:extLst>
              <a:ext uri="{FF2B5EF4-FFF2-40B4-BE49-F238E27FC236}">
                <a16:creationId xmlns:a16="http://schemas.microsoft.com/office/drawing/2014/main" id="{FF577984-583F-4F4C-8B3C-E786B9ADA3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F6692AF-8AEF-304D-B92B-50AE13809647}" type="slidenum">
              <a:rPr lang="en-US" altLang="en-US" sz="1200" smtClean="0"/>
              <a:pPr>
                <a:buClr>
                  <a:srgbClr val="000000"/>
                </a:buClr>
                <a:buSzPts val="1200"/>
                <a:buFont typeface="Times" pitchFamily="2" charset="0"/>
                <a:buNone/>
              </a:pPr>
              <a:t>129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00462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09" name="Google Shape;227;g7fe2cbe272_0_58:notes">
            <a:extLst>
              <a:ext uri="{FF2B5EF4-FFF2-40B4-BE49-F238E27FC236}">
                <a16:creationId xmlns:a16="http://schemas.microsoft.com/office/drawing/2014/main" id="{FE54FCB6-91BF-9D45-8D63-F3BC01414A2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3010" name="Google Shape;228;g7fe2cbe272_0_58:notes">
            <a:extLst>
              <a:ext uri="{FF2B5EF4-FFF2-40B4-BE49-F238E27FC236}">
                <a16:creationId xmlns:a16="http://schemas.microsoft.com/office/drawing/2014/main" id="{4B7D7926-8174-DD43-9286-CB7081589A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3011" name="Google Shape;229;g7fe2cbe272_0_58:notes">
            <a:extLst>
              <a:ext uri="{FF2B5EF4-FFF2-40B4-BE49-F238E27FC236}">
                <a16:creationId xmlns:a16="http://schemas.microsoft.com/office/drawing/2014/main" id="{EAB3E6F9-7A27-0244-8B1C-80B4189A12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ECF0952-7491-A946-B6F1-FA2ACAD8E1BF}"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700697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9073" name="Google Shape;462;g847cf01710_0_101:notes">
            <a:extLst>
              <a:ext uri="{FF2B5EF4-FFF2-40B4-BE49-F238E27FC236}">
                <a16:creationId xmlns:a16="http://schemas.microsoft.com/office/drawing/2014/main" id="{7AE454B6-C451-D847-AEBF-7F2598D987C9}"/>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9074" name="Google Shape;463;g847cf01710_0_101:notes">
            <a:extLst>
              <a:ext uri="{FF2B5EF4-FFF2-40B4-BE49-F238E27FC236}">
                <a16:creationId xmlns:a16="http://schemas.microsoft.com/office/drawing/2014/main" id="{DA1936AC-67E0-434E-8C86-21DCF7F9F6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59075" name="Google Shape;464;g847cf01710_0_101:notes">
            <a:extLst>
              <a:ext uri="{FF2B5EF4-FFF2-40B4-BE49-F238E27FC236}">
                <a16:creationId xmlns:a16="http://schemas.microsoft.com/office/drawing/2014/main" id="{8AEB7673-5E34-6B4A-A87F-D9EA44CB62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A1FB8A0-125C-B24D-B9EA-C7C7B39E1A2A}" type="slidenum">
              <a:rPr lang="en-US" altLang="en-US" sz="1200" smtClean="0"/>
              <a:pPr>
                <a:buClr>
                  <a:srgbClr val="000000"/>
                </a:buClr>
                <a:buSzPts val="1200"/>
                <a:buFont typeface="Times" pitchFamily="2" charset="0"/>
                <a:buNone/>
              </a:pPr>
              <a:t>130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2909560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1121" name="Google Shape;227;g7fe2cbe272_0_58:notes">
            <a:extLst>
              <a:ext uri="{FF2B5EF4-FFF2-40B4-BE49-F238E27FC236}">
                <a16:creationId xmlns:a16="http://schemas.microsoft.com/office/drawing/2014/main" id="{A64DD2A5-7433-F64B-95FE-4A5A5CF7EDB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1122" name="Google Shape;228;g7fe2cbe272_0_58:notes">
            <a:extLst>
              <a:ext uri="{FF2B5EF4-FFF2-40B4-BE49-F238E27FC236}">
                <a16:creationId xmlns:a16="http://schemas.microsoft.com/office/drawing/2014/main" id="{ECCFCFB4-DACA-3845-97A2-94A4FCD59F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1123" name="Google Shape;229;g7fe2cbe272_0_58:notes">
            <a:extLst>
              <a:ext uri="{FF2B5EF4-FFF2-40B4-BE49-F238E27FC236}">
                <a16:creationId xmlns:a16="http://schemas.microsoft.com/office/drawing/2014/main" id="{ED831688-CC6E-9440-BF7D-0741B604E1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BA2DBB5-7F8B-4746-AB09-2282D3F3B49A}" type="slidenum">
              <a:rPr lang="en-US" altLang="en-US" sz="1200" smtClean="0"/>
              <a:pPr>
                <a:buClr>
                  <a:srgbClr val="000000"/>
                </a:buClr>
                <a:buSzPts val="1200"/>
                <a:buFont typeface="Times" pitchFamily="2" charset="0"/>
                <a:buNone/>
              </a:pPr>
              <a:t>131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453810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3FB43F10-62D6-9D44-8F6B-3D435332E6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8DFB8DDB-A1C1-CF45-9DCA-71468A839BD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468413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5217" name="Google Shape;227;g7fe2cbe272_0_58:notes">
            <a:extLst>
              <a:ext uri="{FF2B5EF4-FFF2-40B4-BE49-F238E27FC236}">
                <a16:creationId xmlns:a16="http://schemas.microsoft.com/office/drawing/2014/main" id="{D5089793-6045-8F49-892A-FFC01FE8301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5218" name="Google Shape;228;g7fe2cbe272_0_58:notes">
            <a:extLst>
              <a:ext uri="{FF2B5EF4-FFF2-40B4-BE49-F238E27FC236}">
                <a16:creationId xmlns:a16="http://schemas.microsoft.com/office/drawing/2014/main" id="{9B97DBAD-D053-8C44-B8B5-E4A41498A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5219" name="Google Shape;229;g7fe2cbe272_0_58:notes">
            <a:extLst>
              <a:ext uri="{FF2B5EF4-FFF2-40B4-BE49-F238E27FC236}">
                <a16:creationId xmlns:a16="http://schemas.microsoft.com/office/drawing/2014/main" id="{FF44D15C-78ED-D84A-A382-C8BD72A05E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DF21394-E1A7-B84E-B3CA-C52F37AC6FE1}" type="slidenum">
              <a:rPr lang="en-US" altLang="en-US" sz="1200" smtClean="0"/>
              <a:pPr>
                <a:buClr>
                  <a:srgbClr val="000000"/>
                </a:buClr>
                <a:buSzPts val="1200"/>
                <a:buFont typeface="Times" pitchFamily="2" charset="0"/>
                <a:buNone/>
              </a:pPr>
              <a:t>133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483114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7265" name="Google Shape;462;g847cf01710_0_101:notes">
            <a:extLst>
              <a:ext uri="{FF2B5EF4-FFF2-40B4-BE49-F238E27FC236}">
                <a16:creationId xmlns:a16="http://schemas.microsoft.com/office/drawing/2014/main" id="{D566B335-DB24-AE49-B7FE-281745ED9E8D}"/>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7266" name="Google Shape;463;g847cf01710_0_101:notes">
            <a:extLst>
              <a:ext uri="{FF2B5EF4-FFF2-40B4-BE49-F238E27FC236}">
                <a16:creationId xmlns:a16="http://schemas.microsoft.com/office/drawing/2014/main" id="{D4C3CA03-E580-CD49-AD90-0D4D748E7F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B</a:t>
            </a:r>
          </a:p>
          <a:p>
            <a:pPr eaLnBrk="1" hangingPunct="1">
              <a:spcBef>
                <a:spcPct val="0"/>
              </a:spcBef>
              <a:buClr>
                <a:srgbClr val="000000"/>
              </a:buClr>
              <a:buSzPts val="1400"/>
            </a:pPr>
            <a:r>
              <a:rPr lang="en-US" altLang="en-US">
                <a:latin typeface="Times" pitchFamily="2" charset="0"/>
              </a:rPr>
              <a:t>Principle: 5.2</a:t>
            </a:r>
          </a:p>
          <a:p>
            <a:pPr eaLnBrk="1" hangingPunct="1">
              <a:spcBef>
                <a:spcPct val="0"/>
              </a:spcBef>
              <a:buClr>
                <a:srgbClr val="000000"/>
              </a:buClr>
              <a:buSzPts val="1400"/>
            </a:pPr>
            <a:r>
              <a:rPr lang="en-US" altLang="en-US">
                <a:latin typeface="Times" pitchFamily="2" charset="0"/>
              </a:rPr>
              <a:t>Learning Objective(s): Identify the key features of immunoglobulin G (IgG); Describe the interactions underlying antigen recognition.</a:t>
            </a:r>
          </a:p>
          <a:p>
            <a:pPr eaLnBrk="1" hangingPunct="1">
              <a:spcBef>
                <a:spcPct val="0"/>
              </a:spcBef>
              <a:buClr>
                <a:srgbClr val="000000"/>
              </a:buClr>
              <a:buSzPts val="1400"/>
            </a:pPr>
            <a:r>
              <a:rPr lang="en-US" altLang="en-US">
                <a:latin typeface="Times" pitchFamily="2" charset="0"/>
              </a:rPr>
              <a:t>Bloom’s: 2:2</a:t>
            </a:r>
          </a:p>
        </p:txBody>
      </p:sp>
      <p:sp>
        <p:nvSpPr>
          <p:cNvPr id="267267" name="Google Shape;464;g847cf01710_0_101:notes">
            <a:extLst>
              <a:ext uri="{FF2B5EF4-FFF2-40B4-BE49-F238E27FC236}">
                <a16:creationId xmlns:a16="http://schemas.microsoft.com/office/drawing/2014/main" id="{FE521C8E-D7B5-7541-AE67-8C9BA24F9D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62552F7-DF4C-2947-929A-2E64680B3DEA}" type="slidenum">
              <a:rPr lang="en-US" altLang="en-US" sz="1200" smtClean="0"/>
              <a:pPr>
                <a:buClr>
                  <a:srgbClr val="000000"/>
                </a:buClr>
                <a:buSzPts val="1200"/>
                <a:buFont typeface="Times" pitchFamily="2" charset="0"/>
                <a:buNone/>
              </a:pPr>
              <a:t>134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746285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9313" name="Google Shape;462;g847cf01710_0_101:notes">
            <a:extLst>
              <a:ext uri="{FF2B5EF4-FFF2-40B4-BE49-F238E27FC236}">
                <a16:creationId xmlns:a16="http://schemas.microsoft.com/office/drawing/2014/main" id="{8562BD1C-5638-104D-9CD0-6DE9B4F35909}"/>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9314" name="Google Shape;463;g847cf01710_0_101:notes">
            <a:extLst>
              <a:ext uri="{FF2B5EF4-FFF2-40B4-BE49-F238E27FC236}">
                <a16:creationId xmlns:a16="http://schemas.microsoft.com/office/drawing/2014/main" id="{D7691D48-1CB8-C842-9A5D-A592B40C91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9315" name="Google Shape;464;g847cf01710_0_101:notes">
            <a:extLst>
              <a:ext uri="{FF2B5EF4-FFF2-40B4-BE49-F238E27FC236}">
                <a16:creationId xmlns:a16="http://schemas.microsoft.com/office/drawing/2014/main" id="{265E8F77-DF51-2444-99D1-2472DC004B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5980980-0933-7141-A5E0-A6EC20171923}" type="slidenum">
              <a:rPr lang="en-US" altLang="en-US" sz="1200" smtClean="0"/>
              <a:pPr>
                <a:buClr>
                  <a:srgbClr val="000000"/>
                </a:buClr>
                <a:buSzPts val="1200"/>
                <a:buFont typeface="Times" pitchFamily="2" charset="0"/>
                <a:buNone/>
              </a:pPr>
              <a:t>135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7995103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1361" name="Google Shape;227;g7fe2cbe272_0_58:notes">
            <a:extLst>
              <a:ext uri="{FF2B5EF4-FFF2-40B4-BE49-F238E27FC236}">
                <a16:creationId xmlns:a16="http://schemas.microsoft.com/office/drawing/2014/main" id="{AD6E3B95-0E24-A448-A702-C6E4AD3EE1C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1362" name="Google Shape;228;g7fe2cbe272_0_58:notes">
            <a:extLst>
              <a:ext uri="{FF2B5EF4-FFF2-40B4-BE49-F238E27FC236}">
                <a16:creationId xmlns:a16="http://schemas.microsoft.com/office/drawing/2014/main" id="{15D3BB6E-B21C-EF45-A63C-AFE6B04DAC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71363" name="Google Shape;229;g7fe2cbe272_0_58:notes">
            <a:extLst>
              <a:ext uri="{FF2B5EF4-FFF2-40B4-BE49-F238E27FC236}">
                <a16:creationId xmlns:a16="http://schemas.microsoft.com/office/drawing/2014/main" id="{DDFFACCB-C075-A542-8BEB-2E0B1D7BBA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9ACBB30-7159-B449-AE5A-A11C1CCD40F2}" type="slidenum">
              <a:rPr lang="en-US" altLang="en-US" sz="1200" smtClean="0"/>
              <a:pPr>
                <a:buClr>
                  <a:srgbClr val="000000"/>
                </a:buClr>
                <a:buSzPts val="1200"/>
                <a:buFont typeface="Times" pitchFamily="2" charset="0"/>
                <a:buNone/>
              </a:pPr>
              <a:t>136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3034369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3409" name="Google Shape;227;g7fe2cbe272_0_58:notes">
            <a:extLst>
              <a:ext uri="{FF2B5EF4-FFF2-40B4-BE49-F238E27FC236}">
                <a16:creationId xmlns:a16="http://schemas.microsoft.com/office/drawing/2014/main" id="{38ADBD23-97F5-9F48-AD92-4A85F88BE64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3410" name="Google Shape;228;g7fe2cbe272_0_58:notes">
            <a:extLst>
              <a:ext uri="{FF2B5EF4-FFF2-40B4-BE49-F238E27FC236}">
                <a16:creationId xmlns:a16="http://schemas.microsoft.com/office/drawing/2014/main" id="{0B940ED1-C428-0E47-90A6-1DDD8C368D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73411" name="Google Shape;229;g7fe2cbe272_0_58:notes">
            <a:extLst>
              <a:ext uri="{FF2B5EF4-FFF2-40B4-BE49-F238E27FC236}">
                <a16:creationId xmlns:a16="http://schemas.microsoft.com/office/drawing/2014/main" id="{5E03C364-9749-C446-A451-8C42205EE7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F617E93-9BC8-D74F-806A-B62AF4C36F07}" type="slidenum">
              <a:rPr lang="en-US" altLang="en-US" sz="1200" smtClean="0"/>
              <a:pPr>
                <a:buClr>
                  <a:srgbClr val="000000"/>
                </a:buClr>
                <a:buSzPts val="1200"/>
                <a:buFont typeface="Times" pitchFamily="2" charset="0"/>
                <a:buNone/>
              </a:pPr>
              <a:t>137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19450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5457" name="Google Shape;462;g847cf01710_0_101:notes">
            <a:extLst>
              <a:ext uri="{FF2B5EF4-FFF2-40B4-BE49-F238E27FC236}">
                <a16:creationId xmlns:a16="http://schemas.microsoft.com/office/drawing/2014/main" id="{5F89AC6D-121E-F14D-8C75-F47AE1C64C8C}"/>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5458" name="Google Shape;463;g847cf01710_0_101:notes">
            <a:extLst>
              <a:ext uri="{FF2B5EF4-FFF2-40B4-BE49-F238E27FC236}">
                <a16:creationId xmlns:a16="http://schemas.microsoft.com/office/drawing/2014/main" id="{C9881B85-5F4A-C247-A6FA-92AB7963EE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D</a:t>
            </a:r>
          </a:p>
          <a:p>
            <a:pPr eaLnBrk="1" hangingPunct="1">
              <a:spcBef>
                <a:spcPct val="0"/>
              </a:spcBef>
              <a:buClr>
                <a:srgbClr val="000000"/>
              </a:buClr>
              <a:buSzPts val="1400"/>
            </a:pPr>
            <a:r>
              <a:rPr lang="en-US" altLang="en-US">
                <a:latin typeface="Times" pitchFamily="2" charset="0"/>
              </a:rPr>
              <a:t>Principle: 5.2</a:t>
            </a:r>
          </a:p>
          <a:p>
            <a:pPr eaLnBrk="1" hangingPunct="1">
              <a:spcBef>
                <a:spcPct val="0"/>
              </a:spcBef>
              <a:buClr>
                <a:srgbClr val="000000"/>
              </a:buClr>
              <a:buSzPts val="1400"/>
            </a:pPr>
            <a:r>
              <a:rPr lang="en-US" altLang="en-US">
                <a:latin typeface="Times" pitchFamily="2" charset="0"/>
              </a:rPr>
              <a:t>Learning Objective(s): Compare monoclonal and polyclonal antibody preparations; Compare primary and secondary antibodies.</a:t>
            </a:r>
          </a:p>
          <a:p>
            <a:pPr eaLnBrk="1" hangingPunct="1">
              <a:spcBef>
                <a:spcPct val="0"/>
              </a:spcBef>
              <a:buClr>
                <a:srgbClr val="000000"/>
              </a:buClr>
              <a:buSzPts val="1400"/>
            </a:pPr>
            <a:r>
              <a:rPr lang="en-US" altLang="en-US">
                <a:latin typeface="Times" pitchFamily="2" charset="0"/>
              </a:rPr>
              <a:t>Bloom’s: 2:2</a:t>
            </a:r>
          </a:p>
        </p:txBody>
      </p:sp>
      <p:sp>
        <p:nvSpPr>
          <p:cNvPr id="275459" name="Google Shape;464;g847cf01710_0_101:notes">
            <a:extLst>
              <a:ext uri="{FF2B5EF4-FFF2-40B4-BE49-F238E27FC236}">
                <a16:creationId xmlns:a16="http://schemas.microsoft.com/office/drawing/2014/main" id="{71BD875C-0142-9B40-B640-B401ED404A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18FC04C-23EB-484B-8F47-EFB6B07E590B}" type="slidenum">
              <a:rPr lang="en-US" altLang="en-US" sz="1200" smtClean="0"/>
              <a:pPr>
                <a:buClr>
                  <a:srgbClr val="000000"/>
                </a:buClr>
                <a:buSzPts val="1200"/>
                <a:buFont typeface="Times" pitchFamily="2" charset="0"/>
                <a:buNone/>
              </a:pPr>
              <a:t>138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107851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7505" name="Google Shape;462;g847cf01710_0_101:notes">
            <a:extLst>
              <a:ext uri="{FF2B5EF4-FFF2-40B4-BE49-F238E27FC236}">
                <a16:creationId xmlns:a16="http://schemas.microsoft.com/office/drawing/2014/main" id="{D08C59B6-D652-E649-AFEB-B78CC197BF4A}"/>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7506" name="Google Shape;463;g847cf01710_0_101:notes">
            <a:extLst>
              <a:ext uri="{FF2B5EF4-FFF2-40B4-BE49-F238E27FC236}">
                <a16:creationId xmlns:a16="http://schemas.microsoft.com/office/drawing/2014/main" id="{0701106E-1C88-004F-842A-48FAA094C7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77507" name="Google Shape;464;g847cf01710_0_101:notes">
            <a:extLst>
              <a:ext uri="{FF2B5EF4-FFF2-40B4-BE49-F238E27FC236}">
                <a16:creationId xmlns:a16="http://schemas.microsoft.com/office/drawing/2014/main" id="{3461A5CB-F869-CF45-8062-504E2AF701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4AAF25-3F68-8347-B4B4-E6C8DB943DB0}" type="slidenum">
              <a:rPr lang="en-US" altLang="en-US" sz="1200" smtClean="0"/>
              <a:pPr>
                <a:buClr>
                  <a:srgbClr val="000000"/>
                </a:buClr>
                <a:buSzPts val="1200"/>
                <a:buFont typeface="Times" pitchFamily="2" charset="0"/>
                <a:buNone/>
              </a:pPr>
              <a:t>139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8179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7" name="Google Shape;462;g847cf01710_0_101:notes">
            <a:extLst>
              <a:ext uri="{FF2B5EF4-FFF2-40B4-BE49-F238E27FC236}">
                <a16:creationId xmlns:a16="http://schemas.microsoft.com/office/drawing/2014/main" id="{5B1DF666-4D34-DC4F-B90D-D8E0FE07F963}"/>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5058" name="Google Shape;463;g847cf01710_0_101:notes">
            <a:extLst>
              <a:ext uri="{FF2B5EF4-FFF2-40B4-BE49-F238E27FC236}">
                <a16:creationId xmlns:a16="http://schemas.microsoft.com/office/drawing/2014/main" id="{130F35AF-7E58-0040-B76B-DBB90D08E7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A</a:t>
            </a:r>
          </a:p>
          <a:p>
            <a:pPr eaLnBrk="1" hangingPunct="1">
              <a:spcBef>
                <a:spcPct val="0"/>
              </a:spcBef>
              <a:buClr>
                <a:srgbClr val="000000"/>
              </a:buClr>
              <a:buSzPts val="1400"/>
            </a:pPr>
            <a:r>
              <a:rPr lang="en-US" altLang="en-US">
                <a:latin typeface="Times" pitchFamily="2" charset="0"/>
              </a:rPr>
              <a:t>Principle: 5.1</a:t>
            </a:r>
          </a:p>
          <a:p>
            <a:pPr eaLnBrk="1" hangingPunct="1">
              <a:spcBef>
                <a:spcPct val="0"/>
              </a:spcBef>
              <a:buClr>
                <a:srgbClr val="000000"/>
              </a:buClr>
              <a:buSzPts val="1400"/>
            </a:pPr>
            <a:r>
              <a:rPr lang="en-US" altLang="en-US">
                <a:latin typeface="Times" pitchFamily="2" charset="0"/>
              </a:rPr>
              <a:t>Learning Objective(s): Describe the function of heme.</a:t>
            </a:r>
          </a:p>
          <a:p>
            <a:pPr eaLnBrk="1" hangingPunct="1">
              <a:spcBef>
                <a:spcPct val="0"/>
              </a:spcBef>
              <a:buClr>
                <a:srgbClr val="000000"/>
              </a:buClr>
              <a:buSzPts val="1400"/>
            </a:pPr>
            <a:r>
              <a:rPr lang="en-US" altLang="en-US">
                <a:latin typeface="Times" pitchFamily="2" charset="0"/>
              </a:rPr>
              <a:t>Bloom’s: 2:2</a:t>
            </a:r>
          </a:p>
        </p:txBody>
      </p:sp>
      <p:sp>
        <p:nvSpPr>
          <p:cNvPr id="45059" name="Google Shape;464;g847cf01710_0_101:notes">
            <a:extLst>
              <a:ext uri="{FF2B5EF4-FFF2-40B4-BE49-F238E27FC236}">
                <a16:creationId xmlns:a16="http://schemas.microsoft.com/office/drawing/2014/main" id="{8CEDDA56-B231-B647-960E-080DD53E00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8A548EC-D22B-3E4C-9E86-32BB83A911E5}"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6795919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1841" name="Google Shape;161;g924bc13e47_0_124:notes">
            <a:extLst>
              <a:ext uri="{FF2B5EF4-FFF2-40B4-BE49-F238E27FC236}">
                <a16:creationId xmlns:a16="http://schemas.microsoft.com/office/drawing/2014/main" id="{21C7AA1F-2C7C-ED42-A710-69772A840885}"/>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1842" name="Google Shape;162;g924bc13e47_0_124:notes">
            <a:extLst>
              <a:ext uri="{FF2B5EF4-FFF2-40B4-BE49-F238E27FC236}">
                <a16:creationId xmlns:a16="http://schemas.microsoft.com/office/drawing/2014/main" id="{D0571BAE-84AF-BD47-8228-6E006FD9FF22}"/>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lvl="0" indent="0" algn="l" rtl="0">
              <a:spcBef>
                <a:spcPts val="0"/>
              </a:spcBef>
              <a:spcAft>
                <a:spcPts val="0"/>
              </a:spcAft>
              <a:buClr>
                <a:schemeClr val="dk1"/>
              </a:buClr>
              <a:buSzPts val="1100"/>
              <a:buFont typeface="Arial"/>
              <a:buNone/>
            </a:pPr>
            <a:r>
              <a:rPr lang="en-GB" sz="1000" dirty="0">
                <a:solidFill>
                  <a:schemeClr val="dk1"/>
                </a:solidFill>
              </a:rPr>
              <a:t>Instructor: </a:t>
            </a:r>
            <a:r>
              <a:rPr lang="en-GB" sz="1200" kern="1200" dirty="0">
                <a:solidFill>
                  <a:schemeClr val="tx1"/>
                </a:solidFill>
                <a:effectLst/>
                <a:latin typeface="Times" charset="0"/>
                <a:ea typeface="MS PGothic" pitchFamily="34" charset="-128"/>
                <a:cs typeface="MS PGothic" charset="0"/>
              </a:rPr>
              <a:t>This Animated Technique video is found within Chapter 5 of Achieve.  It is in the folder titled “Ch5 In-Class Activities, Videos, and Resources.”</a:t>
            </a:r>
            <a:endParaRPr lang="en-GB" sz="1000" dirty="0"/>
          </a:p>
        </p:txBody>
      </p:sp>
      <p:sp>
        <p:nvSpPr>
          <p:cNvPr id="291843" name="Google Shape;163;g924bc13e47_0_124:notes">
            <a:extLst>
              <a:ext uri="{FF2B5EF4-FFF2-40B4-BE49-F238E27FC236}">
                <a16:creationId xmlns:a16="http://schemas.microsoft.com/office/drawing/2014/main" id="{26D17610-D441-114C-9255-6B9CB82F6B7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1AFE2AB1-C3B3-C34D-9D57-677FBFDE0EF0}" type="slidenum">
              <a:rPr lang="en-GB" altLang="en-US" sz="1300" b="0" smtClean="0"/>
              <a:pPr algn="l"/>
              <a:t>140</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750759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3889" name="Google Shape;170;g924bc13e47_0_242:notes">
            <a:extLst>
              <a:ext uri="{FF2B5EF4-FFF2-40B4-BE49-F238E27FC236}">
                <a16:creationId xmlns:a16="http://schemas.microsoft.com/office/drawing/2014/main" id="{1496A3B7-D51E-9A4F-887F-E7DA9632892D}"/>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3890" name="Google Shape;171;g924bc13e47_0_242:notes">
            <a:extLst>
              <a:ext uri="{FF2B5EF4-FFF2-40B4-BE49-F238E27FC236}">
                <a16:creationId xmlns:a16="http://schemas.microsoft.com/office/drawing/2014/main" id="{C0480F41-17DA-D642-A5C2-D6BF5C17E07A}"/>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000" dirty="0">
                <a:solidFill>
                  <a:schemeClr val="dk1"/>
                </a:solidFill>
              </a:rPr>
              <a:t>Instructor: </a:t>
            </a:r>
            <a:r>
              <a:rPr lang="en-GB" sz="1200" kern="1200" dirty="0">
                <a:solidFill>
                  <a:schemeClr val="tx1"/>
                </a:solidFill>
                <a:effectLst/>
                <a:latin typeface="Times" charset="0"/>
                <a:ea typeface="MS PGothic" pitchFamily="34" charset="-128"/>
                <a:cs typeface="MS PGothic" charset="0"/>
              </a:rPr>
              <a:t>This Animated Technique video is found within Chapter 5 of Achieve.  It is in the folder titled “Ch5 In-Class Activities, Videos, and Resources.”</a:t>
            </a:r>
            <a:endParaRPr lang="en-GB" sz="1000" dirty="0"/>
          </a:p>
          <a:p>
            <a:pPr>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293891" name="Google Shape;172;g924bc13e47_0_242:notes">
            <a:extLst>
              <a:ext uri="{FF2B5EF4-FFF2-40B4-BE49-F238E27FC236}">
                <a16:creationId xmlns:a16="http://schemas.microsoft.com/office/drawing/2014/main" id="{E882919E-56A6-0348-8817-C28D363D828C}"/>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9CA35298-E9A5-C24F-95D7-4FC7B10D1829}" type="slidenum">
              <a:rPr lang="en-GB" altLang="en-US" sz="1300" b="0" smtClean="0"/>
              <a:pPr algn="l"/>
              <a:t>141</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7242599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5937" name="Google Shape;177;g924bc13e47_0_358:notes">
            <a:extLst>
              <a:ext uri="{FF2B5EF4-FFF2-40B4-BE49-F238E27FC236}">
                <a16:creationId xmlns:a16="http://schemas.microsoft.com/office/drawing/2014/main" id="{F0F71DFB-9C65-0B46-9676-BADFD68E28CE}"/>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5938" name="Google Shape;178;g924bc13e47_0_358:notes">
            <a:extLst>
              <a:ext uri="{FF2B5EF4-FFF2-40B4-BE49-F238E27FC236}">
                <a16:creationId xmlns:a16="http://schemas.microsoft.com/office/drawing/2014/main" id="{072ADAF3-8E5A-B845-9EF4-82049E78DECE}"/>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000" dirty="0">
                <a:solidFill>
                  <a:schemeClr val="dk1"/>
                </a:solidFill>
              </a:rPr>
              <a:t>Instructor: </a:t>
            </a:r>
            <a:r>
              <a:rPr lang="en-GB" sz="1200" kern="1200" dirty="0">
                <a:solidFill>
                  <a:schemeClr val="tx1"/>
                </a:solidFill>
                <a:effectLst/>
                <a:latin typeface="Times" charset="0"/>
                <a:ea typeface="MS PGothic" pitchFamily="34" charset="-128"/>
                <a:cs typeface="MS PGothic" charset="0"/>
              </a:rPr>
              <a:t>This Animated Technique video is found within Chapter 5 of Achieve.  It is in the folder titled “Ch5 In-Class Activities, Videos, and Resources.”</a:t>
            </a:r>
            <a:endParaRPr lang="en-GB" sz="1000" dirty="0"/>
          </a:p>
        </p:txBody>
      </p:sp>
      <p:sp>
        <p:nvSpPr>
          <p:cNvPr id="295939" name="Google Shape;179;g924bc13e47_0_358:notes">
            <a:extLst>
              <a:ext uri="{FF2B5EF4-FFF2-40B4-BE49-F238E27FC236}">
                <a16:creationId xmlns:a16="http://schemas.microsoft.com/office/drawing/2014/main" id="{8FAB4A4B-C4E1-C342-92BD-7BB8F94FD5A6}"/>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844AE30D-3163-084A-8B64-22DF0940A50B}" type="slidenum">
              <a:rPr lang="en-GB" altLang="en-US" sz="1300" b="0" smtClean="0"/>
              <a:pPr algn="l"/>
              <a:t>142</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292713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3889" name="Google Shape;170;g924bc13e47_0_242:notes">
            <a:extLst>
              <a:ext uri="{FF2B5EF4-FFF2-40B4-BE49-F238E27FC236}">
                <a16:creationId xmlns:a16="http://schemas.microsoft.com/office/drawing/2014/main" id="{1496A3B7-D51E-9A4F-887F-E7DA9632892D}"/>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3890" name="Google Shape;171;g924bc13e47_0_242:notes">
            <a:extLst>
              <a:ext uri="{FF2B5EF4-FFF2-40B4-BE49-F238E27FC236}">
                <a16:creationId xmlns:a16="http://schemas.microsoft.com/office/drawing/2014/main" id="{C0480F41-17DA-D642-A5C2-D6BF5C17E07A}"/>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000" dirty="0">
                <a:solidFill>
                  <a:schemeClr val="dk1"/>
                </a:solidFill>
              </a:rPr>
              <a:t>Instructor: </a:t>
            </a:r>
            <a:r>
              <a:rPr lang="en-GB" sz="1200" kern="1200" dirty="0">
                <a:solidFill>
                  <a:schemeClr val="tx1"/>
                </a:solidFill>
                <a:effectLst/>
                <a:latin typeface="Times" charset="0"/>
                <a:ea typeface="MS PGothic" pitchFamily="34" charset="-128"/>
                <a:cs typeface="MS PGothic" charset="0"/>
              </a:rPr>
              <a:t>This Animated Technique video is found within Chapter 5 of Achieve.  It is in the folder titled “Ch5 In-Class Activities, Videos, and Resources.”</a:t>
            </a:r>
            <a:endParaRPr lang="en-GB" sz="1000" dirty="0"/>
          </a:p>
        </p:txBody>
      </p:sp>
      <p:sp>
        <p:nvSpPr>
          <p:cNvPr id="293891" name="Google Shape;172;g924bc13e47_0_242:notes">
            <a:extLst>
              <a:ext uri="{FF2B5EF4-FFF2-40B4-BE49-F238E27FC236}">
                <a16:creationId xmlns:a16="http://schemas.microsoft.com/office/drawing/2014/main" id="{E882919E-56A6-0348-8817-C28D363D828C}"/>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9CA35298-E9A5-C24F-95D7-4FC7B10D1829}" type="slidenum">
              <a:rPr lang="en-GB" altLang="en-US" sz="1300" b="0" smtClean="0"/>
              <a:pPr algn="l"/>
              <a:t>143</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6373202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5937" name="Google Shape;177;g924bc13e47_0_358:notes">
            <a:extLst>
              <a:ext uri="{FF2B5EF4-FFF2-40B4-BE49-F238E27FC236}">
                <a16:creationId xmlns:a16="http://schemas.microsoft.com/office/drawing/2014/main" id="{F0F71DFB-9C65-0B46-9676-BADFD68E28CE}"/>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5938" name="Google Shape;178;g924bc13e47_0_358:notes">
            <a:extLst>
              <a:ext uri="{FF2B5EF4-FFF2-40B4-BE49-F238E27FC236}">
                <a16:creationId xmlns:a16="http://schemas.microsoft.com/office/drawing/2014/main" id="{072ADAF3-8E5A-B845-9EF4-82049E78DECE}"/>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000" dirty="0">
                <a:solidFill>
                  <a:schemeClr val="dk1"/>
                </a:solidFill>
              </a:rPr>
              <a:t>Instructor: </a:t>
            </a:r>
            <a:r>
              <a:rPr lang="en-GB" sz="1200" kern="1200" dirty="0">
                <a:solidFill>
                  <a:schemeClr val="tx1"/>
                </a:solidFill>
                <a:effectLst/>
                <a:latin typeface="Times" charset="0"/>
                <a:ea typeface="MS PGothic" pitchFamily="34" charset="-128"/>
                <a:cs typeface="MS PGothic" charset="0"/>
              </a:rPr>
              <a:t>This Animated Technique video is found within Chapter 5 of Achieve.  It is in the folder titled “Ch5 In-Class Activities, Videos, and Resources.”</a:t>
            </a:r>
            <a:endParaRPr lang="en-GB" sz="1000" dirty="0"/>
          </a:p>
        </p:txBody>
      </p:sp>
      <p:sp>
        <p:nvSpPr>
          <p:cNvPr id="295939" name="Google Shape;179;g924bc13e47_0_358:notes">
            <a:extLst>
              <a:ext uri="{FF2B5EF4-FFF2-40B4-BE49-F238E27FC236}">
                <a16:creationId xmlns:a16="http://schemas.microsoft.com/office/drawing/2014/main" id="{8FAB4A4B-C4E1-C342-92BD-7BB8F94FD5A6}"/>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844AE30D-3163-084A-8B64-22DF0940A50B}" type="slidenum">
              <a:rPr lang="en-GB" altLang="en-US" sz="1300" b="0" smtClean="0"/>
              <a:pPr algn="l"/>
              <a:t>144</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863467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9553" name="Google Shape;193;g847cf01710_0_132:notes">
            <a:extLst>
              <a:ext uri="{FF2B5EF4-FFF2-40B4-BE49-F238E27FC236}">
                <a16:creationId xmlns:a16="http://schemas.microsoft.com/office/drawing/2014/main" id="{46B8BE56-91AF-9E4D-86CB-8D04E6DFF6F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9554" name="Google Shape;194;g847cf01710_0_132:notes">
            <a:extLst>
              <a:ext uri="{FF2B5EF4-FFF2-40B4-BE49-F238E27FC236}">
                <a16:creationId xmlns:a16="http://schemas.microsoft.com/office/drawing/2014/main" id="{BB07053D-8686-B140-AB5A-5A72F0BD2C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79555" name="Google Shape;195;g847cf01710_0_132:notes">
            <a:extLst>
              <a:ext uri="{FF2B5EF4-FFF2-40B4-BE49-F238E27FC236}">
                <a16:creationId xmlns:a16="http://schemas.microsoft.com/office/drawing/2014/main" id="{FFF23016-E07D-0E4E-A131-AB62066D9F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9D132C6-C55A-0245-8DB6-406118BC4CB9}" type="slidenum">
              <a:rPr lang="en-US" altLang="en-US" sz="1200" smtClean="0"/>
              <a:pPr>
                <a:buClr>
                  <a:srgbClr val="000000"/>
                </a:buClr>
                <a:buSzPts val="1200"/>
                <a:buFont typeface="Times" pitchFamily="2" charset="0"/>
                <a:buNone/>
              </a:pPr>
              <a:t>145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48221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1601" name="Google Shape;227;g7fe2cbe272_0_58:notes">
            <a:extLst>
              <a:ext uri="{FF2B5EF4-FFF2-40B4-BE49-F238E27FC236}">
                <a16:creationId xmlns:a16="http://schemas.microsoft.com/office/drawing/2014/main" id="{F5DC9689-E4BA-0044-8BF1-6B61155CC62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1602" name="Google Shape;228;g7fe2cbe272_0_58:notes">
            <a:extLst>
              <a:ext uri="{FF2B5EF4-FFF2-40B4-BE49-F238E27FC236}">
                <a16:creationId xmlns:a16="http://schemas.microsoft.com/office/drawing/2014/main" id="{DDBE49C7-3961-3D46-97B1-74F37885D9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1603" name="Google Shape;229;g7fe2cbe272_0_58:notes">
            <a:extLst>
              <a:ext uri="{FF2B5EF4-FFF2-40B4-BE49-F238E27FC236}">
                <a16:creationId xmlns:a16="http://schemas.microsoft.com/office/drawing/2014/main" id="{ECCE1EC1-F850-334D-9C5A-0649AB8642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21DD2AB-199B-2245-BE4F-423394B1D996}" type="slidenum">
              <a:rPr lang="en-US" altLang="en-US" sz="1200" smtClean="0"/>
              <a:pPr>
                <a:buClr>
                  <a:srgbClr val="000000"/>
                </a:buClr>
                <a:buSzPts val="1200"/>
                <a:buFont typeface="Times" pitchFamily="2" charset="0"/>
                <a:buNone/>
              </a:pPr>
              <a:t>146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491693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3649" name="Google Shape;227;g7fe2cbe272_0_58:notes">
            <a:extLst>
              <a:ext uri="{FF2B5EF4-FFF2-40B4-BE49-F238E27FC236}">
                <a16:creationId xmlns:a16="http://schemas.microsoft.com/office/drawing/2014/main" id="{1FFAB82B-2968-C14C-80B4-91838779947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3650" name="Google Shape;228;g7fe2cbe272_0_58:notes">
            <a:extLst>
              <a:ext uri="{FF2B5EF4-FFF2-40B4-BE49-F238E27FC236}">
                <a16:creationId xmlns:a16="http://schemas.microsoft.com/office/drawing/2014/main" id="{483B7D75-EC6F-1C4A-9D67-1F9340D3D8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3651" name="Google Shape;229;g7fe2cbe272_0_58:notes">
            <a:extLst>
              <a:ext uri="{FF2B5EF4-FFF2-40B4-BE49-F238E27FC236}">
                <a16:creationId xmlns:a16="http://schemas.microsoft.com/office/drawing/2014/main" id="{B6684723-4979-504F-8362-2101C4C796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B0BAB3D-BCEC-A342-A92F-24E75A368CA6}" type="slidenum">
              <a:rPr lang="en-US" altLang="en-US" sz="1200" smtClean="0"/>
              <a:pPr>
                <a:buClr>
                  <a:srgbClr val="000000"/>
                </a:buClr>
                <a:buSzPts val="1200"/>
                <a:buFont typeface="Times" pitchFamily="2" charset="0"/>
                <a:buNone/>
              </a:pPr>
              <a:t>147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711780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5697" name="Google Shape;462;g847cf01710_0_101:notes">
            <a:extLst>
              <a:ext uri="{FF2B5EF4-FFF2-40B4-BE49-F238E27FC236}">
                <a16:creationId xmlns:a16="http://schemas.microsoft.com/office/drawing/2014/main" id="{51732FF3-3184-5445-8E5A-41F86CD35542}"/>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5698" name="Google Shape;463;g847cf01710_0_101:notes">
            <a:extLst>
              <a:ext uri="{FF2B5EF4-FFF2-40B4-BE49-F238E27FC236}">
                <a16:creationId xmlns:a16="http://schemas.microsoft.com/office/drawing/2014/main" id="{DC975549-D222-3848-BC5B-C5F6455188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5.2</a:t>
            </a:r>
          </a:p>
          <a:p>
            <a:pPr eaLnBrk="1" hangingPunct="1">
              <a:spcBef>
                <a:spcPct val="0"/>
              </a:spcBef>
              <a:buClr>
                <a:srgbClr val="000000"/>
              </a:buClr>
              <a:buSzPts val="1400"/>
            </a:pPr>
            <a:r>
              <a:rPr lang="en-US" altLang="en-US" dirty="0">
                <a:latin typeface="Times" pitchFamily="2" charset="0"/>
              </a:rPr>
              <a:t>Learning Objective(s): Describe thick filaments.</a:t>
            </a:r>
          </a:p>
          <a:p>
            <a:pPr eaLnBrk="1" hangingPunct="1">
              <a:spcBef>
                <a:spcPct val="0"/>
              </a:spcBef>
              <a:buClr>
                <a:srgbClr val="000000"/>
              </a:buClr>
              <a:buSzPts val="1400"/>
            </a:pPr>
            <a:r>
              <a:rPr lang="en-US" altLang="en-US" dirty="0">
                <a:latin typeface="Times" pitchFamily="2" charset="0"/>
              </a:rPr>
              <a:t>Bloom’s: 2.2</a:t>
            </a:r>
          </a:p>
        </p:txBody>
      </p:sp>
      <p:sp>
        <p:nvSpPr>
          <p:cNvPr id="285699" name="Google Shape;464;g847cf01710_0_101:notes">
            <a:extLst>
              <a:ext uri="{FF2B5EF4-FFF2-40B4-BE49-F238E27FC236}">
                <a16:creationId xmlns:a16="http://schemas.microsoft.com/office/drawing/2014/main" id="{D6DA445D-6C66-ED4A-99E1-65ED3D8414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22114-2E05-1147-9E62-AD7E9E7EE953}" type="slidenum">
              <a:rPr lang="en-US" altLang="en-US" sz="1200" smtClean="0"/>
              <a:pPr>
                <a:buClr>
                  <a:srgbClr val="000000"/>
                </a:buClr>
                <a:buSzPts val="1200"/>
                <a:buFont typeface="Times" pitchFamily="2" charset="0"/>
                <a:buNone/>
              </a:pPr>
              <a:t>148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0534263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7745" name="Google Shape;462;g847cf01710_0_101:notes">
            <a:extLst>
              <a:ext uri="{FF2B5EF4-FFF2-40B4-BE49-F238E27FC236}">
                <a16:creationId xmlns:a16="http://schemas.microsoft.com/office/drawing/2014/main" id="{F4CD6A47-6CFC-694D-9B4D-B90F3739493F}"/>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7746" name="Google Shape;463;g847cf01710_0_101:notes">
            <a:extLst>
              <a:ext uri="{FF2B5EF4-FFF2-40B4-BE49-F238E27FC236}">
                <a16:creationId xmlns:a16="http://schemas.microsoft.com/office/drawing/2014/main" id="{899E425E-323F-2A4C-BE39-097913C1A3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7747" name="Google Shape;464;g847cf01710_0_101:notes">
            <a:extLst>
              <a:ext uri="{FF2B5EF4-FFF2-40B4-BE49-F238E27FC236}">
                <a16:creationId xmlns:a16="http://schemas.microsoft.com/office/drawing/2014/main" id="{32DFF4BB-CA09-524F-8385-3287CF0145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FFFC623-474F-E746-B7D3-258CA8276D1D}" type="slidenum">
              <a:rPr lang="en-US" altLang="en-US" sz="1200" smtClean="0"/>
              <a:pPr>
                <a:buClr>
                  <a:srgbClr val="000000"/>
                </a:buClr>
                <a:buSzPts val="1200"/>
                <a:buFont typeface="Times" pitchFamily="2" charset="0"/>
                <a:buNone/>
              </a:pPr>
              <a:t>149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0367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5" name="Google Shape;462;g847cf01710_0_101:notes">
            <a:extLst>
              <a:ext uri="{FF2B5EF4-FFF2-40B4-BE49-F238E27FC236}">
                <a16:creationId xmlns:a16="http://schemas.microsoft.com/office/drawing/2014/main" id="{D97B90E4-6B85-4148-B000-5771350AE82C}"/>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7106" name="Google Shape;463;g847cf01710_0_101:notes">
            <a:extLst>
              <a:ext uri="{FF2B5EF4-FFF2-40B4-BE49-F238E27FC236}">
                <a16:creationId xmlns:a16="http://schemas.microsoft.com/office/drawing/2014/main" id="{F4EE8034-3AE1-3741-9EE1-355AF8C46A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7107" name="Google Shape;464;g847cf01710_0_101:notes">
            <a:extLst>
              <a:ext uri="{FF2B5EF4-FFF2-40B4-BE49-F238E27FC236}">
                <a16:creationId xmlns:a16="http://schemas.microsoft.com/office/drawing/2014/main" id="{C9D50906-5087-4043-AAB0-60BB784A4D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F0A9C0B-5537-EA49-8CF3-FB996F9122A6}"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1133307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9793" name="Google Shape;227;g7fe2cbe272_0_58:notes">
            <a:extLst>
              <a:ext uri="{FF2B5EF4-FFF2-40B4-BE49-F238E27FC236}">
                <a16:creationId xmlns:a16="http://schemas.microsoft.com/office/drawing/2014/main" id="{17FAA370-404D-9242-A7D1-CEC6FF7601B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9794" name="Google Shape;228;g7fe2cbe272_0_58:notes">
            <a:extLst>
              <a:ext uri="{FF2B5EF4-FFF2-40B4-BE49-F238E27FC236}">
                <a16:creationId xmlns:a16="http://schemas.microsoft.com/office/drawing/2014/main" id="{1E79C427-355B-D54D-8C5F-2ECDC905E8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9795" name="Google Shape;229;g7fe2cbe272_0_58:notes">
            <a:extLst>
              <a:ext uri="{FF2B5EF4-FFF2-40B4-BE49-F238E27FC236}">
                <a16:creationId xmlns:a16="http://schemas.microsoft.com/office/drawing/2014/main" id="{5D4857B8-E039-2E4A-863B-FECD3DE34B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1EC5AA6-53E1-0B49-B873-1A77DE3996F6}" type="slidenum">
              <a:rPr lang="en-US" altLang="en-US" sz="1200" smtClean="0"/>
              <a:pPr>
                <a:buClr>
                  <a:srgbClr val="000000"/>
                </a:buClr>
                <a:buSzPts val="1200"/>
                <a:buFont typeface="Times" pitchFamily="2" charset="0"/>
                <a:buNone/>
              </a:pPr>
              <a:t>150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2368295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1841" name="Google Shape;227;g7fe2cbe272_0_58:notes">
            <a:extLst>
              <a:ext uri="{FF2B5EF4-FFF2-40B4-BE49-F238E27FC236}">
                <a16:creationId xmlns:a16="http://schemas.microsoft.com/office/drawing/2014/main" id="{3E73233D-24A6-8B46-BC89-0DCDA49ADE8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1842" name="Google Shape;228;g7fe2cbe272_0_58:notes">
            <a:extLst>
              <a:ext uri="{FF2B5EF4-FFF2-40B4-BE49-F238E27FC236}">
                <a16:creationId xmlns:a16="http://schemas.microsoft.com/office/drawing/2014/main" id="{5ED8FFCF-AA73-AB42-887B-765A42B15A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91843" name="Google Shape;229;g7fe2cbe272_0_58:notes">
            <a:extLst>
              <a:ext uri="{FF2B5EF4-FFF2-40B4-BE49-F238E27FC236}">
                <a16:creationId xmlns:a16="http://schemas.microsoft.com/office/drawing/2014/main" id="{B538FDEF-0DCE-AF4E-930E-5013F6345E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4B22C6A-02A6-4343-9305-D62686202775}" type="slidenum">
              <a:rPr lang="en-US" altLang="en-US" sz="1200" smtClean="0"/>
              <a:pPr>
                <a:buClr>
                  <a:srgbClr val="000000"/>
                </a:buClr>
                <a:buSzPts val="1200"/>
                <a:buFont typeface="Times" pitchFamily="2" charset="0"/>
                <a:buNone/>
              </a:pPr>
              <a:t>151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9141241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3889" name="Google Shape;227;g7fe2cbe272_0_58:notes">
            <a:extLst>
              <a:ext uri="{FF2B5EF4-FFF2-40B4-BE49-F238E27FC236}">
                <a16:creationId xmlns:a16="http://schemas.microsoft.com/office/drawing/2014/main" id="{9D88CF9B-1F36-434D-941E-E0551E23D0B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3890" name="Google Shape;228;g7fe2cbe272_0_58:notes">
            <a:extLst>
              <a:ext uri="{FF2B5EF4-FFF2-40B4-BE49-F238E27FC236}">
                <a16:creationId xmlns:a16="http://schemas.microsoft.com/office/drawing/2014/main" id="{6B0BF67E-7818-044F-9359-869D8ECAE2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93891" name="Google Shape;229;g7fe2cbe272_0_58:notes">
            <a:extLst>
              <a:ext uri="{FF2B5EF4-FFF2-40B4-BE49-F238E27FC236}">
                <a16:creationId xmlns:a16="http://schemas.microsoft.com/office/drawing/2014/main" id="{11FAE2BF-72F1-BD48-97AF-B51CFE6443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57BBFC0-A306-F74B-8B3D-B95B985B0BC3}" type="slidenum">
              <a:rPr lang="en-US" altLang="en-US" sz="1200" smtClean="0"/>
              <a:pPr>
                <a:buClr>
                  <a:srgbClr val="000000"/>
                </a:buClr>
                <a:buSzPts val="1200"/>
                <a:buFont typeface="Times" pitchFamily="2" charset="0"/>
                <a:buNone/>
              </a:pPr>
              <a:t>152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6138590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5937" name="Google Shape;227;g7fe2cbe272_0_58:notes">
            <a:extLst>
              <a:ext uri="{FF2B5EF4-FFF2-40B4-BE49-F238E27FC236}">
                <a16:creationId xmlns:a16="http://schemas.microsoft.com/office/drawing/2014/main" id="{85FBDBEC-82F6-D34B-AB58-2A6A028D78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5938" name="Google Shape;228;g7fe2cbe272_0_58:notes">
            <a:extLst>
              <a:ext uri="{FF2B5EF4-FFF2-40B4-BE49-F238E27FC236}">
                <a16:creationId xmlns:a16="http://schemas.microsoft.com/office/drawing/2014/main" id="{99C4A226-8D78-F64F-A7BA-E0B1B28233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95939" name="Google Shape;229;g7fe2cbe272_0_58:notes">
            <a:extLst>
              <a:ext uri="{FF2B5EF4-FFF2-40B4-BE49-F238E27FC236}">
                <a16:creationId xmlns:a16="http://schemas.microsoft.com/office/drawing/2014/main" id="{15781A76-0A1C-CD4B-8E62-B37A34497D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7860804-0AB8-924F-B261-7174869C1407}" type="slidenum">
              <a:rPr lang="en-US" altLang="en-US" sz="1200" smtClean="0"/>
              <a:pPr>
                <a:buClr>
                  <a:srgbClr val="000000"/>
                </a:buClr>
                <a:buSzPts val="1200"/>
                <a:buFont typeface="Times" pitchFamily="2" charset="0"/>
                <a:buNone/>
              </a:pPr>
              <a:t>153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380667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7985" name="Google Shape;227;g7fe2cbe272_0_58:notes">
            <a:extLst>
              <a:ext uri="{FF2B5EF4-FFF2-40B4-BE49-F238E27FC236}">
                <a16:creationId xmlns:a16="http://schemas.microsoft.com/office/drawing/2014/main" id="{B30B71CC-54C2-9340-BC9B-310AE97E6AB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7986" name="Google Shape;228;g7fe2cbe272_0_58:notes">
            <a:extLst>
              <a:ext uri="{FF2B5EF4-FFF2-40B4-BE49-F238E27FC236}">
                <a16:creationId xmlns:a16="http://schemas.microsoft.com/office/drawing/2014/main" id="{F1FFF1F5-49DF-AA43-8293-BE4A33B0B2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97987" name="Google Shape;229;g7fe2cbe272_0_58:notes">
            <a:extLst>
              <a:ext uri="{FF2B5EF4-FFF2-40B4-BE49-F238E27FC236}">
                <a16:creationId xmlns:a16="http://schemas.microsoft.com/office/drawing/2014/main" id="{45F26A79-BE1C-9D42-BA3C-0FF2CFCF1F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75EBC5F-4942-774A-A3D4-F48ADC82E8B5}" type="slidenum">
              <a:rPr lang="en-US" altLang="en-US" sz="1200" smtClean="0"/>
              <a:pPr>
                <a:buClr>
                  <a:srgbClr val="000000"/>
                </a:buClr>
                <a:buSzPts val="1200"/>
                <a:buFont typeface="Times" pitchFamily="2" charset="0"/>
                <a:buNone/>
              </a:pPr>
              <a:t>154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2390075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0033" name="Google Shape;462;g847cf01710_0_101:notes">
            <a:extLst>
              <a:ext uri="{FF2B5EF4-FFF2-40B4-BE49-F238E27FC236}">
                <a16:creationId xmlns:a16="http://schemas.microsoft.com/office/drawing/2014/main" id="{4AB10B25-09A0-A444-B253-6CE56257BF5D}"/>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0034" name="Google Shape;463;g847cf01710_0_101:notes">
            <a:extLst>
              <a:ext uri="{FF2B5EF4-FFF2-40B4-BE49-F238E27FC236}">
                <a16:creationId xmlns:a16="http://schemas.microsoft.com/office/drawing/2014/main" id="{8DF0B2AE-D11B-BB4B-8BCB-A2393B9010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5.2</a:t>
            </a:r>
          </a:p>
          <a:p>
            <a:pPr eaLnBrk="1" hangingPunct="1">
              <a:spcBef>
                <a:spcPct val="0"/>
              </a:spcBef>
              <a:buClr>
                <a:srgbClr val="000000"/>
              </a:buClr>
              <a:buSzPts val="1400"/>
            </a:pPr>
            <a:r>
              <a:rPr lang="en-US" altLang="en-US" dirty="0">
                <a:latin typeface="Times" pitchFamily="2" charset="0"/>
              </a:rPr>
              <a:t>Learning Objective(s): Describe thin filaments.</a:t>
            </a:r>
          </a:p>
          <a:p>
            <a:pPr eaLnBrk="1" hangingPunct="1">
              <a:spcBef>
                <a:spcPct val="0"/>
              </a:spcBef>
              <a:buClr>
                <a:srgbClr val="000000"/>
              </a:buClr>
              <a:buSzPts val="1400"/>
            </a:pPr>
            <a:r>
              <a:rPr lang="en-US" altLang="en-US" dirty="0">
                <a:latin typeface="Times" pitchFamily="2" charset="0"/>
              </a:rPr>
              <a:t>Bloom’s: 2:2</a:t>
            </a:r>
          </a:p>
        </p:txBody>
      </p:sp>
      <p:sp>
        <p:nvSpPr>
          <p:cNvPr id="300035" name="Google Shape;464;g847cf01710_0_101:notes">
            <a:extLst>
              <a:ext uri="{FF2B5EF4-FFF2-40B4-BE49-F238E27FC236}">
                <a16:creationId xmlns:a16="http://schemas.microsoft.com/office/drawing/2014/main" id="{80D2855D-5F57-E542-BBDC-9DEB3582EA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B81A276-CB42-014A-91DE-6F1DEB5E4507}" type="slidenum">
              <a:rPr lang="en-US" altLang="en-US" sz="1200" smtClean="0"/>
              <a:pPr>
                <a:buClr>
                  <a:srgbClr val="000000"/>
                </a:buClr>
                <a:buSzPts val="1200"/>
                <a:buFont typeface="Times" pitchFamily="2" charset="0"/>
                <a:buNone/>
              </a:pPr>
              <a:t>155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634114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2081" name="Google Shape;462;g847cf01710_0_101:notes">
            <a:extLst>
              <a:ext uri="{FF2B5EF4-FFF2-40B4-BE49-F238E27FC236}">
                <a16:creationId xmlns:a16="http://schemas.microsoft.com/office/drawing/2014/main" id="{848D3A2B-80C3-634C-B5A4-ED644B996D91}"/>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2082" name="Google Shape;463;g847cf01710_0_101:notes">
            <a:extLst>
              <a:ext uri="{FF2B5EF4-FFF2-40B4-BE49-F238E27FC236}">
                <a16:creationId xmlns:a16="http://schemas.microsoft.com/office/drawing/2014/main" id="{6A30FCA5-97B0-E448-A748-A9610DE1DC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2083" name="Google Shape;464;g847cf01710_0_101:notes">
            <a:extLst>
              <a:ext uri="{FF2B5EF4-FFF2-40B4-BE49-F238E27FC236}">
                <a16:creationId xmlns:a16="http://schemas.microsoft.com/office/drawing/2014/main" id="{CDC36914-D094-C746-8797-5BEDB0FC9C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25861D3-DEC1-8845-88F4-DBD765A4441A}" type="slidenum">
              <a:rPr lang="en-US" altLang="en-US" sz="1200" smtClean="0"/>
              <a:pPr>
                <a:buClr>
                  <a:srgbClr val="000000"/>
                </a:buClr>
                <a:buSzPts val="1200"/>
                <a:buFont typeface="Times" pitchFamily="2" charset="0"/>
                <a:buNone/>
              </a:pPr>
              <a:t>156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407607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4129" name="Google Shape;227;g7fe2cbe272_0_58:notes">
            <a:extLst>
              <a:ext uri="{FF2B5EF4-FFF2-40B4-BE49-F238E27FC236}">
                <a16:creationId xmlns:a16="http://schemas.microsoft.com/office/drawing/2014/main" id="{AF9BD87D-FE35-AC46-8544-C946A7FF97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4130" name="Google Shape;228;g7fe2cbe272_0_58:notes">
            <a:extLst>
              <a:ext uri="{FF2B5EF4-FFF2-40B4-BE49-F238E27FC236}">
                <a16:creationId xmlns:a16="http://schemas.microsoft.com/office/drawing/2014/main" id="{F72E2AF3-94F4-B04C-BAAE-FF629D8930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4131" name="Google Shape;229;g7fe2cbe272_0_58:notes">
            <a:extLst>
              <a:ext uri="{FF2B5EF4-FFF2-40B4-BE49-F238E27FC236}">
                <a16:creationId xmlns:a16="http://schemas.microsoft.com/office/drawing/2014/main" id="{25DC59F0-EF9B-064C-A3D6-E81F6FDEC7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84CB4CB-B77F-584B-9C1D-6619C1AA1830}" type="slidenum">
              <a:rPr lang="en-US" altLang="en-US" sz="1200" smtClean="0"/>
              <a:pPr>
                <a:buClr>
                  <a:srgbClr val="000000"/>
                </a:buClr>
                <a:buSzPts val="1200"/>
                <a:buFont typeface="Times" pitchFamily="2" charset="0"/>
                <a:buNone/>
              </a:pPr>
              <a:t>157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2304486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0018052-D65E-C14C-84F4-4CC0B15863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60D9C3C9-179E-724D-8E26-87C3F0959E0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0544185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8225" name="Google Shape;227;g7fe2cbe272_0_58:notes">
            <a:extLst>
              <a:ext uri="{FF2B5EF4-FFF2-40B4-BE49-F238E27FC236}">
                <a16:creationId xmlns:a16="http://schemas.microsoft.com/office/drawing/2014/main" id="{471836C6-D1C9-1942-A2CE-37AE525E47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8226" name="Google Shape;228;g7fe2cbe272_0_58:notes">
            <a:extLst>
              <a:ext uri="{FF2B5EF4-FFF2-40B4-BE49-F238E27FC236}">
                <a16:creationId xmlns:a16="http://schemas.microsoft.com/office/drawing/2014/main" id="{90A4237F-0B98-614B-98E7-80D18748A8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8227" name="Google Shape;229;g7fe2cbe272_0_58:notes">
            <a:extLst>
              <a:ext uri="{FF2B5EF4-FFF2-40B4-BE49-F238E27FC236}">
                <a16:creationId xmlns:a16="http://schemas.microsoft.com/office/drawing/2014/main" id="{2F15D815-9A46-DD45-8F24-98D83116DA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CADB8C1-B9CC-9649-B7A1-FBFD4FE8326E}" type="slidenum">
              <a:rPr lang="en-US" altLang="en-US" sz="1200" smtClean="0"/>
              <a:pPr>
                <a:buClr>
                  <a:srgbClr val="000000"/>
                </a:buClr>
                <a:buSzPts val="1200"/>
                <a:buFont typeface="Times" pitchFamily="2" charset="0"/>
                <a:buNone/>
              </a:pPr>
              <a:t>159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7986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3FB43F10-62D6-9D44-8F6B-3D435332E6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8DFB8DDB-A1C1-CF45-9DCA-71468A839BD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3223094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0273" name="Google Shape;462;g847cf01710_0_101:notes">
            <a:extLst>
              <a:ext uri="{FF2B5EF4-FFF2-40B4-BE49-F238E27FC236}">
                <a16:creationId xmlns:a16="http://schemas.microsoft.com/office/drawing/2014/main" id="{33853A2F-6F71-A54A-A5D3-B05E38E74B7C}"/>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0274" name="Google Shape;463;g847cf01710_0_101:notes">
            <a:extLst>
              <a:ext uri="{FF2B5EF4-FFF2-40B4-BE49-F238E27FC236}">
                <a16:creationId xmlns:a16="http://schemas.microsoft.com/office/drawing/2014/main" id="{0C290B64-27CE-6B48-9641-BC16B38BC2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C</a:t>
            </a:r>
          </a:p>
          <a:p>
            <a:pPr eaLnBrk="1" hangingPunct="1">
              <a:spcBef>
                <a:spcPct val="0"/>
              </a:spcBef>
              <a:buClr>
                <a:srgbClr val="000000"/>
              </a:buClr>
              <a:buSzPts val="1400"/>
            </a:pPr>
            <a:r>
              <a:rPr lang="en-US" altLang="en-US">
                <a:latin typeface="Times" pitchFamily="2" charset="0"/>
              </a:rPr>
              <a:t>Principle: 5.1</a:t>
            </a:r>
          </a:p>
          <a:p>
            <a:pPr eaLnBrk="1" hangingPunct="1">
              <a:spcBef>
                <a:spcPct val="0"/>
              </a:spcBef>
              <a:buClr>
                <a:srgbClr val="000000"/>
              </a:buClr>
              <a:buSzPts val="1400"/>
            </a:pPr>
            <a:r>
              <a:rPr lang="en-US" altLang="en-US">
                <a:latin typeface="Times" pitchFamily="2" charset="0"/>
              </a:rPr>
              <a:t>Learning Objective(s): Relate the myosin ATP hydrolysis cycle to actin filament movement.</a:t>
            </a:r>
          </a:p>
          <a:p>
            <a:pPr eaLnBrk="1" hangingPunct="1">
              <a:spcBef>
                <a:spcPct val="0"/>
              </a:spcBef>
              <a:buClr>
                <a:srgbClr val="000000"/>
              </a:buClr>
              <a:buSzPts val="1400"/>
            </a:pPr>
            <a:r>
              <a:rPr lang="en-US" altLang="en-US">
                <a:latin typeface="Times" pitchFamily="2" charset="0"/>
              </a:rPr>
              <a:t>Bloom’s: </a:t>
            </a:r>
          </a:p>
        </p:txBody>
      </p:sp>
      <p:sp>
        <p:nvSpPr>
          <p:cNvPr id="310275" name="Google Shape;464;g847cf01710_0_101:notes">
            <a:extLst>
              <a:ext uri="{FF2B5EF4-FFF2-40B4-BE49-F238E27FC236}">
                <a16:creationId xmlns:a16="http://schemas.microsoft.com/office/drawing/2014/main" id="{0F79F826-1EEA-0D42-99B4-EB92E95CB9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B526991-AFD9-1141-89E9-31976EE77881}" type="slidenum">
              <a:rPr lang="en-US" altLang="en-US" sz="1200" smtClean="0"/>
              <a:pPr>
                <a:buClr>
                  <a:srgbClr val="000000"/>
                </a:buClr>
                <a:buSzPts val="1200"/>
                <a:buFont typeface="Times" pitchFamily="2" charset="0"/>
                <a:buNone/>
              </a:pPr>
              <a:t>160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75185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2321" name="Google Shape;462;g847cf01710_0_101:notes">
            <a:extLst>
              <a:ext uri="{FF2B5EF4-FFF2-40B4-BE49-F238E27FC236}">
                <a16:creationId xmlns:a16="http://schemas.microsoft.com/office/drawing/2014/main" id="{7CB6E551-18EC-B644-8397-73A85BA277C2}"/>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2322" name="Google Shape;463;g847cf01710_0_101:notes">
            <a:extLst>
              <a:ext uri="{FF2B5EF4-FFF2-40B4-BE49-F238E27FC236}">
                <a16:creationId xmlns:a16="http://schemas.microsoft.com/office/drawing/2014/main" id="{F32FD221-4685-3A47-9A5D-369FC660F4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12323" name="Google Shape;464;g847cf01710_0_101:notes">
            <a:extLst>
              <a:ext uri="{FF2B5EF4-FFF2-40B4-BE49-F238E27FC236}">
                <a16:creationId xmlns:a16="http://schemas.microsoft.com/office/drawing/2014/main" id="{BB2A23CD-BBC3-8242-9A7C-9E3EBAA67E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F927947-D77F-F74F-9751-398B7268685B}" type="slidenum">
              <a:rPr lang="en-US" altLang="en-US" sz="1200" smtClean="0"/>
              <a:pPr>
                <a:buClr>
                  <a:srgbClr val="000000"/>
                </a:buClr>
                <a:buSzPts val="1200"/>
                <a:buFont typeface="Times" pitchFamily="2" charset="0"/>
                <a:buNone/>
              </a:pPr>
              <a:t>161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2423640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4369" name="Google Shape;227;g7fe2cbe272_0_58:notes">
            <a:extLst>
              <a:ext uri="{FF2B5EF4-FFF2-40B4-BE49-F238E27FC236}">
                <a16:creationId xmlns:a16="http://schemas.microsoft.com/office/drawing/2014/main" id="{22A99728-6E7C-254F-AB15-A90A10ED464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4370" name="Google Shape;228;g7fe2cbe272_0_58:notes">
            <a:extLst>
              <a:ext uri="{FF2B5EF4-FFF2-40B4-BE49-F238E27FC236}">
                <a16:creationId xmlns:a16="http://schemas.microsoft.com/office/drawing/2014/main" id="{873D7BEA-AA1B-A446-9A48-68C5D099F0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14371" name="Google Shape;229;g7fe2cbe272_0_58:notes">
            <a:extLst>
              <a:ext uri="{FF2B5EF4-FFF2-40B4-BE49-F238E27FC236}">
                <a16:creationId xmlns:a16="http://schemas.microsoft.com/office/drawing/2014/main" id="{6393549E-16B7-2A4D-B182-0975E8B37F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7833261-1510-6F4D-B821-7D2BAA9897BA}" type="slidenum">
              <a:rPr lang="en-US" altLang="en-US" sz="1200" smtClean="0"/>
              <a:pPr>
                <a:buClr>
                  <a:srgbClr val="000000"/>
                </a:buClr>
                <a:buSzPts val="1200"/>
                <a:buFont typeface="Times" pitchFamily="2" charset="0"/>
                <a:buNone/>
              </a:pPr>
              <a:t>162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637771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6417" name="Google Shape;227;g7fe2cbe272_0_58:notes">
            <a:extLst>
              <a:ext uri="{FF2B5EF4-FFF2-40B4-BE49-F238E27FC236}">
                <a16:creationId xmlns:a16="http://schemas.microsoft.com/office/drawing/2014/main" id="{511805AB-BF08-9844-A920-4A7565AEE15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6418" name="Google Shape;228;g7fe2cbe272_0_58:notes">
            <a:extLst>
              <a:ext uri="{FF2B5EF4-FFF2-40B4-BE49-F238E27FC236}">
                <a16:creationId xmlns:a16="http://schemas.microsoft.com/office/drawing/2014/main" id="{A067C4CD-DB91-2745-9228-50710BB29E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16419" name="Google Shape;229;g7fe2cbe272_0_58:notes">
            <a:extLst>
              <a:ext uri="{FF2B5EF4-FFF2-40B4-BE49-F238E27FC236}">
                <a16:creationId xmlns:a16="http://schemas.microsoft.com/office/drawing/2014/main" id="{9462A220-4A0C-2740-A157-71AA65DEFF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E02F83F-F78F-0148-B4E6-AB34CA176AD5}" type="slidenum">
              <a:rPr lang="en-US" altLang="en-US" sz="1200" smtClean="0"/>
              <a:pPr>
                <a:buClr>
                  <a:srgbClr val="000000"/>
                </a:buClr>
                <a:buSzPts val="1200"/>
                <a:buFont typeface="Times" pitchFamily="2" charset="0"/>
                <a:buNone/>
              </a:pPr>
              <a:t>163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161528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8465" name="Google Shape;462;g847cf01710_0_101:notes">
            <a:extLst>
              <a:ext uri="{FF2B5EF4-FFF2-40B4-BE49-F238E27FC236}">
                <a16:creationId xmlns:a16="http://schemas.microsoft.com/office/drawing/2014/main" id="{AADB7B13-603B-2140-BBB8-2CF4D5B3CA5E}"/>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8466" name="Google Shape;463;g847cf01710_0_101:notes">
            <a:extLst>
              <a:ext uri="{FF2B5EF4-FFF2-40B4-BE49-F238E27FC236}">
                <a16:creationId xmlns:a16="http://schemas.microsoft.com/office/drawing/2014/main" id="{F6CA10B2-A785-C546-802B-A87F0AEC5C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5.1</a:t>
            </a:r>
          </a:p>
          <a:p>
            <a:pPr eaLnBrk="1" hangingPunct="1">
              <a:spcBef>
                <a:spcPct val="0"/>
              </a:spcBef>
              <a:buClr>
                <a:srgbClr val="000000"/>
              </a:buClr>
              <a:buSzPts val="1400"/>
            </a:pPr>
            <a:r>
              <a:rPr lang="en-US" altLang="en-US" dirty="0">
                <a:latin typeface="Times" pitchFamily="2" charset="0"/>
              </a:rPr>
              <a:t>Learning Objective(s): Describe how the tropomyosin/troponin complex regulates muscle contraction in response to signals from the nervous system.</a:t>
            </a:r>
          </a:p>
          <a:p>
            <a:pPr eaLnBrk="1" hangingPunct="1">
              <a:spcBef>
                <a:spcPct val="0"/>
              </a:spcBef>
              <a:buClr>
                <a:srgbClr val="000000"/>
              </a:buClr>
              <a:buSzPts val="1400"/>
            </a:pPr>
            <a:r>
              <a:rPr lang="en-US" altLang="en-US" dirty="0">
                <a:latin typeface="Times" pitchFamily="2" charset="0"/>
              </a:rPr>
              <a:t>Bloom’s: 2:2</a:t>
            </a:r>
          </a:p>
        </p:txBody>
      </p:sp>
      <p:sp>
        <p:nvSpPr>
          <p:cNvPr id="318467" name="Google Shape;464;g847cf01710_0_101:notes">
            <a:extLst>
              <a:ext uri="{FF2B5EF4-FFF2-40B4-BE49-F238E27FC236}">
                <a16:creationId xmlns:a16="http://schemas.microsoft.com/office/drawing/2014/main" id="{1399659E-D0E4-BF4D-9128-559055DDDF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B2EB996-99A2-3441-BC2A-B7FF03BEC71E}" type="slidenum">
              <a:rPr lang="en-US" altLang="en-US" sz="1200" smtClean="0"/>
              <a:pPr>
                <a:buClr>
                  <a:srgbClr val="000000"/>
                </a:buClr>
                <a:buSzPts val="1200"/>
                <a:buFont typeface="Times" pitchFamily="2" charset="0"/>
                <a:buNone/>
              </a:pPr>
              <a:t>164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8334398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0513" name="Google Shape;462;g847cf01710_0_101:notes">
            <a:extLst>
              <a:ext uri="{FF2B5EF4-FFF2-40B4-BE49-F238E27FC236}">
                <a16:creationId xmlns:a16="http://schemas.microsoft.com/office/drawing/2014/main" id="{5296878A-D2B3-3944-B837-0A66ABFB5D4A}"/>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0514" name="Google Shape;463;g847cf01710_0_101:notes">
            <a:extLst>
              <a:ext uri="{FF2B5EF4-FFF2-40B4-BE49-F238E27FC236}">
                <a16:creationId xmlns:a16="http://schemas.microsoft.com/office/drawing/2014/main" id="{6873E059-1D8A-7046-B9FB-3FC806867C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0515" name="Google Shape;464;g847cf01710_0_101:notes">
            <a:extLst>
              <a:ext uri="{FF2B5EF4-FFF2-40B4-BE49-F238E27FC236}">
                <a16:creationId xmlns:a16="http://schemas.microsoft.com/office/drawing/2014/main" id="{565F53B5-D8EA-9943-8481-9D36727623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7F9125D-C8E2-0F49-9D84-E8C5D9298876}" type="slidenum">
              <a:rPr lang="en-US" altLang="en-US" sz="1200" smtClean="0"/>
              <a:pPr>
                <a:buClr>
                  <a:srgbClr val="000000"/>
                </a:buClr>
                <a:buSzPts val="1200"/>
                <a:buFont typeface="Times" pitchFamily="2" charset="0"/>
                <a:buNone/>
              </a:pPr>
              <a:t>165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837479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4a5cd746c_0_124: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4a5cd746c_0_124: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000"/>
              <a:buFont typeface="Arial"/>
              <a:buNone/>
            </a:pPr>
            <a:r>
              <a:rPr lang="en-GB" sz="10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This Mol3D structure is located in the Achieve course. It can be found in the Chapter 5 content, in the folder titled “Ch5 In-Class Activities, Videos, and Resources.” </a:t>
            </a:r>
            <a:endParaRPr sz="1000" dirty="0">
              <a:solidFill>
                <a:schemeClr val="dk1"/>
              </a:solidFill>
            </a:endParaRPr>
          </a:p>
        </p:txBody>
      </p:sp>
      <p:sp>
        <p:nvSpPr>
          <p:cNvPr id="163" name="Google Shape;163;ga4a5cd746c_0_124: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fld id="{00000000-1234-1234-1234-123412341234}" type="slidenum">
              <a:rPr lang="en-GB" sz="1300"/>
              <a:t>166</a:t>
            </a:fld>
            <a:endParaRPr sz="1300">
              <a:latin typeface="Arial"/>
              <a:ea typeface="Arial"/>
              <a:cs typeface="Arial"/>
              <a:sym typeface="Arial"/>
            </a:endParaRPr>
          </a:p>
        </p:txBody>
      </p:sp>
    </p:spTree>
    <p:extLst>
      <p:ext uri="{BB962C8B-B14F-4D97-AF65-F5344CB8AC3E}">
        <p14:creationId xmlns:p14="http://schemas.microsoft.com/office/powerpoint/2010/main" val="322206824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GB" sz="12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This Mol3D structure is located in the Achieve course. It can be found in the Chapter 5 content, in the folder titled “Ch5 In-Class Activities, Videos, and Resources.” </a:t>
            </a:r>
            <a:endParaRPr dirty="0"/>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167</a:t>
            </a:fld>
            <a:endParaRPr sz="1400">
              <a:latin typeface="Arial"/>
              <a:ea typeface="Arial"/>
              <a:cs typeface="Arial"/>
              <a:sym typeface="Arial"/>
            </a:endParaRPr>
          </a:p>
        </p:txBody>
      </p:sp>
    </p:spTree>
    <p:extLst>
      <p:ext uri="{BB962C8B-B14F-4D97-AF65-F5344CB8AC3E}">
        <p14:creationId xmlns:p14="http://schemas.microsoft.com/office/powerpoint/2010/main" val="46583810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100" dirty="0">
                <a:solidFill>
                  <a:schemeClr val="dk1"/>
                </a:solidFill>
              </a:rPr>
              <a:t>Instructor: </a:t>
            </a:r>
            <a:r>
              <a:rPr lang="en-US" sz="1100" kern="1200" dirty="0">
                <a:solidFill>
                  <a:schemeClr val="tx1"/>
                </a:solidFill>
                <a:effectLst/>
                <a:latin typeface="Times" charset="0"/>
                <a:ea typeface="MS PGothic" pitchFamily="34" charset="-128"/>
                <a:cs typeface="MS PGothic" charset="0"/>
              </a:rPr>
              <a:t>This Mol3D structure is located in the Achieve course. It can be found in the Chapter 5 content, in the folder titled “Ch5 In-Class Activities, Videos, and Resources.” </a:t>
            </a:r>
            <a:endParaRPr lang="en-GB" sz="1100" dirty="0"/>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168</a:t>
            </a:fld>
            <a:endParaRPr sz="1400">
              <a:latin typeface="Arial"/>
              <a:ea typeface="Arial"/>
              <a:cs typeface="Arial"/>
              <a:sym typeface="Arial"/>
            </a:endParaRPr>
          </a:p>
        </p:txBody>
      </p:sp>
    </p:spTree>
    <p:extLst>
      <p:ext uri="{BB962C8B-B14F-4D97-AF65-F5344CB8AC3E}">
        <p14:creationId xmlns:p14="http://schemas.microsoft.com/office/powerpoint/2010/main" val="360680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1" name="Google Shape;227;g7fe2cbe272_0_58:notes">
            <a:extLst>
              <a:ext uri="{FF2B5EF4-FFF2-40B4-BE49-F238E27FC236}">
                <a16:creationId xmlns:a16="http://schemas.microsoft.com/office/drawing/2014/main" id="{30E1C343-B631-6F48-81F9-00A48957644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202" name="Google Shape;228;g7fe2cbe272_0_58:notes">
            <a:extLst>
              <a:ext uri="{FF2B5EF4-FFF2-40B4-BE49-F238E27FC236}">
                <a16:creationId xmlns:a16="http://schemas.microsoft.com/office/drawing/2014/main" id="{DB9446ED-81A5-1A4F-A87F-2E2FED2687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203" name="Google Shape;229;g7fe2cbe272_0_58:notes">
            <a:extLst>
              <a:ext uri="{FF2B5EF4-FFF2-40B4-BE49-F238E27FC236}">
                <a16:creationId xmlns:a16="http://schemas.microsoft.com/office/drawing/2014/main" id="{B48F8D03-E6E4-E948-91EF-73E2FFFA7B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57705FB-BC81-6B48-B6DB-FFAC4F5CCC54}"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4838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Google Shape;227;g7fe2cbe272_0_58:notes">
            <a:extLst>
              <a:ext uri="{FF2B5EF4-FFF2-40B4-BE49-F238E27FC236}">
                <a16:creationId xmlns:a16="http://schemas.microsoft.com/office/drawing/2014/main" id="{8656F4B0-2C07-7D45-B8D8-B6D3CFD9AA5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3250" name="Google Shape;228;g7fe2cbe272_0_58:notes">
            <a:extLst>
              <a:ext uri="{FF2B5EF4-FFF2-40B4-BE49-F238E27FC236}">
                <a16:creationId xmlns:a16="http://schemas.microsoft.com/office/drawing/2014/main" id="{B15776C1-2F27-C241-9623-9D288CB6C3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3251" name="Google Shape;229;g7fe2cbe272_0_58:notes">
            <a:extLst>
              <a:ext uri="{FF2B5EF4-FFF2-40B4-BE49-F238E27FC236}">
                <a16:creationId xmlns:a16="http://schemas.microsoft.com/office/drawing/2014/main" id="{96CCBAE7-7895-BE42-A82D-F0AA903550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8835331-5FA1-414A-8D1F-788BF7BB9263}"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43959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7" name="Google Shape;227;g7fe2cbe272_0_58:notes">
            <a:extLst>
              <a:ext uri="{FF2B5EF4-FFF2-40B4-BE49-F238E27FC236}">
                <a16:creationId xmlns:a16="http://schemas.microsoft.com/office/drawing/2014/main" id="{24F472ED-4AAA-E748-8A97-F306905B977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5298" name="Google Shape;228;g7fe2cbe272_0_58:notes">
            <a:extLst>
              <a:ext uri="{FF2B5EF4-FFF2-40B4-BE49-F238E27FC236}">
                <a16:creationId xmlns:a16="http://schemas.microsoft.com/office/drawing/2014/main" id="{C200380F-31A3-E340-93CD-27FE4B60D9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5299" name="Google Shape;229;g7fe2cbe272_0_58:notes">
            <a:extLst>
              <a:ext uri="{FF2B5EF4-FFF2-40B4-BE49-F238E27FC236}">
                <a16:creationId xmlns:a16="http://schemas.microsoft.com/office/drawing/2014/main" id="{3BC04371-E40C-C340-AB2F-2A7607FE98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F7B1949-0934-0641-A676-C9C34AFC5D41}"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2358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235;g7fe2cbe272_0_67:notes">
            <a:extLst>
              <a:ext uri="{FF2B5EF4-FFF2-40B4-BE49-F238E27FC236}">
                <a16:creationId xmlns:a16="http://schemas.microsoft.com/office/drawing/2014/main" id="{1AA525C0-7977-B345-9389-5E0DFC4B172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482" name="Google Shape;236;g7fe2cbe272_0_67:notes">
            <a:extLst>
              <a:ext uri="{FF2B5EF4-FFF2-40B4-BE49-F238E27FC236}">
                <a16:creationId xmlns:a16="http://schemas.microsoft.com/office/drawing/2014/main" id="{73ED025B-0FB9-A24F-ACA1-4E10742800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3" name="Google Shape;237;g7fe2cbe272_0_67:notes">
            <a:extLst>
              <a:ext uri="{FF2B5EF4-FFF2-40B4-BE49-F238E27FC236}">
                <a16:creationId xmlns:a16="http://schemas.microsoft.com/office/drawing/2014/main" id="{56A008D9-F549-A240-B142-46D21C0EB0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8BDDD004-1728-E54E-BA4E-FFCE7DF31CF5}" type="slidenum">
              <a:rPr lang="en-US" altLang="en-US" sz="1200" smtClean="0"/>
              <a:pPr/>
              <a:t>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98907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5" name="Google Shape;227;g7fe2cbe272_0_58:notes">
            <a:extLst>
              <a:ext uri="{FF2B5EF4-FFF2-40B4-BE49-F238E27FC236}">
                <a16:creationId xmlns:a16="http://schemas.microsoft.com/office/drawing/2014/main" id="{95B1A6B4-82F8-644E-9779-C156ACB5D3F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7346" name="Google Shape;228;g7fe2cbe272_0_58:notes">
            <a:extLst>
              <a:ext uri="{FF2B5EF4-FFF2-40B4-BE49-F238E27FC236}">
                <a16:creationId xmlns:a16="http://schemas.microsoft.com/office/drawing/2014/main" id="{F2B0490F-B08B-1742-BAA3-9E516E9F92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7347" name="Google Shape;229;g7fe2cbe272_0_58:notes">
            <a:extLst>
              <a:ext uri="{FF2B5EF4-FFF2-40B4-BE49-F238E27FC236}">
                <a16:creationId xmlns:a16="http://schemas.microsoft.com/office/drawing/2014/main" id="{2FF3FB62-873D-684D-8387-5EB7DE4326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EF90CD6-9724-794C-8A25-1B7C4953D24D}"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81766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3" name="Google Shape;462;g847cf01710_0_101:notes">
            <a:extLst>
              <a:ext uri="{FF2B5EF4-FFF2-40B4-BE49-F238E27FC236}">
                <a16:creationId xmlns:a16="http://schemas.microsoft.com/office/drawing/2014/main" id="{15F793D8-4E7B-E148-BDFB-D7E859C1AC41}"/>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9394" name="Google Shape;463;g847cf01710_0_101:notes">
            <a:extLst>
              <a:ext uri="{FF2B5EF4-FFF2-40B4-BE49-F238E27FC236}">
                <a16:creationId xmlns:a16="http://schemas.microsoft.com/office/drawing/2014/main" id="{59C5E506-7AE7-8548-9F2D-DDE052E16D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D</a:t>
            </a:r>
          </a:p>
          <a:p>
            <a:pPr eaLnBrk="1" hangingPunct="1">
              <a:spcBef>
                <a:spcPct val="0"/>
              </a:spcBef>
              <a:buClr>
                <a:srgbClr val="000000"/>
              </a:buClr>
              <a:buSzPts val="1400"/>
            </a:pPr>
            <a:r>
              <a:rPr lang="en-US" altLang="en-US">
                <a:latin typeface="Times" pitchFamily="2" charset="0"/>
              </a:rPr>
              <a:t>Principle: 5:2</a:t>
            </a:r>
          </a:p>
          <a:p>
            <a:pPr eaLnBrk="1" hangingPunct="1">
              <a:spcBef>
                <a:spcPct val="0"/>
              </a:spcBef>
              <a:buClr>
                <a:srgbClr val="000000"/>
              </a:buClr>
              <a:buSzPts val="1400"/>
            </a:pPr>
            <a:r>
              <a:rPr lang="en-US" altLang="en-US">
                <a:latin typeface="Times" pitchFamily="2" charset="0"/>
              </a:rPr>
              <a:t>Learning Objective(s): Describe the relationship between globin structure and function.</a:t>
            </a:r>
          </a:p>
          <a:p>
            <a:pPr eaLnBrk="1" hangingPunct="1">
              <a:spcBef>
                <a:spcPct val="0"/>
              </a:spcBef>
              <a:buClr>
                <a:srgbClr val="000000"/>
              </a:buClr>
              <a:buSzPts val="1400"/>
            </a:pPr>
            <a:r>
              <a:rPr lang="en-US" altLang="en-US">
                <a:latin typeface="Times" pitchFamily="2" charset="0"/>
              </a:rPr>
              <a:t>Bloom’s: 2:2</a:t>
            </a:r>
          </a:p>
        </p:txBody>
      </p:sp>
      <p:sp>
        <p:nvSpPr>
          <p:cNvPr id="59395" name="Google Shape;464;g847cf01710_0_101:notes">
            <a:extLst>
              <a:ext uri="{FF2B5EF4-FFF2-40B4-BE49-F238E27FC236}">
                <a16:creationId xmlns:a16="http://schemas.microsoft.com/office/drawing/2014/main" id="{D43E478E-F29B-7640-8DC7-5CB6C3DA7B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F499B7E-3BF3-EF41-86DF-903D1A638F95}"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9144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462;g847cf01710_0_101:notes">
            <a:extLst>
              <a:ext uri="{FF2B5EF4-FFF2-40B4-BE49-F238E27FC236}">
                <a16:creationId xmlns:a16="http://schemas.microsoft.com/office/drawing/2014/main" id="{2FA2F14B-190E-3F4A-88C9-740DE540C3E1}"/>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463;g847cf01710_0_101:notes">
            <a:extLst>
              <a:ext uri="{FF2B5EF4-FFF2-40B4-BE49-F238E27FC236}">
                <a16:creationId xmlns:a16="http://schemas.microsoft.com/office/drawing/2014/main" id="{13AF4C3D-679B-764A-AB93-670434199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464;g847cf01710_0_101:notes">
            <a:extLst>
              <a:ext uri="{FF2B5EF4-FFF2-40B4-BE49-F238E27FC236}">
                <a16:creationId xmlns:a16="http://schemas.microsoft.com/office/drawing/2014/main" id="{0372D562-A4EC-4344-A8B1-7DD0B954A4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4AC61DF-0CF7-5E46-B5F5-5845A477508F}"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13713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489" name="Google Shape;227;g7fe2cbe272_0_58:notes">
            <a:extLst>
              <a:ext uri="{FF2B5EF4-FFF2-40B4-BE49-F238E27FC236}">
                <a16:creationId xmlns:a16="http://schemas.microsoft.com/office/drawing/2014/main" id="{5B08826A-24B8-E442-9DA7-187AF40CAC5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3490" name="Google Shape;228;g7fe2cbe272_0_58:notes">
            <a:extLst>
              <a:ext uri="{FF2B5EF4-FFF2-40B4-BE49-F238E27FC236}">
                <a16:creationId xmlns:a16="http://schemas.microsoft.com/office/drawing/2014/main" id="{7C745CD0-CC27-AF40-9267-EB9E9A1827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3491" name="Google Shape;229;g7fe2cbe272_0_58:notes">
            <a:extLst>
              <a:ext uri="{FF2B5EF4-FFF2-40B4-BE49-F238E27FC236}">
                <a16:creationId xmlns:a16="http://schemas.microsoft.com/office/drawing/2014/main" id="{B823E89C-86C9-454D-A86D-4555E7ADDF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1AD463C-0B56-AD44-B42D-2E0B0E82E1E8}"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98463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7" name="Google Shape;227;g7fe2cbe272_0_58:notes">
            <a:extLst>
              <a:ext uri="{FF2B5EF4-FFF2-40B4-BE49-F238E27FC236}">
                <a16:creationId xmlns:a16="http://schemas.microsoft.com/office/drawing/2014/main" id="{C9B518A9-B3E7-7841-AAD3-3DE349BD83B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5538" name="Google Shape;228;g7fe2cbe272_0_58:notes">
            <a:extLst>
              <a:ext uri="{FF2B5EF4-FFF2-40B4-BE49-F238E27FC236}">
                <a16:creationId xmlns:a16="http://schemas.microsoft.com/office/drawing/2014/main" id="{ABB759D3-1C1D-B44D-9683-76C2B6A338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5539" name="Google Shape;229;g7fe2cbe272_0_58:notes">
            <a:extLst>
              <a:ext uri="{FF2B5EF4-FFF2-40B4-BE49-F238E27FC236}">
                <a16:creationId xmlns:a16="http://schemas.microsoft.com/office/drawing/2014/main" id="{00B3450A-F778-A54D-86BB-E1E50ED49A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9276618-6BB5-3441-AC54-E9177B27BD48}"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84398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5" name="Google Shape;462;g847cf01710_0_101:notes">
            <a:extLst>
              <a:ext uri="{FF2B5EF4-FFF2-40B4-BE49-F238E27FC236}">
                <a16:creationId xmlns:a16="http://schemas.microsoft.com/office/drawing/2014/main" id="{9E972726-303D-1944-B29B-C469A286BEBB}"/>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7586" name="Google Shape;463;g847cf01710_0_101:notes">
            <a:extLst>
              <a:ext uri="{FF2B5EF4-FFF2-40B4-BE49-F238E27FC236}">
                <a16:creationId xmlns:a16="http://schemas.microsoft.com/office/drawing/2014/main" id="{7CF37FD3-2CBD-2546-BDA1-FD175C69C7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5.2</a:t>
            </a:r>
          </a:p>
          <a:p>
            <a:pPr eaLnBrk="1" hangingPunct="1">
              <a:spcBef>
                <a:spcPct val="0"/>
              </a:spcBef>
              <a:buClr>
                <a:srgbClr val="000000"/>
              </a:buClr>
              <a:buSzPts val="1400"/>
            </a:pPr>
            <a:r>
              <a:rPr lang="en-US" altLang="en-US" dirty="0">
                <a:latin typeface="Times" pitchFamily="2" charset="0"/>
              </a:rPr>
              <a:t>Learning Objective(s): Compare the relative affinities of protein and ligand pairs based on the equilibrium constant.</a:t>
            </a:r>
          </a:p>
          <a:p>
            <a:pPr eaLnBrk="1" hangingPunct="1">
              <a:spcBef>
                <a:spcPct val="0"/>
              </a:spcBef>
              <a:buClr>
                <a:srgbClr val="000000"/>
              </a:buClr>
              <a:buSzPts val="1400"/>
            </a:pPr>
            <a:r>
              <a:rPr lang="en-US" altLang="en-US" dirty="0">
                <a:latin typeface="Times" pitchFamily="2" charset="0"/>
              </a:rPr>
              <a:t>Bloom’s: 2:2</a:t>
            </a:r>
          </a:p>
        </p:txBody>
      </p:sp>
      <p:sp>
        <p:nvSpPr>
          <p:cNvPr id="67587" name="Google Shape;464;g847cf01710_0_101:notes">
            <a:extLst>
              <a:ext uri="{FF2B5EF4-FFF2-40B4-BE49-F238E27FC236}">
                <a16:creationId xmlns:a16="http://schemas.microsoft.com/office/drawing/2014/main" id="{CADA8156-9C54-6C4E-86D6-D68562E30D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49BFAF0-60C5-8E44-8D82-A783F2503236}"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6965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3" name="Google Shape;462;g847cf01710_0_101:notes">
            <a:extLst>
              <a:ext uri="{FF2B5EF4-FFF2-40B4-BE49-F238E27FC236}">
                <a16:creationId xmlns:a16="http://schemas.microsoft.com/office/drawing/2014/main" id="{41C08A65-07CB-CD49-A0AD-4AF4BB76C5A2}"/>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9634" name="Google Shape;463;g847cf01710_0_101:notes">
            <a:extLst>
              <a:ext uri="{FF2B5EF4-FFF2-40B4-BE49-F238E27FC236}">
                <a16:creationId xmlns:a16="http://schemas.microsoft.com/office/drawing/2014/main" id="{1D8ED4E8-131F-7649-8038-C47FFEA557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9635" name="Google Shape;464;g847cf01710_0_101:notes">
            <a:extLst>
              <a:ext uri="{FF2B5EF4-FFF2-40B4-BE49-F238E27FC236}">
                <a16:creationId xmlns:a16="http://schemas.microsoft.com/office/drawing/2014/main" id="{1F90C4E3-DE6C-A243-9CFB-478F6C1107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38443F9-DAA7-F742-850C-86CFD4D83D9A}"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96832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1" name="Google Shape;227;g7fe2cbe272_0_58:notes">
            <a:extLst>
              <a:ext uri="{FF2B5EF4-FFF2-40B4-BE49-F238E27FC236}">
                <a16:creationId xmlns:a16="http://schemas.microsoft.com/office/drawing/2014/main" id="{D377DC80-268A-9241-AEA9-CA2469E716B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1682" name="Google Shape;228;g7fe2cbe272_0_58:notes">
            <a:extLst>
              <a:ext uri="{FF2B5EF4-FFF2-40B4-BE49-F238E27FC236}">
                <a16:creationId xmlns:a16="http://schemas.microsoft.com/office/drawing/2014/main" id="{CA27D349-F06C-7A45-A7B5-6CCDCD2994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1683" name="Google Shape;229;g7fe2cbe272_0_58:notes">
            <a:extLst>
              <a:ext uri="{FF2B5EF4-FFF2-40B4-BE49-F238E27FC236}">
                <a16:creationId xmlns:a16="http://schemas.microsoft.com/office/drawing/2014/main" id="{043E194C-867A-6F48-81B9-2EBEBE99EE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7A4149B-DDE4-1D4A-BE8E-745CFF8D1120}"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0477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29" name="Google Shape;227;g7fe2cbe272_0_58:notes">
            <a:extLst>
              <a:ext uri="{FF2B5EF4-FFF2-40B4-BE49-F238E27FC236}">
                <a16:creationId xmlns:a16="http://schemas.microsoft.com/office/drawing/2014/main" id="{51F22B83-8EA6-D841-B783-40D819E0C1B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3730" name="Google Shape;228;g7fe2cbe272_0_58:notes">
            <a:extLst>
              <a:ext uri="{FF2B5EF4-FFF2-40B4-BE49-F238E27FC236}">
                <a16:creationId xmlns:a16="http://schemas.microsoft.com/office/drawing/2014/main" id="{5B66BD2C-C547-FE4A-8586-2A10E9EFDD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73731" name="Google Shape;229;g7fe2cbe272_0_58:notes">
            <a:extLst>
              <a:ext uri="{FF2B5EF4-FFF2-40B4-BE49-F238E27FC236}">
                <a16:creationId xmlns:a16="http://schemas.microsoft.com/office/drawing/2014/main" id="{BF96D63B-1A77-7F44-B4B0-632267A6DD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9592FDE-2862-0C41-AA2E-793DC1EAB009}"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3538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7" name="Google Shape;227;g7fe2cbe272_0_58:notes">
            <a:extLst>
              <a:ext uri="{FF2B5EF4-FFF2-40B4-BE49-F238E27FC236}">
                <a16:creationId xmlns:a16="http://schemas.microsoft.com/office/drawing/2014/main" id="{8690E704-B899-2743-AF55-18DFAB1C47F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5778" name="Google Shape;228;g7fe2cbe272_0_58:notes">
            <a:extLst>
              <a:ext uri="{FF2B5EF4-FFF2-40B4-BE49-F238E27FC236}">
                <a16:creationId xmlns:a16="http://schemas.microsoft.com/office/drawing/2014/main" id="{1CC6BEAD-2CF2-FA49-95D9-CF0AF36D58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5779" name="Google Shape;229;g7fe2cbe272_0_58:notes">
            <a:extLst>
              <a:ext uri="{FF2B5EF4-FFF2-40B4-BE49-F238E27FC236}">
                <a16:creationId xmlns:a16="http://schemas.microsoft.com/office/drawing/2014/main" id="{CF931FEB-6FF5-EB49-9D78-D0D193C410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09AC1E5-A405-5D47-B448-D8F4986BE5C7}"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97310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0018052-D65E-C14C-84F4-4CC0B15863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60D9C3C9-179E-724D-8E26-87C3F0959E0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697924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7" name="Google Shape;227;g7fe2cbe272_0_58:notes">
            <a:extLst>
              <a:ext uri="{FF2B5EF4-FFF2-40B4-BE49-F238E27FC236}">
                <a16:creationId xmlns:a16="http://schemas.microsoft.com/office/drawing/2014/main" id="{8690E704-B899-2743-AF55-18DFAB1C47F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5778" name="Google Shape;228;g7fe2cbe272_0_58:notes">
            <a:extLst>
              <a:ext uri="{FF2B5EF4-FFF2-40B4-BE49-F238E27FC236}">
                <a16:creationId xmlns:a16="http://schemas.microsoft.com/office/drawing/2014/main" id="{1CC6BEAD-2CF2-FA49-95D9-CF0AF36D58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5779" name="Google Shape;229;g7fe2cbe272_0_58:notes">
            <a:extLst>
              <a:ext uri="{FF2B5EF4-FFF2-40B4-BE49-F238E27FC236}">
                <a16:creationId xmlns:a16="http://schemas.microsoft.com/office/drawing/2014/main" id="{CF931FEB-6FF5-EB49-9D78-D0D193C410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09AC1E5-A405-5D47-B448-D8F4986BE5C7}"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06958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3" name="Google Shape;462;g847cf01710_0_101:notes">
            <a:extLst>
              <a:ext uri="{FF2B5EF4-FFF2-40B4-BE49-F238E27FC236}">
                <a16:creationId xmlns:a16="http://schemas.microsoft.com/office/drawing/2014/main" id="{354542D6-AC81-BB40-9707-88E63BE4E68D}"/>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9874" name="Google Shape;463;g847cf01710_0_101:notes">
            <a:extLst>
              <a:ext uri="{FF2B5EF4-FFF2-40B4-BE49-F238E27FC236}">
                <a16:creationId xmlns:a16="http://schemas.microsoft.com/office/drawing/2014/main" id="{2B803EA3-5CE2-E84E-9B75-BF0863343F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5.2</a:t>
            </a:r>
          </a:p>
          <a:p>
            <a:pPr eaLnBrk="1" hangingPunct="1">
              <a:spcBef>
                <a:spcPct val="0"/>
              </a:spcBef>
              <a:buClr>
                <a:srgbClr val="000000"/>
              </a:buClr>
              <a:buSzPts val="1400"/>
            </a:pPr>
            <a:r>
              <a:rPr lang="en-US" altLang="en-US" dirty="0">
                <a:latin typeface="Times" pitchFamily="2" charset="0"/>
              </a:rPr>
              <a:t>Learning Objective(s): Relate the concentrations of protein, ligand, and protein-ligand complex to an association or dissociation equilibrium constant; Compare the relative affinities of protein and ligand pairs based on the equilibrium constant; Relate the fraction of bound sites, concentration of ligand, and equilibrium constant for a protein and ligand pair.</a:t>
            </a:r>
          </a:p>
          <a:p>
            <a:pPr eaLnBrk="1" hangingPunct="1">
              <a:spcBef>
                <a:spcPct val="0"/>
              </a:spcBef>
              <a:buClr>
                <a:srgbClr val="000000"/>
              </a:buClr>
              <a:buSzPts val="1400"/>
            </a:pPr>
            <a:r>
              <a:rPr lang="en-US" altLang="en-US" dirty="0">
                <a:latin typeface="Times" pitchFamily="2" charset="0"/>
              </a:rPr>
              <a:t>Bloom’s: 2:2</a:t>
            </a:r>
          </a:p>
        </p:txBody>
      </p:sp>
      <p:sp>
        <p:nvSpPr>
          <p:cNvPr id="79875" name="Google Shape;464;g847cf01710_0_101:notes">
            <a:extLst>
              <a:ext uri="{FF2B5EF4-FFF2-40B4-BE49-F238E27FC236}">
                <a16:creationId xmlns:a16="http://schemas.microsoft.com/office/drawing/2014/main" id="{2F01547E-0B66-C245-B13E-E0E3B1E001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CA214AF-8D42-D243-8511-642FB900FDF7}"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9334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1" name="Google Shape;462;g847cf01710_0_101:notes">
            <a:extLst>
              <a:ext uri="{FF2B5EF4-FFF2-40B4-BE49-F238E27FC236}">
                <a16:creationId xmlns:a16="http://schemas.microsoft.com/office/drawing/2014/main" id="{372312B9-485C-5140-A1D7-508E51BF062E}"/>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1922" name="Google Shape;463;g847cf01710_0_101:notes">
            <a:extLst>
              <a:ext uri="{FF2B5EF4-FFF2-40B4-BE49-F238E27FC236}">
                <a16:creationId xmlns:a16="http://schemas.microsoft.com/office/drawing/2014/main" id="{4FE01A3F-85F8-884E-B193-5FAE8D5E26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81923" name="Google Shape;464;g847cf01710_0_101:notes">
            <a:extLst>
              <a:ext uri="{FF2B5EF4-FFF2-40B4-BE49-F238E27FC236}">
                <a16:creationId xmlns:a16="http://schemas.microsoft.com/office/drawing/2014/main" id="{27C7BF6E-932B-A24E-9EBC-F7EF48FF82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3D60BAE-537A-0E47-857F-57E025112490}"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76409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69" name="Google Shape;227;g7fe2cbe272_0_58:notes">
            <a:extLst>
              <a:ext uri="{FF2B5EF4-FFF2-40B4-BE49-F238E27FC236}">
                <a16:creationId xmlns:a16="http://schemas.microsoft.com/office/drawing/2014/main" id="{EAFB81C4-2B6D-514E-9CC7-B582355B9D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3970" name="Google Shape;228;g7fe2cbe272_0_58:notes">
            <a:extLst>
              <a:ext uri="{FF2B5EF4-FFF2-40B4-BE49-F238E27FC236}">
                <a16:creationId xmlns:a16="http://schemas.microsoft.com/office/drawing/2014/main" id="{D5537DE7-B19F-994E-BE76-DC672841C9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83971" name="Google Shape;229;g7fe2cbe272_0_58:notes">
            <a:extLst>
              <a:ext uri="{FF2B5EF4-FFF2-40B4-BE49-F238E27FC236}">
                <a16:creationId xmlns:a16="http://schemas.microsoft.com/office/drawing/2014/main" id="{51E242E4-6CF5-2241-93F3-953EB50950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DE052DB-3DAC-7547-8CEF-525E9FEBAF96}"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3283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6017" name="Google Shape;227;g7fe2cbe272_0_58:notes">
            <a:extLst>
              <a:ext uri="{FF2B5EF4-FFF2-40B4-BE49-F238E27FC236}">
                <a16:creationId xmlns:a16="http://schemas.microsoft.com/office/drawing/2014/main" id="{D63DAB96-8D4C-EA41-8949-E2DCCD36137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6018" name="Google Shape;228;g7fe2cbe272_0_58:notes">
            <a:extLst>
              <a:ext uri="{FF2B5EF4-FFF2-40B4-BE49-F238E27FC236}">
                <a16:creationId xmlns:a16="http://schemas.microsoft.com/office/drawing/2014/main" id="{E9B2F009-BC89-5143-BA55-CC26225D75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86019" name="Google Shape;229;g7fe2cbe272_0_58:notes">
            <a:extLst>
              <a:ext uri="{FF2B5EF4-FFF2-40B4-BE49-F238E27FC236}">
                <a16:creationId xmlns:a16="http://schemas.microsoft.com/office/drawing/2014/main" id="{A61B0EC7-257B-3146-94AB-FD8B435C00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7AF9D6B-7B01-4045-8EF3-7A9706EFFCB8}"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89675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11CCCD-361A-5448-9893-A23F448D2843}" type="slidenum">
              <a:rPr lang="en-US" altLang="en-US" smtClean="0"/>
              <a:pPr>
                <a:defRPr/>
              </a:pPr>
              <a:t>35</a:t>
            </a:fld>
            <a:endParaRPr lang="en-US" altLang="en-US"/>
          </a:p>
        </p:txBody>
      </p:sp>
    </p:spTree>
    <p:extLst>
      <p:ext uri="{BB962C8B-B14F-4D97-AF65-F5344CB8AC3E}">
        <p14:creationId xmlns:p14="http://schemas.microsoft.com/office/powerpoint/2010/main" val="24170278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89" name="Google Shape;462;g847cf01710_0_101:notes">
            <a:extLst>
              <a:ext uri="{FF2B5EF4-FFF2-40B4-BE49-F238E27FC236}">
                <a16:creationId xmlns:a16="http://schemas.microsoft.com/office/drawing/2014/main" id="{45AA8ABE-9477-184C-9B8E-67F177935038}"/>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9090" name="Google Shape;463;g847cf01710_0_101:notes">
            <a:extLst>
              <a:ext uri="{FF2B5EF4-FFF2-40B4-BE49-F238E27FC236}">
                <a16:creationId xmlns:a16="http://schemas.microsoft.com/office/drawing/2014/main" id="{D876FA8A-47DE-FD46-A875-A90C49BEF1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5.2</a:t>
            </a:r>
          </a:p>
          <a:p>
            <a:pPr eaLnBrk="1" hangingPunct="1">
              <a:spcBef>
                <a:spcPct val="0"/>
              </a:spcBef>
              <a:buClr>
                <a:srgbClr val="000000"/>
              </a:buClr>
              <a:buSzPts val="1400"/>
            </a:pPr>
            <a:r>
              <a:rPr lang="en-US" altLang="en-US" dirty="0">
                <a:latin typeface="Times" pitchFamily="2" charset="0"/>
              </a:rPr>
              <a:t>Learning Objective(s): Relate the fraction of bound sites, concentration of ligand, and equilibrium constant for a protein and ligand pair.</a:t>
            </a:r>
          </a:p>
          <a:p>
            <a:pPr eaLnBrk="1" hangingPunct="1">
              <a:spcBef>
                <a:spcPct val="0"/>
              </a:spcBef>
              <a:buClr>
                <a:srgbClr val="000000"/>
              </a:buClr>
              <a:buSzPts val="1400"/>
            </a:pPr>
            <a:r>
              <a:rPr lang="en-US" altLang="en-US" dirty="0">
                <a:latin typeface="Times" pitchFamily="2" charset="0"/>
              </a:rPr>
              <a:t>Bloom’s: 3:2</a:t>
            </a:r>
          </a:p>
        </p:txBody>
      </p:sp>
      <p:sp>
        <p:nvSpPr>
          <p:cNvPr id="89091" name="Google Shape;464;g847cf01710_0_101:notes">
            <a:extLst>
              <a:ext uri="{FF2B5EF4-FFF2-40B4-BE49-F238E27FC236}">
                <a16:creationId xmlns:a16="http://schemas.microsoft.com/office/drawing/2014/main" id="{DABDD521-B17D-4943-B452-64BA534AEB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6536D0D-4ECB-8049-9519-25AB42C8B1F4}"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8787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137" name="Google Shape;462;g847cf01710_0_101:notes">
            <a:extLst>
              <a:ext uri="{FF2B5EF4-FFF2-40B4-BE49-F238E27FC236}">
                <a16:creationId xmlns:a16="http://schemas.microsoft.com/office/drawing/2014/main" id="{6B9AFA43-3D61-2346-B19D-79851C0E536A}"/>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1138" name="Google Shape;463;g847cf01710_0_101:notes">
            <a:extLst>
              <a:ext uri="{FF2B5EF4-FFF2-40B4-BE49-F238E27FC236}">
                <a16:creationId xmlns:a16="http://schemas.microsoft.com/office/drawing/2014/main" id="{3CFF2254-A33F-D447-B0BA-4A5664C364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1139" name="Google Shape;464;g847cf01710_0_101:notes">
            <a:extLst>
              <a:ext uri="{FF2B5EF4-FFF2-40B4-BE49-F238E27FC236}">
                <a16:creationId xmlns:a16="http://schemas.microsoft.com/office/drawing/2014/main" id="{21F7CD50-B544-5545-A783-52719A90BE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28AA071-7A02-5C48-B83C-06867ED3C9C7}"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232578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4D45B4F6-216A-1248-910A-DC3F518F04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6FDD234F-602C-7440-977B-DF11FD6FB68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626027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5233" name="Google Shape;227;g7fe2cbe272_0_58:notes">
            <a:extLst>
              <a:ext uri="{FF2B5EF4-FFF2-40B4-BE49-F238E27FC236}">
                <a16:creationId xmlns:a16="http://schemas.microsoft.com/office/drawing/2014/main" id="{49F3038E-CABB-4544-9FC4-E9B42949BF5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5234" name="Google Shape;228;g7fe2cbe272_0_58:notes">
            <a:extLst>
              <a:ext uri="{FF2B5EF4-FFF2-40B4-BE49-F238E27FC236}">
                <a16:creationId xmlns:a16="http://schemas.microsoft.com/office/drawing/2014/main" id="{08C72742-83E2-A64B-B547-C23973236E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95235" name="Google Shape;229;g7fe2cbe272_0_58:notes">
            <a:extLst>
              <a:ext uri="{FF2B5EF4-FFF2-40B4-BE49-F238E27FC236}">
                <a16:creationId xmlns:a16="http://schemas.microsoft.com/office/drawing/2014/main" id="{7B12C589-0924-6F41-B920-AF1BBB91A5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FE48BA2-3D48-874C-A477-DECA1D1DE11F}"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9236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3FB43F10-62D6-9D44-8F6B-3D435332E6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8DFB8DDB-A1C1-CF45-9DCA-71468A839BD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16472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3281" name="Google Shape;161;g929a7def50_0_124:notes">
            <a:extLst>
              <a:ext uri="{FF2B5EF4-FFF2-40B4-BE49-F238E27FC236}">
                <a16:creationId xmlns:a16="http://schemas.microsoft.com/office/drawing/2014/main" id="{3F443D9B-8EA1-254E-AB6E-B04A42AC1BB0}"/>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3282" name="Google Shape;162;g929a7def50_0_124:notes">
            <a:extLst>
              <a:ext uri="{FF2B5EF4-FFF2-40B4-BE49-F238E27FC236}">
                <a16:creationId xmlns:a16="http://schemas.microsoft.com/office/drawing/2014/main" id="{5F7B60B9-21DA-6145-9E44-6836B5EB66DB}"/>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buClr>
                <a:srgbClr val="000000"/>
              </a:buClr>
              <a:buSzPts val="1000"/>
            </a:pPr>
            <a:r>
              <a:rPr lang="en-US" altLang="en-US" dirty="0">
                <a:latin typeface="Arial" panose="020B0604020202020204" pitchFamily="34" charset="0"/>
                <a:ea typeface="ＭＳ Ｐゴシック" panose="020B0600070205080204" pitchFamily="34" charset="-128"/>
              </a:rPr>
              <a:t>Instructor: </a:t>
            </a:r>
            <a:r>
              <a:rPr lang="en-US" sz="1200" kern="1200" dirty="0">
                <a:solidFill>
                  <a:schemeClr val="tx1"/>
                </a:solidFill>
                <a:effectLst/>
                <a:latin typeface="Times" charset="0"/>
                <a:ea typeface="MS PGothic" pitchFamily="34" charset="-128"/>
                <a:cs typeface="MS PGothic" charset="0"/>
              </a:rPr>
              <a:t>For additional information, see the Instructor Activity Guide located in Achieve. It can be found within Chapter 5, in the folder titled “Ch5 In-Class Activities, Videos, and Resources.”</a:t>
            </a:r>
            <a:endParaRPr lang="en-US" altLang="en-US" dirty="0">
              <a:latin typeface="Arial" panose="020B0604020202020204" pitchFamily="34" charset="0"/>
              <a:ea typeface="ＭＳ Ｐゴシック" panose="020B0600070205080204" pitchFamily="34" charset="-128"/>
            </a:endParaRPr>
          </a:p>
        </p:txBody>
      </p:sp>
      <p:sp>
        <p:nvSpPr>
          <p:cNvPr id="353283" name="Google Shape;163;g929a7def50_0_124:notes">
            <a:extLst>
              <a:ext uri="{FF2B5EF4-FFF2-40B4-BE49-F238E27FC236}">
                <a16:creationId xmlns:a16="http://schemas.microsoft.com/office/drawing/2014/main" id="{A4F57885-1F0C-974D-93E4-F4C59F5567F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1EDDDECD-7F1B-5F49-830D-72E8011EBD7A}" type="slidenum">
              <a:rPr lang="en-GB" altLang="en-US" sz="1300" b="0" smtClean="0"/>
              <a:pPr algn="l"/>
              <a:t>40</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19006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5329" name="Google Shape;170;g929a7def50_0_242:notes">
            <a:extLst>
              <a:ext uri="{FF2B5EF4-FFF2-40B4-BE49-F238E27FC236}">
                <a16:creationId xmlns:a16="http://schemas.microsoft.com/office/drawing/2014/main" id="{6410CABB-4BCA-4443-A035-87E7665CBDCC}"/>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5330" name="Google Shape;171;g929a7def50_0_242:notes">
            <a:extLst>
              <a:ext uri="{FF2B5EF4-FFF2-40B4-BE49-F238E27FC236}">
                <a16:creationId xmlns:a16="http://schemas.microsoft.com/office/drawing/2014/main" id="{727E96F9-4243-9B47-89A4-3251F2EBDEED}"/>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Instructor: </a:t>
            </a:r>
            <a:r>
              <a:rPr lang="en-US" sz="1200" kern="1200" dirty="0">
                <a:solidFill>
                  <a:schemeClr val="tx1"/>
                </a:solidFill>
                <a:effectLst/>
                <a:latin typeface="Times" charset="0"/>
                <a:ea typeface="MS PGothic" pitchFamily="34" charset="-128"/>
                <a:cs typeface="MS PGothic" charset="0"/>
              </a:rPr>
              <a:t>For additional information, see the Instructor Activity Guide located in Achieve. It can be found within Chapter 5, in the folder titled “Ch5 In-Class Activities, Videos, and Resources.”</a:t>
            </a:r>
            <a:endParaRPr lang="en-US" altLang="en-US" dirty="0">
              <a:latin typeface="Arial" panose="020B0604020202020204" pitchFamily="34" charset="0"/>
              <a:ea typeface="ＭＳ Ｐゴシック" panose="020B0600070205080204" pitchFamily="34" charset="-128"/>
            </a:endParaRPr>
          </a:p>
        </p:txBody>
      </p:sp>
      <p:sp>
        <p:nvSpPr>
          <p:cNvPr id="355331" name="Google Shape;172;g929a7def50_0_242:notes">
            <a:extLst>
              <a:ext uri="{FF2B5EF4-FFF2-40B4-BE49-F238E27FC236}">
                <a16:creationId xmlns:a16="http://schemas.microsoft.com/office/drawing/2014/main" id="{6D951FFD-865B-E44E-AFB2-49EC97DBEE7E}"/>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E3A63130-9777-E04C-9945-E9AB2E9C18D4}" type="slidenum">
              <a:rPr lang="en-GB" altLang="en-US" sz="1300" b="0" smtClean="0"/>
              <a:pPr algn="l"/>
              <a:t>41</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7386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92db28934_0_447: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92db28934_0_447: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Instructor: </a:t>
            </a:r>
            <a:r>
              <a:rPr lang="en-US" sz="1200" kern="1200" dirty="0">
                <a:solidFill>
                  <a:schemeClr val="tx1"/>
                </a:solidFill>
                <a:effectLst/>
                <a:latin typeface="Times" charset="0"/>
                <a:ea typeface="MS PGothic" pitchFamily="34" charset="-128"/>
                <a:cs typeface="MS PGothic" charset="0"/>
              </a:rPr>
              <a:t>For additional information, see the Instructor Activity Guide located in Achieve. It can be found within Chapter 5, in the folder titled “Ch5 In-Class Activities, Videos, and Resources.”</a:t>
            </a:r>
            <a:endParaRPr lang="en-US" altLang="en-US" dirty="0">
              <a:latin typeface="Arial" panose="020B0604020202020204" pitchFamily="34" charset="0"/>
              <a:ea typeface="ＭＳ Ｐゴシック" panose="020B0600070205080204" pitchFamily="34" charset="-128"/>
            </a:endParaRPr>
          </a:p>
        </p:txBody>
      </p:sp>
      <p:sp>
        <p:nvSpPr>
          <p:cNvPr id="203" name="Google Shape;203;g892db28934_0_447: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fld id="{00000000-1234-1234-1234-123412341234}" type="slidenum">
              <a:rPr lang="en-GB" sz="1300"/>
              <a:t>42</a:t>
            </a:fld>
            <a:endParaRPr sz="1300">
              <a:latin typeface="Arial"/>
              <a:ea typeface="Arial"/>
              <a:cs typeface="Arial"/>
              <a:sym typeface="Arial"/>
            </a:endParaRPr>
          </a:p>
        </p:txBody>
      </p:sp>
    </p:spTree>
    <p:extLst>
      <p:ext uri="{BB962C8B-B14F-4D97-AF65-F5344CB8AC3E}">
        <p14:creationId xmlns:p14="http://schemas.microsoft.com/office/powerpoint/2010/main" val="11079607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7281" name="Google Shape;227;g7fe2cbe272_0_58:notes">
            <a:extLst>
              <a:ext uri="{FF2B5EF4-FFF2-40B4-BE49-F238E27FC236}">
                <a16:creationId xmlns:a16="http://schemas.microsoft.com/office/drawing/2014/main" id="{511A513E-55A6-8F4C-8DFA-8B263149232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7282" name="Google Shape;228;g7fe2cbe272_0_58:notes">
            <a:extLst>
              <a:ext uri="{FF2B5EF4-FFF2-40B4-BE49-F238E27FC236}">
                <a16:creationId xmlns:a16="http://schemas.microsoft.com/office/drawing/2014/main" id="{1E693D4D-5131-A74B-BA6D-F3025CE707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7283" name="Google Shape;229;g7fe2cbe272_0_58:notes">
            <a:extLst>
              <a:ext uri="{FF2B5EF4-FFF2-40B4-BE49-F238E27FC236}">
                <a16:creationId xmlns:a16="http://schemas.microsoft.com/office/drawing/2014/main" id="{BEEF0585-00F4-0243-B33B-5E2E77970C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6751D66-3B65-4044-BDE1-486C8C5044C5}"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23420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29" name="Google Shape;227;g7fe2cbe272_0_58:notes">
            <a:extLst>
              <a:ext uri="{FF2B5EF4-FFF2-40B4-BE49-F238E27FC236}">
                <a16:creationId xmlns:a16="http://schemas.microsoft.com/office/drawing/2014/main" id="{21179889-547E-4444-92D1-D7D71ECBB90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9330" name="Google Shape;228;g7fe2cbe272_0_58:notes">
            <a:extLst>
              <a:ext uri="{FF2B5EF4-FFF2-40B4-BE49-F238E27FC236}">
                <a16:creationId xmlns:a16="http://schemas.microsoft.com/office/drawing/2014/main" id="{1972212E-AE71-E644-9937-F797B1F83D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9331" name="Google Shape;229;g7fe2cbe272_0_58:notes">
            <a:extLst>
              <a:ext uri="{FF2B5EF4-FFF2-40B4-BE49-F238E27FC236}">
                <a16:creationId xmlns:a16="http://schemas.microsoft.com/office/drawing/2014/main" id="{BC0AB971-304B-394D-B9F3-AD7DDE9B3F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C58D412-1AA0-6B4B-A3AC-A3C2C360270F}"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50211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7" name="Google Shape;462;g847cf01710_0_101:notes">
            <a:extLst>
              <a:ext uri="{FF2B5EF4-FFF2-40B4-BE49-F238E27FC236}">
                <a16:creationId xmlns:a16="http://schemas.microsoft.com/office/drawing/2014/main" id="{36B56A1E-3195-814A-82BB-EC408B3C7F48}"/>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1378" name="Google Shape;463;g847cf01710_0_101:notes">
            <a:extLst>
              <a:ext uri="{FF2B5EF4-FFF2-40B4-BE49-F238E27FC236}">
                <a16:creationId xmlns:a16="http://schemas.microsoft.com/office/drawing/2014/main" id="{7921D52D-BFBF-2F49-854E-BB6CD322C6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B</a:t>
            </a:r>
          </a:p>
          <a:p>
            <a:pPr eaLnBrk="1" hangingPunct="1">
              <a:spcBef>
                <a:spcPct val="0"/>
              </a:spcBef>
              <a:buClr>
                <a:srgbClr val="000000"/>
              </a:buClr>
              <a:buSzPts val="1400"/>
            </a:pPr>
            <a:r>
              <a:rPr lang="en-US" altLang="en-US">
                <a:latin typeface="Times" pitchFamily="2" charset="0"/>
              </a:rPr>
              <a:t>Principle: 5.3</a:t>
            </a:r>
          </a:p>
          <a:p>
            <a:pPr eaLnBrk="1" hangingPunct="1">
              <a:spcBef>
                <a:spcPct val="0"/>
              </a:spcBef>
              <a:buClr>
                <a:srgbClr val="000000"/>
              </a:buClr>
              <a:buSzPts val="1400"/>
            </a:pPr>
            <a:r>
              <a:rPr lang="en-US" altLang="en-US">
                <a:latin typeface="Times" pitchFamily="2" charset="0"/>
              </a:rPr>
              <a:t>Learning Objective(s): Describe how molecular oxygen, carbon dioxide, and protons bind hemoglobin.</a:t>
            </a:r>
          </a:p>
          <a:p>
            <a:pPr eaLnBrk="1" hangingPunct="1">
              <a:spcBef>
                <a:spcPct val="0"/>
              </a:spcBef>
              <a:buClr>
                <a:srgbClr val="000000"/>
              </a:buClr>
              <a:buSzPts val="1400"/>
            </a:pPr>
            <a:r>
              <a:rPr lang="en-US" altLang="en-US">
                <a:latin typeface="Times" pitchFamily="2" charset="0"/>
              </a:rPr>
              <a:t>Bloom’s: 1:1</a:t>
            </a:r>
          </a:p>
        </p:txBody>
      </p:sp>
      <p:sp>
        <p:nvSpPr>
          <p:cNvPr id="101379" name="Google Shape;464;g847cf01710_0_101:notes">
            <a:extLst>
              <a:ext uri="{FF2B5EF4-FFF2-40B4-BE49-F238E27FC236}">
                <a16:creationId xmlns:a16="http://schemas.microsoft.com/office/drawing/2014/main" id="{91741C12-F15E-9B4F-96D4-F36DA0A3DA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699291F-C5DF-9B48-88AA-13B3EAF26AB5}"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08472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3425" name="Google Shape;462;g847cf01710_0_101:notes">
            <a:extLst>
              <a:ext uri="{FF2B5EF4-FFF2-40B4-BE49-F238E27FC236}">
                <a16:creationId xmlns:a16="http://schemas.microsoft.com/office/drawing/2014/main" id="{C20BED4C-0F81-8D44-93A6-5820113BCB5D}"/>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3426" name="Google Shape;463;g847cf01710_0_101:notes">
            <a:extLst>
              <a:ext uri="{FF2B5EF4-FFF2-40B4-BE49-F238E27FC236}">
                <a16:creationId xmlns:a16="http://schemas.microsoft.com/office/drawing/2014/main" id="{073E01D6-0495-1A40-B72A-F0C472EC47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3427" name="Google Shape;464;g847cf01710_0_101:notes">
            <a:extLst>
              <a:ext uri="{FF2B5EF4-FFF2-40B4-BE49-F238E27FC236}">
                <a16:creationId xmlns:a16="http://schemas.microsoft.com/office/drawing/2014/main" id="{1C36826A-8516-2F4B-92E7-DF84F96705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E4932BC-A688-F042-ADEE-F4B7AA2E3985}"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26027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65;p2:notes">
            <a:extLst>
              <a:ext uri="{FF2B5EF4-FFF2-40B4-BE49-F238E27FC236}">
                <a16:creationId xmlns:a16="http://schemas.microsoft.com/office/drawing/2014/main" id="{961887F6-4622-7245-BDA5-965B4058CD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2" name="Google Shape;166;p2:notes">
            <a:extLst>
              <a:ext uri="{FF2B5EF4-FFF2-40B4-BE49-F238E27FC236}">
                <a16:creationId xmlns:a16="http://schemas.microsoft.com/office/drawing/2014/main" id="{DF940A59-1235-A847-8F03-DB68F403896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2500753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7521" name="Google Shape;227;g7fe2cbe272_0_58:notes">
            <a:extLst>
              <a:ext uri="{FF2B5EF4-FFF2-40B4-BE49-F238E27FC236}">
                <a16:creationId xmlns:a16="http://schemas.microsoft.com/office/drawing/2014/main" id="{17FDB191-56CA-B549-BCA5-079B553E955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7522" name="Google Shape;228;g7fe2cbe272_0_58:notes">
            <a:extLst>
              <a:ext uri="{FF2B5EF4-FFF2-40B4-BE49-F238E27FC236}">
                <a16:creationId xmlns:a16="http://schemas.microsoft.com/office/drawing/2014/main" id="{ED08F6C0-5CCD-ED46-A987-AD61B84229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7523" name="Google Shape;229;g7fe2cbe272_0_58:notes">
            <a:extLst>
              <a:ext uri="{FF2B5EF4-FFF2-40B4-BE49-F238E27FC236}">
                <a16:creationId xmlns:a16="http://schemas.microsoft.com/office/drawing/2014/main" id="{BE7248FD-AA3E-644F-8169-5DC2B997B9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1F424C3-46D5-9943-89EF-20CE96796802}"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687981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9569" name="Google Shape;227;g7fe2cbe272_0_58:notes">
            <a:extLst>
              <a:ext uri="{FF2B5EF4-FFF2-40B4-BE49-F238E27FC236}">
                <a16:creationId xmlns:a16="http://schemas.microsoft.com/office/drawing/2014/main" id="{A1BA3B05-6665-2D4A-A171-FC37A6E49AD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9570" name="Google Shape;228;g7fe2cbe272_0_58:notes">
            <a:extLst>
              <a:ext uri="{FF2B5EF4-FFF2-40B4-BE49-F238E27FC236}">
                <a16:creationId xmlns:a16="http://schemas.microsoft.com/office/drawing/2014/main" id="{CAB14C67-2DAD-6A4F-B4D2-166C0B6D8E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9571" name="Google Shape;229;g7fe2cbe272_0_58:notes">
            <a:extLst>
              <a:ext uri="{FF2B5EF4-FFF2-40B4-BE49-F238E27FC236}">
                <a16:creationId xmlns:a16="http://schemas.microsoft.com/office/drawing/2014/main" id="{D6C29172-C404-7D49-86E8-8F6416D41B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93014DE-57EF-004E-97BC-78115AB74A31}"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02415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4D45B4F6-216A-1248-910A-DC3F518F04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6FDD234F-602C-7440-977B-DF11FD6FB68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5400432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1617" name="Google Shape;227;g7fe2cbe272_0_58:notes">
            <a:extLst>
              <a:ext uri="{FF2B5EF4-FFF2-40B4-BE49-F238E27FC236}">
                <a16:creationId xmlns:a16="http://schemas.microsoft.com/office/drawing/2014/main" id="{B89656B4-225D-FD46-AB30-DD61460FE19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1618" name="Google Shape;228;g7fe2cbe272_0_58:notes">
            <a:extLst>
              <a:ext uri="{FF2B5EF4-FFF2-40B4-BE49-F238E27FC236}">
                <a16:creationId xmlns:a16="http://schemas.microsoft.com/office/drawing/2014/main" id="{8F6B4379-4198-A94C-9FD1-6EFA3B2761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11619" name="Google Shape;229;g7fe2cbe272_0_58:notes">
            <a:extLst>
              <a:ext uri="{FF2B5EF4-FFF2-40B4-BE49-F238E27FC236}">
                <a16:creationId xmlns:a16="http://schemas.microsoft.com/office/drawing/2014/main" id="{76742E3A-30B1-3E42-86CA-02C1C6A324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8F4013F-3590-3747-9830-40ECB98ECDA3}"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630828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3665" name="Google Shape;462;g847cf01710_0_101:notes">
            <a:extLst>
              <a:ext uri="{FF2B5EF4-FFF2-40B4-BE49-F238E27FC236}">
                <a16:creationId xmlns:a16="http://schemas.microsoft.com/office/drawing/2014/main" id="{2D10E1FE-FF2B-C342-B89A-DCA3EBBF870D}"/>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3666" name="Google Shape;463;g847cf01710_0_101:notes">
            <a:extLst>
              <a:ext uri="{FF2B5EF4-FFF2-40B4-BE49-F238E27FC236}">
                <a16:creationId xmlns:a16="http://schemas.microsoft.com/office/drawing/2014/main" id="{2E544C21-D648-0242-BEDA-17575EA5BA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D</a:t>
            </a:r>
          </a:p>
          <a:p>
            <a:pPr eaLnBrk="1" hangingPunct="1">
              <a:spcBef>
                <a:spcPct val="0"/>
              </a:spcBef>
              <a:buClr>
                <a:srgbClr val="000000"/>
              </a:buClr>
              <a:buSzPts val="1400"/>
            </a:pPr>
            <a:r>
              <a:rPr lang="en-US" altLang="en-US">
                <a:latin typeface="Times" pitchFamily="2" charset="0"/>
              </a:rPr>
              <a:t>Principle: 5.5</a:t>
            </a:r>
          </a:p>
          <a:p>
            <a:pPr eaLnBrk="1" hangingPunct="1">
              <a:spcBef>
                <a:spcPct val="0"/>
              </a:spcBef>
              <a:buClr>
                <a:srgbClr val="000000"/>
              </a:buClr>
              <a:buSzPts val="1400"/>
            </a:pPr>
            <a:r>
              <a:rPr lang="en-US" altLang="en-US">
                <a:latin typeface="Times" pitchFamily="2" charset="0"/>
              </a:rPr>
              <a:t>Learning Objective(s): Describe the relationship between globin structure and function.</a:t>
            </a:r>
          </a:p>
          <a:p>
            <a:pPr eaLnBrk="1" hangingPunct="1">
              <a:spcBef>
                <a:spcPct val="0"/>
              </a:spcBef>
              <a:buClr>
                <a:srgbClr val="000000"/>
              </a:buClr>
              <a:buSzPts val="1400"/>
            </a:pPr>
            <a:r>
              <a:rPr lang="en-US" altLang="en-US">
                <a:latin typeface="Times" pitchFamily="2" charset="0"/>
              </a:rPr>
              <a:t>Bloom’s: 2:2</a:t>
            </a:r>
          </a:p>
        </p:txBody>
      </p:sp>
      <p:sp>
        <p:nvSpPr>
          <p:cNvPr id="113667" name="Google Shape;464;g847cf01710_0_101:notes">
            <a:extLst>
              <a:ext uri="{FF2B5EF4-FFF2-40B4-BE49-F238E27FC236}">
                <a16:creationId xmlns:a16="http://schemas.microsoft.com/office/drawing/2014/main" id="{D9681FF6-BD23-2844-A5FF-CD8561CBBA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DCB0BF4-4D70-614E-AC5D-3852CE1C89AA}"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81345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3" name="Google Shape;462;g847cf01710_0_101:notes">
            <a:extLst>
              <a:ext uri="{FF2B5EF4-FFF2-40B4-BE49-F238E27FC236}">
                <a16:creationId xmlns:a16="http://schemas.microsoft.com/office/drawing/2014/main" id="{72A42A76-37FD-414B-8DF7-8BD3B2BEA1AC}"/>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5714" name="Google Shape;463;g847cf01710_0_101:notes">
            <a:extLst>
              <a:ext uri="{FF2B5EF4-FFF2-40B4-BE49-F238E27FC236}">
                <a16:creationId xmlns:a16="http://schemas.microsoft.com/office/drawing/2014/main" id="{5F0A49C1-17E9-9449-8B75-607B92CCD0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15715" name="Google Shape;464;g847cf01710_0_101:notes">
            <a:extLst>
              <a:ext uri="{FF2B5EF4-FFF2-40B4-BE49-F238E27FC236}">
                <a16:creationId xmlns:a16="http://schemas.microsoft.com/office/drawing/2014/main" id="{383B02EC-C01E-5A40-8C4A-5173662C8E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78C4A6E-D333-1341-B199-B31E5DA84ED3}"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13892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732A6015-E3BE-1D4B-A5F4-44801B65FD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389572B8-6723-724C-848E-6C32F1F9BCB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803399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9809" name="Google Shape;227;g7fe2cbe272_0_58:notes">
            <a:extLst>
              <a:ext uri="{FF2B5EF4-FFF2-40B4-BE49-F238E27FC236}">
                <a16:creationId xmlns:a16="http://schemas.microsoft.com/office/drawing/2014/main" id="{F1D04F4B-FD67-5746-BBF2-6A565CCCBC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9810" name="Google Shape;228;g7fe2cbe272_0_58:notes">
            <a:extLst>
              <a:ext uri="{FF2B5EF4-FFF2-40B4-BE49-F238E27FC236}">
                <a16:creationId xmlns:a16="http://schemas.microsoft.com/office/drawing/2014/main" id="{BE1CD101-CC1E-1D4D-A51D-0CC9AF05DF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19811" name="Google Shape;229;g7fe2cbe272_0_58:notes">
            <a:extLst>
              <a:ext uri="{FF2B5EF4-FFF2-40B4-BE49-F238E27FC236}">
                <a16:creationId xmlns:a16="http://schemas.microsoft.com/office/drawing/2014/main" id="{5443890C-39C4-3B45-8355-04E401FF2A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E9F9680-17D8-E441-BC97-DA0B84BF689B}"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653711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1857" name="Google Shape;227;g7fe2cbe272_0_58:notes">
            <a:extLst>
              <a:ext uri="{FF2B5EF4-FFF2-40B4-BE49-F238E27FC236}">
                <a16:creationId xmlns:a16="http://schemas.microsoft.com/office/drawing/2014/main" id="{11DC1252-758E-5E4B-8236-9C3733F4BF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1858" name="Google Shape;228;g7fe2cbe272_0_58:notes">
            <a:extLst>
              <a:ext uri="{FF2B5EF4-FFF2-40B4-BE49-F238E27FC236}">
                <a16:creationId xmlns:a16="http://schemas.microsoft.com/office/drawing/2014/main" id="{2A261241-3A34-C14A-B742-25D9C33992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1859" name="Google Shape;229;g7fe2cbe272_0_58:notes">
            <a:extLst>
              <a:ext uri="{FF2B5EF4-FFF2-40B4-BE49-F238E27FC236}">
                <a16:creationId xmlns:a16="http://schemas.microsoft.com/office/drawing/2014/main" id="{B36F2751-B8C0-FB46-B096-B8D2555BB8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D82F050-5125-E346-B750-09EB32A75652}"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658247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3905" name="Google Shape;227;g7fe2cbe272_0_58:notes">
            <a:extLst>
              <a:ext uri="{FF2B5EF4-FFF2-40B4-BE49-F238E27FC236}">
                <a16:creationId xmlns:a16="http://schemas.microsoft.com/office/drawing/2014/main" id="{C0C0F9DA-D445-8546-96F8-4E01726E5EA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3906" name="Google Shape;228;g7fe2cbe272_0_58:notes">
            <a:extLst>
              <a:ext uri="{FF2B5EF4-FFF2-40B4-BE49-F238E27FC236}">
                <a16:creationId xmlns:a16="http://schemas.microsoft.com/office/drawing/2014/main" id="{348DA0CC-FAA9-0D4B-A4A2-5FA6345F18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3907" name="Google Shape;229;g7fe2cbe272_0_58:notes">
            <a:extLst>
              <a:ext uri="{FF2B5EF4-FFF2-40B4-BE49-F238E27FC236}">
                <a16:creationId xmlns:a16="http://schemas.microsoft.com/office/drawing/2014/main" id="{78CFB6F5-5B37-9746-8A19-31E4BD2D0A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7755F44-B160-EF47-A161-2490C0869AB5}"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378784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5953" name="Google Shape;227;g7fe2cbe272_0_58:notes">
            <a:extLst>
              <a:ext uri="{FF2B5EF4-FFF2-40B4-BE49-F238E27FC236}">
                <a16:creationId xmlns:a16="http://schemas.microsoft.com/office/drawing/2014/main" id="{74BB0248-BD7D-074C-A986-CB56BCDDE7F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5954" name="Google Shape;228;g7fe2cbe272_0_58:notes">
            <a:extLst>
              <a:ext uri="{FF2B5EF4-FFF2-40B4-BE49-F238E27FC236}">
                <a16:creationId xmlns:a16="http://schemas.microsoft.com/office/drawing/2014/main" id="{C7105ED1-B351-7841-99BD-8AA8E2B980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5955" name="Google Shape;229;g7fe2cbe272_0_58:notes">
            <a:extLst>
              <a:ext uri="{FF2B5EF4-FFF2-40B4-BE49-F238E27FC236}">
                <a16:creationId xmlns:a16="http://schemas.microsoft.com/office/drawing/2014/main" id="{9FFAA9C7-653E-2048-BC10-7D51203586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6B1FA9C-1393-4146-A10A-BAB8F33E533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24418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8001" name="Google Shape;227;g7fe2cbe272_0_58:notes">
            <a:extLst>
              <a:ext uri="{FF2B5EF4-FFF2-40B4-BE49-F238E27FC236}">
                <a16:creationId xmlns:a16="http://schemas.microsoft.com/office/drawing/2014/main" id="{8B39FEEE-6EC4-2046-B2F2-D0425D4B5F3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8002" name="Google Shape;228;g7fe2cbe272_0_58:notes">
            <a:extLst>
              <a:ext uri="{FF2B5EF4-FFF2-40B4-BE49-F238E27FC236}">
                <a16:creationId xmlns:a16="http://schemas.microsoft.com/office/drawing/2014/main" id="{CF40AF3E-E985-E345-947C-812D305BDF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8003" name="Google Shape;229;g7fe2cbe272_0_58:notes">
            <a:extLst>
              <a:ext uri="{FF2B5EF4-FFF2-40B4-BE49-F238E27FC236}">
                <a16:creationId xmlns:a16="http://schemas.microsoft.com/office/drawing/2014/main" id="{BB507ACC-123E-B04E-8E64-6C2E5783B7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F354541-52C0-D640-B28E-AA82B97212C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181684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Instructor: </a:t>
            </a:r>
            <a:r>
              <a:rPr lang="en-US" sz="1200" kern="1200" dirty="0">
                <a:solidFill>
                  <a:schemeClr val="tx1"/>
                </a:solidFill>
                <a:effectLst/>
                <a:latin typeface="Times" charset="0"/>
                <a:ea typeface="MS PGothic" pitchFamily="34" charset="-128"/>
                <a:cs typeface="MS PGothic" charset="0"/>
              </a:rPr>
              <a:t>This muddiest point activity can be found in Achieve in the Chapter 5 folder titled “Ch5 In-Class Activities, Videos, and Resources.”  See the Instructor Activity Guide in the same folder for more information.</a:t>
            </a:r>
            <a:endParaRPr dirty="0"/>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sz="1400">
              <a:latin typeface="Arial"/>
              <a:ea typeface="Arial"/>
              <a:cs typeface="Arial"/>
              <a:sym typeface="Arial"/>
            </a:endParaRPr>
          </a:p>
        </p:txBody>
      </p:sp>
    </p:spTree>
    <p:extLst>
      <p:ext uri="{BB962C8B-B14F-4D97-AF65-F5344CB8AC3E}">
        <p14:creationId xmlns:p14="http://schemas.microsoft.com/office/powerpoint/2010/main" val="3953001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732A6015-E3BE-1D4B-A5F4-44801B65FD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389572B8-6723-724C-848E-6C32F1F9BCB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829883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dirty="0"/>
              <a:t>Instructor: </a:t>
            </a:r>
            <a:r>
              <a:rPr lang="en-US" sz="1200" kern="1200" dirty="0">
                <a:solidFill>
                  <a:schemeClr val="tx1"/>
                </a:solidFill>
                <a:effectLst/>
                <a:latin typeface="Times" charset="0"/>
                <a:ea typeface="MS PGothic" pitchFamily="34" charset="-128"/>
                <a:cs typeface="MS PGothic" charset="0"/>
              </a:rPr>
              <a:t>This muddiest point activity can be found in Achieve in the Chapter 5 folder titled “Ch5 In-Class Activities, Videos, and Resources.”  See the Instructor Activity Guide in the same folder for more information.</a:t>
            </a:r>
            <a:endParaRPr lang="en-US" dirty="0"/>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sz="1400">
              <a:latin typeface="Arial"/>
              <a:ea typeface="Arial"/>
              <a:cs typeface="Arial"/>
              <a:sym typeface="Arial"/>
            </a:endParaRPr>
          </a:p>
        </p:txBody>
      </p:sp>
    </p:spTree>
    <p:extLst>
      <p:ext uri="{BB962C8B-B14F-4D97-AF65-F5344CB8AC3E}">
        <p14:creationId xmlns:p14="http://schemas.microsoft.com/office/powerpoint/2010/main" val="16545866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0049" name="Google Shape;462;g847cf01710_0_101:notes">
            <a:extLst>
              <a:ext uri="{FF2B5EF4-FFF2-40B4-BE49-F238E27FC236}">
                <a16:creationId xmlns:a16="http://schemas.microsoft.com/office/drawing/2014/main" id="{4F343691-DCB1-BC4D-BB0E-6E1DE2C642AC}"/>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0050" name="Google Shape;463;g847cf01710_0_101:notes">
            <a:extLst>
              <a:ext uri="{FF2B5EF4-FFF2-40B4-BE49-F238E27FC236}">
                <a16:creationId xmlns:a16="http://schemas.microsoft.com/office/drawing/2014/main" id="{20251A90-C742-B94F-B0B6-8799501A22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C</a:t>
            </a:r>
          </a:p>
          <a:p>
            <a:pPr eaLnBrk="1" hangingPunct="1">
              <a:spcBef>
                <a:spcPct val="0"/>
              </a:spcBef>
              <a:buClr>
                <a:srgbClr val="000000"/>
              </a:buClr>
              <a:buSzPts val="1400"/>
            </a:pPr>
            <a:r>
              <a:rPr lang="en-US" altLang="en-US">
                <a:latin typeface="Times" pitchFamily="2" charset="0"/>
              </a:rPr>
              <a:t>Principle: 5.4</a:t>
            </a:r>
          </a:p>
          <a:p>
            <a:pPr eaLnBrk="1" hangingPunct="1">
              <a:spcBef>
                <a:spcPct val="0"/>
              </a:spcBef>
              <a:buClr>
                <a:srgbClr val="000000"/>
              </a:buClr>
              <a:buSzPts val="1400"/>
            </a:pPr>
            <a:r>
              <a:rPr lang="en-US" altLang="en-US">
                <a:latin typeface="Times" pitchFamily="2" charset="0"/>
              </a:rPr>
              <a:t>Learning Objective(s): Compare the T and R states of hemoglobin; Describe the conformational changes governing oxygen access to the heme prosthetic group</a:t>
            </a:r>
          </a:p>
          <a:p>
            <a:pPr eaLnBrk="1" hangingPunct="1">
              <a:spcBef>
                <a:spcPct val="0"/>
              </a:spcBef>
              <a:buClr>
                <a:srgbClr val="000000"/>
              </a:buClr>
              <a:buSzPts val="1400"/>
            </a:pPr>
            <a:r>
              <a:rPr lang="en-US" altLang="en-US">
                <a:latin typeface="Times" pitchFamily="2" charset="0"/>
              </a:rPr>
              <a:t>Bloom’s: 2:2</a:t>
            </a:r>
          </a:p>
        </p:txBody>
      </p:sp>
      <p:sp>
        <p:nvSpPr>
          <p:cNvPr id="130051" name="Google Shape;464;g847cf01710_0_101:notes">
            <a:extLst>
              <a:ext uri="{FF2B5EF4-FFF2-40B4-BE49-F238E27FC236}">
                <a16:creationId xmlns:a16="http://schemas.microsoft.com/office/drawing/2014/main" id="{1A9DEBDC-4551-4C4D-9B21-B5C967FCF6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E66B34D-E7A9-BA45-879B-07F97888EBFF}"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405176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2097" name="Google Shape;462;g847cf01710_0_101:notes">
            <a:extLst>
              <a:ext uri="{FF2B5EF4-FFF2-40B4-BE49-F238E27FC236}">
                <a16:creationId xmlns:a16="http://schemas.microsoft.com/office/drawing/2014/main" id="{910B489E-7EEA-2642-B210-D45822C67E2E}"/>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2098" name="Google Shape;463;g847cf01710_0_101:notes">
            <a:extLst>
              <a:ext uri="{FF2B5EF4-FFF2-40B4-BE49-F238E27FC236}">
                <a16:creationId xmlns:a16="http://schemas.microsoft.com/office/drawing/2014/main" id="{E4F94BF7-7A5C-1D4E-8D7D-11DCE2A6F3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2099" name="Google Shape;464;g847cf01710_0_101:notes">
            <a:extLst>
              <a:ext uri="{FF2B5EF4-FFF2-40B4-BE49-F238E27FC236}">
                <a16:creationId xmlns:a16="http://schemas.microsoft.com/office/drawing/2014/main" id="{8276F212-8CAF-5F49-BC03-82ECA18897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090D7D7-37EC-FC4F-9577-DA81BF085428}"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2513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65;p2:notes">
            <a:extLst>
              <a:ext uri="{FF2B5EF4-FFF2-40B4-BE49-F238E27FC236}">
                <a16:creationId xmlns:a16="http://schemas.microsoft.com/office/drawing/2014/main" id="{961887F6-4622-7245-BDA5-965B4058CD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2" name="Google Shape;166;p2:notes">
            <a:extLst>
              <a:ext uri="{FF2B5EF4-FFF2-40B4-BE49-F238E27FC236}">
                <a16:creationId xmlns:a16="http://schemas.microsoft.com/office/drawing/2014/main" id="{DF940A59-1235-A847-8F03-DB68F403896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325843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6193" name="Google Shape;227;g7fe2cbe272_0_58:notes">
            <a:extLst>
              <a:ext uri="{FF2B5EF4-FFF2-40B4-BE49-F238E27FC236}">
                <a16:creationId xmlns:a16="http://schemas.microsoft.com/office/drawing/2014/main" id="{FA793564-2229-5941-B44C-2B7DBAC177B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6194" name="Google Shape;228;g7fe2cbe272_0_58:notes">
            <a:extLst>
              <a:ext uri="{FF2B5EF4-FFF2-40B4-BE49-F238E27FC236}">
                <a16:creationId xmlns:a16="http://schemas.microsoft.com/office/drawing/2014/main" id="{B6220C67-31B6-5744-BC3E-D626DA8B96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6195" name="Google Shape;229;g7fe2cbe272_0_58:notes">
            <a:extLst>
              <a:ext uri="{FF2B5EF4-FFF2-40B4-BE49-F238E27FC236}">
                <a16:creationId xmlns:a16="http://schemas.microsoft.com/office/drawing/2014/main" id="{43DEDDE4-9901-3042-A514-FD9ED79B84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92C8F42-CEF4-4342-A03C-DFC4BD59F444}"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485941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8241" name="Google Shape;462;g847cf01710_0_101:notes">
            <a:extLst>
              <a:ext uri="{FF2B5EF4-FFF2-40B4-BE49-F238E27FC236}">
                <a16:creationId xmlns:a16="http://schemas.microsoft.com/office/drawing/2014/main" id="{867E04EC-3436-F64A-8466-A1BBE72BD51D}"/>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8242" name="Google Shape;463;g847cf01710_0_101:notes">
            <a:extLst>
              <a:ext uri="{FF2B5EF4-FFF2-40B4-BE49-F238E27FC236}">
                <a16:creationId xmlns:a16="http://schemas.microsoft.com/office/drawing/2014/main" id="{590C6AB8-DDAB-2548-83CB-FF236FD88F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B</a:t>
            </a:r>
          </a:p>
          <a:p>
            <a:pPr eaLnBrk="1" hangingPunct="1">
              <a:spcBef>
                <a:spcPct val="0"/>
              </a:spcBef>
              <a:buClr>
                <a:srgbClr val="000000"/>
              </a:buClr>
              <a:buSzPts val="1400"/>
            </a:pPr>
            <a:r>
              <a:rPr lang="en-US" altLang="en-US">
                <a:latin typeface="Times" pitchFamily="2" charset="0"/>
              </a:rPr>
              <a:t>Principle: 5.5</a:t>
            </a:r>
          </a:p>
          <a:p>
            <a:pPr eaLnBrk="1" hangingPunct="1">
              <a:spcBef>
                <a:spcPct val="0"/>
              </a:spcBef>
              <a:buClr>
                <a:srgbClr val="000000"/>
              </a:buClr>
              <a:buSzPts val="1400"/>
            </a:pPr>
            <a:r>
              <a:rPr lang="en-US" altLang="en-US">
                <a:latin typeface="Times" pitchFamily="2" charset="0"/>
              </a:rPr>
              <a:t>Learning Objective(s): Describe the relationship between globin structure and function; Relate the shape of a binding curve with the extent of allosteric interactions.</a:t>
            </a:r>
          </a:p>
          <a:p>
            <a:pPr eaLnBrk="1" hangingPunct="1">
              <a:spcBef>
                <a:spcPct val="0"/>
              </a:spcBef>
              <a:buClr>
                <a:srgbClr val="000000"/>
              </a:buClr>
              <a:buSzPts val="1400"/>
            </a:pPr>
            <a:r>
              <a:rPr lang="en-US" altLang="en-US">
                <a:latin typeface="Times" pitchFamily="2" charset="0"/>
              </a:rPr>
              <a:t>Bloom’s: 3:2</a:t>
            </a:r>
          </a:p>
        </p:txBody>
      </p:sp>
      <p:sp>
        <p:nvSpPr>
          <p:cNvPr id="138243" name="Google Shape;464;g847cf01710_0_101:notes">
            <a:extLst>
              <a:ext uri="{FF2B5EF4-FFF2-40B4-BE49-F238E27FC236}">
                <a16:creationId xmlns:a16="http://schemas.microsoft.com/office/drawing/2014/main" id="{144B35EC-DF97-C442-B325-A38BBBB4E6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4480A02-1D9E-004A-B64F-B3A403B26B42}"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223017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0289" name="Google Shape;462;g847cf01710_0_101:notes">
            <a:extLst>
              <a:ext uri="{FF2B5EF4-FFF2-40B4-BE49-F238E27FC236}">
                <a16:creationId xmlns:a16="http://schemas.microsoft.com/office/drawing/2014/main" id="{97984A1B-7B44-FE4A-AE34-5321AB3D7E9B}"/>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0290" name="Google Shape;463;g847cf01710_0_101:notes">
            <a:extLst>
              <a:ext uri="{FF2B5EF4-FFF2-40B4-BE49-F238E27FC236}">
                <a16:creationId xmlns:a16="http://schemas.microsoft.com/office/drawing/2014/main" id="{A8163B91-15FB-1A42-9248-3BE5BE6AB5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40291" name="Google Shape;464;g847cf01710_0_101:notes">
            <a:extLst>
              <a:ext uri="{FF2B5EF4-FFF2-40B4-BE49-F238E27FC236}">
                <a16:creationId xmlns:a16="http://schemas.microsoft.com/office/drawing/2014/main" id="{E4913F3C-1C0D-4546-974C-979F6752BC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B65BCC9-9C6F-A145-BFA7-F0BB716BD010}"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514846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4a5cd746c_0_124: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4a5cd746c_0_124: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000"/>
              <a:buFont typeface="Arial"/>
              <a:buNone/>
            </a:pPr>
            <a:r>
              <a:rPr lang="en-GB" sz="10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This Mol3D structure is located in the Achieve course. It can be found in the Chapter 5 content, in the folder titled “Ch5 In-Class Activities, Videos, and Resources.” </a:t>
            </a:r>
            <a:endParaRPr sz="1000" dirty="0">
              <a:solidFill>
                <a:schemeClr val="dk1"/>
              </a:solidFill>
            </a:endParaRPr>
          </a:p>
        </p:txBody>
      </p:sp>
      <p:sp>
        <p:nvSpPr>
          <p:cNvPr id="163" name="Google Shape;163;ga4a5cd746c_0_124: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fld id="{00000000-1234-1234-1234-123412341234}" type="slidenum">
              <a:rPr lang="en-GB" sz="1300"/>
              <a:t>67</a:t>
            </a:fld>
            <a:endParaRPr sz="1300">
              <a:latin typeface="Arial"/>
              <a:ea typeface="Arial"/>
              <a:cs typeface="Arial"/>
              <a:sym typeface="Arial"/>
            </a:endParaRPr>
          </a:p>
        </p:txBody>
      </p:sp>
    </p:spTree>
    <p:extLst>
      <p:ext uri="{BB962C8B-B14F-4D97-AF65-F5344CB8AC3E}">
        <p14:creationId xmlns:p14="http://schemas.microsoft.com/office/powerpoint/2010/main" val="27687593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GB" sz="12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This Mol3D structure is located in the Achieve course. It can be found in the Chapter 5 content, in the folder titled “Ch5 In-Class Activities, Videos, and Resources.” </a:t>
            </a:r>
            <a:endParaRPr dirty="0"/>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sz="1400">
              <a:latin typeface="Arial"/>
              <a:ea typeface="Arial"/>
              <a:cs typeface="Arial"/>
              <a:sym typeface="Arial"/>
            </a:endParaRPr>
          </a:p>
        </p:txBody>
      </p:sp>
    </p:spTree>
    <p:extLst>
      <p:ext uri="{BB962C8B-B14F-4D97-AF65-F5344CB8AC3E}">
        <p14:creationId xmlns:p14="http://schemas.microsoft.com/office/powerpoint/2010/main" val="26656168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100" dirty="0">
                <a:solidFill>
                  <a:schemeClr val="dk1"/>
                </a:solidFill>
              </a:rPr>
              <a:t>Instructor: </a:t>
            </a:r>
            <a:r>
              <a:rPr lang="en-US" sz="1100" kern="1200" dirty="0">
                <a:solidFill>
                  <a:schemeClr val="tx1"/>
                </a:solidFill>
                <a:effectLst/>
                <a:latin typeface="Times" charset="0"/>
                <a:ea typeface="MS PGothic" pitchFamily="34" charset="-128"/>
                <a:cs typeface="MS PGothic" charset="0"/>
              </a:rPr>
              <a:t>This Mol3D structure is located in the Achieve course. It can be found in the Chapter 5 content, in the folder titled “Ch5 In-Class Activities, Videos, and Resources.” </a:t>
            </a:r>
            <a:endParaRPr lang="en-GB" sz="1100" dirty="0"/>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sz="1400">
              <a:latin typeface="Arial"/>
              <a:ea typeface="Arial"/>
              <a:cs typeface="Arial"/>
              <a:sym typeface="Arial"/>
            </a:endParaRPr>
          </a:p>
        </p:txBody>
      </p:sp>
    </p:spTree>
    <p:extLst>
      <p:ext uri="{BB962C8B-B14F-4D97-AF65-F5344CB8AC3E}">
        <p14:creationId xmlns:p14="http://schemas.microsoft.com/office/powerpoint/2010/main" val="2983326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65;p2:notes">
            <a:extLst>
              <a:ext uri="{FF2B5EF4-FFF2-40B4-BE49-F238E27FC236}">
                <a16:creationId xmlns:a16="http://schemas.microsoft.com/office/drawing/2014/main" id="{961887F6-4622-7245-BDA5-965B4058CD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2" name="Google Shape;166;p2:notes">
            <a:extLst>
              <a:ext uri="{FF2B5EF4-FFF2-40B4-BE49-F238E27FC236}">
                <a16:creationId xmlns:a16="http://schemas.microsoft.com/office/drawing/2014/main" id="{DF940A59-1235-A847-8F03-DB68F403896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810770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100" dirty="0">
                <a:solidFill>
                  <a:schemeClr val="dk1"/>
                </a:solidFill>
              </a:rPr>
              <a:t>Instructor: </a:t>
            </a:r>
            <a:r>
              <a:rPr lang="en-US" sz="1100" kern="1200" dirty="0">
                <a:solidFill>
                  <a:schemeClr val="tx1"/>
                </a:solidFill>
                <a:effectLst/>
                <a:latin typeface="Times" charset="0"/>
                <a:ea typeface="MS PGothic" pitchFamily="34" charset="-128"/>
                <a:cs typeface="MS PGothic" charset="0"/>
              </a:rPr>
              <a:t>This Mol3D structure is located in the Achieve course. It can be found in the Chapter 5 content, in the folder titled “Ch5 In-Class Activities, Videos, and Resources.” </a:t>
            </a:r>
            <a:endParaRPr lang="en-GB" sz="1100" dirty="0"/>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sz="1400">
              <a:latin typeface="Arial"/>
              <a:ea typeface="Arial"/>
              <a:cs typeface="Arial"/>
              <a:sym typeface="Arial"/>
            </a:endParaRPr>
          </a:p>
        </p:txBody>
      </p:sp>
    </p:spTree>
    <p:extLst>
      <p:ext uri="{BB962C8B-B14F-4D97-AF65-F5344CB8AC3E}">
        <p14:creationId xmlns:p14="http://schemas.microsoft.com/office/powerpoint/2010/main" val="3166377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165;p2:notes">
            <a:extLst>
              <a:ext uri="{FF2B5EF4-FFF2-40B4-BE49-F238E27FC236}">
                <a16:creationId xmlns:a16="http://schemas.microsoft.com/office/drawing/2014/main" id="{E31C0E74-8654-8F4B-9250-4214465CD4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0" name="Google Shape;166;p2:notes">
            <a:extLst>
              <a:ext uri="{FF2B5EF4-FFF2-40B4-BE49-F238E27FC236}">
                <a16:creationId xmlns:a16="http://schemas.microsoft.com/office/drawing/2014/main" id="{C6681B1B-7910-0E43-805B-B270ECF7EE7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563943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4385" name="Google Shape;227;g7fe2cbe272_0_58:notes">
            <a:extLst>
              <a:ext uri="{FF2B5EF4-FFF2-40B4-BE49-F238E27FC236}">
                <a16:creationId xmlns:a16="http://schemas.microsoft.com/office/drawing/2014/main" id="{DB768690-C797-7141-A635-0182801D191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4386" name="Google Shape;228;g7fe2cbe272_0_58:notes">
            <a:extLst>
              <a:ext uri="{FF2B5EF4-FFF2-40B4-BE49-F238E27FC236}">
                <a16:creationId xmlns:a16="http://schemas.microsoft.com/office/drawing/2014/main" id="{928F729C-7FBE-A847-A986-79767608CC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44387" name="Google Shape;229;g7fe2cbe272_0_58:notes">
            <a:extLst>
              <a:ext uri="{FF2B5EF4-FFF2-40B4-BE49-F238E27FC236}">
                <a16:creationId xmlns:a16="http://schemas.microsoft.com/office/drawing/2014/main" id="{21943E73-52C9-D745-AC55-83498CBCA8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2AE5E6C-BE8E-CF41-959F-FDD5BCFE49EA}"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08722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6433" name="Google Shape;462;g847cf01710_0_101:notes">
            <a:extLst>
              <a:ext uri="{FF2B5EF4-FFF2-40B4-BE49-F238E27FC236}">
                <a16:creationId xmlns:a16="http://schemas.microsoft.com/office/drawing/2014/main" id="{4C4F59C6-365C-DA4B-8D1C-DA5A97A8CAF1}"/>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6434" name="Google Shape;463;g847cf01710_0_101:notes">
            <a:extLst>
              <a:ext uri="{FF2B5EF4-FFF2-40B4-BE49-F238E27FC236}">
                <a16:creationId xmlns:a16="http://schemas.microsoft.com/office/drawing/2014/main" id="{8216B377-D56D-D94B-B140-4555215B98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5.6</a:t>
            </a:r>
          </a:p>
          <a:p>
            <a:pPr eaLnBrk="1" hangingPunct="1">
              <a:spcBef>
                <a:spcPct val="0"/>
              </a:spcBef>
              <a:buClr>
                <a:srgbClr val="000000"/>
              </a:buClr>
              <a:buSzPts val="1400"/>
            </a:pPr>
            <a:r>
              <a:rPr lang="en-US" altLang="en-US" dirty="0">
                <a:latin typeface="Times" pitchFamily="2" charset="0"/>
              </a:rPr>
              <a:t>Learning Objective(s): Classify a modulator based on its type and effect.</a:t>
            </a:r>
          </a:p>
          <a:p>
            <a:pPr eaLnBrk="1" hangingPunct="1">
              <a:spcBef>
                <a:spcPct val="0"/>
              </a:spcBef>
              <a:buClr>
                <a:srgbClr val="000000"/>
              </a:buClr>
              <a:buSzPts val="1400"/>
            </a:pPr>
            <a:r>
              <a:rPr lang="en-US" altLang="en-US" dirty="0">
                <a:latin typeface="Times" pitchFamily="2" charset="0"/>
              </a:rPr>
              <a:t>Bloom’s: 2:2</a:t>
            </a:r>
          </a:p>
        </p:txBody>
      </p:sp>
      <p:sp>
        <p:nvSpPr>
          <p:cNvPr id="146435" name="Google Shape;464;g847cf01710_0_101:notes">
            <a:extLst>
              <a:ext uri="{FF2B5EF4-FFF2-40B4-BE49-F238E27FC236}">
                <a16:creationId xmlns:a16="http://schemas.microsoft.com/office/drawing/2014/main" id="{2342B797-0F3D-294F-8B88-297B420174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B534265-14B2-F240-94F7-0971902EA3B7}"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862715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8481" name="Google Shape;462;g847cf01710_0_101:notes">
            <a:extLst>
              <a:ext uri="{FF2B5EF4-FFF2-40B4-BE49-F238E27FC236}">
                <a16:creationId xmlns:a16="http://schemas.microsoft.com/office/drawing/2014/main" id="{4DCBF9A9-9408-C24A-B611-776A3C13B5D3}"/>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8482" name="Google Shape;463;g847cf01710_0_101:notes">
            <a:extLst>
              <a:ext uri="{FF2B5EF4-FFF2-40B4-BE49-F238E27FC236}">
                <a16:creationId xmlns:a16="http://schemas.microsoft.com/office/drawing/2014/main" id="{D05B903E-18A4-774C-B049-BEB9EC7C6A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48483" name="Google Shape;464;g847cf01710_0_101:notes">
            <a:extLst>
              <a:ext uri="{FF2B5EF4-FFF2-40B4-BE49-F238E27FC236}">
                <a16:creationId xmlns:a16="http://schemas.microsoft.com/office/drawing/2014/main" id="{AC5670B4-E795-C146-B82F-E3653AA9B2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EE24E67-4D2A-5741-9AFE-CBD382B317AA}"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842741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0529" name="Google Shape;227;g7fe2cbe272_0_58:notes">
            <a:extLst>
              <a:ext uri="{FF2B5EF4-FFF2-40B4-BE49-F238E27FC236}">
                <a16:creationId xmlns:a16="http://schemas.microsoft.com/office/drawing/2014/main" id="{0D4F0156-8F8C-7C47-91D8-101985B53FF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0530" name="Google Shape;228;g7fe2cbe272_0_58:notes">
            <a:extLst>
              <a:ext uri="{FF2B5EF4-FFF2-40B4-BE49-F238E27FC236}">
                <a16:creationId xmlns:a16="http://schemas.microsoft.com/office/drawing/2014/main" id="{8DEBE2EE-A9A6-F147-A55E-89C513B6D6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0531" name="Google Shape;229;g7fe2cbe272_0_58:notes">
            <a:extLst>
              <a:ext uri="{FF2B5EF4-FFF2-40B4-BE49-F238E27FC236}">
                <a16:creationId xmlns:a16="http://schemas.microsoft.com/office/drawing/2014/main" id="{5AAF77CF-7AE4-7740-AD57-773F0F755A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EEAB7AB-A020-674B-9F0E-9B4A77695491}"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33382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2577" name="Google Shape;227;g7fe2cbe272_0_58:notes">
            <a:extLst>
              <a:ext uri="{FF2B5EF4-FFF2-40B4-BE49-F238E27FC236}">
                <a16:creationId xmlns:a16="http://schemas.microsoft.com/office/drawing/2014/main" id="{092D49F6-0924-A04A-9761-575F517ADA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2578" name="Google Shape;228;g7fe2cbe272_0_58:notes">
            <a:extLst>
              <a:ext uri="{FF2B5EF4-FFF2-40B4-BE49-F238E27FC236}">
                <a16:creationId xmlns:a16="http://schemas.microsoft.com/office/drawing/2014/main" id="{724162E5-E2C7-014E-86A3-1A0FD82FE4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2579" name="Google Shape;229;g7fe2cbe272_0_58:notes">
            <a:extLst>
              <a:ext uri="{FF2B5EF4-FFF2-40B4-BE49-F238E27FC236}">
                <a16:creationId xmlns:a16="http://schemas.microsoft.com/office/drawing/2014/main" id="{F22CF010-9632-EF49-8F3F-F3F35F4237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C75DF3A-4CAB-4F42-AEE6-CF8CB8546626}"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573839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4625" name="Google Shape;227;g7fe2cbe272_0_58:notes">
            <a:extLst>
              <a:ext uri="{FF2B5EF4-FFF2-40B4-BE49-F238E27FC236}">
                <a16:creationId xmlns:a16="http://schemas.microsoft.com/office/drawing/2014/main" id="{F1C8B1AD-FD0B-BA44-8B81-B4ABC007361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4626" name="Google Shape;228;g7fe2cbe272_0_58:notes">
            <a:extLst>
              <a:ext uri="{FF2B5EF4-FFF2-40B4-BE49-F238E27FC236}">
                <a16:creationId xmlns:a16="http://schemas.microsoft.com/office/drawing/2014/main" id="{54F2FCE6-75A1-C744-8686-AD71BEA75E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4627" name="Google Shape;229;g7fe2cbe272_0_58:notes">
            <a:extLst>
              <a:ext uri="{FF2B5EF4-FFF2-40B4-BE49-F238E27FC236}">
                <a16:creationId xmlns:a16="http://schemas.microsoft.com/office/drawing/2014/main" id="{5D03F9A7-B05B-9043-BA74-53094122C7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906BE3B-5CD0-8F4C-A347-C098A7D52138}"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306443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6673" name="Google Shape;227;g7fe2cbe272_0_58:notes">
            <a:extLst>
              <a:ext uri="{FF2B5EF4-FFF2-40B4-BE49-F238E27FC236}">
                <a16:creationId xmlns:a16="http://schemas.microsoft.com/office/drawing/2014/main" id="{1F119741-CB1F-134E-9E01-14B191DE3BB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6674" name="Google Shape;228;g7fe2cbe272_0_58:notes">
            <a:extLst>
              <a:ext uri="{FF2B5EF4-FFF2-40B4-BE49-F238E27FC236}">
                <a16:creationId xmlns:a16="http://schemas.microsoft.com/office/drawing/2014/main" id="{19D2136C-F8B7-5249-911C-3C189C4D4D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56675" name="Google Shape;229;g7fe2cbe272_0_58:notes">
            <a:extLst>
              <a:ext uri="{FF2B5EF4-FFF2-40B4-BE49-F238E27FC236}">
                <a16:creationId xmlns:a16="http://schemas.microsoft.com/office/drawing/2014/main" id="{67B2E312-8DCE-234D-91B8-B61C89C845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45E5DEC-28C8-054B-8E74-C792E4ACD25F}"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26686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8721" name="Google Shape;227;g7fe2cbe272_0_58:notes">
            <a:extLst>
              <a:ext uri="{FF2B5EF4-FFF2-40B4-BE49-F238E27FC236}">
                <a16:creationId xmlns:a16="http://schemas.microsoft.com/office/drawing/2014/main" id="{BA4DAC75-82EC-114F-9FC9-326A10ECC8C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8722" name="Google Shape;228;g7fe2cbe272_0_58:notes">
            <a:extLst>
              <a:ext uri="{FF2B5EF4-FFF2-40B4-BE49-F238E27FC236}">
                <a16:creationId xmlns:a16="http://schemas.microsoft.com/office/drawing/2014/main" id="{91B95878-D9D1-1B44-B7AC-BB31F13E02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8723" name="Google Shape;229;g7fe2cbe272_0_58:notes">
            <a:extLst>
              <a:ext uri="{FF2B5EF4-FFF2-40B4-BE49-F238E27FC236}">
                <a16:creationId xmlns:a16="http://schemas.microsoft.com/office/drawing/2014/main" id="{2B007C57-440E-E642-808F-4F1F46E7A3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D5A483E-903D-5746-95C3-11AB37DB7C7C}"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6190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165;p2:notes">
            <a:extLst>
              <a:ext uri="{FF2B5EF4-FFF2-40B4-BE49-F238E27FC236}">
                <a16:creationId xmlns:a16="http://schemas.microsoft.com/office/drawing/2014/main" id="{E31C0E74-8654-8F4B-9250-4214465CD4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0" name="Google Shape;166;p2:notes">
            <a:extLst>
              <a:ext uri="{FF2B5EF4-FFF2-40B4-BE49-F238E27FC236}">
                <a16:creationId xmlns:a16="http://schemas.microsoft.com/office/drawing/2014/main" id="{C6681B1B-7910-0E43-805B-B270ECF7EE7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162564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0769" name="Google Shape;462;g847cf01710_0_101:notes">
            <a:extLst>
              <a:ext uri="{FF2B5EF4-FFF2-40B4-BE49-F238E27FC236}">
                <a16:creationId xmlns:a16="http://schemas.microsoft.com/office/drawing/2014/main" id="{F52B1AEA-24D5-F14F-9666-BE758AC5A9AC}"/>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0770" name="Google Shape;463;g847cf01710_0_101:notes">
            <a:extLst>
              <a:ext uri="{FF2B5EF4-FFF2-40B4-BE49-F238E27FC236}">
                <a16:creationId xmlns:a16="http://schemas.microsoft.com/office/drawing/2014/main" id="{A2064D07-BD80-D04C-BBA0-227997C28C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B</a:t>
            </a:r>
          </a:p>
          <a:p>
            <a:pPr eaLnBrk="1" hangingPunct="1">
              <a:spcBef>
                <a:spcPct val="0"/>
              </a:spcBef>
              <a:buClr>
                <a:srgbClr val="000000"/>
              </a:buClr>
              <a:buSzPts val="1400"/>
            </a:pPr>
            <a:r>
              <a:rPr lang="en-US" altLang="en-US">
                <a:latin typeface="Times" pitchFamily="2" charset="0"/>
              </a:rPr>
              <a:t>Principle: 5.6</a:t>
            </a:r>
          </a:p>
          <a:p>
            <a:pPr eaLnBrk="1" hangingPunct="1">
              <a:spcBef>
                <a:spcPct val="0"/>
              </a:spcBef>
              <a:buClr>
                <a:srgbClr val="000000"/>
              </a:buClr>
              <a:buSzPts val="1400"/>
            </a:pPr>
            <a:r>
              <a:rPr lang="en-US" altLang="en-US">
                <a:latin typeface="Times" pitchFamily="2" charset="0"/>
              </a:rPr>
              <a:t>Learning Objective(s): Relate the Hill coefficient to observed cooperativity.</a:t>
            </a:r>
          </a:p>
          <a:p>
            <a:pPr eaLnBrk="1" hangingPunct="1">
              <a:spcBef>
                <a:spcPct val="0"/>
              </a:spcBef>
              <a:buClr>
                <a:srgbClr val="000000"/>
              </a:buClr>
              <a:buSzPts val="1400"/>
            </a:pPr>
            <a:r>
              <a:rPr lang="en-US" altLang="en-US">
                <a:latin typeface="Times" pitchFamily="2" charset="0"/>
              </a:rPr>
              <a:t>Bloom’s: 2:2</a:t>
            </a:r>
          </a:p>
        </p:txBody>
      </p:sp>
      <p:sp>
        <p:nvSpPr>
          <p:cNvPr id="160771" name="Google Shape;464;g847cf01710_0_101:notes">
            <a:extLst>
              <a:ext uri="{FF2B5EF4-FFF2-40B4-BE49-F238E27FC236}">
                <a16:creationId xmlns:a16="http://schemas.microsoft.com/office/drawing/2014/main" id="{DBF7CECE-2BEA-BE47-AE5C-F9E48425AD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E164F83-A57D-2546-A961-3D872A938795}"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32537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2817" name="Google Shape;462;g847cf01710_0_101:notes">
            <a:extLst>
              <a:ext uri="{FF2B5EF4-FFF2-40B4-BE49-F238E27FC236}">
                <a16:creationId xmlns:a16="http://schemas.microsoft.com/office/drawing/2014/main" id="{21A7CAC3-3384-9048-A5B1-393A334FF1C3}"/>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2818" name="Google Shape;463;g847cf01710_0_101:notes">
            <a:extLst>
              <a:ext uri="{FF2B5EF4-FFF2-40B4-BE49-F238E27FC236}">
                <a16:creationId xmlns:a16="http://schemas.microsoft.com/office/drawing/2014/main" id="{D1C6D104-21F9-1B49-838C-619F7FFA11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2819" name="Google Shape;464;g847cf01710_0_101:notes">
            <a:extLst>
              <a:ext uri="{FF2B5EF4-FFF2-40B4-BE49-F238E27FC236}">
                <a16:creationId xmlns:a16="http://schemas.microsoft.com/office/drawing/2014/main" id="{860F45B4-98C2-AA44-B0C5-865A29D086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A5464A8-0531-E645-9014-B13D59279D25}"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88481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4865" name="Google Shape;227;g7fe2cbe272_0_58:notes">
            <a:extLst>
              <a:ext uri="{FF2B5EF4-FFF2-40B4-BE49-F238E27FC236}">
                <a16:creationId xmlns:a16="http://schemas.microsoft.com/office/drawing/2014/main" id="{19FF9117-12BE-1148-92D5-3CFC418E448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4866" name="Google Shape;228;g7fe2cbe272_0_58:notes">
            <a:extLst>
              <a:ext uri="{FF2B5EF4-FFF2-40B4-BE49-F238E27FC236}">
                <a16:creationId xmlns:a16="http://schemas.microsoft.com/office/drawing/2014/main" id="{1B861991-4362-504B-88FC-93D2550B08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4867" name="Google Shape;229;g7fe2cbe272_0_58:notes">
            <a:extLst>
              <a:ext uri="{FF2B5EF4-FFF2-40B4-BE49-F238E27FC236}">
                <a16:creationId xmlns:a16="http://schemas.microsoft.com/office/drawing/2014/main" id="{D0975CED-A16E-8F4A-9279-7374248588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D9F319E-CCD7-9645-936C-5BBB37CA7676}"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946077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6913" name="Google Shape;227;g7fe2cbe272_0_58:notes">
            <a:extLst>
              <a:ext uri="{FF2B5EF4-FFF2-40B4-BE49-F238E27FC236}">
                <a16:creationId xmlns:a16="http://schemas.microsoft.com/office/drawing/2014/main" id="{5063F02B-2111-7B40-B7F7-C7DA029FC3D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6914" name="Google Shape;228;g7fe2cbe272_0_58:notes">
            <a:extLst>
              <a:ext uri="{FF2B5EF4-FFF2-40B4-BE49-F238E27FC236}">
                <a16:creationId xmlns:a16="http://schemas.microsoft.com/office/drawing/2014/main" id="{DD4D6578-F853-9046-BCCF-EC0B9FE53F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6915" name="Google Shape;229;g7fe2cbe272_0_58:notes">
            <a:extLst>
              <a:ext uri="{FF2B5EF4-FFF2-40B4-BE49-F238E27FC236}">
                <a16:creationId xmlns:a16="http://schemas.microsoft.com/office/drawing/2014/main" id="{40FAA287-A9A9-6642-9A20-FC38B05847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E3EC650-C750-5548-8E86-4AD10A1AA4B2}"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243969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8961" name="Google Shape;462;g847cf01710_0_101:notes">
            <a:extLst>
              <a:ext uri="{FF2B5EF4-FFF2-40B4-BE49-F238E27FC236}">
                <a16:creationId xmlns:a16="http://schemas.microsoft.com/office/drawing/2014/main" id="{DF4DCA6E-FB4A-5444-8FF6-69F9BF5D37BD}"/>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8962" name="Google Shape;463;g847cf01710_0_101:notes">
            <a:extLst>
              <a:ext uri="{FF2B5EF4-FFF2-40B4-BE49-F238E27FC236}">
                <a16:creationId xmlns:a16="http://schemas.microsoft.com/office/drawing/2014/main" id="{F3D51924-D7EB-DD45-A921-5380F10EE9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C</a:t>
            </a:r>
          </a:p>
          <a:p>
            <a:pPr eaLnBrk="1" hangingPunct="1">
              <a:spcBef>
                <a:spcPct val="0"/>
              </a:spcBef>
              <a:buClr>
                <a:srgbClr val="000000"/>
              </a:buClr>
              <a:buSzPts val="1400"/>
            </a:pPr>
            <a:r>
              <a:rPr lang="en-US" altLang="en-US">
                <a:latin typeface="Times" pitchFamily="2" charset="0"/>
              </a:rPr>
              <a:t>Principle: 5.6</a:t>
            </a:r>
          </a:p>
          <a:p>
            <a:pPr eaLnBrk="1" hangingPunct="1">
              <a:spcBef>
                <a:spcPct val="0"/>
              </a:spcBef>
              <a:buClr>
                <a:srgbClr val="000000"/>
              </a:buClr>
              <a:buSzPts val="1400"/>
            </a:pPr>
            <a:r>
              <a:rPr lang="en-US" altLang="en-US">
                <a:latin typeface="Times" pitchFamily="2" charset="0"/>
              </a:rPr>
              <a:t>Learning Objective(s): Relate the shape of a binding curve with the extent of allosteric interactions.</a:t>
            </a:r>
          </a:p>
          <a:p>
            <a:pPr eaLnBrk="1" hangingPunct="1">
              <a:spcBef>
                <a:spcPct val="0"/>
              </a:spcBef>
              <a:buClr>
                <a:srgbClr val="000000"/>
              </a:buClr>
              <a:buSzPts val="1400"/>
            </a:pPr>
            <a:r>
              <a:rPr lang="en-US" altLang="en-US">
                <a:latin typeface="Times" pitchFamily="2" charset="0"/>
              </a:rPr>
              <a:t>Bloom’s: 2:2</a:t>
            </a:r>
          </a:p>
        </p:txBody>
      </p:sp>
      <p:sp>
        <p:nvSpPr>
          <p:cNvPr id="168963" name="Google Shape;464;g847cf01710_0_101:notes">
            <a:extLst>
              <a:ext uri="{FF2B5EF4-FFF2-40B4-BE49-F238E27FC236}">
                <a16:creationId xmlns:a16="http://schemas.microsoft.com/office/drawing/2014/main" id="{8088B768-A7B3-7D49-85A0-6AE36AF0DD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362CF92-7C5A-4248-BF76-9EF68C1EBC05}"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56607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1009" name="Google Shape;462;g847cf01710_0_101:notes">
            <a:extLst>
              <a:ext uri="{FF2B5EF4-FFF2-40B4-BE49-F238E27FC236}">
                <a16:creationId xmlns:a16="http://schemas.microsoft.com/office/drawing/2014/main" id="{AA7BE52F-EF92-BD48-ABBA-E801DF8A96A1}"/>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1010" name="Google Shape;463;g847cf01710_0_101:notes">
            <a:extLst>
              <a:ext uri="{FF2B5EF4-FFF2-40B4-BE49-F238E27FC236}">
                <a16:creationId xmlns:a16="http://schemas.microsoft.com/office/drawing/2014/main" id="{21878088-DC95-D244-B167-D873E033F1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71011" name="Google Shape;464;g847cf01710_0_101:notes">
            <a:extLst>
              <a:ext uri="{FF2B5EF4-FFF2-40B4-BE49-F238E27FC236}">
                <a16:creationId xmlns:a16="http://schemas.microsoft.com/office/drawing/2014/main" id="{2BFBBA85-1C62-D047-866A-48A5B2EC19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32D2BE7-96CB-914C-AC94-82E9DBC28AC1}"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69042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Instructor: </a:t>
            </a:r>
            <a:r>
              <a:rPr lang="en-US" sz="1200" kern="1200" dirty="0">
                <a:solidFill>
                  <a:schemeClr val="tx1"/>
                </a:solidFill>
                <a:effectLst/>
                <a:latin typeface="Times" charset="0"/>
                <a:ea typeface="MS PGothic" pitchFamily="34" charset="-128"/>
                <a:cs typeface="MS PGothic" charset="0"/>
              </a:rPr>
              <a:t>This muddiest point activity can be found in Achieve in the Chapter 5 folder titled “Ch5 In-Class Activities, Videos, and Resources.”  See the Instructor Activity Guide in the same folder for more information.</a:t>
            </a:r>
            <a:endParaRPr dirty="0"/>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sz="1400">
              <a:latin typeface="Arial"/>
              <a:ea typeface="Arial"/>
              <a:cs typeface="Arial"/>
              <a:sym typeface="Arial"/>
            </a:endParaRPr>
          </a:p>
        </p:txBody>
      </p:sp>
    </p:spTree>
    <p:extLst>
      <p:ext uri="{BB962C8B-B14F-4D97-AF65-F5344CB8AC3E}">
        <p14:creationId xmlns:p14="http://schemas.microsoft.com/office/powerpoint/2010/main" val="787011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dirty="0"/>
              <a:t>Instructor: </a:t>
            </a:r>
            <a:r>
              <a:rPr lang="en-US" sz="1200" kern="1200" dirty="0">
                <a:solidFill>
                  <a:schemeClr val="tx1"/>
                </a:solidFill>
                <a:effectLst/>
                <a:latin typeface="Times" charset="0"/>
                <a:ea typeface="MS PGothic" pitchFamily="34" charset="-128"/>
                <a:cs typeface="MS PGothic" charset="0"/>
              </a:rPr>
              <a:t>This muddiest point activity can be found in Achieve in the Chapter 5 folder titled “Ch5 In-Class Activities, Videos, and Resources.”  See the Instructor Activity Guide in the same folder for more information.</a:t>
            </a:r>
            <a:endParaRPr lang="en-US" dirty="0"/>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sz="1400">
              <a:latin typeface="Arial"/>
              <a:ea typeface="Arial"/>
              <a:cs typeface="Arial"/>
              <a:sym typeface="Arial"/>
            </a:endParaRPr>
          </a:p>
        </p:txBody>
      </p:sp>
    </p:spTree>
    <p:extLst>
      <p:ext uri="{BB962C8B-B14F-4D97-AF65-F5344CB8AC3E}">
        <p14:creationId xmlns:p14="http://schemas.microsoft.com/office/powerpoint/2010/main" val="38908611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65;p2:notes">
            <a:extLst>
              <a:ext uri="{FF2B5EF4-FFF2-40B4-BE49-F238E27FC236}">
                <a16:creationId xmlns:a16="http://schemas.microsoft.com/office/drawing/2014/main" id="{961887F6-4622-7245-BDA5-965B4058CD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2" name="Google Shape;166;p2:notes">
            <a:extLst>
              <a:ext uri="{FF2B5EF4-FFF2-40B4-BE49-F238E27FC236}">
                <a16:creationId xmlns:a16="http://schemas.microsoft.com/office/drawing/2014/main" id="{DF940A59-1235-A847-8F03-DB68F403896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132366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5105" name="Google Shape;227;g7fe2cbe272_0_58:notes">
            <a:extLst>
              <a:ext uri="{FF2B5EF4-FFF2-40B4-BE49-F238E27FC236}">
                <a16:creationId xmlns:a16="http://schemas.microsoft.com/office/drawing/2014/main" id="{A16CA987-2B9E-2743-B217-45D237A21F1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5106" name="Google Shape;228;g7fe2cbe272_0_58:notes">
            <a:extLst>
              <a:ext uri="{FF2B5EF4-FFF2-40B4-BE49-F238E27FC236}">
                <a16:creationId xmlns:a16="http://schemas.microsoft.com/office/drawing/2014/main" id="{DAFDB402-30B4-6041-AA22-826B9B5AB0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75107" name="Google Shape;229;g7fe2cbe272_0_58:notes">
            <a:extLst>
              <a:ext uri="{FF2B5EF4-FFF2-40B4-BE49-F238E27FC236}">
                <a16:creationId xmlns:a16="http://schemas.microsoft.com/office/drawing/2014/main" id="{5EEAF264-1775-4E46-A3A4-91A2446E83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0E616E5-D066-DB4F-ABCE-9E3E5F3E9EC0}"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5179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7" name="Google Shape;193;g847cf01710_0_132:notes">
            <a:extLst>
              <a:ext uri="{FF2B5EF4-FFF2-40B4-BE49-F238E27FC236}">
                <a16:creationId xmlns:a16="http://schemas.microsoft.com/office/drawing/2014/main" id="{DD789D93-7B4E-3E4A-A2C7-D7DC1EFEE92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4818" name="Google Shape;194;g847cf01710_0_132:notes">
            <a:extLst>
              <a:ext uri="{FF2B5EF4-FFF2-40B4-BE49-F238E27FC236}">
                <a16:creationId xmlns:a16="http://schemas.microsoft.com/office/drawing/2014/main" id="{059489CD-7AD6-B348-991D-15AD0EFE3A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4819" name="Google Shape;195;g847cf01710_0_132:notes">
            <a:extLst>
              <a:ext uri="{FF2B5EF4-FFF2-40B4-BE49-F238E27FC236}">
                <a16:creationId xmlns:a16="http://schemas.microsoft.com/office/drawing/2014/main" id="{963FBD3D-6703-D746-81C4-5DEC1BCA9E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AD3F903-24F0-D54B-88DF-A4AECB2AF0DF}"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24529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7153" name="Google Shape;227;g7fe2cbe272_0_58:notes">
            <a:extLst>
              <a:ext uri="{FF2B5EF4-FFF2-40B4-BE49-F238E27FC236}">
                <a16:creationId xmlns:a16="http://schemas.microsoft.com/office/drawing/2014/main" id="{FD2D7404-26AB-524B-99A0-C6F3F32C5AD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7154" name="Google Shape;228;g7fe2cbe272_0_58:notes">
            <a:extLst>
              <a:ext uri="{FF2B5EF4-FFF2-40B4-BE49-F238E27FC236}">
                <a16:creationId xmlns:a16="http://schemas.microsoft.com/office/drawing/2014/main" id="{21348084-D821-B042-8659-D87D2093B1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77155" name="Google Shape;229;g7fe2cbe272_0_58:notes">
            <a:extLst>
              <a:ext uri="{FF2B5EF4-FFF2-40B4-BE49-F238E27FC236}">
                <a16:creationId xmlns:a16="http://schemas.microsoft.com/office/drawing/2014/main" id="{5026C53C-7F01-EE40-A379-486ED07FE1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72304AA-6141-C743-BA79-49353A79EF1F}"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145549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9201" name="Google Shape;462;g847cf01710_0_101:notes">
            <a:extLst>
              <a:ext uri="{FF2B5EF4-FFF2-40B4-BE49-F238E27FC236}">
                <a16:creationId xmlns:a16="http://schemas.microsoft.com/office/drawing/2014/main" id="{1A2809BD-4CA0-8549-A1D2-F2B38849B054}"/>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9202" name="Google Shape;463;g847cf01710_0_101:notes">
            <a:extLst>
              <a:ext uri="{FF2B5EF4-FFF2-40B4-BE49-F238E27FC236}">
                <a16:creationId xmlns:a16="http://schemas.microsoft.com/office/drawing/2014/main" id="{C9F70BF0-A4F4-9547-8149-D2E1E1E24D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5.5</a:t>
            </a:r>
          </a:p>
          <a:p>
            <a:pPr eaLnBrk="1" hangingPunct="1">
              <a:spcBef>
                <a:spcPct val="0"/>
              </a:spcBef>
              <a:buClr>
                <a:srgbClr val="000000"/>
              </a:buClr>
              <a:buSzPts val="1400"/>
            </a:pPr>
            <a:r>
              <a:rPr lang="en-US" altLang="en-US" dirty="0">
                <a:latin typeface="Times" pitchFamily="2" charset="0"/>
              </a:rPr>
              <a:t>Learning Objective(s): Compare the MWC (concerted) and sequential models of allostery.</a:t>
            </a:r>
          </a:p>
          <a:p>
            <a:pPr eaLnBrk="1" hangingPunct="1">
              <a:spcBef>
                <a:spcPct val="0"/>
              </a:spcBef>
              <a:buClr>
                <a:srgbClr val="000000"/>
              </a:buClr>
              <a:buSzPts val="1400"/>
            </a:pPr>
            <a:r>
              <a:rPr lang="en-US" altLang="en-US" dirty="0">
                <a:latin typeface="Times" pitchFamily="2" charset="0"/>
              </a:rPr>
              <a:t>Bloom’s: 2:2</a:t>
            </a:r>
          </a:p>
        </p:txBody>
      </p:sp>
      <p:sp>
        <p:nvSpPr>
          <p:cNvPr id="179203" name="Google Shape;464;g847cf01710_0_101:notes">
            <a:extLst>
              <a:ext uri="{FF2B5EF4-FFF2-40B4-BE49-F238E27FC236}">
                <a16:creationId xmlns:a16="http://schemas.microsoft.com/office/drawing/2014/main" id="{B1C2FAAF-5C4D-9D40-8E79-901463FD8B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16882DE-F6F1-6043-BF4B-2FEB52E6F962}"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27158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1249" name="Google Shape;462;g847cf01710_0_101:notes">
            <a:extLst>
              <a:ext uri="{FF2B5EF4-FFF2-40B4-BE49-F238E27FC236}">
                <a16:creationId xmlns:a16="http://schemas.microsoft.com/office/drawing/2014/main" id="{4FADEF35-DEE8-C647-8605-E81A5B20ACC6}"/>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1250" name="Google Shape;463;g847cf01710_0_101:notes">
            <a:extLst>
              <a:ext uri="{FF2B5EF4-FFF2-40B4-BE49-F238E27FC236}">
                <a16:creationId xmlns:a16="http://schemas.microsoft.com/office/drawing/2014/main" id="{88342550-0870-3C40-82C8-5F2F3D1633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1251" name="Google Shape;464;g847cf01710_0_101:notes">
            <a:extLst>
              <a:ext uri="{FF2B5EF4-FFF2-40B4-BE49-F238E27FC236}">
                <a16:creationId xmlns:a16="http://schemas.microsoft.com/office/drawing/2014/main" id="{D628E024-4C03-444A-A483-BE5753F808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418D3D3-0EB2-0B4C-A5A6-14B08561E768}"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43074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3297" name="Google Shape;227;g7fe2cbe272_0_58:notes">
            <a:extLst>
              <a:ext uri="{FF2B5EF4-FFF2-40B4-BE49-F238E27FC236}">
                <a16:creationId xmlns:a16="http://schemas.microsoft.com/office/drawing/2014/main" id="{5FD20660-0114-404A-B6B7-4461979478C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3298" name="Google Shape;228;g7fe2cbe272_0_58:notes">
            <a:extLst>
              <a:ext uri="{FF2B5EF4-FFF2-40B4-BE49-F238E27FC236}">
                <a16:creationId xmlns:a16="http://schemas.microsoft.com/office/drawing/2014/main" id="{07972366-D082-4D41-B947-052F7FD9D8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3299" name="Google Shape;229;g7fe2cbe272_0_58:notes">
            <a:extLst>
              <a:ext uri="{FF2B5EF4-FFF2-40B4-BE49-F238E27FC236}">
                <a16:creationId xmlns:a16="http://schemas.microsoft.com/office/drawing/2014/main" id="{9C194E8F-5915-FF49-9199-274DCC25E7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57A7303-10FC-5E44-A790-64834DF0F8D2}"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2782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165;p2:notes">
            <a:extLst>
              <a:ext uri="{FF2B5EF4-FFF2-40B4-BE49-F238E27FC236}">
                <a16:creationId xmlns:a16="http://schemas.microsoft.com/office/drawing/2014/main" id="{E31C0E74-8654-8F4B-9250-4214465CD4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0" name="Google Shape;166;p2:notes">
            <a:extLst>
              <a:ext uri="{FF2B5EF4-FFF2-40B4-BE49-F238E27FC236}">
                <a16:creationId xmlns:a16="http://schemas.microsoft.com/office/drawing/2014/main" id="{C6681B1B-7910-0E43-805B-B270ECF7EE7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088646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7393" name="Google Shape;227;g7fe2cbe272_0_58:notes">
            <a:extLst>
              <a:ext uri="{FF2B5EF4-FFF2-40B4-BE49-F238E27FC236}">
                <a16:creationId xmlns:a16="http://schemas.microsoft.com/office/drawing/2014/main" id="{E2FDA740-179F-CD48-870B-5C2D70F3620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7394" name="Google Shape;228;g7fe2cbe272_0_58:notes">
            <a:extLst>
              <a:ext uri="{FF2B5EF4-FFF2-40B4-BE49-F238E27FC236}">
                <a16:creationId xmlns:a16="http://schemas.microsoft.com/office/drawing/2014/main" id="{9504A1C3-3007-8A48-946C-AE2768AD9A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7395" name="Google Shape;229;g7fe2cbe272_0_58:notes">
            <a:extLst>
              <a:ext uri="{FF2B5EF4-FFF2-40B4-BE49-F238E27FC236}">
                <a16:creationId xmlns:a16="http://schemas.microsoft.com/office/drawing/2014/main" id="{82744004-41FB-734C-8960-D3E77529E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4B390B7-53E1-CA47-99FE-FC2202B72D9D}"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1360866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9441" name="Google Shape;227;g7fe2cbe272_0_58:notes">
            <a:extLst>
              <a:ext uri="{FF2B5EF4-FFF2-40B4-BE49-F238E27FC236}">
                <a16:creationId xmlns:a16="http://schemas.microsoft.com/office/drawing/2014/main" id="{C194A773-A90A-2F46-95CC-22A9C8FEC7B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9442" name="Google Shape;228;g7fe2cbe272_0_58:notes">
            <a:extLst>
              <a:ext uri="{FF2B5EF4-FFF2-40B4-BE49-F238E27FC236}">
                <a16:creationId xmlns:a16="http://schemas.microsoft.com/office/drawing/2014/main" id="{5E38E219-C420-0E46-A325-ECF6C40E48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9443" name="Google Shape;229;g7fe2cbe272_0_58:notes">
            <a:extLst>
              <a:ext uri="{FF2B5EF4-FFF2-40B4-BE49-F238E27FC236}">
                <a16:creationId xmlns:a16="http://schemas.microsoft.com/office/drawing/2014/main" id="{E459DD9F-C21B-084E-9FFA-743BB1DB3A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8792F34-C23D-BC42-95D2-ABE372E6F952}"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1359360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1489" name="Google Shape;227;g7fe2cbe272_0_58:notes">
            <a:extLst>
              <a:ext uri="{FF2B5EF4-FFF2-40B4-BE49-F238E27FC236}">
                <a16:creationId xmlns:a16="http://schemas.microsoft.com/office/drawing/2014/main" id="{2616EAD6-CBC3-7A4D-94C5-4922EA3EC2A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1490" name="Google Shape;228;g7fe2cbe272_0_58:notes">
            <a:extLst>
              <a:ext uri="{FF2B5EF4-FFF2-40B4-BE49-F238E27FC236}">
                <a16:creationId xmlns:a16="http://schemas.microsoft.com/office/drawing/2014/main" id="{138C138A-C294-A740-94E4-09B2FE3436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1491" name="Google Shape;229;g7fe2cbe272_0_58:notes">
            <a:extLst>
              <a:ext uri="{FF2B5EF4-FFF2-40B4-BE49-F238E27FC236}">
                <a16:creationId xmlns:a16="http://schemas.microsoft.com/office/drawing/2014/main" id="{0ADA716F-91FA-AA46-9C8C-1C62036447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2FD9C1B-8342-AA4D-AE75-38BE2365921A}"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89209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3537" name="Google Shape;462;g847cf01710_0_101:notes">
            <a:extLst>
              <a:ext uri="{FF2B5EF4-FFF2-40B4-BE49-F238E27FC236}">
                <a16:creationId xmlns:a16="http://schemas.microsoft.com/office/drawing/2014/main" id="{DA41800A-301F-1E45-B02B-137F371FFFCD}"/>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3538" name="Google Shape;463;g847cf01710_0_101:notes">
            <a:extLst>
              <a:ext uri="{FF2B5EF4-FFF2-40B4-BE49-F238E27FC236}">
                <a16:creationId xmlns:a16="http://schemas.microsoft.com/office/drawing/2014/main" id="{C1ACA3AF-7FD0-AE44-BAB9-8C9DADF471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5.6</a:t>
            </a:r>
          </a:p>
          <a:p>
            <a:pPr eaLnBrk="1" hangingPunct="1">
              <a:spcBef>
                <a:spcPct val="0"/>
              </a:spcBef>
              <a:buClr>
                <a:srgbClr val="000000"/>
              </a:buClr>
              <a:buSzPts val="1400"/>
            </a:pPr>
            <a:r>
              <a:rPr lang="en-US" altLang="en-US" dirty="0">
                <a:latin typeface="Times" pitchFamily="2" charset="0"/>
              </a:rPr>
              <a:t>Learning Objective(s): Explain how the Bohr effect facilitates the exchange of oxygen, carbon dioxide, and protons in the body; Describe how molecular oxygen, carbon dioxide, and protons bind hemoglobin.</a:t>
            </a:r>
          </a:p>
          <a:p>
            <a:pPr eaLnBrk="1" hangingPunct="1">
              <a:spcBef>
                <a:spcPct val="0"/>
              </a:spcBef>
              <a:buClr>
                <a:srgbClr val="000000"/>
              </a:buClr>
              <a:buSzPts val="1400"/>
            </a:pPr>
            <a:r>
              <a:rPr lang="en-US" altLang="en-US" dirty="0">
                <a:latin typeface="Times" pitchFamily="2" charset="0"/>
              </a:rPr>
              <a:t>Bloom’s: 2:2</a:t>
            </a:r>
          </a:p>
        </p:txBody>
      </p:sp>
      <p:sp>
        <p:nvSpPr>
          <p:cNvPr id="193539" name="Google Shape;464;g847cf01710_0_101:notes">
            <a:extLst>
              <a:ext uri="{FF2B5EF4-FFF2-40B4-BE49-F238E27FC236}">
                <a16:creationId xmlns:a16="http://schemas.microsoft.com/office/drawing/2014/main" id="{BD54E696-3617-024E-ACB4-F844A15C8B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AEA9A27-631F-BA49-91AE-70F270E77F70}"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9470280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5585" name="Google Shape;462;g847cf01710_0_101:notes">
            <a:extLst>
              <a:ext uri="{FF2B5EF4-FFF2-40B4-BE49-F238E27FC236}">
                <a16:creationId xmlns:a16="http://schemas.microsoft.com/office/drawing/2014/main" id="{50FE4F18-4796-8A4E-A714-DC107F1CABCF}"/>
              </a:ext>
            </a:extLst>
          </p:cNvPr>
          <p:cNvSpPr>
            <a:spLocks noGrp="1" noRot="1" noChangeAspect="1" noTextEdit="1"/>
          </p:cNvSpPr>
          <p:nvPr>
            <p:ph type="sldImg" idx="2"/>
          </p:nvPr>
        </p:nvSpPr>
        <p:spPr>
          <a:custGeom>
            <a:avLst/>
            <a:gdLst>
              <a:gd name="T0" fmla="*/ 0 w 120000"/>
              <a:gd name="T1" fmla="*/ 0 h 120000"/>
              <a:gd name="T2" fmla="*/ 198193152 w 120000"/>
              <a:gd name="T3" fmla="*/ 0 h 120000"/>
              <a:gd name="T4" fmla="*/ 198193152 w 120000"/>
              <a:gd name="T5" fmla="*/ 111483648 h 120000"/>
              <a:gd name="T6" fmla="*/ 0 w 120000"/>
              <a:gd name="T7" fmla="*/ 11148364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5586" name="Google Shape;463;g847cf01710_0_101:notes">
            <a:extLst>
              <a:ext uri="{FF2B5EF4-FFF2-40B4-BE49-F238E27FC236}">
                <a16:creationId xmlns:a16="http://schemas.microsoft.com/office/drawing/2014/main" id="{08F8D9D5-3EF5-0346-8B27-0A70E8B108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5587" name="Google Shape;464;g847cf01710_0_101:notes">
            <a:extLst>
              <a:ext uri="{FF2B5EF4-FFF2-40B4-BE49-F238E27FC236}">
                <a16:creationId xmlns:a16="http://schemas.microsoft.com/office/drawing/2014/main" id="{2D4465C1-A470-F240-9BE5-CC8000896B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A87B0AF-88B0-8446-A833-0E0E5E0D6BE4}"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00160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34D83718-BAD5-F249-B2E4-F9CE75EDB3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0B879F-C88E-FA48-99B6-482A7C1EE7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4B3373-3AB0-984A-9585-886719AF8875}"/>
              </a:ext>
            </a:extLst>
          </p:cNvPr>
          <p:cNvSpPr>
            <a:spLocks noGrp="1" noChangeArrowheads="1"/>
          </p:cNvSpPr>
          <p:nvPr>
            <p:ph type="sldNum" sz="quarter" idx="12"/>
          </p:nvPr>
        </p:nvSpPr>
        <p:spPr>
          <a:ln/>
        </p:spPr>
        <p:txBody>
          <a:bodyPr/>
          <a:lstStyle>
            <a:lvl1pPr>
              <a:defRPr/>
            </a:lvl1pPr>
          </a:lstStyle>
          <a:p>
            <a:pPr>
              <a:defRPr/>
            </a:pPr>
            <a:fld id="{AEB44B53-F552-2549-9C7B-EB23B0239EC5}" type="slidenum">
              <a:rPr lang="en-US" altLang="en-US"/>
              <a:pPr>
                <a:defRPr/>
              </a:pPr>
              <a:t>‹#›</a:t>
            </a:fld>
            <a:endParaRPr lang="en-US" altLang="en-US"/>
          </a:p>
        </p:txBody>
      </p:sp>
    </p:spTree>
    <p:extLst>
      <p:ext uri="{BB962C8B-B14F-4D97-AF65-F5344CB8AC3E}">
        <p14:creationId xmlns:p14="http://schemas.microsoft.com/office/powerpoint/2010/main" val="1803811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58C029F4-5656-CF45-B9E6-B944488915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6E5A92-6AE4-E743-B530-26AFE793F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DE9786-64ED-B549-AD7E-EC6FCD7AAEEB}"/>
              </a:ext>
            </a:extLst>
          </p:cNvPr>
          <p:cNvSpPr>
            <a:spLocks noGrp="1" noChangeArrowheads="1"/>
          </p:cNvSpPr>
          <p:nvPr>
            <p:ph type="sldNum" sz="quarter" idx="12"/>
          </p:nvPr>
        </p:nvSpPr>
        <p:spPr>
          <a:ln/>
        </p:spPr>
        <p:txBody>
          <a:bodyPr/>
          <a:lstStyle>
            <a:lvl1pPr>
              <a:defRPr/>
            </a:lvl1pPr>
          </a:lstStyle>
          <a:p>
            <a:pPr>
              <a:defRPr/>
            </a:pPr>
            <a:fld id="{F99D1E1B-B03B-DD41-BFFF-4BCE4DF1F97A}" type="slidenum">
              <a:rPr lang="en-US" altLang="en-US"/>
              <a:pPr>
                <a:defRPr/>
              </a:pPr>
              <a:t>‹#›</a:t>
            </a:fld>
            <a:endParaRPr lang="en-US" altLang="en-US"/>
          </a:p>
        </p:txBody>
      </p:sp>
    </p:spTree>
    <p:extLst>
      <p:ext uri="{BB962C8B-B14F-4D97-AF65-F5344CB8AC3E}">
        <p14:creationId xmlns:p14="http://schemas.microsoft.com/office/powerpoint/2010/main" val="231397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49CEB4E6-A587-3048-8F34-1137387A72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18B9DA-DAFB-6946-B43B-C0D520A9C3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BA4C32-00A0-4546-AFE5-F996DC182FB7}"/>
              </a:ext>
            </a:extLst>
          </p:cNvPr>
          <p:cNvSpPr>
            <a:spLocks noGrp="1" noChangeArrowheads="1"/>
          </p:cNvSpPr>
          <p:nvPr>
            <p:ph type="sldNum" sz="quarter" idx="12"/>
          </p:nvPr>
        </p:nvSpPr>
        <p:spPr>
          <a:ln/>
        </p:spPr>
        <p:txBody>
          <a:bodyPr/>
          <a:lstStyle>
            <a:lvl1pPr>
              <a:defRPr/>
            </a:lvl1pPr>
          </a:lstStyle>
          <a:p>
            <a:pPr>
              <a:defRPr/>
            </a:pPr>
            <a:fld id="{2D753A42-91DB-4240-9AC8-563D8CA50BDF}" type="slidenum">
              <a:rPr lang="en-US" altLang="en-US"/>
              <a:pPr>
                <a:defRPr/>
              </a:pPr>
              <a:t>‹#›</a:t>
            </a:fld>
            <a:endParaRPr lang="en-US" altLang="en-US"/>
          </a:p>
        </p:txBody>
      </p:sp>
    </p:spTree>
    <p:extLst>
      <p:ext uri="{BB962C8B-B14F-4D97-AF65-F5344CB8AC3E}">
        <p14:creationId xmlns:p14="http://schemas.microsoft.com/office/powerpoint/2010/main" val="1488376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99BCE847-AE21-8947-9DE6-EC7343CBA3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E33BBD-DE23-C942-90A5-528EBECAAE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7063FA-CE32-F84F-8A63-3F5E53E64362}"/>
              </a:ext>
            </a:extLst>
          </p:cNvPr>
          <p:cNvSpPr>
            <a:spLocks noGrp="1" noChangeArrowheads="1"/>
          </p:cNvSpPr>
          <p:nvPr>
            <p:ph type="sldNum" sz="quarter" idx="12"/>
          </p:nvPr>
        </p:nvSpPr>
        <p:spPr>
          <a:ln/>
        </p:spPr>
        <p:txBody>
          <a:bodyPr/>
          <a:lstStyle>
            <a:lvl1pPr>
              <a:defRPr/>
            </a:lvl1pPr>
          </a:lstStyle>
          <a:p>
            <a:pPr>
              <a:defRPr/>
            </a:pPr>
            <a:fld id="{09C33915-2A50-DF46-A868-4A0938DE561B}" type="slidenum">
              <a:rPr lang="en-US" altLang="en-US"/>
              <a:pPr>
                <a:defRPr/>
              </a:pPr>
              <a:t>‹#›</a:t>
            </a:fld>
            <a:endParaRPr lang="en-US" altLang="en-US"/>
          </a:p>
        </p:txBody>
      </p:sp>
    </p:spTree>
    <p:extLst>
      <p:ext uri="{BB962C8B-B14F-4D97-AF65-F5344CB8AC3E}">
        <p14:creationId xmlns:p14="http://schemas.microsoft.com/office/powerpoint/2010/main" val="1281176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966DEA5-A4F6-464B-ABB1-3065286CA1C4}"/>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BBE34075-3451-0F49-B9B9-382E260BBE8E}"/>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4ED1A941-C343-C24D-9CFE-FFCEE58BA26F}"/>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2D989E70-7E3F-2949-A999-21FA632F098B}" type="slidenum">
              <a:rPr lang="en-US"/>
              <a:pPr>
                <a:defRPr/>
              </a:pPr>
              <a:t>‹#›</a:t>
            </a:fld>
            <a:endParaRPr/>
          </a:p>
        </p:txBody>
      </p:sp>
    </p:spTree>
    <p:extLst>
      <p:ext uri="{BB962C8B-B14F-4D97-AF65-F5344CB8AC3E}">
        <p14:creationId xmlns:p14="http://schemas.microsoft.com/office/powerpoint/2010/main" val="3621250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a:t>Click to edit Master title style</a:t>
            </a:r>
            <a:endParaRPr lang="en-US" dirty="0"/>
          </a:p>
        </p:txBody>
      </p:sp>
      <p:sp>
        <p:nvSpPr>
          <p:cNvPr id="3" name="Content Placeholder 2"/>
          <p:cNvSpPr>
            <a:spLocks noGrp="1"/>
          </p:cNvSpPr>
          <p:nvPr>
            <p:ph idx="1"/>
          </p:nvPr>
        </p:nvSpPr>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AAB710C5-A926-3B48-BFBF-7A87C9FF46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DD0DB0-E602-1143-8948-2715FB874B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1E2BE6-8739-9B45-A4A7-1F84C055E3E1}"/>
              </a:ext>
            </a:extLst>
          </p:cNvPr>
          <p:cNvSpPr>
            <a:spLocks noGrp="1" noChangeArrowheads="1"/>
          </p:cNvSpPr>
          <p:nvPr>
            <p:ph type="sldNum" sz="quarter" idx="12"/>
          </p:nvPr>
        </p:nvSpPr>
        <p:spPr>
          <a:ln/>
        </p:spPr>
        <p:txBody>
          <a:bodyPr/>
          <a:lstStyle>
            <a:lvl1pPr>
              <a:defRPr/>
            </a:lvl1pPr>
          </a:lstStyle>
          <a:p>
            <a:pPr>
              <a:defRPr/>
            </a:pPr>
            <a:fld id="{FBDB1A23-9B0E-7748-B4C9-0CC36D11CA90}" type="slidenum">
              <a:rPr lang="en-US" altLang="en-US"/>
              <a:pPr>
                <a:defRPr/>
              </a:pPr>
              <a:t>‹#›</a:t>
            </a:fld>
            <a:endParaRPr lang="en-US" altLang="en-US"/>
          </a:p>
        </p:txBody>
      </p:sp>
    </p:spTree>
    <p:extLst>
      <p:ext uri="{BB962C8B-B14F-4D97-AF65-F5344CB8AC3E}">
        <p14:creationId xmlns:p14="http://schemas.microsoft.com/office/powerpoint/2010/main" val="191248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5DA00713-AD10-9943-8EDA-A2B06C4CCF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7B4092-ACC5-CC48-8F01-42515CF90B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939822-B83A-BE42-9709-A90B6A40A090}"/>
              </a:ext>
            </a:extLst>
          </p:cNvPr>
          <p:cNvSpPr>
            <a:spLocks noGrp="1" noChangeArrowheads="1"/>
          </p:cNvSpPr>
          <p:nvPr>
            <p:ph type="sldNum" sz="quarter" idx="12"/>
          </p:nvPr>
        </p:nvSpPr>
        <p:spPr>
          <a:ln/>
        </p:spPr>
        <p:txBody>
          <a:bodyPr/>
          <a:lstStyle>
            <a:lvl1pPr>
              <a:defRPr/>
            </a:lvl1pPr>
          </a:lstStyle>
          <a:p>
            <a:pPr>
              <a:defRPr/>
            </a:pPr>
            <a:fld id="{1ED61EA8-5348-7C40-8E3E-F805C8680CA6}" type="slidenum">
              <a:rPr lang="en-US" altLang="en-US"/>
              <a:pPr>
                <a:defRPr/>
              </a:pPr>
              <a:t>‹#›</a:t>
            </a:fld>
            <a:endParaRPr lang="en-US" altLang="en-US"/>
          </a:p>
        </p:txBody>
      </p:sp>
    </p:spTree>
    <p:extLst>
      <p:ext uri="{BB962C8B-B14F-4D97-AF65-F5344CB8AC3E}">
        <p14:creationId xmlns:p14="http://schemas.microsoft.com/office/powerpoint/2010/main" val="277768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8E40A04C-4CFA-384A-9BB1-CA852C6462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70663E-EF94-D54A-9D0F-2DF871D431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8D0F2C-F3EA-B745-8078-149AA2ED8E49}"/>
              </a:ext>
            </a:extLst>
          </p:cNvPr>
          <p:cNvSpPr>
            <a:spLocks noGrp="1" noChangeArrowheads="1"/>
          </p:cNvSpPr>
          <p:nvPr>
            <p:ph type="sldNum" sz="quarter" idx="12"/>
          </p:nvPr>
        </p:nvSpPr>
        <p:spPr>
          <a:ln/>
        </p:spPr>
        <p:txBody>
          <a:bodyPr/>
          <a:lstStyle>
            <a:lvl1pPr>
              <a:defRPr/>
            </a:lvl1pPr>
          </a:lstStyle>
          <a:p>
            <a:pPr>
              <a:defRPr/>
            </a:pPr>
            <a:fld id="{12D73143-6735-EA40-938C-851D5F2CB9F4}" type="slidenum">
              <a:rPr lang="en-US" altLang="en-US"/>
              <a:pPr>
                <a:defRPr/>
              </a:pPr>
              <a:t>‹#›</a:t>
            </a:fld>
            <a:endParaRPr lang="en-US" altLang="en-US"/>
          </a:p>
        </p:txBody>
      </p:sp>
    </p:spTree>
    <p:extLst>
      <p:ext uri="{BB962C8B-B14F-4D97-AF65-F5344CB8AC3E}">
        <p14:creationId xmlns:p14="http://schemas.microsoft.com/office/powerpoint/2010/main" val="2329411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30" y="152400"/>
            <a:ext cx="9168829" cy="9906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2ACDA1E0-BE92-4A42-A81E-0305015DBD7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26313CE-E91F-894E-A7A2-92A284876A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854873F-307A-3947-A0EA-EA56852E28B5}"/>
              </a:ext>
            </a:extLst>
          </p:cNvPr>
          <p:cNvSpPr>
            <a:spLocks noGrp="1" noChangeArrowheads="1"/>
          </p:cNvSpPr>
          <p:nvPr>
            <p:ph type="sldNum" sz="quarter" idx="12"/>
          </p:nvPr>
        </p:nvSpPr>
        <p:spPr>
          <a:ln/>
        </p:spPr>
        <p:txBody>
          <a:bodyPr/>
          <a:lstStyle>
            <a:lvl1pPr>
              <a:defRPr/>
            </a:lvl1pPr>
          </a:lstStyle>
          <a:p>
            <a:pPr>
              <a:defRPr/>
            </a:pPr>
            <a:fld id="{6F079D17-3CA9-A94E-85FD-FB99DEDEF331}" type="slidenum">
              <a:rPr lang="en-US" altLang="en-US"/>
              <a:pPr>
                <a:defRPr/>
              </a:pPr>
              <a:t>‹#›</a:t>
            </a:fld>
            <a:endParaRPr lang="en-US" altLang="en-US"/>
          </a:p>
        </p:txBody>
      </p:sp>
    </p:spTree>
    <p:extLst>
      <p:ext uri="{BB962C8B-B14F-4D97-AF65-F5344CB8AC3E}">
        <p14:creationId xmlns:p14="http://schemas.microsoft.com/office/powerpoint/2010/main" val="3075728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CB432C5E-4907-3549-BE68-1D63DA34CA3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86A0AA9-7834-C34E-BA50-6F8A97CD7E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BB6A635-2EA2-7644-8837-E2FD650AA56C}"/>
              </a:ext>
            </a:extLst>
          </p:cNvPr>
          <p:cNvSpPr>
            <a:spLocks noGrp="1" noChangeArrowheads="1"/>
          </p:cNvSpPr>
          <p:nvPr>
            <p:ph type="sldNum" sz="quarter" idx="12"/>
          </p:nvPr>
        </p:nvSpPr>
        <p:spPr>
          <a:ln/>
        </p:spPr>
        <p:txBody>
          <a:bodyPr/>
          <a:lstStyle>
            <a:lvl1pPr>
              <a:defRPr/>
            </a:lvl1pPr>
          </a:lstStyle>
          <a:p>
            <a:pPr>
              <a:defRPr/>
            </a:pPr>
            <a:fld id="{225E3E58-8276-8440-AAEB-1C4D7EADF150}" type="slidenum">
              <a:rPr lang="en-US" altLang="en-US"/>
              <a:pPr>
                <a:defRPr/>
              </a:pPr>
              <a:t>‹#›</a:t>
            </a:fld>
            <a:endParaRPr lang="en-US" altLang="en-US"/>
          </a:p>
        </p:txBody>
      </p:sp>
    </p:spTree>
    <p:extLst>
      <p:ext uri="{BB962C8B-B14F-4D97-AF65-F5344CB8AC3E}">
        <p14:creationId xmlns:p14="http://schemas.microsoft.com/office/powerpoint/2010/main" val="3760866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18C1C4-319C-0D4F-B95F-5B99D28BA62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C2AFA26-C1A5-4F43-B9CE-6EF677922C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A2FA671-50B3-D143-8EAC-18B042ADEC2B}"/>
              </a:ext>
            </a:extLst>
          </p:cNvPr>
          <p:cNvSpPr>
            <a:spLocks noGrp="1" noChangeArrowheads="1"/>
          </p:cNvSpPr>
          <p:nvPr>
            <p:ph type="sldNum" sz="quarter" idx="12"/>
          </p:nvPr>
        </p:nvSpPr>
        <p:spPr>
          <a:ln/>
        </p:spPr>
        <p:txBody>
          <a:bodyPr/>
          <a:lstStyle>
            <a:lvl1pPr>
              <a:defRPr/>
            </a:lvl1pPr>
          </a:lstStyle>
          <a:p>
            <a:pPr>
              <a:defRPr/>
            </a:pPr>
            <a:fld id="{FD098C55-2D25-4944-AFE9-34E12187DAF5}" type="slidenum">
              <a:rPr lang="en-US" altLang="en-US"/>
              <a:pPr>
                <a:defRPr/>
              </a:pPr>
              <a:t>‹#›</a:t>
            </a:fld>
            <a:endParaRPr lang="en-US" altLang="en-US"/>
          </a:p>
        </p:txBody>
      </p:sp>
    </p:spTree>
    <p:extLst>
      <p:ext uri="{BB962C8B-B14F-4D97-AF65-F5344CB8AC3E}">
        <p14:creationId xmlns:p14="http://schemas.microsoft.com/office/powerpoint/2010/main" val="14806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0F740F69-2DDB-4147-9349-172F7D7DAA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84F063-9165-174E-8E50-159B3DA5E1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04DAB1-3E55-7A4D-BE7B-61C3302E1DBF}"/>
              </a:ext>
            </a:extLst>
          </p:cNvPr>
          <p:cNvSpPr>
            <a:spLocks noGrp="1" noChangeArrowheads="1"/>
          </p:cNvSpPr>
          <p:nvPr>
            <p:ph type="sldNum" sz="quarter" idx="12"/>
          </p:nvPr>
        </p:nvSpPr>
        <p:spPr>
          <a:ln/>
        </p:spPr>
        <p:txBody>
          <a:bodyPr/>
          <a:lstStyle>
            <a:lvl1pPr>
              <a:defRPr/>
            </a:lvl1pPr>
          </a:lstStyle>
          <a:p>
            <a:pPr>
              <a:defRPr/>
            </a:pPr>
            <a:fld id="{665D08B6-B970-AE45-8D15-FB1952A0EFB8}" type="slidenum">
              <a:rPr lang="en-US" altLang="en-US"/>
              <a:pPr>
                <a:defRPr/>
              </a:pPr>
              <a:t>‹#›</a:t>
            </a:fld>
            <a:endParaRPr lang="en-US" altLang="en-US"/>
          </a:p>
        </p:txBody>
      </p:sp>
    </p:spTree>
    <p:extLst>
      <p:ext uri="{BB962C8B-B14F-4D97-AF65-F5344CB8AC3E}">
        <p14:creationId xmlns:p14="http://schemas.microsoft.com/office/powerpoint/2010/main" val="309880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789C7A7-4F0F-884F-91D1-7CC5BAEB66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8A9E4C-CFCC-B14E-8D88-C45A3859E8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38209A-AEDF-574E-81BA-A39551C42422}"/>
              </a:ext>
            </a:extLst>
          </p:cNvPr>
          <p:cNvSpPr>
            <a:spLocks noGrp="1" noChangeArrowheads="1"/>
          </p:cNvSpPr>
          <p:nvPr>
            <p:ph type="sldNum" sz="quarter" idx="12"/>
          </p:nvPr>
        </p:nvSpPr>
        <p:spPr>
          <a:ln/>
        </p:spPr>
        <p:txBody>
          <a:bodyPr/>
          <a:lstStyle>
            <a:lvl1pPr>
              <a:defRPr/>
            </a:lvl1pPr>
          </a:lstStyle>
          <a:p>
            <a:pPr>
              <a:defRPr/>
            </a:pPr>
            <a:fld id="{7D0F6AFB-8EFA-7B42-8EAF-7CD5D8D10FA8}" type="slidenum">
              <a:rPr lang="en-US" altLang="en-US"/>
              <a:pPr>
                <a:defRPr/>
              </a:pPr>
              <a:t>‹#›</a:t>
            </a:fld>
            <a:endParaRPr lang="en-US" altLang="en-US"/>
          </a:p>
        </p:txBody>
      </p:sp>
    </p:spTree>
    <p:extLst>
      <p:ext uri="{BB962C8B-B14F-4D97-AF65-F5344CB8AC3E}">
        <p14:creationId xmlns:p14="http://schemas.microsoft.com/office/powerpoint/2010/main" val="4076318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AA5D4E-76E8-DA4F-8514-489D2AE3D36F}"/>
              </a:ext>
            </a:extLst>
          </p:cNvPr>
          <p:cNvSpPr>
            <a:spLocks noGrp="1" noChangeArrowheads="1"/>
          </p:cNvSpPr>
          <p:nvPr>
            <p:ph type="title"/>
          </p:nvPr>
        </p:nvSpPr>
        <p:spPr bwMode="auto">
          <a:xfrm>
            <a:off x="0" y="152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63A1302-E18F-B44C-90FF-5E07F5F6B8B9}"/>
              </a:ext>
            </a:extLst>
          </p:cNvPr>
          <p:cNvSpPr>
            <a:spLocks noGrp="1" noChangeArrowheads="1"/>
          </p:cNvSpPr>
          <p:nvPr>
            <p:ph type="body" idx="1"/>
          </p:nvPr>
        </p:nvSpPr>
        <p:spPr bwMode="auto">
          <a:xfrm>
            <a:off x="685800" y="1219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A2C37B-2974-6840-AD7F-27E63790DBC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D4B28182-2ADB-4245-916C-A460CAAD686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5924BC18-76BC-CE42-9EE8-2EFDDACEC46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80BA18CA-DC8E-F24D-A34C-CA102443642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F1AFF"/>
          </a:solidFill>
          <a:latin typeface="Arial" charset="0"/>
        </a:defRPr>
      </a:lvl6pPr>
      <a:lvl7pPr marL="914400" algn="ctr" rtl="0" fontAlgn="base">
        <a:spcBef>
          <a:spcPct val="0"/>
        </a:spcBef>
        <a:spcAft>
          <a:spcPct val="0"/>
        </a:spcAft>
        <a:defRPr sz="4000">
          <a:solidFill>
            <a:srgbClr val="0F1AFF"/>
          </a:solidFill>
          <a:latin typeface="Arial" charset="0"/>
        </a:defRPr>
      </a:lvl7pPr>
      <a:lvl8pPr marL="1371600" algn="ctr" rtl="0" fontAlgn="base">
        <a:spcBef>
          <a:spcPct val="0"/>
        </a:spcBef>
        <a:spcAft>
          <a:spcPct val="0"/>
        </a:spcAft>
        <a:defRPr sz="4000">
          <a:solidFill>
            <a:srgbClr val="0F1AFF"/>
          </a:solidFill>
          <a:latin typeface="Arial" charset="0"/>
        </a:defRPr>
      </a:lvl8pPr>
      <a:lvl9pPr marL="1828800" algn="ctr" rtl="0" fontAlgn="base">
        <a:spcBef>
          <a:spcPct val="0"/>
        </a:spcBef>
        <a:spcAft>
          <a:spcPct val="0"/>
        </a:spcAft>
        <a:defRPr sz="4000">
          <a:solidFill>
            <a:srgbClr val="0F1A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Times"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2.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6.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170.png"/><Relationship Id="rId4" Type="http://schemas.openxmlformats.org/officeDocument/2006/relationships/image" Target="../media/image161.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17.jp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8.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9FCB35-BFD3-4538-97EF-75A303A2806A}"/>
              </a:ext>
            </a:extLst>
          </p:cNvPr>
          <p:cNvSpPr>
            <a:spLocks noGrp="1"/>
          </p:cNvSpPr>
          <p:nvPr>
            <p:ph type="title"/>
          </p:nvPr>
        </p:nvSpPr>
        <p:spPr>
          <a:xfrm>
            <a:off x="252740" y="2885281"/>
            <a:ext cx="3698548" cy="1162050"/>
          </a:xfrm>
        </p:spPr>
        <p:txBody>
          <a:bodyPr/>
          <a:lstStyle/>
          <a:p>
            <a:pPr algn="ctr"/>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5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Function</a:t>
            </a:r>
            <a:endParaRPr lang="en-AU" sz="3400" dirty="0"/>
          </a:p>
        </p:txBody>
      </p:sp>
      <p:sp>
        <p:nvSpPr>
          <p:cNvPr id="5" name="Text Placeholder 4">
            <a:extLst>
              <a:ext uri="{FF2B5EF4-FFF2-40B4-BE49-F238E27FC236}">
                <a16:creationId xmlns:a16="http://schemas.microsoft.com/office/drawing/2014/main" id="{C20953D6-BDDB-4517-8D89-E8A247EBFD26}"/>
              </a:ext>
            </a:extLst>
          </p:cNvPr>
          <p:cNvSpPr>
            <a:spLocks noGrp="1"/>
          </p:cNvSpPr>
          <p:nvPr>
            <p:ph type="body" sz="half" idx="2"/>
          </p:nvPr>
        </p:nvSpPr>
        <p:spPr>
          <a:xfrm>
            <a:off x="685800" y="5410200"/>
            <a:ext cx="3008313" cy="831072"/>
          </a:xfrm>
        </p:spPr>
        <p:txBody>
          <a:bodyPr/>
          <a:lstStyle/>
          <a:p>
            <a:pPr algn="ct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20</a:t>
            </a:r>
            <a:r>
              <a:rPr lang="en-US" altLang="en-US" sz="2400" b="1" dirty="0">
                <a:solidFill>
                  <a:srgbClr val="1D6E7D"/>
                </a:solidFill>
                <a:latin typeface="Arial" panose="020B0604020202020204" pitchFamily="34" charset="0"/>
                <a:cs typeface="Arial" panose="020B0604020202020204" pitchFamily="34" charset="0"/>
              </a:rPr>
              <a:t>21</a:t>
            </a: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Macmillan Learning</a:t>
            </a:r>
            <a:endParaRPr lang="en-AU" sz="2400" dirty="0"/>
          </a:p>
        </p:txBody>
      </p:sp>
      <p:pic>
        <p:nvPicPr>
          <p:cNvPr id="6" name="Google Shape;122;p1" descr="Front Cover: Principles of Biochemistry, Eighth Edition by David L. Nelson, Michael M. Cox">
            <a:extLst>
              <a:ext uri="{FF2B5EF4-FFF2-40B4-BE49-F238E27FC236}">
                <a16:creationId xmlns:a16="http://schemas.microsoft.com/office/drawing/2014/main" id="{A6A525D1-FD0A-4AC5-BEEC-4F6A59514B09}"/>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0;p2" descr="Icon P 1&#10;">
            <a:extLst>
              <a:ext uri="{FF2B5EF4-FFF2-40B4-BE49-F238E27FC236}">
                <a16:creationId xmlns:a16="http://schemas.microsoft.com/office/drawing/2014/main" id="{355AFF75-165D-E14F-9D86-F8E3551089A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062" y="320884"/>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C4D08AB-E556-40E1-9872-2FBAC381A9F5}"/>
              </a:ext>
            </a:extLst>
          </p:cNvPr>
          <p:cNvSpPr>
            <a:spLocks noGrp="1"/>
          </p:cNvSpPr>
          <p:nvPr>
            <p:ph type="title"/>
          </p:nvPr>
        </p:nvSpPr>
        <p:spPr>
          <a:xfrm>
            <a:off x="0" y="152400"/>
            <a:ext cx="9144000" cy="12192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b="0" dirty="0"/>
          </a:p>
        </p:txBody>
      </p:sp>
      <p:sp>
        <p:nvSpPr>
          <p:cNvPr id="21507" name="Text Placeholder 2">
            <a:extLst>
              <a:ext uri="{FF2B5EF4-FFF2-40B4-BE49-F238E27FC236}">
                <a16:creationId xmlns:a16="http://schemas.microsoft.com/office/drawing/2014/main" id="{A9599864-30E3-954A-AD6E-0FDA13355B7A}"/>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The functions of many proteins involve the reversible binding of other molecules. </a:t>
            </a:r>
            <a:r>
              <a:rPr lang="en-US" altLang="en-US" sz="2400" dirty="0">
                <a:latin typeface="Arial" panose="020B0604020202020204" pitchFamily="34" charset="0"/>
                <a:cs typeface="Arial" panose="020B0604020202020204" pitchFamily="34" charset="0"/>
              </a:rPr>
              <a:t>A molecule bound reversibly by a protein is called a </a:t>
            </a:r>
            <a:r>
              <a:rPr lang="en-US" altLang="en-US" sz="2400" b="1" dirty="0">
                <a:latin typeface="Arial" panose="020B0604020202020204" pitchFamily="34" charset="0"/>
                <a:cs typeface="Arial" panose="020B0604020202020204" pitchFamily="34" charset="0"/>
              </a:rPr>
              <a:t>ligand</a:t>
            </a:r>
            <a:r>
              <a:rPr lang="en-US" altLang="en-US" sz="2400" dirty="0">
                <a:latin typeface="Arial" panose="020B0604020202020204" pitchFamily="34" charset="0"/>
                <a:cs typeface="Arial" panose="020B0604020202020204" pitchFamily="34" charset="0"/>
              </a:rPr>
              <a:t>. A ligand may be any kind of molecule, including another protein. The transient nature of protein-ligand interactions is critical to life, allowing an organism to respond rapidly and reversibly to changing environmental and metabolic circumstances. </a:t>
            </a:r>
          </a:p>
        </p:txBody>
      </p:sp>
    </p:spTree>
    <p:extLst>
      <p:ext uri="{BB962C8B-B14F-4D97-AF65-F5344CB8AC3E}">
        <p14:creationId xmlns:p14="http://schemas.microsoft.com/office/powerpoint/2010/main" val="13286007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5898C-08C8-4D8C-9615-661CBD2F5118}"/>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Oxygen Binding to Hemoglobin Is Regulated by 2,3-Bisphosphoglycerate</a:t>
            </a:r>
            <a:r>
              <a:rPr lang="en-US" altLang="en-US" sz="2000" b="0" dirty="0">
                <a:solidFill>
                  <a:srgbClr val="4E4CB4"/>
                </a:solidFill>
                <a:latin typeface="Arial" panose="020B0604020202020204" pitchFamily="34" charset="0"/>
                <a:cs typeface="Arial" panose="020B0604020202020204" pitchFamily="34" charset="0"/>
              </a:rPr>
              <a:t> (1 of 2)</a:t>
            </a:r>
            <a:endParaRPr lang="en-AU" sz="2000" b="0" dirty="0">
              <a:solidFill>
                <a:srgbClr val="4E4CB4"/>
              </a:solidFill>
            </a:endParaRPr>
          </a:p>
        </p:txBody>
      </p:sp>
      <p:sp>
        <p:nvSpPr>
          <p:cNvPr id="6" name="Google Shape;390;g847cf01710_0_68">
            <a:extLst>
              <a:ext uri="{FF2B5EF4-FFF2-40B4-BE49-F238E27FC236}">
                <a16:creationId xmlns:a16="http://schemas.microsoft.com/office/drawing/2014/main" id="{73C7E176-11AC-4841-ADEE-1FE939D2ACB9}"/>
              </a:ext>
            </a:extLst>
          </p:cNvPr>
          <p:cNvSpPr txBox="1">
            <a:spLocks noChangeArrowheads="1"/>
          </p:cNvSpPr>
          <p:nvPr/>
        </p:nvSpPr>
        <p:spPr bwMode="auto">
          <a:xfrm>
            <a:off x="228600" y="2270125"/>
            <a:ext cx="43434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b="1" dirty="0">
                <a:solidFill>
                  <a:schemeClr val="accent4"/>
                </a:solidFill>
                <a:latin typeface="Arial" panose="020B0604020202020204" pitchFamily="34" charset="0"/>
                <a:cs typeface="Arial" panose="020B0604020202020204" pitchFamily="34" charset="0"/>
                <a:sym typeface="Arial" panose="020B0604020202020204" pitchFamily="34" charset="0"/>
              </a:rPr>
              <a:t>2,3-bisphosphoglycerate (BPG):</a:t>
            </a:r>
          </a:p>
          <a:p>
            <a:pPr lvl="1">
              <a:lnSpc>
                <a:spcPct val="110000"/>
              </a:lnSpc>
              <a:spcBef>
                <a:spcPct val="0"/>
              </a:spcBef>
              <a:buClr>
                <a:srgbClr val="000000"/>
              </a:buClr>
              <a:buSzPts val="2800"/>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example of </a:t>
            </a:r>
            <a:r>
              <a:rPr lang="en-US" altLang="en-US" sz="2400" dirty="0" err="1">
                <a:solidFill>
                  <a:schemeClr val="accent4"/>
                </a:solidFill>
                <a:latin typeface="Arial" panose="020B0604020202020204" pitchFamily="34" charset="0"/>
                <a:cs typeface="Arial" panose="020B0604020202020204" pitchFamily="34" charset="0"/>
                <a:sym typeface="Arial" panose="020B0604020202020204" pitchFamily="34" charset="0"/>
              </a:rPr>
              <a:t>heterotropic</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 allosteric modulation</a:t>
            </a:r>
            <a:endParaRPr lang="en-US" altLang="en-US" sz="2400" baseline="-250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lvl="1">
              <a:lnSpc>
                <a:spcPct val="110000"/>
              </a:lnSpc>
              <a:spcBef>
                <a:spcPct val="0"/>
              </a:spcBef>
              <a:buClr>
                <a:srgbClr val="000000"/>
              </a:buClr>
              <a:buSzPts val="2800"/>
              <a:defRPr/>
            </a:pPr>
            <a:r>
              <a:rPr 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binds to a site distant from O</a:t>
            </a:r>
            <a:r>
              <a:rPr lang="en-US" sz="2400" baseline="-25000" dirty="0">
                <a:solidFill>
                  <a:schemeClr val="accent4"/>
                </a:solidFill>
                <a:latin typeface="Arial" panose="020B0604020202020204" pitchFamily="34" charset="0"/>
                <a:cs typeface="Arial" panose="020B0604020202020204" pitchFamily="34" charset="0"/>
                <a:sym typeface="Arial" panose="020B0604020202020204" pitchFamily="34" charset="0"/>
              </a:rPr>
              <a:t>2</a:t>
            </a:r>
            <a:r>
              <a:rPr 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-binding site </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greatly reduces the affinity of hemoglobin for oxygen</a:t>
            </a:r>
          </a:p>
          <a:p>
            <a:pPr marL="533400" lvl="1"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96611" name="Picture 2" descr="2, 3-bisphosphoglycerate has a vertical three-carbon chain with C 1 bonded to O minus and double bonded to O, C 2 bonded to H on the left and phosphate on the right, C 3 bonded to H on the left and right and to a phosphate below. The phosphate has a central P that is single bonded to 2 O minus, double bonded to O, and single bonded to one O that is further bonded to the rest of the molecule.">
            <a:extLst>
              <a:ext uri="{FF2B5EF4-FFF2-40B4-BE49-F238E27FC236}">
                <a16:creationId xmlns:a16="http://schemas.microsoft.com/office/drawing/2014/main" id="{28287C40-F865-E147-900E-85C6BF958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265363"/>
            <a:ext cx="3124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F7B2C-1CC0-4487-A652-D7D0D7C4E59D}"/>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Oxygen Binding to Hemoglobin Is Regulated by 2,3-Bisphosphoglycerate</a:t>
            </a:r>
            <a:r>
              <a:rPr lang="en-US" altLang="en-US" sz="2000" b="0" dirty="0">
                <a:solidFill>
                  <a:srgbClr val="4E4CB4"/>
                </a:solidFill>
                <a:latin typeface="Arial" panose="020B0604020202020204" pitchFamily="34" charset="0"/>
                <a:cs typeface="Arial" panose="020B0604020202020204" pitchFamily="34" charset="0"/>
              </a:rPr>
              <a:t> (2 of 2)</a:t>
            </a:r>
            <a:endParaRPr lang="en-AU" sz="2000" dirty="0">
              <a:solidFill>
                <a:srgbClr val="4E4CB4"/>
              </a:solidFill>
            </a:endParaRPr>
          </a:p>
        </p:txBody>
      </p:sp>
      <p:sp>
        <p:nvSpPr>
          <p:cNvPr id="6" name="Google Shape;390;g847cf01710_0_68">
            <a:extLst>
              <a:ext uri="{FF2B5EF4-FFF2-40B4-BE49-F238E27FC236}">
                <a16:creationId xmlns:a16="http://schemas.microsoft.com/office/drawing/2014/main" id="{DFB8C104-7474-8C4B-903E-1BE8BF78096A}"/>
              </a:ext>
            </a:extLst>
          </p:cNvPr>
          <p:cNvSpPr txBox="1">
            <a:spLocks noChangeArrowheads="1"/>
          </p:cNvSpPr>
          <p:nvPr/>
        </p:nvSpPr>
        <p:spPr bwMode="auto">
          <a:xfrm>
            <a:off x="228600" y="2270126"/>
            <a:ext cx="5181600" cy="32766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b="1" dirty="0">
                <a:solidFill>
                  <a:schemeClr val="accent4"/>
                </a:solidFill>
                <a:latin typeface="Arial" panose="020B0604020202020204" pitchFamily="34" charset="0"/>
                <a:cs typeface="Arial" panose="020B0604020202020204" pitchFamily="34" charset="0"/>
                <a:sym typeface="Arial" panose="020B0604020202020204" pitchFamily="34" charset="0"/>
              </a:rPr>
              <a:t>2,3-bisphosphoglycerate (BPG):</a:t>
            </a:r>
          </a:p>
          <a:p>
            <a:pPr lvl="1">
              <a:lnSpc>
                <a:spcPct val="110000"/>
              </a:lnSpc>
              <a:spcBef>
                <a:spcPct val="0"/>
              </a:spcBef>
              <a:buClr>
                <a:srgbClr val="000000"/>
              </a:buClr>
              <a:buSzPts val="2800"/>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example of </a:t>
            </a:r>
            <a:r>
              <a:rPr lang="en-US" altLang="en-US" sz="2400" dirty="0" err="1">
                <a:solidFill>
                  <a:schemeClr val="accent4"/>
                </a:solidFill>
                <a:latin typeface="Arial" panose="020B0604020202020204" pitchFamily="34" charset="0"/>
                <a:cs typeface="Arial" panose="020B0604020202020204" pitchFamily="34" charset="0"/>
                <a:sym typeface="Arial" panose="020B0604020202020204" pitchFamily="34" charset="0"/>
              </a:rPr>
              <a:t>heterotropic</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 allosteric modulation</a:t>
            </a:r>
            <a:endParaRPr lang="en-US" altLang="en-US" sz="2400" baseline="-250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lvl="1">
              <a:lnSpc>
                <a:spcPct val="110000"/>
              </a:lnSpc>
              <a:spcBef>
                <a:spcPct val="0"/>
              </a:spcBef>
              <a:buClr>
                <a:srgbClr val="000000"/>
              </a:buClr>
              <a:buSzPts val="2800"/>
              <a:defRPr/>
            </a:pPr>
            <a:r>
              <a:rPr 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binds to a site distant from O</a:t>
            </a:r>
            <a:r>
              <a:rPr lang="en-US" sz="2400" baseline="-25000" dirty="0">
                <a:solidFill>
                  <a:schemeClr val="accent4"/>
                </a:solidFill>
                <a:latin typeface="Arial" panose="020B0604020202020204" pitchFamily="34" charset="0"/>
                <a:cs typeface="Arial" panose="020B0604020202020204" pitchFamily="34" charset="0"/>
                <a:sym typeface="Arial" panose="020B0604020202020204" pitchFamily="34" charset="0"/>
              </a:rPr>
              <a:t>2</a:t>
            </a:r>
            <a:r>
              <a:rPr 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-binding site </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greatly reduces the affinity of hemoglobin for oxygen</a:t>
            </a:r>
          </a:p>
          <a:p>
            <a:pPr marL="533400" lvl="1" indent="0">
              <a:lnSpc>
                <a:spcPct val="110000"/>
              </a:lnSpc>
              <a:spcBef>
                <a:spcPct val="0"/>
              </a:spcBef>
              <a:buClr>
                <a:srgbClr val="000000"/>
              </a:buClr>
              <a:buSzPts val="2800"/>
              <a:buFontTx/>
              <a:buNone/>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98659" name="Picture 2" descr="2, 3-bisphosphoglycerate has a vertical three-carbon chain with C 1 bonded to O minus and double bonded to O, C 2 bonded to H on the left and phosphate on the right, C 3 bonded to H on the left and right and to a phosphate below. The phosphate has a central P that is single bonded to 2 O minus, double bonded to O, and single bonded to one O that is further bonded to the rest of the molecule.">
            <a:extLst>
              <a:ext uri="{FF2B5EF4-FFF2-40B4-BE49-F238E27FC236}">
                <a16:creationId xmlns:a16="http://schemas.microsoft.com/office/drawing/2014/main" id="{2D0C5189-7949-7F44-8D11-2700A687F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193925"/>
            <a:ext cx="24780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90;g847cf01710_0_68">
            <a:extLst>
              <a:ext uri="{FF2B5EF4-FFF2-40B4-BE49-F238E27FC236}">
                <a16:creationId xmlns:a16="http://schemas.microsoft.com/office/drawing/2014/main" id="{D62293F1-9096-B04A-9672-1C3B7CBC54AE}"/>
              </a:ext>
            </a:extLst>
          </p:cNvPr>
          <p:cNvSpPr txBox="1">
            <a:spLocks noChangeArrowheads="1"/>
          </p:cNvSpPr>
          <p:nvPr/>
        </p:nvSpPr>
        <p:spPr bwMode="auto">
          <a:xfrm>
            <a:off x="1981200" y="5867401"/>
            <a:ext cx="5181600" cy="533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33400" lvl="1" indent="0">
              <a:lnSpc>
                <a:spcPct val="110000"/>
              </a:lnSpc>
              <a:spcBef>
                <a:spcPct val="0"/>
              </a:spcBef>
              <a:buClr>
                <a:srgbClr val="000000"/>
              </a:buClr>
              <a:buSzPts val="2800"/>
              <a:buFontTx/>
              <a:buNone/>
              <a:defRPr/>
            </a:pPr>
            <a:r>
              <a:rPr lang="en-US" altLang="en-US" sz="2400" dirty="0" err="1">
                <a:solidFill>
                  <a:srgbClr val="000000"/>
                </a:solidFill>
                <a:latin typeface="Arial" panose="020B0604020202020204" pitchFamily="34" charset="0"/>
                <a:cs typeface="Arial" panose="020B0604020202020204" pitchFamily="34" charset="0"/>
                <a:sym typeface="Arial" panose="020B0604020202020204" pitchFamily="34" charset="0"/>
              </a:rPr>
              <a:t>HbBPG</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 </a:t>
            </a:r>
            <a:r>
              <a:rPr lang="en-US" sz="2400" dirty="0">
                <a:latin typeface="Arial" panose="020B0604020202020204" pitchFamily="34" charset="0"/>
                <a:cs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HbO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BPG </a:t>
            </a:r>
          </a:p>
          <a:p>
            <a:pPr marL="533400" lvl="1"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014F6-B896-4892-A65B-F6B594B06C8E}"/>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Effect of BPG on O</a:t>
            </a:r>
            <a:r>
              <a:rPr lang="en-US" altLang="en-US" baseline="-25000" dirty="0">
                <a:solidFill>
                  <a:schemeClr val="accent4"/>
                </a:solidFill>
                <a:latin typeface="Arial" panose="020B0604020202020204" pitchFamily="34" charset="0"/>
                <a:cs typeface="Arial" panose="020B0604020202020204" pitchFamily="34" charset="0"/>
              </a:rPr>
              <a:t>2</a:t>
            </a:r>
            <a:r>
              <a:rPr lang="en-US" altLang="en-US" dirty="0">
                <a:solidFill>
                  <a:schemeClr val="accent4"/>
                </a:solidFill>
                <a:latin typeface="Arial" panose="020B0604020202020204" pitchFamily="34" charset="0"/>
                <a:cs typeface="Arial" panose="020B0604020202020204" pitchFamily="34" charset="0"/>
              </a:rPr>
              <a:t> Binding to Hemoglobin</a:t>
            </a:r>
            <a:endParaRPr lang="en-AU" dirty="0"/>
          </a:p>
        </p:txBody>
      </p:sp>
      <p:pic>
        <p:nvPicPr>
          <p:cNvPr id="200707" name="Picture 4" descr="The graph plots p O 2 in k P a on its horizontal axis ranging from 0 to beyond 16, labeled in increments of 4, and plots Y on its vertical axis ranging from 0 to 1.0, labeled in increments of 0.2. Three curves are shown. On the left, a vertical line extending from 4 on the horizontal axis is labeled, p O 2 in tissues. A similar vertical line extending from 7 on the horizontal axis is labeled p O 2 in lungs (4,500 m). Another similar vertical line located at 13 is labeled p O 2 in lungs at sea level. All of the curves begin at (0, 0). The first curve, B P G normal equals 0 m M, rises sharply to about (1, 0.8), then curves and levels off at (3, 1.0) before crossing all of the vertical lines for p O 2 at 1.0 on the vertical axis. The second curve, B P G approximately 5 m M at sea level, rises more gradually and crosses the p O 2 in tissues line at (4, 0.6), then rises more slowly to cross the p O 2 in lungs (4,500 m line) at (8, 0.8) before beginning to level off to cross the p O 2 in lungs (sea level) line at (13, 0.95) and ending at (16, 1.0). The third curve, B P G approximately 8 m M at high altitudes (4,500 m), has the same shape as the second curve. It begins and ends with the second curve but is lower across the middle. The third curve rises to cross the p O 2 in tissues line at (4, 0.4), then rises more slowly to cross the p O 2 in lungs (4,500 m) line at (7, 0.7) before beginning to level off to cross the p O 2 in lungs (sea level) line at (13, 0.78) and ending at (16, 1.0). A bracket shows that the difference between the p O 2 in tissues and in lungs at high attitude when B P G is approximately 8 m M is 37 percent. A similar bracket shows that the differences between the p O 2 in tissues and p O 2 at high altitude is about 30 percent for the B P G approximately 5 m M at sea level curve. Finally, a bracket shows that the difference between the p O 2 in tissues and p O 2 in lungs at sea level is about 38 percent for the B P G approximately 5 m M at sea level curve. All data are approximate. ">
            <a:extLst>
              <a:ext uri="{FF2B5EF4-FFF2-40B4-BE49-F238E27FC236}">
                <a16:creationId xmlns:a16="http://schemas.microsoft.com/office/drawing/2014/main" id="{A2164BFD-749C-4746-8853-A0607C7A4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 y="1962150"/>
            <a:ext cx="3859213"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90;g847cf01710_0_68">
            <a:extLst>
              <a:ext uri="{FF2B5EF4-FFF2-40B4-BE49-F238E27FC236}">
                <a16:creationId xmlns:a16="http://schemas.microsoft.com/office/drawing/2014/main" id="{75C977C2-BFFE-134E-9276-41FD24AF4517}"/>
              </a:ext>
            </a:extLst>
          </p:cNvPr>
          <p:cNvSpPr txBox="1">
            <a:spLocks noChangeArrowheads="1"/>
          </p:cNvSpPr>
          <p:nvPr/>
        </p:nvSpPr>
        <p:spPr bwMode="auto">
          <a:xfrm>
            <a:off x="5133975" y="1962150"/>
            <a:ext cx="32766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BPG increases at high altitudes</a:t>
            </a: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r>
              <a:rPr lang="en-US" altLang="en-US" sz="2400" b="1" dirty="0">
                <a:solidFill>
                  <a:schemeClr val="accent4"/>
                </a:solidFill>
                <a:latin typeface="Arial" panose="020B0604020202020204" pitchFamily="34" charset="0"/>
                <a:cs typeface="Arial" panose="020B0604020202020204" pitchFamily="34" charset="0"/>
                <a:sym typeface="Arial" panose="020B0604020202020204" pitchFamily="34" charset="0"/>
              </a:rPr>
              <a:t>hypoxia </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 lowered oxygenation </a:t>
            </a:r>
            <a:r>
              <a:rPr lang="en-US" sz="2400" dirty="0">
                <a:latin typeface="Arial" panose="020B0604020202020204" pitchFamily="34" charset="0"/>
                <a:cs typeface="Arial" panose="020B0604020202020204" pitchFamily="34" charset="0"/>
              </a:rPr>
              <a:t>of peripheral tissues </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causes </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BPG increases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DF090-424F-44FC-8718-2A10F19C97A1}"/>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Binding of BPG to Deoxyhemoglobin</a:t>
            </a:r>
            <a:endParaRPr lang="en-AU" dirty="0"/>
          </a:p>
        </p:txBody>
      </p:sp>
      <p:pic>
        <p:nvPicPr>
          <p:cNvPr id="202755" name="Picture 2" descr="Part a shows hemoglobin with four subunits roughly arranged in a a ring that each contain a ball-and-stick model of heme. The upper left and lower right portions are dark and the parts of the lower left and upper right light portions are colored blue where they face the center. There is an open region in the center in which a molecule of B P G is shown as a vertical ball-and-stick structure between the dark subunits, with space between it and the blue regions. Part b shows the same molecule in the R state. The open area has closed and no B P G is visible.">
            <a:extLst>
              <a:ext uri="{FF2B5EF4-FFF2-40B4-BE49-F238E27FC236}">
                <a16:creationId xmlns:a16="http://schemas.microsoft.com/office/drawing/2014/main" id="{EC8671F9-5B3F-714F-BDEF-D67D07246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98588"/>
            <a:ext cx="30781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90;g847cf01710_0_68">
            <a:extLst>
              <a:ext uri="{FF2B5EF4-FFF2-40B4-BE49-F238E27FC236}">
                <a16:creationId xmlns:a16="http://schemas.microsoft.com/office/drawing/2014/main" id="{610EB61B-3665-3040-89F3-562545DD88A1}"/>
              </a:ext>
            </a:extLst>
          </p:cNvPr>
          <p:cNvSpPr txBox="1">
            <a:spLocks noChangeArrowheads="1"/>
          </p:cNvSpPr>
          <p:nvPr/>
        </p:nvSpPr>
        <p:spPr bwMode="auto">
          <a:xfrm>
            <a:off x="4360863" y="1600200"/>
            <a:ext cx="44196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BPG </a:t>
            </a:r>
            <a:r>
              <a:rPr lang="en-US" sz="2400" dirty="0">
                <a:latin typeface="Arial" panose="020B0604020202020204" pitchFamily="34" charset="0"/>
                <a:cs typeface="Arial" panose="020B0604020202020204" pitchFamily="34" charset="0"/>
              </a:rPr>
              <a:t>binds to the cavity between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in the T state </a:t>
            </a:r>
          </a:p>
          <a:p>
            <a:pPr lvl="1">
              <a:defRPr/>
            </a:pPr>
            <a:r>
              <a:rPr lang="en-US" sz="2400" dirty="0">
                <a:latin typeface="Arial" panose="020B0604020202020204" pitchFamily="34" charset="0"/>
                <a:cs typeface="Arial" panose="020B0604020202020204" pitchFamily="34" charset="0"/>
              </a:rPr>
              <a:t>cavity is lined with positively charged residues</a:t>
            </a:r>
          </a:p>
          <a:p>
            <a:pPr lvl="1">
              <a:defRPr/>
            </a:pPr>
            <a:r>
              <a:rPr lang="en-US" sz="2400" dirty="0">
                <a:latin typeface="Arial" panose="020B0604020202020204" pitchFamily="34" charset="0"/>
                <a:cs typeface="Arial" panose="020B0604020202020204" pitchFamily="34" charset="0"/>
              </a:rPr>
              <a:t>BPG stabilizes the T state</a:t>
            </a: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CAD22-7F2A-4470-8480-9A0392B87132}"/>
              </a:ext>
            </a:extLst>
          </p:cNvPr>
          <p:cNvSpPr>
            <a:spLocks noGrp="1"/>
          </p:cNvSpPr>
          <p:nvPr>
            <p:ph type="title"/>
          </p:nvPr>
        </p:nvSpPr>
        <p:spPr>
          <a:xfrm>
            <a:off x="0" y="152400"/>
            <a:ext cx="9144000" cy="11303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15</a:t>
            </a:r>
            <a:endParaRPr lang="en-AU" dirty="0">
              <a:solidFill>
                <a:srgbClr val="145C76"/>
              </a:solidFill>
            </a:endParaRPr>
          </a:p>
        </p:txBody>
      </p:sp>
      <p:sp>
        <p:nvSpPr>
          <p:cNvPr id="204805" name="Google Shape;433;g847cf01710_0_113">
            <a:extLst>
              <a:ext uri="{FF2B5EF4-FFF2-40B4-BE49-F238E27FC236}">
                <a16:creationId xmlns:a16="http://schemas.microsoft.com/office/drawing/2014/main" id="{0FFCDE05-04D8-394F-B246-9DF33EF59B75}"/>
              </a:ext>
            </a:extLst>
          </p:cNvPr>
          <p:cNvSpPr txBox="1">
            <a:spLocks noChangeArrowheads="1"/>
          </p:cNvSpPr>
          <p:nvPr/>
        </p:nvSpPr>
        <p:spPr bwMode="auto">
          <a:xfrm>
            <a:off x="346075" y="1439382"/>
            <a:ext cx="8435975" cy="517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What is the actual, significant effect of 2,3-bisphosphoglycerate on oxygen binding by hemoglobin? </a:t>
            </a:r>
            <a:endParaRPr lang="en-US" altLang="en-US" sz="240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There is an increase in </a:t>
            </a:r>
            <a:r>
              <a:rPr lang="en-US" altLang="en-US" sz="2400" i="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K</a:t>
            </a:r>
            <a:r>
              <a:rPr lang="en-US" altLang="en-US" sz="2400" baseline="-250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a:t>
            </a: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for oxygen in peripheral tissues.</a:t>
            </a: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A higher concentration of oxygen can bind at high</a:t>
            </a: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altitudes compared to low altitudes. </a:t>
            </a:r>
            <a:endParaRPr lang="en-US" altLang="en-US" sz="240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The affinity of hemoglobin for oxygen in peripheral</a:t>
            </a: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tissues increases at high altitudes.</a:t>
            </a: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Heme further decreases affinity for both CO</a:t>
            </a:r>
            <a:r>
              <a:rPr lang="en-US" altLang="en-US" sz="2400" baseline="-250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2</a:t>
            </a: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and H</a:t>
            </a:r>
            <a:r>
              <a:rPr lang="en-US" altLang="en-US" sz="2400" baseline="300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t>
            </a: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in </a:t>
            </a: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lungs, allowing more O</a:t>
            </a:r>
            <a:r>
              <a:rPr lang="en-US" altLang="en-US" sz="2400" baseline="-250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2</a:t>
            </a: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to bind. </a:t>
            </a: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E. It has no effect on O</a:t>
            </a:r>
            <a:r>
              <a:rPr lang="en-US" altLang="en-US" sz="2400" baseline="-250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2</a:t>
            </a: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affinity, but it forces heme into the</a:t>
            </a: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R state.</a:t>
            </a:r>
          </a:p>
        </p:txBody>
      </p:sp>
      <p:pic>
        <p:nvPicPr>
          <p:cNvPr id="5" name="Picture 4" descr="Icon P 6&#10;">
            <a:extLst>
              <a:ext uri="{FF2B5EF4-FFF2-40B4-BE49-F238E27FC236}">
                <a16:creationId xmlns:a16="http://schemas.microsoft.com/office/drawing/2014/main" id="{2A938886-54E5-40C9-BF7A-5A530AC69A9C}"/>
              </a:ext>
            </a:extLst>
          </p:cNvPr>
          <p:cNvPicPr>
            <a:picLocks noChangeAspect="1"/>
          </p:cNvPicPr>
          <p:nvPr/>
        </p:nvPicPr>
        <p:blipFill>
          <a:blip r:embed="rId3"/>
          <a:stretch>
            <a:fillRect/>
          </a:stretch>
        </p:blipFill>
        <p:spPr>
          <a:xfrm>
            <a:off x="762000" y="376405"/>
            <a:ext cx="1133954" cy="816935"/>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8CE81-83DE-4587-8ABD-AB483EDC6292}"/>
              </a:ext>
            </a:extLst>
          </p:cNvPr>
          <p:cNvSpPr>
            <a:spLocks noGrp="1"/>
          </p:cNvSpPr>
          <p:nvPr>
            <p:ph type="title"/>
          </p:nvPr>
        </p:nvSpPr>
        <p:spPr>
          <a:xfrm>
            <a:off x="0" y="152400"/>
            <a:ext cx="9144000" cy="11303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15, Response</a:t>
            </a:r>
            <a:endParaRPr lang="en-AU" dirty="0">
              <a:solidFill>
                <a:srgbClr val="145C76"/>
              </a:solidFill>
            </a:endParaRPr>
          </a:p>
        </p:txBody>
      </p:sp>
      <p:sp>
        <p:nvSpPr>
          <p:cNvPr id="206851" name="Google Shape;433;g847cf01710_0_113">
            <a:extLst>
              <a:ext uri="{FF2B5EF4-FFF2-40B4-BE49-F238E27FC236}">
                <a16:creationId xmlns:a16="http://schemas.microsoft.com/office/drawing/2014/main" id="{3B6EE618-EACB-6945-851E-8E7BEFEA0BF8}"/>
              </a:ext>
            </a:extLst>
          </p:cNvPr>
          <p:cNvSpPr txBox="1">
            <a:spLocks noChangeArrowheads="1"/>
          </p:cNvSpPr>
          <p:nvPr/>
        </p:nvSpPr>
        <p:spPr bwMode="auto">
          <a:xfrm>
            <a:off x="346075" y="1600200"/>
            <a:ext cx="84359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What is the actual, significant effect of 2,3-bisphosphoglycerate on oxygen binding by hemoglobin?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There is an increase in </a:t>
            </a:r>
            <a:r>
              <a:rPr lang="en-US" altLang="en-US" sz="2400" b="1" i="1"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K</a:t>
            </a:r>
            <a:r>
              <a:rPr lang="en-US" altLang="en-US" sz="2400" b="1" baseline="-2500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for oxygen in peripheral</a:t>
            </a: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tissues.</a:t>
            </a:r>
          </a:p>
          <a:p>
            <a:pPr>
              <a:lnSpc>
                <a:spcPct val="115000"/>
              </a:lnSpc>
              <a:spcBef>
                <a:spcPct val="0"/>
              </a:spcBef>
              <a:buClr>
                <a:srgbClr val="000000"/>
              </a:buClr>
              <a:buSzPts val="1100"/>
              <a:buFontTx/>
              <a:buNone/>
            </a:pPr>
            <a:endParaRPr lang="en-US" altLang="en-US" dirty="0">
              <a:cs typeface="Arial" panose="020B0604020202020204" pitchFamily="34" charset="0"/>
            </a:endParaRPr>
          </a:p>
          <a:p>
            <a:pPr>
              <a:lnSpc>
                <a:spcPct val="115000"/>
              </a:lnSpc>
              <a:spcBef>
                <a:spcPct val="0"/>
              </a:spcBef>
              <a:buClr>
                <a:srgbClr val="000000"/>
              </a:buClr>
              <a:buSzPts val="1100"/>
              <a:buFontTx/>
              <a:buNone/>
            </a:pPr>
            <a:r>
              <a:rPr lang="en-US" altLang="en-US" sz="2400" b="1" dirty="0">
                <a:latin typeface="Arial" panose="020B0604020202020204" pitchFamily="34" charset="0"/>
                <a:cs typeface="Arial" panose="020B0604020202020204" pitchFamily="34" charset="0"/>
              </a:rPr>
              <a:t>2,3-Bisphosphoglycerate greatly reduces the affinity of hemoglobin for oxygen. A higher value of </a:t>
            </a:r>
            <a:r>
              <a:rPr lang="en-US" altLang="en-US" sz="2400" b="1" i="1" dirty="0" err="1">
                <a:latin typeface="Arial" panose="020B0604020202020204" pitchFamily="34" charset="0"/>
                <a:cs typeface="Arial" panose="020B0604020202020204" pitchFamily="34" charset="0"/>
              </a:rPr>
              <a:t>K</a:t>
            </a:r>
            <a:r>
              <a:rPr lang="en-US" altLang="en-US" sz="2400" b="1" baseline="-25000" dirty="0" err="1">
                <a:latin typeface="Arial" panose="020B0604020202020204" pitchFamily="34" charset="0"/>
                <a:cs typeface="Arial" panose="020B0604020202020204" pitchFamily="34" charset="0"/>
              </a:rPr>
              <a:t>d</a:t>
            </a:r>
            <a:r>
              <a:rPr lang="en-US" altLang="en-US" sz="2400" b="1" baseline="-25000" dirty="0">
                <a:latin typeface="Arial" panose="020B0604020202020204" pitchFamily="34" charset="0"/>
                <a:cs typeface="Arial" panose="020B0604020202020204" pitchFamily="34" charset="0"/>
              </a:rPr>
              <a:t> </a:t>
            </a:r>
            <a:r>
              <a:rPr lang="en-US" altLang="en-US" sz="2400" b="1" dirty="0">
                <a:latin typeface="Arial" panose="020B0604020202020204" pitchFamily="34" charset="0"/>
                <a:cs typeface="Arial" panose="020B0604020202020204" pitchFamily="34" charset="0"/>
              </a:rPr>
              <a:t>corresponds to a lower affinity of ligand for the protein. Thus, </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2,3-bisphosphoglycerate increases the </a:t>
            </a:r>
            <a:r>
              <a:rPr lang="en-US" altLang="en-US" sz="2400" b="1" i="1" dirty="0" err="1">
                <a:latin typeface="Arial" panose="020B0604020202020204" pitchFamily="34" charset="0"/>
                <a:cs typeface="Arial" panose="020B0604020202020204" pitchFamily="34" charset="0"/>
              </a:rPr>
              <a:t>K</a:t>
            </a:r>
            <a:r>
              <a:rPr lang="en-US" altLang="en-US" sz="2400" b="1" baseline="-25000" dirty="0" err="1">
                <a:latin typeface="Arial" panose="020B0604020202020204" pitchFamily="34" charset="0"/>
                <a:cs typeface="Arial" panose="020B0604020202020204" pitchFamily="34" charset="0"/>
              </a:rPr>
              <a:t>d</a:t>
            </a:r>
            <a:r>
              <a:rPr lang="en-US" altLang="en-US" sz="2400" b="1" baseline="-25000" dirty="0">
                <a:latin typeface="Arial" panose="020B0604020202020204" pitchFamily="34" charset="0"/>
                <a:cs typeface="Arial" panose="020B0604020202020204" pitchFamily="34" charset="0"/>
              </a:rPr>
              <a:t> </a:t>
            </a:r>
            <a:r>
              <a:rPr lang="en-US" altLang="en-US" sz="2400" b="1" dirty="0">
                <a:latin typeface="Arial" panose="020B0604020202020204" pitchFamily="34" charset="0"/>
                <a:cs typeface="Arial" panose="020B0604020202020204" pitchFamily="34" charset="0"/>
              </a:rPr>
              <a:t>for oxygen binding by hemoglobin.</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sym typeface="Arial" panose="020B06040202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B9D8-98DF-4BBA-883E-4AFB40BB956B}"/>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Fetal Hemoglobin</a:t>
            </a:r>
            <a:endParaRPr lang="en-AU" dirty="0"/>
          </a:p>
        </p:txBody>
      </p:sp>
      <p:sp>
        <p:nvSpPr>
          <p:cNvPr id="6" name="Google Shape;390;g847cf01710_0_68">
            <a:extLst>
              <a:ext uri="{FF2B5EF4-FFF2-40B4-BE49-F238E27FC236}">
                <a16:creationId xmlns:a16="http://schemas.microsoft.com/office/drawing/2014/main" id="{1F76B5A7-527B-9342-A8B8-5FF90CCF2629}"/>
              </a:ext>
            </a:extLst>
          </p:cNvPr>
          <p:cNvSpPr txBox="1">
            <a:spLocks noChangeArrowheads="1"/>
          </p:cNvSpPr>
          <p:nvPr/>
        </p:nvSpPr>
        <p:spPr bwMode="auto">
          <a:xfrm>
            <a:off x="447675" y="1752600"/>
            <a:ext cx="824865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fetus synthesizes </a:t>
            </a: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2</a:t>
            </a:r>
            <a:r>
              <a:rPr lang="el-GR" sz="2400" i="1" dirty="0">
                <a:latin typeface="Arial" panose="020B0604020202020204" pitchFamily="34" charset="0"/>
                <a:cs typeface="Arial" panose="020B0604020202020204" pitchFamily="34" charset="0"/>
              </a:rPr>
              <a:t>γ</a:t>
            </a:r>
            <a:r>
              <a:rPr lang="el-GR" sz="2400" baseline="-25000" dirty="0">
                <a:latin typeface="Arial" panose="020B0604020202020204" pitchFamily="34" charset="0"/>
                <a:cs typeface="Arial" panose="020B0604020202020204" pitchFamily="34" charset="0"/>
              </a:rPr>
              <a:t>2</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hemoglobin  </a:t>
            </a: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lvl="1">
              <a:defRPr/>
            </a:pPr>
            <a:r>
              <a:rPr lang="en-US" sz="2400" dirty="0">
                <a:latin typeface="Arial" panose="020B0604020202020204" pitchFamily="34" charset="0"/>
                <a:cs typeface="Arial" panose="020B0604020202020204" pitchFamily="34" charset="0"/>
              </a:rPr>
              <a:t>lower affinity for BPG than normal adult hemoglobin</a:t>
            </a:r>
          </a:p>
          <a:p>
            <a:pPr lvl="1">
              <a:defRPr/>
            </a:pPr>
            <a:r>
              <a:rPr lang="en-US" sz="2400" dirty="0">
                <a:latin typeface="Arial" panose="020B0604020202020204" pitchFamily="34" charset="0"/>
                <a:cs typeface="Arial" panose="020B0604020202020204" pitchFamily="34" charset="0"/>
              </a:rPr>
              <a:t>higher affinity for 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than normal adult hemoglobin</a:t>
            </a: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25837-A831-40D3-BDFA-51CDD0080F6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Sickle Cell Anemia Is a Molecular Disease of Hemoglobin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172E162A-215A-3F41-992B-00032414149D}"/>
              </a:ext>
            </a:extLst>
          </p:cNvPr>
          <p:cNvSpPr txBox="1">
            <a:spLocks noChangeArrowheads="1"/>
          </p:cNvSpPr>
          <p:nvPr/>
        </p:nvSpPr>
        <p:spPr bwMode="auto">
          <a:xfrm>
            <a:off x="228600" y="1931988"/>
            <a:ext cx="35052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sickle cell anemia:</a:t>
            </a:r>
          </a:p>
          <a:p>
            <a:pPr lvl="1">
              <a:lnSpc>
                <a:spcPct val="110000"/>
              </a:lnSpc>
              <a:spcBef>
                <a:spcPct val="0"/>
              </a:spcBef>
              <a:buClr>
                <a:srgbClr val="000000"/>
              </a:buClr>
              <a:buSzPts val="2800"/>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homozygous condition</a:t>
            </a:r>
          </a:p>
          <a:p>
            <a:pPr lvl="1">
              <a:lnSpc>
                <a:spcPct val="110000"/>
              </a:lnSpc>
              <a:spcBef>
                <a:spcPct val="0"/>
              </a:spcBef>
              <a:buClr>
                <a:srgbClr val="000000"/>
              </a:buClr>
              <a:buSzPts val="2800"/>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single amino acid substitution (Glu</a:t>
            </a:r>
            <a:r>
              <a:rPr lang="en-US" altLang="en-US" sz="2400" baseline="30000" dirty="0">
                <a:solidFill>
                  <a:schemeClr val="accent4"/>
                </a:solidFill>
                <a:latin typeface="Arial" panose="020B0604020202020204" pitchFamily="34" charset="0"/>
                <a:cs typeface="Arial" panose="020B0604020202020204" pitchFamily="34" charset="0"/>
                <a:sym typeface="Arial" panose="020B0604020202020204" pitchFamily="34" charset="0"/>
              </a:rPr>
              <a:t>6</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 to Val</a:t>
            </a:r>
            <a:r>
              <a:rPr lang="en-US" altLang="en-US" sz="2400" baseline="30000" dirty="0">
                <a:solidFill>
                  <a:schemeClr val="accent4"/>
                </a:solidFill>
                <a:latin typeface="Arial" panose="020B0604020202020204" pitchFamily="34" charset="0"/>
                <a:cs typeface="Arial" panose="020B0604020202020204" pitchFamily="34" charset="0"/>
                <a:sym typeface="Arial" panose="020B0604020202020204" pitchFamily="34" charset="0"/>
              </a:rPr>
              <a:t>6</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 </a:t>
            </a:r>
            <a:r>
              <a:rPr lang="el-GR" sz="2400" i="1" dirty="0">
                <a:latin typeface="Arial" panose="020B0604020202020204" pitchFamily="34" charset="0"/>
                <a:cs typeface="Arial" panose="020B0604020202020204" pitchFamily="34" charset="0"/>
              </a:rPr>
              <a:t>β</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chains produces a hydrophobic patch</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 </a:t>
            </a:r>
          </a:p>
          <a:p>
            <a:pPr marL="533400" lvl="1" indent="0">
              <a:lnSpc>
                <a:spcPct val="110000"/>
              </a:lnSpc>
              <a:spcBef>
                <a:spcPct val="0"/>
              </a:spcBef>
              <a:buClr>
                <a:srgbClr val="000000"/>
              </a:buClr>
              <a:buSzPts val="2800"/>
              <a:buFontTx/>
              <a:buNone/>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10947" name="Picture 4" descr="Two micrographs, a and b, compare normal red blood cells (slightly cupped discs) in part a with irregular blood cells in an individual with sickle cell anemia in part b, which range from long and thin to shriveled and bumpy-looking. Each normal cell is about 3 micrometers in diameter.">
            <a:extLst>
              <a:ext uri="{FF2B5EF4-FFF2-40B4-BE49-F238E27FC236}">
                <a16:creationId xmlns:a16="http://schemas.microsoft.com/office/drawing/2014/main" id="{B8DE2996-DDC5-B642-B95C-E91CE2F0F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463" y="2182813"/>
            <a:ext cx="5087937"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7BEA7-2D71-4CC6-B2B6-9609A8153D9F}"/>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Normal and Sickle Cell Hemoglobin</a:t>
            </a:r>
            <a:endParaRPr lang="en-AU" dirty="0"/>
          </a:p>
        </p:txBody>
      </p:sp>
      <p:pic>
        <p:nvPicPr>
          <p:cNvPr id="212995" name="Picture 2" descr="Part a shows hemoglobin A and hemoglobin S. Each has four oval subunits arranged in a circular pattern with the two beta subunits overlapping the two alpha subunits. Clockwise from the upper right, the subunits are beta 1, alpha 1, beta 2, and alpha 2. The two beta subunits are shown on top, with beta 1 at the upper right and beta 2 at the lower right. The two alpha subunits each have their top section and their bottom section beneath a beta subunit with alpha 1 at the lower right and alpha 2 at the upper left. For hemoglobin S, the outer faces of the beta subunits are flattened, giving the molecule a more oblong shape. An arrow points from hemoglobin S to part b. Part b shows three individual hemoglobins, a unit of two hemoglobins attached at the flattened beta subunits, and a unit of three hemoglobins. Text reads, interactions between molecules. An arrow points down to show four strands. Two have a single chain of hemoglobins and two consist of two parallel chains. Text reads, strand formation. An arrow points down to show many strands joined together to form a large horizontal cylinder. Text reads, alignment and crystallization (strand formation).">
            <a:extLst>
              <a:ext uri="{FF2B5EF4-FFF2-40B4-BE49-F238E27FC236}">
                <a16:creationId xmlns:a16="http://schemas.microsoft.com/office/drawing/2014/main" id="{09D803CA-D6EF-054E-AA28-BD7626313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29067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90;g847cf01710_0_68">
            <a:extLst>
              <a:ext uri="{FF2B5EF4-FFF2-40B4-BE49-F238E27FC236}">
                <a16:creationId xmlns:a16="http://schemas.microsoft.com/office/drawing/2014/main" id="{4B34D0A0-4E84-334D-96B8-DA9CAD677A9E}"/>
              </a:ext>
            </a:extLst>
          </p:cNvPr>
          <p:cNvSpPr txBox="1">
            <a:spLocks noChangeArrowheads="1"/>
          </p:cNvSpPr>
          <p:nvPr/>
        </p:nvSpPr>
        <p:spPr bwMode="auto">
          <a:xfrm>
            <a:off x="4154488" y="1598613"/>
            <a:ext cx="4579937"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deoxygenated hemoglobin becomes insoluble and forms polymers that aggregate</a:t>
            </a:r>
          </a:p>
          <a:p>
            <a:pPr>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normal hemoglobin remains soluble upon deoxygenation</a:t>
            </a: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3C9CE-3707-4FBA-8722-EB7C6F1137EB}"/>
              </a:ext>
            </a:extLst>
          </p:cNvPr>
          <p:cNvSpPr>
            <a:spLocks noGrp="1"/>
          </p:cNvSpPr>
          <p:nvPr>
            <p:ph type="title"/>
          </p:nvPr>
        </p:nvSpPr>
        <p:spPr>
          <a:xfrm>
            <a:off x="0" y="152400"/>
            <a:ext cx="9144000" cy="11430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16</a:t>
            </a:r>
            <a:endParaRPr lang="en-AU" dirty="0">
              <a:solidFill>
                <a:srgbClr val="145C76"/>
              </a:solidFill>
            </a:endParaRPr>
          </a:p>
        </p:txBody>
      </p:sp>
      <p:sp>
        <p:nvSpPr>
          <p:cNvPr id="234501" name="Google Shape;433;g847cf01710_0_113">
            <a:extLst>
              <a:ext uri="{FF2B5EF4-FFF2-40B4-BE49-F238E27FC236}">
                <a16:creationId xmlns:a16="http://schemas.microsoft.com/office/drawing/2014/main" id="{5AAA6BC3-02D7-F148-A214-06D8020FA1C2}"/>
              </a:ext>
            </a:extLst>
          </p:cNvPr>
          <p:cNvSpPr txBox="1">
            <a:spLocks noChangeArrowheads="1"/>
          </p:cNvSpPr>
          <p:nvPr/>
        </p:nvSpPr>
        <p:spPr bwMode="auto">
          <a:xfrm>
            <a:off x="288925" y="1676399"/>
            <a:ext cx="8566150" cy="4722813"/>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statement is false? </a:t>
            </a:r>
            <a:endParaRPr lang="en-US" altLang="en-US" sz="240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Hemoglobin can be considered a dimer of </a:t>
            </a:r>
            <a:r>
              <a:rPr lang="el-GR" altLang="en-US" sz="2400" i="1">
                <a:latin typeface="Arial" panose="020B0604020202020204" pitchFamily="34" charset="0"/>
                <a:ea typeface="Calibri" panose="020F0502020204030204" pitchFamily="34" charset="0"/>
                <a:cs typeface="Arial" panose="020B0604020202020204" pitchFamily="34" charset="0"/>
              </a:rPr>
              <a:t>αβ</a:t>
            </a:r>
            <a:r>
              <a:rPr lang="en-US" altLang="en-US" sz="2400" i="1">
                <a:latin typeface="Arial" panose="020B0604020202020204" pitchFamily="34" charset="0"/>
                <a:ea typeface="Calibri" panose="020F0502020204030204" pitchFamily="34" charset="0"/>
                <a:cs typeface="Arial" panose="020B0604020202020204" pitchFamily="34" charset="0"/>
              </a:rPr>
              <a:t> </a:t>
            </a:r>
            <a:r>
              <a:rPr lang="en-US" altLang="en-US" sz="2400">
                <a:latin typeface="Arial" panose="020B0604020202020204" pitchFamily="34" charset="0"/>
                <a:ea typeface="Calibri" panose="020F0502020204030204" pitchFamily="34" charset="0"/>
                <a:cs typeface="Arial" panose="020B0604020202020204" pitchFamily="34" charset="0"/>
              </a:rPr>
              <a:t>dimers.</a:t>
            </a:r>
            <a:endParaRPr lang="en-US" altLang="en-US" sz="2400" i="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O</a:t>
            </a:r>
            <a:r>
              <a:rPr lang="en-US" altLang="en-US" sz="2400" baseline="-250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2</a:t>
            </a: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binding to myoglobin is allosteric but not cooperative.</a:t>
            </a:r>
            <a:endParaRPr lang="en-US" altLang="en-US" sz="240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2,3-bisphosphoglycerate decreases the affinity of</a:t>
            </a: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hemoglobin for O</a:t>
            </a:r>
            <a:r>
              <a:rPr lang="en-US" altLang="en-US" sz="2400" baseline="-250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2</a:t>
            </a: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t>
            </a: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Fetal hemoglobin has a </a:t>
            </a:r>
            <a:r>
              <a:rPr lang="en-US" altLang="en-US" sz="2400">
                <a:latin typeface="Arial" panose="020B0604020202020204" pitchFamily="34" charset="0"/>
                <a:cs typeface="Arial" panose="020B0604020202020204" pitchFamily="34" charset="0"/>
              </a:rPr>
              <a:t>lower affinity for BPG than normal</a:t>
            </a:r>
          </a:p>
          <a:p>
            <a:pPr>
              <a:lnSpc>
                <a:spcPct val="115000"/>
              </a:lnSpc>
              <a:spcBef>
                <a:spcPct val="0"/>
              </a:spcBef>
              <a:buClr>
                <a:srgbClr val="000000"/>
              </a:buClr>
              <a:buSzPts val="1100"/>
              <a:buFontTx/>
              <a:buNone/>
            </a:pPr>
            <a:r>
              <a:rPr lang="en-US" altLang="en-US" sz="2400">
                <a:latin typeface="Arial" panose="020B0604020202020204" pitchFamily="34" charset="0"/>
                <a:cs typeface="Arial" panose="020B0604020202020204" pitchFamily="34" charset="0"/>
              </a:rPr>
              <a:t>     adult hemoglobin.</a:t>
            </a:r>
            <a:endParaRPr lang="en-US" altLang="en-US" sz="2400">
              <a:solidFill>
                <a:srgbClr val="000000"/>
              </a:solidFill>
              <a:latin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a:solidFill>
                  <a:srgbClr val="000000"/>
                </a:solidFill>
                <a:latin typeface="Arial" panose="020B0604020202020204" pitchFamily="34" charset="0"/>
                <a:sym typeface="Arial" panose="020B0604020202020204" pitchFamily="34" charset="0"/>
              </a:rPr>
              <a:t>E. The </a:t>
            </a: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Glu</a:t>
            </a:r>
            <a:r>
              <a:rPr lang="en-US" altLang="en-US" sz="2400" baseline="30000">
                <a:solidFill>
                  <a:srgbClr val="000000"/>
                </a:solidFill>
                <a:latin typeface="Arial" panose="020B0604020202020204" pitchFamily="34" charset="0"/>
                <a:cs typeface="Arial" panose="020B0604020202020204" pitchFamily="34" charset="0"/>
                <a:sym typeface="Arial" panose="020B0604020202020204" pitchFamily="34" charset="0"/>
              </a:rPr>
              <a:t>6</a:t>
            </a: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 to Val</a:t>
            </a:r>
            <a:r>
              <a:rPr lang="en-US" altLang="en-US" sz="2400" baseline="30000">
                <a:solidFill>
                  <a:srgbClr val="000000"/>
                </a:solidFill>
                <a:latin typeface="Arial" panose="020B0604020202020204" pitchFamily="34" charset="0"/>
                <a:cs typeface="Arial" panose="020B0604020202020204" pitchFamily="34" charset="0"/>
                <a:sym typeface="Arial" panose="020B0604020202020204" pitchFamily="34" charset="0"/>
              </a:rPr>
              <a:t>6  </a:t>
            </a:r>
            <a:r>
              <a:rPr lang="en-US" altLang="en-US" sz="2400">
                <a:solidFill>
                  <a:srgbClr val="000000"/>
                </a:solidFill>
                <a:latin typeface="Arial" panose="020B0604020202020204" pitchFamily="34" charset="0"/>
                <a:sym typeface="Arial" panose="020B0604020202020204" pitchFamily="34" charset="0"/>
              </a:rPr>
              <a:t>that causes sickle cell anemia produces a</a:t>
            </a:r>
          </a:p>
          <a:p>
            <a:pPr>
              <a:lnSpc>
                <a:spcPct val="115000"/>
              </a:lnSpc>
              <a:spcBef>
                <a:spcPct val="0"/>
              </a:spcBef>
              <a:buClr>
                <a:srgbClr val="000000"/>
              </a:buClr>
              <a:buSzPts val="1100"/>
              <a:buFontTx/>
              <a:buNone/>
            </a:pPr>
            <a:r>
              <a:rPr lang="en-US" altLang="en-US" sz="2400">
                <a:solidFill>
                  <a:srgbClr val="000000"/>
                </a:solidFill>
                <a:latin typeface="Arial" panose="020B0604020202020204" pitchFamily="34" charset="0"/>
                <a:sym typeface="Arial" panose="020B0604020202020204" pitchFamily="34" charset="0"/>
              </a:rPr>
              <a:t>     </a:t>
            </a:r>
            <a:r>
              <a:rPr lang="en-US" altLang="en-US" sz="2400">
                <a:latin typeface="Arial" panose="020B0604020202020204" pitchFamily="34" charset="0"/>
                <a:cs typeface="Arial" panose="020B0604020202020204" pitchFamily="34" charset="0"/>
              </a:rPr>
              <a:t>hydrophobic patch</a:t>
            </a: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 on hemoglobin’s surface.</a:t>
            </a:r>
          </a:p>
          <a:p>
            <a:pPr>
              <a:lnSpc>
                <a:spcPct val="115000"/>
              </a:lnSpc>
              <a:spcBef>
                <a:spcPct val="0"/>
              </a:spcBef>
              <a:buClr>
                <a:srgbClr val="000000"/>
              </a:buClr>
              <a:buSzPts val="1100"/>
              <a:buFontTx/>
              <a:buNone/>
            </a:pPr>
            <a:endParaRPr lang="en-US" altLang="en-US" sz="240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sym typeface="Arial" panose="020B0604020202020204" pitchFamily="34" charset="0"/>
            </a:endParaRPr>
          </a:p>
        </p:txBody>
      </p:sp>
      <p:pic>
        <p:nvPicPr>
          <p:cNvPr id="5" name="Picture 4" descr="Icon P 6&#10;">
            <a:extLst>
              <a:ext uri="{FF2B5EF4-FFF2-40B4-BE49-F238E27FC236}">
                <a16:creationId xmlns:a16="http://schemas.microsoft.com/office/drawing/2014/main" id="{2D102157-B72F-4C44-A6AD-40A4CA62E7ED}"/>
              </a:ext>
            </a:extLst>
          </p:cNvPr>
          <p:cNvPicPr>
            <a:picLocks noChangeAspect="1"/>
          </p:cNvPicPr>
          <p:nvPr/>
        </p:nvPicPr>
        <p:blipFill>
          <a:blip r:embed="rId3"/>
          <a:stretch>
            <a:fillRect/>
          </a:stretch>
        </p:blipFill>
        <p:spPr>
          <a:xfrm>
            <a:off x="762000" y="376405"/>
            <a:ext cx="1133954" cy="81693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DC66-4DC7-482F-B60F-C9390AC4B232}"/>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Oxygen Can Bind to a Heme Prosthetic Group</a:t>
            </a:r>
            <a:endParaRPr lang="en-AU" dirty="0">
              <a:solidFill>
                <a:srgbClr val="4E4CB4"/>
              </a:solidFill>
            </a:endParaRPr>
          </a:p>
        </p:txBody>
      </p:sp>
      <p:sp>
        <p:nvSpPr>
          <p:cNvPr id="37890" name="Google Shape;390;g847cf01710_0_68">
            <a:extLst>
              <a:ext uri="{FF2B5EF4-FFF2-40B4-BE49-F238E27FC236}">
                <a16:creationId xmlns:a16="http://schemas.microsoft.com/office/drawing/2014/main" id="{6CCA63A0-F7A4-E04D-B1F3-9E3EE0129767}"/>
              </a:ext>
            </a:extLst>
          </p:cNvPr>
          <p:cNvSpPr txBox="1">
            <a:spLocks noChangeArrowheads="1"/>
          </p:cNvSpPr>
          <p:nvPr/>
        </p:nvSpPr>
        <p:spPr bwMode="auto">
          <a:xfrm>
            <a:off x="533400" y="2133600"/>
            <a:ext cx="8077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oxygen:</a:t>
            </a:r>
          </a:p>
          <a:p>
            <a:pPr lvl="1">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poorly soluble in aqueous solutions </a:t>
            </a:r>
          </a:p>
          <a:p>
            <a:pPr lvl="1">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diffusion through tissues is ineffective over large distances</a:t>
            </a:r>
          </a:p>
          <a:p>
            <a:pPr lvl="1">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transition metals have strong tendency to bind (iron, copper) </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732CE-4F7A-46E4-B7CF-4191FCEFB4D3}"/>
              </a:ext>
            </a:extLst>
          </p:cNvPr>
          <p:cNvSpPr>
            <a:spLocks noGrp="1"/>
          </p:cNvSpPr>
          <p:nvPr>
            <p:ph type="title"/>
          </p:nvPr>
        </p:nvSpPr>
        <p:spPr>
          <a:xfrm>
            <a:off x="0" y="152400"/>
            <a:ext cx="9144000" cy="11430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16, Response</a:t>
            </a:r>
            <a:endParaRPr lang="en-AU" dirty="0">
              <a:solidFill>
                <a:srgbClr val="145C76"/>
              </a:solidFill>
            </a:endParaRPr>
          </a:p>
        </p:txBody>
      </p:sp>
      <p:sp>
        <p:nvSpPr>
          <p:cNvPr id="217091" name="Google Shape;433;g847cf01710_0_113">
            <a:extLst>
              <a:ext uri="{FF2B5EF4-FFF2-40B4-BE49-F238E27FC236}">
                <a16:creationId xmlns:a16="http://schemas.microsoft.com/office/drawing/2014/main" id="{20C8BE8A-4835-F540-A291-635D73567390}"/>
              </a:ext>
            </a:extLst>
          </p:cNvPr>
          <p:cNvSpPr txBox="1">
            <a:spLocks noChangeArrowheads="1"/>
          </p:cNvSpPr>
          <p:nvPr/>
        </p:nvSpPr>
        <p:spPr bwMode="auto">
          <a:xfrm>
            <a:off x="288925" y="1600199"/>
            <a:ext cx="8566150"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statement is false? </a:t>
            </a:r>
            <a:endParaRPr lang="en-US" altLang="en-US" sz="240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O</a:t>
            </a:r>
            <a:r>
              <a:rPr lang="en-US" altLang="en-US" sz="2400" b="1" baseline="-250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2</a:t>
            </a:r>
            <a:r>
              <a:rPr lang="en-US" altLang="en-US" sz="2400" b="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binding to myoglobin is allosteric but not</a:t>
            </a:r>
          </a:p>
          <a:p>
            <a:pPr>
              <a:lnSpc>
                <a:spcPct val="115000"/>
              </a:lnSpc>
              <a:spcBef>
                <a:spcPct val="0"/>
              </a:spcBef>
              <a:buClr>
                <a:srgbClr val="000000"/>
              </a:buClr>
              <a:buSzPts val="1100"/>
              <a:buFont typeface="Calibri" panose="020F0502020204030204" pitchFamily="34" charset="0"/>
              <a:buNone/>
            </a:pPr>
            <a:r>
              <a:rPr lang="en-US" altLang="en-US" sz="2400" b="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cooperative.</a:t>
            </a:r>
            <a:endParaRPr lang="en-US" altLang="en-US" sz="2400" b="1">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a:latin typeface="Arial" panose="020B0604020202020204" pitchFamily="34" charset="0"/>
                <a:ea typeface="Calibri" panose="020F0502020204030204" pitchFamily="34" charset="0"/>
                <a:cs typeface="Arial" panose="020B0604020202020204" pitchFamily="34" charset="0"/>
              </a:rPr>
              <a:t>Cooperative binding of a ligand to a multimeric protein, such as the binding of O</a:t>
            </a:r>
            <a:r>
              <a:rPr lang="en-US" altLang="en-US" sz="2400" b="1" baseline="-25000">
                <a:latin typeface="Arial" panose="020B0604020202020204" pitchFamily="34" charset="0"/>
                <a:ea typeface="Calibri" panose="020F0502020204030204" pitchFamily="34" charset="0"/>
                <a:cs typeface="Arial" panose="020B0604020202020204" pitchFamily="34" charset="0"/>
              </a:rPr>
              <a:t>2</a:t>
            </a:r>
            <a:r>
              <a:rPr lang="en-US" altLang="en-US" sz="2400" b="1">
                <a:latin typeface="Arial" panose="020B0604020202020204" pitchFamily="34" charset="0"/>
                <a:ea typeface="Calibri" panose="020F0502020204030204" pitchFamily="34" charset="0"/>
                <a:cs typeface="Arial" panose="020B0604020202020204" pitchFamily="34" charset="0"/>
              </a:rPr>
              <a:t> to hemoglobin, is a form of allosteric binding. As such, </a:t>
            </a:r>
            <a:r>
              <a:rPr lang="en-US" altLang="en-US" sz="2400" b="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O</a:t>
            </a:r>
            <a:r>
              <a:rPr lang="en-US" altLang="en-US" sz="2400" b="1" baseline="-250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2</a:t>
            </a:r>
            <a:r>
              <a:rPr lang="en-US" altLang="en-US" sz="2400" b="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binding to myoglobin is both allosteric and cooperative.</a:t>
            </a:r>
            <a:endParaRPr lang="en-US" altLang="en-US" sz="2400" b="1">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30560-15F4-4D13-8117-717544264688}"/>
              </a:ext>
            </a:extLst>
          </p:cNvPr>
          <p:cNvSpPr>
            <a:spLocks noGrp="1"/>
          </p:cNvSpPr>
          <p:nvPr>
            <p:ph type="ctrTitle"/>
          </p:nvPr>
        </p:nvSpPr>
        <p:spPr>
          <a:xfrm>
            <a:off x="685800" y="2130425"/>
            <a:ext cx="7772400" cy="2517775"/>
          </a:xfrm>
        </p:spPr>
        <p:txBody>
          <a:bodyPr/>
          <a:lstStyle/>
          <a:p>
            <a:r>
              <a:rPr lang="en-US" altLang="en-US" dirty="0">
                <a:solidFill>
                  <a:srgbClr val="674EA7"/>
                </a:solidFill>
                <a:latin typeface="Arial" panose="020B0604020202020204" pitchFamily="34" charset="0"/>
                <a:cs typeface="Arial" panose="020B0604020202020204" pitchFamily="34" charset="0"/>
              </a:rPr>
              <a:t>5.2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Complementary Interactions between Proteins and Ligands: The Immune System and Immunoglobulins</a:t>
            </a:r>
            <a:endParaRPr lang="en-AU"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77;g7fe2cbe272_0_8" descr="Icon P 2&#10;">
            <a:extLst>
              <a:ext uri="{FF2B5EF4-FFF2-40B4-BE49-F238E27FC236}">
                <a16:creationId xmlns:a16="http://schemas.microsoft.com/office/drawing/2014/main" id="{D451A007-485A-4147-A2B3-198A05FC8C7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52425"/>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17B1871-A76D-487C-A1A3-25E610EB9471}"/>
              </a:ext>
            </a:extLst>
          </p:cNvPr>
          <p:cNvSpPr>
            <a:spLocks noGrp="1"/>
          </p:cNvSpPr>
          <p:nvPr>
            <p:ph type="title"/>
          </p:nvPr>
        </p:nvSpPr>
        <p:spPr>
          <a:xfrm>
            <a:off x="0" y="152399"/>
            <a:ext cx="9144000" cy="1298575"/>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b="0" dirty="0"/>
          </a:p>
        </p:txBody>
      </p:sp>
      <p:sp>
        <p:nvSpPr>
          <p:cNvPr id="23555" name="Text Placeholder 2">
            <a:extLst>
              <a:ext uri="{FF2B5EF4-FFF2-40B4-BE49-F238E27FC236}">
                <a16:creationId xmlns:a16="http://schemas.microsoft.com/office/drawing/2014/main" id="{1D9C9A3E-C1C7-0841-8C3F-ADEB59D95A9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A ligand binds a protein at a binding site that is complementary to the ligand in size, shape, charge, and hydrophobic or hydrophilic character. </a:t>
            </a:r>
            <a:r>
              <a:rPr lang="en-US" altLang="en-US" sz="2400" dirty="0">
                <a:latin typeface="Arial" panose="020B0604020202020204" pitchFamily="34" charset="0"/>
                <a:cs typeface="Arial" panose="020B0604020202020204" pitchFamily="34" charset="0"/>
              </a:rPr>
              <a:t>The interaction is specific: the protein can discriminate among the thousands of different molecules in its environment and selectively bind only one or a few types. A given protein may have separate </a:t>
            </a:r>
            <a:r>
              <a:rPr lang="en-US" altLang="en-US" sz="2400" b="1" dirty="0">
                <a:latin typeface="Arial" panose="020B0604020202020204" pitchFamily="34" charset="0"/>
                <a:cs typeface="Arial" panose="020B0604020202020204" pitchFamily="34" charset="0"/>
              </a:rPr>
              <a:t>binding sites </a:t>
            </a:r>
            <a:r>
              <a:rPr lang="en-US" altLang="en-US" sz="2400" dirty="0">
                <a:latin typeface="Arial" panose="020B0604020202020204" pitchFamily="34" charset="0"/>
                <a:cs typeface="Arial" panose="020B0604020202020204" pitchFamily="34" charset="0"/>
              </a:rPr>
              <a:t>for several different ligands. These specific molecular interactions are crucial in maintaining the high degree of order in a living system. </a:t>
            </a: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41115495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1EAC4-063D-4083-8870-3937574BBA25}"/>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Immune Responses</a:t>
            </a:r>
            <a:endParaRPr lang="en-AU" dirty="0"/>
          </a:p>
        </p:txBody>
      </p:sp>
      <p:sp>
        <p:nvSpPr>
          <p:cNvPr id="6" name="Google Shape;390;g847cf01710_0_68">
            <a:extLst>
              <a:ext uri="{FF2B5EF4-FFF2-40B4-BE49-F238E27FC236}">
                <a16:creationId xmlns:a16="http://schemas.microsoft.com/office/drawing/2014/main" id="{A5EB237D-8769-0F41-B07B-2FE0781FF312}"/>
              </a:ext>
            </a:extLst>
          </p:cNvPr>
          <p:cNvSpPr txBox="1">
            <a:spLocks noChangeArrowheads="1"/>
          </p:cNvSpPr>
          <p:nvPr/>
        </p:nvSpPr>
        <p:spPr bwMode="auto">
          <a:xfrm>
            <a:off x="433388" y="1752600"/>
            <a:ext cx="82772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immune response </a:t>
            </a:r>
            <a:r>
              <a:rPr lang="en-US" sz="2400" dirty="0">
                <a:latin typeface="Arial" panose="020B0604020202020204" pitchFamily="34" charset="0"/>
                <a:cs typeface="Arial" panose="020B0604020202020204" pitchFamily="34" charset="0"/>
              </a:rPr>
              <a:t>= coordinated set of interactions among many classes of proteins, molecules, and cell types</a:t>
            </a:r>
          </a:p>
          <a:p>
            <a:pPr lvl="1">
              <a:defRPr/>
            </a:pPr>
            <a:r>
              <a:rPr lang="en-US" sz="2400" dirty="0">
                <a:latin typeface="Arial" panose="020B0604020202020204" pitchFamily="34" charset="0"/>
                <a:cs typeface="Arial" panose="020B0604020202020204" pitchFamily="34" charset="0"/>
              </a:rPr>
              <a:t>distinguishes molecular “self” from “</a:t>
            </a:r>
            <a:r>
              <a:rPr lang="en-US" sz="2400" dirty="0" err="1">
                <a:latin typeface="Arial" panose="020B0604020202020204" pitchFamily="34" charset="0"/>
                <a:cs typeface="Arial" panose="020B0604020202020204" pitchFamily="34" charset="0"/>
              </a:rPr>
              <a:t>nonself</a:t>
            </a:r>
            <a:r>
              <a:rPr lang="en-US" sz="2400" dirty="0">
                <a:latin typeface="Arial" panose="020B0604020202020204" pitchFamily="34" charset="0"/>
                <a:cs typeface="Arial" panose="020B0604020202020204" pitchFamily="34" charset="0"/>
              </a:rPr>
              <a:t>” and destroys “</a:t>
            </a:r>
            <a:r>
              <a:rPr lang="en-US" sz="2400" dirty="0" err="1">
                <a:latin typeface="Arial" panose="020B0604020202020204" pitchFamily="34" charset="0"/>
                <a:cs typeface="Arial" panose="020B0604020202020204" pitchFamily="34" charset="0"/>
              </a:rPr>
              <a:t>nonself</a:t>
            </a:r>
            <a:r>
              <a:rPr lang="en-US" sz="2400" dirty="0">
                <a:latin typeface="Arial" panose="020B0604020202020204" pitchFamily="34" charset="0"/>
                <a:cs typeface="Arial" panose="020B0604020202020204" pitchFamily="34" charset="0"/>
              </a:rPr>
              <a:t>”</a:t>
            </a:r>
          </a:p>
          <a:p>
            <a:pPr lvl="1">
              <a:defRPr/>
            </a:pPr>
            <a:r>
              <a:rPr lang="en-US" sz="2400" dirty="0">
                <a:latin typeface="Arial" panose="020B0604020202020204" pitchFamily="34" charset="0"/>
                <a:cs typeface="Arial" panose="020B0604020202020204" pitchFamily="34" charset="0"/>
              </a:rPr>
              <a:t>eliminates viruses, bacteria, and other pathogens and molecules </a:t>
            </a:r>
          </a:p>
          <a:p>
            <a:pPr marL="50800" indent="0">
              <a:buFontTx/>
              <a:buNone/>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EFC39-5FCA-4B01-8CEF-21F3E72339C3}"/>
              </a:ext>
            </a:extLst>
          </p:cNvPr>
          <p:cNvSpPr>
            <a:spLocks noGrp="1"/>
          </p:cNvSpPr>
          <p:nvPr>
            <p:ph type="title"/>
          </p:nvPr>
        </p:nvSpPr>
        <p:spPr/>
        <p:txBody>
          <a:bodyPr/>
          <a:lstStyle/>
          <a:p>
            <a:r>
              <a:rPr lang="en-US" altLang="en-US" sz="3600" dirty="0">
                <a:solidFill>
                  <a:srgbClr val="4E4CB4"/>
                </a:solidFill>
                <a:latin typeface="Arial" panose="020B0604020202020204" pitchFamily="34" charset="0"/>
                <a:cs typeface="Arial" panose="020B0604020202020204" pitchFamily="34" charset="0"/>
              </a:rPr>
              <a:t>The Immune Response Includes a Specialized Array of Cells and Proteins</a:t>
            </a:r>
            <a:endParaRPr lang="en-AU" sz="3600" dirty="0">
              <a:solidFill>
                <a:srgbClr val="4E4CB4"/>
              </a:solidFill>
            </a:endParaRPr>
          </a:p>
        </p:txBody>
      </p:sp>
      <p:sp>
        <p:nvSpPr>
          <p:cNvPr id="7" name="Google Shape;390;g847cf01710_0_68">
            <a:extLst>
              <a:ext uri="{FF2B5EF4-FFF2-40B4-BE49-F238E27FC236}">
                <a16:creationId xmlns:a16="http://schemas.microsoft.com/office/drawing/2014/main" id="{43DC368B-7B1D-C94F-A6CC-75B6CC5350A7}"/>
              </a:ext>
            </a:extLst>
          </p:cNvPr>
          <p:cNvSpPr txBox="1">
            <a:spLocks noChangeArrowheads="1"/>
          </p:cNvSpPr>
          <p:nvPr/>
        </p:nvSpPr>
        <p:spPr bwMode="auto">
          <a:xfrm>
            <a:off x="433388" y="1828799"/>
            <a:ext cx="8277225" cy="4419601"/>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leukocytes </a:t>
            </a:r>
            <a:r>
              <a:rPr lang="en-US" sz="2400" dirty="0">
                <a:latin typeface="Arial" panose="020B0604020202020204" pitchFamily="34" charset="0"/>
                <a:cs typeface="Arial" panose="020B0604020202020204" pitchFamily="34" charset="0"/>
              </a:rPr>
              <a:t>= white blood cells, including </a:t>
            </a:r>
            <a:r>
              <a:rPr lang="en-US" sz="2400" b="1" dirty="0">
                <a:latin typeface="Arial" panose="020B0604020202020204" pitchFamily="34" charset="0"/>
                <a:cs typeface="Arial" panose="020B0604020202020204" pitchFamily="34" charset="0"/>
              </a:rPr>
              <a:t>macrophages</a:t>
            </a:r>
            <a:r>
              <a:rPr lang="en-US" sz="2400" dirty="0">
                <a:latin typeface="Arial" panose="020B0604020202020204" pitchFamily="34" charset="0"/>
                <a:cs typeface="Arial" panose="020B0604020202020204" pitchFamily="34" charset="0"/>
              </a:rPr>
              <a:t> and </a:t>
            </a:r>
            <a:r>
              <a:rPr lang="en-US" sz="2400" b="1" dirty="0">
                <a:latin typeface="Arial" panose="020B0604020202020204" pitchFamily="34" charset="0"/>
                <a:cs typeface="Arial" panose="020B0604020202020204" pitchFamily="34" charset="0"/>
              </a:rPr>
              <a:t>lymphocytes</a:t>
            </a:r>
            <a:r>
              <a:rPr lang="en-US" sz="2400" dirty="0">
                <a:latin typeface="Arial" panose="020B0604020202020204" pitchFamily="34" charset="0"/>
                <a:cs typeface="Arial" panose="020B0604020202020204" pitchFamily="34" charset="0"/>
              </a:rPr>
              <a:t>  </a:t>
            </a:r>
          </a:p>
          <a:p>
            <a:pPr>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The immune </a:t>
            </a:r>
            <a:r>
              <a:rPr lang="en-US" sz="2400" dirty="0">
                <a:latin typeface="Arial" panose="020B0604020202020204" pitchFamily="34" charset="0"/>
                <a:cs typeface="Arial" panose="020B0604020202020204" pitchFamily="34" charset="0"/>
              </a:rPr>
              <a:t>response consists of two complementary systems:</a:t>
            </a:r>
          </a:p>
          <a:p>
            <a:pPr lvl="1">
              <a:defRPr/>
            </a:pPr>
            <a:r>
              <a:rPr lang="en-US" sz="2400" b="1" dirty="0">
                <a:latin typeface="Arial" panose="020B0604020202020204" pitchFamily="34" charset="0"/>
                <a:cs typeface="Arial" panose="020B0604020202020204" pitchFamily="34" charset="0"/>
              </a:rPr>
              <a:t>humoral immune system </a:t>
            </a:r>
            <a:r>
              <a:rPr lang="en-US" sz="2400" dirty="0">
                <a:latin typeface="Arial" panose="020B0604020202020204" pitchFamily="34" charset="0"/>
                <a:cs typeface="Arial" panose="020B0604020202020204" pitchFamily="34" charset="0"/>
              </a:rPr>
              <a:t>= directed at bacterial infections and extracellular viruses </a:t>
            </a:r>
          </a:p>
          <a:p>
            <a:pPr lvl="1">
              <a:defRPr/>
            </a:pPr>
            <a:r>
              <a:rPr lang="en-US" altLang="en-US" sz="2400" b="1" dirty="0">
                <a:solidFill>
                  <a:schemeClr val="accent4"/>
                </a:solidFill>
                <a:latin typeface="Arial" panose="020B0604020202020204" pitchFamily="34" charset="0"/>
                <a:cs typeface="Arial" panose="020B0604020202020204" pitchFamily="34" charset="0"/>
                <a:sym typeface="Arial" panose="020B0604020202020204" pitchFamily="34" charset="0"/>
              </a:rPr>
              <a:t>cellular immune system</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 = destroys infected host cells, parasites, and foreign tissues</a:t>
            </a: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B0A20-199F-45B7-A471-98D43A2086B4}"/>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Humoral Immune Response</a:t>
            </a:r>
            <a:endParaRPr lang="en-AU" dirty="0"/>
          </a:p>
        </p:txBody>
      </p:sp>
      <p:sp>
        <p:nvSpPr>
          <p:cNvPr id="7" name="Google Shape;390;g847cf01710_0_68">
            <a:extLst>
              <a:ext uri="{FF2B5EF4-FFF2-40B4-BE49-F238E27FC236}">
                <a16:creationId xmlns:a16="http://schemas.microsoft.com/office/drawing/2014/main" id="{A1AE972F-F99A-9E47-B19C-E25CF22A4752}"/>
              </a:ext>
            </a:extLst>
          </p:cNvPr>
          <p:cNvSpPr txBox="1">
            <a:spLocks noChangeArrowheads="1"/>
          </p:cNvSpPr>
          <p:nvPr/>
        </p:nvSpPr>
        <p:spPr bwMode="auto">
          <a:xfrm>
            <a:off x="433388" y="1676401"/>
            <a:ext cx="8277225" cy="45720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antibodies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immunoglobulins (Ig) </a:t>
            </a:r>
            <a:r>
              <a:rPr lang="en-US" sz="2400" dirty="0">
                <a:latin typeface="Arial" panose="020B0604020202020204" pitchFamily="34" charset="0"/>
                <a:cs typeface="Arial" panose="020B0604020202020204" pitchFamily="34" charset="0"/>
              </a:rPr>
              <a:t>= bind bacteria, viruses, or large molecules identified as foreign and target them for destruction </a:t>
            </a:r>
          </a:p>
          <a:p>
            <a:pPr lvl="1">
              <a:defRPr/>
            </a:pPr>
            <a:r>
              <a:rPr lang="en-US" sz="2400" dirty="0">
                <a:latin typeface="Arial" panose="020B0604020202020204" pitchFamily="34" charset="0"/>
                <a:cs typeface="Arial" panose="020B0604020202020204" pitchFamily="34" charset="0"/>
              </a:rPr>
              <a:t>produced by </a:t>
            </a:r>
            <a:r>
              <a:rPr lang="en-US" sz="2400" b="1" dirty="0">
                <a:latin typeface="Arial" panose="020B0604020202020204" pitchFamily="34" charset="0"/>
                <a:cs typeface="Arial" panose="020B0604020202020204" pitchFamily="34" charset="0"/>
              </a:rPr>
              <a:t>B lymphocytes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B cells </a:t>
            </a:r>
          </a:p>
          <a:p>
            <a:pPr marL="50800" indent="0">
              <a:buFontTx/>
              <a:buNone/>
              <a:defRPr/>
            </a:pPr>
            <a:r>
              <a:rPr lang="en-US" sz="2400" dirty="0">
                <a:latin typeface="Arial" panose="020B0604020202020204" pitchFamily="34" charset="0"/>
                <a:cs typeface="Arial" panose="020B0604020202020204" pitchFamily="34" charset="0"/>
              </a:rPr>
              <a:t> </a:t>
            </a:r>
            <a:endParaRPr lang="en-US" altLang="en-US" sz="2400" b="1"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2CF81-12C3-4EE9-A906-6704D3CD02F1}"/>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Cellular Immune Response</a:t>
            </a:r>
            <a:endParaRPr lang="en-AU" dirty="0"/>
          </a:p>
        </p:txBody>
      </p:sp>
      <p:sp>
        <p:nvSpPr>
          <p:cNvPr id="7" name="Google Shape;390;g847cf01710_0_68">
            <a:extLst>
              <a:ext uri="{FF2B5EF4-FFF2-40B4-BE49-F238E27FC236}">
                <a16:creationId xmlns:a16="http://schemas.microsoft.com/office/drawing/2014/main" id="{FE835010-0DCE-CE49-9F14-71296518ED80}"/>
              </a:ext>
            </a:extLst>
          </p:cNvPr>
          <p:cNvSpPr txBox="1">
            <a:spLocks noChangeArrowheads="1"/>
          </p:cNvSpPr>
          <p:nvPr/>
        </p:nvSpPr>
        <p:spPr bwMode="auto">
          <a:xfrm>
            <a:off x="433388" y="1752600"/>
            <a:ext cx="8277225" cy="4648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T lymphocytes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cytotoxic</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T cells (T</a:t>
            </a:r>
            <a:r>
              <a:rPr lang="en-US" sz="2400" b="1" baseline="-25000" dirty="0">
                <a:latin typeface="Arial" panose="020B0604020202020204" pitchFamily="34" charset="0"/>
                <a:cs typeface="Arial" panose="020B0604020202020204" pitchFamily="34" charset="0"/>
              </a:rPr>
              <a:t>C</a:t>
            </a:r>
            <a:r>
              <a:rPr lang="en-US" sz="2400" b="1" dirty="0">
                <a:latin typeface="Arial" panose="020B0604020202020204" pitchFamily="34" charset="0"/>
                <a:cs typeface="Arial" panose="020B0604020202020204" pitchFamily="34" charset="0"/>
              </a:rPr>
              <a:t> cells)</a:t>
            </a:r>
          </a:p>
          <a:p>
            <a:pPr lvl="1">
              <a:defRPr/>
            </a:pPr>
            <a:r>
              <a:rPr lang="en-US" sz="2400" dirty="0">
                <a:latin typeface="Arial" panose="020B0604020202020204" pitchFamily="34" charset="0"/>
                <a:cs typeface="Arial" panose="020B0604020202020204" pitchFamily="34" charset="0"/>
              </a:rPr>
              <a:t>recognition of infected cells or parasites involves </a:t>
            </a:r>
            <a:r>
              <a:rPr lang="en-US" sz="2400" b="1" dirty="0">
                <a:latin typeface="Arial" panose="020B0604020202020204" pitchFamily="34" charset="0"/>
                <a:cs typeface="Arial" panose="020B0604020202020204" pitchFamily="34" charset="0"/>
              </a:rPr>
              <a:t>T-cell receptors </a:t>
            </a:r>
            <a:r>
              <a:rPr lang="en-US" sz="2400" dirty="0">
                <a:latin typeface="Arial" panose="020B0604020202020204" pitchFamily="34" charset="0"/>
                <a:cs typeface="Arial" panose="020B0604020202020204" pitchFamily="34" charset="0"/>
              </a:rPr>
              <a:t>on the surface of T</a:t>
            </a:r>
            <a:r>
              <a:rPr lang="en-US" sz="2400" baseline="-25000"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 cells</a:t>
            </a:r>
            <a:endParaRPr lang="en-US" sz="2400" b="1"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helper T cells (T</a:t>
            </a:r>
            <a:r>
              <a:rPr lang="en-US" sz="2400" b="1" baseline="-25000" dirty="0">
                <a:latin typeface="Arial" panose="020B0604020202020204" pitchFamily="34" charset="0"/>
                <a:cs typeface="Arial" panose="020B0604020202020204" pitchFamily="34" charset="0"/>
              </a:rPr>
              <a:t>H </a:t>
            </a:r>
            <a:r>
              <a:rPr lang="en-US" sz="2400" b="1" dirty="0">
                <a:latin typeface="Arial" panose="020B0604020202020204" pitchFamily="34" charset="0"/>
                <a:cs typeface="Arial" panose="020B0604020202020204" pitchFamily="34" charset="0"/>
              </a:rPr>
              <a:t>cells) </a:t>
            </a:r>
            <a:r>
              <a:rPr lang="en-US" sz="2400" dirty="0">
                <a:latin typeface="Arial" panose="020B0604020202020204" pitchFamily="34" charset="0"/>
                <a:cs typeface="Arial" panose="020B0604020202020204" pitchFamily="34" charset="0"/>
              </a:rPr>
              <a:t>= produce soluble signaling proteins called cytokines</a:t>
            </a:r>
          </a:p>
          <a:p>
            <a:pPr lvl="1">
              <a:defRPr/>
            </a:pPr>
            <a:r>
              <a:rPr lang="en-US" sz="2400" dirty="0">
                <a:latin typeface="Arial" panose="020B0604020202020204" pitchFamily="34" charset="0"/>
                <a:cs typeface="Arial" panose="020B0604020202020204" pitchFamily="34" charset="0"/>
              </a:rPr>
              <a:t>interact with macrophages</a:t>
            </a:r>
          </a:p>
          <a:p>
            <a:pPr lvl="1">
              <a:defRPr/>
            </a:pPr>
            <a:r>
              <a:rPr lang="en-US" sz="2400" dirty="0">
                <a:latin typeface="Arial" panose="020B0604020202020204" pitchFamily="34" charset="0"/>
                <a:cs typeface="Arial" panose="020B0604020202020204" pitchFamily="34" charset="0"/>
              </a:rPr>
              <a:t>stimulate the selective proliferation of T</a:t>
            </a:r>
            <a:r>
              <a:rPr lang="en-US" sz="2400" baseline="-25000"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 and B cells that can bind to a particular antigen (</a:t>
            </a:r>
            <a:r>
              <a:rPr lang="en-US" sz="2400" b="1" dirty="0">
                <a:latin typeface="Arial" panose="020B0604020202020204" pitchFamily="34" charset="0"/>
                <a:cs typeface="Arial" panose="020B0604020202020204" pitchFamily="34" charset="0"/>
              </a:rPr>
              <a:t>clonal selection</a:t>
            </a:r>
            <a:r>
              <a:rPr lang="en-US" sz="2400" dirty="0">
                <a:latin typeface="Arial" panose="020B0604020202020204" pitchFamily="34" charset="0"/>
                <a:cs typeface="Arial" panose="020B0604020202020204" pitchFamily="34" charset="0"/>
              </a:rPr>
              <a:t>)</a:t>
            </a:r>
          </a:p>
          <a:p>
            <a:pPr>
              <a:defRPr/>
            </a:pPr>
            <a:r>
              <a:rPr lang="en-US" sz="2400" b="1" dirty="0">
                <a:latin typeface="Arial" panose="020B0604020202020204" pitchFamily="34" charset="0"/>
                <a:cs typeface="Arial" panose="020B0604020202020204" pitchFamily="34" charset="0"/>
              </a:rPr>
              <a:t>memory cells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permit a rapid response to pathogens previously encountered</a:t>
            </a: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AA5D2-17C1-4FA5-BCFE-896721091B97}"/>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Vaccines</a:t>
            </a:r>
            <a:endParaRPr lang="en-AU" dirty="0"/>
          </a:p>
        </p:txBody>
      </p:sp>
      <p:sp>
        <p:nvSpPr>
          <p:cNvPr id="7" name="Google Shape;390;g847cf01710_0_68">
            <a:extLst>
              <a:ext uri="{FF2B5EF4-FFF2-40B4-BE49-F238E27FC236}">
                <a16:creationId xmlns:a16="http://schemas.microsoft.com/office/drawing/2014/main" id="{340D49D2-37B8-A440-B5D0-F85F22B891A8}"/>
              </a:ext>
            </a:extLst>
          </p:cNvPr>
          <p:cNvSpPr txBox="1">
            <a:spLocks noChangeArrowheads="1"/>
          </p:cNvSpPr>
          <p:nvPr/>
        </p:nvSpPr>
        <p:spPr bwMode="auto">
          <a:xfrm>
            <a:off x="433388" y="1752600"/>
            <a:ext cx="82772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often consists of weakened or killed virus or isolated proteins from a viral or bacterial protein coat</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“teaches” the immune system what the viral particles look like, stimulating the production of memory cells</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45716703-9C38-41BA-9CBC-A0C0DC3474C1}"/>
              </a:ext>
            </a:extLst>
          </p:cNvPr>
          <p:cNvPicPr>
            <a:picLocks noChangeAspect="1"/>
          </p:cNvPicPr>
          <p:nvPr/>
        </p:nvPicPr>
        <p:blipFill>
          <a:blip r:embed="rId3"/>
          <a:stretch>
            <a:fillRect/>
          </a:stretch>
        </p:blipFill>
        <p:spPr>
          <a:xfrm>
            <a:off x="838200" y="326316"/>
            <a:ext cx="1133954" cy="816935"/>
          </a:xfrm>
          <a:prstGeom prst="rect">
            <a:avLst/>
          </a:prstGeom>
        </p:spPr>
      </p:pic>
      <p:sp>
        <p:nvSpPr>
          <p:cNvPr id="2" name="Title 1">
            <a:extLst>
              <a:ext uri="{FF2B5EF4-FFF2-40B4-BE49-F238E27FC236}">
                <a16:creationId xmlns:a16="http://schemas.microsoft.com/office/drawing/2014/main" id="{94D08A98-49EA-498D-8215-0A89329BC9C8}"/>
              </a:ext>
            </a:extLst>
          </p:cNvPr>
          <p:cNvSpPr>
            <a:spLocks noGrp="1"/>
          </p:cNvSpPr>
          <p:nvPr>
            <p:ph type="title"/>
          </p:nvPr>
        </p:nvSpPr>
        <p:spPr>
          <a:xfrm>
            <a:off x="0" y="152400"/>
            <a:ext cx="9144000" cy="11430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17</a:t>
            </a:r>
            <a:endParaRPr lang="en-AU" dirty="0">
              <a:solidFill>
                <a:srgbClr val="145C76"/>
              </a:solidFill>
            </a:endParaRPr>
          </a:p>
        </p:txBody>
      </p:sp>
      <p:sp>
        <p:nvSpPr>
          <p:cNvPr id="234501" name="Google Shape;433;g847cf01710_0_113">
            <a:extLst>
              <a:ext uri="{FF2B5EF4-FFF2-40B4-BE49-F238E27FC236}">
                <a16:creationId xmlns:a16="http://schemas.microsoft.com/office/drawing/2014/main" id="{4F50FEC1-CC95-4946-BC89-D0AF8ACE4352}"/>
              </a:ext>
            </a:extLst>
          </p:cNvPr>
          <p:cNvSpPr txBox="1">
            <a:spLocks noChangeArrowheads="1"/>
          </p:cNvSpPr>
          <p:nvPr/>
        </p:nvSpPr>
        <p:spPr bwMode="auto">
          <a:xfrm>
            <a:off x="288925" y="1676399"/>
            <a:ext cx="8566150" cy="4722813"/>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defRPr/>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statement is false?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T lymphocytes produce immunoglobulins.</a:t>
            </a:r>
            <a:endPar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defRPr/>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a:t>
            </a:r>
            <a:r>
              <a:rPr lang="en-US" sz="2400" dirty="0">
                <a:latin typeface="Arial" panose="020B0604020202020204" pitchFamily="34" charset="0"/>
                <a:cs typeface="Arial" panose="020B0604020202020204" pitchFamily="34" charset="0"/>
              </a:rPr>
              <a:t>Immunoglobulins target foreign bacteria and viruses for</a:t>
            </a:r>
          </a:p>
          <a:p>
            <a:pPr>
              <a:lnSpc>
                <a:spcPct val="115000"/>
              </a:lnSpc>
              <a:spcBef>
                <a:spcPct val="0"/>
              </a:spcBef>
              <a:buClr>
                <a:srgbClr val="000000"/>
              </a:buClr>
              <a:buSzPts val="1100"/>
              <a:buFontTx/>
              <a:buNone/>
              <a:defRPr/>
            </a:pPr>
            <a:r>
              <a:rPr lang="en-US" sz="2400" dirty="0">
                <a:latin typeface="Arial" panose="020B0604020202020204" pitchFamily="34" charset="0"/>
                <a:cs typeface="Arial" panose="020B0604020202020204" pitchFamily="34" charset="0"/>
              </a:rPr>
              <a:t>     destruction. </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defRPr/>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M</a:t>
            </a:r>
            <a:r>
              <a:rPr lang="en-US" sz="2400" dirty="0">
                <a:latin typeface="Arial" panose="020B0604020202020204" pitchFamily="34" charset="0"/>
                <a:cs typeface="Arial" panose="020B0604020202020204" pitchFamily="34" charset="0"/>
              </a:rPr>
              <a:t>emory cells allow the body to quickly respond to viruses</a:t>
            </a:r>
          </a:p>
          <a:p>
            <a:pPr>
              <a:lnSpc>
                <a:spcPct val="115000"/>
              </a:lnSpc>
              <a:spcBef>
                <a:spcPct val="0"/>
              </a:spcBef>
              <a:buClr>
                <a:srgbClr val="000000"/>
              </a:buClr>
              <a:buSzPts val="1100"/>
              <a:buFontTx/>
              <a:buNone/>
              <a:defRPr/>
            </a:pPr>
            <a:r>
              <a:rPr lang="en-US" sz="2400" dirty="0">
                <a:latin typeface="Arial" panose="020B0604020202020204" pitchFamily="34" charset="0"/>
                <a:cs typeface="Arial" panose="020B0604020202020204" pitchFamily="34" charset="0"/>
              </a:rPr>
              <a:t>     it has encountered before. </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Clonal selection i</a:t>
            </a:r>
            <a:r>
              <a:rPr lang="en-US" sz="2400" dirty="0">
                <a:latin typeface="Arial" panose="020B0604020202020204" pitchFamily="34" charset="0"/>
                <a:cs typeface="Arial" panose="020B0604020202020204" pitchFamily="34" charset="0"/>
              </a:rPr>
              <a:t>ncreases the number of immune system</a:t>
            </a:r>
          </a:p>
          <a:p>
            <a:pPr>
              <a:lnSpc>
                <a:spcPct val="115000"/>
              </a:lnSpc>
              <a:spcBef>
                <a:spcPct val="0"/>
              </a:spcBef>
              <a:buClr>
                <a:srgbClr val="000000"/>
              </a:buClr>
              <a:buSzPts val="1100"/>
              <a:buFont typeface="Calibri" panose="020F0502020204030204" pitchFamily="34" charset="0"/>
              <a:buNone/>
              <a:defRPr/>
            </a:pPr>
            <a:r>
              <a:rPr lang="en-US" sz="2400" dirty="0">
                <a:latin typeface="Arial" panose="020B0604020202020204" pitchFamily="34" charset="0"/>
                <a:cs typeface="Arial" panose="020B0604020202020204" pitchFamily="34" charset="0"/>
              </a:rPr>
              <a:t>     cells that can respond to a particular pathogen. </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defRPr/>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E. Vaccines </a:t>
            </a:r>
            <a:r>
              <a:rPr lang="en-US" sz="2400" dirty="0">
                <a:latin typeface="Arial" panose="020B0604020202020204" pitchFamily="34" charset="0"/>
                <a:cs typeface="Arial" panose="020B0604020202020204" pitchFamily="34" charset="0"/>
              </a:rPr>
              <a:t>stimulate the production of memory cells. </a:t>
            </a:r>
          </a:p>
          <a:p>
            <a:pPr>
              <a:lnSpc>
                <a:spcPct val="115000"/>
              </a:lnSpc>
              <a:spcBef>
                <a:spcPct val="0"/>
              </a:spcBef>
              <a:buClr>
                <a:srgbClr val="000000"/>
              </a:buClr>
              <a:buSzPts val="1100"/>
              <a:buFontTx/>
              <a:buNone/>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19821-AB1F-421C-A2D0-A6017F341DA7}"/>
              </a:ext>
            </a:extLst>
          </p:cNvPr>
          <p:cNvSpPr>
            <a:spLocks noGrp="1"/>
          </p:cNvSpPr>
          <p:nvPr>
            <p:ph type="title"/>
          </p:nvPr>
        </p:nvSpPr>
        <p:spPr>
          <a:xfrm>
            <a:off x="0" y="152400"/>
            <a:ext cx="9144000" cy="11430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17, Response</a:t>
            </a:r>
            <a:endParaRPr lang="en-AU" dirty="0">
              <a:solidFill>
                <a:srgbClr val="145C76"/>
              </a:solidFill>
            </a:endParaRPr>
          </a:p>
        </p:txBody>
      </p:sp>
      <p:sp>
        <p:nvSpPr>
          <p:cNvPr id="5" name="Google Shape;433;g847cf01710_0_113">
            <a:extLst>
              <a:ext uri="{FF2B5EF4-FFF2-40B4-BE49-F238E27FC236}">
                <a16:creationId xmlns:a16="http://schemas.microsoft.com/office/drawing/2014/main" id="{118DBFED-B2F5-EE4E-B579-635B5050DB42}"/>
              </a:ext>
            </a:extLst>
          </p:cNvPr>
          <p:cNvSpPr txBox="1">
            <a:spLocks noChangeArrowheads="1"/>
          </p:cNvSpPr>
          <p:nvPr/>
        </p:nvSpPr>
        <p:spPr bwMode="auto">
          <a:xfrm>
            <a:off x="288925" y="1600199"/>
            <a:ext cx="8566150" cy="4799013"/>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defRPr/>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statement is false?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T lymphocytes produce immunoglobulins.</a:t>
            </a:r>
          </a:p>
          <a:p>
            <a:pPr>
              <a:lnSpc>
                <a:spcPct val="115000"/>
              </a:lnSpc>
              <a:spcBef>
                <a:spcPct val="0"/>
              </a:spcBef>
              <a:buClr>
                <a:srgbClr val="000000"/>
              </a:buClr>
              <a:buSzPts val="1100"/>
              <a:buFont typeface="Calibri" panose="020F0502020204030204" pitchFamily="34" charset="0"/>
              <a:buNone/>
              <a:defRPr/>
            </a:pPr>
            <a:endParaRPr lang="en-US"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defRPr/>
            </a:pPr>
            <a:r>
              <a:rPr lang="en-US" sz="2400" b="1" dirty="0">
                <a:latin typeface="Arial" panose="020B0604020202020204" pitchFamily="34" charset="0"/>
                <a:cs typeface="Arial" panose="020B0604020202020204" pitchFamily="34" charset="0"/>
              </a:rPr>
              <a:t>T lymphocytes produce T-cell receptors on the surface of T cells. Recognition of infected cells or parasites involves these T-cell receptor proteins.</a:t>
            </a:r>
            <a:endParaRPr lang="en-US"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defRPr/>
            </a:pPr>
            <a:endParaRPr lang="en-US" altLang="en-US" sz="2400" b="1"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defRPr/>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1E0D-AE10-4B2A-9C73-9DF3364DD4FF}"/>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Heme Prosthetic Group</a:t>
            </a:r>
            <a:endParaRPr lang="en-AU" dirty="0"/>
          </a:p>
        </p:txBody>
      </p:sp>
      <p:sp>
        <p:nvSpPr>
          <p:cNvPr id="39938" name="Google Shape;390;g847cf01710_0_68">
            <a:extLst>
              <a:ext uri="{FF2B5EF4-FFF2-40B4-BE49-F238E27FC236}">
                <a16:creationId xmlns:a16="http://schemas.microsoft.com/office/drawing/2014/main" id="{55A272BB-4AD9-B447-9279-BE2B594142A7}"/>
              </a:ext>
            </a:extLst>
          </p:cNvPr>
          <p:cNvSpPr txBox="1">
            <a:spLocks noChangeArrowheads="1"/>
          </p:cNvSpPr>
          <p:nvPr/>
        </p:nvSpPr>
        <p:spPr bwMode="auto">
          <a:xfrm>
            <a:off x="104775" y="1379538"/>
            <a:ext cx="3476625" cy="47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dirty="0">
                <a:latin typeface="Arial" panose="020B0604020202020204" pitchFamily="34" charset="0"/>
                <a:cs typeface="Arial" panose="020B0604020202020204" pitchFamily="34" charset="0"/>
              </a:rPr>
              <a:t>heme = protein-bound prosthetic group </a:t>
            </a:r>
          </a:p>
          <a:p>
            <a:pPr lvl="1"/>
            <a:r>
              <a:rPr lang="en-US" altLang="en-US" sz="2400" dirty="0">
                <a:latin typeface="Arial" panose="020B0604020202020204" pitchFamily="34" charset="0"/>
                <a:cs typeface="Arial" panose="020B0604020202020204" pitchFamily="34" charset="0"/>
              </a:rPr>
              <a:t>present in myoglobin and </a:t>
            </a:r>
            <a:r>
              <a:rPr lang="en-US" altLang="en-US" sz="2400" b="1" dirty="0">
                <a:latin typeface="Arial" panose="020B0604020202020204" pitchFamily="34" charset="0"/>
                <a:cs typeface="Arial" panose="020B0604020202020204" pitchFamily="34" charset="0"/>
              </a:rPr>
              <a:t>hemoglobin</a:t>
            </a:r>
          </a:p>
          <a:p>
            <a:pPr lvl="1"/>
            <a:r>
              <a:rPr lang="en-US" altLang="en-US" sz="2400" dirty="0">
                <a:latin typeface="Arial" panose="020B0604020202020204" pitchFamily="34" charset="0"/>
                <a:cs typeface="Arial" panose="020B0604020202020204" pitchFamily="34" charset="0"/>
              </a:rPr>
              <a:t>consists of a complex organic ring structure, </a:t>
            </a:r>
            <a:r>
              <a:rPr lang="en-US" altLang="en-US" sz="2400" b="1" dirty="0">
                <a:latin typeface="Arial" panose="020B0604020202020204" pitchFamily="34" charset="0"/>
                <a:cs typeface="Arial" panose="020B0604020202020204" pitchFamily="34" charset="0"/>
              </a:rPr>
              <a:t>protoporphyrin</a:t>
            </a:r>
            <a:r>
              <a:rPr lang="en-US" altLang="en-US" sz="2400" dirty="0">
                <a:latin typeface="Arial" panose="020B0604020202020204" pitchFamily="34" charset="0"/>
                <a:cs typeface="Arial" panose="020B0604020202020204" pitchFamily="34" charset="0"/>
              </a:rPr>
              <a:t>, with a bound Fe</a:t>
            </a:r>
            <a:r>
              <a:rPr lang="en-US" altLang="en-US" sz="2400" baseline="30000" dirty="0">
                <a:latin typeface="Arial" panose="020B0604020202020204" pitchFamily="34" charset="0"/>
                <a:cs typeface="Arial" panose="020B0604020202020204" pitchFamily="34" charset="0"/>
              </a:rPr>
              <a:t>2+ </a:t>
            </a:r>
            <a:r>
              <a:rPr lang="en-US" altLang="en-US" sz="2400" dirty="0">
                <a:latin typeface="Arial" panose="020B0604020202020204" pitchFamily="34" charset="0"/>
                <a:cs typeface="Arial" panose="020B0604020202020204" pitchFamily="34" charset="0"/>
              </a:rPr>
              <a:t>atom </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9939" name="Picture 3" descr="Part a shows the skeletal structure as a roughly symmetrical molecule with multiple rings. A five-membered ring on top has a double-bonded top side with X at each end, a double bonded bottom left side, and N at a bottom vertex. The lower left vertex is connected by a horizontal single bond that forms an angle with a vertical double bond that connects to a five-membered ring that has N H substituted for C at its right-hand vertex, which extends into the center of the ring, and a double bond on its left-hand side that has X at each end. The bottom right vertex of this ring is connected by a vertical double bond to form an angle with a horizontal single bond that connects to a five-membered ring at the bottom center that is the inverse of the ring at the top with N at its top vertex extending into the ring. The right half of the molecule is similar to the left half just described except that the positions of double bonds differ. The upper right corner of the bottom center ring is connected by a horizontal double bond to form an angle with a vertical single bond that connects to the right bottom vertex of a five-membered ring that is the inverse of the one on the left except that its right side has a single bond and its top and bottom sides have double bonds. The top left vertex is connected to a single bond to form an angle with a horizontal double bond that connects to the lower right vertex of the top center ring. Part b shows a Lewis diagram for a similar molecular structure. The top center ring has a six-membered shape but the lower left and lower right sides are replaced by arrows pointing toward a central F e. The bottom ring has a similar structure with the upper left and right sides replaced by arrows pointing toward the same central F e. The top center ring has C H at the top vertex, a double bond at the top right left side, a right side shared with a five-membered ring to the right, N substituted for C at the lower left and lower right vertices, and a double bond on the left side shared with the adjacent five-membered ring. The five-membered ring to the left has a double bond at its top left side, C H 3 bonded to C at the left side vertex, a bottom side shared with the six-membered ring below, and C at the top vertex that is further bonded to C H 2, which is further bonded to C H 2, which is further bonded to C that is bonded to O minus and double bonded to O. The ring on the right side of the top center ring is a mirror image of the top left ring. The six-membered ring at the center left position has its right top and bottom sides replaced by arrows pointing from N to the F e at the center. It has a double-bond at the upper left side, C bonded to H at its left side vertex, N at the top and bottom right vertices, and a bottom side shared with a five-membered ring at the bottom left. The five-membered ring has double bonds at the top left and bottom right sides, C at the bottom left vertex that is further bonded to C H that is double bonded to C H 2, and a right side that is shared with the bottom center six-membered ring. The bottom center ring has its top left and right sides replaced by arrows pointing from N to the F e in the center. It has a double bond at its lower right side, C bonded to H at its bottom vertex, and a right side shared with the lower right five-membered ring. The lower right ring has a double bond at its lower right side, C bonded to C H 3 at its right side vertex, C bonded to C H that is further double bonded to C H 2 at its bottom right vertex, and a double bond at its top side that is shared with the six-membered ring above. The six-membered ring on the right center is the inverse of the six-membered ring at the left center.">
            <a:extLst>
              <a:ext uri="{FF2B5EF4-FFF2-40B4-BE49-F238E27FC236}">
                <a16:creationId xmlns:a16="http://schemas.microsoft.com/office/drawing/2014/main" id="{2E4BB7B9-A48B-6742-84C7-80DA0B50756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62400" y="1562099"/>
            <a:ext cx="4880455" cy="376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0;p2" descr="Icon P 1&#10;">
            <a:extLst>
              <a:ext uri="{FF2B5EF4-FFF2-40B4-BE49-F238E27FC236}">
                <a16:creationId xmlns:a16="http://schemas.microsoft.com/office/drawing/2014/main" id="{355AFF75-165D-E14F-9D86-F8E3551089A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254" y="3683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19F4D7-8327-4D11-8213-0D3BFF7AE33A}"/>
              </a:ext>
            </a:extLst>
          </p:cNvPr>
          <p:cNvSpPr>
            <a:spLocks noGrp="1"/>
          </p:cNvSpPr>
          <p:nvPr>
            <p:ph type="title"/>
          </p:nvPr>
        </p:nvSpPr>
        <p:spPr>
          <a:xfrm>
            <a:off x="0" y="152400"/>
            <a:ext cx="9144000" cy="1284288"/>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b="0" dirty="0"/>
          </a:p>
        </p:txBody>
      </p:sp>
      <p:sp>
        <p:nvSpPr>
          <p:cNvPr id="21507" name="Text Placeholder 2">
            <a:extLst>
              <a:ext uri="{FF2B5EF4-FFF2-40B4-BE49-F238E27FC236}">
                <a16:creationId xmlns:a16="http://schemas.microsoft.com/office/drawing/2014/main" id="{A9599864-30E3-954A-AD6E-0FDA13355B7A}"/>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The functions of many proteins involve the reversible binding of other molecules. </a:t>
            </a:r>
            <a:r>
              <a:rPr lang="en-US" altLang="en-US" sz="2400" dirty="0">
                <a:latin typeface="Arial" panose="020B0604020202020204" pitchFamily="34" charset="0"/>
                <a:cs typeface="Arial" panose="020B0604020202020204" pitchFamily="34" charset="0"/>
              </a:rPr>
              <a:t>A molecule bound reversibly by a protein is called a </a:t>
            </a:r>
            <a:r>
              <a:rPr lang="en-US" altLang="en-US" sz="2400" b="1" dirty="0">
                <a:latin typeface="Arial" panose="020B0604020202020204" pitchFamily="34" charset="0"/>
                <a:cs typeface="Arial" panose="020B0604020202020204" pitchFamily="34" charset="0"/>
              </a:rPr>
              <a:t>ligand</a:t>
            </a:r>
            <a:r>
              <a:rPr lang="en-US" altLang="en-US" sz="2400" dirty="0">
                <a:latin typeface="Arial" panose="020B0604020202020204" pitchFamily="34" charset="0"/>
                <a:cs typeface="Arial" panose="020B0604020202020204" pitchFamily="34" charset="0"/>
              </a:rPr>
              <a:t>. A ligand may be any kind of molecule, including another protein. The transient nature of protein-ligand interactions is critical to life, allowing an organism to respond rapidly and reversibly to changing environmental and metabolic circumstances. </a:t>
            </a:r>
          </a:p>
        </p:txBody>
      </p:sp>
    </p:spTree>
    <p:extLst>
      <p:ext uri="{BB962C8B-B14F-4D97-AF65-F5344CB8AC3E}">
        <p14:creationId xmlns:p14="http://schemas.microsoft.com/office/powerpoint/2010/main" val="18237060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DAA9B-60C7-46F3-8017-B5CDB2C01F7E}"/>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Antigens and </a:t>
            </a:r>
            <a:r>
              <a:rPr lang="en-US" altLang="en-US" dirty="0" err="1">
                <a:solidFill>
                  <a:schemeClr val="accent4"/>
                </a:solidFill>
                <a:latin typeface="Arial" panose="020B0604020202020204" pitchFamily="34" charset="0"/>
                <a:cs typeface="Arial" panose="020B0604020202020204" pitchFamily="34" charset="0"/>
              </a:rPr>
              <a:t>Haptens</a:t>
            </a:r>
            <a:endParaRPr lang="en-AU" dirty="0"/>
          </a:p>
        </p:txBody>
      </p:sp>
      <p:sp>
        <p:nvSpPr>
          <p:cNvPr id="7" name="Google Shape;390;g847cf01710_0_68">
            <a:extLst>
              <a:ext uri="{FF2B5EF4-FFF2-40B4-BE49-F238E27FC236}">
                <a16:creationId xmlns:a16="http://schemas.microsoft.com/office/drawing/2014/main" id="{BABC9ABF-CE8F-034F-8A1B-AA8B26D970FC}"/>
              </a:ext>
            </a:extLst>
          </p:cNvPr>
          <p:cNvSpPr txBox="1">
            <a:spLocks noChangeArrowheads="1"/>
          </p:cNvSpPr>
          <p:nvPr/>
        </p:nvSpPr>
        <p:spPr bwMode="auto">
          <a:xfrm>
            <a:off x="433388" y="1752600"/>
            <a:ext cx="82772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antigen</a:t>
            </a:r>
            <a:r>
              <a:rPr lang="en-US" sz="2400" dirty="0">
                <a:latin typeface="Arial" panose="020B0604020202020204" pitchFamily="34" charset="0"/>
                <a:cs typeface="Arial" panose="020B0604020202020204" pitchFamily="34" charset="0"/>
              </a:rPr>
              <a:t> = molecule or pathogen capable of eliciting an immune response</a:t>
            </a:r>
          </a:p>
          <a:p>
            <a:pPr lvl="1">
              <a:defRPr/>
            </a:pPr>
            <a:r>
              <a:rPr lang="en-US" sz="2400" dirty="0">
                <a:latin typeface="Arial" panose="020B0604020202020204" pitchFamily="34" charset="0"/>
                <a:cs typeface="Arial" panose="020B0604020202020204" pitchFamily="34" charset="0"/>
              </a:rPr>
              <a:t>can be a virus, a bacterial cell wall, or an individual protein or other macromolecule </a:t>
            </a:r>
          </a:p>
          <a:p>
            <a:pPr lvl="1">
              <a:defRPr/>
            </a:pPr>
            <a:r>
              <a:rPr lang="en-US" sz="2400" dirty="0">
                <a:latin typeface="Arial" panose="020B0604020202020204" pitchFamily="34" charset="0"/>
                <a:cs typeface="Arial" panose="020B0604020202020204" pitchFamily="34" charset="0"/>
              </a:rPr>
              <a:t>antibodies or T-cell receptors bind to an </a:t>
            </a:r>
            <a:r>
              <a:rPr lang="en-US" sz="2400" b="1" dirty="0">
                <a:latin typeface="Arial" panose="020B0604020202020204" pitchFamily="34" charset="0"/>
                <a:cs typeface="Arial" panose="020B0604020202020204" pitchFamily="34" charset="0"/>
              </a:rPr>
              <a:t>antigenic determinant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epitope</a:t>
            </a:r>
            <a:r>
              <a:rPr lang="en-US" sz="2400" dirty="0">
                <a:latin typeface="Arial" panose="020B0604020202020204" pitchFamily="34" charset="0"/>
                <a:cs typeface="Arial" panose="020B0604020202020204" pitchFamily="34" charset="0"/>
              </a:rPr>
              <a:t> within the antigen</a:t>
            </a:r>
          </a:p>
          <a:p>
            <a:pPr marL="533400" lvl="1" indent="0">
              <a:buFontTx/>
              <a:buNone/>
              <a:defRPr/>
            </a:pPr>
            <a:endParaRPr lang="en-US" sz="2400" dirty="0">
              <a:latin typeface="Arial" panose="020B0604020202020204" pitchFamily="34" charset="0"/>
              <a:cs typeface="Arial" panose="020B0604020202020204" pitchFamily="34" charset="0"/>
            </a:endParaRPr>
          </a:p>
          <a:p>
            <a:pPr>
              <a:defRPr/>
            </a:pPr>
            <a:r>
              <a:rPr lang="en-US" sz="2400" b="1" dirty="0" err="1">
                <a:latin typeface="Arial" panose="020B0604020202020204" pitchFamily="34" charset="0"/>
                <a:cs typeface="Arial" panose="020B0604020202020204" pitchFamily="34" charset="0"/>
              </a:rPr>
              <a:t>haptens</a:t>
            </a:r>
            <a:r>
              <a:rPr lang="en-US" sz="2400" dirty="0">
                <a:latin typeface="Arial" panose="020B0604020202020204" pitchFamily="34" charset="0"/>
                <a:cs typeface="Arial" panose="020B0604020202020204" pitchFamily="34" charset="0"/>
              </a:rPr>
              <a:t> = small molecules that can elicit an immune response when covalently attached to large proteins </a:t>
            </a:r>
          </a:p>
          <a:p>
            <a:pPr>
              <a:defRPr/>
            </a:pPr>
            <a:endParaRPr lang="en-US" sz="2400" dirty="0"/>
          </a:p>
          <a:p>
            <a:pPr marL="50800" indent="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9AD9-24A6-4954-911B-04B32AC39C17}"/>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Antibodies Have Two Identical Antigen-Binding Sites</a:t>
            </a:r>
            <a:endParaRPr lang="en-AU" dirty="0">
              <a:solidFill>
                <a:srgbClr val="4E4CB4"/>
              </a:solidFill>
            </a:endParaRPr>
          </a:p>
        </p:txBody>
      </p:sp>
      <p:sp>
        <p:nvSpPr>
          <p:cNvPr id="7" name="Google Shape;390;g847cf01710_0_68">
            <a:extLst>
              <a:ext uri="{FF2B5EF4-FFF2-40B4-BE49-F238E27FC236}">
                <a16:creationId xmlns:a16="http://schemas.microsoft.com/office/drawing/2014/main" id="{4BA8E10B-5030-DF44-B1BE-2CC82B099E3D}"/>
              </a:ext>
            </a:extLst>
          </p:cNvPr>
          <p:cNvSpPr txBox="1">
            <a:spLocks noChangeArrowheads="1"/>
          </p:cNvSpPr>
          <p:nvPr/>
        </p:nvSpPr>
        <p:spPr bwMode="auto">
          <a:xfrm>
            <a:off x="433388" y="1828801"/>
            <a:ext cx="8177212" cy="44196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immunoglobulin G (IgG) </a:t>
            </a:r>
            <a:r>
              <a:rPr lang="en-US" sz="2400" dirty="0">
                <a:latin typeface="Arial" panose="020B0604020202020204" pitchFamily="34" charset="0"/>
                <a:cs typeface="Arial" panose="020B0604020202020204" pitchFamily="34" charset="0"/>
              </a:rPr>
              <a:t>= major class of antibodies</a:t>
            </a:r>
          </a:p>
          <a:p>
            <a:pPr lvl="1">
              <a:defRPr/>
            </a:pPr>
            <a:r>
              <a:rPr lang="en-US" sz="2400" dirty="0">
                <a:latin typeface="Arial" panose="020B0604020202020204" pitchFamily="34" charset="0"/>
                <a:cs typeface="Arial" panose="020B0604020202020204" pitchFamily="34" charset="0"/>
              </a:rPr>
              <a:t>one of the most abundant blood serum proteins </a:t>
            </a:r>
          </a:p>
          <a:p>
            <a:pPr lvl="1">
              <a:defRPr/>
            </a:pPr>
            <a:r>
              <a:rPr lang="en-US" sz="2400" dirty="0">
                <a:latin typeface="Arial" panose="020B0604020202020204" pitchFamily="34" charset="0"/>
                <a:cs typeface="Arial" panose="020B0604020202020204" pitchFamily="34" charset="0"/>
              </a:rPr>
              <a:t>4 polypeptide chains: 2 heavy chains and 2 light chains </a:t>
            </a:r>
          </a:p>
          <a:p>
            <a:pPr lvl="1">
              <a:defRPr/>
            </a:pPr>
            <a:r>
              <a:rPr lang="en-US" sz="2400" dirty="0">
                <a:latin typeface="Arial" panose="020B0604020202020204" pitchFamily="34" charset="0"/>
                <a:cs typeface="Arial" panose="020B0604020202020204" pitchFamily="34" charset="0"/>
              </a:rPr>
              <a:t>cleavage with protease papain releases the basal fragment </a:t>
            </a:r>
            <a:r>
              <a:rPr lang="en-US" sz="2400" b="1" dirty="0">
                <a:latin typeface="Arial" panose="020B0604020202020204" pitchFamily="34" charset="0"/>
                <a:cs typeface="Arial" panose="020B0604020202020204" pitchFamily="34" charset="0"/>
              </a:rPr>
              <a:t>Fc </a:t>
            </a:r>
            <a:r>
              <a:rPr lang="en-US" sz="2400" dirty="0">
                <a:latin typeface="Arial" panose="020B0604020202020204" pitchFamily="34" charset="0"/>
                <a:cs typeface="Arial" panose="020B0604020202020204" pitchFamily="34" charset="0"/>
              </a:rPr>
              <a:t>and two </a:t>
            </a:r>
            <a:r>
              <a:rPr lang="en-US" sz="2400" b="1" dirty="0">
                <a:latin typeface="Arial" panose="020B0604020202020204" pitchFamily="34" charset="0"/>
                <a:cs typeface="Arial" panose="020B0604020202020204" pitchFamily="34" charset="0"/>
              </a:rPr>
              <a:t>Fab</a:t>
            </a:r>
            <a:r>
              <a:rPr lang="en-US" sz="2400" dirty="0">
                <a:latin typeface="Arial" panose="020B0604020202020204" pitchFamily="34" charset="0"/>
                <a:cs typeface="Arial" panose="020B0604020202020204" pitchFamily="34" charset="0"/>
              </a:rPr>
              <a:t> branches (each with a single antigen-binding site) </a:t>
            </a:r>
          </a:p>
          <a:p>
            <a:pPr lvl="1">
              <a:defRPr/>
            </a:pPr>
            <a:r>
              <a:rPr lang="en-US" sz="2400" dirty="0">
                <a:latin typeface="Arial" panose="020B0604020202020204" pitchFamily="34" charset="0"/>
                <a:cs typeface="Arial" panose="020B0604020202020204" pitchFamily="34" charset="0"/>
              </a:rPr>
              <a:t>constant domains contain the i</a:t>
            </a:r>
            <a:r>
              <a:rPr lang="en-US" sz="2400" b="1" dirty="0">
                <a:latin typeface="Arial" panose="020B0604020202020204" pitchFamily="34" charset="0"/>
                <a:cs typeface="Arial" panose="020B0604020202020204" pitchFamily="34" charset="0"/>
              </a:rPr>
              <a:t>mmunoglobulin fold </a:t>
            </a:r>
            <a:r>
              <a:rPr lang="en-US" sz="2400" dirty="0">
                <a:latin typeface="Arial" panose="020B0604020202020204" pitchFamily="34" charset="0"/>
                <a:cs typeface="Arial" panose="020B0604020202020204" pitchFamily="34" charset="0"/>
              </a:rPr>
              <a:t>structural motif</a:t>
            </a:r>
          </a:p>
          <a:p>
            <a:pPr lvl="1">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1">
            <a:extLst>
              <a:ext uri="{FF2B5EF4-FFF2-40B4-BE49-F238E27FC236}">
                <a16:creationId xmlns:a16="http://schemas.microsoft.com/office/drawing/2014/main" id="{B503FB4A-06C1-4018-B17E-99EB90A700E8}"/>
              </a:ext>
            </a:extLst>
          </p:cNvPr>
          <p:cNvPicPr>
            <a:picLocks noChangeAspect="1"/>
          </p:cNvPicPr>
          <p:nvPr/>
        </p:nvPicPr>
        <p:blipFill>
          <a:blip r:embed="rId3"/>
          <a:stretch>
            <a:fillRect/>
          </a:stretch>
        </p:blipFill>
        <p:spPr>
          <a:xfrm>
            <a:off x="838200" y="337968"/>
            <a:ext cx="1133954" cy="816935"/>
          </a:xfrm>
          <a:prstGeom prst="rect">
            <a:avLst/>
          </a:prstGeom>
        </p:spPr>
      </p:pic>
      <p:sp>
        <p:nvSpPr>
          <p:cNvPr id="2" name="Title 1">
            <a:extLst>
              <a:ext uri="{FF2B5EF4-FFF2-40B4-BE49-F238E27FC236}">
                <a16:creationId xmlns:a16="http://schemas.microsoft.com/office/drawing/2014/main" id="{FF867942-3D87-45AE-9C9B-74550C43008A}"/>
              </a:ext>
            </a:extLst>
          </p:cNvPr>
          <p:cNvSpPr>
            <a:spLocks noGrp="1"/>
          </p:cNvSpPr>
          <p:nvPr>
            <p:ph type="title"/>
          </p:nvPr>
        </p:nvSpPr>
        <p:spPr>
          <a:xfrm>
            <a:off x="0" y="152400"/>
            <a:ext cx="9144000" cy="11430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18</a:t>
            </a:r>
            <a:endParaRPr lang="en-AU" dirty="0">
              <a:solidFill>
                <a:srgbClr val="145C76"/>
              </a:solidFill>
            </a:endParaRPr>
          </a:p>
        </p:txBody>
      </p:sp>
      <p:sp>
        <p:nvSpPr>
          <p:cNvPr id="243717" name="Google Shape;433;g847cf01710_0_113">
            <a:extLst>
              <a:ext uri="{FF2B5EF4-FFF2-40B4-BE49-F238E27FC236}">
                <a16:creationId xmlns:a16="http://schemas.microsoft.com/office/drawing/2014/main" id="{23C2EF19-18AF-4849-A37B-5524700BEE3F}"/>
              </a:ext>
            </a:extLst>
          </p:cNvPr>
          <p:cNvSpPr txBox="1">
            <a:spLocks noChangeArrowheads="1"/>
          </p:cNvSpPr>
          <p:nvPr/>
        </p:nvSpPr>
        <p:spPr bwMode="auto">
          <a:xfrm>
            <a:off x="288925" y="1600199"/>
            <a:ext cx="8566150"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The molecular structure for which an individual antibody or T-cell receptor is specific is known as:</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an epitope.</a:t>
            </a:r>
            <a:endPar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its target.</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an immune response.</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an immunoglobulin fold. </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54DF-57A2-451B-A77F-4127B664B96D}"/>
              </a:ext>
            </a:extLst>
          </p:cNvPr>
          <p:cNvSpPr>
            <a:spLocks noGrp="1"/>
          </p:cNvSpPr>
          <p:nvPr>
            <p:ph type="title"/>
          </p:nvPr>
        </p:nvSpPr>
        <p:spPr>
          <a:xfrm>
            <a:off x="0" y="152399"/>
            <a:ext cx="9144000" cy="1143001"/>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18, Response</a:t>
            </a:r>
            <a:endParaRPr lang="en-AU" dirty="0">
              <a:solidFill>
                <a:srgbClr val="145C76"/>
              </a:solidFill>
            </a:endParaRPr>
          </a:p>
        </p:txBody>
      </p:sp>
      <p:sp>
        <p:nvSpPr>
          <p:cNvPr id="245763" name="Google Shape;433;g847cf01710_0_113">
            <a:extLst>
              <a:ext uri="{FF2B5EF4-FFF2-40B4-BE49-F238E27FC236}">
                <a16:creationId xmlns:a16="http://schemas.microsoft.com/office/drawing/2014/main" id="{075FD50B-10B7-B34D-9361-D1702D5641F4}"/>
              </a:ext>
            </a:extLst>
          </p:cNvPr>
          <p:cNvSpPr txBox="1">
            <a:spLocks noChangeArrowheads="1"/>
          </p:cNvSpPr>
          <p:nvPr/>
        </p:nvSpPr>
        <p:spPr bwMode="auto">
          <a:xfrm>
            <a:off x="288925" y="1676399"/>
            <a:ext cx="856615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The molecular structure for which an individual antibody or T-cell receptor is specific is known as:</a:t>
            </a:r>
            <a:endParaRPr lang="en-US" altLang="en-US" sz="240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an epitope.</a:t>
            </a:r>
          </a:p>
          <a:p>
            <a:pPr>
              <a:lnSpc>
                <a:spcPct val="115000"/>
              </a:lnSpc>
              <a:spcBef>
                <a:spcPct val="0"/>
              </a:spcBef>
              <a:buClr>
                <a:srgbClr val="000000"/>
              </a:buClr>
              <a:buSzPts val="1100"/>
              <a:buFont typeface="Calibri" panose="020F0502020204030204" pitchFamily="34" charset="0"/>
              <a:buNone/>
            </a:pPr>
            <a:endParaRPr lang="en-US" altLang="en-US" sz="2400" b="1" i="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a:latin typeface="Arial" panose="020B0604020202020204" pitchFamily="34" charset="0"/>
                <a:ea typeface="Calibri" panose="020F0502020204030204" pitchFamily="34" charset="0"/>
                <a:cs typeface="Arial" panose="020B0604020202020204" pitchFamily="34" charset="0"/>
              </a:rPr>
              <a:t>An individual antibody or T-cell receptor binds only a particular molecular structure within the antigen, called its epitope. </a:t>
            </a:r>
          </a:p>
          <a:p>
            <a:pPr>
              <a:lnSpc>
                <a:spcPct val="115000"/>
              </a:lnSpc>
              <a:spcBef>
                <a:spcPct val="0"/>
              </a:spcBef>
              <a:buClr>
                <a:srgbClr val="000000"/>
              </a:buClr>
              <a:buSzPts val="1100"/>
              <a:buFont typeface="Calibri" panose="020F0502020204030204" pitchFamily="34" charset="0"/>
              <a:buNone/>
            </a:pPr>
            <a:endParaRPr lang="en-US" altLang="en-US" sz="2400" b="1" i="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DAB1E-E538-4412-B721-55C3D5F36E45}"/>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Structure of Immunoglobulin G</a:t>
            </a:r>
            <a:endParaRPr lang="en-AU" dirty="0"/>
          </a:p>
        </p:txBody>
      </p:sp>
      <p:pic>
        <p:nvPicPr>
          <p:cNvPr id="247810" name="Picture 2" descr="Part a shows a Y-shaped structure. C is the constant domain, V is the variable domain, and H, L refers to the heavy and light chains, respectively. The stem of the Y has two light blue left-hand vertical boxes and two blue right-hand vertical boxes. Together, these are labeled, F C. The top boxes are each labeled, C subscript uppercase H 2 and the bottom boxes are each labeled, C subscript uppercase H 3. The bottom boxes each have C O O minus extending from the bottom and a line connecting them to the top box above them. Each top box has a zig-zag line extending upward. Two rows labeled S bonded to S join the zig-zag on the left with the zig-zag on the right. These are labeled papain cleavage sites. The left-hand zig-zag bonds to the base of the left-hand fork of the Y, a light blue box labeled, C subscript uppercase H 1. This is the upper of two parallel rows of boxes. It is bonded to another light blue box above labeled V subscript uppercase H with two squares cut out of its top left side and N H 3 superscript plus extending from its top. The bottom box is also bonded by S bonded to S to a pink box labeled, C subscript uppercase L, which is the base of the parallel row of boxes to the left. This pink box has C O O minus extending below and is bonded to a box labeled, V subscript uppercase L above, which has two triangular cutouts at its top right and N H 3 plus extending above it. The entire fork region of the Y is labeled, uppercase F lowercase A lowercase B and the space between the two rows of boxes is labeled, antigen binding site. The right-hand fork of the Y is similar but inverse and the boxes are colored differently. Part b shows a ribbon structure with the same general shape. There is a blue rectangle at the bottom connected by strands to two blocks on the left and right above that each contain two different colors of material. A yellow roughly rectangular structure labeled, bound carbohydrate is visible near the top of the center bottom portion before strands extend out to the left and right.">
            <a:extLst>
              <a:ext uri="{FF2B5EF4-FFF2-40B4-BE49-F238E27FC236}">
                <a16:creationId xmlns:a16="http://schemas.microsoft.com/office/drawing/2014/main" id="{356EA90F-2F2F-8D48-B6F3-1DCB985E9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 y="1592263"/>
            <a:ext cx="800735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B57A3-08B0-4602-B7A2-605D5FF4A395}"/>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Variable Domain of Immunoglobulin G</a:t>
            </a:r>
            <a:endParaRPr lang="en-AU" dirty="0"/>
          </a:p>
        </p:txBody>
      </p:sp>
      <p:sp>
        <p:nvSpPr>
          <p:cNvPr id="8" name="Google Shape;390;g847cf01710_0_68">
            <a:extLst>
              <a:ext uri="{FF2B5EF4-FFF2-40B4-BE49-F238E27FC236}">
                <a16:creationId xmlns:a16="http://schemas.microsoft.com/office/drawing/2014/main" id="{D2B99E8E-4B7B-7841-9C30-7B3054B7B4D6}"/>
              </a:ext>
            </a:extLst>
          </p:cNvPr>
          <p:cNvSpPr txBox="1">
            <a:spLocks noChangeArrowheads="1"/>
          </p:cNvSpPr>
          <p:nvPr/>
        </p:nvSpPr>
        <p:spPr bwMode="auto">
          <a:xfrm>
            <a:off x="433388" y="1828800"/>
            <a:ext cx="3625850" cy="44196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heavy and light chains each have a variable domain</a:t>
            </a:r>
          </a:p>
          <a:p>
            <a:pPr lvl="1">
              <a:defRPr/>
            </a:pPr>
            <a:r>
              <a:rPr lang="en-US" sz="2400" dirty="0">
                <a:latin typeface="Arial" panose="020B0604020202020204" pitchFamily="34" charset="0"/>
                <a:cs typeface="Arial" panose="020B0604020202020204" pitchFamily="34" charset="0"/>
              </a:rPr>
              <a:t>variable domains associate to create the antigen-binding site </a:t>
            </a:r>
          </a:p>
          <a:p>
            <a:pPr lvl="1">
              <a:defRPr/>
            </a:pPr>
            <a:r>
              <a:rPr lang="en-US" sz="2400" dirty="0">
                <a:latin typeface="Arial" panose="020B0604020202020204" pitchFamily="34" charset="0"/>
                <a:cs typeface="Arial" panose="020B0604020202020204" pitchFamily="34" charset="0"/>
              </a:rPr>
              <a:t>allows formation of an antigen-antibody complex</a:t>
            </a: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49859" name="Picture 8" descr="An antibody is shown as a Y-shaped structure with two strands that run parallel and then separate to left and right to form a fork before each ends with a triangular cutout on top. Where they separate, two horizontal bands connect the halves. To the sides of this region, two similar bands extend out (one to the left and one to the right), and each angles slightly downward to join with a bar that runs parallel to the main fork. Each of these outer bars of the fork has a triangular cutout at its top end. On left and right, the open areas between the two bars that form each side of the fork are labeled, antigen-binding sites. An antigen, shown as a sphere with two small triangular cutouts on the bottom, is added and an antigen-antibody complex is formed. This complex has the same structure as the antibody, except that there is are two antigens attached, each one connected at the top of the two bars on each side of the fork.">
            <a:extLst>
              <a:ext uri="{FF2B5EF4-FFF2-40B4-BE49-F238E27FC236}">
                <a16:creationId xmlns:a16="http://schemas.microsoft.com/office/drawing/2014/main" id="{E4D7D6D9-5625-4447-93B6-46DE55F15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238" y="2819400"/>
            <a:ext cx="46513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62AE1-46C0-4D84-BCA2-785514A21398}"/>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Classes of Immunoglobulins</a:t>
            </a:r>
            <a:endParaRPr lang="en-AU" dirty="0"/>
          </a:p>
        </p:txBody>
      </p:sp>
      <p:sp>
        <p:nvSpPr>
          <p:cNvPr id="8" name="Google Shape;390;g847cf01710_0_68">
            <a:extLst>
              <a:ext uri="{FF2B5EF4-FFF2-40B4-BE49-F238E27FC236}">
                <a16:creationId xmlns:a16="http://schemas.microsoft.com/office/drawing/2014/main" id="{CF71F672-E681-E34B-8150-DA3E3FBE7061}"/>
              </a:ext>
            </a:extLst>
          </p:cNvPr>
          <p:cNvSpPr txBox="1">
            <a:spLocks noChangeArrowheads="1"/>
          </p:cNvSpPr>
          <p:nvPr/>
        </p:nvSpPr>
        <p:spPr bwMode="auto">
          <a:xfrm>
            <a:off x="596900" y="1828800"/>
            <a:ext cx="79502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5 classes in vertebrates:</a:t>
            </a:r>
          </a:p>
          <a:p>
            <a:pPr lvl="1">
              <a:defRPr/>
            </a:pPr>
            <a:r>
              <a:rPr lang="en-US" sz="2400" dirty="0">
                <a:latin typeface="Arial" panose="020B0604020202020204" pitchFamily="34" charset="0"/>
                <a:cs typeface="Arial" panose="020B0604020202020204" pitchFamily="34" charset="0"/>
              </a:rPr>
              <a:t>characterized by heavy chain: </a:t>
            </a:r>
          </a:p>
          <a:p>
            <a:pPr lvl="2">
              <a:defRPr/>
            </a:pPr>
            <a:r>
              <a:rPr lang="el-GR" i="1" dirty="0">
                <a:latin typeface="Arial" panose="020B0604020202020204" pitchFamily="34" charset="0"/>
                <a:cs typeface="Arial" panose="020B0604020202020204" pitchFamily="34" charset="0"/>
              </a:rPr>
              <a:t>α</a:t>
            </a:r>
            <a:r>
              <a:rPr lang="en-US" dirty="0">
                <a:latin typeface="Arial" panose="020B0604020202020204" pitchFamily="34" charset="0"/>
                <a:cs typeface="Arial" panose="020B0604020202020204" pitchFamily="34" charset="0"/>
              </a:rPr>
              <a:t> for </a:t>
            </a:r>
            <a:r>
              <a:rPr lang="en-US" b="1" dirty="0">
                <a:latin typeface="Arial" panose="020B0604020202020204" pitchFamily="34" charset="0"/>
                <a:cs typeface="Arial" panose="020B0604020202020204" pitchFamily="34" charset="0"/>
              </a:rPr>
              <a:t>IgA</a:t>
            </a:r>
          </a:p>
          <a:p>
            <a:pPr lvl="2">
              <a:defRPr/>
            </a:pPr>
            <a:r>
              <a:rPr lang="el-GR" i="1" dirty="0">
                <a:latin typeface="Arial" panose="020B0604020202020204" pitchFamily="34" charset="0"/>
                <a:cs typeface="Arial" panose="020B0604020202020204" pitchFamily="34" charset="0"/>
              </a:rPr>
              <a:t>δ</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for </a:t>
            </a:r>
            <a:r>
              <a:rPr lang="en-US" b="1" dirty="0" err="1">
                <a:latin typeface="Arial" panose="020B0604020202020204" pitchFamily="34" charset="0"/>
                <a:cs typeface="Arial" panose="020B0604020202020204" pitchFamily="34" charset="0"/>
              </a:rPr>
              <a:t>IgD</a:t>
            </a:r>
            <a:endParaRPr lang="en-US" b="1" dirty="0">
              <a:latin typeface="Arial" panose="020B0604020202020204" pitchFamily="34" charset="0"/>
              <a:cs typeface="Arial" panose="020B0604020202020204" pitchFamily="34" charset="0"/>
            </a:endParaRPr>
          </a:p>
          <a:p>
            <a:pPr lvl="2">
              <a:defRPr/>
            </a:pPr>
            <a:r>
              <a:rPr lang="el-GR" i="1" dirty="0">
                <a:latin typeface="Arial" panose="020B0604020202020204" pitchFamily="34" charset="0"/>
                <a:cs typeface="Arial" panose="020B0604020202020204" pitchFamily="34" charset="0"/>
              </a:rPr>
              <a:t>ε</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for </a:t>
            </a:r>
            <a:r>
              <a:rPr lang="en-US" b="1" dirty="0" err="1">
                <a:latin typeface="Arial" panose="020B0604020202020204" pitchFamily="34" charset="0"/>
                <a:cs typeface="Arial" panose="020B0604020202020204" pitchFamily="34" charset="0"/>
              </a:rPr>
              <a:t>IgE</a:t>
            </a:r>
            <a:endParaRPr lang="en-US" b="1" dirty="0">
              <a:latin typeface="Arial" panose="020B0604020202020204" pitchFamily="34" charset="0"/>
              <a:cs typeface="Arial" panose="020B0604020202020204" pitchFamily="34" charset="0"/>
            </a:endParaRPr>
          </a:p>
          <a:p>
            <a:pPr lvl="2">
              <a:defRPr/>
            </a:pPr>
            <a:r>
              <a:rPr lang="el-GR" i="1" dirty="0">
                <a:latin typeface="Arial" panose="020B0604020202020204" pitchFamily="34" charset="0"/>
                <a:cs typeface="Arial" panose="020B0604020202020204" pitchFamily="34" charset="0"/>
              </a:rPr>
              <a:t>γ</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for </a:t>
            </a:r>
            <a:r>
              <a:rPr lang="en-US" b="1" dirty="0">
                <a:latin typeface="Arial" panose="020B0604020202020204" pitchFamily="34" charset="0"/>
                <a:cs typeface="Arial" panose="020B0604020202020204" pitchFamily="34" charset="0"/>
              </a:rPr>
              <a:t>IgG</a:t>
            </a:r>
          </a:p>
          <a:p>
            <a:pPr lvl="2">
              <a:defRPr/>
            </a:pPr>
            <a:r>
              <a:rPr lang="el-GR" i="1" dirty="0">
                <a:latin typeface="Arial" panose="020B0604020202020204" pitchFamily="34" charset="0"/>
                <a:cs typeface="Arial" panose="020B0604020202020204" pitchFamily="34" charset="0"/>
              </a:rPr>
              <a:t>μ</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for </a:t>
            </a:r>
            <a:r>
              <a:rPr lang="en-US" b="1" dirty="0">
                <a:latin typeface="Arial" panose="020B0604020202020204" pitchFamily="34" charset="0"/>
                <a:cs typeface="Arial" panose="020B0604020202020204" pitchFamily="34" charset="0"/>
              </a:rPr>
              <a:t>IgM</a:t>
            </a:r>
            <a:r>
              <a:rPr lang="en-US" dirty="0">
                <a:latin typeface="Arial" panose="020B0604020202020204" pitchFamily="34" charset="0"/>
                <a:cs typeface="Arial" panose="020B0604020202020204" pitchFamily="34" charset="0"/>
              </a:rPr>
              <a:t> </a:t>
            </a:r>
          </a:p>
          <a:p>
            <a:pPr lvl="1">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CDB56-168C-4E02-94EB-7E0B444F7B9D}"/>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Structure of Immunoglobulins</a:t>
            </a:r>
            <a:endParaRPr lang="en-AU" dirty="0"/>
          </a:p>
        </p:txBody>
      </p:sp>
      <p:sp>
        <p:nvSpPr>
          <p:cNvPr id="8" name="Google Shape;390;g847cf01710_0_68">
            <a:extLst>
              <a:ext uri="{FF2B5EF4-FFF2-40B4-BE49-F238E27FC236}">
                <a16:creationId xmlns:a16="http://schemas.microsoft.com/office/drawing/2014/main" id="{764016AF-25FA-9543-A5E7-52E4328B77F2}"/>
              </a:ext>
            </a:extLst>
          </p:cNvPr>
          <p:cNvSpPr txBox="1">
            <a:spLocks noChangeArrowheads="1"/>
          </p:cNvSpPr>
          <p:nvPr/>
        </p:nvSpPr>
        <p:spPr bwMode="auto">
          <a:xfrm>
            <a:off x="520700" y="1828800"/>
            <a:ext cx="4203700" cy="45720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err="1">
                <a:latin typeface="Arial" panose="020B0604020202020204" pitchFamily="34" charset="0"/>
                <a:cs typeface="Arial" panose="020B0604020202020204" pitchFamily="34" charset="0"/>
              </a:rPr>
              <a:t>IgD</a:t>
            </a:r>
            <a:r>
              <a:rPr lang="en-US" sz="2400" dirty="0">
                <a:latin typeface="Arial" panose="020B0604020202020204" pitchFamily="34" charset="0"/>
                <a:cs typeface="Arial" panose="020B0604020202020204" pitchFamily="34" charset="0"/>
              </a:rPr>
              <a:t> and </a:t>
            </a:r>
            <a:r>
              <a:rPr lang="en-US" sz="2400" b="1" dirty="0" err="1">
                <a:latin typeface="Arial" panose="020B0604020202020204" pitchFamily="34" charset="0"/>
                <a:cs typeface="Arial" panose="020B0604020202020204" pitchFamily="34" charset="0"/>
              </a:rPr>
              <a:t>IgE</a:t>
            </a:r>
            <a:r>
              <a:rPr lang="en-US" sz="2400" dirty="0">
                <a:latin typeface="Arial" panose="020B0604020202020204" pitchFamily="34" charset="0"/>
                <a:cs typeface="Arial" panose="020B0604020202020204" pitchFamily="34" charset="0"/>
              </a:rPr>
              <a:t> = similar in structure to IgG</a:t>
            </a:r>
          </a:p>
          <a:p>
            <a:pPr>
              <a:defRPr/>
            </a:pPr>
            <a:endParaRPr lang="en-US" sz="2400"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IgM</a:t>
            </a:r>
            <a:r>
              <a:rPr lang="en-US" sz="2400" dirty="0">
                <a:latin typeface="Arial" panose="020B0604020202020204" pitchFamily="34" charset="0"/>
                <a:cs typeface="Arial" panose="020B0604020202020204" pitchFamily="34" charset="0"/>
              </a:rPr>
              <a:t> = monomeric, membrane-bound form or in a secreted form that is a cross-linked pentamer of this basic structure </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IgA</a:t>
            </a:r>
            <a:r>
              <a:rPr lang="en-US" sz="2400" dirty="0">
                <a:latin typeface="Arial" panose="020B0604020202020204" pitchFamily="34" charset="0"/>
                <a:cs typeface="Arial" panose="020B0604020202020204" pitchFamily="34" charset="0"/>
              </a:rPr>
              <a:t> = monomer, dimer, or trimer</a:t>
            </a:r>
          </a:p>
          <a:p>
            <a:pPr>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53955" name="Picture 5" descr="The structure has five similar structures that all extend out from the center, forming a roughly circular shape. Each of these is a Y-shaped structure with two strands labeled mu heavy chains that run parallel and then separate to left and right to form a fork before each ends. Where they separate, two horizontal bands connect the halves. To either side of this region, two bands labeled light chains extend out (one to the left and one to the right), and each angles slightly downward to join with a long bar that runs parallel to the forked portion of the heavy chain bars. Two parallel yellow bars connect the bases of each pair of heavy chains except for the pair at the bottom. These are connected to the forks on either side by a single yellow bar and by a horizontal J chain bar in the center of the structure that is connected to the base of the bottom heavy chain bars by two short vertical bars.">
            <a:extLst>
              <a:ext uri="{FF2B5EF4-FFF2-40B4-BE49-F238E27FC236}">
                <a16:creationId xmlns:a16="http://schemas.microsoft.com/office/drawing/2014/main" id="{CF3A7217-66D9-214E-B286-EEDDA7E02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828800"/>
            <a:ext cx="39322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6" name="Rectangle 6">
            <a:extLst>
              <a:ext uri="{FF2B5EF4-FFF2-40B4-BE49-F238E27FC236}">
                <a16:creationId xmlns:a16="http://schemas.microsoft.com/office/drawing/2014/main" id="{EB1DD8DC-2F61-CC42-A062-0D0EAC7B3A84}"/>
              </a:ext>
            </a:extLst>
          </p:cNvPr>
          <p:cNvSpPr>
            <a:spLocks noChangeArrowheads="1"/>
          </p:cNvSpPr>
          <p:nvPr/>
        </p:nvSpPr>
        <p:spPr bwMode="auto">
          <a:xfrm>
            <a:off x="5757863" y="6188075"/>
            <a:ext cx="2170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a:latin typeface="Arial" panose="020B0604020202020204" pitchFamily="34" charset="0"/>
                <a:cs typeface="Arial" panose="020B0604020202020204" pitchFamily="34" charset="0"/>
              </a:rPr>
              <a:t>IgM pentamer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1">
            <a:extLst>
              <a:ext uri="{FF2B5EF4-FFF2-40B4-BE49-F238E27FC236}">
                <a16:creationId xmlns:a16="http://schemas.microsoft.com/office/drawing/2014/main" id="{FACE1D36-3063-4072-A681-2A98E8CFC57A}"/>
              </a:ext>
            </a:extLst>
          </p:cNvPr>
          <p:cNvPicPr>
            <a:picLocks noChangeAspect="1"/>
          </p:cNvPicPr>
          <p:nvPr/>
        </p:nvPicPr>
        <p:blipFill>
          <a:blip r:embed="rId3"/>
          <a:stretch>
            <a:fillRect/>
          </a:stretch>
        </p:blipFill>
        <p:spPr>
          <a:xfrm>
            <a:off x="762000" y="348726"/>
            <a:ext cx="1133954" cy="816935"/>
          </a:xfrm>
          <a:prstGeom prst="rect">
            <a:avLst/>
          </a:prstGeom>
        </p:spPr>
      </p:pic>
      <p:sp>
        <p:nvSpPr>
          <p:cNvPr id="2" name="Title 1">
            <a:extLst>
              <a:ext uri="{FF2B5EF4-FFF2-40B4-BE49-F238E27FC236}">
                <a16:creationId xmlns:a16="http://schemas.microsoft.com/office/drawing/2014/main" id="{6F357BF8-E962-4B3D-AE24-803DA613469A}"/>
              </a:ext>
            </a:extLst>
          </p:cNvPr>
          <p:cNvSpPr>
            <a:spLocks noGrp="1"/>
          </p:cNvSpPr>
          <p:nvPr>
            <p:ph type="title"/>
          </p:nvPr>
        </p:nvSpPr>
        <p:spPr>
          <a:xfrm>
            <a:off x="0" y="152400"/>
            <a:ext cx="9144000" cy="11430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19</a:t>
            </a:r>
            <a:endParaRPr lang="en-AU" dirty="0">
              <a:solidFill>
                <a:srgbClr val="145C76"/>
              </a:solidFill>
            </a:endParaRPr>
          </a:p>
        </p:txBody>
      </p:sp>
      <p:sp>
        <p:nvSpPr>
          <p:cNvPr id="256005" name="Google Shape;433;g847cf01710_0_113">
            <a:extLst>
              <a:ext uri="{FF2B5EF4-FFF2-40B4-BE49-F238E27FC236}">
                <a16:creationId xmlns:a16="http://schemas.microsoft.com/office/drawing/2014/main" id="{D2AF9076-E87B-4B4E-9154-D7D9F0DEBDA0}"/>
              </a:ext>
            </a:extLst>
          </p:cNvPr>
          <p:cNvSpPr txBox="1">
            <a:spLocks noChangeArrowheads="1"/>
          </p:cNvSpPr>
          <p:nvPr/>
        </p:nvSpPr>
        <p:spPr bwMode="auto">
          <a:xfrm>
            <a:off x="288925" y="1676399"/>
            <a:ext cx="856615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description is associated with immunoglobulin G?</a:t>
            </a:r>
            <a:endParaRPr lang="en-US" altLang="en-US" sz="240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consists of two Fc fragments and two Fab fragments</a:t>
            </a:r>
            <a:endParaRPr lang="en-US" altLang="en-US" sz="2400" i="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consists of one heavy and one light chain</a:t>
            </a:r>
            <a:endParaRPr lang="en-US" altLang="en-US" sz="240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most abundant immunoglobulin</a:t>
            </a:r>
            <a:endParaRPr lang="en-US" altLang="en-US" sz="2400" i="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important in the allergic response</a:t>
            </a: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38361-5867-4296-8643-6D18C957460C}"/>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Coordination Bonds of Iron</a:t>
            </a:r>
            <a:endParaRPr lang="en-AU" dirty="0"/>
          </a:p>
        </p:txBody>
      </p:sp>
      <p:pic>
        <p:nvPicPr>
          <p:cNvPr id="41986" name="Picture 3" descr="A four-part figure, a, b, c, and d, shows the structure of porphyrins and of heme. Part a shows a skeletal structure of porphyrin, part b shows the structural formula of heme, part c shows a space-filling model of heme, and part d shows interactions with the F e atom in heme.">
            <a:extLst>
              <a:ext uri="{FF2B5EF4-FFF2-40B4-BE49-F238E27FC236}">
                <a16:creationId xmlns:a16="http://schemas.microsoft.com/office/drawing/2014/main" id="{1B71D8DF-4AAD-7F4F-B99B-2B72A9D19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3124200"/>
            <a:ext cx="8010525"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90;g847cf01710_0_68">
            <a:extLst>
              <a:ext uri="{FF2B5EF4-FFF2-40B4-BE49-F238E27FC236}">
                <a16:creationId xmlns:a16="http://schemas.microsoft.com/office/drawing/2014/main" id="{F619EF32-D9EF-CB4E-9617-19AEEDCE15FD}"/>
              </a:ext>
            </a:extLst>
          </p:cNvPr>
          <p:cNvSpPr txBox="1">
            <a:spLocks noChangeArrowheads="1"/>
          </p:cNvSpPr>
          <p:nvPr/>
        </p:nvSpPr>
        <p:spPr bwMode="auto">
          <a:xfrm>
            <a:off x="474663" y="1422401"/>
            <a:ext cx="8194675"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dirty="0">
                <a:latin typeface="Arial" panose="020B0604020202020204" pitchFamily="34" charset="0"/>
                <a:cs typeface="Arial" panose="020B0604020202020204" pitchFamily="34" charset="0"/>
              </a:rPr>
              <a:t>six coordination bonds:</a:t>
            </a:r>
          </a:p>
          <a:p>
            <a:pPr lvl="1"/>
            <a:r>
              <a:rPr lang="en-US" altLang="en-US" sz="2400" dirty="0">
                <a:latin typeface="Arial" panose="020B0604020202020204" pitchFamily="34" charset="0"/>
                <a:cs typeface="Arial" panose="020B0604020202020204" pitchFamily="34" charset="0"/>
              </a:rPr>
              <a:t>four to nitrogen atoms in the flat </a:t>
            </a:r>
            <a:r>
              <a:rPr lang="en-US" altLang="en-US" sz="2400" b="1" dirty="0">
                <a:latin typeface="Arial" panose="020B0604020202020204" pitchFamily="34" charset="0"/>
                <a:cs typeface="Arial" panose="020B0604020202020204" pitchFamily="34" charset="0"/>
              </a:rPr>
              <a:t>porphyrin ring</a:t>
            </a:r>
            <a:r>
              <a:rPr lang="en-US" altLang="en-US" sz="2400" dirty="0">
                <a:latin typeface="Arial" panose="020B0604020202020204" pitchFamily="34" charset="0"/>
                <a:cs typeface="Arial" panose="020B0604020202020204" pitchFamily="34" charset="0"/>
              </a:rPr>
              <a:t> </a:t>
            </a:r>
          </a:p>
          <a:p>
            <a:pPr lvl="1"/>
            <a:r>
              <a:rPr lang="en-US" altLang="en-US" sz="2400" dirty="0">
                <a:latin typeface="Arial" panose="020B0604020202020204" pitchFamily="34" charset="0"/>
                <a:cs typeface="Arial" panose="020B0604020202020204" pitchFamily="34" charset="0"/>
              </a:rPr>
              <a:t>two perpendicular to the porphyrin </a:t>
            </a:r>
          </a:p>
          <a:p>
            <a:pPr lvl="1"/>
            <a:endParaRPr lang="en-US" alt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8A44A-4330-426B-B43A-19E357807D41}"/>
              </a:ext>
            </a:extLst>
          </p:cNvPr>
          <p:cNvSpPr>
            <a:spLocks noGrp="1"/>
          </p:cNvSpPr>
          <p:nvPr>
            <p:ph type="title"/>
          </p:nvPr>
        </p:nvSpPr>
        <p:spPr>
          <a:xfrm>
            <a:off x="0" y="152400"/>
            <a:ext cx="9144000" cy="11430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19, Response</a:t>
            </a:r>
            <a:endParaRPr lang="en-AU" dirty="0">
              <a:solidFill>
                <a:srgbClr val="145C76"/>
              </a:solidFill>
            </a:endParaRPr>
          </a:p>
        </p:txBody>
      </p:sp>
      <p:sp>
        <p:nvSpPr>
          <p:cNvPr id="258051" name="Google Shape;433;g847cf01710_0_113">
            <a:extLst>
              <a:ext uri="{FF2B5EF4-FFF2-40B4-BE49-F238E27FC236}">
                <a16:creationId xmlns:a16="http://schemas.microsoft.com/office/drawing/2014/main" id="{F6A0EAC7-FB55-E441-A277-1B307FD8160D}"/>
              </a:ext>
            </a:extLst>
          </p:cNvPr>
          <p:cNvSpPr txBox="1">
            <a:spLocks noChangeArrowheads="1"/>
          </p:cNvSpPr>
          <p:nvPr/>
        </p:nvSpPr>
        <p:spPr bwMode="auto">
          <a:xfrm>
            <a:off x="288925" y="1600199"/>
            <a:ext cx="8566150"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description is associated with immunoglobulin G?</a:t>
            </a:r>
            <a:endParaRPr lang="en-US" altLang="en-US" sz="240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most abundant immunoglobulin</a:t>
            </a:r>
          </a:p>
          <a:p>
            <a:pPr>
              <a:lnSpc>
                <a:spcPct val="115000"/>
              </a:lnSpc>
              <a:spcBef>
                <a:spcPct val="0"/>
              </a:spcBef>
              <a:buClr>
                <a:srgbClr val="000000"/>
              </a:buClr>
              <a:buSzPts val="1100"/>
              <a:buFont typeface="Calibri" panose="020F0502020204030204" pitchFamily="34" charset="0"/>
              <a:buNone/>
            </a:pPr>
            <a:endParaRPr lang="en-US" altLang="en-US" sz="2400" b="1" i="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a:latin typeface="Arial" panose="020B0604020202020204" pitchFamily="34" charset="0"/>
                <a:ea typeface="Calibri" panose="020F0502020204030204" pitchFamily="34" charset="0"/>
                <a:cs typeface="Arial" panose="020B0604020202020204" pitchFamily="34" charset="0"/>
              </a:rPr>
              <a:t>The IgG described above is the major antibody in secondary immune responses, which are initiated by a class of B cells called memory B cells. IgG is the most abundant immunoglobulin in the blood. </a:t>
            </a:r>
          </a:p>
          <a:p>
            <a:pPr>
              <a:lnSpc>
                <a:spcPct val="115000"/>
              </a:lnSpc>
              <a:spcBef>
                <a:spcPct val="0"/>
              </a:spcBef>
              <a:buClr>
                <a:srgbClr val="000000"/>
              </a:buClr>
              <a:buSzPts val="1100"/>
              <a:buFontTx/>
              <a:buNone/>
            </a:pPr>
            <a:endParaRPr lang="en-US" altLang="en-US" sz="2400">
              <a:cs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b="1" i="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84467-284A-43D5-BA43-84EDD1E6FB2C}"/>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Phagocytosis of Antibody-Bound Viruses by Macrophages</a:t>
            </a:r>
            <a:endParaRPr lang="en-AU" dirty="0"/>
          </a:p>
        </p:txBody>
      </p:sp>
      <p:sp>
        <p:nvSpPr>
          <p:cNvPr id="8" name="Google Shape;390;g847cf01710_0_68">
            <a:extLst>
              <a:ext uri="{FF2B5EF4-FFF2-40B4-BE49-F238E27FC236}">
                <a16:creationId xmlns:a16="http://schemas.microsoft.com/office/drawing/2014/main" id="{63D1ACBA-AD2B-2D42-BD15-CE7611D045A4}"/>
              </a:ext>
            </a:extLst>
          </p:cNvPr>
          <p:cNvSpPr txBox="1">
            <a:spLocks noChangeArrowheads="1"/>
          </p:cNvSpPr>
          <p:nvPr/>
        </p:nvSpPr>
        <p:spPr bwMode="auto">
          <a:xfrm>
            <a:off x="533400" y="1981201"/>
            <a:ext cx="8077200" cy="838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When Fc receptors bind an antibody pathogen complex, macrophages engulf the complex</a:t>
            </a: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60099" name="Picture 2" descr="An irregular circle on the left is labeled, macrophage. It has small spheres, F c receptors, along its outer surface. One F c receptor is attached to the vertex of a triangle that has its base along one side of a hexagonal viral structure with an S-shaped strand inside. Three other similar triangles are on other sides of the virus. The virus is labeled I g G coated virus and the vertex of a triangle that is not attached at its apex is labeled F c region of I g G. An arrow labeled, phagocytosis points to a second macrophage that is similar to the first except that it has an invagination that contains the virus on all sides except for a narrow opening at the top. Each triangle vertex of the virus is now bonded to an F c receptor.">
            <a:extLst>
              <a:ext uri="{FF2B5EF4-FFF2-40B4-BE49-F238E27FC236}">
                <a16:creationId xmlns:a16="http://schemas.microsoft.com/office/drawing/2014/main" id="{280F51DD-12D0-8349-A2F7-7DD6DDD88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3125788"/>
            <a:ext cx="5651500"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77;g7fe2cbe272_0_8" descr="Icon P 2&#10;">
            <a:extLst>
              <a:ext uri="{FF2B5EF4-FFF2-40B4-BE49-F238E27FC236}">
                <a16:creationId xmlns:a16="http://schemas.microsoft.com/office/drawing/2014/main" id="{D451A007-485A-4147-A2B3-198A05FC8C7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546" y="358775"/>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810999D-2FBD-46D3-865B-F042E34A2F41}"/>
              </a:ext>
            </a:extLst>
          </p:cNvPr>
          <p:cNvSpPr>
            <a:spLocks noGrp="1"/>
          </p:cNvSpPr>
          <p:nvPr>
            <p:ph type="title"/>
          </p:nvPr>
        </p:nvSpPr>
        <p:spPr>
          <a:xfrm>
            <a:off x="0" y="152399"/>
            <a:ext cx="9144000" cy="1298575"/>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23555" name="Text Placeholder 2">
            <a:extLst>
              <a:ext uri="{FF2B5EF4-FFF2-40B4-BE49-F238E27FC236}">
                <a16:creationId xmlns:a16="http://schemas.microsoft.com/office/drawing/2014/main" id="{1D9C9A3E-C1C7-0841-8C3F-ADEB59D95A9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A ligand binds a protein at a binding site that is complementary to the ligand in size, shape, charge, and hydrophobic or hydrophilic character. </a:t>
            </a:r>
            <a:r>
              <a:rPr lang="en-US" altLang="en-US" sz="2400" dirty="0">
                <a:latin typeface="Arial" panose="020B0604020202020204" pitchFamily="34" charset="0"/>
                <a:cs typeface="Arial" panose="020B0604020202020204" pitchFamily="34" charset="0"/>
              </a:rPr>
              <a:t>The interaction is specific: the protein can discriminate among the thousands of different molecules in its environment and selectively bind only one or a few types. A given protein may have separate </a:t>
            </a:r>
            <a:r>
              <a:rPr lang="en-US" altLang="en-US" sz="2400" b="1" dirty="0">
                <a:latin typeface="Arial" panose="020B0604020202020204" pitchFamily="34" charset="0"/>
                <a:cs typeface="Arial" panose="020B0604020202020204" pitchFamily="34" charset="0"/>
              </a:rPr>
              <a:t>binding sites </a:t>
            </a:r>
            <a:r>
              <a:rPr lang="en-US" altLang="en-US" sz="2400" dirty="0">
                <a:latin typeface="Arial" panose="020B0604020202020204" pitchFamily="34" charset="0"/>
                <a:cs typeface="Arial" panose="020B0604020202020204" pitchFamily="34" charset="0"/>
              </a:rPr>
              <a:t>for several different ligands. These specific molecular interactions are crucial in maintaining the high degree of order in a living system. </a:t>
            </a: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6334427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BBF0C-88DC-4123-9C67-22A75FB38969}"/>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Antibodies Bind Tightly and Specifically to Antigen</a:t>
            </a:r>
            <a:endParaRPr lang="en-AU" dirty="0">
              <a:solidFill>
                <a:srgbClr val="4E4CB4"/>
              </a:solidFill>
            </a:endParaRPr>
          </a:p>
        </p:txBody>
      </p:sp>
      <p:sp>
        <p:nvSpPr>
          <p:cNvPr id="7" name="Google Shape;390;g847cf01710_0_68">
            <a:extLst>
              <a:ext uri="{FF2B5EF4-FFF2-40B4-BE49-F238E27FC236}">
                <a16:creationId xmlns:a16="http://schemas.microsoft.com/office/drawing/2014/main" id="{0EFBE937-B4D5-6E4D-BCA7-1F853ECC1B87}"/>
              </a:ext>
            </a:extLst>
          </p:cNvPr>
          <p:cNvSpPr txBox="1">
            <a:spLocks noChangeArrowheads="1"/>
          </p:cNvSpPr>
          <p:nvPr/>
        </p:nvSpPr>
        <p:spPr bwMode="auto">
          <a:xfrm>
            <a:off x="433388" y="2117725"/>
            <a:ext cx="8177212" cy="16922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induced fit = conformational changes in the antibody and/or antigen allow the complementary groups to interact fully</a:t>
            </a:r>
          </a:p>
          <a:p>
            <a:pPr>
              <a:defRPr/>
            </a:pPr>
            <a:r>
              <a:rPr lang="en-US" sz="2400" i="1" dirty="0" err="1">
                <a:latin typeface="Arial" panose="020B0604020202020204" pitchFamily="34" charset="0"/>
                <a:cs typeface="Arial" panose="020B0604020202020204" pitchFamily="34" charset="0"/>
              </a:rPr>
              <a:t>K</a:t>
            </a:r>
            <a:r>
              <a:rPr lang="en-US" sz="2400" baseline="-25000" dirty="0" err="1">
                <a:latin typeface="Arial" panose="020B0604020202020204" pitchFamily="34" charset="0"/>
                <a:cs typeface="Arial" panose="020B0604020202020204" pitchFamily="34" charset="0"/>
              </a:rPr>
              <a:t>d</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values as low as 10</a:t>
            </a:r>
            <a:r>
              <a:rPr lang="en-US" sz="2400" baseline="30000" dirty="0">
                <a:latin typeface="Arial" panose="020B0604020202020204" pitchFamily="34" charset="0"/>
                <a:cs typeface="Arial" panose="020B0604020202020204" pitchFamily="34" charset="0"/>
              </a:rPr>
              <a:t>–10</a:t>
            </a:r>
            <a:r>
              <a:rPr lang="en-US" sz="24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M</a:t>
            </a: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64195" name="Picture 2" descr="Part a is labeled, conformation with no antigen bound and shows a roughly spherical structure with a U-shaped opening at its bottom and a vertical channel running vertically along its center line. It is mostly green with a few bits of yellow, mostly near the bottom, and a few bits of blue, mostly near the top. Part b is labeled, antigen bound (but not shown). It has a wider, deeper region in the center with more yellow. Part c, antigen bound (shown), has an antigen in the central channel. The antigen has a rectangular lower portion with three protrusions extending from its top half.">
            <a:extLst>
              <a:ext uri="{FF2B5EF4-FFF2-40B4-BE49-F238E27FC236}">
                <a16:creationId xmlns:a16="http://schemas.microsoft.com/office/drawing/2014/main" id="{69A3B54F-AB10-3944-B266-957080818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962400"/>
            <a:ext cx="8077200"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1233FB55-1A1E-48A6-857C-85200C2E94CC}"/>
              </a:ext>
            </a:extLst>
          </p:cNvPr>
          <p:cNvPicPr>
            <a:picLocks noChangeAspect="1"/>
          </p:cNvPicPr>
          <p:nvPr/>
        </p:nvPicPr>
        <p:blipFill>
          <a:blip r:embed="rId3"/>
          <a:stretch>
            <a:fillRect/>
          </a:stretch>
        </p:blipFill>
        <p:spPr>
          <a:xfrm>
            <a:off x="762000" y="304549"/>
            <a:ext cx="1133954" cy="816935"/>
          </a:xfrm>
          <a:prstGeom prst="rect">
            <a:avLst/>
          </a:prstGeom>
        </p:spPr>
      </p:pic>
      <p:sp>
        <p:nvSpPr>
          <p:cNvPr id="2" name="Title 1">
            <a:extLst>
              <a:ext uri="{FF2B5EF4-FFF2-40B4-BE49-F238E27FC236}">
                <a16:creationId xmlns:a16="http://schemas.microsoft.com/office/drawing/2014/main" id="{C5EC7A5E-91F1-4AF2-B8F6-940B64D950A0}"/>
              </a:ext>
            </a:extLst>
          </p:cNvPr>
          <p:cNvSpPr>
            <a:spLocks noGrp="1"/>
          </p:cNvSpPr>
          <p:nvPr>
            <p:ph type="title"/>
          </p:nvPr>
        </p:nvSpPr>
        <p:spPr>
          <a:xfrm>
            <a:off x="0" y="152399"/>
            <a:ext cx="9144000" cy="1109663"/>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20</a:t>
            </a:r>
            <a:endParaRPr lang="en-AU" dirty="0">
              <a:solidFill>
                <a:srgbClr val="145C76"/>
              </a:solidFill>
            </a:endParaRPr>
          </a:p>
        </p:txBody>
      </p:sp>
      <p:sp>
        <p:nvSpPr>
          <p:cNvPr id="266245" name="Google Shape;433;g847cf01710_0_113">
            <a:extLst>
              <a:ext uri="{FF2B5EF4-FFF2-40B4-BE49-F238E27FC236}">
                <a16:creationId xmlns:a16="http://schemas.microsoft.com/office/drawing/2014/main" id="{62835650-09F8-BB41-A1BC-DCDF3F1246D8}"/>
              </a:ext>
            </a:extLst>
          </p:cNvPr>
          <p:cNvSpPr txBox="1">
            <a:spLocks noChangeArrowheads="1"/>
          </p:cNvSpPr>
          <p:nvPr/>
        </p:nvSpPr>
        <p:spPr bwMode="auto">
          <a:xfrm>
            <a:off x="349250" y="1523999"/>
            <a:ext cx="8443913" cy="518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biochemical principle is NOT true of immunoglobulins as examples of protein structure and function?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Disulfide linkages strengthen the quaternary structure. </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Because the antigen-binding domain has high affinity,</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there is no observed induced fit.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Amino acid chain flexibility and bond rotation permit</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optimal epitope binding. </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There are two specific and identical binding sites with </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high affinity on the same molecule.</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E. There is 100% sequence homology between the two</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antigen-binding sites.</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4C32-6E75-480D-B127-F6760F852A0A}"/>
              </a:ext>
            </a:extLst>
          </p:cNvPr>
          <p:cNvSpPr>
            <a:spLocks noGrp="1"/>
          </p:cNvSpPr>
          <p:nvPr>
            <p:ph type="title"/>
          </p:nvPr>
        </p:nvSpPr>
        <p:spPr>
          <a:xfrm>
            <a:off x="0" y="152399"/>
            <a:ext cx="9144000" cy="1109663"/>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20, Response</a:t>
            </a:r>
            <a:endParaRPr lang="en-AU" dirty="0">
              <a:solidFill>
                <a:srgbClr val="145C76"/>
              </a:solidFill>
            </a:endParaRPr>
          </a:p>
        </p:txBody>
      </p:sp>
      <p:sp>
        <p:nvSpPr>
          <p:cNvPr id="268291" name="Google Shape;433;g847cf01710_0_113">
            <a:extLst>
              <a:ext uri="{FF2B5EF4-FFF2-40B4-BE49-F238E27FC236}">
                <a16:creationId xmlns:a16="http://schemas.microsoft.com/office/drawing/2014/main" id="{6B0343B2-65C0-874C-BAE8-AD525D664F66}"/>
              </a:ext>
            </a:extLst>
          </p:cNvPr>
          <p:cNvSpPr txBox="1">
            <a:spLocks noChangeArrowheads="1"/>
          </p:cNvSpPr>
          <p:nvPr/>
        </p:nvSpPr>
        <p:spPr bwMode="auto">
          <a:xfrm>
            <a:off x="349250" y="1676399"/>
            <a:ext cx="8443913"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biochemical principle is NOT true of immunoglobulins as examples of protein structure and function?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10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Because the antigen-binding domain has high affinity,</a:t>
            </a: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there is no observed induced fit.</a:t>
            </a:r>
          </a:p>
          <a:p>
            <a:pPr>
              <a:lnSpc>
                <a:spcPct val="115000"/>
              </a:lnSpc>
              <a:spcBef>
                <a:spcPct val="0"/>
              </a:spcBef>
              <a:buClr>
                <a:srgbClr val="000000"/>
              </a:buClr>
              <a:buSzPts val="1100"/>
              <a:buFont typeface="Calibri" panose="020F0502020204030204" pitchFamily="34" charset="0"/>
              <a:buNone/>
            </a:pPr>
            <a:endParaRPr lang="en-US" altLang="en-US" sz="1000"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latin typeface="Arial" panose="020B0604020202020204" pitchFamily="34" charset="0"/>
                <a:ea typeface="Calibri" panose="020F0502020204030204" pitchFamily="34" charset="0"/>
                <a:cs typeface="Arial" panose="020B0604020202020204" pitchFamily="34" charset="0"/>
              </a:rPr>
              <a:t>Complementarity between the antigen and its specific binding site is often achieved interactively as the structures of antigen and binding site influence each other. Conformational changes in the antibody and/or the antigen then allow the complementary groups to interact fully. This is an example of induced fit. </a:t>
            </a: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a:t>
            </a:r>
            <a:endParaRPr lang="en-US" altLang="en-US" sz="24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6BB8C-D545-41ED-9A9C-B340BDD2BE8E}"/>
              </a:ext>
            </a:extLst>
          </p:cNvPr>
          <p:cNvSpPr>
            <a:spLocks noGrp="1"/>
          </p:cNvSpPr>
          <p:nvPr>
            <p:ph type="title"/>
          </p:nvPr>
        </p:nvSpPr>
        <p:spPr/>
        <p:txBody>
          <a:bodyPr/>
          <a:lstStyle/>
          <a:p>
            <a:r>
              <a:rPr lang="en-US" altLang="en-US" sz="3000" dirty="0">
                <a:solidFill>
                  <a:srgbClr val="4E4CB4"/>
                </a:solidFill>
                <a:latin typeface="Arial" panose="020B0604020202020204" pitchFamily="34" charset="0"/>
                <a:cs typeface="Arial" panose="020B0604020202020204" pitchFamily="34" charset="0"/>
              </a:rPr>
              <a:t>The Antibody-Antigen Interaction Is the Basis for a Variety of Important Analytical Procedures</a:t>
            </a:r>
            <a:endParaRPr lang="en-AU" sz="3000" dirty="0">
              <a:solidFill>
                <a:srgbClr val="4E4CB4"/>
              </a:solidFill>
            </a:endParaRPr>
          </a:p>
        </p:txBody>
      </p:sp>
      <p:sp>
        <p:nvSpPr>
          <p:cNvPr id="7" name="Google Shape;390;g847cf01710_0_68">
            <a:extLst>
              <a:ext uri="{FF2B5EF4-FFF2-40B4-BE49-F238E27FC236}">
                <a16:creationId xmlns:a16="http://schemas.microsoft.com/office/drawing/2014/main" id="{B90DD593-D17F-0C41-B78F-B302C5F52E99}"/>
              </a:ext>
            </a:extLst>
          </p:cNvPr>
          <p:cNvSpPr txBox="1">
            <a:spLocks noChangeArrowheads="1"/>
          </p:cNvSpPr>
          <p:nvPr/>
        </p:nvSpPr>
        <p:spPr bwMode="auto">
          <a:xfrm>
            <a:off x="433388" y="1752601"/>
            <a:ext cx="8177212" cy="44958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two types of antibody preparations are used: </a:t>
            </a:r>
          </a:p>
          <a:p>
            <a:pPr lvl="1">
              <a:defRPr/>
            </a:pPr>
            <a:r>
              <a:rPr lang="en-US" sz="2400" b="1" dirty="0">
                <a:latin typeface="Arial" panose="020B0604020202020204" pitchFamily="34" charset="0"/>
                <a:cs typeface="Arial" panose="020B0604020202020204" pitchFamily="34" charset="0"/>
              </a:rPr>
              <a:t>polyclonal antibodies</a:t>
            </a:r>
          </a:p>
          <a:p>
            <a:pPr lvl="2">
              <a:defRPr/>
            </a:pPr>
            <a:r>
              <a:rPr lang="en-US" dirty="0">
                <a:latin typeface="Arial" panose="020B0604020202020204" pitchFamily="34" charset="0"/>
                <a:cs typeface="Arial" panose="020B0604020202020204" pitchFamily="34" charset="0"/>
              </a:rPr>
              <a:t>produced by injecting a protein into an animal </a:t>
            </a:r>
          </a:p>
          <a:p>
            <a:pPr lvl="2">
              <a:defRPr/>
            </a:pPr>
            <a:r>
              <a:rPr lang="en-US" dirty="0">
                <a:latin typeface="Arial" panose="020B0604020202020204" pitchFamily="34" charset="0"/>
                <a:cs typeface="Arial" panose="020B0604020202020204" pitchFamily="34" charset="0"/>
              </a:rPr>
              <a:t>contain a mixture of antibodies that recognize different parts of the protein</a:t>
            </a:r>
          </a:p>
          <a:p>
            <a:pPr lvl="1">
              <a:defRPr/>
            </a:pPr>
            <a:r>
              <a:rPr lang="en-US" sz="2400" b="1" dirty="0">
                <a:latin typeface="Arial" panose="020B0604020202020204" pitchFamily="34" charset="0"/>
                <a:cs typeface="Arial" panose="020B0604020202020204" pitchFamily="34" charset="0"/>
              </a:rPr>
              <a:t>monoclonal antibodies</a:t>
            </a:r>
          </a:p>
          <a:p>
            <a:pPr lvl="2">
              <a:defRPr/>
            </a:pPr>
            <a:r>
              <a:rPr lang="en-US" dirty="0">
                <a:latin typeface="Arial" panose="020B0604020202020204" pitchFamily="34" charset="0"/>
                <a:cs typeface="Arial" panose="020B0604020202020204" pitchFamily="34" charset="0"/>
              </a:rPr>
              <a:t>Synthesized by a population of identical B cells (a </a:t>
            </a:r>
            <a:r>
              <a:rPr lang="en-US" b="1" dirty="0">
                <a:latin typeface="Arial" panose="020B0604020202020204" pitchFamily="34" charset="0"/>
                <a:cs typeface="Arial" panose="020B0604020202020204" pitchFamily="34" charset="0"/>
              </a:rPr>
              <a:t>clone</a:t>
            </a:r>
            <a:r>
              <a:rPr lang="en-US" dirty="0">
                <a:latin typeface="Arial" panose="020B0604020202020204" pitchFamily="34" charset="0"/>
                <a:cs typeface="Arial" panose="020B0604020202020204" pitchFamily="34" charset="0"/>
              </a:rPr>
              <a:t>) </a:t>
            </a:r>
          </a:p>
          <a:p>
            <a:pPr lvl="2">
              <a:defRPr/>
            </a:pPr>
            <a:r>
              <a:rPr lang="en-US" dirty="0">
                <a:latin typeface="Arial" panose="020B0604020202020204" pitchFamily="34" charset="0"/>
                <a:cs typeface="Arial" panose="020B0604020202020204" pitchFamily="34" charset="0"/>
              </a:rPr>
              <a:t>homogeneous, all recognizing the same epitope. </a:t>
            </a:r>
          </a:p>
          <a:p>
            <a:pPr lvl="1">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29257-146B-497D-B970-EC50C45EC942}"/>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Western Blots</a:t>
            </a:r>
            <a:endParaRPr lang="en-AU" dirty="0"/>
          </a:p>
        </p:txBody>
      </p:sp>
      <p:sp>
        <p:nvSpPr>
          <p:cNvPr id="8" name="Google Shape;390;g847cf01710_0_68">
            <a:extLst>
              <a:ext uri="{FF2B5EF4-FFF2-40B4-BE49-F238E27FC236}">
                <a16:creationId xmlns:a16="http://schemas.microsoft.com/office/drawing/2014/main" id="{147334B6-888D-5445-BEAE-17A05934DDFE}"/>
              </a:ext>
            </a:extLst>
          </p:cNvPr>
          <p:cNvSpPr txBox="1">
            <a:spLocks noChangeArrowheads="1"/>
          </p:cNvSpPr>
          <p:nvPr/>
        </p:nvSpPr>
        <p:spPr bwMode="auto">
          <a:xfrm>
            <a:off x="533400" y="1752601"/>
            <a:ext cx="8077200" cy="838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immunoblot</a:t>
            </a:r>
            <a:r>
              <a:rPr lang="en-US" sz="2400" dirty="0">
                <a:latin typeface="Arial" panose="020B0604020202020204" pitchFamily="34" charset="0"/>
                <a:cs typeface="Arial" panose="020B0604020202020204" pitchFamily="34" charset="0"/>
              </a:rPr>
              <a:t> = </a:t>
            </a:r>
            <a:r>
              <a:rPr lang="en-US" sz="2400" b="1" dirty="0">
                <a:latin typeface="Arial" panose="020B0604020202020204" pitchFamily="34" charset="0"/>
                <a:cs typeface="Arial" panose="020B0604020202020204" pitchFamily="34" charset="0"/>
              </a:rPr>
              <a:t>Western blot </a:t>
            </a:r>
            <a:r>
              <a:rPr lang="en-US" sz="2400" dirty="0">
                <a:latin typeface="Arial" panose="020B0604020202020204" pitchFamily="34" charset="0"/>
                <a:cs typeface="Arial" panose="020B0604020202020204" pitchFamily="34" charset="0"/>
              </a:rPr>
              <a:t>assay = uses antibodies to detect a protein    </a:t>
            </a: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72387" name="Picture 3" descr="Part a has a series of steps on the left. Each has text and symbols. Step 1: Coat surface with sample (antigens). The symbols are three rectangles that each have a different shape across the top (a triangular cutout, a rounded protrusion, and a square cutout). Step 2: Block unoccupied sites with nonspecific protein (a rectangle with a rounded top). Step 3: Incubate with primary antibody against specific antigen (an inverted red Y shape with triangular cutouts at the end of each fork). Step 4: Incubate with secondary antibody-enzyme complex that binds primary antibody (an inverted green Y shape with a small circle with a cutout attached by a stalk to its base). Step 5: Add substrate (a white triangle with one rounded side). Step 6: Formation of colored product indicates presence of specific antigen (three squares). On the right, a figure shows a horizontal row of the nonspecific proteins (rectangles with rounded tops like tombstones). Interspersed with these are a rectangle with a triangular cutout on top, a rectangle with a rounded protrusion, and a rectangle with a square cutout. An inverted red Y shape has fitted one fork onto the rounded protrusion of one of the rectangles in the horizontal line across the bottom. An inverted green Y shape has a square protrusion that fits into the base of the red Y shape to attach them together. The circle with a cutout attached to the base of the green Y binds to substrate molecules, which fit into its cutout, and produces product (small squares). Part b shows two vertical rectangles, an S D S gel on the left and an immunoblot on the right. The gel has three lanes numbered 1, 2, and 3 and the immunoblot has three lanes numbered 4, 5, and 6. Between the two, horizontal lines are labeled from top to bottom as 97.4, 66.2, 45.0, 31.0, 21.5, and 14.4. Lane 1 has many horizontal lines close together from the top until below 31.0. Lane 2 has many bands between 97.4 and 45.0, with the darkest bands near 45.0, and a single band below 31.0 in line with the last band of lane 1. Lane 3 has a thick band adjacent to the thickest band of lane 2 just below 66.2. Lanes 4, 5, and 6 all have a single band in the same location just below 66.2. Lane 4 is slightly lighter than the other two.">
            <a:extLst>
              <a:ext uri="{FF2B5EF4-FFF2-40B4-BE49-F238E27FC236}">
                <a16:creationId xmlns:a16="http://schemas.microsoft.com/office/drawing/2014/main" id="{7C3532DF-C6DF-9145-8D65-DEF4EB819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75" y="2971800"/>
            <a:ext cx="75882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A2254-412A-4BCD-A93B-E4D4EFF472B2}"/>
              </a:ext>
            </a:extLst>
          </p:cNvPr>
          <p:cNvSpPr>
            <a:spLocks noGrp="1"/>
          </p:cNvSpPr>
          <p:nvPr>
            <p:ph type="title"/>
          </p:nvPr>
        </p:nvSpPr>
        <p:spPr>
          <a:xfrm>
            <a:off x="0" y="152399"/>
            <a:ext cx="9144000" cy="1109663"/>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21</a:t>
            </a:r>
            <a:endParaRPr lang="en-AU" dirty="0">
              <a:solidFill>
                <a:srgbClr val="145C76"/>
              </a:solidFill>
            </a:endParaRPr>
          </a:p>
        </p:txBody>
      </p:sp>
      <p:sp>
        <p:nvSpPr>
          <p:cNvPr id="274437" name="Google Shape;433;g847cf01710_0_113">
            <a:extLst>
              <a:ext uri="{FF2B5EF4-FFF2-40B4-BE49-F238E27FC236}">
                <a16:creationId xmlns:a16="http://schemas.microsoft.com/office/drawing/2014/main" id="{639C5168-8DCD-FD45-B1CB-15FD2825A3B4}"/>
              </a:ext>
            </a:extLst>
          </p:cNvPr>
          <p:cNvSpPr txBox="1">
            <a:spLocks noChangeArrowheads="1"/>
          </p:cNvSpPr>
          <p:nvPr/>
        </p:nvSpPr>
        <p:spPr bwMode="auto">
          <a:xfrm>
            <a:off x="349250" y="1676399"/>
            <a:ext cx="8443913"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Polyclonal antibodies: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are synthesized by a population of identical B cells. </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all recognize the same epitope.</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are identical to monoclonal antibodies.</a:t>
            </a: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are used as analytic reagents in Western blot assays. </a:t>
            </a:r>
          </a:p>
        </p:txBody>
      </p:sp>
      <p:pic>
        <p:nvPicPr>
          <p:cNvPr id="5" name="Picture 4" descr="Icon P 2&#10;">
            <a:extLst>
              <a:ext uri="{FF2B5EF4-FFF2-40B4-BE49-F238E27FC236}">
                <a16:creationId xmlns:a16="http://schemas.microsoft.com/office/drawing/2014/main" id="{95B649B9-1983-4DD1-8673-FA218860CA57}"/>
              </a:ext>
            </a:extLst>
          </p:cNvPr>
          <p:cNvPicPr>
            <a:picLocks noChangeAspect="1"/>
          </p:cNvPicPr>
          <p:nvPr/>
        </p:nvPicPr>
        <p:blipFill>
          <a:blip r:embed="rId3"/>
          <a:stretch>
            <a:fillRect/>
          </a:stretch>
        </p:blipFill>
        <p:spPr>
          <a:xfrm>
            <a:off x="762000" y="304549"/>
            <a:ext cx="1133954" cy="816935"/>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565C-9268-4192-BC6E-73C3EEC29EB8}"/>
              </a:ext>
            </a:extLst>
          </p:cNvPr>
          <p:cNvSpPr>
            <a:spLocks noGrp="1"/>
          </p:cNvSpPr>
          <p:nvPr>
            <p:ph type="title"/>
          </p:nvPr>
        </p:nvSpPr>
        <p:spPr>
          <a:xfrm>
            <a:off x="0" y="152399"/>
            <a:ext cx="9144000" cy="1109663"/>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21, Response</a:t>
            </a:r>
            <a:endParaRPr lang="en-AU" dirty="0">
              <a:solidFill>
                <a:srgbClr val="145C76"/>
              </a:solidFill>
            </a:endParaRPr>
          </a:p>
        </p:txBody>
      </p:sp>
      <p:sp>
        <p:nvSpPr>
          <p:cNvPr id="276483" name="Google Shape;433;g847cf01710_0_113">
            <a:extLst>
              <a:ext uri="{FF2B5EF4-FFF2-40B4-BE49-F238E27FC236}">
                <a16:creationId xmlns:a16="http://schemas.microsoft.com/office/drawing/2014/main" id="{7596AA6F-D680-8F41-8B92-BEB6BDBD1B93}"/>
              </a:ext>
            </a:extLst>
          </p:cNvPr>
          <p:cNvSpPr txBox="1">
            <a:spLocks noChangeArrowheads="1"/>
          </p:cNvSpPr>
          <p:nvPr/>
        </p:nvSpPr>
        <p:spPr bwMode="auto">
          <a:xfrm>
            <a:off x="349250" y="1676399"/>
            <a:ext cx="8443913"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Polyclonal antibodies: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are used as analytic reagents in Western blot assays. </a:t>
            </a:r>
          </a:p>
          <a:p>
            <a:pPr>
              <a:lnSpc>
                <a:spcPct val="115000"/>
              </a:lnSpc>
              <a:spcBef>
                <a:spcPct val="0"/>
              </a:spcBef>
              <a:buClr>
                <a:srgbClr val="000000"/>
              </a:buClr>
              <a:buSzPts val="1100"/>
              <a:buFontTx/>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Polyclonal antibodies are used in Western blot assays. The </a:t>
            </a:r>
            <a:r>
              <a:rPr lang="en-US" altLang="en-US" sz="2400" b="1" dirty="0">
                <a:latin typeface="Arial" panose="020B0604020202020204" pitchFamily="34" charset="0"/>
                <a:ea typeface="Calibri" panose="020F0502020204030204" pitchFamily="34" charset="0"/>
                <a:cs typeface="Arial" panose="020B0604020202020204" pitchFamily="34" charset="0"/>
              </a:rPr>
              <a:t>specific reaction of the antibody with its antigen makes it possible to identify and quantify a specific protein in a complex sample.</a:t>
            </a: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83C3CDFF-59B6-4984-B912-A50BDEDDBFDE}"/>
              </a:ext>
            </a:extLst>
          </p:cNvPr>
          <p:cNvPicPr>
            <a:picLocks noChangeAspect="1"/>
          </p:cNvPicPr>
          <p:nvPr/>
        </p:nvPicPr>
        <p:blipFill>
          <a:blip r:embed="rId3"/>
          <a:stretch>
            <a:fillRect/>
          </a:stretch>
        </p:blipFill>
        <p:spPr>
          <a:xfrm>
            <a:off x="914400" y="326065"/>
            <a:ext cx="1133954" cy="816935"/>
          </a:xfrm>
          <a:prstGeom prst="rect">
            <a:avLst/>
          </a:prstGeom>
        </p:spPr>
      </p:pic>
      <p:sp>
        <p:nvSpPr>
          <p:cNvPr id="5" name="Title 4">
            <a:extLst>
              <a:ext uri="{FF2B5EF4-FFF2-40B4-BE49-F238E27FC236}">
                <a16:creationId xmlns:a16="http://schemas.microsoft.com/office/drawing/2014/main" id="{5E64E393-9BCB-4696-824A-79B237C5DE82}"/>
              </a:ext>
            </a:extLst>
          </p:cNvPr>
          <p:cNvSpPr>
            <a:spLocks noGrp="1"/>
          </p:cNvSpPr>
          <p:nvPr>
            <p:ph type="title"/>
          </p:nvPr>
        </p:nvSpPr>
        <p:spPr>
          <a:xfrm>
            <a:off x="0" y="152400"/>
            <a:ext cx="9144000" cy="11430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a:t>
            </a:r>
            <a:endParaRPr lang="en-AU" dirty="0">
              <a:solidFill>
                <a:srgbClr val="145C76"/>
              </a:solidFill>
            </a:endParaRPr>
          </a:p>
        </p:txBody>
      </p:sp>
      <p:sp>
        <p:nvSpPr>
          <p:cNvPr id="44037" name="Google Shape;433;g847cf01710_0_113">
            <a:extLst>
              <a:ext uri="{FF2B5EF4-FFF2-40B4-BE49-F238E27FC236}">
                <a16:creationId xmlns:a16="http://schemas.microsoft.com/office/drawing/2014/main" id="{45DE7961-CBEE-A149-9CF7-969F39DF79D1}"/>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The heme prosthetic group: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consists of protoporphyrin and an iron (II) ion.</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is found only in myoglobin and hemoglobin.</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contains a </a:t>
            </a:r>
            <a:r>
              <a:rPr lang="en-US" altLang="en-US" sz="2400" dirty="0">
                <a:latin typeface="Arial" panose="020B0604020202020204" pitchFamily="34" charset="0"/>
                <a:ea typeface="Calibri" panose="020F0502020204030204" pitchFamily="34" charset="0"/>
                <a:cs typeface="Arial" panose="020B0604020202020204" pitchFamily="34" charset="0"/>
              </a:rPr>
              <a:t>single iron atom in its ferrous (Fe</a:t>
            </a:r>
            <a:r>
              <a:rPr lang="en-US" altLang="en-US" sz="2400" baseline="30000" dirty="0">
                <a:latin typeface="Arial" panose="020B0604020202020204" pitchFamily="34" charset="0"/>
                <a:ea typeface="Calibri" panose="020F0502020204030204" pitchFamily="34" charset="0"/>
                <a:cs typeface="Arial" panose="020B0604020202020204" pitchFamily="34" charset="0"/>
              </a:rPr>
              <a:t>2+</a:t>
            </a:r>
            <a:r>
              <a:rPr lang="en-US" altLang="en-US" sz="2400" dirty="0">
                <a:latin typeface="Arial" panose="020B0604020202020204" pitchFamily="34" charset="0"/>
                <a:ea typeface="Calibri" panose="020F0502020204030204" pitchFamily="34" charset="0"/>
                <a:cs typeface="Arial" panose="020B0604020202020204" pitchFamily="34" charset="0"/>
              </a:rPr>
              <a:t>) state that</a:t>
            </a:r>
          </a:p>
          <a:p>
            <a:pPr>
              <a:lnSpc>
                <a:spcPct val="115000"/>
              </a:lnSpc>
              <a:spcBef>
                <a:spcPct val="0"/>
              </a:spcBef>
              <a:buClr>
                <a:srgbClr val="000000"/>
              </a:buClr>
              <a:buSzPts val="1100"/>
              <a:buFontTx/>
              <a:buNone/>
            </a:pPr>
            <a:r>
              <a:rPr lang="en-US" altLang="en-US" sz="2400" dirty="0">
                <a:latin typeface="Arial" panose="020B0604020202020204" pitchFamily="34" charset="0"/>
                <a:ea typeface="Calibri" panose="020F0502020204030204" pitchFamily="34" charset="0"/>
                <a:cs typeface="Arial" panose="020B0604020202020204" pitchFamily="34" charset="0"/>
              </a:rPr>
              <a:t>     has a total of 4 coordination bonds.</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is only found bound to protein.</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8ADF7B19-E921-4EED-B6B6-9F210C1D64CD}"/>
              </a:ext>
            </a:extLst>
          </p:cNvPr>
          <p:cNvPicPr>
            <a:picLocks noChangeAspect="1"/>
          </p:cNvPicPr>
          <p:nvPr/>
        </p:nvPicPr>
        <p:blipFill>
          <a:blip r:embed="rId3"/>
          <a:stretch>
            <a:fillRect/>
          </a:stretch>
        </p:blipFill>
        <p:spPr>
          <a:xfrm>
            <a:off x="914400" y="359233"/>
            <a:ext cx="1133954" cy="816935"/>
          </a:xfrm>
          <a:prstGeom prst="rect">
            <a:avLst/>
          </a:prstGeom>
        </p:spPr>
      </p:pic>
      <p:sp>
        <p:nvSpPr>
          <p:cNvPr id="2" name="Title 1">
            <a:extLst>
              <a:ext uri="{FF2B5EF4-FFF2-40B4-BE49-F238E27FC236}">
                <a16:creationId xmlns:a16="http://schemas.microsoft.com/office/drawing/2014/main" id="{02F22185-10D3-4702-B134-54808E9DCBC5}"/>
              </a:ext>
            </a:extLst>
          </p:cNvPr>
          <p:cNvSpPr>
            <a:spLocks noGrp="1"/>
          </p:cNvSpPr>
          <p:nvPr>
            <p:ph type="title"/>
          </p:nvPr>
        </p:nvSpPr>
        <p:spPr>
          <a:xfrm>
            <a:off x="0" y="152400"/>
            <a:ext cx="9144000" cy="1143000"/>
          </a:xfrm>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Case Study</a:t>
            </a:r>
            <a:endParaRPr lang="en-AU" dirty="0">
              <a:solidFill>
                <a:srgbClr val="144652"/>
              </a:solidFill>
            </a:endParaRPr>
          </a:p>
        </p:txBody>
      </p:sp>
      <p:sp>
        <p:nvSpPr>
          <p:cNvPr id="290818" name="Google Shape;166;p30">
            <a:extLst>
              <a:ext uri="{FF2B5EF4-FFF2-40B4-BE49-F238E27FC236}">
                <a16:creationId xmlns:a16="http://schemas.microsoft.com/office/drawing/2014/main" id="{6066E6E6-5790-1147-9B07-810DEE9DE61E}"/>
              </a:ext>
            </a:extLst>
          </p:cNvPr>
          <p:cNvSpPr>
            <a:spLocks noGrp="1" noChangeArrowheads="1"/>
          </p:cNvSpPr>
          <p:nvPr>
            <p:ph type="body" idx="4294967295"/>
          </p:nvPr>
        </p:nvSpPr>
        <p:spPr>
          <a:xfrm>
            <a:off x="571500" y="2057400"/>
            <a:ext cx="8001000" cy="1635125"/>
          </a:xfrm>
        </p:spPr>
        <p:txBody>
          <a:bodyPr lIns="91425" tIns="45700" rIns="91425" bIns="45700"/>
          <a:lstStyle/>
          <a:p>
            <a:pPr marL="0" indent="0">
              <a:buNone/>
            </a:pPr>
            <a:r>
              <a:rPr lang="en-US" sz="2400" dirty="0">
                <a:latin typeface="Arial" panose="020B0604020202020204" pitchFamily="34" charset="0"/>
                <a:cs typeface="Arial" panose="020B0604020202020204" pitchFamily="34" charset="0"/>
              </a:rPr>
              <a:t>Watch the Animated Technique video titled “Western Blotting.”</a:t>
            </a:r>
            <a:endParaRPr lang="en-US" altLang="en-US" sz="300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lnSpc>
                <a:spcPct val="115000"/>
              </a:lnSpc>
              <a:spcBef>
                <a:spcPct val="0"/>
              </a:spcBef>
              <a:buFontTx/>
              <a:buNone/>
            </a:pPr>
            <a:endParaRPr lang="en-US" altLang="en-US" sz="300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spcBef>
                <a:spcPts val="363"/>
              </a:spcBef>
              <a:buFontTx/>
              <a:buNone/>
            </a:pPr>
            <a:endParaRPr lang="en-US" altLang="en-US" sz="3000" dirty="0">
              <a:ea typeface="ＭＳ Ｐゴシック" panose="020B0600070205080204" pitchFamily="34" charset="-128"/>
            </a:endParaRPr>
          </a:p>
          <a:p>
            <a:pPr marL="0" indent="0">
              <a:spcBef>
                <a:spcPts val="363"/>
              </a:spcBef>
              <a:buFontTx/>
              <a:buNone/>
            </a:pPr>
            <a:endParaRPr lang="en-US" altLang="en-US" sz="3000" dirty="0">
              <a:ea typeface="ＭＳ Ｐゴシック" panose="020B0600070205080204" pitchFamily="34" charset="-128"/>
            </a:endParaRPr>
          </a:p>
        </p:txBody>
      </p:sp>
    </p:spTree>
    <p:extLst>
      <p:ext uri="{BB962C8B-B14F-4D97-AF65-F5344CB8AC3E}">
        <p14:creationId xmlns:p14="http://schemas.microsoft.com/office/powerpoint/2010/main" val="314581455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B23E8-A8FD-4FD6-AFAC-6D71C9B9E798}"/>
              </a:ext>
            </a:extLst>
          </p:cNvPr>
          <p:cNvSpPr>
            <a:spLocks noGrp="1"/>
          </p:cNvSpPr>
          <p:nvPr>
            <p:ph type="title"/>
          </p:nvPr>
        </p:nvSpPr>
        <p:spPr>
          <a:xfrm>
            <a:off x="0" y="152400"/>
            <a:ext cx="9144000" cy="1143000"/>
          </a:xfrm>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 Part 1</a:t>
            </a:r>
            <a:endParaRPr lang="en-AU" dirty="0">
              <a:solidFill>
                <a:srgbClr val="144652"/>
              </a:solidFill>
            </a:endParaRPr>
          </a:p>
        </p:txBody>
      </p:sp>
      <p:sp>
        <p:nvSpPr>
          <p:cNvPr id="175" name="Google Shape;175;p31">
            <a:extLst>
              <a:ext uri="{FF2B5EF4-FFF2-40B4-BE49-F238E27FC236}">
                <a16:creationId xmlns:a16="http://schemas.microsoft.com/office/drawing/2014/main" id="{A74371BA-1CE1-264A-841E-5F174A5AFD83}"/>
              </a:ext>
            </a:extLst>
          </p:cNvPr>
          <p:cNvSpPr txBox="1">
            <a:spLocks noGrp="1"/>
          </p:cNvSpPr>
          <p:nvPr>
            <p:ph type="body" idx="1"/>
          </p:nvPr>
        </p:nvSpPr>
        <p:spPr>
          <a:xfrm>
            <a:off x="680243" y="1752600"/>
            <a:ext cx="7783513" cy="4151312"/>
          </a:xfrm>
        </p:spPr>
        <p:txBody>
          <a:bodyPr spcFirstLastPara="1" lIns="91425" tIns="45700" rIns="91425" bIns="45700">
            <a:noAutofit/>
          </a:bodyPr>
          <a:lstStyle/>
          <a:p>
            <a:pPr marL="457200" indent="-355600">
              <a:lnSpc>
                <a:spcPct val="115000"/>
              </a:lnSpc>
              <a:spcBef>
                <a:spcPts val="0"/>
              </a:spcBef>
              <a:spcAft>
                <a:spcPts val="0"/>
              </a:spcAft>
              <a:buSzPts val="2000"/>
              <a:buFont typeface="Arial"/>
              <a:buChar char="•"/>
              <a:defRPr/>
            </a:pPr>
            <a:r>
              <a:rPr lang="en-GB" sz="2400" dirty="0">
                <a:latin typeface="Arial" panose="020B0604020202020204" pitchFamily="34" charset="0"/>
                <a:ea typeface="Arial"/>
                <a:cs typeface="Arial" panose="020B0604020202020204" pitchFamily="34" charset="0"/>
                <a:sym typeface="Arial"/>
              </a:rPr>
              <a:t>On your own, </a:t>
            </a:r>
            <a:r>
              <a:rPr lang="en-GB" sz="2400" dirty="0">
                <a:solidFill>
                  <a:srgbClr val="0000FF"/>
                </a:solidFill>
                <a:latin typeface="Arial" panose="020B0604020202020204" pitchFamily="34" charset="0"/>
                <a:ea typeface="Arial"/>
                <a:cs typeface="Arial" panose="020B0604020202020204" pitchFamily="34" charset="0"/>
                <a:sym typeface="Arial"/>
              </a:rPr>
              <a:t>think </a:t>
            </a:r>
            <a:r>
              <a:rPr lang="en-GB" sz="2400" dirty="0">
                <a:latin typeface="Arial" panose="020B0604020202020204" pitchFamily="34" charset="0"/>
                <a:ea typeface="Arial"/>
                <a:cs typeface="Arial" panose="020B0604020202020204" pitchFamily="34" charset="0"/>
                <a:sym typeface="Arial"/>
              </a:rPr>
              <a:t>of answers to the question:</a:t>
            </a:r>
            <a:endParaRPr sz="2400" dirty="0">
              <a:latin typeface="Arial" panose="020B0604020202020204" pitchFamily="34" charset="0"/>
              <a:ea typeface="Arial"/>
              <a:cs typeface="Arial" panose="020B0604020202020204" pitchFamily="34" charset="0"/>
              <a:sym typeface="Arial"/>
            </a:endParaRPr>
          </a:p>
          <a:p>
            <a:pPr marL="914400" lvl="1" indent="-355600">
              <a:lnSpc>
                <a:spcPct val="115000"/>
              </a:lnSpc>
              <a:spcBef>
                <a:spcPts val="0"/>
              </a:spcBef>
              <a:spcAft>
                <a:spcPts val="0"/>
              </a:spcAft>
              <a:buSzPts val="2000"/>
              <a:buFont typeface="Arial"/>
              <a:buChar char="–"/>
              <a:defRPr/>
            </a:pPr>
            <a:r>
              <a:rPr lang="en-US" sz="2400" dirty="0">
                <a:latin typeface="Arial" panose="020B0604020202020204" pitchFamily="34" charset="0"/>
                <a:cs typeface="Arial" panose="020B0604020202020204" pitchFamily="34" charset="0"/>
              </a:rPr>
              <a:t>In a Western blot, what is the ligand for the antibody?</a:t>
            </a:r>
            <a:endParaRPr lang="en-GB" sz="2400" dirty="0">
              <a:solidFill>
                <a:schemeClr val="dk1"/>
              </a:solidFill>
              <a:latin typeface="Arial" panose="020B0604020202020204" pitchFamily="34" charset="0"/>
              <a:cs typeface="Arial" panose="020B0604020202020204" pitchFamily="34" charset="0"/>
            </a:endParaRPr>
          </a:p>
          <a:p>
            <a:pPr marL="558800" lvl="1" indent="0">
              <a:lnSpc>
                <a:spcPct val="115000"/>
              </a:lnSpc>
              <a:spcBef>
                <a:spcPts val="0"/>
              </a:spcBef>
              <a:spcAft>
                <a:spcPts val="0"/>
              </a:spcAft>
              <a:buSzPts val="2000"/>
              <a:buNone/>
              <a:defRPr/>
            </a:pPr>
            <a:r>
              <a:rPr lang="en-GB" sz="2400" dirty="0">
                <a:latin typeface="Arial" panose="020B0604020202020204" pitchFamily="34" charset="0"/>
                <a:ea typeface="Arial"/>
                <a:cs typeface="Arial" panose="020B0604020202020204" pitchFamily="34" charset="0"/>
                <a:sym typeface="Arial"/>
              </a:rPr>
              <a:t>	(2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Pair</a:t>
            </a:r>
            <a:r>
              <a:rPr lang="en-GB" sz="2400" dirty="0">
                <a:latin typeface="Arial" panose="020B0604020202020204" pitchFamily="34" charset="0"/>
                <a:ea typeface="Arial"/>
                <a:cs typeface="Arial" panose="020B0604020202020204" pitchFamily="34" charset="0"/>
                <a:sym typeface="Arial"/>
              </a:rPr>
              <a:t> up to discuss your ideas. (2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Share</a:t>
            </a:r>
            <a:r>
              <a:rPr lang="en-GB" sz="2400" dirty="0">
                <a:latin typeface="Arial" panose="020B0604020202020204" pitchFamily="34" charset="0"/>
                <a:ea typeface="Arial"/>
                <a:cs typeface="Arial" panose="020B0604020202020204" pitchFamily="34" charset="0"/>
                <a:sym typeface="Arial"/>
              </a:rPr>
              <a:t> your ideas with the class in group discussion. (3 minutes)</a:t>
            </a:r>
            <a:endParaRPr sz="2400" dirty="0">
              <a:solidFill>
                <a:srgbClr val="0000FF"/>
              </a:solidFill>
              <a:latin typeface="Arial" panose="020B0604020202020204" pitchFamily="34" charset="0"/>
              <a:ea typeface="Arial"/>
              <a:cs typeface="Arial" panose="020B0604020202020204" pitchFamily="34" charset="0"/>
              <a:sym typeface="Arial"/>
            </a:endParaRPr>
          </a:p>
          <a:p>
            <a:pPr marL="0" indent="0">
              <a:spcBef>
                <a:spcPts val="360"/>
              </a:spcBef>
              <a:spcAft>
                <a:spcPts val="0"/>
              </a:spcAft>
              <a:buFontTx/>
              <a:buNone/>
              <a:defRPr/>
            </a:pPr>
            <a:endParaRPr sz="2000" dirty="0"/>
          </a:p>
          <a:p>
            <a:pPr marL="0" indent="0">
              <a:spcBef>
                <a:spcPts val="360"/>
              </a:spcBef>
              <a:spcAft>
                <a:spcPts val="0"/>
              </a:spcAft>
              <a:buFontTx/>
              <a:buNone/>
              <a:defRPr/>
            </a:pPr>
            <a:endParaRPr sz="2000" dirty="0"/>
          </a:p>
        </p:txBody>
      </p:sp>
    </p:spTree>
    <p:extLst>
      <p:ext uri="{BB962C8B-B14F-4D97-AF65-F5344CB8AC3E}">
        <p14:creationId xmlns:p14="http://schemas.microsoft.com/office/powerpoint/2010/main" val="123667284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244B1-2664-4485-99B6-2CCE4B539D4E}"/>
              </a:ext>
            </a:extLst>
          </p:cNvPr>
          <p:cNvSpPr>
            <a:spLocks noGrp="1"/>
          </p:cNvSpPr>
          <p:nvPr>
            <p:ph type="title"/>
          </p:nvPr>
        </p:nvSpPr>
        <p:spPr>
          <a:xfrm>
            <a:off x="0" y="152400"/>
            <a:ext cx="9144000" cy="1295400"/>
          </a:xfrm>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 Part 1</a:t>
            </a:r>
            <a:endParaRPr lang="en-AU" dirty="0">
              <a:solidFill>
                <a:srgbClr val="144652"/>
              </a:solidFill>
            </a:endParaRPr>
          </a:p>
        </p:txBody>
      </p:sp>
      <p:sp>
        <p:nvSpPr>
          <p:cNvPr id="4" name="Google Shape;376;g847cf01710_0_48">
            <a:extLst>
              <a:ext uri="{FF2B5EF4-FFF2-40B4-BE49-F238E27FC236}">
                <a16:creationId xmlns:a16="http://schemas.microsoft.com/office/drawing/2014/main" id="{BF56E702-C09F-6A44-A0A7-6FD0CFE5BB42}"/>
              </a:ext>
            </a:extLst>
          </p:cNvPr>
          <p:cNvSpPr txBox="1">
            <a:spLocks/>
          </p:cNvSpPr>
          <p:nvPr/>
        </p:nvSpPr>
        <p:spPr bwMode="auto">
          <a:xfrm>
            <a:off x="241299" y="1600200"/>
            <a:ext cx="8645526" cy="4810125"/>
          </a:xfrm>
          <a:prstGeom prst="rect">
            <a:avLst/>
          </a:prstGeom>
          <a:noFill/>
          <a:ln>
            <a:noFill/>
          </a:ln>
        </p:spPr>
        <p:txBody>
          <a:bodyPr lIns="91425" tIns="45700" rIns="91425" bIns="4570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81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indent="-355600">
              <a:lnSpc>
                <a:spcPct val="115000"/>
              </a:lnSpc>
              <a:spcBef>
                <a:spcPts val="0"/>
              </a:spcBef>
              <a:spcAft>
                <a:spcPts val="0"/>
              </a:spcAft>
              <a:buSzPts val="2000"/>
              <a:buFont typeface="Arial"/>
              <a:buChar char="–"/>
              <a:defRPr/>
            </a:pPr>
            <a:r>
              <a:rPr lang="en-US" sz="2400" dirty="0">
                <a:cs typeface="Arial" panose="020B0604020202020204" pitchFamily="34" charset="0"/>
              </a:rPr>
              <a:t>In a Western blot, what is the ligand for the antibody?</a:t>
            </a:r>
            <a:r>
              <a:rPr lang="en-GB" sz="2400" dirty="0">
                <a:solidFill>
                  <a:schemeClr val="dk1"/>
                </a:solidFill>
                <a:cs typeface="Arial" panose="020B0604020202020204" pitchFamily="34" charset="0"/>
              </a:rPr>
              <a:t> </a:t>
            </a:r>
            <a:r>
              <a:rPr lang="en-US" sz="2400" b="1" dirty="0"/>
              <a:t>A ligand is a small molecule that binds specifically to a larger one. In Western blotting, the primary antibody binds to the target protein in a sample and the secondary antibody binds to the primary antibody. </a:t>
            </a:r>
            <a:endParaRPr lang="en-GB" sz="2400" b="1" dirty="0"/>
          </a:p>
          <a:p>
            <a:pPr marL="558800" lvl="1" indent="0">
              <a:lnSpc>
                <a:spcPct val="115000"/>
              </a:lnSpc>
              <a:spcBef>
                <a:spcPts val="0"/>
              </a:spcBef>
              <a:spcAft>
                <a:spcPts val="0"/>
              </a:spcAft>
              <a:buSzPts val="2000"/>
              <a:buNone/>
              <a:defRPr/>
            </a:pPr>
            <a:endParaRPr lang="en-GB" sz="2400" b="0" dirty="0">
              <a:solidFill>
                <a:schemeClr val="dk1"/>
              </a:solidFill>
              <a:cs typeface="Arial" panose="020B0604020202020204" pitchFamily="34" charset="0"/>
            </a:endParaRPr>
          </a:p>
          <a:p>
            <a:pPr lvl="1" indent="-355600">
              <a:lnSpc>
                <a:spcPct val="115000"/>
              </a:lnSpc>
              <a:spcBef>
                <a:spcPts val="0"/>
              </a:spcBef>
              <a:spcAft>
                <a:spcPts val="0"/>
              </a:spcAft>
              <a:buSzPts val="2000"/>
              <a:buFont typeface="Arial"/>
              <a:buChar char="–"/>
              <a:defRPr/>
            </a:pPr>
            <a:endParaRPr lang="en-GB" sz="2400" b="0" dirty="0">
              <a:solidFill>
                <a:schemeClr val="dk1"/>
              </a:solidFill>
              <a:cs typeface="Arial" panose="020B0604020202020204" pitchFamily="34" charset="0"/>
            </a:endParaRPr>
          </a:p>
          <a:p>
            <a:pPr lvl="1">
              <a:lnSpc>
                <a:spcPct val="115000"/>
              </a:lnSpc>
              <a:spcBef>
                <a:spcPct val="0"/>
              </a:spcBef>
              <a:buSzPts val="2400"/>
            </a:pPr>
            <a:endParaRPr lang="en-US" altLang="en-US" sz="2400" b="0" dirty="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7019554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6E047-66E4-4552-B8BA-C109EDACFD92}"/>
              </a:ext>
            </a:extLst>
          </p:cNvPr>
          <p:cNvSpPr>
            <a:spLocks noGrp="1"/>
          </p:cNvSpPr>
          <p:nvPr>
            <p:ph type="title"/>
          </p:nvPr>
        </p:nvSpPr>
        <p:spPr>
          <a:xfrm>
            <a:off x="0" y="152400"/>
            <a:ext cx="9144000" cy="990600"/>
          </a:xfrm>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 Part 2</a:t>
            </a:r>
            <a:endParaRPr lang="en-AU" dirty="0">
              <a:solidFill>
                <a:srgbClr val="144652"/>
              </a:solidFill>
            </a:endParaRPr>
          </a:p>
        </p:txBody>
      </p:sp>
      <p:sp>
        <p:nvSpPr>
          <p:cNvPr id="7" name="Google Shape;175;p31">
            <a:extLst>
              <a:ext uri="{FF2B5EF4-FFF2-40B4-BE49-F238E27FC236}">
                <a16:creationId xmlns:a16="http://schemas.microsoft.com/office/drawing/2014/main" id="{430580D5-0246-AE47-8791-8635C9F025FC}"/>
              </a:ext>
            </a:extLst>
          </p:cNvPr>
          <p:cNvSpPr txBox="1">
            <a:spLocks noGrp="1"/>
          </p:cNvSpPr>
          <p:nvPr>
            <p:ph type="body" idx="1"/>
          </p:nvPr>
        </p:nvSpPr>
        <p:spPr>
          <a:xfrm>
            <a:off x="304799" y="1295399"/>
            <a:ext cx="8610601" cy="5562601"/>
          </a:xfrm>
        </p:spPr>
        <p:txBody>
          <a:bodyPr spcFirstLastPara="1" lIns="91425" tIns="45700" rIns="91425" bIns="45700">
            <a:noAutofit/>
          </a:bodyPr>
          <a:lstStyle/>
          <a:p>
            <a:pPr marL="457200" indent="-355600">
              <a:lnSpc>
                <a:spcPct val="115000"/>
              </a:lnSpc>
              <a:spcBef>
                <a:spcPts val="0"/>
              </a:spcBef>
              <a:spcAft>
                <a:spcPts val="0"/>
              </a:spcAft>
              <a:buSzPts val="2000"/>
              <a:buFont typeface="Arial"/>
              <a:buChar char="•"/>
              <a:defRPr/>
            </a:pPr>
            <a:r>
              <a:rPr lang="en-GB" sz="2400" dirty="0">
                <a:latin typeface="Arial" panose="020B0604020202020204" pitchFamily="34" charset="0"/>
                <a:ea typeface="Arial"/>
                <a:cs typeface="Arial" panose="020B0604020202020204" pitchFamily="34" charset="0"/>
                <a:sym typeface="Arial"/>
              </a:rPr>
              <a:t>On your own, </a:t>
            </a:r>
            <a:r>
              <a:rPr lang="en-GB" sz="2400" dirty="0">
                <a:solidFill>
                  <a:srgbClr val="0000FF"/>
                </a:solidFill>
                <a:latin typeface="Arial" panose="020B0604020202020204" pitchFamily="34" charset="0"/>
                <a:ea typeface="Arial"/>
                <a:cs typeface="Arial" panose="020B0604020202020204" pitchFamily="34" charset="0"/>
                <a:sym typeface="Arial"/>
              </a:rPr>
              <a:t>think </a:t>
            </a:r>
            <a:r>
              <a:rPr lang="en-GB" sz="2400" dirty="0">
                <a:latin typeface="Arial" panose="020B0604020202020204" pitchFamily="34" charset="0"/>
                <a:ea typeface="Arial"/>
                <a:cs typeface="Arial" panose="020B0604020202020204" pitchFamily="34" charset="0"/>
                <a:sym typeface="Arial"/>
              </a:rPr>
              <a:t>of answers to the question:</a:t>
            </a:r>
            <a:endParaRPr sz="2400" dirty="0">
              <a:latin typeface="Arial" panose="020B0604020202020204" pitchFamily="34" charset="0"/>
              <a:ea typeface="Arial"/>
              <a:cs typeface="Arial" panose="020B0604020202020204" pitchFamily="34" charset="0"/>
              <a:sym typeface="Arial"/>
            </a:endParaRPr>
          </a:p>
          <a:p>
            <a:pPr marL="914400" lvl="1" indent="-355600">
              <a:lnSpc>
                <a:spcPct val="115000"/>
              </a:lnSpc>
              <a:spcBef>
                <a:spcPts val="0"/>
              </a:spcBef>
              <a:spcAft>
                <a:spcPts val="0"/>
              </a:spcAft>
              <a:buSzPts val="2000"/>
              <a:buFont typeface="Arial"/>
              <a:buChar char="–"/>
              <a:defRPr/>
            </a:pPr>
            <a:r>
              <a:rPr lang="en-US" sz="2400" dirty="0">
                <a:latin typeface="Arial" panose="020B0604020202020204" pitchFamily="34" charset="0"/>
                <a:cs typeface="Arial" panose="020B0604020202020204" pitchFamily="34" charset="0"/>
              </a:rPr>
              <a:t>You are running a Western blot to detect the presence of protein A in a mixture of three proteins. Protein A has a binding site for antibody X with a </a:t>
            </a:r>
            <a:r>
              <a:rPr lang="en-US" sz="2400" i="1" dirty="0" err="1">
                <a:latin typeface="Arial" panose="020B0604020202020204" pitchFamily="34" charset="0"/>
                <a:cs typeface="Arial" panose="020B0604020202020204" pitchFamily="34" charset="0"/>
              </a:rPr>
              <a:t>K</a:t>
            </a:r>
            <a:r>
              <a:rPr lang="en-US" sz="2400" baseline="-25000" dirty="0" err="1">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of 10</a:t>
            </a:r>
            <a:r>
              <a:rPr lang="en-US" sz="2400" baseline="30000" dirty="0">
                <a:latin typeface="Arial" panose="020B0604020202020204" pitchFamily="34" charset="0"/>
                <a:cs typeface="Arial" panose="020B0604020202020204" pitchFamily="34" charset="0"/>
              </a:rPr>
              <a:t>−6 </a:t>
            </a:r>
            <a:r>
              <a:rPr lang="en-US" sz="1800"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protein B has a binding site for ligand X with a </a:t>
            </a:r>
            <a:r>
              <a:rPr lang="en-US" sz="2400" i="1" dirty="0" err="1">
                <a:latin typeface="Arial" panose="020B0604020202020204" pitchFamily="34" charset="0"/>
                <a:cs typeface="Arial" panose="020B0604020202020204" pitchFamily="34" charset="0"/>
              </a:rPr>
              <a:t>K</a:t>
            </a:r>
            <a:r>
              <a:rPr lang="en-US" sz="2400" baseline="-25000" dirty="0" err="1">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of 10</a:t>
            </a:r>
            <a:r>
              <a:rPr lang="en-US" sz="2400" baseline="30000" dirty="0">
                <a:latin typeface="Arial" panose="020B0604020202020204" pitchFamily="34" charset="0"/>
                <a:cs typeface="Arial" panose="020B0604020202020204" pitchFamily="34" charset="0"/>
              </a:rPr>
              <a:t>−9 </a:t>
            </a:r>
            <a:r>
              <a:rPr lang="en-US" sz="1800"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and protein C has a binding site for antibody X with a </a:t>
            </a:r>
            <a:r>
              <a:rPr lang="en-US" sz="2400" i="1" dirty="0" err="1">
                <a:latin typeface="Arial" panose="020B0604020202020204" pitchFamily="34" charset="0"/>
                <a:cs typeface="Arial" panose="020B0604020202020204" pitchFamily="34" charset="0"/>
              </a:rPr>
              <a:t>K</a:t>
            </a:r>
            <a:r>
              <a:rPr lang="en-US" sz="2400" baseline="-25000" dirty="0" err="1">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of 10</a:t>
            </a:r>
            <a:r>
              <a:rPr lang="en-US" sz="2400" baseline="30000" dirty="0">
                <a:latin typeface="Arial" panose="020B0604020202020204" pitchFamily="34" charset="0"/>
                <a:cs typeface="Arial" panose="020B0604020202020204" pitchFamily="34" charset="0"/>
              </a:rPr>
              <a:t>−12 </a:t>
            </a:r>
            <a:r>
              <a:rPr lang="en-US" sz="1800"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Should you use antibody X to detect protein A in the Western blot? Why or why not? </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Pair</a:t>
            </a:r>
            <a:r>
              <a:rPr lang="en-GB" sz="2400" dirty="0">
                <a:latin typeface="Arial" panose="020B0604020202020204" pitchFamily="34" charset="0"/>
                <a:ea typeface="Arial"/>
                <a:cs typeface="Arial" panose="020B0604020202020204" pitchFamily="34" charset="0"/>
                <a:sym typeface="Arial"/>
              </a:rPr>
              <a:t> up to discuss your ideas. (2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Share</a:t>
            </a:r>
            <a:r>
              <a:rPr lang="en-GB" sz="2400" dirty="0">
                <a:latin typeface="Arial" panose="020B0604020202020204" pitchFamily="34" charset="0"/>
                <a:ea typeface="Arial"/>
                <a:cs typeface="Arial" panose="020B0604020202020204" pitchFamily="34" charset="0"/>
                <a:sym typeface="Arial"/>
              </a:rPr>
              <a:t> your ideas with the class in group discussion.</a:t>
            </a:r>
            <a:br>
              <a:rPr lang="en-GB" sz="2400" dirty="0">
                <a:latin typeface="Arial" panose="020B0604020202020204" pitchFamily="34" charset="0"/>
                <a:ea typeface="Arial"/>
                <a:cs typeface="Arial" panose="020B0604020202020204" pitchFamily="34" charset="0"/>
                <a:sym typeface="Arial"/>
              </a:rPr>
            </a:br>
            <a:r>
              <a:rPr lang="en-GB" sz="2400" dirty="0">
                <a:latin typeface="Arial" panose="020B0604020202020204" pitchFamily="34" charset="0"/>
                <a:ea typeface="Arial"/>
                <a:cs typeface="Arial" panose="020B0604020202020204" pitchFamily="34" charset="0"/>
                <a:sym typeface="Arial"/>
              </a:rPr>
              <a:t>(3 minutes)</a:t>
            </a:r>
            <a:endParaRPr sz="2400" dirty="0">
              <a:solidFill>
                <a:srgbClr val="0000FF"/>
              </a:solidFill>
              <a:latin typeface="Arial" panose="020B0604020202020204" pitchFamily="34" charset="0"/>
              <a:ea typeface="Arial"/>
              <a:cs typeface="Arial" panose="020B0604020202020204" pitchFamily="34" charset="0"/>
              <a:sym typeface="Arial"/>
            </a:endParaRPr>
          </a:p>
          <a:p>
            <a:pPr marL="0" indent="0">
              <a:spcBef>
                <a:spcPts val="360"/>
              </a:spcBef>
              <a:spcAft>
                <a:spcPts val="0"/>
              </a:spcAft>
              <a:buFontTx/>
              <a:buNone/>
              <a:defRPr/>
            </a:pPr>
            <a:endParaRPr sz="2000" dirty="0"/>
          </a:p>
          <a:p>
            <a:pPr marL="0" indent="0">
              <a:spcBef>
                <a:spcPts val="360"/>
              </a:spcBef>
              <a:spcAft>
                <a:spcPts val="0"/>
              </a:spcAft>
              <a:buFontTx/>
              <a:buNone/>
              <a:defRPr/>
            </a:pPr>
            <a:endParaRPr sz="2000" dirty="0"/>
          </a:p>
        </p:txBody>
      </p:sp>
    </p:spTree>
    <p:extLst>
      <p:ext uri="{BB962C8B-B14F-4D97-AF65-F5344CB8AC3E}">
        <p14:creationId xmlns:p14="http://schemas.microsoft.com/office/powerpoint/2010/main" val="211955578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82517-ED0D-41AE-91D0-6DE279A099F3}"/>
              </a:ext>
            </a:extLst>
          </p:cNvPr>
          <p:cNvSpPr>
            <a:spLocks noGrp="1"/>
          </p:cNvSpPr>
          <p:nvPr>
            <p:ph type="title"/>
          </p:nvPr>
        </p:nvSpPr>
        <p:spPr>
          <a:xfrm>
            <a:off x="0" y="152400"/>
            <a:ext cx="9144000" cy="1143000"/>
          </a:xfrm>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 Part 2</a:t>
            </a:r>
            <a:endParaRPr lang="en-AU" dirty="0">
              <a:solidFill>
                <a:srgbClr val="144652"/>
              </a:solidFill>
            </a:endParaRPr>
          </a:p>
        </p:txBody>
      </p:sp>
      <p:sp>
        <p:nvSpPr>
          <p:cNvPr id="11" name="Google Shape;376;g847cf01710_0_48">
            <a:extLst>
              <a:ext uri="{FF2B5EF4-FFF2-40B4-BE49-F238E27FC236}">
                <a16:creationId xmlns:a16="http://schemas.microsoft.com/office/drawing/2014/main" id="{4B776608-1512-C146-BFAC-F6BFA13722F3}"/>
              </a:ext>
            </a:extLst>
          </p:cNvPr>
          <p:cNvSpPr txBox="1">
            <a:spLocks/>
          </p:cNvSpPr>
          <p:nvPr/>
        </p:nvSpPr>
        <p:spPr bwMode="auto">
          <a:xfrm>
            <a:off x="182562" y="1066800"/>
            <a:ext cx="8763000" cy="5114925"/>
          </a:xfrm>
          <a:prstGeom prst="rect">
            <a:avLst/>
          </a:prstGeom>
          <a:noFill/>
          <a:ln>
            <a:noFill/>
          </a:ln>
        </p:spPr>
        <p:txBody>
          <a:bodyPr lIns="91425" tIns="45700" rIns="91425" bIns="4570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81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lnSpc>
                <a:spcPct val="115000"/>
              </a:lnSpc>
              <a:spcBef>
                <a:spcPct val="0"/>
              </a:spcBef>
              <a:buSzPts val="2400"/>
            </a:pPr>
            <a:endParaRPr lang="en-US" altLang="en-US" sz="2400" b="0" dirty="0">
              <a:cs typeface="Arial" panose="020B0604020202020204" pitchFamily="34" charset="0"/>
              <a:sym typeface="Arial" panose="020B0604020202020204" pitchFamily="34" charset="0"/>
            </a:endParaRPr>
          </a:p>
          <a:p>
            <a:pPr lvl="1" indent="-355600">
              <a:lnSpc>
                <a:spcPct val="115000"/>
              </a:lnSpc>
              <a:spcBef>
                <a:spcPts val="0"/>
              </a:spcBef>
              <a:spcAft>
                <a:spcPts val="0"/>
              </a:spcAft>
              <a:buSzPts val="2000"/>
              <a:buFont typeface="Arial"/>
              <a:buChar char="–"/>
              <a:defRPr/>
            </a:pPr>
            <a:r>
              <a:rPr lang="en-US" sz="2400" dirty="0">
                <a:cs typeface="Arial" panose="020B0604020202020204" pitchFamily="34" charset="0"/>
              </a:rPr>
              <a:t>Should you use antibody X to detect protein A in the Western blot? Why or why not? </a:t>
            </a:r>
            <a:r>
              <a:rPr lang="en-US" sz="2400" dirty="0">
                <a:cs typeface="Arial" panose="020B0604020202020204" pitchFamily="34" charset="0"/>
                <a:sym typeface="Arial"/>
              </a:rPr>
              <a:t> </a:t>
            </a:r>
            <a:r>
              <a:rPr lang="en-US" sz="2400" b="1" dirty="0"/>
              <a:t>No, antibody X is not an appropriate antibody to detect protein A. Both protein B and protein C have lower</a:t>
            </a:r>
            <a:r>
              <a:rPr lang="en-US" sz="2400" b="1" i="1" dirty="0"/>
              <a:t> </a:t>
            </a:r>
            <a:r>
              <a:rPr lang="en-US" sz="2400" b="1" i="1" dirty="0" err="1"/>
              <a:t>K</a:t>
            </a:r>
            <a:r>
              <a:rPr lang="en-US" sz="2400" b="1" baseline="-25000" dirty="0" err="1"/>
              <a:t>d</a:t>
            </a:r>
            <a:r>
              <a:rPr lang="en-US" sz="2400" b="1" dirty="0"/>
              <a:t> values, indicating that these proteins have a higher affinity for antibody X. Thus, protein B and protein C will be half-saturated with bound antibody X at a lower concentration of antibody than will protein A. An ideal antibody to detect protein A would have a much lower </a:t>
            </a:r>
            <a:r>
              <a:rPr lang="en-US" sz="2400" b="1" i="1" dirty="0" err="1"/>
              <a:t>K</a:t>
            </a:r>
            <a:r>
              <a:rPr lang="en-US" sz="2400" b="1" baseline="-25000" dirty="0" err="1"/>
              <a:t>d</a:t>
            </a:r>
            <a:r>
              <a:rPr lang="en-US" sz="2400" b="1" dirty="0"/>
              <a:t> value than the </a:t>
            </a:r>
            <a:r>
              <a:rPr lang="en-US" sz="2400" b="1" i="1" dirty="0" err="1"/>
              <a:t>K</a:t>
            </a:r>
            <a:r>
              <a:rPr lang="en-US" sz="2400" b="1" baseline="-25000" dirty="0" err="1"/>
              <a:t>d</a:t>
            </a:r>
            <a:r>
              <a:rPr lang="en-US" sz="2400" b="1" dirty="0"/>
              <a:t> value of protein B and protein C. </a:t>
            </a:r>
          </a:p>
          <a:p>
            <a:pPr marL="558800" lvl="1" indent="0">
              <a:lnSpc>
                <a:spcPct val="115000"/>
              </a:lnSpc>
              <a:spcBef>
                <a:spcPts val="0"/>
              </a:spcBef>
              <a:spcAft>
                <a:spcPts val="0"/>
              </a:spcAft>
              <a:buSzPts val="2000"/>
              <a:buNone/>
              <a:defRPr/>
            </a:pPr>
            <a:endParaRPr lang="en-GB" sz="2400" b="0" dirty="0">
              <a:solidFill>
                <a:schemeClr val="dk1"/>
              </a:solidFill>
              <a:cs typeface="Arial" panose="020B0604020202020204" pitchFamily="34" charset="0"/>
            </a:endParaRPr>
          </a:p>
          <a:p>
            <a:pPr lvl="1" indent="-355600">
              <a:lnSpc>
                <a:spcPct val="115000"/>
              </a:lnSpc>
              <a:spcBef>
                <a:spcPts val="0"/>
              </a:spcBef>
              <a:spcAft>
                <a:spcPts val="0"/>
              </a:spcAft>
              <a:buSzPts val="2000"/>
              <a:buFont typeface="Arial"/>
              <a:buChar char="–"/>
              <a:defRPr/>
            </a:pPr>
            <a:endParaRPr lang="en-GB" sz="2400" b="0" dirty="0">
              <a:solidFill>
                <a:schemeClr val="dk1"/>
              </a:solidFill>
              <a:cs typeface="Arial" panose="020B0604020202020204" pitchFamily="34" charset="0"/>
            </a:endParaRPr>
          </a:p>
          <a:p>
            <a:pPr lvl="1">
              <a:lnSpc>
                <a:spcPct val="115000"/>
              </a:lnSpc>
              <a:spcBef>
                <a:spcPct val="0"/>
              </a:spcBef>
              <a:buSzPts val="2400"/>
            </a:pPr>
            <a:endParaRPr lang="en-US" altLang="en-US" sz="2400" b="0" dirty="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449350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FCA24-0501-436E-A4E6-B60E857F772C}"/>
              </a:ext>
            </a:extLst>
          </p:cNvPr>
          <p:cNvSpPr>
            <a:spLocks noGrp="1"/>
          </p:cNvSpPr>
          <p:nvPr>
            <p:ph type="ctrTitle"/>
          </p:nvPr>
        </p:nvSpPr>
        <p:spPr>
          <a:xfrm>
            <a:off x="685800" y="2130425"/>
            <a:ext cx="7772400" cy="2441575"/>
          </a:xfrm>
        </p:spPr>
        <p:txBody>
          <a:bodyPr/>
          <a:lstStyle/>
          <a:p>
            <a:r>
              <a:rPr lang="en-US" altLang="en-US" dirty="0">
                <a:solidFill>
                  <a:srgbClr val="674EA7"/>
                </a:solidFill>
                <a:latin typeface="Arial" panose="020B0604020202020204" pitchFamily="34" charset="0"/>
                <a:cs typeface="Arial" panose="020B0604020202020204" pitchFamily="34" charset="0"/>
              </a:rPr>
              <a:t>5.3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Protein Interactions Modulated by Chemical Energy: Actin, Myosin, and Molecular Motors</a:t>
            </a:r>
            <a:endParaRPr lang="en-AU"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498EA-3E3B-4C67-8913-2E77D4641610}"/>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Major Proteins of Muscle Are Myosin and Actin</a:t>
            </a:r>
            <a:endParaRPr lang="en-AU" dirty="0">
              <a:solidFill>
                <a:srgbClr val="4E4CB4"/>
              </a:solidFill>
            </a:endParaRPr>
          </a:p>
        </p:txBody>
      </p:sp>
      <p:sp>
        <p:nvSpPr>
          <p:cNvPr id="7" name="Google Shape;390;g847cf01710_0_68">
            <a:extLst>
              <a:ext uri="{FF2B5EF4-FFF2-40B4-BE49-F238E27FC236}">
                <a16:creationId xmlns:a16="http://schemas.microsoft.com/office/drawing/2014/main" id="{22243F00-7043-8B45-AE3F-79FA049AA00A}"/>
              </a:ext>
            </a:extLst>
          </p:cNvPr>
          <p:cNvSpPr txBox="1">
            <a:spLocks noChangeArrowheads="1"/>
          </p:cNvSpPr>
          <p:nvPr/>
        </p:nvSpPr>
        <p:spPr bwMode="auto">
          <a:xfrm>
            <a:off x="433388" y="2117725"/>
            <a:ext cx="8177212"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arranged in filaments that undergo transient interactions and slide past each other to bring about contraction </a:t>
            </a:r>
          </a:p>
          <a:p>
            <a:pPr>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F1DD-5D99-468B-B89C-EF8E01876EC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Myosin</a:t>
            </a:r>
            <a:endParaRPr lang="en-AU" dirty="0"/>
          </a:p>
        </p:txBody>
      </p:sp>
      <p:sp>
        <p:nvSpPr>
          <p:cNvPr id="7" name="Google Shape;390;g847cf01710_0_68">
            <a:extLst>
              <a:ext uri="{FF2B5EF4-FFF2-40B4-BE49-F238E27FC236}">
                <a16:creationId xmlns:a16="http://schemas.microsoft.com/office/drawing/2014/main" id="{A5E13A1A-F0F1-FA4A-A335-24679CDBE38D}"/>
              </a:ext>
            </a:extLst>
          </p:cNvPr>
          <p:cNvSpPr txBox="1">
            <a:spLocks noChangeArrowheads="1"/>
          </p:cNvSpPr>
          <p:nvPr/>
        </p:nvSpPr>
        <p:spPr bwMode="auto">
          <a:xfrm>
            <a:off x="433388" y="1601788"/>
            <a:ext cx="3529012"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myosin </a:t>
            </a:r>
            <a:r>
              <a:rPr lang="en-US" sz="2400" dirty="0">
                <a:latin typeface="Arial" panose="020B0604020202020204" pitchFamily="34" charset="0"/>
                <a:cs typeface="Arial" panose="020B0604020202020204" pitchFamily="34" charset="0"/>
              </a:rPr>
              <a:t>(</a:t>
            </a:r>
            <a:r>
              <a:rPr lang="en-US" sz="2400" i="1" dirty="0" err="1">
                <a:latin typeface="Arial" panose="020B0604020202020204" pitchFamily="34" charset="0"/>
                <a:cs typeface="Arial" panose="020B0604020202020204" pitchFamily="34" charset="0"/>
              </a:rPr>
              <a:t>M</a:t>
            </a:r>
            <a:r>
              <a:rPr lang="en-US" sz="2400" baseline="-25000" dirty="0" err="1">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520,000)</a:t>
            </a:r>
          </a:p>
          <a:p>
            <a:pPr lvl="1">
              <a:defRPr/>
            </a:pPr>
            <a:r>
              <a:rPr lang="en-US" sz="2400" dirty="0">
                <a:latin typeface="Arial" panose="020B0604020202020204" pitchFamily="34" charset="0"/>
                <a:cs typeface="Arial" panose="020B0604020202020204" pitchFamily="34" charset="0"/>
              </a:rPr>
              <a:t>2 heavy chains and 4 light chains</a:t>
            </a:r>
          </a:p>
          <a:p>
            <a:pPr lvl="1">
              <a:defRPr/>
            </a:pPr>
            <a:r>
              <a:rPr lang="en-US" sz="2400" dirty="0">
                <a:latin typeface="Arial" panose="020B0604020202020204" pitchFamily="34" charset="0"/>
                <a:cs typeface="Arial" panose="020B0604020202020204" pitchFamily="34" charset="0"/>
              </a:rPr>
              <a:t>forms a fibrous, left-handed coiled coil domain (tail) and a large globular domain (head) </a:t>
            </a:r>
          </a:p>
          <a:p>
            <a:pPr lvl="1">
              <a:defRPr/>
            </a:pPr>
            <a:endParaRPr lang="en-US" dirty="0"/>
          </a:p>
          <a:p>
            <a:pPr lvl="1">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b="1"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82627" name="Picture 2" descr="Part a shows a micrograph and an illustration. The micrograph shows a long strand with two oval heads branching from its top. Each head is about 10 nanometers long and the entire strand is about 120 nanometers long. The illustration shows two vertical intertwined strands labeled, two supercoiled alpha helices. These have a width of 2 nanometers and are labeled, tail 150 nanometers. At the top, complex pieces extend to the left and right to reach larger oblong structures beneath them on each side. These structures are labeled, heads 17 nanometers. Part b shows a large irregular oval molecular model filled with helices with a cutout on the lower right labeled, actin binding site and a region near the center left with a ball-and-stick model labeled, nucleotide binding site. The bottom portion of the molecule has an oblong shape and is labeled, heavy chain. A helix extends up from the upper right and passes through a small oblong structure and then a longer oblong structure oriented vertically and each wrapping partway around the helix. These oblongs are labeled, light chains.">
            <a:extLst>
              <a:ext uri="{FF2B5EF4-FFF2-40B4-BE49-F238E27FC236}">
                <a16:creationId xmlns:a16="http://schemas.microsoft.com/office/drawing/2014/main" id="{331C249C-4028-AA48-9757-C18338FBF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20838"/>
            <a:ext cx="4367213"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935FB-0B14-45F6-A6AB-66B7FA8C8546}"/>
              </a:ext>
            </a:extLst>
          </p:cNvPr>
          <p:cNvSpPr>
            <a:spLocks noGrp="1"/>
          </p:cNvSpPr>
          <p:nvPr>
            <p:ph type="title"/>
          </p:nvPr>
        </p:nvSpPr>
        <p:spPr>
          <a:xfrm>
            <a:off x="0" y="152400"/>
            <a:ext cx="9144000" cy="10668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22</a:t>
            </a:r>
            <a:endParaRPr lang="en-AU" dirty="0">
              <a:solidFill>
                <a:srgbClr val="145C76"/>
              </a:solidFill>
            </a:endParaRPr>
          </a:p>
        </p:txBody>
      </p:sp>
      <p:sp>
        <p:nvSpPr>
          <p:cNvPr id="284677" name="Google Shape;433;g847cf01710_0_113">
            <a:extLst>
              <a:ext uri="{FF2B5EF4-FFF2-40B4-BE49-F238E27FC236}">
                <a16:creationId xmlns:a16="http://schemas.microsoft.com/office/drawing/2014/main" id="{44A18AA6-1555-2041-8FE4-58A4CD5458E1}"/>
              </a:ext>
            </a:extLst>
          </p:cNvPr>
          <p:cNvSpPr txBox="1">
            <a:spLocks noChangeArrowheads="1"/>
          </p:cNvSpPr>
          <p:nvPr/>
        </p:nvSpPr>
        <p:spPr bwMode="auto">
          <a:xfrm>
            <a:off x="349250" y="1752599"/>
            <a:ext cx="8445500"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biochemical structure is NOT present in myosin?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a motif</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a fibrous region</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a globular region</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a prosthetic group </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E. an enzyme</a:t>
            </a:r>
          </a:p>
        </p:txBody>
      </p:sp>
      <p:pic>
        <p:nvPicPr>
          <p:cNvPr id="5" name="Picture 4" descr="Icon P 2&#10;">
            <a:extLst>
              <a:ext uri="{FF2B5EF4-FFF2-40B4-BE49-F238E27FC236}">
                <a16:creationId xmlns:a16="http://schemas.microsoft.com/office/drawing/2014/main" id="{BE5FAD2E-0D91-4711-A19A-B9D90AB17C92}"/>
              </a:ext>
            </a:extLst>
          </p:cNvPr>
          <p:cNvPicPr>
            <a:picLocks noChangeAspect="1"/>
          </p:cNvPicPr>
          <p:nvPr/>
        </p:nvPicPr>
        <p:blipFill>
          <a:blip r:embed="rId3"/>
          <a:stretch>
            <a:fillRect/>
          </a:stretch>
        </p:blipFill>
        <p:spPr>
          <a:xfrm>
            <a:off x="762000" y="304549"/>
            <a:ext cx="1133954" cy="816935"/>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E0CA3-F559-4231-A1EA-65CD3AAAD952}"/>
              </a:ext>
            </a:extLst>
          </p:cNvPr>
          <p:cNvSpPr>
            <a:spLocks noGrp="1"/>
          </p:cNvSpPr>
          <p:nvPr>
            <p:ph type="title"/>
          </p:nvPr>
        </p:nvSpPr>
        <p:spPr>
          <a:xfrm>
            <a:off x="0" y="152400"/>
            <a:ext cx="9144000" cy="11430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22, Response</a:t>
            </a:r>
            <a:endParaRPr lang="en-AU" dirty="0">
              <a:solidFill>
                <a:srgbClr val="145C76"/>
              </a:solidFill>
            </a:endParaRPr>
          </a:p>
        </p:txBody>
      </p:sp>
      <p:sp>
        <p:nvSpPr>
          <p:cNvPr id="286723" name="Google Shape;433;g847cf01710_0_113">
            <a:extLst>
              <a:ext uri="{FF2B5EF4-FFF2-40B4-BE49-F238E27FC236}">
                <a16:creationId xmlns:a16="http://schemas.microsoft.com/office/drawing/2014/main" id="{7C1F3DF3-09DD-BA4F-9877-68A1735FEEEC}"/>
              </a:ext>
            </a:extLst>
          </p:cNvPr>
          <p:cNvSpPr txBox="1">
            <a:spLocks noChangeArrowheads="1"/>
          </p:cNvSpPr>
          <p:nvPr/>
        </p:nvSpPr>
        <p:spPr bwMode="auto">
          <a:xfrm>
            <a:off x="349250" y="1752599"/>
            <a:ext cx="8445500"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biochemical structure is NOT present in myosin?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a prosthetic group </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latin typeface="Arial" panose="020B0604020202020204" pitchFamily="34" charset="0"/>
                <a:ea typeface="Calibri" panose="020F0502020204030204" pitchFamily="34" charset="0"/>
                <a:cs typeface="Arial" panose="020B0604020202020204" pitchFamily="34" charset="0"/>
              </a:rPr>
              <a:t>A prosthetic group is a compound permanently associated with a protein that contributes to the protein’s function. Prosthetic groups are not present in myosin.  </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4669-8136-480B-9220-5D8A4D6B2E1B}"/>
              </a:ext>
            </a:extLst>
          </p:cNvPr>
          <p:cNvSpPr>
            <a:spLocks noGrp="1"/>
          </p:cNvSpPr>
          <p:nvPr>
            <p:ph type="title"/>
          </p:nvPr>
        </p:nvSpPr>
        <p:spPr>
          <a:xfrm>
            <a:off x="0" y="152400"/>
            <a:ext cx="9144000" cy="10668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 Response</a:t>
            </a:r>
            <a:endParaRPr lang="en-AU" dirty="0">
              <a:solidFill>
                <a:srgbClr val="145C76"/>
              </a:solidFill>
            </a:endParaRPr>
          </a:p>
        </p:txBody>
      </p:sp>
      <p:sp>
        <p:nvSpPr>
          <p:cNvPr id="46083" name="Google Shape;433;g847cf01710_0_113">
            <a:extLst>
              <a:ext uri="{FF2B5EF4-FFF2-40B4-BE49-F238E27FC236}">
                <a16:creationId xmlns:a16="http://schemas.microsoft.com/office/drawing/2014/main" id="{34E990AC-05BB-604E-A0D0-639B9BF4EF21}"/>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The heme prosthetic group: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consists of protoporphyrin and an iron (II) ion.</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latin typeface="Arial" panose="020B0604020202020204" pitchFamily="34" charset="0"/>
                <a:ea typeface="Calibri" panose="020F0502020204030204" pitchFamily="34" charset="0"/>
                <a:cs typeface="Arial" panose="020B0604020202020204" pitchFamily="34" charset="0"/>
              </a:rPr>
              <a:t>Heme consists of a complex organic ring structure, protoporphyrin, to which is bound a single iron atom in its ferrous (Fe</a:t>
            </a:r>
            <a:r>
              <a:rPr lang="en-US" altLang="en-US" sz="2400" b="1" baseline="30000" dirty="0">
                <a:latin typeface="Arial" panose="020B0604020202020204" pitchFamily="34" charset="0"/>
                <a:ea typeface="Calibri" panose="020F0502020204030204" pitchFamily="34" charset="0"/>
                <a:cs typeface="Arial" panose="020B0604020202020204" pitchFamily="34" charset="0"/>
              </a:rPr>
              <a:t>2+</a:t>
            </a:r>
            <a:r>
              <a:rPr lang="en-US" altLang="en-US" sz="2400" b="1" dirty="0">
                <a:latin typeface="Arial" panose="020B0604020202020204" pitchFamily="34" charset="0"/>
                <a:ea typeface="Calibri" panose="020F0502020204030204" pitchFamily="34" charset="0"/>
                <a:cs typeface="Arial" panose="020B0604020202020204" pitchFamily="34" charset="0"/>
              </a:rPr>
              <a:t>) state. </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D6997-18F7-454A-98A8-9D2C9342B44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Actin</a:t>
            </a:r>
            <a:endParaRPr lang="en-AU" dirty="0"/>
          </a:p>
        </p:txBody>
      </p:sp>
      <p:sp>
        <p:nvSpPr>
          <p:cNvPr id="7" name="Google Shape;390;g847cf01710_0_68">
            <a:extLst>
              <a:ext uri="{FF2B5EF4-FFF2-40B4-BE49-F238E27FC236}">
                <a16:creationId xmlns:a16="http://schemas.microsoft.com/office/drawing/2014/main" id="{399EC45E-893A-E248-8336-D1FA551B19E9}"/>
              </a:ext>
            </a:extLst>
          </p:cNvPr>
          <p:cNvSpPr txBox="1">
            <a:spLocks noChangeArrowheads="1"/>
          </p:cNvSpPr>
          <p:nvPr/>
        </p:nvSpPr>
        <p:spPr bwMode="auto">
          <a:xfrm>
            <a:off x="484188" y="1635125"/>
            <a:ext cx="8175625" cy="1336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actin:</a:t>
            </a:r>
          </a:p>
          <a:p>
            <a:pPr lvl="1">
              <a:defRPr/>
            </a:pPr>
            <a:r>
              <a:rPr lang="en-US" sz="2400" dirty="0">
                <a:latin typeface="Arial" panose="020B0604020202020204" pitchFamily="34" charset="0"/>
                <a:cs typeface="Arial" panose="020B0604020202020204" pitchFamily="34" charset="0"/>
              </a:rPr>
              <a:t>monomeric G-actin (</a:t>
            </a:r>
            <a:r>
              <a:rPr lang="en-US" sz="2400" i="1" dirty="0" err="1">
                <a:latin typeface="Arial" panose="020B0604020202020204" pitchFamily="34" charset="0"/>
                <a:cs typeface="Arial" panose="020B0604020202020204" pitchFamily="34" charset="0"/>
              </a:rPr>
              <a:t>M</a:t>
            </a:r>
            <a:r>
              <a:rPr lang="en-US" sz="2400" baseline="-25000" dirty="0" err="1">
                <a:latin typeface="Arial" panose="020B0604020202020204" pitchFamily="34" charset="0"/>
                <a:cs typeface="Arial" panose="020B0604020202020204" pitchFamily="34" charset="0"/>
              </a:rPr>
              <a:t>r</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42,000) associates to form a long polymer called F-actin </a:t>
            </a:r>
          </a:p>
          <a:p>
            <a:pPr marL="533400" lvl="1" indent="0">
              <a:buFontTx/>
              <a:buNone/>
              <a:defRPr/>
            </a:pPr>
            <a:endParaRPr lang="en-US" sz="2000" b="1"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88771" name="Picture 3" descr="Part b shows F-actin as two intertwined strands consisting of chains of spheres that are labeled, G-actin subunits. The length of one twist is labeled, 36 nanometers. Beneath the drawing, there is a micrograph showing a line made up of spheres. ">
            <a:extLst>
              <a:ext uri="{FF2B5EF4-FFF2-40B4-BE49-F238E27FC236}">
                <a16:creationId xmlns:a16="http://schemas.microsoft.com/office/drawing/2014/main" id="{871EA962-CABA-ED4A-B525-1E69281B069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74061" y="3390900"/>
            <a:ext cx="599587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5A03D-2344-4935-9F7A-5735E225E66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Thick Filaments</a:t>
            </a:r>
            <a:endParaRPr lang="en-AU" dirty="0"/>
          </a:p>
        </p:txBody>
      </p:sp>
      <p:sp>
        <p:nvSpPr>
          <p:cNvPr id="7" name="Google Shape;390;g847cf01710_0_68">
            <a:extLst>
              <a:ext uri="{FF2B5EF4-FFF2-40B4-BE49-F238E27FC236}">
                <a16:creationId xmlns:a16="http://schemas.microsoft.com/office/drawing/2014/main" id="{B76CA58D-CA56-CB42-8F13-503466DAB5D3}"/>
              </a:ext>
            </a:extLst>
          </p:cNvPr>
          <p:cNvSpPr txBox="1">
            <a:spLocks noChangeArrowheads="1"/>
          </p:cNvSpPr>
          <p:nvPr/>
        </p:nvSpPr>
        <p:spPr bwMode="auto">
          <a:xfrm>
            <a:off x="433388" y="1828801"/>
            <a:ext cx="7720012" cy="914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thick filaments </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rodlike</a:t>
            </a:r>
            <a:r>
              <a:rPr lang="en-US" sz="2400" dirty="0">
                <a:latin typeface="Arial" panose="020B0604020202020204" pitchFamily="34" charset="0"/>
                <a:cs typeface="Arial" panose="020B0604020202020204" pitchFamily="34" charset="0"/>
              </a:rPr>
              <a:t> structures of aggregated myosin</a:t>
            </a:r>
          </a:p>
          <a:p>
            <a:pPr marL="533400" lvl="1" indent="0">
              <a:buFontTx/>
              <a:buNone/>
              <a:defRPr/>
            </a:pPr>
            <a:endParaRPr lang="en-US" dirty="0"/>
          </a:p>
          <a:p>
            <a:pPr lvl="1">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b="1"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90819" name="Picture 3" descr="Part a shows a thick filament as a thick linear structure made up of many smaller strands that is thickest in the center and slightly narrower on the ends. The strands vary in length and each end in hook-like structures called myosin heads that hook back toward the center. These are present on the top and bottom of each end of the main structure but not in the very center. The entire structure is approximately 325 nanometers in length. ">
            <a:extLst>
              <a:ext uri="{FF2B5EF4-FFF2-40B4-BE49-F238E27FC236}">
                <a16:creationId xmlns:a16="http://schemas.microsoft.com/office/drawing/2014/main" id="{8293888E-0492-A84A-A25C-65F01DAE1EF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6629" y="3276600"/>
            <a:ext cx="7290741"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33412-FABE-4D29-9445-9A54A4389E3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Thin Filaments</a:t>
            </a:r>
            <a:endParaRPr lang="en-AU" dirty="0"/>
          </a:p>
        </p:txBody>
      </p:sp>
      <p:sp>
        <p:nvSpPr>
          <p:cNvPr id="7" name="Google Shape;390;g847cf01710_0_68">
            <a:extLst>
              <a:ext uri="{FF2B5EF4-FFF2-40B4-BE49-F238E27FC236}">
                <a16:creationId xmlns:a16="http://schemas.microsoft.com/office/drawing/2014/main" id="{8DF88A66-BC74-6C4A-981E-52F0C322B98C}"/>
              </a:ext>
            </a:extLst>
          </p:cNvPr>
          <p:cNvSpPr txBox="1">
            <a:spLocks noChangeArrowheads="1"/>
          </p:cNvSpPr>
          <p:nvPr/>
        </p:nvSpPr>
        <p:spPr bwMode="auto">
          <a:xfrm>
            <a:off x="433388" y="1363663"/>
            <a:ext cx="7720012" cy="2065337"/>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thin filaments </a:t>
            </a:r>
            <a:r>
              <a:rPr lang="en-US" sz="2400" dirty="0">
                <a:latin typeface="Arial" panose="020B0604020202020204" pitchFamily="34" charset="0"/>
                <a:cs typeface="Arial" panose="020B0604020202020204" pitchFamily="34" charset="0"/>
              </a:rPr>
              <a:t>= F-actin along with the proteins troponin and tropomyosin </a:t>
            </a:r>
          </a:p>
          <a:p>
            <a:pPr lvl="1">
              <a:defRPr/>
            </a:pPr>
            <a:r>
              <a:rPr lang="en-US" sz="2400" dirty="0">
                <a:latin typeface="Arial" panose="020B0604020202020204" pitchFamily="34" charset="0"/>
                <a:cs typeface="Arial" panose="020B0604020202020204" pitchFamily="34" charset="0"/>
              </a:rPr>
              <a:t>assemble as successive monomeric actin molecules add to one end</a:t>
            </a:r>
          </a:p>
          <a:p>
            <a:pPr lvl="1">
              <a:defRPr/>
            </a:pPr>
            <a:r>
              <a:rPr lang="en-US" sz="2400" dirty="0">
                <a:latin typeface="Arial" panose="020B0604020202020204" pitchFamily="34" charset="0"/>
                <a:cs typeface="Arial" panose="020B0604020202020204" pitchFamily="34" charset="0"/>
              </a:rPr>
              <a:t>each monomer binds and hydrolyzes ATP</a:t>
            </a:r>
          </a:p>
          <a:p>
            <a:pPr lvl="1">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dirty="0"/>
          </a:p>
          <a:p>
            <a:pPr lvl="1">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b="1"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92867" name="Picture 4" descr="Part b shows F-actin as two intertwined strands consisting of chains of spheres that are labeled, G-actin subunits. The length of one twist is labeled, 36 nanometers. Beneath the drawing, there is a micrograph showing a line made up of spheres. ">
            <a:extLst>
              <a:ext uri="{FF2B5EF4-FFF2-40B4-BE49-F238E27FC236}">
                <a16:creationId xmlns:a16="http://schemas.microsoft.com/office/drawing/2014/main" id="{B6648239-D417-B248-A881-8FB36C6F63B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74061" y="3706587"/>
            <a:ext cx="599587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1792D-0A3F-4679-B5A9-63185284B75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Components of Muscle</a:t>
            </a:r>
            <a:endParaRPr lang="en-AU" dirty="0"/>
          </a:p>
        </p:txBody>
      </p:sp>
      <p:sp>
        <p:nvSpPr>
          <p:cNvPr id="7" name="Google Shape;390;g847cf01710_0_68">
            <a:extLst>
              <a:ext uri="{FF2B5EF4-FFF2-40B4-BE49-F238E27FC236}">
                <a16:creationId xmlns:a16="http://schemas.microsoft.com/office/drawing/2014/main" id="{27716962-C102-794D-87C7-4CA086FFC714}"/>
              </a:ext>
            </a:extLst>
          </p:cNvPr>
          <p:cNvSpPr txBox="1">
            <a:spLocks noChangeArrowheads="1"/>
          </p:cNvSpPr>
          <p:nvPr/>
        </p:nvSpPr>
        <p:spPr bwMode="auto">
          <a:xfrm>
            <a:off x="477838" y="1600201"/>
            <a:ext cx="7796212" cy="838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each actin monomer in the thin filament binds to one myosin head group </a:t>
            </a:r>
          </a:p>
          <a:p>
            <a:pPr>
              <a:defRPr/>
            </a:pPr>
            <a:endParaRPr lang="en-US" sz="2400" dirty="0"/>
          </a:p>
          <a:p>
            <a:pPr>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dirty="0"/>
          </a:p>
          <a:p>
            <a:pPr lvl="1">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b="1"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94915" name="Picture 5" descr="Part c shows a close-up of part of an actin filament with one strand mostly on top and a myosin head extending down to contact it. The myosin head has a thick, irregular oblong structure that contacts the actin below and becomes narrower above. A smaller structure forms a C-shape around the base of the narrow structure and another structure wraps around its top end. Where there myosin contacts the actin, two hooklike portions of the myosin fit into gaps regularly spaced along the actin filament.">
            <a:extLst>
              <a:ext uri="{FF2B5EF4-FFF2-40B4-BE49-F238E27FC236}">
                <a16:creationId xmlns:a16="http://schemas.microsoft.com/office/drawing/2014/main" id="{F0DE4123-B830-D240-B8C5-1332A286D43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81146" y="2636838"/>
            <a:ext cx="438800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3B2D4-2D30-4D86-A648-B0B4E8F4362B}"/>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Additional Proteins Organize the Thin and Thick Filaments into Ordered Structures</a:t>
            </a:r>
            <a:endParaRPr lang="en-AU" sz="3400" dirty="0">
              <a:solidFill>
                <a:srgbClr val="4E4CB4"/>
              </a:solidFill>
            </a:endParaRPr>
          </a:p>
        </p:txBody>
      </p:sp>
      <p:sp>
        <p:nvSpPr>
          <p:cNvPr id="7" name="Google Shape;390;g847cf01710_0_68">
            <a:extLst>
              <a:ext uri="{FF2B5EF4-FFF2-40B4-BE49-F238E27FC236}">
                <a16:creationId xmlns:a16="http://schemas.microsoft.com/office/drawing/2014/main" id="{AB32C6AD-389A-464B-97D0-0B3C817B117C}"/>
              </a:ext>
            </a:extLst>
          </p:cNvPr>
          <p:cNvSpPr txBox="1">
            <a:spLocks noChangeArrowheads="1"/>
          </p:cNvSpPr>
          <p:nvPr/>
        </p:nvSpPr>
        <p:spPr bwMode="auto">
          <a:xfrm>
            <a:off x="393700" y="1752601"/>
            <a:ext cx="8356600" cy="1676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muscle fiber </a:t>
            </a:r>
            <a:r>
              <a:rPr 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large, single, elongated, multinuclear cell </a:t>
            </a:r>
          </a:p>
          <a:p>
            <a:pPr>
              <a:defRPr/>
            </a:pPr>
            <a:r>
              <a:rPr lang="en-US" sz="2400" dirty="0">
                <a:latin typeface="Arial" panose="020B0604020202020204" pitchFamily="34" charset="0"/>
                <a:cs typeface="Arial" panose="020B0604020202020204" pitchFamily="34" charset="0"/>
              </a:rPr>
              <a:t>each muscle fiber contains ~1,000 </a:t>
            </a:r>
            <a:r>
              <a:rPr lang="en-US" sz="2400" b="1" dirty="0">
                <a:latin typeface="Arial" panose="020B0604020202020204" pitchFamily="34" charset="0"/>
                <a:cs typeface="Arial" panose="020B0604020202020204" pitchFamily="34" charset="0"/>
              </a:rPr>
              <a:t>myofibrils</a:t>
            </a:r>
            <a:r>
              <a:rPr lang="en-US" sz="2400" dirty="0">
                <a:latin typeface="Arial" panose="020B0604020202020204" pitchFamily="34" charset="0"/>
                <a:cs typeface="Arial" panose="020B0604020202020204" pitchFamily="34" charset="0"/>
              </a:rPr>
              <a:t>, each consisting of thick and thin filaments and surrounded by </a:t>
            </a:r>
            <a:r>
              <a:rPr lang="en-US" sz="2400" b="1" dirty="0">
                <a:latin typeface="Arial" panose="020B0604020202020204" pitchFamily="34" charset="0"/>
                <a:cs typeface="Arial" panose="020B0604020202020204" pitchFamily="34" charset="0"/>
              </a:rPr>
              <a:t>sarcoplasmic reticulum </a:t>
            </a:r>
          </a:p>
          <a:p>
            <a:pPr lvl="1">
              <a:defRPr/>
            </a:pPr>
            <a:endParaRPr lang="en-US" sz="2000" b="1"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96963" name="Picture 2" descr="Part a shows a highlighted muscle in the outer arm of a silhouetted man. A close-up of the muscle shows a bundle of muscle fibers as a tubular structure made up of smaller tubular structures called muscle fibers that are visible in cross-section at the end. A close-up of a muscle fiber shows many strands labeled capillaries and several oval nuclei along its outside. It has a banded pattern. The outer covering is removed near the end and a network of yellow tubular structures labeled sarcoplasmic reticulum is visible. At the end of this structure, a cross-sectional view shows that it contains bundles that each contain smaller tubular structures. One of these is labeled myofibril and is shown in close-up as a banded tubular structure. A single region labeled sarcomere extends from a thin vertical line labeled Z disk on one end to a similar Z-disk on the other side. In the middle of these, another line is labeled M line. There is a darker A band around the M line. On either side of the A band, there is a lighter region called an I band that extends to the Z disk and continues past the Z disk to the A band of the next sarcomere. ">
            <a:extLst>
              <a:ext uri="{FF2B5EF4-FFF2-40B4-BE49-F238E27FC236}">
                <a16:creationId xmlns:a16="http://schemas.microsoft.com/office/drawing/2014/main" id="{4D0D5F43-F1DC-4B4C-AD3B-03E17A1924C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24460" y="3581400"/>
            <a:ext cx="509508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246FD-278F-4086-9E1E-54A653220A47}"/>
              </a:ext>
            </a:extLst>
          </p:cNvPr>
          <p:cNvSpPr>
            <a:spLocks noGrp="1"/>
          </p:cNvSpPr>
          <p:nvPr>
            <p:ph type="title"/>
          </p:nvPr>
        </p:nvSpPr>
        <p:spPr>
          <a:xfrm>
            <a:off x="0" y="152400"/>
            <a:ext cx="9144000" cy="11430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23</a:t>
            </a:r>
            <a:endParaRPr lang="en-AU" dirty="0">
              <a:solidFill>
                <a:srgbClr val="145C76"/>
              </a:solidFill>
            </a:endParaRPr>
          </a:p>
        </p:txBody>
      </p:sp>
      <p:sp>
        <p:nvSpPr>
          <p:cNvPr id="299013" name="Google Shape;433;g847cf01710_0_113">
            <a:extLst>
              <a:ext uri="{FF2B5EF4-FFF2-40B4-BE49-F238E27FC236}">
                <a16:creationId xmlns:a16="http://schemas.microsoft.com/office/drawing/2014/main" id="{3C751919-9BDB-0246-A328-4A3CE5AE4897}"/>
              </a:ext>
            </a:extLst>
          </p:cNvPr>
          <p:cNvSpPr txBox="1">
            <a:spLocks noChangeArrowheads="1"/>
          </p:cNvSpPr>
          <p:nvPr/>
        </p:nvSpPr>
        <p:spPr bwMode="auto">
          <a:xfrm>
            <a:off x="288925" y="1752599"/>
            <a:ext cx="8566150"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Thin filaments:</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consist of only F-actin.</a:t>
            </a:r>
            <a:endPar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a</a:t>
            </a:r>
            <a:r>
              <a:rPr lang="en-US" altLang="en-US" sz="2400" dirty="0">
                <a:latin typeface="Arial" panose="020B0604020202020204" pitchFamily="34" charset="0"/>
                <a:ea typeface="Calibri" panose="020F0502020204030204" pitchFamily="34" charset="0"/>
                <a:cs typeface="Arial" panose="020B0604020202020204" pitchFamily="34" charset="0"/>
              </a:rPr>
              <a:t>re the only type of filament in the A band.</a:t>
            </a: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a:t>
            </a:r>
            <a:r>
              <a:rPr lang="en-US" altLang="en-US" sz="2400" dirty="0">
                <a:latin typeface="Arial" panose="020B0604020202020204" pitchFamily="34" charset="0"/>
                <a:cs typeface="Arial" panose="020B0604020202020204" pitchFamily="34" charset="0"/>
              </a:rPr>
              <a:t>assemble as successive monomeric actin molecules add</a:t>
            </a:r>
          </a:p>
          <a:p>
            <a:pPr>
              <a:lnSpc>
                <a:spcPct val="115000"/>
              </a:lnSpc>
              <a:spcBef>
                <a:spcPct val="0"/>
              </a:spcBef>
              <a:buClr>
                <a:srgbClr val="000000"/>
              </a:buClr>
              <a:buSzPts val="1100"/>
              <a:buFontTx/>
              <a:buNone/>
            </a:pPr>
            <a:r>
              <a:rPr lang="en-US" altLang="en-US" sz="2400" dirty="0">
                <a:latin typeface="Arial" panose="020B0604020202020204" pitchFamily="34" charset="0"/>
                <a:cs typeface="Arial" panose="020B0604020202020204" pitchFamily="34" charset="0"/>
              </a:rPr>
              <a:t>     to one end.</a:t>
            </a:r>
            <a:endParaRPr lang="en-US" altLang="en-US" sz="2400" i="1" dirty="0">
              <a:solidFill>
                <a:srgbClr val="000000"/>
              </a:solidFill>
              <a:latin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sym typeface="Arial" panose="020B0604020202020204" pitchFamily="34" charset="0"/>
              </a:rPr>
              <a:t>D. a</a:t>
            </a:r>
            <a:r>
              <a:rPr lang="en-US" altLang="en-US" sz="2400" dirty="0">
                <a:latin typeface="Arial" panose="020B0604020202020204" pitchFamily="34" charset="0"/>
                <a:cs typeface="Arial" panose="020B0604020202020204" pitchFamily="34" charset="0"/>
              </a:rPr>
              <a:t>re rodlike structures.</a:t>
            </a:r>
            <a:endParaRPr lang="en-US" altLang="en-US" sz="2400" dirty="0">
              <a:solidFill>
                <a:srgbClr val="000000"/>
              </a:solidFill>
              <a:latin typeface="Arial" panose="020B0604020202020204" pitchFamily="34" charset="0"/>
              <a:sym typeface="Arial" panose="020B0604020202020204" pitchFamily="34" charset="0"/>
            </a:endParaRPr>
          </a:p>
        </p:txBody>
      </p:sp>
      <p:pic>
        <p:nvPicPr>
          <p:cNvPr id="5" name="Picture 4" descr="Icon P 2&#10;">
            <a:extLst>
              <a:ext uri="{FF2B5EF4-FFF2-40B4-BE49-F238E27FC236}">
                <a16:creationId xmlns:a16="http://schemas.microsoft.com/office/drawing/2014/main" id="{AFEAFBB4-9C49-4525-A1BA-77D864B2F50D}"/>
              </a:ext>
            </a:extLst>
          </p:cNvPr>
          <p:cNvPicPr>
            <a:picLocks noChangeAspect="1"/>
          </p:cNvPicPr>
          <p:nvPr/>
        </p:nvPicPr>
        <p:blipFill>
          <a:blip r:embed="rId3"/>
          <a:stretch>
            <a:fillRect/>
          </a:stretch>
        </p:blipFill>
        <p:spPr>
          <a:xfrm>
            <a:off x="762000" y="313976"/>
            <a:ext cx="1133954" cy="816935"/>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A755E-9C71-4027-BFA4-B09602B22AF8}"/>
              </a:ext>
            </a:extLst>
          </p:cNvPr>
          <p:cNvSpPr>
            <a:spLocks noGrp="1"/>
          </p:cNvSpPr>
          <p:nvPr>
            <p:ph type="title"/>
          </p:nvPr>
        </p:nvSpPr>
        <p:spPr>
          <a:xfrm>
            <a:off x="0" y="152400"/>
            <a:ext cx="9144000" cy="10668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23, Response</a:t>
            </a:r>
            <a:endParaRPr lang="en-AU" dirty="0">
              <a:solidFill>
                <a:srgbClr val="145C76"/>
              </a:solidFill>
            </a:endParaRPr>
          </a:p>
        </p:txBody>
      </p:sp>
      <p:sp>
        <p:nvSpPr>
          <p:cNvPr id="301059" name="Google Shape;433;g847cf01710_0_113">
            <a:extLst>
              <a:ext uri="{FF2B5EF4-FFF2-40B4-BE49-F238E27FC236}">
                <a16:creationId xmlns:a16="http://schemas.microsoft.com/office/drawing/2014/main" id="{E41EF45C-9D18-8943-B29D-24297D30B777}"/>
              </a:ext>
            </a:extLst>
          </p:cNvPr>
          <p:cNvSpPr txBox="1">
            <a:spLocks noChangeArrowheads="1"/>
          </p:cNvSpPr>
          <p:nvPr/>
        </p:nvSpPr>
        <p:spPr bwMode="auto">
          <a:xfrm>
            <a:off x="288925" y="1828799"/>
            <a:ext cx="8566150"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Thin filaments:</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a:t>
            </a:r>
            <a:r>
              <a:rPr lang="en-US" altLang="en-US" sz="2400" b="1" dirty="0">
                <a:latin typeface="Arial" panose="020B0604020202020204" pitchFamily="34" charset="0"/>
                <a:ea typeface="Calibri" panose="020F0502020204030204" pitchFamily="34" charset="0"/>
                <a:cs typeface="Arial" panose="020B0604020202020204" pitchFamily="34" charset="0"/>
              </a:rPr>
              <a:t>assemble as successive monomeric actin molecules</a:t>
            </a:r>
          </a:p>
          <a:p>
            <a:pPr>
              <a:lnSpc>
                <a:spcPct val="115000"/>
              </a:lnSpc>
              <a:spcBef>
                <a:spcPct val="0"/>
              </a:spcBef>
              <a:buClr>
                <a:srgbClr val="000000"/>
              </a:buClr>
              <a:buSzPts val="1100"/>
              <a:buFontTx/>
              <a:buNone/>
            </a:pPr>
            <a:r>
              <a:rPr lang="en-US" altLang="en-US" sz="2400" b="1" dirty="0">
                <a:latin typeface="Arial" panose="020B0604020202020204" pitchFamily="34" charset="0"/>
                <a:ea typeface="Calibri" panose="020F0502020204030204" pitchFamily="34" charset="0"/>
                <a:cs typeface="Arial" panose="020B0604020202020204" pitchFamily="34" charset="0"/>
              </a:rPr>
              <a:t>     add to one end.</a:t>
            </a:r>
          </a:p>
          <a:p>
            <a:pPr>
              <a:lnSpc>
                <a:spcPct val="115000"/>
              </a:lnSpc>
              <a:spcBef>
                <a:spcPct val="0"/>
              </a:spcBef>
              <a:buClr>
                <a:srgbClr val="000000"/>
              </a:buClr>
              <a:buSzPts val="1100"/>
              <a:buFontTx/>
              <a:buNone/>
            </a:pPr>
            <a:endParaRPr lang="en-US"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latin typeface="Arial" panose="020B0604020202020204" pitchFamily="34" charset="0"/>
                <a:cs typeface="Arial" panose="020B0604020202020204" pitchFamily="34" charset="0"/>
              </a:rPr>
              <a:t>The filamentous parts of thin filaments assemble as successive monomeric G-actin monomers add to one end. </a:t>
            </a:r>
          </a:p>
          <a:p>
            <a:pPr>
              <a:lnSpc>
                <a:spcPct val="115000"/>
              </a:lnSpc>
              <a:spcBef>
                <a:spcPct val="0"/>
              </a:spcBef>
              <a:buClr>
                <a:srgbClr val="000000"/>
              </a:buClr>
              <a:buSzPts val="1100"/>
              <a:buFontTx/>
              <a:buNone/>
            </a:pPr>
            <a:endParaRPr lang="en-US" altLang="en-US" sz="2400" dirty="0"/>
          </a:p>
          <a:p>
            <a:pPr>
              <a:lnSpc>
                <a:spcPct val="115000"/>
              </a:lnSpc>
              <a:spcBef>
                <a:spcPct val="0"/>
              </a:spcBef>
              <a:buClr>
                <a:srgbClr val="000000"/>
              </a:buClr>
              <a:buSzPts val="1100"/>
              <a:buFontTx/>
              <a:buNone/>
            </a:pPr>
            <a:endParaRPr lang="en-US" altLang="en-US" sz="2400" b="1" i="1" dirty="0">
              <a:solidFill>
                <a:srgbClr val="000000"/>
              </a:solidFill>
              <a:latin typeface="Arial" panose="020B0604020202020204" pitchFamily="34" charset="0"/>
              <a:sym typeface="Arial" panose="020B0604020202020204" pitchFamily="34"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DCE7A-57AF-431E-A37D-7DB5D016746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Structure of a Sarcomere</a:t>
            </a:r>
            <a:endParaRPr lang="en-AU" dirty="0"/>
          </a:p>
        </p:txBody>
      </p:sp>
      <p:sp>
        <p:nvSpPr>
          <p:cNvPr id="7" name="Google Shape;390;g847cf01710_0_68">
            <a:extLst>
              <a:ext uri="{FF2B5EF4-FFF2-40B4-BE49-F238E27FC236}">
                <a16:creationId xmlns:a16="http://schemas.microsoft.com/office/drawing/2014/main" id="{17822CE7-EC8A-BA40-9004-7927DDD57AE9}"/>
              </a:ext>
            </a:extLst>
          </p:cNvPr>
          <p:cNvSpPr txBox="1">
            <a:spLocks noChangeArrowheads="1"/>
          </p:cNvSpPr>
          <p:nvPr/>
        </p:nvSpPr>
        <p:spPr bwMode="auto">
          <a:xfrm>
            <a:off x="334963" y="1647825"/>
            <a:ext cx="3790950" cy="48291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sarcomere</a:t>
            </a:r>
            <a:r>
              <a:rPr lang="en-US" sz="2400" dirty="0">
                <a:latin typeface="Arial" panose="020B0604020202020204" pitchFamily="34" charset="0"/>
                <a:cs typeface="Arial" panose="020B0604020202020204" pitchFamily="34" charset="0"/>
              </a:rPr>
              <a:t> = entire contractile unit  </a:t>
            </a:r>
          </a:p>
          <a:p>
            <a:pPr lvl="1">
              <a:defRPr/>
            </a:pPr>
            <a:r>
              <a:rPr lang="en-US" sz="2400" b="1" dirty="0">
                <a:latin typeface="Arial" panose="020B0604020202020204" pitchFamily="34" charset="0"/>
                <a:cs typeface="Arial" panose="020B0604020202020204" pitchFamily="34" charset="0"/>
              </a:rPr>
              <a:t>A band </a:t>
            </a:r>
            <a:r>
              <a:rPr lang="en-US" sz="2400" dirty="0">
                <a:latin typeface="Arial" panose="020B0604020202020204" pitchFamily="34" charset="0"/>
                <a:cs typeface="Arial" panose="020B0604020202020204" pitchFamily="34" charset="0"/>
              </a:rPr>
              <a:t>= stretches the length of the thick filament </a:t>
            </a:r>
          </a:p>
          <a:p>
            <a:pPr lvl="1">
              <a:defRPr/>
            </a:pPr>
            <a:r>
              <a:rPr lang="en-US" sz="2400" b="1" dirty="0">
                <a:latin typeface="Arial" panose="020B0604020202020204" pitchFamily="34" charset="0"/>
                <a:cs typeface="Arial" panose="020B0604020202020204" pitchFamily="34" charset="0"/>
              </a:rPr>
              <a:t>I band </a:t>
            </a:r>
            <a:r>
              <a:rPr lang="en-US" sz="2400" dirty="0">
                <a:latin typeface="Arial" panose="020B0604020202020204" pitchFamily="34" charset="0"/>
                <a:cs typeface="Arial" panose="020B0604020202020204" pitchFamily="34" charset="0"/>
              </a:rPr>
              <a:t>= contains only thin filaments</a:t>
            </a:r>
          </a:p>
          <a:p>
            <a:pPr lvl="1">
              <a:defRPr/>
            </a:pPr>
            <a:r>
              <a:rPr lang="en-US" sz="2400" b="1" dirty="0">
                <a:latin typeface="Arial" panose="020B0604020202020204" pitchFamily="34" charset="0"/>
                <a:cs typeface="Arial" panose="020B0604020202020204" pitchFamily="34" charset="0"/>
              </a:rPr>
              <a:t>Z disk </a:t>
            </a:r>
            <a:r>
              <a:rPr lang="en-US" sz="2400" dirty="0">
                <a:latin typeface="Arial" panose="020B0604020202020204" pitchFamily="34" charset="0"/>
                <a:cs typeface="Arial" panose="020B0604020202020204" pitchFamily="34" charset="0"/>
              </a:rPr>
              <a:t>= attachment site for thin filaments</a:t>
            </a:r>
            <a:endParaRPr lang="en-US" sz="2400" b="1" dirty="0">
              <a:latin typeface="Arial" panose="020B0604020202020204" pitchFamily="34" charset="0"/>
              <a:cs typeface="Arial" panose="020B0604020202020204" pitchFamily="34" charset="0"/>
            </a:endParaRPr>
          </a:p>
          <a:p>
            <a:pPr lvl="1">
              <a:defRPr/>
            </a:pPr>
            <a:r>
              <a:rPr lang="en-US" sz="2400" b="1" dirty="0">
                <a:latin typeface="Arial" panose="020B0604020202020204" pitchFamily="34" charset="0"/>
                <a:cs typeface="Arial" panose="020B0604020202020204" pitchFamily="34" charset="0"/>
              </a:rPr>
              <a:t>M line </a:t>
            </a:r>
            <a:r>
              <a:rPr lang="en-US" sz="2400" dirty="0">
                <a:latin typeface="Arial" panose="020B0604020202020204" pitchFamily="34" charset="0"/>
                <a:cs typeface="Arial" panose="020B0604020202020204" pitchFamily="34" charset="0"/>
              </a:rPr>
              <a:t>= bisects the A band</a:t>
            </a:r>
            <a:endParaRPr lang="en-US" sz="2400" b="1" dirty="0">
              <a:latin typeface="Arial" panose="020B0604020202020204" pitchFamily="34" charset="0"/>
              <a:cs typeface="Arial" panose="020B0604020202020204" pitchFamily="34" charset="0"/>
            </a:endParaRPr>
          </a:p>
          <a:p>
            <a:pPr>
              <a:defRPr/>
            </a:pPr>
            <a:endParaRPr lang="en-US" sz="2400" dirty="0"/>
          </a:p>
          <a:p>
            <a:pPr>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dirty="0"/>
          </a:p>
          <a:p>
            <a:pPr lvl="1">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b="1"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03107" name="Picture 4" descr="Part b shows two strips of micrograph showing relaxed and contracted sarcomeres. The top strip, relaxed, shows a sarcomere in the center with a vertical Z disk on each end. A vertical M line is in the middle between them and has narrow light vertical lines on either side that are each adjacent to darker vertical bars. Thick dark bars are adjacent to these vertical bars, and the entire central region is labeled A band. Adjacent to the A band, there is a lighter vertical bar on each side that extends to a Z disk, then there is an adjacent lighter vertical bar on the far side of the Z disk. This lighter region is labeled I band. The bottom strip, contracted, shows the M line in the same place. The A band is the same length but is more uniform in color with just a thin pale vertical line on each side of the M line. The I band has become much smaller on each side of the Z disk. The Z disks are each about 1.8 micrometers closer to the M line. The length of each sarcomere is shown as about 16 micrometers. Part c shows illustrations of relaxed and contracted sarcomeres. The relaxed sarcomere has a roughly hexagonal cross-section on each end. These hexagons are labeled Z disk and each has 6 thin filaments attached with one at each vertex and extending toward the center of the sarcomere. Each thin filament consists of two intertwined chains of spheres. A thick filament is visible in the middle as many strands joined together. There is space between each end of the thick filament and the Z disk on that end. Except in the central region where there is no overlap with the thin filament, the thick filament has small hook-like structures extending from the Z disk and curving back toward the center. The region extending the length of the thick filament is labeled A band. The region where there is thin filament but no thick filament is labeled I band. In the contracted illustration, there is more overlap between the thin and thick filaments, only a small piece of thick filament that does not overlap with the thin filament, and only a short region where the thin filament does not overlap with the thick filament. The A band is the same length but the I band is shorter.">
            <a:extLst>
              <a:ext uri="{FF2B5EF4-FFF2-40B4-BE49-F238E27FC236}">
                <a16:creationId xmlns:a16="http://schemas.microsoft.com/office/drawing/2014/main" id="{1380B86B-1617-F744-A679-63D89EC6F72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06759" y="1647825"/>
            <a:ext cx="4502278"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0;p2" descr="Icon P 1&#10;">
            <a:extLst>
              <a:ext uri="{FF2B5EF4-FFF2-40B4-BE49-F238E27FC236}">
                <a16:creationId xmlns:a16="http://schemas.microsoft.com/office/drawing/2014/main" id="{355AFF75-165D-E14F-9D86-F8E3551089A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254" y="3556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294639-6157-4BE3-94E4-E06743C9AC7E}"/>
              </a:ext>
            </a:extLst>
          </p:cNvPr>
          <p:cNvSpPr>
            <a:spLocks noGrp="1"/>
          </p:cNvSpPr>
          <p:nvPr>
            <p:ph type="title"/>
          </p:nvPr>
        </p:nvSpPr>
        <p:spPr>
          <a:xfrm>
            <a:off x="0" y="152400"/>
            <a:ext cx="9144000" cy="1284288"/>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(4 of 4)</a:t>
            </a:r>
            <a:endParaRPr lang="en-AU" sz="2000" dirty="0"/>
          </a:p>
        </p:txBody>
      </p:sp>
      <p:sp>
        <p:nvSpPr>
          <p:cNvPr id="21507" name="Text Placeholder 2">
            <a:extLst>
              <a:ext uri="{FF2B5EF4-FFF2-40B4-BE49-F238E27FC236}">
                <a16:creationId xmlns:a16="http://schemas.microsoft.com/office/drawing/2014/main" id="{A9599864-30E3-954A-AD6E-0FDA13355B7A}"/>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The functions of many proteins involve the reversible binding of other molecules. </a:t>
            </a:r>
            <a:r>
              <a:rPr lang="en-US" altLang="en-US" sz="2400" dirty="0">
                <a:latin typeface="Arial" panose="020B0604020202020204" pitchFamily="34" charset="0"/>
                <a:cs typeface="Arial" panose="020B0604020202020204" pitchFamily="34" charset="0"/>
              </a:rPr>
              <a:t>A molecule bound reversibly by a protein is called a </a:t>
            </a:r>
            <a:r>
              <a:rPr lang="en-US" altLang="en-US" sz="2400" b="1" dirty="0">
                <a:latin typeface="Arial" panose="020B0604020202020204" pitchFamily="34" charset="0"/>
                <a:cs typeface="Arial" panose="020B0604020202020204" pitchFamily="34" charset="0"/>
              </a:rPr>
              <a:t>ligand</a:t>
            </a:r>
            <a:r>
              <a:rPr lang="en-US" altLang="en-US" sz="2400" dirty="0">
                <a:latin typeface="Arial" panose="020B0604020202020204" pitchFamily="34" charset="0"/>
                <a:cs typeface="Arial" panose="020B0604020202020204" pitchFamily="34" charset="0"/>
              </a:rPr>
              <a:t>. A ligand may be any kind of molecule, including another protein. The transient nature of protein-ligand interactions is critical to life, allowing an organism to respond rapidly and reversibly to changing environmental and metabolic circumstances. </a:t>
            </a:r>
          </a:p>
        </p:txBody>
      </p:sp>
    </p:spTree>
    <p:extLst>
      <p:ext uri="{BB962C8B-B14F-4D97-AF65-F5344CB8AC3E}">
        <p14:creationId xmlns:p14="http://schemas.microsoft.com/office/powerpoint/2010/main" val="42174768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69FE5-D87D-4274-9417-5026C36A565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Myosin Thick Filaments Slide along Actin Thin Filaments</a:t>
            </a:r>
            <a:endParaRPr lang="en-AU" dirty="0">
              <a:solidFill>
                <a:srgbClr val="4E4CB4"/>
              </a:solidFill>
            </a:endParaRPr>
          </a:p>
        </p:txBody>
      </p:sp>
      <p:sp>
        <p:nvSpPr>
          <p:cNvPr id="7" name="Google Shape;390;g847cf01710_0_68">
            <a:extLst>
              <a:ext uri="{FF2B5EF4-FFF2-40B4-BE49-F238E27FC236}">
                <a16:creationId xmlns:a16="http://schemas.microsoft.com/office/drawing/2014/main" id="{BCE0676E-1933-144F-9F9D-C68C6D1F8BBB}"/>
              </a:ext>
            </a:extLst>
          </p:cNvPr>
          <p:cNvSpPr txBox="1">
            <a:spLocks noChangeArrowheads="1"/>
          </p:cNvSpPr>
          <p:nvPr/>
        </p:nvSpPr>
        <p:spPr bwMode="auto">
          <a:xfrm>
            <a:off x="484188" y="1973263"/>
            <a:ext cx="4087812"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myosin binds actin tightly when ATP is not bound to myosin</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series </a:t>
            </a:r>
            <a:r>
              <a:rPr lang="en-US" altLang="en-US" sz="2400" dirty="0">
                <a:latin typeface="Arial" panose="020B0604020202020204" pitchFamily="34" charset="0"/>
                <a:cs typeface="Arial" panose="020B0604020202020204" pitchFamily="34" charset="0"/>
              </a:rPr>
              <a:t>of conformational changes due to binding, hydrolysis, and release of ATP and ADP </a:t>
            </a:r>
            <a:r>
              <a:rPr lang="en-US" sz="2400" dirty="0">
                <a:latin typeface="Arial" panose="020B0604020202020204" pitchFamily="34" charset="0"/>
                <a:cs typeface="Arial" panose="020B0604020202020204" pitchFamily="34" charset="0"/>
              </a:rPr>
              <a:t>causes muscle contraction</a:t>
            </a:r>
          </a:p>
          <a:p>
            <a:pPr>
              <a:defRPr/>
            </a:pPr>
            <a:endParaRPr lang="en-US" sz="2400"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07203" name="Picture 3" descr="The myosin thick filament is shown as a horizontal strip of many intertwined smooth strands, one of which is highlighted and extends down to an oblong myosin head that its thickest at its base where it contacts the actin filament. The actin filament consists of two intertwined chains of spheres, one of which is in contact with the base of the myosin head. The sphere immediately to the right of the contacted sphere is highlighted. Step 1: Text reads, A T P binds to myosin head, causing dissociation from actin. A T P is shown being added. The next figure is similar except that an arrow points upward next to the myosin head, the myosin head has A T P attached, and there is a small space between the myosin head and actin. Step 2: As tightly bound A T P is hydrolyzed, a conformational change occurs. A D P and P I remain associated with the myosin head. The figure is similar except that the myosin head with A D P and P i is shown bending so that its base moves to the right. Step 3: Myosin head attaches to actin filament, causing release of P i. P i is shown leaving. The figure is similar except that the myosin head has moved down and is now bound to the highlighted actin sphere immediately to the right of the sphere to which it was previously bound. Step 4: P i release triggers a power stroke, a conformational change in the myosin head that moves actin and myosin filaments relative to one another. A D P is released in the process. A D P is shown leaving. The myosin head is shown bending as it moves to the left to move the actin filament to the left. An arrow shows that this produces the original structure shown before step 1 so that the process can continue.">
            <a:extLst>
              <a:ext uri="{FF2B5EF4-FFF2-40B4-BE49-F238E27FC236}">
                <a16:creationId xmlns:a16="http://schemas.microsoft.com/office/drawing/2014/main" id="{7BD0E058-0FA9-BD46-8A04-93B6617633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600200"/>
            <a:ext cx="20097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77;g7fe2cbe272_0_8" descr="Icon P 2&#10;">
            <a:extLst>
              <a:ext uri="{FF2B5EF4-FFF2-40B4-BE49-F238E27FC236}">
                <a16:creationId xmlns:a16="http://schemas.microsoft.com/office/drawing/2014/main" id="{D451A007-485A-4147-A2B3-198A05FC8C7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288265"/>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F005A0A-254D-410C-A78E-0D866CCC5BC3}"/>
              </a:ext>
            </a:extLst>
          </p:cNvPr>
          <p:cNvSpPr>
            <a:spLocks noGrp="1"/>
          </p:cNvSpPr>
          <p:nvPr>
            <p:ph type="title"/>
          </p:nvPr>
        </p:nvSpPr>
        <p:spPr>
          <a:xfrm>
            <a:off x="0" y="152400"/>
            <a:ext cx="9144000" cy="11430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b="0" dirty="0"/>
          </a:p>
        </p:txBody>
      </p:sp>
      <p:sp>
        <p:nvSpPr>
          <p:cNvPr id="23555" name="Text Placeholder 2">
            <a:extLst>
              <a:ext uri="{FF2B5EF4-FFF2-40B4-BE49-F238E27FC236}">
                <a16:creationId xmlns:a16="http://schemas.microsoft.com/office/drawing/2014/main" id="{1D9C9A3E-C1C7-0841-8C3F-ADEB59D95A9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A ligand binds a protein at a binding site that is complementary to the ligand in size, shape, charge, and hydrophobic or hydrophilic character. </a:t>
            </a:r>
            <a:r>
              <a:rPr lang="en-US" altLang="en-US" sz="2400" dirty="0">
                <a:latin typeface="Arial" panose="020B0604020202020204" pitchFamily="34" charset="0"/>
                <a:cs typeface="Arial" panose="020B0604020202020204" pitchFamily="34" charset="0"/>
              </a:rPr>
              <a:t>The interaction is specific: the protein can discriminate among the thousands of different molecules in its environment and selectively bind only one or a few types. A given protein may have separate </a:t>
            </a:r>
            <a:r>
              <a:rPr lang="en-US" altLang="en-US" sz="2400" b="1" dirty="0">
                <a:latin typeface="Arial" panose="020B0604020202020204" pitchFamily="34" charset="0"/>
                <a:cs typeface="Arial" panose="020B0604020202020204" pitchFamily="34" charset="0"/>
              </a:rPr>
              <a:t>binding sites </a:t>
            </a:r>
            <a:r>
              <a:rPr lang="en-US" altLang="en-US" sz="2400" dirty="0">
                <a:latin typeface="Arial" panose="020B0604020202020204" pitchFamily="34" charset="0"/>
                <a:cs typeface="Arial" panose="020B0604020202020204" pitchFamily="34" charset="0"/>
              </a:rPr>
              <a:t>for several different ligands. These specific molecular interactions are crucial in maintaining the high degree of order in a living system. </a:t>
            </a: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407611669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A23E9F13-107F-45E3-AC15-832F89751436}"/>
              </a:ext>
            </a:extLst>
          </p:cNvPr>
          <p:cNvPicPr>
            <a:picLocks noChangeAspect="1"/>
          </p:cNvPicPr>
          <p:nvPr/>
        </p:nvPicPr>
        <p:blipFill>
          <a:blip r:embed="rId3"/>
          <a:stretch>
            <a:fillRect/>
          </a:stretch>
        </p:blipFill>
        <p:spPr>
          <a:xfrm>
            <a:off x="762000" y="326316"/>
            <a:ext cx="1133954" cy="816935"/>
          </a:xfrm>
          <a:prstGeom prst="rect">
            <a:avLst/>
          </a:prstGeom>
        </p:spPr>
      </p:pic>
      <p:sp>
        <p:nvSpPr>
          <p:cNvPr id="2" name="Title 1">
            <a:extLst>
              <a:ext uri="{FF2B5EF4-FFF2-40B4-BE49-F238E27FC236}">
                <a16:creationId xmlns:a16="http://schemas.microsoft.com/office/drawing/2014/main" id="{C7269F88-1C42-41DD-9C41-896ED42C6738}"/>
              </a:ext>
            </a:extLst>
          </p:cNvPr>
          <p:cNvSpPr>
            <a:spLocks noGrp="1"/>
          </p:cNvSpPr>
          <p:nvPr>
            <p:ph type="title"/>
          </p:nvPr>
        </p:nvSpPr>
        <p:spPr>
          <a:xfrm>
            <a:off x="0" y="152400"/>
            <a:ext cx="9144000" cy="11430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24</a:t>
            </a:r>
            <a:endParaRPr lang="en-AU" dirty="0">
              <a:solidFill>
                <a:srgbClr val="145C76"/>
              </a:solidFill>
            </a:endParaRPr>
          </a:p>
        </p:txBody>
      </p:sp>
      <p:sp>
        <p:nvSpPr>
          <p:cNvPr id="309253" name="Google Shape;433;g847cf01710_0_113">
            <a:extLst>
              <a:ext uri="{FF2B5EF4-FFF2-40B4-BE49-F238E27FC236}">
                <a16:creationId xmlns:a16="http://schemas.microsoft.com/office/drawing/2014/main" id="{89E76099-FD65-FC4D-B0E9-60E41A2C4C35}"/>
              </a:ext>
            </a:extLst>
          </p:cNvPr>
          <p:cNvSpPr txBox="1">
            <a:spLocks noChangeArrowheads="1"/>
          </p:cNvSpPr>
          <p:nvPr/>
        </p:nvSpPr>
        <p:spPr bwMode="auto">
          <a:xfrm>
            <a:off x="288925" y="1752599"/>
            <a:ext cx="8566150"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of the major proteins involved in muscle contraction hydrolyzes ATP?</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actin</a:t>
            </a:r>
            <a:endPar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a:t>
            </a:r>
            <a:r>
              <a:rPr lang="en-US" altLang="en-US" sz="2400" dirty="0">
                <a:latin typeface="Arial" panose="020B0604020202020204" pitchFamily="34" charset="0"/>
                <a:ea typeface="Calibri" panose="020F0502020204030204" pitchFamily="34" charset="0"/>
                <a:cs typeface="Arial" panose="020B0604020202020204" pitchFamily="34" charset="0"/>
              </a:rPr>
              <a:t>troponin </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myosin</a:t>
            </a:r>
            <a:endPar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a:t>
            </a:r>
            <a:r>
              <a:rPr lang="en-US" altLang="en-US" sz="2400" dirty="0">
                <a:latin typeface="Arial" panose="020B0604020202020204" pitchFamily="34" charset="0"/>
                <a:cs typeface="Arial" panose="020B0604020202020204" pitchFamily="34" charset="0"/>
              </a:rPr>
              <a:t>tropomyosin</a:t>
            </a:r>
            <a:endParaRPr lang="en-US" altLang="en-US" sz="2400" dirty="0">
              <a:solidFill>
                <a:srgbClr val="000000"/>
              </a:solidFill>
              <a:latin typeface="Arial" panose="020B0604020202020204" pitchFamily="34" charset="0"/>
              <a:sym typeface="Arial" panose="020B0604020202020204" pitchFamily="34"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7FCA9-2755-4761-A1C4-55A7412416A7}"/>
              </a:ext>
            </a:extLst>
          </p:cNvPr>
          <p:cNvSpPr>
            <a:spLocks noGrp="1"/>
          </p:cNvSpPr>
          <p:nvPr>
            <p:ph type="title"/>
          </p:nvPr>
        </p:nvSpPr>
        <p:spPr>
          <a:xfrm>
            <a:off x="0" y="152400"/>
            <a:ext cx="9144000" cy="11430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24, Response</a:t>
            </a:r>
            <a:endParaRPr lang="en-AU" dirty="0">
              <a:solidFill>
                <a:srgbClr val="145C76"/>
              </a:solidFill>
            </a:endParaRPr>
          </a:p>
        </p:txBody>
      </p:sp>
      <p:sp>
        <p:nvSpPr>
          <p:cNvPr id="311299" name="Google Shape;433;g847cf01710_0_113">
            <a:extLst>
              <a:ext uri="{FF2B5EF4-FFF2-40B4-BE49-F238E27FC236}">
                <a16:creationId xmlns:a16="http://schemas.microsoft.com/office/drawing/2014/main" id="{C5ECF44B-195E-9346-8D6A-07BAD8E253C4}"/>
              </a:ext>
            </a:extLst>
          </p:cNvPr>
          <p:cNvSpPr txBox="1">
            <a:spLocks noChangeArrowheads="1"/>
          </p:cNvSpPr>
          <p:nvPr/>
        </p:nvSpPr>
        <p:spPr bwMode="auto">
          <a:xfrm>
            <a:off x="288925" y="1752599"/>
            <a:ext cx="8566150"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of the major proteins involved in muscle contraction hydrolyzes ATP?</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Myosin</a:t>
            </a:r>
          </a:p>
          <a:p>
            <a:pPr>
              <a:lnSpc>
                <a:spcPct val="115000"/>
              </a:lnSpc>
              <a:spcBef>
                <a:spcPct val="0"/>
              </a:spcBef>
              <a:buClr>
                <a:srgbClr val="000000"/>
              </a:buClr>
              <a:buSzPts val="1100"/>
              <a:buFont typeface="Calibri" panose="020F0502020204030204" pitchFamily="34" charset="0"/>
              <a:buNone/>
            </a:pPr>
            <a:endParaRPr lang="en-US"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latin typeface="Arial" panose="020B0604020202020204" pitchFamily="34" charset="0"/>
                <a:ea typeface="Calibri" panose="020F0502020204030204" pitchFamily="34" charset="0"/>
                <a:cs typeface="Arial" panose="020B0604020202020204" pitchFamily="34" charset="0"/>
              </a:rPr>
              <a:t>During muscle contraction, ATP hydrolysis in myosin is coupled to a series of conformational changes in the myosin head, leading to dissociation of myosin from one F-actin subunit and its eventual reassociation with another, farther along the thin filament. </a:t>
            </a:r>
            <a:endParaRPr lang="en-US"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0510-B620-4148-834F-BDD42B641B9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Tropomyosin</a:t>
            </a:r>
            <a:endParaRPr lang="en-AU" dirty="0"/>
          </a:p>
        </p:txBody>
      </p:sp>
      <p:sp>
        <p:nvSpPr>
          <p:cNvPr id="7" name="Google Shape;390;g847cf01710_0_68">
            <a:extLst>
              <a:ext uri="{FF2B5EF4-FFF2-40B4-BE49-F238E27FC236}">
                <a16:creationId xmlns:a16="http://schemas.microsoft.com/office/drawing/2014/main" id="{9EB74469-7207-6546-A2C9-B1877CA6E699}"/>
              </a:ext>
            </a:extLst>
          </p:cNvPr>
          <p:cNvSpPr txBox="1">
            <a:spLocks noChangeArrowheads="1"/>
          </p:cNvSpPr>
          <p:nvPr/>
        </p:nvSpPr>
        <p:spPr bwMode="auto">
          <a:xfrm>
            <a:off x="587375" y="1600201"/>
            <a:ext cx="7969250" cy="914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tropomyosin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binds to the thin filament and blocks  the myosin-binding sites</a:t>
            </a:r>
            <a:endParaRPr lang="en-US" sz="2400" dirty="0"/>
          </a:p>
          <a:p>
            <a:pPr>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dirty="0"/>
          </a:p>
          <a:p>
            <a:pPr lvl="1">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b="1"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13347" name="Picture 2" descr="The thin filament consists of two intertwined chains of spheres of actin. Two pairs of very thin intertwined strands labeled, tropomyosin are shown with one running along each strand of actin. In the center of each of the three thick regions of the thin filament, between twists of the strand, a structure made of three subunits is visible. The subunit contains an oval below labeled troponin I, a thin, barbell-shaped middle region labeled troponin C, and a top piece labeled, troponin T that fits into the depression of troponin I to form a rounded top of the overall troponin complex. A thin strand of troponin T extends from the right of each troponin complex and runs along the tropomyosin a short distance until the adjacent twist.">
            <a:extLst>
              <a:ext uri="{FF2B5EF4-FFF2-40B4-BE49-F238E27FC236}">
                <a16:creationId xmlns:a16="http://schemas.microsoft.com/office/drawing/2014/main" id="{A69B7CF9-42EC-104C-885F-D44E73BED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3124200"/>
            <a:ext cx="739140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FDFC-57B8-44C3-B077-F3C4269E152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Troponin</a:t>
            </a:r>
            <a:endParaRPr lang="en-AU" dirty="0"/>
          </a:p>
        </p:txBody>
      </p:sp>
      <p:sp>
        <p:nvSpPr>
          <p:cNvPr id="7" name="Google Shape;390;g847cf01710_0_68">
            <a:extLst>
              <a:ext uri="{FF2B5EF4-FFF2-40B4-BE49-F238E27FC236}">
                <a16:creationId xmlns:a16="http://schemas.microsoft.com/office/drawing/2014/main" id="{08481BCC-BB36-D848-92F1-D23B1F444209}"/>
              </a:ext>
            </a:extLst>
          </p:cNvPr>
          <p:cNvSpPr txBox="1">
            <a:spLocks noChangeArrowheads="1"/>
          </p:cNvSpPr>
          <p:nvPr/>
        </p:nvSpPr>
        <p:spPr bwMode="auto">
          <a:xfrm>
            <a:off x="369888" y="1584325"/>
            <a:ext cx="8404225" cy="25304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troponin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binds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released from the sarcoplasmic reticulum,</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causes a conformational change, and exposes myosin-binding sites</a:t>
            </a:r>
          </a:p>
          <a:p>
            <a:pPr lvl="1">
              <a:defRPr/>
            </a:pPr>
            <a:r>
              <a:rPr lang="en-US" sz="2400" dirty="0">
                <a:latin typeface="Arial" panose="020B0604020202020204" pitchFamily="34" charset="0"/>
                <a:cs typeface="Arial" panose="020B0604020202020204" pitchFamily="34" charset="0"/>
              </a:rPr>
              <a:t>subunit C binds Ca</a:t>
            </a:r>
            <a:r>
              <a:rPr lang="en-US" sz="2400" baseline="30000" dirty="0">
                <a:latin typeface="Arial" panose="020B0604020202020204" pitchFamily="34" charset="0"/>
                <a:cs typeface="Arial" panose="020B0604020202020204" pitchFamily="34" charset="0"/>
              </a:rPr>
              <a:t>2+</a:t>
            </a:r>
          </a:p>
          <a:p>
            <a:pPr lvl="1">
              <a:defRPr/>
            </a:pPr>
            <a:r>
              <a:rPr lang="en-US" sz="2400" dirty="0">
                <a:latin typeface="Arial" panose="020B0604020202020204" pitchFamily="34" charset="0"/>
                <a:cs typeface="Arial" panose="020B0604020202020204" pitchFamily="34" charset="0"/>
              </a:rPr>
              <a:t>subunit I prevents binding of the myosin head to actin</a:t>
            </a:r>
            <a:endParaRPr lang="en-US" sz="2400" baseline="30000" dirty="0">
              <a:latin typeface="Arial" panose="020B0604020202020204" pitchFamily="34" charset="0"/>
              <a:cs typeface="Arial" panose="020B0604020202020204" pitchFamily="34" charset="0"/>
            </a:endParaRPr>
          </a:p>
          <a:p>
            <a:pPr lvl="1">
              <a:defRPr/>
            </a:pPr>
            <a:r>
              <a:rPr lang="en-US" sz="2400" dirty="0">
                <a:latin typeface="Arial" panose="020B0604020202020204" pitchFamily="34" charset="0"/>
                <a:cs typeface="Arial" panose="020B0604020202020204" pitchFamily="34" charset="0"/>
              </a:rPr>
              <a:t>subunit T links the troponin complex to tropomyosin</a:t>
            </a:r>
            <a:endParaRPr lang="en-US" sz="2400" baseline="30000" dirty="0">
              <a:latin typeface="Arial" panose="020B0604020202020204" pitchFamily="34" charset="0"/>
              <a:cs typeface="Arial" panose="020B0604020202020204" pitchFamily="34" charset="0"/>
            </a:endParaRPr>
          </a:p>
          <a:p>
            <a:pPr lvl="1">
              <a:defRPr/>
            </a:pPr>
            <a:endParaRPr lang="en-US" sz="2000" baseline="30000"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b="1"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15395" name="Picture 2" descr="The thin filament consists of two intertwined chains of spheres of actin. Two pairs of very thin intertwined strands labeled, tropomyosin are shown with one running along each strand of actin. In the center of each of the three thick regions of the thin filament, between twists of the strand, a structure made of three subunits is visible. The subunit contains an oval below labeled troponin I, a thin, barbell-shaped middle region labeled troponin C, and a top piece labeled, troponin T that fits into the depression of troponin I to form a rounded top of the overall troponin complex. A thin strand of troponin T extends from the right of each troponin complex and runs along the tropomyosin a short distance until the adjacent twist.">
            <a:extLst>
              <a:ext uri="{FF2B5EF4-FFF2-40B4-BE49-F238E27FC236}">
                <a16:creationId xmlns:a16="http://schemas.microsoft.com/office/drawing/2014/main" id="{4EB66CD9-ECB6-B848-B3A4-99B2E1504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4475163"/>
            <a:ext cx="739140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C45F5587-4FBD-4A0F-8FF0-EE3A96014E38}"/>
              </a:ext>
            </a:extLst>
          </p:cNvPr>
          <p:cNvPicPr>
            <a:picLocks noChangeAspect="1"/>
          </p:cNvPicPr>
          <p:nvPr/>
        </p:nvPicPr>
        <p:blipFill>
          <a:blip r:embed="rId3"/>
          <a:stretch>
            <a:fillRect/>
          </a:stretch>
        </p:blipFill>
        <p:spPr>
          <a:xfrm>
            <a:off x="838200" y="315432"/>
            <a:ext cx="1133954" cy="816935"/>
          </a:xfrm>
          <a:prstGeom prst="rect">
            <a:avLst/>
          </a:prstGeom>
        </p:spPr>
      </p:pic>
      <p:sp>
        <p:nvSpPr>
          <p:cNvPr id="2" name="Title 1">
            <a:extLst>
              <a:ext uri="{FF2B5EF4-FFF2-40B4-BE49-F238E27FC236}">
                <a16:creationId xmlns:a16="http://schemas.microsoft.com/office/drawing/2014/main" id="{0122B550-2C9A-4771-8362-FB9C2E9E80B4}"/>
              </a:ext>
            </a:extLst>
          </p:cNvPr>
          <p:cNvSpPr>
            <a:spLocks noGrp="1"/>
          </p:cNvSpPr>
          <p:nvPr>
            <p:ph type="title"/>
          </p:nvPr>
        </p:nvSpPr>
        <p:spPr>
          <a:xfrm>
            <a:off x="0" y="152400"/>
            <a:ext cx="9144000" cy="11430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25</a:t>
            </a:r>
            <a:endParaRPr lang="en-AU" dirty="0">
              <a:solidFill>
                <a:srgbClr val="145C76"/>
              </a:solidFill>
            </a:endParaRPr>
          </a:p>
        </p:txBody>
      </p:sp>
      <p:sp>
        <p:nvSpPr>
          <p:cNvPr id="317445" name="Google Shape;433;g847cf01710_0_113">
            <a:extLst>
              <a:ext uri="{FF2B5EF4-FFF2-40B4-BE49-F238E27FC236}">
                <a16:creationId xmlns:a16="http://schemas.microsoft.com/office/drawing/2014/main" id="{92FD767E-06BC-1748-9AE6-6E15B5118AB8}"/>
              </a:ext>
            </a:extLst>
          </p:cNvPr>
          <p:cNvSpPr txBox="1">
            <a:spLocks noChangeArrowheads="1"/>
          </p:cNvSpPr>
          <p:nvPr/>
        </p:nvSpPr>
        <p:spPr bwMode="auto">
          <a:xfrm>
            <a:off x="288925" y="1828799"/>
            <a:ext cx="8566150"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What prevents binding of myosin to actin?</a:t>
            </a:r>
            <a:endParaRPr lang="en-US" altLang="en-US" sz="240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troponin I</a:t>
            </a:r>
            <a:endParaRPr lang="en-US" altLang="en-US" sz="2400" i="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troponin C</a:t>
            </a:r>
            <a:endParaRPr lang="en-US" altLang="en-US" sz="2400">
              <a:latin typeface="Arial" panose="020B0604020202020204" pitchFamily="34" charset="0"/>
              <a:ea typeface="Calibri" panose="020F0502020204030204" pitchFamily="34" charset="0"/>
              <a:cs typeface="Arial" panose="020B0604020202020204" pitchFamily="34" charset="0"/>
            </a:endParaRPr>
          </a:p>
          <a:p>
            <a:pPr>
              <a:lnSpc>
                <a:spcPct val="115000"/>
              </a:lnSpc>
              <a:spcBef>
                <a:spcPct val="0"/>
              </a:spcBef>
              <a:buClr>
                <a:srgbClr val="000000"/>
              </a:buClr>
              <a:buSzPts val="1100"/>
              <a:buFontTx/>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troponin A</a:t>
            </a:r>
            <a:endParaRPr lang="en-US" altLang="en-US" sz="2400" i="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troponin M</a:t>
            </a:r>
          </a:p>
          <a:p>
            <a:pPr>
              <a:lnSpc>
                <a:spcPct val="115000"/>
              </a:lnSpc>
              <a:spcBef>
                <a:spcPct val="0"/>
              </a:spcBef>
              <a:buClr>
                <a:srgbClr val="000000"/>
              </a:buClr>
              <a:buSzPts val="1100"/>
              <a:buFontTx/>
              <a:buNone/>
            </a:pPr>
            <a:endParaRPr lang="en-US" altLang="en-US" sz="2400" i="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i="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D1845-B075-48E7-A0C6-EAA91C3C06F0}"/>
              </a:ext>
            </a:extLst>
          </p:cNvPr>
          <p:cNvSpPr>
            <a:spLocks noGrp="1"/>
          </p:cNvSpPr>
          <p:nvPr>
            <p:ph type="title"/>
          </p:nvPr>
        </p:nvSpPr>
        <p:spPr>
          <a:xfrm>
            <a:off x="0" y="152399"/>
            <a:ext cx="9144000" cy="1143001"/>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25, Response</a:t>
            </a:r>
            <a:endParaRPr lang="en-AU" dirty="0">
              <a:solidFill>
                <a:srgbClr val="145C76"/>
              </a:solidFill>
            </a:endParaRPr>
          </a:p>
        </p:txBody>
      </p:sp>
      <p:sp>
        <p:nvSpPr>
          <p:cNvPr id="319491" name="Google Shape;433;g847cf01710_0_113">
            <a:extLst>
              <a:ext uri="{FF2B5EF4-FFF2-40B4-BE49-F238E27FC236}">
                <a16:creationId xmlns:a16="http://schemas.microsoft.com/office/drawing/2014/main" id="{7D826241-54C4-AE44-ADAC-E9E1DD75AA2F}"/>
              </a:ext>
            </a:extLst>
          </p:cNvPr>
          <p:cNvSpPr txBox="1">
            <a:spLocks noChangeArrowheads="1"/>
          </p:cNvSpPr>
          <p:nvPr/>
        </p:nvSpPr>
        <p:spPr bwMode="auto">
          <a:xfrm>
            <a:off x="288925" y="1676399"/>
            <a:ext cx="8566150" cy="487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What prevents binding of myosin to actin?</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troponin I</a:t>
            </a:r>
          </a:p>
          <a:p>
            <a:pPr>
              <a:lnSpc>
                <a:spcPct val="115000"/>
              </a:lnSpc>
              <a:spcBef>
                <a:spcPct val="0"/>
              </a:spcBef>
              <a:buClr>
                <a:srgbClr val="000000"/>
              </a:buClr>
              <a:buSzPts val="1100"/>
              <a:buFont typeface="Calibri" panose="020F0502020204030204" pitchFamily="34" charset="0"/>
              <a:buNone/>
            </a:pPr>
            <a:endParaRPr lang="en-US"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latin typeface="Arial" panose="020B0604020202020204" pitchFamily="34" charset="0"/>
                <a:ea typeface="Calibri" panose="020F0502020204030204" pitchFamily="34" charset="0"/>
                <a:cs typeface="Arial" panose="020B0604020202020204" pitchFamily="34" charset="0"/>
              </a:rPr>
              <a:t>Troponin I prevents binding of the myosin head to actin. When the muscle receives a neural signal to initiate contraction, Ca</a:t>
            </a:r>
            <a:r>
              <a:rPr lang="en-US" altLang="en-US" sz="2400" b="1" baseline="30000" dirty="0">
                <a:latin typeface="Arial" panose="020B0604020202020204" pitchFamily="34" charset="0"/>
                <a:ea typeface="Calibri" panose="020F0502020204030204" pitchFamily="34" charset="0"/>
                <a:cs typeface="Arial" panose="020B0604020202020204" pitchFamily="34" charset="0"/>
              </a:rPr>
              <a:t>2+</a:t>
            </a:r>
            <a:r>
              <a:rPr lang="en-US" altLang="en-US" sz="2400" b="1" dirty="0">
                <a:latin typeface="Arial" panose="020B0604020202020204" pitchFamily="34" charset="0"/>
                <a:ea typeface="Calibri" panose="020F0502020204030204" pitchFamily="34" charset="0"/>
                <a:cs typeface="Arial" panose="020B0604020202020204" pitchFamily="34" charset="0"/>
              </a:rPr>
              <a:t> is released from the sarcoplasmic reticulum and binds to troponin C. This causes a conformational change in troponin C, which alters the positions of troponin I and tropomyosin so as to relieve the inhibition by troponin I and allow muscle contraction. </a:t>
            </a:r>
          </a:p>
          <a:p>
            <a:pPr>
              <a:lnSpc>
                <a:spcPct val="115000"/>
              </a:lnSpc>
              <a:spcBef>
                <a:spcPct val="0"/>
              </a:spcBef>
              <a:buClr>
                <a:srgbClr val="000000"/>
              </a:buClr>
              <a:buSzPts val="1100"/>
              <a:buFont typeface="Calibri" panose="020F0502020204030204" pitchFamily="34" charset="0"/>
              <a:buNone/>
            </a:pPr>
            <a:endParaRPr lang="en-US"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64"/>
        <p:cNvGrpSpPr/>
        <p:nvPr/>
      </p:nvGrpSpPr>
      <p:grpSpPr>
        <a:xfrm>
          <a:off x="0" y="0"/>
          <a:ext cx="0" cy="0"/>
          <a:chOff x="0" y="0"/>
          <a:chExt cx="0" cy="0"/>
        </a:xfrm>
      </p:grpSpPr>
      <p:pic>
        <p:nvPicPr>
          <p:cNvPr id="3" name="Picture 2" descr="Icon P 6&#10;">
            <a:extLst>
              <a:ext uri="{FF2B5EF4-FFF2-40B4-BE49-F238E27FC236}">
                <a16:creationId xmlns:a16="http://schemas.microsoft.com/office/drawing/2014/main" id="{10ED2C1F-900E-4456-A932-BC5A697B911D}"/>
              </a:ext>
            </a:extLst>
          </p:cNvPr>
          <p:cNvPicPr>
            <a:picLocks noChangeAspect="1"/>
          </p:cNvPicPr>
          <p:nvPr/>
        </p:nvPicPr>
        <p:blipFill>
          <a:blip r:embed="rId3"/>
          <a:stretch>
            <a:fillRect/>
          </a:stretch>
        </p:blipFill>
        <p:spPr>
          <a:xfrm>
            <a:off x="1371600" y="172039"/>
            <a:ext cx="1133954" cy="816935"/>
          </a:xfrm>
          <a:prstGeom prst="rect">
            <a:avLst/>
          </a:prstGeom>
        </p:spPr>
      </p:pic>
      <p:sp>
        <p:nvSpPr>
          <p:cNvPr id="4" name="Title 3">
            <a:extLst>
              <a:ext uri="{FF2B5EF4-FFF2-40B4-BE49-F238E27FC236}">
                <a16:creationId xmlns:a16="http://schemas.microsoft.com/office/drawing/2014/main" id="{7FB525A8-AFF5-4A71-ACAB-86EF6414EEFF}"/>
              </a:ext>
            </a:extLst>
          </p:cNvPr>
          <p:cNvSpPr>
            <a:spLocks noGrp="1"/>
          </p:cNvSpPr>
          <p:nvPr>
            <p:ph type="title"/>
          </p:nvPr>
        </p:nvSpPr>
        <p:spPr>
          <a:xfrm>
            <a:off x="0" y="152400"/>
            <a:ext cx="9144000" cy="1445806"/>
          </a:xfrm>
        </p:spPr>
        <p:txBody>
          <a:bodyPr/>
          <a:lstStyle/>
          <a:p>
            <a:pPr>
              <a:spcBef>
                <a:spcPts val="0"/>
              </a:spcBef>
              <a:spcAft>
                <a:spcPts val="0"/>
              </a:spcAft>
            </a:pPr>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Ligand-</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Protein Interactions</a:t>
            </a:r>
            <a:endParaRPr lang="en-AU" dirty="0">
              <a:solidFill>
                <a:srgbClr val="144652"/>
              </a:solidFill>
            </a:endParaRPr>
          </a:p>
        </p:txBody>
      </p:sp>
      <p:sp>
        <p:nvSpPr>
          <p:cNvPr id="166" name="Google Shape;166;p30"/>
          <p:cNvSpPr txBox="1">
            <a:spLocks noGrp="1"/>
          </p:cNvSpPr>
          <p:nvPr>
            <p:ph type="body" idx="4294967295"/>
          </p:nvPr>
        </p:nvSpPr>
        <p:spPr>
          <a:xfrm>
            <a:off x="0" y="1871663"/>
            <a:ext cx="9013825" cy="1785937"/>
          </a:xfrm>
          <a:prstGeom prst="rect">
            <a:avLst/>
          </a:prstGeom>
        </p:spPr>
        <p:txBody>
          <a:bodyPr spcFirstLastPara="1" vert="horz" wrap="square" lIns="91425" tIns="45700" rIns="91425" bIns="45700" numCol="1" anchor="t" anchorCtr="0" compatLnSpc="1">
            <a:prstTxWarp prst="textNoShape">
              <a:avLst/>
            </a:prstTxWarp>
            <a:noAutofit/>
          </a:bodyPr>
          <a:lstStyle/>
          <a:p>
            <a:pPr marL="0" lvl="0" indent="0" algn="ctr">
              <a:lnSpc>
                <a:spcPct val="115000"/>
              </a:lnSpc>
              <a:spcBef>
                <a:spcPts val="0"/>
              </a:spcBef>
              <a:spcAft>
                <a:spcPts val="0"/>
              </a:spcAft>
              <a:buClr>
                <a:schemeClr val="dk1"/>
              </a:buClr>
              <a:buSzPts val="1100"/>
              <a:buNone/>
            </a:pPr>
            <a:r>
              <a:rPr lang="en-GB" sz="2400" dirty="0">
                <a:latin typeface="Arial"/>
                <a:ea typeface="Arial"/>
                <a:cs typeface="Arial"/>
                <a:sym typeface="Arial"/>
              </a:rPr>
              <a:t>Observe the structure of human fructose 1,6-bisphosphatase (FBPase-1) in Mol3D viewer in your Achieve course. FBPase-1 is a gluconeogenic enzyme that </a:t>
            </a:r>
            <a:r>
              <a:rPr lang="en-GB" sz="2400" dirty="0" err="1">
                <a:latin typeface="Arial"/>
                <a:ea typeface="Arial"/>
                <a:cs typeface="Arial"/>
                <a:sym typeface="Arial"/>
              </a:rPr>
              <a:t>catalyzes</a:t>
            </a:r>
            <a:r>
              <a:rPr lang="en-GB" sz="2400" dirty="0">
                <a:latin typeface="Arial"/>
                <a:ea typeface="Arial"/>
                <a:cs typeface="Arial"/>
                <a:sym typeface="Arial"/>
              </a:rPr>
              <a:t> the conversion of fructose 1,6-bisphosphate to fructose 6-phosphate.</a:t>
            </a:r>
          </a:p>
          <a:p>
            <a:pPr marL="0" indent="0" algn="ctr">
              <a:lnSpc>
                <a:spcPct val="115000"/>
              </a:lnSpc>
              <a:spcBef>
                <a:spcPts val="0"/>
              </a:spcBef>
              <a:spcAft>
                <a:spcPts val="0"/>
              </a:spcAft>
              <a:buNone/>
            </a:pPr>
            <a:endParaRPr sz="2800" dirty="0">
              <a:latin typeface="Arial"/>
              <a:ea typeface="Arial"/>
              <a:cs typeface="Arial"/>
              <a:sym typeface="Arial"/>
            </a:endParaRPr>
          </a:p>
          <a:p>
            <a:pPr marL="0" indent="0">
              <a:lnSpc>
                <a:spcPct val="115000"/>
              </a:lnSpc>
              <a:spcBef>
                <a:spcPts val="0"/>
              </a:spcBef>
              <a:spcAft>
                <a:spcPts val="0"/>
              </a:spcAft>
              <a:buNone/>
            </a:pPr>
            <a:endParaRPr sz="2800" dirty="0">
              <a:latin typeface="Arial"/>
              <a:ea typeface="Arial"/>
              <a:cs typeface="Arial"/>
              <a:sym typeface="Arial"/>
            </a:endParaRPr>
          </a:p>
          <a:p>
            <a:pPr marL="0" indent="0">
              <a:spcBef>
                <a:spcPts val="360"/>
              </a:spcBef>
              <a:spcAft>
                <a:spcPts val="0"/>
              </a:spcAft>
              <a:buNone/>
            </a:pPr>
            <a:endParaRPr sz="2800" dirty="0"/>
          </a:p>
          <a:p>
            <a:pPr marL="0" indent="0">
              <a:spcBef>
                <a:spcPts val="360"/>
              </a:spcBef>
              <a:spcAft>
                <a:spcPts val="0"/>
              </a:spcAft>
              <a:buNone/>
            </a:pPr>
            <a:endParaRPr sz="2800" dirty="0"/>
          </a:p>
        </p:txBody>
      </p:sp>
      <p:pic>
        <p:nvPicPr>
          <p:cNvPr id="8" name="Google Shape;168;p30" descr="A screen capture shows an interactive 3 D ribbon model of human fructose 1,6-bisphosphatase.">
            <a:extLst>
              <a:ext uri="{FF2B5EF4-FFF2-40B4-BE49-F238E27FC236}">
                <a16:creationId xmlns:a16="http://schemas.microsoft.com/office/drawing/2014/main" id="{0935075D-7F4C-CB46-AA8C-E2290BDA247F}"/>
              </a:ext>
            </a:extLst>
          </p:cNvPr>
          <p:cNvPicPr preferRelativeResize="0"/>
          <p:nvPr/>
        </p:nvPicPr>
        <p:blipFill>
          <a:blip r:embed="rId4">
            <a:alphaModFix/>
          </a:blip>
          <a:stretch>
            <a:fillRect/>
          </a:stretch>
        </p:blipFill>
        <p:spPr>
          <a:xfrm>
            <a:off x="2312381" y="3780245"/>
            <a:ext cx="4519137" cy="2747208"/>
          </a:xfrm>
          <a:prstGeom prst="rect">
            <a:avLst/>
          </a:prstGeom>
          <a:noFill/>
          <a:ln>
            <a:noFill/>
          </a:ln>
        </p:spPr>
      </p:pic>
    </p:spTree>
    <p:extLst>
      <p:ext uri="{BB962C8B-B14F-4D97-AF65-F5344CB8AC3E}">
        <p14:creationId xmlns:p14="http://schemas.microsoft.com/office/powerpoint/2010/main" val="163392829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0ED8CB74-C975-4ADE-869A-4A13DDA50688}"/>
              </a:ext>
            </a:extLst>
          </p:cNvPr>
          <p:cNvSpPr>
            <a:spLocks noGrp="1"/>
          </p:cNvSpPr>
          <p:nvPr>
            <p:ph type="title"/>
          </p:nvPr>
        </p:nvSpPr>
        <p:spPr>
          <a:xfrm>
            <a:off x="0" y="152400"/>
            <a:ext cx="9144000" cy="1143000"/>
          </a:xfrm>
        </p:spPr>
        <p:txBody>
          <a:bodyPr/>
          <a:lstStyle/>
          <a:p>
            <a:r>
              <a:rPr lang="en-US" dirty="0">
                <a:solidFill>
                  <a:srgbClr val="144652"/>
                </a:solidFill>
                <a:latin typeface="Arial" panose="020B0604020202020204" pitchFamily="34" charset="0"/>
                <a:cs typeface="Arial" panose="020B0604020202020204" pitchFamily="34" charset="0"/>
              </a:rPr>
              <a:t>Activity Instructions</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(3 of 3)</a:t>
            </a:r>
            <a:endParaRPr lang="en-AU" sz="2000" dirty="0">
              <a:solidFill>
                <a:srgbClr val="144652"/>
              </a:solidFill>
            </a:endParaRPr>
          </a:p>
        </p:txBody>
      </p:sp>
      <p:sp>
        <p:nvSpPr>
          <p:cNvPr id="376" name="Google Shape;376;g847cf01710_0_48"/>
          <p:cNvSpPr txBox="1">
            <a:spLocks noGrp="1"/>
          </p:cNvSpPr>
          <p:nvPr>
            <p:ph type="body" idx="1"/>
          </p:nvPr>
        </p:nvSpPr>
        <p:spPr>
          <a:xfrm>
            <a:off x="609599" y="1524000"/>
            <a:ext cx="7924801" cy="5181600"/>
          </a:xfrm>
          <a:prstGeom prst="rect">
            <a:avLst/>
          </a:prstGeom>
        </p:spPr>
        <p:txBody>
          <a:bodyPr spcFirstLastPara="1" wrap="square" lIns="91425" tIns="45700" rIns="91425" bIns="45700" anchor="t" anchorCtr="0">
            <a:noAutofit/>
          </a:bodyPr>
          <a:lstStyle/>
          <a:p>
            <a:pPr marL="457200" lvl="0" indent="-381000" rtl="0">
              <a:lnSpc>
                <a:spcPct val="115000"/>
              </a:lnSpc>
              <a:spcBef>
                <a:spcPts val="0"/>
              </a:spcBef>
              <a:spcAft>
                <a:spcPts val="0"/>
              </a:spcAft>
              <a:buSzPts val="2400"/>
              <a:buFont typeface="Arial"/>
              <a:buChar char="•"/>
            </a:pPr>
            <a:r>
              <a:rPr lang="en-US" sz="2400" dirty="0">
                <a:latin typeface="Arial"/>
                <a:ea typeface="Arial"/>
                <a:cs typeface="Arial"/>
                <a:sym typeface="Arial"/>
              </a:rPr>
              <a:t>On your own, </a:t>
            </a:r>
            <a:r>
              <a:rPr lang="en-US" sz="2400" dirty="0">
                <a:solidFill>
                  <a:srgbClr val="0000FF"/>
                </a:solidFill>
                <a:latin typeface="Arial"/>
                <a:ea typeface="Arial"/>
                <a:cs typeface="Arial"/>
                <a:sym typeface="Arial"/>
              </a:rPr>
              <a:t>think </a:t>
            </a:r>
            <a:r>
              <a:rPr lang="en-US" sz="2400" dirty="0">
                <a:latin typeface="Arial"/>
                <a:ea typeface="Arial"/>
                <a:cs typeface="Arial"/>
                <a:sym typeface="Arial"/>
              </a:rPr>
              <a:t>of answers to the questions:</a:t>
            </a:r>
            <a:endParaRPr sz="2400" dirty="0">
              <a:latin typeface="Arial"/>
              <a:ea typeface="Arial"/>
              <a:cs typeface="Arial"/>
              <a:sym typeface="Arial"/>
            </a:endParaRPr>
          </a:p>
          <a:p>
            <a:pPr marL="914400" lvl="1" indent="-349250">
              <a:lnSpc>
                <a:spcPct val="115000"/>
              </a:lnSpc>
              <a:spcBef>
                <a:spcPts val="0"/>
              </a:spcBef>
              <a:spcAft>
                <a:spcPts val="0"/>
              </a:spcAft>
              <a:buSzPts val="1900"/>
              <a:buFont typeface="Arial"/>
              <a:buChar char="–"/>
            </a:pPr>
            <a:r>
              <a:rPr lang="en-GB" sz="2400" dirty="0">
                <a:latin typeface="Arial"/>
                <a:ea typeface="Arial"/>
                <a:cs typeface="Arial"/>
                <a:sym typeface="Arial"/>
              </a:rPr>
              <a:t>What ligands are bound to FBPase-1 in this crystal structure?</a:t>
            </a:r>
          </a:p>
          <a:p>
            <a:pPr marL="914400" lvl="1" indent="-342900">
              <a:lnSpc>
                <a:spcPct val="115000"/>
              </a:lnSpc>
              <a:spcBef>
                <a:spcPts val="0"/>
              </a:spcBef>
              <a:spcAft>
                <a:spcPts val="0"/>
              </a:spcAft>
              <a:buSzPts val="1800"/>
              <a:buFont typeface="Arial"/>
              <a:buChar char="–"/>
            </a:pPr>
            <a:r>
              <a:rPr lang="en-GB" sz="2400" dirty="0">
                <a:latin typeface="Arial"/>
                <a:ea typeface="Arial"/>
                <a:cs typeface="Arial"/>
                <a:sym typeface="Arial"/>
              </a:rPr>
              <a:t>Would you expect these ligands to influence the activity of FBPase-1 in a cellular environment?</a:t>
            </a:r>
          </a:p>
          <a:p>
            <a:pPr marL="914400" lvl="0" indent="0">
              <a:lnSpc>
                <a:spcPct val="115000"/>
              </a:lnSpc>
              <a:spcBef>
                <a:spcPts val="0"/>
              </a:spcBef>
              <a:spcAft>
                <a:spcPts val="0"/>
              </a:spcAft>
              <a:buNone/>
            </a:pPr>
            <a:r>
              <a:rPr lang="en-GB" sz="2400" dirty="0">
                <a:latin typeface="Arial"/>
                <a:ea typeface="Arial"/>
                <a:cs typeface="Arial"/>
                <a:sym typeface="Arial"/>
              </a:rPr>
              <a:t>Hint: Gluconeogenesis is an energy-consuming process, with a net cost of 4 ATP.</a:t>
            </a:r>
            <a:endParaRPr sz="2400" dirty="0">
              <a:latin typeface="Arial"/>
              <a:ea typeface="Arial"/>
              <a:cs typeface="Arial"/>
              <a:sym typeface="Arial"/>
            </a:endParaRPr>
          </a:p>
          <a:p>
            <a:pPr marL="914400" lvl="0" indent="0" rtl="0">
              <a:lnSpc>
                <a:spcPct val="115000"/>
              </a:lnSpc>
              <a:spcBef>
                <a:spcPts val="0"/>
              </a:spcBef>
              <a:spcAft>
                <a:spcPts val="0"/>
              </a:spcAft>
              <a:buNone/>
            </a:pPr>
            <a:r>
              <a:rPr lang="en-US" sz="2400" dirty="0">
                <a:latin typeface="Arial"/>
                <a:ea typeface="Arial"/>
                <a:cs typeface="Arial"/>
                <a:sym typeface="Arial"/>
              </a:rPr>
              <a:t>(2 minutes)</a:t>
            </a:r>
            <a:br>
              <a:rPr lang="en-US" sz="2400" dirty="0">
                <a:latin typeface="Arial"/>
                <a:ea typeface="Arial"/>
                <a:cs typeface="Arial"/>
                <a:sym typeface="Arial"/>
              </a:rPr>
            </a:b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Pair</a:t>
            </a:r>
            <a:r>
              <a:rPr lang="en-US" sz="2400" dirty="0">
                <a:latin typeface="Arial"/>
                <a:ea typeface="Arial"/>
                <a:cs typeface="Arial"/>
                <a:sym typeface="Arial"/>
              </a:rPr>
              <a:t> up to discuss your ideas. (2 minutes)</a:t>
            </a:r>
            <a:br>
              <a:rPr lang="en-US" sz="2400" dirty="0">
                <a:latin typeface="Arial"/>
                <a:ea typeface="Arial"/>
                <a:cs typeface="Arial"/>
                <a:sym typeface="Arial"/>
              </a:rPr>
            </a:b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Share</a:t>
            </a:r>
            <a:r>
              <a:rPr lang="en-US" sz="2400" dirty="0">
                <a:latin typeface="Arial"/>
                <a:ea typeface="Arial"/>
                <a:cs typeface="Arial"/>
                <a:sym typeface="Arial"/>
              </a:rPr>
              <a:t> your ideas with the class in group discussion.</a:t>
            </a:r>
            <a:endParaRPr sz="2400" dirty="0">
              <a:solidFill>
                <a:srgbClr val="0000FF"/>
              </a:solidFill>
              <a:latin typeface="Arial"/>
              <a:ea typeface="Arial"/>
              <a:cs typeface="Arial"/>
              <a:sym typeface="Arial"/>
            </a:endParaRPr>
          </a:p>
          <a:p>
            <a:pPr marL="0" lvl="0" indent="0" algn="just" rtl="0">
              <a:spcBef>
                <a:spcPts val="360"/>
              </a:spcBef>
              <a:spcAft>
                <a:spcPts val="0"/>
              </a:spcAft>
              <a:buNone/>
            </a:pPr>
            <a:endParaRPr dirty="0"/>
          </a:p>
          <a:p>
            <a:pPr marL="0" lvl="0" indent="0" algn="l" rtl="0">
              <a:spcBef>
                <a:spcPts val="360"/>
              </a:spcBef>
              <a:spcAft>
                <a:spcPts val="0"/>
              </a:spcAft>
              <a:buNone/>
            </a:pPr>
            <a:endParaRPr dirty="0"/>
          </a:p>
        </p:txBody>
      </p:sp>
    </p:spTree>
    <p:extLst>
      <p:ext uri="{BB962C8B-B14F-4D97-AF65-F5344CB8AC3E}">
        <p14:creationId xmlns:p14="http://schemas.microsoft.com/office/powerpoint/2010/main" val="201557135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C44CFBD0-6390-4A3C-B612-4004FCB93500}"/>
              </a:ext>
            </a:extLst>
          </p:cNvPr>
          <p:cNvSpPr>
            <a:spLocks noGrp="1"/>
          </p:cNvSpPr>
          <p:nvPr>
            <p:ph type="title"/>
          </p:nvPr>
        </p:nvSpPr>
        <p:spPr>
          <a:xfrm>
            <a:off x="0" y="152400"/>
            <a:ext cx="9144000" cy="1066800"/>
          </a:xfrm>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(4 of 4)</a:t>
            </a:r>
            <a:endParaRPr lang="en-AU" sz="2000" b="0" dirty="0">
              <a:solidFill>
                <a:srgbClr val="144652"/>
              </a:solidFill>
            </a:endParaRPr>
          </a:p>
        </p:txBody>
      </p:sp>
      <p:sp>
        <p:nvSpPr>
          <p:cNvPr id="376" name="Google Shape;376;g847cf01710_0_48"/>
          <p:cNvSpPr txBox="1">
            <a:spLocks noGrp="1"/>
          </p:cNvSpPr>
          <p:nvPr>
            <p:ph type="body" idx="1"/>
          </p:nvPr>
        </p:nvSpPr>
        <p:spPr>
          <a:xfrm>
            <a:off x="639775" y="1219200"/>
            <a:ext cx="7848600" cy="5181600"/>
          </a:xfrm>
          <a:prstGeom prst="rect">
            <a:avLst/>
          </a:prstGeom>
        </p:spPr>
        <p:txBody>
          <a:bodyPr spcFirstLastPara="1" wrap="square" lIns="91425" tIns="45700" rIns="91425" bIns="45700" anchor="t" anchorCtr="0">
            <a:noAutofit/>
          </a:bodyPr>
          <a:lstStyle/>
          <a:p>
            <a:pPr marL="914400" lvl="1" indent="-381000" rtl="0">
              <a:lnSpc>
                <a:spcPct val="115000"/>
              </a:lnSpc>
              <a:spcBef>
                <a:spcPts val="0"/>
              </a:spcBef>
              <a:spcAft>
                <a:spcPts val="0"/>
              </a:spcAft>
              <a:buSzPts val="2400"/>
              <a:buFont typeface="Arial"/>
              <a:buChar char="–"/>
            </a:pPr>
            <a:r>
              <a:rPr lang="en-US" sz="2400" dirty="0">
                <a:latin typeface="Arial"/>
                <a:ea typeface="Arial"/>
                <a:cs typeface="Arial"/>
                <a:sym typeface="Arial"/>
              </a:rPr>
              <a:t>What ligands are bound to FBPase-1 in this crystal structure? </a:t>
            </a:r>
            <a:r>
              <a:rPr lang="en-US" sz="2400" b="1" dirty="0">
                <a:solidFill>
                  <a:srgbClr val="000000"/>
                </a:solidFill>
                <a:latin typeface="Arial"/>
                <a:ea typeface="Arial"/>
                <a:cs typeface="Arial"/>
                <a:sym typeface="Arial"/>
              </a:rPr>
              <a:t>fructose 1,6-bisphosphate and AMP</a:t>
            </a:r>
          </a:p>
          <a:p>
            <a:pPr marL="914400" lvl="1" indent="-381000" rtl="0">
              <a:lnSpc>
                <a:spcPct val="115000"/>
              </a:lnSpc>
              <a:spcBef>
                <a:spcPts val="0"/>
              </a:spcBef>
              <a:spcAft>
                <a:spcPts val="0"/>
              </a:spcAft>
              <a:buSzPts val="2400"/>
              <a:buFont typeface="Arial"/>
              <a:buChar char="–"/>
            </a:pPr>
            <a:r>
              <a:rPr lang="en-US" sz="2400" dirty="0">
                <a:latin typeface="Arial"/>
                <a:ea typeface="Arial"/>
                <a:cs typeface="Arial"/>
                <a:sym typeface="Arial"/>
              </a:rPr>
              <a:t>Would you expect AMP to influence the activity of FBPase-1 in a cellular environment? </a:t>
            </a:r>
            <a:r>
              <a:rPr lang="en-US" sz="2400" b="1" dirty="0">
                <a:solidFill>
                  <a:srgbClr val="000000"/>
                </a:solidFill>
                <a:latin typeface="Arial"/>
                <a:ea typeface="Arial"/>
                <a:cs typeface="Arial"/>
                <a:sym typeface="Arial"/>
              </a:rPr>
              <a:t>High levels of AMP indicate that the energy charge of a cell is low, which is not conducive to the activity of energy-consuming pathways like gluconeogenesis. AMP is an allosteric inhibitor of FBPase-1, meaning that its binding causes a structural change that leads to a decrease in the enzyme’s catalytic activity. </a:t>
            </a:r>
            <a:endParaRPr lang="en-GB" sz="2400" b="1" dirty="0">
              <a:latin typeface="Arial"/>
              <a:ea typeface="Arial"/>
              <a:cs typeface="Arial"/>
              <a:sym typeface="Arial"/>
            </a:endParaRPr>
          </a:p>
          <a:p>
            <a:pPr marL="457200" indent="0">
              <a:lnSpc>
                <a:spcPct val="115000"/>
              </a:lnSpc>
              <a:spcBef>
                <a:spcPts val="0"/>
              </a:spcBef>
              <a:spcAft>
                <a:spcPts val="0"/>
              </a:spcAft>
              <a:buNone/>
            </a:pPr>
            <a:endParaRPr lang="en-GB" sz="2400" dirty="0">
              <a:latin typeface="Arial"/>
              <a:ea typeface="Arial"/>
              <a:cs typeface="Arial"/>
              <a:sym typeface="Arial"/>
            </a:endParaRPr>
          </a:p>
          <a:p>
            <a:pPr marL="914400" lvl="1" indent="-381000" algn="l" rtl="0">
              <a:lnSpc>
                <a:spcPct val="115000"/>
              </a:lnSpc>
              <a:spcBef>
                <a:spcPts val="0"/>
              </a:spcBef>
              <a:spcAft>
                <a:spcPts val="0"/>
              </a:spcAft>
              <a:buSzPts val="2400"/>
              <a:buFont typeface="Arial"/>
              <a:buChar char="–"/>
            </a:pPr>
            <a:endParaRPr sz="2400" dirty="0">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999801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BCE4E-0D1F-4F11-A9FF-C787D03B2E32}"/>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Perpendicular Coordination Bonds</a:t>
            </a:r>
            <a:endParaRPr lang="en-AU" dirty="0"/>
          </a:p>
        </p:txBody>
      </p:sp>
      <p:sp>
        <p:nvSpPr>
          <p:cNvPr id="50180" name="Google Shape;390;g847cf01710_0_68">
            <a:extLst>
              <a:ext uri="{FF2B5EF4-FFF2-40B4-BE49-F238E27FC236}">
                <a16:creationId xmlns:a16="http://schemas.microsoft.com/office/drawing/2014/main" id="{C6D640D2-FF98-2E47-A591-4EC78CAE0A0B}"/>
              </a:ext>
            </a:extLst>
          </p:cNvPr>
          <p:cNvSpPr txBox="1">
            <a:spLocks noChangeArrowheads="1"/>
          </p:cNvSpPr>
          <p:nvPr/>
        </p:nvSpPr>
        <p:spPr bwMode="auto">
          <a:xfrm>
            <a:off x="298450" y="1498600"/>
            <a:ext cx="4832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dirty="0">
                <a:latin typeface="Arial" panose="020B0604020202020204" pitchFamily="34" charset="0"/>
                <a:cs typeface="Arial" panose="020B0604020202020204" pitchFamily="34" charset="0"/>
              </a:rPr>
              <a:t>two perpendicular coordination bonds: </a:t>
            </a:r>
          </a:p>
          <a:p>
            <a:pPr lvl="1">
              <a:lnSpc>
                <a:spcPct val="110000"/>
              </a:lnSpc>
              <a:spcBef>
                <a:spcPct val="0"/>
              </a:spcBef>
              <a:buClr>
                <a:srgbClr val="000000"/>
              </a:buClr>
              <a:buSzPts val="2800"/>
            </a:pPr>
            <a:r>
              <a:rPr lang="en-US" altLang="en-US" sz="2400" dirty="0">
                <a:latin typeface="Arial" panose="020B0604020202020204" pitchFamily="34" charset="0"/>
                <a:cs typeface="Arial" panose="020B0604020202020204" pitchFamily="34" charset="0"/>
              </a:rPr>
              <a:t>one is occupied by a side-chain nitrogen of a highly conserved </a:t>
            </a:r>
            <a:r>
              <a:rPr lang="en-US" altLang="en-US" sz="2400" b="1" dirty="0">
                <a:latin typeface="Arial" panose="020B0604020202020204" pitchFamily="34" charset="0"/>
                <a:cs typeface="Arial" panose="020B0604020202020204" pitchFamily="34" charset="0"/>
              </a:rPr>
              <a:t>proximal His </a:t>
            </a:r>
            <a:r>
              <a:rPr lang="en-US" altLang="en-US" sz="2400" dirty="0">
                <a:latin typeface="Arial" panose="020B0604020202020204" pitchFamily="34" charset="0"/>
                <a:cs typeface="Arial" panose="020B0604020202020204" pitchFamily="34" charset="0"/>
              </a:rPr>
              <a:t>residue</a:t>
            </a:r>
          </a:p>
          <a:p>
            <a:pPr lvl="1">
              <a:lnSpc>
                <a:spcPct val="110000"/>
              </a:lnSpc>
              <a:spcBef>
                <a:spcPct val="0"/>
              </a:spcBef>
              <a:buClr>
                <a:srgbClr val="000000"/>
              </a:buClr>
              <a:buSzPts val="2800"/>
            </a:pPr>
            <a:r>
              <a:rPr lang="en-US" altLang="en-US" sz="2400" dirty="0">
                <a:latin typeface="Arial" panose="020B0604020202020204" pitchFamily="34" charset="0"/>
                <a:cs typeface="Arial" panose="020B0604020202020204" pitchFamily="34" charset="0"/>
              </a:rPr>
              <a:t>one is the binding site for molecular oxygen (O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a:t>
            </a:r>
          </a:p>
          <a:p>
            <a:pPr lvl="2">
              <a:lnSpc>
                <a:spcPct val="110000"/>
              </a:lnSpc>
              <a:spcBef>
                <a:spcPct val="0"/>
              </a:spcBef>
              <a:buClr>
                <a:srgbClr val="000000"/>
              </a:buClr>
              <a:buSzPts val="2800"/>
            </a:pPr>
            <a:r>
              <a:rPr lang="en-US" altLang="en-US" dirty="0">
                <a:latin typeface="Arial" panose="020B0604020202020204" pitchFamily="34" charset="0"/>
                <a:cs typeface="Arial" panose="020B0604020202020204" pitchFamily="34" charset="0"/>
              </a:rPr>
              <a:t>Fe</a:t>
            </a:r>
            <a:r>
              <a:rPr lang="en-US" altLang="en-US" baseline="30000" dirty="0">
                <a:latin typeface="Arial" panose="020B0604020202020204" pitchFamily="34" charset="0"/>
                <a:cs typeface="Arial" panose="020B0604020202020204" pitchFamily="34" charset="0"/>
              </a:rPr>
              <a:t>2+</a:t>
            </a:r>
            <a:r>
              <a:rPr lang="en-US" altLang="en-US" dirty="0">
                <a:latin typeface="Arial" panose="020B0604020202020204" pitchFamily="34" charset="0"/>
                <a:cs typeface="Arial" panose="020B0604020202020204" pitchFamily="34" charset="0"/>
              </a:rPr>
              <a:t> binds O</a:t>
            </a:r>
            <a:r>
              <a:rPr lang="en-US" altLang="en-US" baseline="-25000" dirty="0">
                <a:latin typeface="Arial" panose="020B0604020202020204" pitchFamily="34" charset="0"/>
                <a:cs typeface="Arial" panose="020B0604020202020204" pitchFamily="34" charset="0"/>
              </a:rPr>
              <a:t>2</a:t>
            </a:r>
            <a:r>
              <a:rPr lang="en-US" altLang="en-US" dirty="0">
                <a:latin typeface="Arial" panose="020B0604020202020204" pitchFamily="34" charset="0"/>
                <a:cs typeface="Arial" panose="020B0604020202020204" pitchFamily="34" charset="0"/>
              </a:rPr>
              <a:t> reversibly</a:t>
            </a:r>
          </a:p>
          <a:p>
            <a:pPr lvl="2">
              <a:lnSpc>
                <a:spcPct val="110000"/>
              </a:lnSpc>
              <a:spcBef>
                <a:spcPct val="0"/>
              </a:spcBef>
              <a:buClr>
                <a:srgbClr val="000000"/>
              </a:buClr>
              <a:buSzPts val="2800"/>
            </a:pPr>
            <a:r>
              <a:rPr lang="en-US" altLang="en-US" dirty="0">
                <a:latin typeface="Arial" panose="020B0604020202020204" pitchFamily="34" charset="0"/>
                <a:cs typeface="Arial" panose="020B0604020202020204" pitchFamily="34" charset="0"/>
              </a:rPr>
              <a:t>Fe</a:t>
            </a:r>
            <a:r>
              <a:rPr lang="en-US" altLang="en-US" baseline="30000" dirty="0">
                <a:latin typeface="Arial" panose="020B0604020202020204" pitchFamily="34" charset="0"/>
                <a:cs typeface="Arial" panose="020B0604020202020204" pitchFamily="34" charset="0"/>
              </a:rPr>
              <a:t>3+</a:t>
            </a:r>
            <a:r>
              <a:rPr lang="en-US" altLang="en-US" dirty="0">
                <a:latin typeface="Arial" panose="020B0604020202020204" pitchFamily="34" charset="0"/>
                <a:cs typeface="Arial" panose="020B0604020202020204" pitchFamily="34" charset="0"/>
              </a:rPr>
              <a:t> does not bind O</a:t>
            </a:r>
            <a:r>
              <a:rPr lang="en-US" altLang="en-US" baseline="-25000" dirty="0">
                <a:latin typeface="Arial" panose="020B0604020202020204" pitchFamily="34" charset="0"/>
                <a:cs typeface="Arial" panose="020B0604020202020204" pitchFamily="34" charset="0"/>
              </a:rPr>
              <a:t>2</a:t>
            </a:r>
            <a:endParaRPr lang="en-US" altLang="en-US" sz="2000" dirty="0"/>
          </a:p>
          <a:p>
            <a:pPr lvl="1">
              <a:lnSpc>
                <a:spcPct val="110000"/>
              </a:lnSpc>
              <a:spcBef>
                <a:spcPct val="0"/>
              </a:spcBef>
              <a:buClr>
                <a:srgbClr val="000000"/>
              </a:buClr>
              <a:buSzPts val="2800"/>
            </a:pPr>
            <a:endParaRPr lang="en-US" altLang="en-US" sz="20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pPr>
            <a:endParaRPr lang="en-US" alt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0181" name="Picture 4" descr="A figure shows a side view of hemoglobin with a proximal H is residue joined by N to F e in the plane of the porphyrin ring system.">
            <a:extLst>
              <a:ext uri="{FF2B5EF4-FFF2-40B4-BE49-F238E27FC236}">
                <a16:creationId xmlns:a16="http://schemas.microsoft.com/office/drawing/2014/main" id="{82C4CA13-027C-734E-B195-6A32D0F9D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888" y="1498600"/>
            <a:ext cx="33305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38AFE-891E-46F2-8901-FC6A8DDA2B7F}"/>
              </a:ext>
            </a:extLst>
          </p:cNvPr>
          <p:cNvSpPr>
            <a:spLocks noGrp="1"/>
          </p:cNvSpPr>
          <p:nvPr>
            <p:ph type="title"/>
          </p:nvPr>
        </p:nvSpPr>
        <p:spPr/>
        <p:txBody>
          <a:bodyPr/>
          <a:lstStyle/>
          <a:p>
            <a:r>
              <a:rPr lang="en-US" altLang="en-US" dirty="0" err="1">
                <a:solidFill>
                  <a:srgbClr val="4E4CB4"/>
                </a:solidFill>
                <a:latin typeface="Arial" panose="020B0604020202020204" pitchFamily="34" charset="0"/>
                <a:cs typeface="Arial" panose="020B0604020202020204" pitchFamily="34" charset="0"/>
              </a:rPr>
              <a:t>Globins</a:t>
            </a:r>
            <a:r>
              <a:rPr lang="en-US" altLang="en-US" dirty="0">
                <a:solidFill>
                  <a:srgbClr val="4E4CB4"/>
                </a:solidFill>
                <a:latin typeface="Arial" panose="020B0604020202020204" pitchFamily="34" charset="0"/>
                <a:cs typeface="Arial" panose="020B0604020202020204" pitchFamily="34" charset="0"/>
              </a:rPr>
              <a:t> Are a Family of Oxygen-Binding Proteins</a:t>
            </a:r>
            <a:endParaRPr lang="en-AU" dirty="0">
              <a:solidFill>
                <a:srgbClr val="4E4CB4"/>
              </a:solidFill>
            </a:endParaRPr>
          </a:p>
        </p:txBody>
      </p:sp>
      <p:sp>
        <p:nvSpPr>
          <p:cNvPr id="52226" name="Google Shape;390;g847cf01710_0_68">
            <a:extLst>
              <a:ext uri="{FF2B5EF4-FFF2-40B4-BE49-F238E27FC236}">
                <a16:creationId xmlns:a16="http://schemas.microsoft.com/office/drawing/2014/main" id="{822F0588-A434-6241-9BC0-023A15B4E536}"/>
              </a:ext>
            </a:extLst>
          </p:cNvPr>
          <p:cNvSpPr txBox="1">
            <a:spLocks noChangeArrowheads="1"/>
          </p:cNvSpPr>
          <p:nvPr/>
        </p:nvSpPr>
        <p:spPr bwMode="auto">
          <a:xfrm>
            <a:off x="457200" y="1989138"/>
            <a:ext cx="3810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globins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widespread protein family </a:t>
            </a:r>
          </a:p>
          <a:p>
            <a:pPr lvl="1">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highly conserved tertiary structure: </a:t>
            </a:r>
            <a:r>
              <a:rPr lang="en-US" altLang="en-US" sz="2400" dirty="0">
                <a:latin typeface="Arial" panose="020B0604020202020204" pitchFamily="34" charset="0"/>
                <a:cs typeface="Arial" panose="020B0604020202020204" pitchFamily="34" charset="0"/>
              </a:rPr>
              <a:t>eight </a:t>
            </a:r>
            <a:r>
              <a:rPr lang="el-GR" altLang="en-US" sz="2400" i="1" dirty="0">
                <a:latin typeface="Arial" panose="020B0604020202020204" pitchFamily="34" charset="0"/>
                <a:cs typeface="Arial" panose="020B0604020202020204" pitchFamily="34" charset="0"/>
              </a:rPr>
              <a:t>α</a:t>
            </a:r>
            <a:r>
              <a:rPr lang="en-US" altLang="en-US" sz="2400" dirty="0">
                <a:latin typeface="Arial" panose="020B0604020202020204" pitchFamily="34" charset="0"/>
                <a:cs typeface="Arial" panose="020B0604020202020204" pitchFamily="34" charset="0"/>
              </a:rPr>
              <a:t>-helical segments connected by bends (</a:t>
            </a:r>
            <a:r>
              <a:rPr lang="en-US" altLang="en-US" sz="2400" b="1" dirty="0">
                <a:latin typeface="Arial" panose="020B0604020202020204" pitchFamily="34" charset="0"/>
                <a:cs typeface="Arial" panose="020B0604020202020204" pitchFamily="34" charset="0"/>
              </a:rPr>
              <a:t>globin fold</a:t>
            </a:r>
            <a:r>
              <a:rPr lang="en-US" altLang="en-US" sz="2400" dirty="0">
                <a:latin typeface="Arial" panose="020B0604020202020204" pitchFamily="34" charset="0"/>
                <a:cs typeface="Arial" panose="020B0604020202020204" pitchFamily="34" charset="0"/>
              </a:rPr>
              <a:t>)</a:t>
            </a:r>
          </a:p>
          <a:p>
            <a:pPr lvl="1">
              <a:lnSpc>
                <a:spcPct val="110000"/>
              </a:lnSpc>
              <a:spcBef>
                <a:spcPct val="0"/>
              </a:spcBef>
              <a:buClr>
                <a:srgbClr val="000000"/>
              </a:buClr>
              <a:buSzPts val="2800"/>
            </a:pPr>
            <a:r>
              <a:rPr lang="en-US" altLang="en-US" sz="2400" dirty="0">
                <a:latin typeface="Arial" panose="020B0604020202020204" pitchFamily="34" charset="0"/>
                <a:cs typeface="Arial" panose="020B0604020202020204" pitchFamily="34" charset="0"/>
              </a:rPr>
              <a:t>most function in O</a:t>
            </a:r>
            <a:r>
              <a:rPr lang="en-US" altLang="en-US" sz="2400" baseline="-25000" dirty="0">
                <a:latin typeface="Arial" panose="020B0604020202020204" pitchFamily="34" charset="0"/>
                <a:cs typeface="Arial" panose="020B0604020202020204" pitchFamily="34" charset="0"/>
              </a:rPr>
              <a:t>2 </a:t>
            </a:r>
            <a:r>
              <a:rPr lang="en-US" altLang="en-US" sz="2400" dirty="0">
                <a:latin typeface="Arial" panose="020B0604020202020204" pitchFamily="34" charset="0"/>
                <a:cs typeface="Arial" panose="020B0604020202020204" pitchFamily="34" charset="0"/>
              </a:rPr>
              <a:t>transport or storage</a:t>
            </a:r>
            <a:endParaRPr lang="en-US" altLang="en-US" sz="2400" baseline="-25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pPr>
            <a:endParaRPr lang="en-US" alt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2227" name="Picture 2" descr="A cylinder at the left labeled, H slants diagonally down toward the right. At its top left, a strand extends to the carboxyl terminus. Cylinder F slants diagonally upward toward the right and its midpoint crosses the midpoint of cylinder H. H i s superscript 93 (H i s F 8; proximal H i s) is written across it. Its bottom edge touches a strand that ends at the amino terminus. The bottom of cylinder F connects by an E F strand to Cylinder E, which extends diagonally upward to the right. This is labeled, H i s superscript 64 (H i s E7; distal H i s). At its upper right, this connects by a short D E strand to a smaller cylinder labeled, D that is almost vertical. This is connected by a longer C D strand to another small cylinder labeled, C that is almost horizontal and angled away from the observer. Adjacent to the back of C, cylinder B slants diagonally down to the right and connects to cylinder A by a short A B strand. Cylinder A slants slightly down to the left, where it ends beneath cylinder E at a strand that extends almost vertically to an amino terminus. Behind cylinders B and E, cylinder G extends diagonally upward to the left and connected by an F G strand to cylinder F. A ball-and-stick model of a heme molecule is visible in front of cylinder G and between cylinders F and E. It has a sphere of a different color in its center. A hexagon of spheres projects from the right of cylinder F near the sphere in the center of the ball-and-stick model. A similar hexagon is present near the right side of the same sphere and connects by a more complex base to cylinder E.">
            <a:extLst>
              <a:ext uri="{FF2B5EF4-FFF2-40B4-BE49-F238E27FC236}">
                <a16:creationId xmlns:a16="http://schemas.microsoft.com/office/drawing/2014/main" id="{E57D9341-E110-0E4E-9F92-521DFBA09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86000"/>
            <a:ext cx="4425950"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E9328-FAD7-4AA7-ADB0-DD3043F8138A}"/>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Types of </a:t>
            </a:r>
            <a:r>
              <a:rPr lang="en-US" altLang="en-US" dirty="0" err="1">
                <a:solidFill>
                  <a:schemeClr val="accent4"/>
                </a:solidFill>
                <a:latin typeface="Arial" panose="020B0604020202020204" pitchFamily="34" charset="0"/>
                <a:cs typeface="Arial" panose="020B0604020202020204" pitchFamily="34" charset="0"/>
              </a:rPr>
              <a:t>Globins</a:t>
            </a:r>
            <a:endParaRPr lang="en-AU" dirty="0"/>
          </a:p>
        </p:txBody>
      </p:sp>
      <p:sp>
        <p:nvSpPr>
          <p:cNvPr id="54275" name="Google Shape;390;g847cf01710_0_68">
            <a:extLst>
              <a:ext uri="{FF2B5EF4-FFF2-40B4-BE49-F238E27FC236}">
                <a16:creationId xmlns:a16="http://schemas.microsoft.com/office/drawing/2014/main" id="{2E7C7AD6-23B9-8448-9F62-9B8671FEC0AD}"/>
              </a:ext>
            </a:extLst>
          </p:cNvPr>
          <p:cNvSpPr txBox="1">
            <a:spLocks noChangeArrowheads="1"/>
          </p:cNvSpPr>
          <p:nvPr/>
        </p:nvSpPr>
        <p:spPr bwMode="auto">
          <a:xfrm>
            <a:off x="606425" y="1524000"/>
            <a:ext cx="79311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a:latin typeface="Arial" panose="020B0604020202020204" pitchFamily="34" charset="0"/>
                <a:cs typeface="Arial" panose="020B0604020202020204" pitchFamily="34" charset="0"/>
              </a:rPr>
              <a:t>four types in humans and other mammals: </a:t>
            </a:r>
          </a:p>
          <a:p>
            <a:pPr lvl="1">
              <a:lnSpc>
                <a:spcPct val="110000"/>
              </a:lnSpc>
              <a:spcBef>
                <a:spcPct val="0"/>
              </a:spcBef>
              <a:buClr>
                <a:srgbClr val="000000"/>
              </a:buClr>
              <a:buSzPts val="2800"/>
            </a:pPr>
            <a:r>
              <a:rPr lang="en-US" altLang="en-US" sz="2400">
                <a:latin typeface="Arial" panose="020B0604020202020204" pitchFamily="34" charset="0"/>
                <a:cs typeface="Arial" panose="020B0604020202020204" pitchFamily="34" charset="0"/>
              </a:rPr>
              <a:t>myoglobin = monomeric, facilitates O</a:t>
            </a:r>
            <a:r>
              <a:rPr lang="en-US" altLang="en-US" sz="2400" baseline="-25000">
                <a:latin typeface="Arial" panose="020B0604020202020204" pitchFamily="34" charset="0"/>
                <a:cs typeface="Arial" panose="020B0604020202020204" pitchFamily="34" charset="0"/>
              </a:rPr>
              <a:t>2</a:t>
            </a:r>
            <a:r>
              <a:rPr lang="en-US" altLang="en-US" sz="2400">
                <a:latin typeface="Arial" panose="020B0604020202020204" pitchFamily="34" charset="0"/>
                <a:cs typeface="Arial" panose="020B0604020202020204" pitchFamily="34" charset="0"/>
              </a:rPr>
              <a:t> diffusion in muscle tissue</a:t>
            </a:r>
          </a:p>
          <a:p>
            <a:pPr lvl="1">
              <a:lnSpc>
                <a:spcPct val="110000"/>
              </a:lnSpc>
              <a:spcBef>
                <a:spcPct val="0"/>
              </a:spcBef>
              <a:buClr>
                <a:srgbClr val="000000"/>
              </a:buClr>
              <a:buSzPts val="2800"/>
            </a:pPr>
            <a:r>
              <a:rPr lang="en-US" altLang="en-US" sz="2400">
                <a:latin typeface="Arial" panose="020B0604020202020204" pitchFamily="34" charset="0"/>
                <a:cs typeface="Arial" panose="020B0604020202020204" pitchFamily="34" charset="0"/>
              </a:rPr>
              <a:t>hemoglobin = tetrameric, responsible for O</a:t>
            </a:r>
            <a:r>
              <a:rPr lang="en-US" altLang="en-US" sz="2400" baseline="-25000">
                <a:latin typeface="Arial" panose="020B0604020202020204" pitchFamily="34" charset="0"/>
                <a:cs typeface="Arial" panose="020B0604020202020204" pitchFamily="34" charset="0"/>
              </a:rPr>
              <a:t>2</a:t>
            </a:r>
            <a:r>
              <a:rPr lang="en-US" altLang="en-US" sz="2400">
                <a:latin typeface="Arial" panose="020B0604020202020204" pitchFamily="34" charset="0"/>
                <a:cs typeface="Arial" panose="020B0604020202020204" pitchFamily="34" charset="0"/>
              </a:rPr>
              <a:t> transport in the bloodstream </a:t>
            </a:r>
          </a:p>
          <a:p>
            <a:pPr lvl="1">
              <a:lnSpc>
                <a:spcPct val="110000"/>
              </a:lnSpc>
              <a:spcBef>
                <a:spcPct val="0"/>
              </a:spcBef>
              <a:buClr>
                <a:srgbClr val="000000"/>
              </a:buClr>
              <a:buSzPts val="2800"/>
            </a:pPr>
            <a:r>
              <a:rPr lang="en-US" altLang="en-US" sz="2400">
                <a:latin typeface="Arial" panose="020B0604020202020204" pitchFamily="34" charset="0"/>
                <a:cs typeface="Arial" panose="020B0604020202020204" pitchFamily="34" charset="0"/>
              </a:rPr>
              <a:t>neuroglobin = monomeric, expressed largely in neurons to protect the brain from low O</a:t>
            </a:r>
            <a:r>
              <a:rPr lang="en-US" altLang="en-US" sz="2400" baseline="-25000">
                <a:latin typeface="Arial" panose="020B0604020202020204" pitchFamily="34" charset="0"/>
                <a:cs typeface="Arial" panose="020B0604020202020204" pitchFamily="34" charset="0"/>
              </a:rPr>
              <a:t>2</a:t>
            </a:r>
            <a:r>
              <a:rPr lang="en-US" altLang="en-US" sz="2400">
                <a:latin typeface="Arial" panose="020B0604020202020204" pitchFamily="34" charset="0"/>
                <a:cs typeface="Arial" panose="020B0604020202020204" pitchFamily="34" charset="0"/>
              </a:rPr>
              <a:t> or restricted blood supply </a:t>
            </a:r>
          </a:p>
          <a:p>
            <a:pPr lvl="1">
              <a:lnSpc>
                <a:spcPct val="110000"/>
              </a:lnSpc>
              <a:spcBef>
                <a:spcPct val="0"/>
              </a:spcBef>
              <a:buClr>
                <a:srgbClr val="000000"/>
              </a:buClr>
              <a:buSzPts val="2800"/>
            </a:pPr>
            <a:r>
              <a:rPr lang="en-US" altLang="en-US" sz="2400">
                <a:latin typeface="Arial" panose="020B0604020202020204" pitchFamily="34" charset="0"/>
                <a:cs typeface="Arial" panose="020B0604020202020204" pitchFamily="34" charset="0"/>
              </a:rPr>
              <a:t>cytoglobin = monomeric, regulates levels of nitric oxide, a localized signal for muscle relaxation</a:t>
            </a:r>
          </a:p>
          <a:p>
            <a:pPr lvl="1">
              <a:lnSpc>
                <a:spcPct val="110000"/>
              </a:lnSpc>
              <a:spcBef>
                <a:spcPct val="0"/>
              </a:spcBef>
              <a:buClr>
                <a:srgbClr val="000000"/>
              </a:buClr>
              <a:buSzPts val="2800"/>
            </a:pPr>
            <a:endParaRPr lang="en-US" altLang="en-US" sz="200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pPr>
            <a:endParaRPr lang="en-US" altLang="en-US" sz="240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pPr>
            <a:endParaRPr lang="en-US" altLang="en-US" sz="240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pPr>
            <a:endParaRPr lang="en-US" altLang="en-US" sz="2000"/>
          </a:p>
          <a:p>
            <a:pPr lvl="1">
              <a:lnSpc>
                <a:spcPct val="110000"/>
              </a:lnSpc>
              <a:spcBef>
                <a:spcPct val="0"/>
              </a:spcBef>
              <a:buClr>
                <a:srgbClr val="000000"/>
              </a:buClr>
              <a:buSzPts val="2800"/>
            </a:pPr>
            <a:endParaRPr lang="en-US" altLang="en-US" sz="2000">
              <a:latin typeface="Arial" panose="020B0604020202020204" pitchFamily="34" charset="0"/>
              <a:cs typeface="Arial" panose="020B0604020202020204" pitchFamily="34" charset="0"/>
            </a:endParaRPr>
          </a:p>
          <a:p>
            <a:pPr>
              <a:lnSpc>
                <a:spcPct val="110000"/>
              </a:lnSpc>
              <a:spcBef>
                <a:spcPct val="0"/>
              </a:spcBef>
              <a:buClr>
                <a:srgbClr val="000000"/>
              </a:buClr>
              <a:buSzPts val="2800"/>
            </a:pPr>
            <a:endParaRPr lang="en-US" altLang="en-US" sz="240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12773-A416-4763-83E6-E1D0F58D5262}"/>
              </a:ext>
            </a:extLst>
          </p:cNvPr>
          <p:cNvSpPr>
            <a:spLocks noGrp="1"/>
          </p:cNvSpPr>
          <p:nvPr>
            <p:ph type="title"/>
          </p:nvPr>
        </p:nvSpPr>
        <p:spPr/>
        <p:txBody>
          <a:bodyPr/>
          <a:lstStyle/>
          <a:p>
            <a:r>
              <a:rPr lang="en-US" altLang="en-US" sz="3800" dirty="0">
                <a:solidFill>
                  <a:srgbClr val="000000"/>
                </a:solidFill>
                <a:latin typeface="Arial" panose="020B0604020202020204" pitchFamily="34" charset="0"/>
                <a:cs typeface="Arial" panose="020B0604020202020204" pitchFamily="34" charset="0"/>
              </a:rPr>
              <a:t>Proteins Function by Interacting Dynamically with Other Molecules</a:t>
            </a:r>
            <a:endParaRPr lang="en-AU" sz="3800" dirty="0"/>
          </a:p>
        </p:txBody>
      </p:sp>
      <p:sp>
        <p:nvSpPr>
          <p:cNvPr id="5" name="Google Shape;232;g7fe2cbe272_0_58">
            <a:extLst>
              <a:ext uri="{FF2B5EF4-FFF2-40B4-BE49-F238E27FC236}">
                <a16:creationId xmlns:a16="http://schemas.microsoft.com/office/drawing/2014/main" id="{F491C1C9-1A90-134B-9AFE-AEF0A187CC6D}"/>
              </a:ext>
            </a:extLst>
          </p:cNvPr>
          <p:cNvSpPr txBox="1">
            <a:spLocks/>
          </p:cNvSpPr>
          <p:nvPr/>
        </p:nvSpPr>
        <p:spPr bwMode="auto">
          <a:xfrm>
            <a:off x="263525" y="1905000"/>
            <a:ext cx="8616950"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kern="0" dirty="0">
                <a:latin typeface="Arial" panose="020B0604020202020204" pitchFamily="34" charset="0"/>
                <a:cs typeface="Arial" panose="020B0604020202020204" pitchFamily="34" charset="0"/>
              </a:rPr>
              <a:t>two types of interactions: </a:t>
            </a:r>
          </a:p>
          <a:p>
            <a:pPr lvl="1"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protein acting as a reaction catalyst, or </a:t>
            </a:r>
            <a:r>
              <a:rPr lang="en-US" sz="2400" b="1" dirty="0">
                <a:latin typeface="Arial" panose="020B0604020202020204" pitchFamily="34" charset="0"/>
                <a:cs typeface="Arial" panose="020B0604020202020204" pitchFamily="34" charset="0"/>
              </a:rPr>
              <a:t>enzyme</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alters the chemical configuration or composition of a bound molecule</a:t>
            </a:r>
          </a:p>
          <a:p>
            <a:pPr lvl="1"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neither the chemical configuration nor the composition of the bound molecule is changed </a:t>
            </a:r>
          </a:p>
          <a:p>
            <a:pPr lvl="1" indent="-406400">
              <a:lnSpc>
                <a:spcPct val="110000"/>
              </a:lnSpc>
              <a:spcBef>
                <a:spcPts val="0"/>
              </a:spcBef>
              <a:buSzPts val="2800"/>
              <a:defRPr/>
            </a:pPr>
            <a:endParaRPr lang="en-US" dirty="0">
              <a:latin typeface="Arial" panose="020B0604020202020204" pitchFamily="34" charset="0"/>
              <a:cs typeface="Arial" panose="020B0604020202020204" pitchFamily="34" charset="0"/>
            </a:endParaRPr>
          </a:p>
          <a:p>
            <a:pPr lvl="1" indent="-406400">
              <a:lnSpc>
                <a:spcPct val="110000"/>
              </a:lnSpc>
              <a:spcBef>
                <a:spcPts val="0"/>
              </a:spcBef>
              <a:buSzPts val="2800"/>
              <a:defRPr/>
            </a:pPr>
            <a:endParaRPr lang="en-US" kern="0" dirty="0"/>
          </a:p>
          <a:p>
            <a:pPr marL="0" indent="0">
              <a:lnSpc>
                <a:spcPct val="110000"/>
              </a:lnSpc>
              <a:spcBef>
                <a:spcPts val="560"/>
              </a:spcBef>
              <a:buFontTx/>
              <a:buNone/>
              <a:defRPr/>
            </a:pPr>
            <a:endParaRPr lang="en-US" kern="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5E78E-2410-4102-BE54-D112E3BA134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Myoglobin Has a Single Binding Site for Oxygen</a:t>
            </a:r>
            <a:endParaRPr lang="en-AU" dirty="0">
              <a:solidFill>
                <a:srgbClr val="4E4CB4"/>
              </a:solidFill>
            </a:endParaRPr>
          </a:p>
        </p:txBody>
      </p:sp>
      <p:sp>
        <p:nvSpPr>
          <p:cNvPr id="41986" name="Google Shape;390;g847cf01710_0_68">
            <a:extLst>
              <a:ext uri="{FF2B5EF4-FFF2-40B4-BE49-F238E27FC236}">
                <a16:creationId xmlns:a16="http://schemas.microsoft.com/office/drawing/2014/main" id="{AF866751-A0A6-A74D-8C3E-8AA16ABF3FED}"/>
              </a:ext>
            </a:extLst>
          </p:cNvPr>
          <p:cNvSpPr txBox="1">
            <a:spLocks noChangeArrowheads="1"/>
          </p:cNvSpPr>
          <p:nvPr/>
        </p:nvSpPr>
        <p:spPr bwMode="auto">
          <a:xfrm>
            <a:off x="457200" y="1989138"/>
            <a:ext cx="8153400" cy="166846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myoglobin:</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153 residues + one molecule of heme</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bends named after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helical segments they connect</a:t>
            </a: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6325" name="TextBox 6">
            <a:extLst>
              <a:ext uri="{FF2B5EF4-FFF2-40B4-BE49-F238E27FC236}">
                <a16:creationId xmlns:a16="http://schemas.microsoft.com/office/drawing/2014/main" id="{1AEBAFBA-A336-264A-80AF-9FC672F6F7AA}"/>
              </a:ext>
            </a:extLst>
          </p:cNvPr>
          <p:cNvSpPr txBox="1">
            <a:spLocks noChangeArrowheads="1"/>
          </p:cNvSpPr>
          <p:nvPr/>
        </p:nvSpPr>
        <p:spPr bwMode="auto">
          <a:xfrm>
            <a:off x="762000" y="4391025"/>
            <a:ext cx="35052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pPr>
            <a:r>
              <a:rPr lang="en-US" altLang="en-US" sz="2400" dirty="0">
                <a:latin typeface="Arial" panose="020B0604020202020204" pitchFamily="34" charset="0"/>
                <a:cs typeface="Arial" panose="020B0604020202020204" pitchFamily="34" charset="0"/>
              </a:rPr>
              <a:t>His</a:t>
            </a:r>
            <a:r>
              <a:rPr lang="en-US" altLang="en-US" sz="2400" baseline="30000" dirty="0">
                <a:latin typeface="Arial" panose="020B0604020202020204" pitchFamily="34" charset="0"/>
                <a:cs typeface="Arial" panose="020B0604020202020204" pitchFamily="34" charset="0"/>
              </a:rPr>
              <a:t>93 </a:t>
            </a:r>
            <a:r>
              <a:rPr lang="en-US" altLang="en-US" sz="2400" dirty="0">
                <a:latin typeface="Arial" panose="020B0604020202020204" pitchFamily="34" charset="0"/>
                <a:cs typeface="Arial" panose="020B0604020202020204" pitchFamily="34" charset="0"/>
              </a:rPr>
              <a:t>= ninety-third reside from the amino terminal end</a:t>
            </a:r>
          </a:p>
          <a:p>
            <a:pPr>
              <a:spcBef>
                <a:spcPct val="0"/>
              </a:spcBef>
            </a:pPr>
            <a:r>
              <a:rPr lang="en-US" altLang="en-US" sz="2400" dirty="0">
                <a:latin typeface="Arial" panose="020B0604020202020204" pitchFamily="34" charset="0"/>
                <a:cs typeface="Arial" panose="020B0604020202020204" pitchFamily="34" charset="0"/>
              </a:rPr>
              <a:t>His F8 = eighth residue in </a:t>
            </a:r>
            <a:r>
              <a:rPr lang="el-GR" altLang="en-US" sz="2400" i="1" dirty="0">
                <a:latin typeface="Arial" panose="020B0604020202020204" pitchFamily="34" charset="0"/>
                <a:cs typeface="Arial" panose="020B0604020202020204" pitchFamily="34" charset="0"/>
              </a:rPr>
              <a:t>α</a:t>
            </a:r>
            <a:r>
              <a:rPr lang="el-GR" alt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helix F</a:t>
            </a:r>
          </a:p>
        </p:txBody>
      </p:sp>
      <p:pic>
        <p:nvPicPr>
          <p:cNvPr id="56323" name="Picture 2" descr="A cylinder at the left labeled, H slants diagonally down toward the right. At its top left, a strand extends to the carboxyl terminus. Cylinder F slants diagonally upward toward the right and its midpoint crosses the midpoint of cylinder H. H i s superscript 93 (H i s F 8; proximal H i s) is written across it. Its bottom edge touches a strand that ends at the amino terminus. The bottom of cylinder F connects by an E F strand to Cylinder E, which extends diagonally upward to the right. This is labeled, H i s superscript 64 (H i s E7; distal H i s). At its upper right, this connects by a short D E strand to a smaller cylinder labeled, D that is almost vertical. This is connected by a longer C D strand to another small cylinder labeled, C that is almost horizontal and angled away from the observer. Adjacent to the back of C, cylinder B slants diagonally down to the right and connects to cylinder A by a short A B strand. Cylinder A slants slightly down to the left, where it ends beneath cylinder E at a strand that extends almost vertically to an amino terminus. Behind cylinders B and E, cylinder G extends diagonally upward to the left and connected by an F G strand to cylinder F. A ball-and-stick model of a heme molecule is visible in front of cylinder G and between cylinders F and E. It has a sphere of a different color in its center. A hexagon of spheres projects from the right of cylinder F near the sphere in the center of the ball-and-stick model. A similar hexagon is present near the right side of the same sphere and connects by a more complex base to cylinder E.">
            <a:extLst>
              <a:ext uri="{FF2B5EF4-FFF2-40B4-BE49-F238E27FC236}">
                <a16:creationId xmlns:a16="http://schemas.microsoft.com/office/drawing/2014/main" id="{DBFEAE66-5A19-4945-86C3-0A3E9B013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810000"/>
            <a:ext cx="3419835"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DE5C8AE1-AB6A-0847-A6A1-E8141E3ED587}"/>
              </a:ext>
            </a:extLst>
          </p:cNvPr>
          <p:cNvCxnSpPr>
            <a:cxnSpLocks/>
          </p:cNvCxnSpPr>
          <p:nvPr/>
        </p:nvCxnSpPr>
        <p:spPr bwMode="auto">
          <a:xfrm>
            <a:off x="4267200" y="4953000"/>
            <a:ext cx="1600200" cy="0"/>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8BC1310E-E61C-4DA0-8F49-7D432EA3EA98}"/>
              </a:ext>
            </a:extLst>
          </p:cNvPr>
          <p:cNvPicPr>
            <a:picLocks noChangeAspect="1"/>
          </p:cNvPicPr>
          <p:nvPr/>
        </p:nvPicPr>
        <p:blipFill>
          <a:blip r:embed="rId3"/>
          <a:stretch>
            <a:fillRect/>
          </a:stretch>
        </p:blipFill>
        <p:spPr>
          <a:xfrm>
            <a:off x="1143000" y="326065"/>
            <a:ext cx="1133954" cy="816935"/>
          </a:xfrm>
          <a:prstGeom prst="rect">
            <a:avLst/>
          </a:prstGeom>
        </p:spPr>
      </p:pic>
      <p:sp>
        <p:nvSpPr>
          <p:cNvPr id="2" name="Title 1">
            <a:extLst>
              <a:ext uri="{FF2B5EF4-FFF2-40B4-BE49-F238E27FC236}">
                <a16:creationId xmlns:a16="http://schemas.microsoft.com/office/drawing/2014/main" id="{8DDEAD47-E665-4A04-992A-43F38E1D02A9}"/>
              </a:ext>
            </a:extLst>
          </p:cNvPr>
          <p:cNvSpPr>
            <a:spLocks noGrp="1"/>
          </p:cNvSpPr>
          <p:nvPr>
            <p:ph type="title"/>
          </p:nvPr>
        </p:nvSpPr>
        <p:spPr>
          <a:xfrm>
            <a:off x="0" y="152400"/>
            <a:ext cx="9144000" cy="11430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a:t>
            </a:r>
            <a:endParaRPr lang="en-AU" dirty="0">
              <a:solidFill>
                <a:srgbClr val="145C76"/>
              </a:solidFill>
            </a:endParaRPr>
          </a:p>
        </p:txBody>
      </p:sp>
      <p:sp>
        <p:nvSpPr>
          <p:cNvPr id="58373" name="Google Shape;433;g847cf01710_0_113">
            <a:extLst>
              <a:ext uri="{FF2B5EF4-FFF2-40B4-BE49-F238E27FC236}">
                <a16:creationId xmlns:a16="http://schemas.microsoft.com/office/drawing/2014/main" id="{F6AAF439-80B0-DA48-966F-75821C793F10}"/>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Myoglobin: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has quaternary structure.</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contains a pocket for binding heme that is made up of</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largely the C and D helices.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contains multiple binding sites for O</a:t>
            </a:r>
            <a:r>
              <a:rPr lang="en-US" altLang="en-US" sz="2400" baseline="-250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consists mostly of </a:t>
            </a:r>
            <a:r>
              <a:rPr lang="el-GR" altLang="en-US" sz="2400" i="1" dirty="0">
                <a:latin typeface="Arial" panose="020B0604020202020204" pitchFamily="34" charset="0"/>
                <a:ea typeface="Calibri" panose="020F0502020204030204" pitchFamily="34" charset="0"/>
                <a:cs typeface="Arial" panose="020B0604020202020204" pitchFamily="34" charset="0"/>
              </a:rPr>
              <a:t>α</a:t>
            </a:r>
            <a:r>
              <a:rPr lang="en-US" altLang="en-US" sz="2400" dirty="0">
                <a:latin typeface="Arial" panose="020B0604020202020204" pitchFamily="34" charset="0"/>
                <a:ea typeface="Calibri" panose="020F0502020204030204" pitchFamily="34" charset="0"/>
                <a:cs typeface="Arial" panose="020B0604020202020204" pitchFamily="34" charset="0"/>
              </a:rPr>
              <a:t> helices</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D00141-8126-4517-BF79-03EA88CF3EB1}"/>
              </a:ext>
            </a:extLst>
          </p:cNvPr>
          <p:cNvSpPr>
            <a:spLocks noGrp="1"/>
          </p:cNvSpPr>
          <p:nvPr>
            <p:ph type="title"/>
          </p:nvPr>
        </p:nvSpPr>
        <p:spPr>
          <a:xfrm>
            <a:off x="0" y="152400"/>
            <a:ext cx="9144000" cy="10668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 Response</a:t>
            </a:r>
            <a:endParaRPr lang="en-AU" dirty="0">
              <a:solidFill>
                <a:srgbClr val="145C76"/>
              </a:solidFill>
            </a:endParaRPr>
          </a:p>
        </p:txBody>
      </p:sp>
      <p:sp>
        <p:nvSpPr>
          <p:cNvPr id="60419" name="Google Shape;433;g847cf01710_0_113">
            <a:extLst>
              <a:ext uri="{FF2B5EF4-FFF2-40B4-BE49-F238E27FC236}">
                <a16:creationId xmlns:a16="http://schemas.microsoft.com/office/drawing/2014/main" id="{70BD4D88-7A8E-1548-9249-9CE2A4005615}"/>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Myoglobin: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consists mostly of </a:t>
            </a:r>
            <a:r>
              <a:rPr lang="el-GR" altLang="en-US" sz="2400" b="1" i="1" dirty="0">
                <a:latin typeface="Arial" panose="020B0604020202020204" pitchFamily="34" charset="0"/>
                <a:ea typeface="Calibri" panose="020F0502020204030204" pitchFamily="34" charset="0"/>
                <a:cs typeface="Arial" panose="020B0604020202020204" pitchFamily="34" charset="0"/>
              </a:rPr>
              <a:t>α</a:t>
            </a:r>
            <a:r>
              <a:rPr lang="en-US" altLang="en-US" sz="2400" b="1" dirty="0">
                <a:latin typeface="Arial" panose="020B0604020202020204" pitchFamily="34" charset="0"/>
                <a:ea typeface="Calibri" panose="020F0502020204030204" pitchFamily="34" charset="0"/>
                <a:cs typeface="Arial" panose="020B0604020202020204" pitchFamily="34" charset="0"/>
              </a:rPr>
              <a:t> helices</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latin typeface="Arial" panose="020B0604020202020204" pitchFamily="34" charset="0"/>
                <a:cs typeface="Arial" panose="020B0604020202020204" pitchFamily="34" charset="0"/>
              </a:rPr>
              <a:t>Myoglobin is a single polypeptide of 153 amino acid residues with one molecule of heme. About 78% of the amino acid residues in the protein are found in the eight </a:t>
            </a:r>
            <a:r>
              <a:rPr lang="el-GR" altLang="en-US" sz="2400" i="1" dirty="0">
                <a:latin typeface="Arial" panose="020B0604020202020204" pitchFamily="34" charset="0"/>
                <a:cs typeface="Arial" panose="020B0604020202020204" pitchFamily="34" charset="0"/>
              </a:rPr>
              <a:t>α</a:t>
            </a:r>
            <a:r>
              <a:rPr lang="el-GR" alt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helices typical of the globin fold, named A through H. </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6C19-FDCD-480E-988B-1ED86160700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Protein-Ligand Interactions Can Be Described Quantitively</a:t>
            </a:r>
            <a:endParaRPr lang="en-AU" dirty="0">
              <a:solidFill>
                <a:srgbClr val="4E4CB4"/>
              </a:solidFill>
            </a:endParaRPr>
          </a:p>
        </p:txBody>
      </p:sp>
      <p:sp>
        <p:nvSpPr>
          <p:cNvPr id="5" name="Google Shape;390;g847cf01710_0_68">
            <a:extLst>
              <a:ext uri="{FF2B5EF4-FFF2-40B4-BE49-F238E27FC236}">
                <a16:creationId xmlns:a16="http://schemas.microsoft.com/office/drawing/2014/main" id="{987BD79E-0350-DB4F-8AD8-BA5A2FCED364}"/>
              </a:ext>
            </a:extLst>
          </p:cNvPr>
          <p:cNvSpPr txBox="1">
            <a:spLocks noChangeArrowheads="1"/>
          </p:cNvSpPr>
          <p:nvPr/>
        </p:nvSpPr>
        <p:spPr bwMode="auto">
          <a:xfrm>
            <a:off x="495300" y="1965325"/>
            <a:ext cx="8153400" cy="8540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simple </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equilibrium expression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describes the reversible binding of a protein (P) to a ligand (L):</a:t>
            </a: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 plus L equilibrium P L ">
            <a:extLst>
              <a:ext uri="{FF2B5EF4-FFF2-40B4-BE49-F238E27FC236}">
                <a16:creationId xmlns:a16="http://schemas.microsoft.com/office/drawing/2014/main" id="{5A62F46B-024C-4C0B-8EC8-DD4B51AE45AA}"/>
              </a:ext>
            </a:extLst>
          </p:cNvPr>
          <p:cNvPicPr>
            <a:picLocks noChangeAspect="1"/>
          </p:cNvPicPr>
          <p:nvPr/>
        </p:nvPicPr>
        <p:blipFill>
          <a:blip r:embed="rId3"/>
          <a:stretch>
            <a:fillRect/>
          </a:stretch>
        </p:blipFill>
        <p:spPr>
          <a:xfrm>
            <a:off x="2630263" y="3078103"/>
            <a:ext cx="1865538" cy="646232"/>
          </a:xfrm>
          <a:prstGeom prst="rect">
            <a:avLst/>
          </a:prstGeom>
        </p:spPr>
      </p:pic>
      <p:sp>
        <p:nvSpPr>
          <p:cNvPr id="62467" name="TextBox 5">
            <a:extLst>
              <a:ext uri="{FF2B5EF4-FFF2-40B4-BE49-F238E27FC236}">
                <a16:creationId xmlns:a16="http://schemas.microsoft.com/office/drawing/2014/main" id="{0E590D33-FCC8-2940-B151-FEC205CE857A}"/>
              </a:ext>
            </a:extLst>
          </p:cNvPr>
          <p:cNvSpPr txBox="1">
            <a:spLocks noChangeArrowheads="1"/>
          </p:cNvSpPr>
          <p:nvPr/>
        </p:nvSpPr>
        <p:spPr bwMode="auto">
          <a:xfrm>
            <a:off x="4648200" y="3119438"/>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3A378-D1CE-420B-9303-047F543F6A77}"/>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Association Constant</a:t>
            </a:r>
            <a:endParaRPr lang="en-AU" dirty="0"/>
          </a:p>
        </p:txBody>
      </p:sp>
      <p:sp>
        <p:nvSpPr>
          <p:cNvPr id="5" name="Google Shape;390;g847cf01710_0_68">
            <a:extLst>
              <a:ext uri="{FF2B5EF4-FFF2-40B4-BE49-F238E27FC236}">
                <a16:creationId xmlns:a16="http://schemas.microsoft.com/office/drawing/2014/main" id="{C7DAFA0A-2B12-CA47-A89A-53A8EA81E1D1}"/>
              </a:ext>
            </a:extLst>
          </p:cNvPr>
          <p:cNvSpPr txBox="1">
            <a:spLocks noChangeArrowheads="1"/>
          </p:cNvSpPr>
          <p:nvPr/>
        </p:nvSpPr>
        <p:spPr bwMode="auto">
          <a:xfrm>
            <a:off x="495300" y="1592705"/>
            <a:ext cx="8153400" cy="252209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association constant (</a:t>
            </a:r>
            <a:r>
              <a:rPr lang="en-US" altLang="en-US" sz="2400" b="1" i="1" dirty="0">
                <a:solidFill>
                  <a:srgbClr val="000000"/>
                </a:solidFill>
                <a:latin typeface="Arial" panose="020B0604020202020204" pitchFamily="34" charset="0"/>
                <a:cs typeface="Arial" panose="020B0604020202020204" pitchFamily="34" charset="0"/>
                <a:sym typeface="Arial" panose="020B0604020202020204" pitchFamily="34" charset="0"/>
              </a:rPr>
              <a:t>K</a:t>
            </a:r>
            <a:r>
              <a:rPr lang="en-US" altLang="en-US" sz="2400" b="1" baseline="-25000" dirty="0">
                <a:solidFill>
                  <a:srgbClr val="000000"/>
                </a:solidFill>
                <a:latin typeface="Arial" panose="020B0604020202020204" pitchFamily="34" charset="0"/>
                <a:cs typeface="Arial" panose="020B0604020202020204" pitchFamily="34" charset="0"/>
                <a:sym typeface="Arial" panose="020B0604020202020204" pitchFamily="34" charset="0"/>
              </a:rPr>
              <a:t>a</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provides a measure of the affinity of the ligand L for the protein</a:t>
            </a:r>
          </a:p>
          <a:p>
            <a:pPr lvl="1">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higher </a:t>
            </a:r>
            <a:r>
              <a:rPr lang="en-US" altLang="en-US" sz="2400" i="1" dirty="0">
                <a:solidFill>
                  <a:srgbClr val="000000"/>
                </a:solidFill>
                <a:latin typeface="Arial" panose="020B0604020202020204" pitchFamily="34" charset="0"/>
                <a:cs typeface="Arial" panose="020B0604020202020204" pitchFamily="34" charset="0"/>
                <a:sym typeface="Arial" panose="020B0604020202020204" pitchFamily="34" charset="0"/>
              </a:rPr>
              <a:t>K</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a</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higher affinity</a:t>
            </a:r>
          </a:p>
          <a:p>
            <a:pPr lvl="1">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equivalent to the ratio of the rates of the forward (association) and the reverse (dissociation) reactions that form the PL complex</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72EFE20-0A27-4B63-B9E7-B949E5832E59}"/>
                  </a:ext>
                </a:extLst>
              </p:cNvPr>
              <p:cNvSpPr/>
              <p:nvPr/>
            </p:nvSpPr>
            <p:spPr>
              <a:xfrm>
                <a:off x="2712550" y="4473007"/>
                <a:ext cx="2151551" cy="761683"/>
              </a:xfrm>
              <a:prstGeom prst="rect">
                <a:avLst/>
              </a:prstGeom>
            </p:spPr>
            <p:txBody>
              <a:bodyPr wrap="none">
                <a:spAutoFit/>
              </a:bodyPr>
              <a:lstStyle/>
              <a:p>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PL</m:t>
                        </m:r>
                        <m:r>
                          <m:rPr>
                            <m:nor/>
                          </m:rPr>
                          <a:rPr lang="en-US" dirty="0">
                            <a:latin typeface="Arial" panose="020B0604020202020204" pitchFamily="34" charset="0"/>
                            <a:cs typeface="Arial" panose="020B0604020202020204" pitchFamily="34" charset="0"/>
                          </a:rPr>
                          <m:t>]</m:t>
                        </m:r>
                      </m:num>
                      <m:den>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P</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m:t>
                        </m:r>
                      </m:den>
                    </m:f>
                  </m:oMath>
                </a14:m>
                <a:r>
                  <a:rPr lang="en-US" dirty="0">
                    <a:latin typeface="Arial" panose="020B0604020202020204" pitchFamily="34" charset="0"/>
                    <a:cs typeface="Arial" panose="020B0604020202020204" pitchFamily="34" charset="0"/>
                  </a:rPr>
                  <a:t> =</a:t>
                </a:r>
                <a:r>
                  <a:rPr lang="en-US" dirty="0">
                    <a:solidFill>
                      <a:srgbClr val="000000"/>
                    </a:solidFill>
                    <a:cs typeface="Arial" panose="020B0604020202020204" pitchFamily="34" charset="0"/>
                    <a:sym typeface="Arial" panose="020B0604020202020204" pitchFamily="34" charset="0"/>
                  </a:rPr>
                  <a:t>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a</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d</m:t>
                        </m:r>
                      </m:den>
                    </m:f>
                  </m:oMath>
                </a14:m>
                <a:endParaRPr lang="en-AU" dirty="0"/>
              </a:p>
            </p:txBody>
          </p:sp>
        </mc:Choice>
        <mc:Fallback xmlns="">
          <p:sp>
            <p:nvSpPr>
              <p:cNvPr id="3" name="Rectangle 2">
                <a:extLst>
                  <a:ext uri="{FF2B5EF4-FFF2-40B4-BE49-F238E27FC236}">
                    <a16:creationId xmlns:a16="http://schemas.microsoft.com/office/drawing/2014/main" id="{D72EFE20-0A27-4B63-B9E7-B949E5832E59}"/>
                  </a:ext>
                </a:extLst>
              </p:cNvPr>
              <p:cNvSpPr>
                <a:spLocks noRot="1" noChangeAspect="1" noMove="1" noResize="1" noEditPoints="1" noAdjustHandles="1" noChangeArrowheads="1" noChangeShapeType="1" noTextEdit="1"/>
              </p:cNvSpPr>
              <p:nvPr/>
            </p:nvSpPr>
            <p:spPr>
              <a:xfrm>
                <a:off x="2712550" y="4473007"/>
                <a:ext cx="2151551" cy="761683"/>
              </a:xfrm>
              <a:prstGeom prst="rect">
                <a:avLst/>
              </a:prstGeom>
              <a:blipFill>
                <a:blip r:embed="rId3"/>
                <a:stretch>
                  <a:fillRect l="-4533"/>
                </a:stretch>
              </a:blipFill>
            </p:spPr>
            <p:txBody>
              <a:bodyPr/>
              <a:lstStyle/>
              <a:p>
                <a:r>
                  <a:rPr lang="en-AU">
                    <a:noFill/>
                  </a:rPr>
                  <a:t> </a:t>
                </a:r>
              </a:p>
            </p:txBody>
          </p:sp>
        </mc:Fallback>
      </mc:AlternateContent>
      <p:sp>
        <p:nvSpPr>
          <p:cNvPr id="64515" name="TextBox 3">
            <a:extLst>
              <a:ext uri="{FF2B5EF4-FFF2-40B4-BE49-F238E27FC236}">
                <a16:creationId xmlns:a16="http://schemas.microsoft.com/office/drawing/2014/main" id="{A9BB508C-685F-614C-B2D9-AE1F120D7F52}"/>
              </a:ext>
            </a:extLst>
          </p:cNvPr>
          <p:cNvSpPr txBox="1">
            <a:spLocks noChangeArrowheads="1"/>
          </p:cNvSpPr>
          <p:nvPr/>
        </p:nvSpPr>
        <p:spPr bwMode="auto">
          <a:xfrm>
            <a:off x="4953000" y="4648200"/>
            <a:ext cx="198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64D8E0BD-ED44-4A4B-A6E5-E373D7A0A938}"/>
              </a:ext>
            </a:extLst>
          </p:cNvPr>
          <p:cNvPicPr>
            <a:picLocks noChangeAspect="1"/>
          </p:cNvPicPr>
          <p:nvPr/>
        </p:nvPicPr>
        <p:blipFill>
          <a:blip r:embed="rId3"/>
          <a:stretch>
            <a:fillRect/>
          </a:stretch>
        </p:blipFill>
        <p:spPr>
          <a:xfrm>
            <a:off x="1143000" y="316638"/>
            <a:ext cx="1133954" cy="816935"/>
          </a:xfrm>
          <a:prstGeom prst="rect">
            <a:avLst/>
          </a:prstGeom>
        </p:spPr>
      </p:pic>
      <p:sp>
        <p:nvSpPr>
          <p:cNvPr id="3" name="Title 2">
            <a:extLst>
              <a:ext uri="{FF2B5EF4-FFF2-40B4-BE49-F238E27FC236}">
                <a16:creationId xmlns:a16="http://schemas.microsoft.com/office/drawing/2014/main" id="{AEF8C0E6-A48F-44F1-8C07-57DA25079C94}"/>
              </a:ext>
            </a:extLst>
          </p:cNvPr>
          <p:cNvSpPr>
            <a:spLocks noGrp="1"/>
          </p:cNvSpPr>
          <p:nvPr>
            <p:ph type="title"/>
          </p:nvPr>
        </p:nvSpPr>
        <p:spPr>
          <a:xfrm>
            <a:off x="0" y="152400"/>
            <a:ext cx="9144000" cy="10668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a:t>
            </a:r>
            <a:endParaRPr lang="en-AU" dirty="0">
              <a:solidFill>
                <a:srgbClr val="145C76"/>
              </a:solidFill>
            </a:endParaRPr>
          </a:p>
        </p:txBody>
      </p:sp>
      <p:sp>
        <p:nvSpPr>
          <p:cNvPr id="66565" name="Google Shape;433;g847cf01710_0_113">
            <a:extLst>
              <a:ext uri="{FF2B5EF4-FFF2-40B4-BE49-F238E27FC236}">
                <a16:creationId xmlns:a16="http://schemas.microsoft.com/office/drawing/2014/main" id="{2DAA0A85-A816-DF4E-AC9F-8775EEBE8716}"/>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A has a binding site for ligand L with a </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K</a:t>
            </a:r>
            <a:r>
              <a:rPr lang="en-US" altLang="en-US" sz="2400" baseline="-250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of 10</a:t>
            </a:r>
            <a:r>
              <a:rPr lang="en-US" altLang="en-US"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5</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18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M</a:t>
            </a:r>
            <a:r>
              <a:rPr lang="en-US" altLang="en-US"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Protein B has a binding site for ligand L with a </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K</a:t>
            </a:r>
            <a:r>
              <a:rPr lang="en-US" altLang="en-US" sz="2400" baseline="-250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of 10</a:t>
            </a:r>
            <a:r>
              <a:rPr lang="en-US" altLang="en-US"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8</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18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M</a:t>
            </a:r>
            <a:r>
              <a:rPr lang="en-US" altLang="en-US"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Which protein has the higher affinity for ligand L?</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protein A</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protein B</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It is not possible to determine based only on </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K</a:t>
            </a:r>
            <a:r>
              <a:rPr lang="en-US" altLang="en-US" sz="2400" baseline="-250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values.</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13C461-60A0-46E5-9012-EAFD9C128D56}"/>
              </a:ext>
            </a:extLst>
          </p:cNvPr>
          <p:cNvSpPr>
            <a:spLocks noGrp="1"/>
          </p:cNvSpPr>
          <p:nvPr>
            <p:ph type="title"/>
          </p:nvPr>
        </p:nvSpPr>
        <p:spPr>
          <a:xfrm>
            <a:off x="0" y="152400"/>
            <a:ext cx="9144000" cy="9906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 Response</a:t>
            </a:r>
            <a:endParaRPr lang="en-AU" dirty="0">
              <a:solidFill>
                <a:srgbClr val="145C76"/>
              </a:solidFill>
            </a:endParaRPr>
          </a:p>
        </p:txBody>
      </p:sp>
      <p:sp>
        <p:nvSpPr>
          <p:cNvPr id="68611" name="Google Shape;433;g847cf01710_0_113">
            <a:extLst>
              <a:ext uri="{FF2B5EF4-FFF2-40B4-BE49-F238E27FC236}">
                <a16:creationId xmlns:a16="http://schemas.microsoft.com/office/drawing/2014/main" id="{1F705E52-710E-4949-BC98-2A39A0E2DFE9}"/>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A has a binding site for ligand L with a </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K</a:t>
            </a:r>
            <a:r>
              <a:rPr lang="en-US" altLang="en-US" sz="2400" baseline="-250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of 10</a:t>
            </a:r>
            <a:r>
              <a:rPr lang="en-US" altLang="en-US"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5</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18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M</a:t>
            </a:r>
            <a:r>
              <a:rPr lang="en-US" altLang="en-US"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Protein B has a binding site for ligand L with a </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K</a:t>
            </a:r>
            <a:r>
              <a:rPr lang="en-US" altLang="en-US" sz="2400" baseline="-250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of 10</a:t>
            </a:r>
            <a:r>
              <a:rPr lang="en-US" altLang="en-US"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8</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18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M</a:t>
            </a:r>
            <a:r>
              <a:rPr lang="en-US" altLang="en-US"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Which protein has the higher affinity for ligand L?</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protein B</a:t>
            </a:r>
            <a:endParaRPr lang="en-US" altLang="en-US" sz="24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latin typeface="Arial" panose="020B0604020202020204" pitchFamily="34" charset="0"/>
                <a:ea typeface="Calibri" panose="020F0502020204030204" pitchFamily="34" charset="0"/>
                <a:cs typeface="Arial" panose="020B0604020202020204" pitchFamily="34" charset="0"/>
              </a:rPr>
              <a:t>The association constant provides a measure of the affinity of the ligand L for the protein. A higher value of </a:t>
            </a:r>
            <a:r>
              <a:rPr lang="en-US" altLang="en-US" sz="2400" b="1" i="1" dirty="0">
                <a:latin typeface="Arial" panose="020B0604020202020204" pitchFamily="34" charset="0"/>
                <a:ea typeface="Calibri" panose="020F0502020204030204" pitchFamily="34" charset="0"/>
                <a:cs typeface="Arial" panose="020B0604020202020204" pitchFamily="34" charset="0"/>
              </a:rPr>
              <a:t>K</a:t>
            </a:r>
            <a:r>
              <a:rPr lang="en-US" altLang="en-US" sz="2400" b="1" baseline="-25000" dirty="0">
                <a:latin typeface="Arial" panose="020B0604020202020204" pitchFamily="34" charset="0"/>
                <a:ea typeface="Calibri" panose="020F0502020204030204" pitchFamily="34" charset="0"/>
                <a:cs typeface="Arial" panose="020B0604020202020204" pitchFamily="34" charset="0"/>
              </a:rPr>
              <a:t>a</a:t>
            </a:r>
            <a:r>
              <a:rPr lang="en-US" altLang="en-US" sz="2400" b="1" dirty="0">
                <a:latin typeface="Arial" panose="020B0604020202020204" pitchFamily="34" charset="0"/>
                <a:ea typeface="Calibri" panose="020F0502020204030204" pitchFamily="34" charset="0"/>
                <a:cs typeface="Arial" panose="020B0604020202020204" pitchFamily="34" charset="0"/>
              </a:rPr>
              <a:t> corresponds to a higher affinity of the ligand for the protein. </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ED1F-D167-4F81-81C5-5AED3AB275B3}"/>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[L] Remains Constant</a:t>
            </a:r>
            <a:endParaRPr lang="en-AU"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0727BF22-24ED-46ED-8C9F-6B12B8F9ADDA}"/>
                  </a:ext>
                </a:extLst>
              </p:cNvPr>
              <p:cNvSpPr/>
              <p:nvPr/>
            </p:nvSpPr>
            <p:spPr>
              <a:xfrm>
                <a:off x="1189643" y="1689522"/>
                <a:ext cx="2202847" cy="828625"/>
              </a:xfrm>
              <a:prstGeom prst="rect">
                <a:avLst/>
              </a:prstGeom>
            </p:spPr>
            <p:txBody>
              <a:bodyPr wrap="none">
                <a:spAutoFit/>
              </a:bodyPr>
              <a:lstStyle/>
              <a:p>
                <a:pPr marL="50800">
                  <a:lnSpc>
                    <a:spcPct val="110000"/>
                  </a:lnSpc>
                  <a:buClr>
                    <a:srgbClr val="000000"/>
                  </a:buClr>
                  <a:buSzPts val="2800"/>
                  <a:defRPr/>
                </a:pP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PL</m:t>
                        </m:r>
                        <m:r>
                          <m:rPr>
                            <m:nor/>
                          </m:rPr>
                          <a:rPr lang="en-US" dirty="0">
                            <a:latin typeface="Arial" panose="020B0604020202020204" pitchFamily="34" charset="0"/>
                            <a:cs typeface="Arial" panose="020B0604020202020204" pitchFamily="34" charset="0"/>
                          </a:rPr>
                          <m:t>]</m:t>
                        </m:r>
                      </m:num>
                      <m:den>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P</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m:t>
                        </m:r>
                      </m:den>
                    </m:f>
                  </m:oMath>
                </a14:m>
                <a:r>
                  <a:rPr lang="en-US" dirty="0">
                    <a:latin typeface="Arial" panose="020B0604020202020204" pitchFamily="34" charset="0"/>
                    <a:cs typeface="Arial" panose="020B0604020202020204" pitchFamily="34" charset="0"/>
                  </a:rPr>
                  <a:t> =</a:t>
                </a:r>
                <a:r>
                  <a:rPr lang="en-US" dirty="0">
                    <a:solidFill>
                      <a:srgbClr val="000000"/>
                    </a:solidFill>
                    <a:cs typeface="Arial" panose="020B0604020202020204" pitchFamily="34" charset="0"/>
                    <a:sym typeface="Arial" panose="020B0604020202020204" pitchFamily="34" charset="0"/>
                  </a:rPr>
                  <a:t>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a</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d</m:t>
                        </m:r>
                      </m:den>
                    </m:f>
                  </m:oMath>
                </a14:m>
                <a:endParaRPr lang="en-US" dirty="0">
                  <a:latin typeface="Arial" panose="020B0604020202020204" pitchFamily="34" charset="0"/>
                  <a:cs typeface="Arial" panose="020B0604020202020204" pitchFamily="34" charset="0"/>
                </a:endParaRPr>
              </a:p>
            </p:txBody>
          </p:sp>
        </mc:Choice>
        <mc:Fallback xmlns="">
          <p:sp>
            <p:nvSpPr>
              <p:cNvPr id="4" name="Rectangle 3">
                <a:extLst>
                  <a:ext uri="{FF2B5EF4-FFF2-40B4-BE49-F238E27FC236}">
                    <a16:creationId xmlns:a16="http://schemas.microsoft.com/office/drawing/2014/main" id="{0727BF22-24ED-46ED-8C9F-6B12B8F9ADDA}"/>
                  </a:ext>
                </a:extLst>
              </p:cNvPr>
              <p:cNvSpPr>
                <a:spLocks noRot="1" noChangeAspect="1" noMove="1" noResize="1" noEditPoints="1" noAdjustHandles="1" noChangeArrowheads="1" noChangeShapeType="1" noTextEdit="1"/>
              </p:cNvSpPr>
              <p:nvPr/>
            </p:nvSpPr>
            <p:spPr>
              <a:xfrm>
                <a:off x="1189643" y="1689522"/>
                <a:ext cx="2202847" cy="828625"/>
              </a:xfrm>
              <a:prstGeom prst="rect">
                <a:avLst/>
              </a:prstGeom>
              <a:blipFill>
                <a:blip r:embed="rId3"/>
                <a:stretch>
                  <a:fillRect l="-1934"/>
                </a:stretch>
              </a:blipFill>
            </p:spPr>
            <p:txBody>
              <a:bodyPr/>
              <a:lstStyle/>
              <a:p>
                <a:r>
                  <a:rPr lang="en-AU">
                    <a:noFill/>
                  </a:rPr>
                  <a:t> </a:t>
                </a:r>
              </a:p>
            </p:txBody>
          </p:sp>
        </mc:Fallback>
      </mc:AlternateContent>
      <p:sp>
        <p:nvSpPr>
          <p:cNvPr id="70660" name="TextBox 5">
            <a:extLst>
              <a:ext uri="{FF2B5EF4-FFF2-40B4-BE49-F238E27FC236}">
                <a16:creationId xmlns:a16="http://schemas.microsoft.com/office/drawing/2014/main" id="{78C483AF-E0A4-8E41-8FF4-2992B086AC18}"/>
              </a:ext>
            </a:extLst>
          </p:cNvPr>
          <p:cNvSpPr txBox="1">
            <a:spLocks noChangeArrowheads="1"/>
          </p:cNvSpPr>
          <p:nvPr/>
        </p:nvSpPr>
        <p:spPr bwMode="auto">
          <a:xfrm>
            <a:off x="3581400" y="1872854"/>
            <a:ext cx="130478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(5-2)</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3E9A625-5F12-4E6E-A028-E05C3103EEF1}"/>
                  </a:ext>
                </a:extLst>
              </p:cNvPr>
              <p:cNvSpPr/>
              <p:nvPr/>
            </p:nvSpPr>
            <p:spPr>
              <a:xfrm>
                <a:off x="1684706" y="3141819"/>
                <a:ext cx="1741182" cy="761683"/>
              </a:xfrm>
              <a:prstGeom prst="rect">
                <a:avLst/>
              </a:prstGeom>
            </p:spPr>
            <p:txBody>
              <a:bodyPr wrap="none">
                <a:spAutoFit/>
              </a:bodyPr>
              <a:lstStyle/>
              <a:p>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[L] =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PL</m:t>
                        </m:r>
                        <m:r>
                          <m:rPr>
                            <m:nor/>
                          </m:rPr>
                          <a:rPr lang="en-US" dirty="0">
                            <a:latin typeface="Arial" panose="020B0604020202020204" pitchFamily="34" charset="0"/>
                            <a:cs typeface="Arial" panose="020B0604020202020204" pitchFamily="34" charset="0"/>
                          </a:rPr>
                          <m:t>]</m:t>
                        </m:r>
                      </m:num>
                      <m:den>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P</m:t>
                        </m:r>
                        <m:r>
                          <m:rPr>
                            <m:nor/>
                          </m:rPr>
                          <a:rPr lang="en-US" dirty="0">
                            <a:latin typeface="Arial" panose="020B0604020202020204" pitchFamily="34" charset="0"/>
                            <a:cs typeface="Arial" panose="020B0604020202020204" pitchFamily="34" charset="0"/>
                          </a:rPr>
                          <m:t>]</m:t>
                        </m:r>
                      </m:den>
                    </m:f>
                  </m:oMath>
                </a14:m>
                <a:endParaRPr lang="en-AU" dirty="0"/>
              </a:p>
            </p:txBody>
          </p:sp>
        </mc:Choice>
        <mc:Fallback xmlns="">
          <p:sp>
            <p:nvSpPr>
              <p:cNvPr id="5" name="Rectangle 4">
                <a:extLst>
                  <a:ext uri="{FF2B5EF4-FFF2-40B4-BE49-F238E27FC236}">
                    <a16:creationId xmlns:a16="http://schemas.microsoft.com/office/drawing/2014/main" id="{93E9A625-5F12-4E6E-A028-E05C3103EEF1}"/>
                  </a:ext>
                </a:extLst>
              </p:cNvPr>
              <p:cNvSpPr>
                <a:spLocks noRot="1" noChangeAspect="1" noMove="1" noResize="1" noEditPoints="1" noAdjustHandles="1" noChangeArrowheads="1" noChangeShapeType="1" noTextEdit="1"/>
              </p:cNvSpPr>
              <p:nvPr/>
            </p:nvSpPr>
            <p:spPr>
              <a:xfrm>
                <a:off x="1684706" y="3141819"/>
                <a:ext cx="1741182" cy="761683"/>
              </a:xfrm>
              <a:prstGeom prst="rect">
                <a:avLst/>
              </a:prstGeom>
              <a:blipFill>
                <a:blip r:embed="rId4"/>
                <a:stretch>
                  <a:fillRect l="-5245"/>
                </a:stretch>
              </a:blipFill>
            </p:spPr>
            <p:txBody>
              <a:bodyPr/>
              <a:lstStyle/>
              <a:p>
                <a:r>
                  <a:rPr lang="en-AU">
                    <a:noFill/>
                  </a:rPr>
                  <a:t> </a:t>
                </a:r>
              </a:p>
            </p:txBody>
          </p:sp>
        </mc:Fallback>
      </mc:AlternateContent>
      <p:sp>
        <p:nvSpPr>
          <p:cNvPr id="70661" name="TextBox 6">
            <a:extLst>
              <a:ext uri="{FF2B5EF4-FFF2-40B4-BE49-F238E27FC236}">
                <a16:creationId xmlns:a16="http://schemas.microsoft.com/office/drawing/2014/main" id="{867AB017-F708-D940-8390-1D4A36E588B5}"/>
              </a:ext>
            </a:extLst>
          </p:cNvPr>
          <p:cNvSpPr txBox="1">
            <a:spLocks noChangeArrowheads="1"/>
          </p:cNvSpPr>
          <p:nvPr/>
        </p:nvSpPr>
        <p:spPr bwMode="auto">
          <a:xfrm>
            <a:off x="3581400" y="3291678"/>
            <a:ext cx="130478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(5-3)</a:t>
            </a:r>
          </a:p>
        </p:txBody>
      </p:sp>
      <p:sp>
        <p:nvSpPr>
          <p:cNvPr id="3" name="Rectangle 2">
            <a:extLst>
              <a:ext uri="{FF2B5EF4-FFF2-40B4-BE49-F238E27FC236}">
                <a16:creationId xmlns:a16="http://schemas.microsoft.com/office/drawing/2014/main" id="{776F27A8-841D-EC44-ADFE-F839F8ACB432}"/>
              </a:ext>
            </a:extLst>
          </p:cNvPr>
          <p:cNvSpPr/>
          <p:nvPr/>
        </p:nvSpPr>
        <p:spPr>
          <a:xfrm>
            <a:off x="5427663" y="1839913"/>
            <a:ext cx="3487737" cy="2903537"/>
          </a:xfrm>
          <a:prstGeom prst="rect">
            <a:avLst/>
          </a:prstGeom>
        </p:spPr>
        <p:txBody>
          <a:bodyPr wrap="square">
            <a:spAutoFit/>
          </a:bodyPr>
          <a:lstStyle/>
          <a:p>
            <a:pPr marL="342900" indent="-342900">
              <a:lnSpc>
                <a:spcPct val="110000"/>
              </a:lnSpc>
              <a:buClr>
                <a:srgbClr val="000000"/>
              </a:buClr>
              <a:buSzPts val="2800"/>
              <a:buFont typeface="Arial" panose="020B0604020202020204" pitchFamily="34" charset="0"/>
              <a:buChar char="•"/>
              <a:defRPr/>
            </a:pPr>
            <a:r>
              <a:rPr lang="en-US" dirty="0">
                <a:latin typeface="Arial" panose="020B0604020202020204" pitchFamily="34" charset="0"/>
                <a:cs typeface="Arial" panose="020B0604020202020204" pitchFamily="34" charset="0"/>
              </a:rPr>
              <a:t>when [L] &gt;&gt;&gt; [ligand-binding sites], the binding of the ligand by the protein does not appreciably change [L] </a:t>
            </a:r>
          </a:p>
          <a:p>
            <a:pPr>
              <a:lnSpc>
                <a:spcPct val="110000"/>
              </a:lnSpc>
              <a:buClr>
                <a:srgbClr val="000000"/>
              </a:buClr>
              <a:buSzPts val="2800"/>
              <a:defRPr/>
            </a:pP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93150-A46B-43D0-BE2A-5D5B6F3FDB70}"/>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Binding Equilibrium</a:t>
            </a:r>
            <a:endParaRPr lang="en-AU" dirty="0"/>
          </a:p>
        </p:txBody>
      </p:sp>
      <mc:AlternateContent xmlns:mc="http://schemas.openxmlformats.org/markup-compatibility/2006" xmlns:a14="http://schemas.microsoft.com/office/drawing/2010/main">
        <mc:Choice Requires="a14">
          <p:sp>
            <p:nvSpPr>
              <p:cNvPr id="9" name="Google Shape;390;g847cf01710_0_68">
                <a:extLst>
                  <a:ext uri="{FF2B5EF4-FFF2-40B4-BE49-F238E27FC236}">
                    <a16:creationId xmlns:a16="http://schemas.microsoft.com/office/drawing/2014/main" id="{325EC645-7F73-0D4D-A3EF-AADCE395171D}"/>
                  </a:ext>
                </a:extLst>
              </p:cNvPr>
              <p:cNvSpPr txBox="1">
                <a:spLocks noChangeArrowheads="1"/>
              </p:cNvSpPr>
              <p:nvPr/>
            </p:nvSpPr>
            <p:spPr bwMode="auto">
              <a:xfrm>
                <a:off x="228600" y="1679575"/>
                <a:ext cx="81534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lnSpc>
                    <a:spcPct val="110000"/>
                  </a:lnSpc>
                  <a:spcBef>
                    <a:spcPct val="0"/>
                  </a:spcBef>
                  <a:buClr>
                    <a:srgbClr val="000000"/>
                  </a:buClr>
                  <a:buSzPts val="2800"/>
                  <a:buNone/>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sz="2400" i="1" dirty="0">
                    <a:latin typeface="Arial" panose="020B0604020202020204" pitchFamily="34" charset="0"/>
                    <a:cs typeface="Arial" panose="020B0604020202020204" pitchFamily="34" charset="0"/>
                  </a:rPr>
                  <a:t>Y</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14:m>
                  <m:oMath xmlns:m="http://schemas.openxmlformats.org/officeDocument/2006/math">
                    <m:f>
                      <m:fPr>
                        <m:ctrlPr>
                          <a:rPr lang="en-US" sz="2400" i="1" smtClean="0">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binding</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sites</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occupied</m:t>
                        </m:r>
                        <m:r>
                          <m:rPr>
                            <m:nor/>
                          </m:rPr>
                          <a:rPr lang="en-US" sz="2400" dirty="0">
                            <a:latin typeface="Arial" panose="020B0604020202020204" pitchFamily="34" charset="0"/>
                            <a:cs typeface="Arial" panose="020B0604020202020204" pitchFamily="34" charset="0"/>
                          </a:rPr>
                          <m:t> </m:t>
                        </m:r>
                      </m:num>
                      <m:den>
                        <m:r>
                          <m:rPr>
                            <m:nor/>
                          </m:rPr>
                          <a:rPr lang="en-US" sz="2400" dirty="0">
                            <a:latin typeface="Arial" panose="020B0604020202020204" pitchFamily="34" charset="0"/>
                            <a:cs typeface="Arial" panose="020B0604020202020204" pitchFamily="34" charset="0"/>
                          </a:rPr>
                          <m:t>total</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binding</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sites</m:t>
                        </m:r>
                        <m:r>
                          <m:rPr>
                            <m:nor/>
                          </m:rPr>
                          <a:rPr lang="en-US" sz="2400" dirty="0">
                            <a:latin typeface="Arial" panose="020B0604020202020204" pitchFamily="34" charset="0"/>
                            <a:cs typeface="Arial" panose="020B0604020202020204" pitchFamily="34" charset="0"/>
                          </a:rPr>
                          <m:t> </m:t>
                        </m:r>
                      </m:den>
                    </m:f>
                  </m:oMath>
                </a14:m>
                <a:r>
                  <a:rPr lang="en-US" sz="2400" dirty="0">
                    <a:latin typeface="Arial" panose="020B0604020202020204" pitchFamily="34" charset="0"/>
                    <a:cs typeface="Arial" panose="020B0604020202020204" pitchFamily="34" charset="0"/>
                  </a:rPr>
                  <a:t> = </a:t>
                </a:r>
                <a14:m>
                  <m:oMath xmlns:m="http://schemas.openxmlformats.org/officeDocument/2006/math">
                    <m:f>
                      <m:fPr>
                        <m:ctrlPr>
                          <a:rPr lang="en-US" sz="2400"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PL</m:t>
                        </m:r>
                        <m:r>
                          <m:rPr>
                            <m:nor/>
                          </m:rPr>
                          <a:rPr lang="en-US" sz="2400" dirty="0">
                            <a:latin typeface="Arial" panose="020B0604020202020204" pitchFamily="34" charset="0"/>
                            <a:cs typeface="Arial" panose="020B0604020202020204" pitchFamily="34" charset="0"/>
                          </a:rPr>
                          <m:t>]</m:t>
                        </m:r>
                      </m:num>
                      <m:den>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PL</m:t>
                        </m:r>
                        <m:r>
                          <m:rPr>
                            <m:nor/>
                          </m:rPr>
                          <a:rPr lang="en-US" sz="2400" dirty="0">
                            <a:latin typeface="Arial" panose="020B0604020202020204" pitchFamily="34" charset="0"/>
                            <a:cs typeface="Arial" panose="020B0604020202020204" pitchFamily="34" charset="0"/>
                          </a:rPr>
                          <m:t>] + [</m:t>
                        </m:r>
                        <m:r>
                          <m:rPr>
                            <m:nor/>
                          </m:rPr>
                          <a:rPr lang="en-US" sz="2400" dirty="0">
                            <a:latin typeface="Arial" panose="020B0604020202020204" pitchFamily="34" charset="0"/>
                            <a:cs typeface="Arial" panose="020B0604020202020204" pitchFamily="34" charset="0"/>
                          </a:rPr>
                          <m:t>P</m:t>
                        </m:r>
                        <m:r>
                          <m:rPr>
                            <m:nor/>
                          </m:rPr>
                          <a:rPr lang="en-US" sz="2400" dirty="0">
                            <a:latin typeface="Arial" panose="020B0604020202020204" pitchFamily="34" charset="0"/>
                            <a:cs typeface="Arial" panose="020B0604020202020204" pitchFamily="34" charset="0"/>
                          </a:rPr>
                          <m:t>]</m:t>
                        </m:r>
                      </m:den>
                    </m:f>
                  </m:oMath>
                </a14:m>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r>
                  <a:rPr lang="en-US" sz="2400" dirty="0">
                    <a:latin typeface="Arial" panose="020B0604020202020204" pitchFamily="34" charset="0"/>
                    <a:cs typeface="Arial" panose="020B0604020202020204" pitchFamily="34" charset="0"/>
                  </a:rPr>
                  <a:t>substituting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[L][P] for [PL]:</a:t>
                </a:r>
              </a:p>
              <a:p>
                <a:pPr marL="533400" lvl="1"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r>
                  <a:rPr lang="en-US" sz="2400" i="1" dirty="0">
                    <a:latin typeface="Arial" panose="020B0604020202020204" pitchFamily="34" charset="0"/>
                    <a:cs typeface="Arial" panose="020B0604020202020204" pitchFamily="34" charset="0"/>
                  </a:rPr>
                  <a:t>	Y</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14:m>
                  <m:oMath xmlns:m="http://schemas.openxmlformats.org/officeDocument/2006/math">
                    <m:f>
                      <m:fPr>
                        <m:ctrlPr>
                          <a:rPr lang="en-US" sz="2400"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i="1" dirty="0">
                            <a:latin typeface="Arial" panose="020B0604020202020204" pitchFamily="34" charset="0"/>
                            <a:cs typeface="Arial" panose="020B0604020202020204" pitchFamily="34" charset="0"/>
                          </a:rPr>
                          <m:t>K</m:t>
                        </m:r>
                        <m:r>
                          <m:rPr>
                            <m:nor/>
                          </m:rPr>
                          <a:rPr lang="en-US" sz="2400" baseline="-25000" dirty="0">
                            <a:latin typeface="Arial" panose="020B0604020202020204" pitchFamily="34" charset="0"/>
                            <a:cs typeface="Arial" panose="020B0604020202020204" pitchFamily="34" charset="0"/>
                          </a:rPr>
                          <m:t>a</m:t>
                        </m:r>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L</m:t>
                        </m:r>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P</m:t>
                        </m:r>
                        <m:r>
                          <m:rPr>
                            <m:nor/>
                          </m:rPr>
                          <a:rPr lang="en-US" sz="2400" dirty="0">
                            <a:latin typeface="Arial" panose="020B0604020202020204" pitchFamily="34" charset="0"/>
                            <a:cs typeface="Arial" panose="020B0604020202020204" pitchFamily="34" charset="0"/>
                          </a:rPr>
                          <m:t>]</m:t>
                        </m:r>
                        <m:r>
                          <m:rPr>
                            <m:nor/>
                          </m:rPr>
                          <a:rPr lang="en-US" sz="2400" i="1" dirty="0">
                            <a:latin typeface="Arial" panose="020B0604020202020204" pitchFamily="34" charset="0"/>
                            <a:cs typeface="Arial" panose="020B0604020202020204" pitchFamily="34" charset="0"/>
                          </a:rPr>
                          <m:t> </m:t>
                        </m:r>
                      </m:num>
                      <m:den>
                        <m:r>
                          <m:rPr>
                            <m:nor/>
                          </m:rPr>
                          <a:rPr lang="en-US" sz="2400" i="1" dirty="0">
                            <a:latin typeface="Arial" panose="020B0604020202020204" pitchFamily="34" charset="0"/>
                            <a:cs typeface="Arial" panose="020B0604020202020204" pitchFamily="34" charset="0"/>
                          </a:rPr>
                          <m:t>K</m:t>
                        </m:r>
                        <m:r>
                          <m:rPr>
                            <m:nor/>
                          </m:rPr>
                          <a:rPr lang="en-US" sz="2400" baseline="-25000" dirty="0">
                            <a:latin typeface="Arial" panose="020B0604020202020204" pitchFamily="34" charset="0"/>
                            <a:cs typeface="Arial" panose="020B0604020202020204" pitchFamily="34" charset="0"/>
                          </a:rPr>
                          <m:t>a</m:t>
                        </m:r>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L</m:t>
                        </m:r>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P</m:t>
                        </m:r>
                        <m:r>
                          <m:rPr>
                            <m:nor/>
                          </m:rPr>
                          <a:rPr lang="en-US" sz="2400" dirty="0">
                            <a:latin typeface="Arial" panose="020B0604020202020204" pitchFamily="34" charset="0"/>
                            <a:cs typeface="Arial" panose="020B0604020202020204" pitchFamily="34" charset="0"/>
                          </a:rPr>
                          <m:t>]</m:t>
                        </m:r>
                        <m:r>
                          <m:rPr>
                            <m:nor/>
                          </m:rPr>
                          <a:rPr lang="en-US" sz="2400" i="1"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P</m:t>
                        </m:r>
                        <m:r>
                          <m:rPr>
                            <m:nor/>
                          </m:rPr>
                          <a:rPr lang="en-US" sz="2400" dirty="0">
                            <a:latin typeface="Arial" panose="020B0604020202020204" pitchFamily="34" charset="0"/>
                            <a:cs typeface="Arial" panose="020B0604020202020204" pitchFamily="34" charset="0"/>
                          </a:rPr>
                          <m:t>]</m:t>
                        </m:r>
                      </m:den>
                    </m:f>
                  </m:oMath>
                </a14:m>
                <a:r>
                  <a:rPr lang="en-US" sz="2400" dirty="0">
                    <a:latin typeface="Arial" panose="020B0604020202020204" pitchFamily="34" charset="0"/>
                    <a:cs typeface="Arial" panose="020B0604020202020204" pitchFamily="34" charset="0"/>
                  </a:rPr>
                  <a:t> = </a:t>
                </a:r>
                <a14:m>
                  <m:oMath xmlns:m="http://schemas.openxmlformats.org/officeDocument/2006/math">
                    <m:f>
                      <m:fPr>
                        <m:ctrlPr>
                          <a:rPr lang="en-US" sz="2400"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i="1" dirty="0">
                            <a:latin typeface="Arial" panose="020B0604020202020204" pitchFamily="34" charset="0"/>
                            <a:cs typeface="Arial" panose="020B0604020202020204" pitchFamily="34" charset="0"/>
                          </a:rPr>
                          <m:t>K</m:t>
                        </m:r>
                        <m:r>
                          <m:rPr>
                            <m:nor/>
                          </m:rPr>
                          <a:rPr lang="en-US" sz="2400" baseline="-25000" dirty="0">
                            <a:latin typeface="Arial" panose="020B0604020202020204" pitchFamily="34" charset="0"/>
                            <a:cs typeface="Arial" panose="020B0604020202020204" pitchFamily="34" charset="0"/>
                          </a:rPr>
                          <m:t>a</m:t>
                        </m:r>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L</m:t>
                        </m:r>
                        <m:r>
                          <m:rPr>
                            <m:nor/>
                          </m:rPr>
                          <a:rPr lang="en-US" sz="2400" dirty="0">
                            <a:latin typeface="Arial" panose="020B0604020202020204" pitchFamily="34" charset="0"/>
                            <a:cs typeface="Arial" panose="020B0604020202020204" pitchFamily="34" charset="0"/>
                          </a:rPr>
                          <m:t>]</m:t>
                        </m:r>
                      </m:num>
                      <m:den>
                        <m:r>
                          <m:rPr>
                            <m:nor/>
                          </m:rPr>
                          <a:rPr lang="en-US" sz="2400" i="1" dirty="0">
                            <a:latin typeface="Arial" panose="020B0604020202020204" pitchFamily="34" charset="0"/>
                            <a:cs typeface="Arial" panose="020B0604020202020204" pitchFamily="34" charset="0"/>
                          </a:rPr>
                          <m:t>K</m:t>
                        </m:r>
                        <m:r>
                          <m:rPr>
                            <m:nor/>
                          </m:rPr>
                          <a:rPr lang="en-US" sz="2400" baseline="-25000" dirty="0">
                            <a:latin typeface="Arial" panose="020B0604020202020204" pitchFamily="34" charset="0"/>
                            <a:cs typeface="Arial" panose="020B0604020202020204" pitchFamily="34" charset="0"/>
                          </a:rPr>
                          <m:t>a</m:t>
                        </m:r>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L</m:t>
                        </m:r>
                        <m:r>
                          <m:rPr>
                            <m:nor/>
                          </m:rPr>
                          <a:rPr lang="en-US" sz="2400" dirty="0">
                            <a:latin typeface="Arial" panose="020B0604020202020204" pitchFamily="34" charset="0"/>
                            <a:cs typeface="Arial" panose="020B0604020202020204" pitchFamily="34" charset="0"/>
                          </a:rPr>
                          <m:t>]</m:t>
                        </m:r>
                        <m:r>
                          <m:rPr>
                            <m:nor/>
                          </m:rPr>
                          <a:rPr lang="en-US" sz="2400" i="1"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m:t>
                        </m:r>
                        <m:r>
                          <m:rPr>
                            <m:nor/>
                          </m:rPr>
                          <a:rPr lang="en-US" sz="2400" b="0" i="0" dirty="0" smtClean="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1</m:t>
                        </m:r>
                        <m:r>
                          <m:rPr>
                            <m:nor/>
                          </m:rPr>
                          <a:rPr lang="en-US" sz="2400" i="1" dirty="0">
                            <a:latin typeface="Arial" panose="020B0604020202020204" pitchFamily="34" charset="0"/>
                            <a:cs typeface="Arial" panose="020B0604020202020204" pitchFamily="34" charset="0"/>
                          </a:rPr>
                          <m:t> </m:t>
                        </m:r>
                      </m:den>
                    </m:f>
                  </m:oMath>
                </a14:m>
                <a:r>
                  <a:rPr lang="en-US" sz="2400" dirty="0">
                    <a:latin typeface="Arial" panose="020B0604020202020204" pitchFamily="34" charset="0"/>
                    <a:cs typeface="Arial" panose="020B0604020202020204" pitchFamily="34" charset="0"/>
                  </a:rPr>
                  <a:t> = </a:t>
                </a:r>
                <a14:m>
                  <m:oMath xmlns:m="http://schemas.openxmlformats.org/officeDocument/2006/math">
                    <m:f>
                      <m:fPr>
                        <m:ctrlPr>
                          <a:rPr lang="en-US" sz="2400" i="1" smtClean="0">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L</m:t>
                        </m:r>
                        <m:r>
                          <m:rPr>
                            <m:nor/>
                          </m:rPr>
                          <a:rPr lang="en-US" sz="2400" dirty="0">
                            <a:latin typeface="Arial" panose="020B0604020202020204" pitchFamily="34" charset="0"/>
                            <a:cs typeface="Arial" panose="020B0604020202020204" pitchFamily="34" charset="0"/>
                          </a:rPr>
                          <m:t>]</m:t>
                        </m:r>
                      </m:num>
                      <m:den>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L</m:t>
                        </m:r>
                        <m:r>
                          <m:rPr>
                            <m:nor/>
                          </m:rPr>
                          <a:rPr lang="en-US" sz="2400" dirty="0">
                            <a:latin typeface="Arial" panose="020B0604020202020204" pitchFamily="34" charset="0"/>
                            <a:cs typeface="Arial" panose="020B0604020202020204" pitchFamily="34" charset="0"/>
                          </a:rPr>
                          <m:t>] + </m:t>
                        </m:r>
                        <m:f>
                          <m:fPr>
                            <m:ctrlPr>
                              <a:rPr lang="en-US" sz="2400"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1</m:t>
                            </m:r>
                          </m:num>
                          <m:den>
                            <m:r>
                              <m:rPr>
                                <m:nor/>
                              </m:rPr>
                              <a:rPr lang="en-US" sz="2400" i="1" dirty="0">
                                <a:latin typeface="Arial" panose="020B0604020202020204" pitchFamily="34" charset="0"/>
                                <a:cs typeface="Arial" panose="020B0604020202020204" pitchFamily="34" charset="0"/>
                              </a:rPr>
                              <m:t>K</m:t>
                            </m:r>
                            <m:r>
                              <m:rPr>
                                <m:nor/>
                              </m:rPr>
                              <a:rPr lang="en-US" sz="2400" baseline="-25000" dirty="0">
                                <a:latin typeface="Arial" panose="020B0604020202020204" pitchFamily="34" charset="0"/>
                                <a:cs typeface="Arial" panose="020B0604020202020204" pitchFamily="34" charset="0"/>
                              </a:rPr>
                              <m:t>a</m:t>
                            </m:r>
                            <m:r>
                              <m:rPr>
                                <m:nor/>
                              </m:rPr>
                              <a:rPr lang="en-US" sz="2400" i="1" dirty="0">
                                <a:latin typeface="Arial" panose="020B0604020202020204" pitchFamily="34" charset="0"/>
                                <a:cs typeface="Arial" panose="020B0604020202020204" pitchFamily="34" charset="0"/>
                              </a:rPr>
                              <m:t> </m:t>
                            </m:r>
                          </m:den>
                        </m:f>
                      </m:den>
                    </m:f>
                  </m:oMath>
                </a14:m>
                <a:r>
                  <a:rPr lang="en-US" sz="2400" dirty="0">
                    <a:latin typeface="Arial" panose="020B0604020202020204" pitchFamily="34" charset="0"/>
                    <a:cs typeface="Arial" panose="020B0604020202020204" pitchFamily="34" charset="0"/>
                  </a:rPr>
                  <a:t> </a:t>
                </a:r>
              </a:p>
              <a:p>
                <a:pPr marL="533400" lvl="1"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sz="2400" i="1"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9" name="Google Shape;390;g847cf01710_0_68">
                <a:extLst>
                  <a:ext uri="{FF2B5EF4-FFF2-40B4-BE49-F238E27FC236}">
                    <a16:creationId xmlns:a16="http://schemas.microsoft.com/office/drawing/2014/main" id="{325EC645-7F73-0D4D-A3EF-AADCE395171D}"/>
                  </a:ext>
                </a:extLst>
              </p:cNvPr>
              <p:cNvSpPr txBox="1">
                <a:spLocks noRot="1" noChangeAspect="1" noMove="1" noResize="1" noEditPoints="1" noAdjustHandles="1" noChangeArrowheads="1" noChangeShapeType="1" noTextEdit="1"/>
              </p:cNvSpPr>
              <p:nvPr/>
            </p:nvSpPr>
            <p:spPr bwMode="auto">
              <a:xfrm>
                <a:off x="228600" y="1679575"/>
                <a:ext cx="8153400" cy="4130675"/>
              </a:xfrm>
              <a:prstGeom prst="rect">
                <a:avLst/>
              </a:prstGeom>
              <a:blipFill>
                <a:blip r:embed="rId3"/>
                <a:stretch>
                  <a:fillRect/>
                </a:stretch>
              </a:blipFill>
              <a:ln>
                <a:noFill/>
              </a:ln>
            </p:spPr>
            <p:txBody>
              <a:bodyPr/>
              <a:lstStyle/>
              <a:p>
                <a:r>
                  <a:rPr lang="en-US">
                    <a:noFill/>
                  </a:rPr>
                  <a:t> </a:t>
                </a:r>
              </a:p>
            </p:txBody>
          </p:sp>
        </mc:Fallback>
      </mc:AlternateContent>
      <p:sp>
        <p:nvSpPr>
          <p:cNvPr id="72708" name="TextBox 5">
            <a:extLst>
              <a:ext uri="{FF2B5EF4-FFF2-40B4-BE49-F238E27FC236}">
                <a16:creationId xmlns:a16="http://schemas.microsoft.com/office/drawing/2014/main" id="{386C65B4-9E28-6943-A879-5406E9F90C78}"/>
              </a:ext>
            </a:extLst>
          </p:cNvPr>
          <p:cNvSpPr txBox="1">
            <a:spLocks noChangeArrowheads="1"/>
          </p:cNvSpPr>
          <p:nvPr/>
        </p:nvSpPr>
        <p:spPr bwMode="auto">
          <a:xfrm>
            <a:off x="6934200" y="1828800"/>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(5-4)</a:t>
            </a:r>
          </a:p>
        </p:txBody>
      </p:sp>
      <p:sp>
        <p:nvSpPr>
          <p:cNvPr id="72709" name="TextBox 6">
            <a:extLst>
              <a:ext uri="{FF2B5EF4-FFF2-40B4-BE49-F238E27FC236}">
                <a16:creationId xmlns:a16="http://schemas.microsoft.com/office/drawing/2014/main" id="{F91F57BC-484E-DF4A-BF9E-CFD4D0AE2E77}"/>
              </a:ext>
            </a:extLst>
          </p:cNvPr>
          <p:cNvSpPr txBox="1">
            <a:spLocks noChangeArrowheads="1"/>
          </p:cNvSpPr>
          <p:nvPr/>
        </p:nvSpPr>
        <p:spPr bwMode="auto">
          <a:xfrm>
            <a:off x="6934200" y="4419600"/>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(5-5)</a:t>
            </a:r>
          </a:p>
        </p:txBody>
      </p:sp>
      <p:cxnSp>
        <p:nvCxnSpPr>
          <p:cNvPr id="5" name="Straight Arrow Connector 4">
            <a:extLst>
              <a:ext uri="{FF2B5EF4-FFF2-40B4-BE49-F238E27FC236}">
                <a16:creationId xmlns:a16="http://schemas.microsoft.com/office/drawing/2014/main" id="{D1C28892-1B50-A146-89EE-E068BDC3ECFD}"/>
              </a:ext>
            </a:extLst>
          </p:cNvPr>
          <p:cNvCxnSpPr>
            <a:cxnSpLocks/>
          </p:cNvCxnSpPr>
          <p:nvPr/>
        </p:nvCxnSpPr>
        <p:spPr bwMode="auto">
          <a:xfrm flipV="1">
            <a:off x="5854700" y="5257800"/>
            <a:ext cx="0" cy="473075"/>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72711" name="TextBox 11">
            <a:extLst>
              <a:ext uri="{FF2B5EF4-FFF2-40B4-BE49-F238E27FC236}">
                <a16:creationId xmlns:a16="http://schemas.microsoft.com/office/drawing/2014/main" id="{28E72119-CE4F-374E-AB64-F27C090B5821}"/>
              </a:ext>
            </a:extLst>
          </p:cNvPr>
          <p:cNvSpPr txBox="1">
            <a:spLocks noChangeArrowheads="1"/>
          </p:cNvSpPr>
          <p:nvPr/>
        </p:nvSpPr>
        <p:spPr bwMode="auto">
          <a:xfrm>
            <a:off x="4241800" y="5810250"/>
            <a:ext cx="322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i="1" dirty="0">
                <a:latin typeface="Arial" panose="020B0604020202020204" pitchFamily="34" charset="0"/>
                <a:cs typeface="Arial" panose="020B0604020202020204" pitchFamily="34" charset="0"/>
              </a:rPr>
              <a:t>x </a:t>
            </a:r>
            <a:r>
              <a:rPr lang="en-US" altLang="en-US" sz="2400"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y</a:t>
            </a:r>
            <a:r>
              <a:rPr lang="en-US" altLang="en-US" sz="2400" dirty="0">
                <a:latin typeface="Arial" panose="020B0604020202020204" pitchFamily="34" charset="0"/>
                <a:cs typeface="Arial" panose="020B0604020202020204" pitchFamily="34" charset="0"/>
              </a:rPr>
              <a:t>/(</a:t>
            </a:r>
            <a:r>
              <a:rPr lang="en-US" altLang="en-US" sz="2400" i="1" dirty="0">
                <a:latin typeface="Arial" panose="020B0604020202020204" pitchFamily="34" charset="0"/>
                <a:cs typeface="Arial" panose="020B0604020202020204" pitchFamily="34" charset="0"/>
              </a:rPr>
              <a:t>y </a:t>
            </a:r>
            <a:r>
              <a:rPr lang="en-US" altLang="en-US" sz="2400"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z</a:t>
            </a:r>
            <a:r>
              <a:rPr lang="en-US" altLang="en-US" sz="2400" dirty="0">
                <a:latin typeface="Arial" panose="020B0604020202020204" pitchFamily="34" charset="0"/>
                <a:cs typeface="Arial" panose="020B0604020202020204" pitchFamily="34" charset="0"/>
              </a:rPr>
              <a:t>) describes a hyperbola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1E458-BDFF-4505-AD08-FF38C3E781B9}"/>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Graphical Representations of</a:t>
            </a:r>
            <a:br>
              <a:rPr lang="en-US" dirty="0">
                <a:solidFill>
                  <a:schemeClr val="accent4"/>
                </a:solidFill>
                <a:latin typeface="Arial" panose="020B0604020202020204" pitchFamily="34" charset="0"/>
                <a:cs typeface="Arial" panose="020B0604020202020204" pitchFamily="34" charset="0"/>
              </a:rPr>
            </a:br>
            <a:r>
              <a:rPr lang="en-US" dirty="0">
                <a:solidFill>
                  <a:schemeClr val="accent4"/>
                </a:solidFill>
                <a:latin typeface="Arial" panose="020B0604020202020204" pitchFamily="34" charset="0"/>
                <a:cs typeface="Arial" panose="020B0604020202020204" pitchFamily="34" charset="0"/>
              </a:rPr>
              <a:t>Ligand Binding</a:t>
            </a:r>
            <a:endParaRPr lang="en-AU" dirty="0"/>
          </a:p>
        </p:txBody>
      </p:sp>
      <mc:AlternateContent xmlns:mc="http://schemas.openxmlformats.org/markup-compatibility/2006" xmlns:a14="http://schemas.microsoft.com/office/drawing/2010/main">
        <mc:Choice Requires="a14">
          <p:sp>
            <p:nvSpPr>
              <p:cNvPr id="9" name="Google Shape;390;g847cf01710_0_68">
                <a:extLst>
                  <a:ext uri="{FF2B5EF4-FFF2-40B4-BE49-F238E27FC236}">
                    <a16:creationId xmlns:a16="http://schemas.microsoft.com/office/drawing/2014/main" id="{60A7359F-EC3E-4445-ADFB-1F27CB094625}"/>
                  </a:ext>
                </a:extLst>
              </p:cNvPr>
              <p:cNvSpPr txBox="1">
                <a:spLocks noChangeArrowheads="1"/>
              </p:cNvSpPr>
              <p:nvPr/>
            </p:nvSpPr>
            <p:spPr bwMode="auto">
              <a:xfrm>
                <a:off x="693049" y="2071687"/>
                <a:ext cx="2050151" cy="11430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lnSpc>
                    <a:spcPct val="110000"/>
                  </a:lnSpc>
                  <a:spcBef>
                    <a:spcPct val="0"/>
                  </a:spcBef>
                  <a:buClr>
                    <a:srgbClr val="000000"/>
                  </a:buClr>
                  <a:buSzPts val="2800"/>
                  <a:buNone/>
                  <a:defRPr/>
                </a:pPr>
                <a:r>
                  <a:rPr lang="en-US" sz="2400" i="1" dirty="0">
                    <a:latin typeface="Arial" panose="020B0604020202020204" pitchFamily="34" charset="0"/>
                    <a:cs typeface="Arial" panose="020B0604020202020204" pitchFamily="34" charset="0"/>
                  </a:rPr>
                  <a:t>Y</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14:m>
                  <m:oMath xmlns:m="http://schemas.openxmlformats.org/officeDocument/2006/math">
                    <m:f>
                      <m:fPr>
                        <m:ctrlPr>
                          <a:rPr lang="en-US" sz="2400" i="1" smtClean="0">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L</m:t>
                        </m:r>
                        <m:r>
                          <m:rPr>
                            <m:nor/>
                          </m:rPr>
                          <a:rPr lang="en-US" sz="2400" dirty="0">
                            <a:latin typeface="Arial" panose="020B0604020202020204" pitchFamily="34" charset="0"/>
                            <a:cs typeface="Arial" panose="020B0604020202020204" pitchFamily="34" charset="0"/>
                          </a:rPr>
                          <m:t>]</m:t>
                        </m:r>
                      </m:num>
                      <m:den>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L</m:t>
                        </m:r>
                        <m:r>
                          <m:rPr>
                            <m:nor/>
                          </m:rPr>
                          <a:rPr lang="en-US" sz="2400" dirty="0">
                            <a:latin typeface="Arial" panose="020B0604020202020204" pitchFamily="34" charset="0"/>
                            <a:cs typeface="Arial" panose="020B0604020202020204" pitchFamily="34" charset="0"/>
                          </a:rPr>
                          <m:t>] + </m:t>
                        </m:r>
                        <m:f>
                          <m:fPr>
                            <m:ctrlPr>
                              <a:rPr lang="en-US" sz="2400"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1</m:t>
                            </m:r>
                          </m:num>
                          <m:den>
                            <m:r>
                              <m:rPr>
                                <m:nor/>
                              </m:rPr>
                              <a:rPr lang="en-US" sz="2400" i="1" dirty="0">
                                <a:latin typeface="Arial" panose="020B0604020202020204" pitchFamily="34" charset="0"/>
                                <a:cs typeface="Arial" panose="020B0604020202020204" pitchFamily="34" charset="0"/>
                              </a:rPr>
                              <m:t>K</m:t>
                            </m:r>
                            <m:r>
                              <m:rPr>
                                <m:nor/>
                              </m:rPr>
                              <a:rPr lang="en-US" sz="2400" baseline="-25000" dirty="0">
                                <a:latin typeface="Arial" panose="020B0604020202020204" pitchFamily="34" charset="0"/>
                                <a:cs typeface="Arial" panose="020B0604020202020204" pitchFamily="34" charset="0"/>
                              </a:rPr>
                              <m:t>a</m:t>
                            </m:r>
                            <m:r>
                              <m:rPr>
                                <m:nor/>
                              </m:rPr>
                              <a:rPr lang="en-US" sz="2400" i="1" dirty="0">
                                <a:latin typeface="Arial" panose="020B0604020202020204" pitchFamily="34" charset="0"/>
                                <a:cs typeface="Arial" panose="020B0604020202020204" pitchFamily="34" charset="0"/>
                              </a:rPr>
                              <m:t> </m:t>
                            </m:r>
                          </m:den>
                        </m:f>
                      </m:den>
                    </m:f>
                  </m:oMath>
                </a14:m>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sz="2400" i="1"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9" name="Google Shape;390;g847cf01710_0_68">
                <a:extLst>
                  <a:ext uri="{FF2B5EF4-FFF2-40B4-BE49-F238E27FC236}">
                    <a16:creationId xmlns:a16="http://schemas.microsoft.com/office/drawing/2014/main" id="{60A7359F-EC3E-4445-ADFB-1F27CB094625}"/>
                  </a:ext>
                </a:extLst>
              </p:cNvPr>
              <p:cNvSpPr txBox="1">
                <a:spLocks noRot="1" noChangeAspect="1" noMove="1" noResize="1" noEditPoints="1" noAdjustHandles="1" noChangeArrowheads="1" noChangeShapeType="1" noTextEdit="1"/>
              </p:cNvSpPr>
              <p:nvPr/>
            </p:nvSpPr>
            <p:spPr bwMode="auto">
              <a:xfrm>
                <a:off x="693049" y="2071687"/>
                <a:ext cx="2050151" cy="1143000"/>
              </a:xfrm>
              <a:prstGeom prst="rect">
                <a:avLst/>
              </a:prstGeom>
              <a:blipFill>
                <a:blip r:embed="rId3"/>
                <a:stretch>
                  <a:fillRect l="-2381"/>
                </a:stretch>
              </a:blipFill>
              <a:ln>
                <a:noFill/>
              </a:ln>
            </p:spPr>
            <p:txBody>
              <a:bodyPr/>
              <a:lstStyle/>
              <a:p>
                <a:r>
                  <a:rPr lang="en-AU">
                    <a:noFill/>
                  </a:rPr>
                  <a:t> </a:t>
                </a:r>
              </a:p>
            </p:txBody>
          </p:sp>
        </mc:Fallback>
      </mc:AlternateContent>
      <p:sp>
        <p:nvSpPr>
          <p:cNvPr id="74756" name="TextBox 6">
            <a:extLst>
              <a:ext uri="{FF2B5EF4-FFF2-40B4-BE49-F238E27FC236}">
                <a16:creationId xmlns:a16="http://schemas.microsoft.com/office/drawing/2014/main" id="{B6463DCB-E549-F447-87DE-3E2CF0730DF6}"/>
              </a:ext>
            </a:extLst>
          </p:cNvPr>
          <p:cNvSpPr txBox="1">
            <a:spLocks noChangeArrowheads="1"/>
          </p:cNvSpPr>
          <p:nvPr/>
        </p:nvSpPr>
        <p:spPr bwMode="auto">
          <a:xfrm>
            <a:off x="2895600" y="2370138"/>
            <a:ext cx="198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(5-5)</a:t>
            </a:r>
          </a:p>
        </p:txBody>
      </p:sp>
      <p:sp>
        <p:nvSpPr>
          <p:cNvPr id="10" name="Rectangle 9">
            <a:extLst>
              <a:ext uri="{FF2B5EF4-FFF2-40B4-BE49-F238E27FC236}">
                <a16:creationId xmlns:a16="http://schemas.microsoft.com/office/drawing/2014/main" id="{1592E448-7164-BA49-8097-D202ADC651E4}"/>
              </a:ext>
            </a:extLst>
          </p:cNvPr>
          <p:cNvSpPr/>
          <p:nvPr/>
        </p:nvSpPr>
        <p:spPr>
          <a:xfrm>
            <a:off x="434975" y="3819525"/>
            <a:ext cx="3832225" cy="1944688"/>
          </a:xfrm>
          <a:prstGeom prst="rect">
            <a:avLst/>
          </a:prstGeom>
        </p:spPr>
        <p:txBody>
          <a:bodyPr wrap="square">
            <a:spAutoFit/>
          </a:bodyPr>
          <a:lstStyle/>
          <a:p>
            <a:pPr marL="342900" indent="-342900">
              <a:buFont typeface="Arial" panose="020B0604020202020204" pitchFamily="34" charset="0"/>
              <a:buChar char="•"/>
              <a:defRPr/>
            </a:pPr>
            <a:r>
              <a:rPr lang="en-US" dirty="0">
                <a:latin typeface="Arial" panose="020B0604020202020204" pitchFamily="34" charset="0"/>
                <a:cs typeface="Arial" panose="020B0604020202020204" pitchFamily="34" charset="0"/>
              </a:rPr>
              <a:t>[L] at which ½ of the available ligand-binding sites are occupied (</a:t>
            </a:r>
            <a:r>
              <a:rPr lang="en-US" i="1" dirty="0">
                <a:latin typeface="Arial" panose="020B0604020202020204" pitchFamily="34" charset="0"/>
                <a:cs typeface="Arial" panose="020B0604020202020204" pitchFamily="34" charset="0"/>
              </a:rPr>
              <a:t>Y </a:t>
            </a:r>
            <a:r>
              <a:rPr lang="en-US" dirty="0">
                <a:latin typeface="Arial" panose="020B0604020202020204" pitchFamily="34" charset="0"/>
                <a:cs typeface="Arial" panose="020B0604020202020204" pitchFamily="34" charset="0"/>
              </a:rPr>
              <a:t>= 0.5) corresponds to 1/</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 </a:t>
            </a:r>
          </a:p>
          <a:p>
            <a:pPr>
              <a:lnSpc>
                <a:spcPct val="110000"/>
              </a:lnSpc>
              <a:buClr>
                <a:srgbClr val="000000"/>
              </a:buClr>
              <a:buSzPts val="2800"/>
              <a:defRPr/>
            </a:pPr>
            <a:endParaRPr lang="en-US" dirty="0">
              <a:latin typeface="Arial" panose="020B0604020202020204" pitchFamily="34" charset="0"/>
              <a:cs typeface="Arial" panose="020B0604020202020204" pitchFamily="34" charset="0"/>
            </a:endParaRPr>
          </a:p>
        </p:txBody>
      </p:sp>
      <p:pic>
        <p:nvPicPr>
          <p:cNvPr id="74757" name="Picture 8" descr="Part a is a graph with the concentration of L in arbitrary units ranging from 0 to 10 on the horizontal axis, labeled in increments of 5, and with Y on the vertical axis ranging from 0 to 1.0, labeled in increments of 0.5. A curve rises rapidly from (0, 0), then begins to curve at (1, 0.4), then levels off toward horizontal at about (4, 0.75). It continues to (10, 0.9). A point K subscript d is labeled at about 1 on the horizontal axis, and a dotted line extends from this point to point (1, 0.5) on the curve, where a horizontal dotted line extends left to the vertical axis. An equation on the graph reads, Y equals concentration of L divided by the sum of the concentration of L and K subscript d. ">
            <a:extLst>
              <a:ext uri="{FF2B5EF4-FFF2-40B4-BE49-F238E27FC236}">
                <a16:creationId xmlns:a16="http://schemas.microsoft.com/office/drawing/2014/main" id="{FFFDFC65-6116-DE4D-A425-96A507F18B1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49536" y="2071687"/>
            <a:ext cx="4415760" cy="322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0;p2" descr="Icon p 1">
            <a:extLst>
              <a:ext uri="{FF2B5EF4-FFF2-40B4-BE49-F238E27FC236}">
                <a16:creationId xmlns:a16="http://schemas.microsoft.com/office/drawing/2014/main" id="{355AFF75-165D-E14F-9D86-F8E3551089A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038" y="21917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FED39E-C386-4B09-9238-EB36A8E7ED21}"/>
              </a:ext>
            </a:extLst>
          </p:cNvPr>
          <p:cNvSpPr>
            <a:spLocks noGrp="1"/>
          </p:cNvSpPr>
          <p:nvPr>
            <p:ph type="title"/>
          </p:nvPr>
        </p:nvSpPr>
        <p:spPr>
          <a:xfrm>
            <a:off x="0" y="152400"/>
            <a:ext cx="9144000" cy="10668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(1 of 4)</a:t>
            </a:r>
            <a:endParaRPr lang="en-AU" sz="2000" dirty="0"/>
          </a:p>
        </p:txBody>
      </p:sp>
      <p:sp>
        <p:nvSpPr>
          <p:cNvPr id="21507" name="Text Placeholder 2">
            <a:extLst>
              <a:ext uri="{FF2B5EF4-FFF2-40B4-BE49-F238E27FC236}">
                <a16:creationId xmlns:a16="http://schemas.microsoft.com/office/drawing/2014/main" id="{A9599864-30E3-954A-AD6E-0FDA13355B7A}"/>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The functions of many proteins involve the reversible binding of other molecules. </a:t>
            </a:r>
            <a:r>
              <a:rPr lang="en-US" altLang="en-US" sz="2400" dirty="0">
                <a:latin typeface="Arial" panose="020B0604020202020204" pitchFamily="34" charset="0"/>
                <a:cs typeface="Arial" panose="020B0604020202020204" pitchFamily="34" charset="0"/>
              </a:rPr>
              <a:t>A molecule bound reversibly by a protein is called a </a:t>
            </a:r>
            <a:r>
              <a:rPr lang="en-US" altLang="en-US" sz="2400" b="1" dirty="0">
                <a:latin typeface="Arial" panose="020B0604020202020204" pitchFamily="34" charset="0"/>
                <a:cs typeface="Arial" panose="020B0604020202020204" pitchFamily="34" charset="0"/>
              </a:rPr>
              <a:t>ligand</a:t>
            </a:r>
            <a:r>
              <a:rPr lang="en-US" altLang="en-US" sz="2400" dirty="0">
                <a:latin typeface="Arial" panose="020B0604020202020204" pitchFamily="34" charset="0"/>
                <a:cs typeface="Arial" panose="020B0604020202020204" pitchFamily="34" charset="0"/>
              </a:rPr>
              <a:t>. A ligand may be any kind of molecule, including another protein. The transient nature of protein-ligand interactions is critical to life, allowing an organism to respond rapidly and reversibly to changing environmental and metabolic circumstances.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40AC3-4EFD-4971-A920-837CAD17CF60}"/>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Dissociation Constant</a:t>
            </a:r>
            <a:endParaRPr lang="en-AU" dirty="0"/>
          </a:p>
        </p:txBody>
      </p:sp>
      <p:sp>
        <p:nvSpPr>
          <p:cNvPr id="8" name="Google Shape;390;g847cf01710_0_68">
            <a:extLst>
              <a:ext uri="{FF2B5EF4-FFF2-40B4-BE49-F238E27FC236}">
                <a16:creationId xmlns:a16="http://schemas.microsoft.com/office/drawing/2014/main" id="{A4A17EC2-733B-FB40-9E99-9503ABE4F158}"/>
              </a:ext>
            </a:extLst>
          </p:cNvPr>
          <p:cNvSpPr txBox="1">
            <a:spLocks noChangeArrowheads="1"/>
          </p:cNvSpPr>
          <p:nvPr/>
        </p:nvSpPr>
        <p:spPr bwMode="auto">
          <a:xfrm>
            <a:off x="606425" y="1371601"/>
            <a:ext cx="7931150" cy="1295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b="1" dirty="0">
                <a:latin typeface="Arial" panose="020B0604020202020204" pitchFamily="34" charset="0"/>
                <a:cs typeface="Arial" panose="020B0604020202020204" pitchFamily="34" charset="0"/>
              </a:rPr>
              <a:t>dissociation constant (</a:t>
            </a:r>
            <a:r>
              <a:rPr lang="en-US" altLang="en-US" sz="2400" b="1" i="1" dirty="0" err="1">
                <a:latin typeface="Arial" panose="020B0604020202020204" pitchFamily="34" charset="0"/>
                <a:cs typeface="Arial" panose="020B0604020202020204" pitchFamily="34" charset="0"/>
              </a:rPr>
              <a:t>K</a:t>
            </a:r>
            <a:r>
              <a:rPr lang="en-US" altLang="en-US" sz="2400" b="1" baseline="-25000" dirty="0" err="1">
                <a:latin typeface="Arial" panose="020B0604020202020204" pitchFamily="34" charset="0"/>
                <a:cs typeface="Arial" panose="020B0604020202020204" pitchFamily="34" charset="0"/>
              </a:rPr>
              <a:t>d</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reciprocal of </a:t>
            </a:r>
            <a:r>
              <a:rPr lang="en-US" sz="2400" i="1" dirty="0">
                <a:solidFill>
                  <a:schemeClr val="accent4"/>
                </a:solidFill>
                <a:latin typeface="Arial" panose="020B0604020202020204" pitchFamily="34" charset="0"/>
                <a:cs typeface="Arial" panose="020B0604020202020204" pitchFamily="34" charset="0"/>
              </a:rPr>
              <a:t>K</a:t>
            </a:r>
            <a:r>
              <a:rPr lang="en-US" sz="2400" baseline="-25000" dirty="0">
                <a:solidFill>
                  <a:schemeClr val="accent4"/>
                </a:solidFill>
                <a:latin typeface="Arial" panose="020B0604020202020204" pitchFamily="34" charset="0"/>
                <a:cs typeface="Arial" panose="020B0604020202020204" pitchFamily="34" charset="0"/>
              </a:rPr>
              <a:t>a </a:t>
            </a:r>
            <a:endParaRPr lang="en-US" sz="2400" dirty="0">
              <a:solidFill>
                <a:schemeClr val="accent4"/>
              </a:solidFill>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r>
              <a:rPr lang="en-US" sz="2400" dirty="0">
                <a:solidFill>
                  <a:schemeClr val="accent4"/>
                </a:solidFill>
                <a:latin typeface="Arial" panose="020B0604020202020204" pitchFamily="34" charset="0"/>
                <a:cs typeface="Arial" panose="020B0604020202020204" pitchFamily="34" charset="0"/>
              </a:rPr>
              <a:t>equilibrium constant for the release of ligand</a:t>
            </a:r>
          </a:p>
          <a:p>
            <a:pPr lvl="1">
              <a:lnSpc>
                <a:spcPct val="110000"/>
              </a:lnSpc>
              <a:spcBef>
                <a:spcPct val="0"/>
              </a:spcBef>
              <a:buClr>
                <a:srgbClr val="000000"/>
              </a:buClr>
              <a:buSzPts val="2800"/>
              <a:defRPr/>
            </a:pPr>
            <a:r>
              <a:rPr lang="en-US" sz="2400" dirty="0">
                <a:solidFill>
                  <a:schemeClr val="accent4"/>
                </a:solidFill>
                <a:latin typeface="Arial" panose="020B0604020202020204" pitchFamily="34" charset="0"/>
                <a:cs typeface="Arial" panose="020B0604020202020204" pitchFamily="34" charset="0"/>
              </a:rPr>
              <a:t>lower </a:t>
            </a:r>
            <a:r>
              <a:rPr lang="en-US" altLang="en-US" sz="2400" i="1" dirty="0" err="1">
                <a:latin typeface="Arial" panose="020B0604020202020204" pitchFamily="34" charset="0"/>
                <a:cs typeface="Arial" panose="020B0604020202020204" pitchFamily="34" charset="0"/>
              </a:rPr>
              <a:t>K</a:t>
            </a:r>
            <a:r>
              <a:rPr lang="en-US" altLang="en-US" sz="2400" baseline="-25000" dirty="0" err="1">
                <a:latin typeface="Arial" panose="020B0604020202020204" pitchFamily="34" charset="0"/>
                <a:cs typeface="Arial" panose="020B0604020202020204" pitchFamily="34" charset="0"/>
              </a:rPr>
              <a:t>d</a:t>
            </a:r>
            <a:r>
              <a:rPr lang="en-US" altLang="en-US" sz="2400" dirty="0">
                <a:latin typeface="Arial" panose="020B0604020202020204" pitchFamily="34" charset="0"/>
                <a:cs typeface="Arial" panose="020B0604020202020204" pitchFamily="34" charset="0"/>
              </a:rPr>
              <a:t> = higher affinity</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067C565-1916-479D-9CE6-CFFE38B9C508}"/>
                  </a:ext>
                </a:extLst>
              </p:cNvPr>
              <p:cNvSpPr/>
              <p:nvPr/>
            </p:nvSpPr>
            <p:spPr>
              <a:xfrm>
                <a:off x="1628154" y="3236278"/>
                <a:ext cx="2329484" cy="761683"/>
              </a:xfrm>
              <a:prstGeom prst="rect">
                <a:avLst/>
              </a:prstGeom>
            </p:spPr>
            <p:txBody>
              <a:bodyPr wrap="none">
                <a:spAutoFit/>
              </a:bodyPr>
              <a:lstStyle/>
              <a:p>
                <a:r>
                  <a:rPr lang="en-US" i="1" dirty="0">
                    <a:latin typeface="Arial" panose="020B0604020202020204" pitchFamily="34" charset="0"/>
                    <a:cs typeface="Arial" panose="020B0604020202020204" pitchFamily="34" charset="0"/>
                  </a:rPr>
                  <a:t>K</a:t>
                </a:r>
                <a:r>
                  <a:rPr lang="en-US" baseline="-25000" dirty="0" err="1">
                    <a:latin typeface="Arial" panose="020B0604020202020204" pitchFamily="34" charset="0"/>
                    <a:cs typeface="Arial" panose="020B0604020202020204" pitchFamily="34" charset="0"/>
                  </a:rPr>
                  <a:t>d</a:t>
                </a:r>
                <a:r>
                  <a:rPr lang="en-US" baseline="-25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P</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 </m:t>
                        </m:r>
                      </m:num>
                      <m:den>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PL</m:t>
                        </m:r>
                        <m:r>
                          <m:rPr>
                            <m:nor/>
                          </m:rPr>
                          <a:rPr lang="en-US" dirty="0">
                            <a:latin typeface="Arial" panose="020B0604020202020204" pitchFamily="34" charset="0"/>
                            <a:cs typeface="Arial" panose="020B0604020202020204" pitchFamily="34" charset="0"/>
                          </a:rPr>
                          <m:t>]</m:t>
                        </m:r>
                      </m:den>
                    </m:f>
                  </m:oMath>
                </a14:m>
                <a:r>
                  <a:rPr lang="en-US" dirty="0">
                    <a:latin typeface="Arial" panose="020B0604020202020204" pitchFamily="34" charset="0"/>
                    <a:cs typeface="Arial" panose="020B0604020202020204" pitchFamily="34" charset="0"/>
                  </a:rPr>
                  <a:t> =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d</m:t>
                        </m:r>
                        <m:r>
                          <m:rPr>
                            <m:nor/>
                          </m:rPr>
                          <a:rPr lang="en-US" dirty="0">
                            <a:latin typeface="Arial" panose="020B0604020202020204" pitchFamily="34" charset="0"/>
                            <a:cs typeface="Arial" panose="020B0604020202020204" pitchFamily="34" charset="0"/>
                          </a:rPr>
                          <m:t> </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a</m:t>
                        </m:r>
                        <m:r>
                          <m:rPr>
                            <m:nor/>
                          </m:rPr>
                          <a:rPr lang="en-US" i="1" dirty="0">
                            <a:latin typeface="Arial" panose="020B0604020202020204" pitchFamily="34" charset="0"/>
                            <a:cs typeface="Arial" panose="020B0604020202020204" pitchFamily="34" charset="0"/>
                          </a:rPr>
                          <m:t> </m:t>
                        </m:r>
                      </m:den>
                    </m:f>
                  </m:oMath>
                </a14:m>
                <a:endParaRPr lang="en-AU" dirty="0"/>
              </a:p>
            </p:txBody>
          </p:sp>
        </mc:Choice>
        <mc:Fallback xmlns="">
          <p:sp>
            <p:nvSpPr>
              <p:cNvPr id="3" name="Rectangle 2">
                <a:extLst>
                  <a:ext uri="{FF2B5EF4-FFF2-40B4-BE49-F238E27FC236}">
                    <a16:creationId xmlns:a16="http://schemas.microsoft.com/office/drawing/2014/main" id="{B067C565-1916-479D-9CE6-CFFE38B9C508}"/>
                  </a:ext>
                </a:extLst>
              </p:cNvPr>
              <p:cNvSpPr>
                <a:spLocks noRot="1" noChangeAspect="1" noMove="1" noResize="1" noEditPoints="1" noAdjustHandles="1" noChangeArrowheads="1" noChangeShapeType="1" noTextEdit="1"/>
              </p:cNvSpPr>
              <p:nvPr/>
            </p:nvSpPr>
            <p:spPr>
              <a:xfrm>
                <a:off x="1628154" y="3236278"/>
                <a:ext cx="2329484" cy="761683"/>
              </a:xfrm>
              <a:prstGeom prst="rect">
                <a:avLst/>
              </a:prstGeom>
              <a:blipFill>
                <a:blip r:embed="rId3"/>
                <a:stretch>
                  <a:fillRect l="-3927"/>
                </a:stretch>
              </a:blipFill>
            </p:spPr>
            <p:txBody>
              <a:bodyPr/>
              <a:lstStyle/>
              <a:p>
                <a:r>
                  <a:rPr lang="en-AU">
                    <a:noFill/>
                  </a:rPr>
                  <a:t> </a:t>
                </a:r>
              </a:p>
            </p:txBody>
          </p:sp>
        </mc:Fallback>
      </mc:AlternateContent>
      <p:sp>
        <p:nvSpPr>
          <p:cNvPr id="12" name="TextBox 3">
            <a:extLst>
              <a:ext uri="{FF2B5EF4-FFF2-40B4-BE49-F238E27FC236}">
                <a16:creationId xmlns:a16="http://schemas.microsoft.com/office/drawing/2014/main" id="{87D8BCFC-50C3-D84E-9C3D-3403504479C6}"/>
              </a:ext>
            </a:extLst>
          </p:cNvPr>
          <p:cNvSpPr txBox="1">
            <a:spLocks noChangeArrowheads="1"/>
          </p:cNvSpPr>
          <p:nvPr/>
        </p:nvSpPr>
        <p:spPr bwMode="auto">
          <a:xfrm>
            <a:off x="4191000" y="3386932"/>
            <a:ext cx="1174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(5-6)</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AF6CEA8-9D9B-4D34-8033-034F4F2D8AD7}"/>
                  </a:ext>
                </a:extLst>
              </p:cNvPr>
              <p:cNvSpPr/>
              <p:nvPr/>
            </p:nvSpPr>
            <p:spPr>
              <a:xfrm>
                <a:off x="1955005" y="4446776"/>
                <a:ext cx="1854995" cy="702885"/>
              </a:xfrm>
              <a:prstGeom prst="rect">
                <a:avLst/>
              </a:prstGeom>
            </p:spPr>
            <p:txBody>
              <a:bodyPr wrap="none">
                <a:spAutoFit/>
              </a:bodyPr>
              <a:lstStyle/>
              <a:p>
                <a:r>
                  <a:rPr lang="en-US" dirty="0">
                    <a:latin typeface="Arial" panose="020B0604020202020204" pitchFamily="34" charset="0"/>
                    <a:cs typeface="Arial" panose="020B0604020202020204" pitchFamily="34" charset="0"/>
                  </a:rPr>
                  <a:t>[PL]</a:t>
                </a:r>
                <a:r>
                  <a:rPr lang="en-US" baseline="-25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P</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 </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d</m:t>
                        </m:r>
                      </m:den>
                    </m:f>
                  </m:oMath>
                </a14:m>
                <a:endParaRPr lang="en-AU" dirty="0"/>
              </a:p>
            </p:txBody>
          </p:sp>
        </mc:Choice>
        <mc:Fallback xmlns="">
          <p:sp>
            <p:nvSpPr>
              <p:cNvPr id="4" name="Rectangle 3">
                <a:extLst>
                  <a:ext uri="{FF2B5EF4-FFF2-40B4-BE49-F238E27FC236}">
                    <a16:creationId xmlns:a16="http://schemas.microsoft.com/office/drawing/2014/main" id="{8AF6CEA8-9D9B-4D34-8033-034F4F2D8AD7}"/>
                  </a:ext>
                </a:extLst>
              </p:cNvPr>
              <p:cNvSpPr>
                <a:spLocks noRot="1" noChangeAspect="1" noMove="1" noResize="1" noEditPoints="1" noAdjustHandles="1" noChangeArrowheads="1" noChangeShapeType="1" noTextEdit="1"/>
              </p:cNvSpPr>
              <p:nvPr/>
            </p:nvSpPr>
            <p:spPr>
              <a:xfrm>
                <a:off x="1955005" y="4446776"/>
                <a:ext cx="1854995" cy="702885"/>
              </a:xfrm>
              <a:prstGeom prst="rect">
                <a:avLst/>
              </a:prstGeom>
              <a:blipFill>
                <a:blip r:embed="rId4"/>
                <a:stretch>
                  <a:fillRect l="-5263" b="-5172"/>
                </a:stretch>
              </a:blipFill>
            </p:spPr>
            <p:txBody>
              <a:bodyPr/>
              <a:lstStyle/>
              <a:p>
                <a:r>
                  <a:rPr lang="en-AU">
                    <a:noFill/>
                  </a:rPr>
                  <a:t> </a:t>
                </a:r>
              </a:p>
            </p:txBody>
          </p:sp>
        </mc:Fallback>
      </mc:AlternateContent>
      <p:sp>
        <p:nvSpPr>
          <p:cNvPr id="13" name="TextBox 4">
            <a:extLst>
              <a:ext uri="{FF2B5EF4-FFF2-40B4-BE49-F238E27FC236}">
                <a16:creationId xmlns:a16="http://schemas.microsoft.com/office/drawing/2014/main" id="{C926E26C-C474-2345-8C52-4E3EB2E579F4}"/>
              </a:ext>
            </a:extLst>
          </p:cNvPr>
          <p:cNvSpPr txBox="1">
            <a:spLocks noChangeArrowheads="1"/>
          </p:cNvSpPr>
          <p:nvPr/>
        </p:nvSpPr>
        <p:spPr bwMode="auto">
          <a:xfrm>
            <a:off x="4191000" y="4520804"/>
            <a:ext cx="995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(5-7)</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64EDB84-0E82-4B25-B697-5904CCDEAABF}"/>
                  </a:ext>
                </a:extLst>
              </p:cNvPr>
              <p:cNvSpPr/>
              <p:nvPr/>
            </p:nvSpPr>
            <p:spPr>
              <a:xfrm>
                <a:off x="1955005" y="5471477"/>
                <a:ext cx="1891865" cy="761683"/>
              </a:xfrm>
              <a:prstGeom prst="rect">
                <a:avLst/>
              </a:prstGeom>
            </p:spPr>
            <p:txBody>
              <a:bodyPr wrap="none">
                <a:spAutoFit/>
              </a:bodyPr>
              <a:lstStyle/>
              <a:p>
                <a:r>
                  <a:rPr lang="en-US" i="1" dirty="0">
                    <a:latin typeface="Arial" panose="020B0604020202020204" pitchFamily="34" charset="0"/>
                    <a:cs typeface="Arial" panose="020B0604020202020204" pitchFamily="34" charset="0"/>
                  </a:rPr>
                  <a:t>Y</a:t>
                </a:r>
                <a:r>
                  <a:rPr lang="en-US" baseline="-25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 </m:t>
                        </m:r>
                      </m:num>
                      <m:den>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m:t>
                        </m:r>
                        <m:r>
                          <m:rPr>
                            <m:nor/>
                          </m:rPr>
                          <a:rPr lang="en-US" i="1" dirty="0">
                            <a:latin typeface="Arial" panose="020B0604020202020204" pitchFamily="34" charset="0"/>
                            <a:cs typeface="Arial" panose="020B0604020202020204" pitchFamily="34" charset="0"/>
                          </a:rPr>
                          <m:t> + </m:t>
                        </m:r>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d</m:t>
                        </m:r>
                        <m:r>
                          <m:rPr>
                            <m:nor/>
                          </m:rPr>
                          <a:rPr lang="en-US" dirty="0">
                            <a:latin typeface="Arial" panose="020B0604020202020204" pitchFamily="34" charset="0"/>
                            <a:cs typeface="Arial" panose="020B0604020202020204" pitchFamily="34" charset="0"/>
                          </a:rPr>
                          <m:t>  </m:t>
                        </m:r>
                      </m:den>
                    </m:f>
                  </m:oMath>
                </a14:m>
                <a:endParaRPr lang="en-AU" dirty="0"/>
              </a:p>
            </p:txBody>
          </p:sp>
        </mc:Choice>
        <mc:Fallback xmlns="">
          <p:sp>
            <p:nvSpPr>
              <p:cNvPr id="5" name="Rectangle 4">
                <a:extLst>
                  <a:ext uri="{FF2B5EF4-FFF2-40B4-BE49-F238E27FC236}">
                    <a16:creationId xmlns:a16="http://schemas.microsoft.com/office/drawing/2014/main" id="{564EDB84-0E82-4B25-B697-5904CCDEAABF}"/>
                  </a:ext>
                </a:extLst>
              </p:cNvPr>
              <p:cNvSpPr>
                <a:spLocks noRot="1" noChangeAspect="1" noMove="1" noResize="1" noEditPoints="1" noAdjustHandles="1" noChangeArrowheads="1" noChangeShapeType="1" noTextEdit="1"/>
              </p:cNvSpPr>
              <p:nvPr/>
            </p:nvSpPr>
            <p:spPr>
              <a:xfrm>
                <a:off x="1955005" y="5471477"/>
                <a:ext cx="1891865" cy="761683"/>
              </a:xfrm>
              <a:prstGeom prst="rect">
                <a:avLst/>
              </a:prstGeom>
              <a:blipFill>
                <a:blip r:embed="rId5"/>
                <a:stretch>
                  <a:fillRect l="-5161"/>
                </a:stretch>
              </a:blipFill>
            </p:spPr>
            <p:txBody>
              <a:bodyPr/>
              <a:lstStyle/>
              <a:p>
                <a:r>
                  <a:rPr lang="en-AU">
                    <a:noFill/>
                  </a:rPr>
                  <a:t> </a:t>
                </a:r>
              </a:p>
            </p:txBody>
          </p:sp>
        </mc:Fallback>
      </mc:AlternateContent>
      <p:sp>
        <p:nvSpPr>
          <p:cNvPr id="14" name="TextBox 5">
            <a:extLst>
              <a:ext uri="{FF2B5EF4-FFF2-40B4-BE49-F238E27FC236}">
                <a16:creationId xmlns:a16="http://schemas.microsoft.com/office/drawing/2014/main" id="{2C92D767-E047-E849-A0FF-83679D5AFF2D}"/>
              </a:ext>
            </a:extLst>
          </p:cNvPr>
          <p:cNvSpPr txBox="1">
            <a:spLocks noChangeArrowheads="1"/>
          </p:cNvSpPr>
          <p:nvPr/>
        </p:nvSpPr>
        <p:spPr bwMode="auto">
          <a:xfrm>
            <a:off x="4191000" y="5641976"/>
            <a:ext cx="995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(5-8)</a:t>
            </a:r>
          </a:p>
        </p:txBody>
      </p:sp>
      <p:sp>
        <p:nvSpPr>
          <p:cNvPr id="11" name="Rectangle 10">
            <a:extLst>
              <a:ext uri="{FF2B5EF4-FFF2-40B4-BE49-F238E27FC236}">
                <a16:creationId xmlns:a16="http://schemas.microsoft.com/office/drawing/2014/main" id="{8DBA9D82-2204-9345-95DA-C635DB901AFA}"/>
              </a:ext>
            </a:extLst>
          </p:cNvPr>
          <p:cNvSpPr/>
          <p:nvPr/>
        </p:nvSpPr>
        <p:spPr>
          <a:xfrm>
            <a:off x="5891652" y="3267077"/>
            <a:ext cx="2927350" cy="1944688"/>
          </a:xfrm>
          <a:prstGeom prst="rect">
            <a:avLst/>
          </a:prstGeom>
        </p:spPr>
        <p:txBody>
          <a:bodyPr>
            <a:spAutoFit/>
          </a:bodyPr>
          <a:lstStyle/>
          <a:p>
            <a:pPr marL="342900" indent="-342900">
              <a:buFont typeface="Arial" panose="020B0604020202020204" pitchFamily="34" charset="0"/>
              <a:buChar char="•"/>
              <a:defRPr/>
            </a:pPr>
            <a:r>
              <a:rPr lang="en-US" dirty="0">
                <a:latin typeface="Arial" panose="020B0604020202020204" pitchFamily="34" charset="0"/>
                <a:cs typeface="Arial" panose="020B0604020202020204" pitchFamily="34" charset="0"/>
              </a:rPr>
              <a:t>when [L] = </a:t>
            </a:r>
            <a:r>
              <a:rPr lang="en-US" i="1" dirty="0" err="1">
                <a:latin typeface="Arial" panose="020B0604020202020204" pitchFamily="34" charset="0"/>
                <a:cs typeface="Arial" panose="020B0604020202020204" pitchFamily="34" charset="0"/>
              </a:rPr>
              <a:t>K</a:t>
            </a:r>
            <a:r>
              <a:rPr lang="en-US" baseline="-25000" dirty="0" err="1">
                <a:latin typeface="Arial" panose="020B0604020202020204" pitchFamily="34" charset="0"/>
                <a:cs typeface="Arial" panose="020B0604020202020204" pitchFamily="34" charset="0"/>
              </a:rPr>
              <a:t>d</a:t>
            </a:r>
            <a:r>
              <a:rPr lang="en-US" dirty="0">
                <a:latin typeface="Arial" panose="020B0604020202020204" pitchFamily="34" charset="0"/>
                <a:cs typeface="Arial" panose="020B0604020202020204" pitchFamily="34" charset="0"/>
              </a:rPr>
              <a:t>, ½ of the ligand-binding sites are occupied</a:t>
            </a:r>
          </a:p>
          <a:p>
            <a:pPr>
              <a:lnSpc>
                <a:spcPct val="110000"/>
              </a:lnSpc>
              <a:buClr>
                <a:srgbClr val="000000"/>
              </a:buClr>
              <a:buSzPts val="2800"/>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2610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40DE0B35-6BD9-4876-ABAA-45BDA97A492F}"/>
              </a:ext>
            </a:extLst>
          </p:cNvPr>
          <p:cNvPicPr>
            <a:picLocks noChangeAspect="1"/>
          </p:cNvPicPr>
          <p:nvPr/>
        </p:nvPicPr>
        <p:blipFill>
          <a:blip r:embed="rId3"/>
          <a:stretch>
            <a:fillRect/>
          </a:stretch>
        </p:blipFill>
        <p:spPr>
          <a:xfrm>
            <a:off x="1143000" y="293805"/>
            <a:ext cx="1133954" cy="816935"/>
          </a:xfrm>
          <a:prstGeom prst="rect">
            <a:avLst/>
          </a:prstGeom>
        </p:spPr>
      </p:pic>
      <p:sp>
        <p:nvSpPr>
          <p:cNvPr id="3" name="Title 2">
            <a:extLst>
              <a:ext uri="{FF2B5EF4-FFF2-40B4-BE49-F238E27FC236}">
                <a16:creationId xmlns:a16="http://schemas.microsoft.com/office/drawing/2014/main" id="{0631F10F-ABF7-4506-95B1-9D6CE62A8D5C}"/>
              </a:ext>
            </a:extLst>
          </p:cNvPr>
          <p:cNvSpPr>
            <a:spLocks noGrp="1"/>
          </p:cNvSpPr>
          <p:nvPr>
            <p:ph type="title"/>
          </p:nvPr>
        </p:nvSpPr>
        <p:spPr>
          <a:xfrm>
            <a:off x="0" y="152400"/>
            <a:ext cx="9144000" cy="10668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a:t>
            </a:r>
            <a:endParaRPr lang="en-AU" dirty="0">
              <a:solidFill>
                <a:srgbClr val="145C76"/>
              </a:solidFill>
            </a:endParaRPr>
          </a:p>
        </p:txBody>
      </p:sp>
      <p:sp>
        <p:nvSpPr>
          <p:cNvPr id="78853" name="Google Shape;433;g847cf01710_0_113">
            <a:extLst>
              <a:ext uri="{FF2B5EF4-FFF2-40B4-BE49-F238E27FC236}">
                <a16:creationId xmlns:a16="http://schemas.microsoft.com/office/drawing/2014/main" id="{CD88D445-A29A-1448-AE7B-B32E5DAAC1E5}"/>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A has a </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K</a:t>
            </a:r>
            <a:r>
              <a:rPr lang="en-US" altLang="en-US" sz="2400" baseline="-250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 6.0 </a:t>
            </a:r>
            <a:r>
              <a:rPr lang="el-GR" altLang="en-US" sz="2400" i="1" dirty="0">
                <a:latin typeface="Arial" panose="020B0604020202020204" pitchFamily="34" charset="0"/>
                <a:ea typeface="Calibri" panose="020F0502020204030204" pitchFamily="34" charset="0"/>
                <a:cs typeface="Arial" panose="020B0604020202020204" pitchFamily="34" charset="0"/>
              </a:rPr>
              <a:t>μ</a:t>
            </a:r>
            <a:r>
              <a:rPr lang="en-US" altLang="en-US" sz="1800" dirty="0">
                <a:latin typeface="Arial" panose="020B0604020202020204" pitchFamily="34" charset="0"/>
                <a:ea typeface="Calibri" panose="020F0502020204030204" pitchFamily="34" charset="0"/>
                <a:cs typeface="Arial" panose="020B0604020202020204" pitchFamily="34" charset="0"/>
              </a:rPr>
              <a:t>M</a:t>
            </a:r>
            <a:r>
              <a:rPr lang="en-US" altLang="en-US" sz="2400" baseline="30000" dirty="0">
                <a:latin typeface="Arial" panose="020B0604020202020204" pitchFamily="34" charset="0"/>
                <a:ea typeface="Calibri" panose="020F0502020204030204" pitchFamily="34" charset="0"/>
                <a:cs typeface="Arial" panose="020B0604020202020204" pitchFamily="34" charset="0"/>
              </a:rPr>
              <a:t>–1</a:t>
            </a:r>
            <a:r>
              <a:rPr lang="en-US" altLang="en-US" sz="2400" dirty="0">
                <a:latin typeface="Arial" panose="020B0604020202020204" pitchFamily="34" charset="0"/>
                <a:ea typeface="Calibri" panose="020F0502020204030204" pitchFamily="34" charset="0"/>
                <a:cs typeface="Arial" panose="020B0604020202020204" pitchFamily="34" charset="0"/>
              </a:rPr>
              <a:t> for binding ligand L, and the protein B has a </a:t>
            </a:r>
            <a:r>
              <a:rPr lang="en-US" altLang="en-US" sz="2400" i="1" dirty="0" err="1">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K</a:t>
            </a:r>
            <a:r>
              <a:rPr lang="en-US" altLang="en-US" sz="2400" baseline="-25000" dirty="0" err="1">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d</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 4.0 </a:t>
            </a:r>
            <a:r>
              <a:rPr lang="el-GR" altLang="en-US" sz="2400" i="1" dirty="0">
                <a:latin typeface="Arial" panose="020B0604020202020204" pitchFamily="34" charset="0"/>
                <a:cs typeface="Arial" panose="020B0604020202020204" pitchFamily="34" charset="0"/>
              </a:rPr>
              <a:t>μ</a:t>
            </a:r>
            <a:r>
              <a:rPr lang="en-US" altLang="en-US" sz="1800" dirty="0">
                <a:latin typeface="Arial" panose="020B0604020202020204" pitchFamily="34" charset="0"/>
                <a:cs typeface="Arial" panose="020B0604020202020204" pitchFamily="34" charset="0"/>
              </a:rPr>
              <a:t>M</a:t>
            </a:r>
            <a:r>
              <a:rPr lang="en-US" altLang="en-US" sz="2400" baseline="300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for binding ligand L. Based on this information, which statement is true?</a:t>
            </a:r>
            <a:r>
              <a:rPr lang="en-US" altLang="en-US" sz="2400" dirty="0">
                <a:solidFill>
                  <a:srgbClr val="000000"/>
                </a:solidFill>
                <a:latin typeface="Arial" panose="020B0604020202020204" pitchFamily="34" charset="0"/>
                <a:sym typeface="Calibri" panose="020F0502020204030204" pitchFamily="34" charset="0"/>
              </a:rPr>
              <a:t> </a:t>
            </a:r>
            <a:endParaRPr lang="en-US" altLang="en-US" sz="2400" dirty="0">
              <a:latin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sym typeface="Arial" panose="020B0604020202020204" pitchFamily="34" charset="0"/>
              </a:rPr>
              <a:t>A. Protein B binds L with higher affinity. </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sym typeface="Arial" panose="020B0604020202020204" pitchFamily="34" charset="0"/>
              </a:rPr>
              <a:t>B. Protein A is half-saturated with L when [L] is </a:t>
            </a:r>
            <a:r>
              <a:rPr lang="en-US" altLang="en-US" sz="2400" dirty="0">
                <a:solidFill>
                  <a:srgbClr val="000000"/>
                </a:solidFill>
                <a:latin typeface="Arial" panose="020B0604020202020204" pitchFamily="34" charset="0"/>
                <a:sym typeface="Calibri" panose="020F0502020204030204" pitchFamily="34" charset="0"/>
              </a:rPr>
              <a:t>6.0 </a:t>
            </a:r>
            <a:r>
              <a:rPr lang="el-GR" altLang="en-US" sz="2400" i="1" dirty="0">
                <a:latin typeface="Arial" panose="020B0604020202020204" pitchFamily="34" charset="0"/>
                <a:cs typeface="Arial" panose="020B0604020202020204" pitchFamily="34" charset="0"/>
              </a:rPr>
              <a:t>μ</a:t>
            </a:r>
            <a:r>
              <a:rPr lang="en-US" altLang="en-US" sz="1800" dirty="0">
                <a:latin typeface="Arial" panose="020B0604020202020204" pitchFamily="34" charset="0"/>
                <a:cs typeface="Arial" panose="020B0604020202020204" pitchFamily="34" charset="0"/>
              </a:rPr>
              <a:t>M</a:t>
            </a:r>
            <a:r>
              <a:rPr lang="en-US" altLang="en-US" sz="2400" baseline="30000" dirty="0">
                <a:latin typeface="Arial" panose="020B0604020202020204" pitchFamily="34" charset="0"/>
                <a:cs typeface="Arial" panose="020B0604020202020204" pitchFamily="34" charset="0"/>
              </a:rPr>
              <a:t>–1</a:t>
            </a:r>
            <a:r>
              <a:rPr lang="en-US" altLang="en-US" sz="2400" dirty="0">
                <a:latin typeface="Arial" panose="020B0604020202020204" pitchFamily="34" charset="0"/>
                <a:cs typeface="Arial" panose="020B0604020202020204" pitchFamily="34" charset="0"/>
              </a:rPr>
              <a:t>. </a:t>
            </a:r>
            <a:endParaRPr lang="en-US" altLang="en-US" sz="2400" dirty="0">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sym typeface="Arial" panose="020B0604020202020204" pitchFamily="34" charset="0"/>
              </a:rPr>
              <a:t>C. The </a:t>
            </a:r>
            <a:r>
              <a:rPr lang="en-US" altLang="en-US" sz="2400" i="1" dirty="0">
                <a:solidFill>
                  <a:srgbClr val="000000"/>
                </a:solidFill>
                <a:latin typeface="Arial" panose="020B0604020202020204" pitchFamily="34" charset="0"/>
                <a:sym typeface="Calibri" panose="020F0502020204030204" pitchFamily="34" charset="0"/>
              </a:rPr>
              <a:t>K</a:t>
            </a:r>
            <a:r>
              <a:rPr lang="en-US" altLang="en-US" sz="2400" baseline="-25000" dirty="0">
                <a:solidFill>
                  <a:srgbClr val="000000"/>
                </a:solidFill>
                <a:latin typeface="Arial" panose="020B0604020202020204" pitchFamily="34" charset="0"/>
                <a:sym typeface="Calibri" panose="020F0502020204030204" pitchFamily="34" charset="0"/>
              </a:rPr>
              <a:t>a </a:t>
            </a:r>
            <a:r>
              <a:rPr lang="en-US" altLang="en-US" sz="2400" dirty="0">
                <a:solidFill>
                  <a:srgbClr val="000000"/>
                </a:solidFill>
                <a:latin typeface="Arial" panose="020B0604020202020204" pitchFamily="34" charset="0"/>
                <a:sym typeface="Calibri" panose="020F0502020204030204" pitchFamily="34" charset="0"/>
              </a:rPr>
              <a:t>of protein B for L is 0.25 </a:t>
            </a:r>
            <a:r>
              <a:rPr lang="el-GR" altLang="en-US" sz="2400" i="1" dirty="0">
                <a:latin typeface="Arial" panose="020B0604020202020204" pitchFamily="34" charset="0"/>
                <a:cs typeface="Arial" panose="020B0604020202020204" pitchFamily="34" charset="0"/>
              </a:rPr>
              <a:t>μ</a:t>
            </a:r>
            <a:r>
              <a:rPr lang="en-US" altLang="en-US" sz="1800" dirty="0">
                <a:latin typeface="Arial" panose="020B0604020202020204" pitchFamily="34" charset="0"/>
                <a:cs typeface="Arial" panose="020B0604020202020204" pitchFamily="34" charset="0"/>
              </a:rPr>
              <a:t>M</a:t>
            </a:r>
            <a:r>
              <a:rPr lang="en-US" altLang="en-US" sz="2400" baseline="30000" dirty="0">
                <a:latin typeface="Arial" panose="020B0604020202020204" pitchFamily="34" charset="0"/>
                <a:cs typeface="Arial" panose="020B0604020202020204" pitchFamily="34" charset="0"/>
              </a:rPr>
              <a:t>–1</a:t>
            </a:r>
            <a:r>
              <a:rPr lang="en-US" altLang="en-US" sz="2400" dirty="0">
                <a:latin typeface="Arial" panose="020B0604020202020204" pitchFamily="34" charset="0"/>
                <a:cs typeface="Arial" panose="020B0604020202020204" pitchFamily="34" charset="0"/>
              </a:rPr>
              <a:t>. </a:t>
            </a: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sym typeface="Arial" panose="020B0604020202020204" pitchFamily="34" charset="0"/>
              </a:rPr>
              <a:t>D. When [L] = 1 </a:t>
            </a:r>
            <a:r>
              <a:rPr lang="el-GR" altLang="en-US" sz="2400" i="1" dirty="0">
                <a:latin typeface="Arial" panose="020B0604020202020204" pitchFamily="34" charset="0"/>
                <a:cs typeface="Arial" panose="020B0604020202020204" pitchFamily="34" charset="0"/>
              </a:rPr>
              <a:t>μ</a:t>
            </a:r>
            <a:r>
              <a:rPr lang="en-US" altLang="en-US" sz="1800" dirty="0">
                <a:latin typeface="Arial" panose="020B0604020202020204" pitchFamily="34" charset="0"/>
                <a:cs typeface="Arial" panose="020B0604020202020204" pitchFamily="34" charset="0"/>
              </a:rPr>
              <a:t>M</a:t>
            </a:r>
            <a:r>
              <a:rPr lang="en-US" altLang="en-US" sz="2400"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Y</a:t>
            </a:r>
            <a:r>
              <a:rPr lang="en-US" altLang="en-US" sz="2400" dirty="0">
                <a:latin typeface="Arial" panose="020B0604020202020204" pitchFamily="34" charset="0"/>
                <a:cs typeface="Arial" panose="020B0604020202020204" pitchFamily="34" charset="0"/>
              </a:rPr>
              <a:t> = 0.17 for protein A. </a:t>
            </a: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E50D8-6F98-4DCF-9FE9-81654233C842}"/>
              </a:ext>
            </a:extLst>
          </p:cNvPr>
          <p:cNvSpPr>
            <a:spLocks noGrp="1"/>
          </p:cNvSpPr>
          <p:nvPr>
            <p:ph type="title"/>
          </p:nvPr>
        </p:nvSpPr>
        <p:spPr>
          <a:xfrm>
            <a:off x="0" y="152400"/>
            <a:ext cx="9144000" cy="9144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 Response</a:t>
            </a:r>
            <a:endParaRPr lang="en-AU" dirty="0">
              <a:solidFill>
                <a:srgbClr val="145C76"/>
              </a:solidFill>
            </a:endParaRPr>
          </a:p>
        </p:txBody>
      </p:sp>
      <p:sp>
        <p:nvSpPr>
          <p:cNvPr id="80899" name="Google Shape;433;g847cf01710_0_113">
            <a:extLst>
              <a:ext uri="{FF2B5EF4-FFF2-40B4-BE49-F238E27FC236}">
                <a16:creationId xmlns:a16="http://schemas.microsoft.com/office/drawing/2014/main" id="{8312AA8D-38A3-7045-A7A4-F3E45E07A93E}"/>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A has a </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K</a:t>
            </a:r>
            <a:r>
              <a:rPr lang="en-US" altLang="en-US" sz="2400" baseline="-250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 6.0 </a:t>
            </a:r>
            <a:r>
              <a:rPr lang="el-GR" altLang="en-US" sz="2400" i="1" dirty="0">
                <a:latin typeface="Arial" panose="020B0604020202020204" pitchFamily="34" charset="0"/>
                <a:ea typeface="Calibri" panose="020F0502020204030204" pitchFamily="34" charset="0"/>
                <a:cs typeface="Arial" panose="020B0604020202020204" pitchFamily="34" charset="0"/>
              </a:rPr>
              <a:t>μ</a:t>
            </a:r>
            <a:r>
              <a:rPr lang="en-US" altLang="en-US" sz="1800" dirty="0">
                <a:latin typeface="Arial" panose="020B0604020202020204" pitchFamily="34" charset="0"/>
                <a:ea typeface="Calibri" panose="020F0502020204030204" pitchFamily="34" charset="0"/>
                <a:cs typeface="Arial" panose="020B0604020202020204" pitchFamily="34" charset="0"/>
              </a:rPr>
              <a:t>M</a:t>
            </a:r>
            <a:r>
              <a:rPr lang="en-US" altLang="en-US" sz="2400" baseline="30000" dirty="0">
                <a:latin typeface="Arial" panose="020B0604020202020204" pitchFamily="34" charset="0"/>
                <a:ea typeface="Calibri" panose="020F0502020204030204" pitchFamily="34" charset="0"/>
                <a:cs typeface="Arial" panose="020B0604020202020204" pitchFamily="34" charset="0"/>
              </a:rPr>
              <a:t>–1</a:t>
            </a:r>
            <a:r>
              <a:rPr lang="en-US" altLang="en-US" sz="2400" dirty="0">
                <a:latin typeface="Arial" panose="020B0604020202020204" pitchFamily="34" charset="0"/>
                <a:ea typeface="Calibri" panose="020F0502020204030204" pitchFamily="34" charset="0"/>
                <a:cs typeface="Arial" panose="020B0604020202020204" pitchFamily="34" charset="0"/>
              </a:rPr>
              <a:t> for binding ligand L, and the protein B has a </a:t>
            </a:r>
            <a:r>
              <a:rPr lang="en-US" altLang="en-US" sz="2400" i="1" dirty="0" err="1">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K</a:t>
            </a:r>
            <a:r>
              <a:rPr lang="en-US" altLang="en-US" sz="2400" baseline="-25000" dirty="0" err="1">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d</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 4.0 </a:t>
            </a:r>
            <a:r>
              <a:rPr lang="el-GR" altLang="en-US" sz="2400" i="1" dirty="0">
                <a:latin typeface="Arial" panose="020B0604020202020204" pitchFamily="34" charset="0"/>
                <a:cs typeface="Arial" panose="020B0604020202020204" pitchFamily="34" charset="0"/>
              </a:rPr>
              <a:t>μ</a:t>
            </a:r>
            <a:r>
              <a:rPr lang="en-US" altLang="en-US" sz="1800" dirty="0">
                <a:latin typeface="Arial" panose="020B0604020202020204" pitchFamily="34" charset="0"/>
                <a:cs typeface="Arial" panose="020B0604020202020204" pitchFamily="34" charset="0"/>
              </a:rPr>
              <a:t>M</a:t>
            </a:r>
            <a:r>
              <a:rPr lang="en-US" altLang="en-US" sz="2400" baseline="300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for binding ligand L. Based on this information, which statement is true?</a:t>
            </a:r>
            <a:r>
              <a:rPr lang="en-US" altLang="en-US" sz="2400" dirty="0">
                <a:solidFill>
                  <a:srgbClr val="000000"/>
                </a:solidFill>
                <a:latin typeface="Arial" panose="020B0604020202020204" pitchFamily="34" charset="0"/>
                <a:sym typeface="Calibri" panose="020F0502020204030204" pitchFamily="34" charset="0"/>
              </a:rPr>
              <a:t> </a:t>
            </a:r>
            <a:endParaRPr lang="en-US" altLang="en-US" sz="2400" dirty="0">
              <a:latin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sym typeface="Arial" panose="020B0604020202020204" pitchFamily="34" charset="0"/>
              </a:rPr>
              <a:t>C. The </a:t>
            </a:r>
            <a:r>
              <a:rPr lang="en-US" altLang="en-US" sz="2400" b="1" i="1" dirty="0">
                <a:solidFill>
                  <a:srgbClr val="000000"/>
                </a:solidFill>
                <a:latin typeface="Arial" panose="020B0604020202020204" pitchFamily="34" charset="0"/>
                <a:sym typeface="Calibri" panose="020F0502020204030204" pitchFamily="34" charset="0"/>
              </a:rPr>
              <a:t>K</a:t>
            </a:r>
            <a:r>
              <a:rPr lang="en-US" altLang="en-US" sz="2400" b="1" baseline="-25000" dirty="0">
                <a:solidFill>
                  <a:srgbClr val="000000"/>
                </a:solidFill>
                <a:latin typeface="Arial" panose="020B0604020202020204" pitchFamily="34" charset="0"/>
                <a:sym typeface="Calibri" panose="020F0502020204030204" pitchFamily="34" charset="0"/>
              </a:rPr>
              <a:t>a </a:t>
            </a:r>
            <a:r>
              <a:rPr lang="en-US" altLang="en-US" sz="2400" b="1" dirty="0">
                <a:solidFill>
                  <a:srgbClr val="000000"/>
                </a:solidFill>
                <a:latin typeface="Arial" panose="020B0604020202020204" pitchFamily="34" charset="0"/>
                <a:sym typeface="Calibri" panose="020F0502020204030204" pitchFamily="34" charset="0"/>
              </a:rPr>
              <a:t>of protein B for L is 0.25 </a:t>
            </a:r>
            <a:r>
              <a:rPr lang="el-GR" altLang="en-US" sz="2400" b="1" i="1" dirty="0">
                <a:latin typeface="Arial" panose="020B0604020202020204" pitchFamily="34" charset="0"/>
                <a:cs typeface="Arial" panose="020B0604020202020204" pitchFamily="34" charset="0"/>
              </a:rPr>
              <a:t>μ</a:t>
            </a:r>
            <a:r>
              <a:rPr lang="en-US" altLang="en-US" sz="1800" b="1" dirty="0">
                <a:latin typeface="Arial" panose="020B0604020202020204" pitchFamily="34" charset="0"/>
                <a:cs typeface="Arial" panose="020B0604020202020204" pitchFamily="34" charset="0"/>
              </a:rPr>
              <a:t>M</a:t>
            </a:r>
            <a:r>
              <a:rPr lang="en-US" altLang="en-US" sz="2400" b="1" baseline="30000" dirty="0">
                <a:latin typeface="Arial" panose="020B0604020202020204" pitchFamily="34" charset="0"/>
                <a:cs typeface="Arial" panose="020B0604020202020204" pitchFamily="34" charset="0"/>
              </a:rPr>
              <a:t>–1</a:t>
            </a:r>
            <a:r>
              <a:rPr lang="en-US" altLang="en-US" sz="2400" b="1" dirty="0">
                <a:latin typeface="Arial" panose="020B0604020202020204" pitchFamily="34" charset="0"/>
                <a:cs typeface="Arial" panose="020B0604020202020204" pitchFamily="34" charset="0"/>
              </a:rPr>
              <a:t>. </a:t>
            </a:r>
            <a:endParaRPr lang="en-US" altLang="en-US" sz="2400" b="1"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i="1" dirty="0">
                <a:latin typeface="Arial" panose="020B0604020202020204" pitchFamily="34" charset="0"/>
                <a:cs typeface="Arial" panose="020B0604020202020204" pitchFamily="34" charset="0"/>
              </a:rPr>
              <a:t>K</a:t>
            </a:r>
            <a:r>
              <a:rPr lang="en-US" altLang="en-US" sz="2400" b="1" baseline="-25000" dirty="0">
                <a:latin typeface="Arial" panose="020B0604020202020204" pitchFamily="34" charset="0"/>
                <a:cs typeface="Arial" panose="020B0604020202020204" pitchFamily="34" charset="0"/>
              </a:rPr>
              <a:t>a</a:t>
            </a:r>
            <a:r>
              <a:rPr lang="en-US" altLang="en-US" sz="2400" b="1" dirty="0">
                <a:latin typeface="Arial" panose="020B0604020202020204" pitchFamily="34" charset="0"/>
                <a:cs typeface="Arial" panose="020B0604020202020204" pitchFamily="34" charset="0"/>
              </a:rPr>
              <a:t> = 1/</a:t>
            </a:r>
            <a:r>
              <a:rPr lang="en-US" altLang="en-US" sz="2400" b="1" i="1" dirty="0" err="1">
                <a:latin typeface="Arial" panose="020B0604020202020204" pitchFamily="34" charset="0"/>
                <a:cs typeface="Arial" panose="020B0604020202020204" pitchFamily="34" charset="0"/>
              </a:rPr>
              <a:t>K</a:t>
            </a:r>
            <a:r>
              <a:rPr lang="en-US" altLang="en-US" sz="2400" b="1" baseline="-25000" dirty="0" err="1">
                <a:latin typeface="Arial" panose="020B0604020202020204" pitchFamily="34" charset="0"/>
                <a:cs typeface="Arial" panose="020B0604020202020204" pitchFamily="34" charset="0"/>
              </a:rPr>
              <a:t>d</a:t>
            </a:r>
            <a:endParaRPr lang="en-US" altLang="en-US" sz="2400" b="1" baseline="-250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r>
              <a:rPr lang="en-US" altLang="en-US" sz="2400" b="1" dirty="0">
                <a:latin typeface="Arial" panose="020B0604020202020204" pitchFamily="34" charset="0"/>
                <a:cs typeface="Arial" panose="020B0604020202020204" pitchFamily="34" charset="0"/>
              </a:rPr>
              <a:t>For protein B, </a:t>
            </a:r>
            <a:r>
              <a:rPr lang="en-US" altLang="en-US" sz="2400" b="1" i="1" dirty="0">
                <a:latin typeface="Arial" panose="020B0604020202020204" pitchFamily="34" charset="0"/>
                <a:cs typeface="Arial" panose="020B0604020202020204" pitchFamily="34" charset="0"/>
              </a:rPr>
              <a:t>K</a:t>
            </a:r>
            <a:r>
              <a:rPr lang="en-US" altLang="en-US" sz="2400" b="1" baseline="-25000" dirty="0">
                <a:latin typeface="Arial" panose="020B0604020202020204" pitchFamily="34" charset="0"/>
                <a:cs typeface="Arial" panose="020B0604020202020204" pitchFamily="34" charset="0"/>
              </a:rPr>
              <a:t>a</a:t>
            </a:r>
            <a:r>
              <a:rPr lang="en-US" altLang="en-US" sz="2400" b="1" dirty="0">
                <a:latin typeface="Arial" panose="020B0604020202020204" pitchFamily="34" charset="0"/>
                <a:cs typeface="Arial" panose="020B0604020202020204" pitchFamily="34" charset="0"/>
              </a:rPr>
              <a:t> = 1/(4.0 </a:t>
            </a:r>
            <a:r>
              <a:rPr lang="el-GR" altLang="en-US" sz="2400" b="1" i="1" dirty="0">
                <a:latin typeface="Arial" panose="020B0604020202020204" pitchFamily="34" charset="0"/>
                <a:cs typeface="Arial" panose="020B0604020202020204" pitchFamily="34" charset="0"/>
              </a:rPr>
              <a:t>μ</a:t>
            </a:r>
            <a:r>
              <a:rPr lang="en-US" altLang="en-US" sz="1800" b="1" dirty="0">
                <a:latin typeface="Arial" panose="020B0604020202020204" pitchFamily="34" charset="0"/>
                <a:cs typeface="Arial" panose="020B0604020202020204" pitchFamily="34" charset="0"/>
              </a:rPr>
              <a:t>M</a:t>
            </a:r>
            <a:r>
              <a:rPr lang="en-US" altLang="en-US" sz="2400" b="1" dirty="0">
                <a:latin typeface="Arial" panose="020B0604020202020204" pitchFamily="34" charset="0"/>
                <a:cs typeface="Arial" panose="020B0604020202020204" pitchFamily="34" charset="0"/>
              </a:rPr>
              <a:t>) = </a:t>
            </a:r>
            <a:r>
              <a:rPr lang="en-US" altLang="en-US" sz="2400" b="1" dirty="0">
                <a:solidFill>
                  <a:srgbClr val="000000"/>
                </a:solidFill>
                <a:latin typeface="Arial" panose="020B0604020202020204" pitchFamily="34" charset="0"/>
                <a:sym typeface="Calibri" panose="020F0502020204030204" pitchFamily="34" charset="0"/>
              </a:rPr>
              <a:t>0.25 </a:t>
            </a:r>
            <a:r>
              <a:rPr lang="el-GR" altLang="en-US" sz="2400" b="1" i="1" dirty="0">
                <a:latin typeface="Arial" panose="020B0604020202020204" pitchFamily="34" charset="0"/>
                <a:cs typeface="Arial" panose="020B0604020202020204" pitchFamily="34" charset="0"/>
              </a:rPr>
              <a:t>μ</a:t>
            </a:r>
            <a:r>
              <a:rPr lang="en-US" altLang="en-US" sz="1800" b="1" dirty="0">
                <a:latin typeface="Arial" panose="020B0604020202020204" pitchFamily="34" charset="0"/>
                <a:cs typeface="Arial" panose="020B0604020202020204" pitchFamily="34" charset="0"/>
              </a:rPr>
              <a:t>M</a:t>
            </a:r>
            <a:r>
              <a:rPr lang="en-US" altLang="en-US" sz="2400" b="1" baseline="30000" dirty="0">
                <a:latin typeface="Arial" panose="020B0604020202020204" pitchFamily="34" charset="0"/>
                <a:cs typeface="Arial" panose="020B0604020202020204" pitchFamily="34" charset="0"/>
              </a:rPr>
              <a:t>–1</a:t>
            </a:r>
            <a:r>
              <a:rPr lang="en-US" altLang="en-US" sz="2400" b="1" dirty="0">
                <a:latin typeface="Arial" panose="020B0604020202020204" pitchFamily="34" charset="0"/>
                <a:cs typeface="Arial" panose="020B0604020202020204" pitchFamily="34" charset="0"/>
              </a:rPr>
              <a:t>.</a:t>
            </a:r>
            <a:endParaRPr lang="en-US" altLang="en-US" sz="2400" b="1" baseline="-250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5F76B-AEBC-4F2A-BB92-66B34A5A0263}"/>
              </a:ext>
            </a:extLst>
          </p:cNvPr>
          <p:cNvSpPr>
            <a:spLocks noGrp="1"/>
          </p:cNvSpPr>
          <p:nvPr>
            <p:ph type="title"/>
          </p:nvPr>
        </p:nvSpPr>
        <p:spPr>
          <a:xfrm>
            <a:off x="0" y="152400"/>
            <a:ext cx="9144000" cy="914400"/>
          </a:xfrm>
        </p:spPr>
        <p:txBody>
          <a:bodyPr/>
          <a:lstStyle/>
          <a:p>
            <a:r>
              <a:rPr lang="en-US" altLang="en-US" dirty="0">
                <a:solidFill>
                  <a:schemeClr val="accent4"/>
                </a:solidFill>
                <a:latin typeface="Arial" panose="020B0604020202020204" pitchFamily="34" charset="0"/>
                <a:cs typeface="Arial" panose="020B0604020202020204" pitchFamily="34" charset="0"/>
              </a:rPr>
              <a:t>Representative </a:t>
            </a:r>
            <a:r>
              <a:rPr lang="en-US" i="1" dirty="0" err="1">
                <a:solidFill>
                  <a:schemeClr val="accent4"/>
                </a:solidFill>
                <a:latin typeface="Arial" panose="020B0604020202020204" pitchFamily="34" charset="0"/>
                <a:cs typeface="Arial" panose="020B0604020202020204" pitchFamily="34" charset="0"/>
              </a:rPr>
              <a:t>K</a:t>
            </a:r>
            <a:r>
              <a:rPr lang="en-US" baseline="-25000" dirty="0" err="1">
                <a:solidFill>
                  <a:schemeClr val="accent4"/>
                </a:solidFill>
                <a:latin typeface="Arial" panose="020B0604020202020204" pitchFamily="34" charset="0"/>
                <a:cs typeface="Arial" panose="020B0604020202020204" pitchFamily="34" charset="0"/>
              </a:rPr>
              <a:t>d</a:t>
            </a:r>
            <a:r>
              <a:rPr lang="en-US" baseline="-25000" dirty="0">
                <a:solidFill>
                  <a:schemeClr val="accent4"/>
                </a:solidFill>
                <a:latin typeface="Arial" panose="020B0604020202020204" pitchFamily="34" charset="0"/>
                <a:cs typeface="Arial" panose="020B0604020202020204" pitchFamily="34" charset="0"/>
              </a:rPr>
              <a:t> </a:t>
            </a:r>
            <a:r>
              <a:rPr lang="en-US" dirty="0">
                <a:solidFill>
                  <a:schemeClr val="accent4"/>
                </a:solidFill>
                <a:latin typeface="Arial" panose="020B0604020202020204" pitchFamily="34" charset="0"/>
                <a:cs typeface="Arial" panose="020B0604020202020204" pitchFamily="34" charset="0"/>
              </a:rPr>
              <a:t>Values</a:t>
            </a:r>
            <a:endParaRPr lang="en-AU" dirty="0"/>
          </a:p>
        </p:txBody>
      </p:sp>
      <p:pic>
        <p:nvPicPr>
          <p:cNvPr id="82946" name="Picture 1" descr="A table has 5 rows and 3 columns. The columns have the following headings from left to right. Protein, Ligand, K sub d, molarity, . The row entries are as follows. Row 1. Protein, Avidin, egg white. Ligand, Biotin. K sub d, molarity, 1 times 10 to the negative fifteenth power. Row 2. Protein, Insulin receptor, human. Ligand, Insulin. K sub d, molarity, 1 times 10 to the negative tenth power. Row 3. Protein, Anti H I V immunoglobulin, human. Ligand, g p 41, H I V 1 surface protein. K sub d, molarity, 4 times 10 to the negative tenth power. Row 4. Protein, Nickel-binding protein, E coli. Ligand, N I, 2 plus. K sub d, molarity, 1 times 10 to the negative seventh power. Row 5. Protein, Calmodulin, rat. Ligand, C a, 2 plus. K sub d, molarity, 3 times 10 to the negative sixth power. Note for K sub d values. A reported disassociation constant is valid only for the particular solution conditions under which it was measured. K sub d values for a protein-ligand interaction can be altered, sometimes by several orders of magnitude, by changes in the solution’s salt concentration, p H, or other variables. Note on Anti H I V immunoglobulin. This immunoglobulin was isolated as part of an effort to develop a vaccine against H I V. Immunoglobulins, described later in the chapter, are highly variable, and the K sub d reported here should not be considered characteristic of all immunoglobulins. Note on Calmodulin. Calmodulin has four binding sites for calcium. The values shown reflect the highest and lowest-affinity binding sites observed in one set of measurements. A figure beneath the table shows the dissociation constants of different interactions along a horizontal axis labeled K d (M) that ranges from 10 superscript minus 16 at the high affinity end to 10 superscript minus 2 at the low affinity end, in increments of 10 superscript 2. An arrow points from text reading biotin-avidin to 10 superscript 10 minus 15. A bar labeled antibody-antigen extends from 10 superscript minus 12 to 10 superscript minus 8 and is just above the line. At the same height to its right, a bar labeled enzyme-substrate extends from 10 superscript minus 7 to 10 superscript minus 3. Above these, a bar labeled sequence-specific protein-D N A extends from 10 superscript minus 11.5 to 10 superscript minus 8. At the top, a bar labeled typical receptor-ligand interactions extends from 10 superscript minus 10.6 to 10 superscript minus 5. All data are approximate.">
            <a:extLst>
              <a:ext uri="{FF2B5EF4-FFF2-40B4-BE49-F238E27FC236}">
                <a16:creationId xmlns:a16="http://schemas.microsoft.com/office/drawing/2014/main" id="{F6B732A9-C961-5A4C-AB06-7F9A2CDC513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76400" y="1204912"/>
            <a:ext cx="6018766"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E743E-D84A-4253-8770-98E7D140F7CB}"/>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Binding of O</a:t>
            </a:r>
            <a:r>
              <a:rPr lang="en-US" altLang="en-US" baseline="-25000" dirty="0">
                <a:solidFill>
                  <a:schemeClr val="accent4"/>
                </a:solidFill>
                <a:latin typeface="Arial" panose="020B0604020202020204" pitchFamily="34" charset="0"/>
                <a:cs typeface="Arial" panose="020B0604020202020204" pitchFamily="34" charset="0"/>
              </a:rPr>
              <a:t>2</a:t>
            </a:r>
            <a:r>
              <a:rPr lang="en-US" altLang="en-US" dirty="0">
                <a:solidFill>
                  <a:schemeClr val="accent4"/>
                </a:solidFill>
                <a:latin typeface="Arial" panose="020B0604020202020204" pitchFamily="34" charset="0"/>
                <a:cs typeface="Arial" panose="020B0604020202020204" pitchFamily="34" charset="0"/>
              </a:rPr>
              <a:t> to Myoglobin</a:t>
            </a:r>
            <a:endParaRPr lang="en-AU" dirty="0"/>
          </a:p>
        </p:txBody>
      </p:sp>
      <mc:AlternateContent xmlns:mc="http://schemas.openxmlformats.org/markup-compatibility/2006" xmlns:a14="http://schemas.microsoft.com/office/drawing/2010/main">
        <mc:Choice Requires="a14">
          <p:sp>
            <p:nvSpPr>
              <p:cNvPr id="7" name="Google Shape;390;g847cf01710_0_68">
                <a:extLst>
                  <a:ext uri="{FF2B5EF4-FFF2-40B4-BE49-F238E27FC236}">
                    <a16:creationId xmlns:a16="http://schemas.microsoft.com/office/drawing/2014/main" id="{97AF25EE-3BC7-3E4A-8AA2-382E16D3B933}"/>
                  </a:ext>
                </a:extLst>
              </p:cNvPr>
              <p:cNvSpPr txBox="1">
                <a:spLocks noChangeArrowheads="1"/>
              </p:cNvSpPr>
              <p:nvPr/>
            </p:nvSpPr>
            <p:spPr bwMode="auto">
              <a:xfrm>
                <a:off x="606425" y="1752600"/>
                <a:ext cx="7931150" cy="533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latin typeface="Arial" panose="020B0604020202020204" pitchFamily="34" charset="0"/>
                    <a:cs typeface="Arial" panose="020B0604020202020204" pitchFamily="34" charset="0"/>
                  </a:rPr>
                  <a:t>substituting </a:t>
                </a:r>
                <a:r>
                  <a:rPr lang="en-US" sz="2400" dirty="0">
                    <a:latin typeface="Arial" panose="020B0604020202020204" pitchFamily="34" charset="0"/>
                    <a:cs typeface="Arial" panose="020B0604020202020204" pitchFamily="34" charset="0"/>
                  </a:rPr>
                  <a:t>the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for [L]:</a:t>
                </a: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None/>
                  <a:defRPr/>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 Y</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14:m>
                  <m:oMath xmlns:m="http://schemas.openxmlformats.org/officeDocument/2006/math">
                    <m:f>
                      <m:fPr>
                        <m:ctrlPr>
                          <a:rPr lang="en-US" sz="2400"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O</m:t>
                        </m:r>
                        <m:r>
                          <m:rPr>
                            <m:nor/>
                          </m:rPr>
                          <a:rPr lang="en-US" sz="2400" baseline="-25000" dirty="0">
                            <a:latin typeface="Arial" panose="020B0604020202020204" pitchFamily="34" charset="0"/>
                            <a:cs typeface="Arial" panose="020B0604020202020204" pitchFamily="34" charset="0"/>
                          </a:rPr>
                          <m:t>2</m:t>
                        </m:r>
                        <m:r>
                          <m:rPr>
                            <m:nor/>
                          </m:rPr>
                          <a:rPr lang="en-US" sz="2400" dirty="0">
                            <a:latin typeface="Arial" panose="020B0604020202020204" pitchFamily="34" charset="0"/>
                            <a:cs typeface="Arial" panose="020B0604020202020204" pitchFamily="34" charset="0"/>
                          </a:rPr>
                          <m:t>] </m:t>
                        </m:r>
                      </m:num>
                      <m:den>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O</m:t>
                        </m:r>
                        <m:r>
                          <m:rPr>
                            <m:nor/>
                          </m:rPr>
                          <a:rPr lang="en-US" sz="2400" baseline="-25000" dirty="0">
                            <a:latin typeface="Arial" panose="020B0604020202020204" pitchFamily="34" charset="0"/>
                            <a:cs typeface="Arial" panose="020B0604020202020204" pitchFamily="34" charset="0"/>
                          </a:rPr>
                          <m:t>2</m:t>
                        </m:r>
                        <m:r>
                          <m:rPr>
                            <m:nor/>
                          </m:rPr>
                          <a:rPr lang="en-US" sz="2400" dirty="0">
                            <a:latin typeface="Arial" panose="020B0604020202020204" pitchFamily="34" charset="0"/>
                            <a:cs typeface="Arial" panose="020B0604020202020204" pitchFamily="34" charset="0"/>
                          </a:rPr>
                          <m:t>] </m:t>
                        </m:r>
                        <m:r>
                          <m:rPr>
                            <m:nor/>
                          </m:rPr>
                          <a:rPr lang="en-US" sz="2400" i="1" dirty="0">
                            <a:latin typeface="Arial" panose="020B0604020202020204" pitchFamily="34" charset="0"/>
                            <a:cs typeface="Arial" panose="020B0604020202020204" pitchFamily="34" charset="0"/>
                          </a:rPr>
                          <m:t>+ </m:t>
                        </m:r>
                        <m:r>
                          <m:rPr>
                            <m:nor/>
                          </m:rPr>
                          <a:rPr lang="en-US" sz="2400" i="1" dirty="0">
                            <a:latin typeface="Arial" panose="020B0604020202020204" pitchFamily="34" charset="0"/>
                            <a:cs typeface="Arial" panose="020B0604020202020204" pitchFamily="34" charset="0"/>
                          </a:rPr>
                          <m:t>K</m:t>
                        </m:r>
                        <m:r>
                          <m:rPr>
                            <m:nor/>
                          </m:rPr>
                          <a:rPr lang="en-US" sz="2400" baseline="-25000" dirty="0">
                            <a:latin typeface="Arial" panose="020B0604020202020204" pitchFamily="34" charset="0"/>
                            <a:cs typeface="Arial" panose="020B0604020202020204" pitchFamily="34" charset="0"/>
                          </a:rPr>
                          <m:t>d</m:t>
                        </m:r>
                        <m:r>
                          <m:rPr>
                            <m:nor/>
                          </m:rPr>
                          <a:rPr lang="en-US" sz="2400" dirty="0">
                            <a:latin typeface="Arial" panose="020B0604020202020204" pitchFamily="34" charset="0"/>
                            <a:cs typeface="Arial" panose="020B0604020202020204" pitchFamily="34" charset="0"/>
                          </a:rPr>
                          <m:t>  </m:t>
                        </m:r>
                      </m:den>
                    </m:f>
                  </m:oMath>
                </a14:m>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p>
              <a:p>
                <a:pPr marL="50800" indent="0">
                  <a:lnSpc>
                    <a:spcPct val="110000"/>
                  </a:lnSpc>
                  <a:spcBef>
                    <a:spcPct val="0"/>
                  </a:spcBef>
                  <a:buClr>
                    <a:srgbClr val="000000"/>
                  </a:buClr>
                  <a:buSzPts val="2800"/>
                  <a:buNone/>
                  <a:defRPr/>
                </a:pPr>
                <a:r>
                  <a:rPr lang="en-US" altLang="en-US" sz="2400" b="1" i="1"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 Y</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14:m>
                  <m:oMath xmlns:m="http://schemas.openxmlformats.org/officeDocument/2006/math">
                    <m:f>
                      <m:fPr>
                        <m:ctrlPr>
                          <a:rPr lang="en-US" sz="2400"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O</m:t>
                        </m:r>
                        <m:r>
                          <m:rPr>
                            <m:nor/>
                          </m:rPr>
                          <a:rPr lang="en-US" sz="2400" baseline="-25000" dirty="0">
                            <a:latin typeface="Arial" panose="020B0604020202020204" pitchFamily="34" charset="0"/>
                            <a:cs typeface="Arial" panose="020B0604020202020204" pitchFamily="34" charset="0"/>
                          </a:rPr>
                          <m:t>2</m:t>
                        </m:r>
                        <m:r>
                          <m:rPr>
                            <m:nor/>
                          </m:rPr>
                          <a:rPr lang="en-US" sz="2400" dirty="0">
                            <a:latin typeface="Arial" panose="020B0604020202020204" pitchFamily="34" charset="0"/>
                            <a:cs typeface="Arial" panose="020B0604020202020204" pitchFamily="34" charset="0"/>
                          </a:rPr>
                          <m:t>] </m:t>
                        </m:r>
                      </m:num>
                      <m:den>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O</m:t>
                        </m:r>
                        <m:r>
                          <m:rPr>
                            <m:nor/>
                          </m:rPr>
                          <a:rPr lang="en-US" sz="2400" baseline="-25000" dirty="0">
                            <a:latin typeface="Arial" panose="020B0604020202020204" pitchFamily="34" charset="0"/>
                            <a:cs typeface="Arial" panose="020B0604020202020204" pitchFamily="34" charset="0"/>
                          </a:rPr>
                          <m:t>2</m:t>
                        </m:r>
                        <m:r>
                          <m:rPr>
                            <m:nor/>
                          </m:rPr>
                          <a:rPr lang="en-US" sz="2400" dirty="0">
                            <a:latin typeface="Arial" panose="020B0604020202020204" pitchFamily="34" charset="0"/>
                            <a:cs typeface="Arial" panose="020B0604020202020204" pitchFamily="34" charset="0"/>
                          </a:rPr>
                          <m:t>] </m:t>
                        </m:r>
                        <m:r>
                          <m:rPr>
                            <m:nor/>
                          </m:rPr>
                          <a:rPr lang="en-US" sz="2400" i="1" dirty="0">
                            <a:latin typeface="Arial" panose="020B0604020202020204" pitchFamily="34" charset="0"/>
                            <a:cs typeface="Arial" panose="020B0604020202020204" pitchFamily="34" charset="0"/>
                          </a:rPr>
                          <m:t>+</m:t>
                        </m:r>
                        <m:r>
                          <m:rPr>
                            <m:nor/>
                          </m:rPr>
                          <a:rPr lang="en-US" sz="2400" b="0" i="0" dirty="0" smtClean="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O</m:t>
                        </m:r>
                        <m:r>
                          <m:rPr>
                            <m:nor/>
                          </m:rPr>
                          <a:rPr lang="en-US" sz="2400" baseline="-25000" dirty="0">
                            <a:latin typeface="Arial" panose="020B0604020202020204" pitchFamily="34" charset="0"/>
                            <a:cs typeface="Arial" panose="020B0604020202020204" pitchFamily="34" charset="0"/>
                          </a:rPr>
                          <m:t>2</m:t>
                        </m:r>
                        <m:r>
                          <m:rPr>
                            <m:nor/>
                          </m:rPr>
                          <a:rPr lang="en-US" sz="2400" dirty="0">
                            <a:latin typeface="Arial" panose="020B0604020202020204" pitchFamily="34" charset="0"/>
                            <a:cs typeface="Arial" panose="020B0604020202020204" pitchFamily="34" charset="0"/>
                          </a:rPr>
                          <m:t>]</m:t>
                        </m:r>
                        <m:r>
                          <m:rPr>
                            <m:nor/>
                          </m:rPr>
                          <a:rPr lang="en-US" sz="2400" baseline="-25000" dirty="0">
                            <a:latin typeface="Arial" panose="020B0604020202020204" pitchFamily="34" charset="0"/>
                            <a:cs typeface="Arial" panose="020B0604020202020204" pitchFamily="34" charset="0"/>
                          </a:rPr>
                          <m:t>0.5</m:t>
                        </m:r>
                      </m:den>
                    </m:f>
                  </m:oMath>
                </a14:m>
                <a:endParaRPr lang="en-US" altLang="en-US" sz="2400" b="1" i="1"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alt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altLang="en-US" sz="2000" dirty="0"/>
              </a:p>
              <a:p>
                <a:pPr marL="533400" lvl="1" indent="0">
                  <a:lnSpc>
                    <a:spcPct val="110000"/>
                  </a:lnSpc>
                  <a:spcBef>
                    <a:spcPct val="0"/>
                  </a:spcBef>
                  <a:buClr>
                    <a:srgbClr val="000000"/>
                  </a:buClr>
                  <a:buSzPts val="2800"/>
                  <a:buFontTx/>
                  <a:buNone/>
                  <a:defRPr/>
                </a:pPr>
                <a:endParaRPr lang="en-US" altLang="en-US" sz="20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7" name="Google Shape;390;g847cf01710_0_68">
                <a:extLst>
                  <a:ext uri="{FF2B5EF4-FFF2-40B4-BE49-F238E27FC236}">
                    <a16:creationId xmlns:a16="http://schemas.microsoft.com/office/drawing/2014/main" id="{97AF25EE-3BC7-3E4A-8AA2-382E16D3B933}"/>
                  </a:ext>
                </a:extLst>
              </p:cNvPr>
              <p:cNvSpPr txBox="1">
                <a:spLocks noRot="1" noChangeAspect="1" noMove="1" noResize="1" noEditPoints="1" noAdjustHandles="1" noChangeArrowheads="1" noChangeShapeType="1" noTextEdit="1"/>
              </p:cNvSpPr>
              <p:nvPr/>
            </p:nvSpPr>
            <p:spPr bwMode="auto">
              <a:xfrm>
                <a:off x="606425" y="1752600"/>
                <a:ext cx="7931150" cy="533400"/>
              </a:xfrm>
              <a:prstGeom prst="rect">
                <a:avLst/>
              </a:prstGeom>
              <a:blipFill>
                <a:blip r:embed="rId3"/>
                <a:stretch>
                  <a:fillRect l="-768" t="-14943" b="-571264"/>
                </a:stretch>
              </a:blipFill>
              <a:ln>
                <a:noFill/>
              </a:ln>
            </p:spPr>
            <p:txBody>
              <a:bodyPr/>
              <a:lstStyle/>
              <a:p>
                <a:r>
                  <a:rPr lang="en-AU">
                    <a:noFill/>
                  </a:rPr>
                  <a:t> </a:t>
                </a:r>
              </a:p>
            </p:txBody>
          </p:sp>
        </mc:Fallback>
      </mc:AlternateContent>
      <p:sp>
        <p:nvSpPr>
          <p:cNvPr id="84996" name="TextBox 3">
            <a:extLst>
              <a:ext uri="{FF2B5EF4-FFF2-40B4-BE49-F238E27FC236}">
                <a16:creationId xmlns:a16="http://schemas.microsoft.com/office/drawing/2014/main" id="{9DC5581C-CDDF-C545-9842-546799744195}"/>
              </a:ext>
            </a:extLst>
          </p:cNvPr>
          <p:cNvSpPr txBox="1">
            <a:spLocks noChangeArrowheads="1"/>
          </p:cNvSpPr>
          <p:nvPr/>
        </p:nvSpPr>
        <p:spPr bwMode="auto">
          <a:xfrm>
            <a:off x="5091629" y="2816799"/>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(5-9)</a:t>
            </a:r>
          </a:p>
        </p:txBody>
      </p:sp>
      <p:sp>
        <p:nvSpPr>
          <p:cNvPr id="8" name="Google Shape;390;g847cf01710_0_68">
            <a:extLst>
              <a:ext uri="{FF2B5EF4-FFF2-40B4-BE49-F238E27FC236}">
                <a16:creationId xmlns:a16="http://schemas.microsoft.com/office/drawing/2014/main" id="{43E73F2D-B8B9-45AF-B020-E65DA7660984}"/>
              </a:ext>
            </a:extLst>
          </p:cNvPr>
          <p:cNvSpPr txBox="1">
            <a:spLocks noChangeArrowheads="1"/>
          </p:cNvSpPr>
          <p:nvPr/>
        </p:nvSpPr>
        <p:spPr bwMode="auto">
          <a:xfrm>
            <a:off x="606425" y="3580826"/>
            <a:ext cx="7931150" cy="914973"/>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i="1" dirty="0" err="1">
                <a:latin typeface="Arial" panose="020B0604020202020204" pitchFamily="34" charset="0"/>
                <a:cs typeface="Arial" panose="020B0604020202020204" pitchFamily="34" charset="0"/>
              </a:rPr>
              <a:t>K</a:t>
            </a:r>
            <a:r>
              <a:rPr lang="en-US" sz="2400" baseline="-25000" dirty="0" err="1">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equals the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which ½ of the available ligand-binding sites are occupied, or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0.5</a:t>
            </a:r>
            <a:r>
              <a:rPr lang="en-US" sz="2400" dirty="0">
                <a:latin typeface="Arial" panose="020B0604020202020204" pitchFamily="34" charset="0"/>
                <a:cs typeface="Arial" panose="020B0604020202020204" pitchFamily="34" charset="0"/>
              </a:rPr>
              <a:t>:</a:t>
            </a:r>
          </a:p>
        </p:txBody>
      </p:sp>
      <p:sp>
        <p:nvSpPr>
          <p:cNvPr id="84997" name="TextBox 3">
            <a:extLst>
              <a:ext uri="{FF2B5EF4-FFF2-40B4-BE49-F238E27FC236}">
                <a16:creationId xmlns:a16="http://schemas.microsoft.com/office/drawing/2014/main" id="{917F334D-F073-9C42-A91C-F6CFC485F571}"/>
              </a:ext>
            </a:extLst>
          </p:cNvPr>
          <p:cNvSpPr txBox="1">
            <a:spLocks noChangeArrowheads="1"/>
          </p:cNvSpPr>
          <p:nvPr/>
        </p:nvSpPr>
        <p:spPr bwMode="auto">
          <a:xfrm>
            <a:off x="5105400" y="4690203"/>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(5-10)</a:t>
            </a:r>
          </a:p>
        </p:txBody>
      </p:sp>
    </p:spTree>
    <p:extLst>
      <p:ext uri="{BB962C8B-B14F-4D97-AF65-F5344CB8AC3E}">
        <p14:creationId xmlns:p14="http://schemas.microsoft.com/office/powerpoint/2010/main" val="1100812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A1F54-0F9F-4A74-BD08-F3B688F01512}"/>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Partial Pressure of O</a:t>
            </a:r>
            <a:r>
              <a:rPr lang="en-US" altLang="en-US" baseline="-25000" dirty="0">
                <a:solidFill>
                  <a:schemeClr val="accent4"/>
                </a:solidFill>
                <a:latin typeface="Arial" panose="020B0604020202020204" pitchFamily="34" charset="0"/>
                <a:cs typeface="Arial" panose="020B0604020202020204" pitchFamily="34" charset="0"/>
              </a:rPr>
              <a:t>2</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69429846-0299-4F40-8156-A542E11BD688}"/>
                  </a:ext>
                </a:extLst>
              </p:cNvPr>
              <p:cNvSpPr txBox="1">
                <a:spLocks noChangeArrowheads="1"/>
              </p:cNvSpPr>
              <p:nvPr/>
            </p:nvSpPr>
            <p:spPr bwMode="auto">
              <a:xfrm>
                <a:off x="381000" y="1379094"/>
                <a:ext cx="3657600" cy="296430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latin typeface="Arial" panose="020B0604020202020204" pitchFamily="34" charset="0"/>
                    <a:cs typeface="Arial" panose="020B0604020202020204" pitchFamily="34" charset="0"/>
                  </a:rPr>
                  <a:t>partial pressure of O</a:t>
                </a:r>
                <a:r>
                  <a:rPr lang="en-US" altLang="en-US" sz="2400" baseline="-25000" dirty="0">
                    <a:latin typeface="Arial" panose="020B0604020202020204" pitchFamily="34" charset="0"/>
                    <a:cs typeface="Arial" panose="020B0604020202020204" pitchFamily="34" charset="0"/>
                  </a:rPr>
                  <a:t>2 </a:t>
                </a:r>
                <a:r>
                  <a:rPr lang="en-US" altLang="en-US" sz="2400" dirty="0">
                    <a:latin typeface="Arial" panose="020B0604020202020204" pitchFamily="34" charset="0"/>
                    <a:cs typeface="Arial" panose="020B0604020202020204" pitchFamily="34" charset="0"/>
                  </a:rPr>
                  <a:t>(pO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is easier to measure than [O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a:t>
                </a:r>
              </a:p>
              <a:p>
                <a:pPr>
                  <a:lnSpc>
                    <a:spcPct val="110000"/>
                  </a:lnSpc>
                  <a:spcBef>
                    <a:spcPct val="0"/>
                  </a:spcBef>
                  <a:buClr>
                    <a:srgbClr val="000000"/>
                  </a:buClr>
                  <a:buSzPts val="2800"/>
                  <a:defRPr/>
                </a:pPr>
                <a:endParaRPr lang="en-US" alt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r>
                  <a:rPr lang="en-US" altLang="en-US" sz="2400" dirty="0">
                    <a:latin typeface="Arial" panose="020B0604020202020204" pitchFamily="34" charset="0"/>
                    <a:cs typeface="Arial" panose="020B0604020202020204" pitchFamily="34" charset="0"/>
                  </a:rPr>
                  <a:t>defining the partial pressure of oxygen at [O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a:t>
                </a:r>
                <a:r>
                  <a:rPr lang="en-US" altLang="en-US" sz="2400" baseline="-25000" dirty="0">
                    <a:latin typeface="Arial" panose="020B0604020202020204" pitchFamily="34" charset="0"/>
                    <a:cs typeface="Arial" panose="020B0604020202020204" pitchFamily="34" charset="0"/>
                  </a:rPr>
                  <a:t>0.5</a:t>
                </a:r>
                <a:r>
                  <a:rPr lang="en-US" altLang="en-US" sz="2400" dirty="0">
                    <a:latin typeface="Arial" panose="020B0604020202020204" pitchFamily="34" charset="0"/>
                    <a:cs typeface="Arial" panose="020B0604020202020204" pitchFamily="34" charset="0"/>
                  </a:rPr>
                  <a:t> as </a:t>
                </a:r>
                <a:r>
                  <a:rPr lang="en-US" altLang="en-US" sz="2400" i="1" dirty="0">
                    <a:latin typeface="Arial" panose="020B0604020202020204" pitchFamily="34" charset="0"/>
                    <a:cs typeface="Arial" panose="020B0604020202020204" pitchFamily="34" charset="0"/>
                  </a:rPr>
                  <a:t>P</a:t>
                </a:r>
                <a:r>
                  <a:rPr lang="en-US" altLang="en-US" sz="2400" baseline="-25000" dirty="0">
                    <a:latin typeface="Arial" panose="020B0604020202020204" pitchFamily="34" charset="0"/>
                    <a:cs typeface="Arial" panose="020B0604020202020204" pitchFamily="34" charset="0"/>
                  </a:rPr>
                  <a:t>50</a:t>
                </a:r>
                <a:r>
                  <a:rPr lang="en-US" altLang="en-US" sz="2400" dirty="0">
                    <a:latin typeface="Arial" panose="020B0604020202020204" pitchFamily="34" charset="0"/>
                    <a:cs typeface="Arial" panose="020B0604020202020204" pitchFamily="34" charset="0"/>
                  </a:rPr>
                  <a:t>:</a:t>
                </a:r>
              </a:p>
              <a:p>
                <a:pPr marL="50800" indent="0">
                  <a:lnSpc>
                    <a:spcPct val="110000"/>
                  </a:lnSpc>
                  <a:spcBef>
                    <a:spcPct val="0"/>
                  </a:spcBef>
                  <a:buClr>
                    <a:srgbClr val="000000"/>
                  </a:buClr>
                  <a:buSzPts val="2800"/>
                  <a:buNone/>
                  <a:defRPr/>
                </a:pPr>
                <a:endParaRPr lang="en-US" alt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None/>
                  <a:defRPr/>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Y</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14:m>
                  <m:oMath xmlns:m="http://schemas.openxmlformats.org/officeDocument/2006/math">
                    <m:f>
                      <m:fPr>
                        <m:ctrlPr>
                          <a:rPr lang="en-US" sz="2400"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b="0" i="0" dirty="0" smtClean="0">
                            <a:latin typeface="Arial" panose="020B0604020202020204" pitchFamily="34" charset="0"/>
                            <a:cs typeface="Arial" panose="020B0604020202020204" pitchFamily="34" charset="0"/>
                          </a:rPr>
                          <m:t>p</m:t>
                        </m:r>
                        <m:r>
                          <m:rPr>
                            <m:nor/>
                          </m:rPr>
                          <a:rPr lang="en-US" sz="2400" dirty="0">
                            <a:latin typeface="Arial" panose="020B0604020202020204" pitchFamily="34" charset="0"/>
                            <a:cs typeface="Arial" panose="020B0604020202020204" pitchFamily="34" charset="0"/>
                          </a:rPr>
                          <m:t>O</m:t>
                        </m:r>
                        <m:r>
                          <m:rPr>
                            <m:nor/>
                          </m:rPr>
                          <a:rPr lang="en-US" sz="2400" baseline="-25000" dirty="0">
                            <a:latin typeface="Arial" panose="020B0604020202020204" pitchFamily="34" charset="0"/>
                            <a:cs typeface="Arial" panose="020B0604020202020204" pitchFamily="34" charset="0"/>
                          </a:rPr>
                          <m:t>2</m:t>
                        </m:r>
                        <m:r>
                          <m:rPr>
                            <m:nor/>
                          </m:rPr>
                          <a:rPr lang="en-US" sz="2400" dirty="0">
                            <a:latin typeface="Arial" panose="020B0604020202020204" pitchFamily="34" charset="0"/>
                            <a:cs typeface="Arial" panose="020B0604020202020204" pitchFamily="34" charset="0"/>
                          </a:rPr>
                          <m:t> </m:t>
                        </m:r>
                      </m:num>
                      <m:den>
                        <m:r>
                          <m:rPr>
                            <m:nor/>
                          </m:rPr>
                          <a:rPr lang="en-US" sz="2400" b="0" i="0" dirty="0" smtClean="0">
                            <a:latin typeface="Arial" panose="020B0604020202020204" pitchFamily="34" charset="0"/>
                            <a:cs typeface="Arial" panose="020B0604020202020204" pitchFamily="34" charset="0"/>
                          </a:rPr>
                          <m:t>p</m:t>
                        </m:r>
                        <m:r>
                          <m:rPr>
                            <m:nor/>
                          </m:rPr>
                          <a:rPr lang="en-US" sz="2400" dirty="0">
                            <a:latin typeface="Arial" panose="020B0604020202020204" pitchFamily="34" charset="0"/>
                            <a:cs typeface="Arial" panose="020B0604020202020204" pitchFamily="34" charset="0"/>
                          </a:rPr>
                          <m:t>O</m:t>
                        </m:r>
                        <m:r>
                          <m:rPr>
                            <m:nor/>
                          </m:rPr>
                          <a:rPr lang="en-US" sz="2400" baseline="-25000" dirty="0">
                            <a:latin typeface="Arial" panose="020B0604020202020204" pitchFamily="34" charset="0"/>
                            <a:cs typeface="Arial" panose="020B0604020202020204" pitchFamily="34" charset="0"/>
                          </a:rPr>
                          <m:t>2</m:t>
                        </m:r>
                        <m:r>
                          <m:rPr>
                            <m:nor/>
                          </m:rPr>
                          <a:rPr lang="en-US" sz="2400" dirty="0">
                            <a:latin typeface="Arial" panose="020B0604020202020204" pitchFamily="34" charset="0"/>
                            <a:cs typeface="Arial" panose="020B0604020202020204" pitchFamily="34" charset="0"/>
                          </a:rPr>
                          <m:t> </m:t>
                        </m:r>
                        <m:r>
                          <m:rPr>
                            <m:nor/>
                          </m:rPr>
                          <a:rPr lang="en-US" sz="2400" i="1" dirty="0">
                            <a:latin typeface="Arial" panose="020B0604020202020204" pitchFamily="34" charset="0"/>
                            <a:cs typeface="Arial" panose="020B0604020202020204" pitchFamily="34" charset="0"/>
                          </a:rPr>
                          <m:t>+</m:t>
                        </m:r>
                        <m:r>
                          <m:rPr>
                            <m:nor/>
                          </m:rPr>
                          <a:rPr lang="en-US" sz="2400" b="0" i="1" dirty="0" smtClean="0">
                            <a:latin typeface="Arial" panose="020B0604020202020204" pitchFamily="34" charset="0"/>
                            <a:cs typeface="Arial" panose="020B0604020202020204" pitchFamily="34" charset="0"/>
                          </a:rPr>
                          <m:t> </m:t>
                        </m:r>
                        <m:r>
                          <m:rPr>
                            <m:nor/>
                          </m:rPr>
                          <a:rPr lang="en-US" altLang="en-US" sz="2400" i="1" dirty="0">
                            <a:latin typeface="Arial" panose="020B0604020202020204" pitchFamily="34" charset="0"/>
                            <a:cs typeface="Arial" panose="020B0604020202020204" pitchFamily="34" charset="0"/>
                          </a:rPr>
                          <m:t>P</m:t>
                        </m:r>
                        <m:r>
                          <m:rPr>
                            <m:nor/>
                          </m:rPr>
                          <a:rPr lang="en-US" altLang="en-US" sz="2400" baseline="-25000" dirty="0">
                            <a:latin typeface="Arial" panose="020B0604020202020204" pitchFamily="34" charset="0"/>
                            <a:cs typeface="Arial" panose="020B0604020202020204" pitchFamily="34" charset="0"/>
                          </a:rPr>
                          <m:t>50</m:t>
                        </m:r>
                      </m:den>
                    </m:f>
                  </m:oMath>
                </a14:m>
                <a:endParaRPr lang="en-US" alt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None/>
                  <a:defRPr/>
                </a:pPr>
                <a:endParaRPr lang="en-US" alt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None/>
                  <a:defRPr/>
                </a:pPr>
                <a:r>
                  <a:rPr lang="en-US" altLang="en-US" sz="2400" dirty="0">
                    <a:latin typeface="Arial" panose="020B0604020202020204" pitchFamily="34" charset="0"/>
                    <a:cs typeface="Arial" panose="020B0604020202020204" pitchFamily="34" charset="0"/>
                  </a:rPr>
                  <a:t>	 </a:t>
                </a:r>
                <a:endParaRPr lang="en-US" altLang="en-US" sz="2400" b="1" i="1"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alt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altLang="en-US" sz="2000" dirty="0"/>
              </a:p>
              <a:p>
                <a:pPr marL="533400" lvl="1" indent="0">
                  <a:lnSpc>
                    <a:spcPct val="110000"/>
                  </a:lnSpc>
                  <a:spcBef>
                    <a:spcPct val="0"/>
                  </a:spcBef>
                  <a:buClr>
                    <a:srgbClr val="000000"/>
                  </a:buClr>
                  <a:buSzPts val="2800"/>
                  <a:buFontTx/>
                  <a:buNone/>
                  <a:defRPr/>
                </a:pPr>
                <a:endParaRPr lang="en-US" altLang="en-US" sz="20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69429846-0299-4F40-8156-A542E11BD688}"/>
                  </a:ext>
                </a:extLst>
              </p:cNvPr>
              <p:cNvSpPr txBox="1">
                <a:spLocks noRot="1" noChangeAspect="1" noMove="1" noResize="1" noEditPoints="1" noAdjustHandles="1" noChangeArrowheads="1" noChangeShapeType="1" noTextEdit="1"/>
              </p:cNvSpPr>
              <p:nvPr/>
            </p:nvSpPr>
            <p:spPr bwMode="auto">
              <a:xfrm>
                <a:off x="381000" y="1379094"/>
                <a:ext cx="3657600" cy="2964305"/>
              </a:xfrm>
              <a:prstGeom prst="rect">
                <a:avLst/>
              </a:prstGeom>
              <a:blipFill>
                <a:blip r:embed="rId3"/>
                <a:stretch>
                  <a:fillRect l="-1833" t="-2469" r="-2500" b="-36214"/>
                </a:stretch>
              </a:blipFill>
              <a:ln>
                <a:noFill/>
              </a:ln>
            </p:spPr>
            <p:txBody>
              <a:bodyPr/>
              <a:lstStyle/>
              <a:p>
                <a:r>
                  <a:rPr lang="en-AU">
                    <a:noFill/>
                  </a:rPr>
                  <a:t> </a:t>
                </a:r>
              </a:p>
            </p:txBody>
          </p:sp>
        </mc:Fallback>
      </mc:AlternateContent>
      <p:sp>
        <p:nvSpPr>
          <p:cNvPr id="87044" name="TextBox 3">
            <a:extLst>
              <a:ext uri="{FF2B5EF4-FFF2-40B4-BE49-F238E27FC236}">
                <a16:creationId xmlns:a16="http://schemas.microsoft.com/office/drawing/2014/main" id="{DAE72BA2-EAC5-3048-A77A-9D2C2207CB64}"/>
              </a:ext>
            </a:extLst>
          </p:cNvPr>
          <p:cNvSpPr txBox="1">
            <a:spLocks noChangeArrowheads="1"/>
          </p:cNvSpPr>
          <p:nvPr/>
        </p:nvSpPr>
        <p:spPr bwMode="auto">
          <a:xfrm>
            <a:off x="1524000" y="5715000"/>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(5-11)</a:t>
            </a:r>
          </a:p>
        </p:txBody>
      </p:sp>
      <p:pic>
        <p:nvPicPr>
          <p:cNvPr id="87042" name="Picture 2" descr="Part b is a graph with the concentration of L in arbitrary units ranging from 0 to 10 on the horizontal axis, labeled in increments of 5, and with Y on the vertical axis ranging from 0 to 1.0, labeled in increments of 0.5. It is a similar graph to part a, except that the curve rises higher before leveling off and the horizontal axis is labeled, p O 2 in k P a. The curve begins at (0, 0) and rises almost vertically, then begins to curve at (0.03, 0.8) before rapidly leveling off at about (0.2, 8) and ending at (10, 9.5). On the horizontal axis, point P 50 is labeled at 0.03 and a dotted line extends from this point to point (0.3, 0.45) on the curve. Another dotted line extends from this point on the curve to the vertical axis. All data are approximate.">
            <a:extLst>
              <a:ext uri="{FF2B5EF4-FFF2-40B4-BE49-F238E27FC236}">
                <a16:creationId xmlns:a16="http://schemas.microsoft.com/office/drawing/2014/main" id="{452DC594-78A2-5A4C-9DE3-74D925DFCDC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86944" y="1871272"/>
            <a:ext cx="4773762"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E117004C-DC7C-42B1-9186-4D6931B77C98}"/>
              </a:ext>
            </a:extLst>
          </p:cNvPr>
          <p:cNvPicPr>
            <a:picLocks noChangeAspect="1"/>
          </p:cNvPicPr>
          <p:nvPr/>
        </p:nvPicPr>
        <p:blipFill>
          <a:blip r:embed="rId3"/>
          <a:stretch>
            <a:fillRect/>
          </a:stretch>
        </p:blipFill>
        <p:spPr>
          <a:xfrm>
            <a:off x="1143000" y="326065"/>
            <a:ext cx="1133954" cy="816935"/>
          </a:xfrm>
          <a:prstGeom prst="rect">
            <a:avLst/>
          </a:prstGeom>
        </p:spPr>
      </p:pic>
      <p:sp>
        <p:nvSpPr>
          <p:cNvPr id="2" name="Title 1">
            <a:extLst>
              <a:ext uri="{FF2B5EF4-FFF2-40B4-BE49-F238E27FC236}">
                <a16:creationId xmlns:a16="http://schemas.microsoft.com/office/drawing/2014/main" id="{4A1CD5B9-3EE3-43A9-A697-79341183B028}"/>
              </a:ext>
            </a:extLst>
          </p:cNvPr>
          <p:cNvSpPr>
            <a:spLocks noGrp="1"/>
          </p:cNvSpPr>
          <p:nvPr>
            <p:ph type="title"/>
          </p:nvPr>
        </p:nvSpPr>
        <p:spPr>
          <a:xfrm>
            <a:off x="0" y="152400"/>
            <a:ext cx="9144000" cy="10668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5</a:t>
            </a:r>
            <a:endParaRPr lang="en-AU" dirty="0">
              <a:solidFill>
                <a:srgbClr val="145C76"/>
              </a:solidFill>
            </a:endParaRPr>
          </a:p>
        </p:txBody>
      </p:sp>
      <p:sp>
        <p:nvSpPr>
          <p:cNvPr id="88069" name="Google Shape;433;g847cf01710_0_113">
            <a:extLst>
              <a:ext uri="{FF2B5EF4-FFF2-40B4-BE49-F238E27FC236}">
                <a16:creationId xmlns:a16="http://schemas.microsoft.com/office/drawing/2014/main" id="{1875AD4C-EFC0-5D4B-A7D0-18F4E01827A4}"/>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When the partial pressure of oxygen is equal to the </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a:t>
            </a:r>
            <a:r>
              <a:rPr lang="en-US" altLang="en-US" sz="2400" baseline="-250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50</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of myoglobin, what is the value of </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Y</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endParaRPr lang="en-US" altLang="en-US" sz="2400" baseline="-25000" dirty="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0.0</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0.25</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0.50</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0.75</a:t>
            </a:r>
            <a:endParaRPr lang="en-US" alt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r>
              <a:rPr lang="en-US" altLang="en-US" sz="2400" dirty="0">
                <a:latin typeface="Arial" panose="020B0604020202020204" pitchFamily="34" charset="0"/>
                <a:cs typeface="Arial" panose="020B0604020202020204" pitchFamily="34" charset="0"/>
              </a:rPr>
              <a:t>E. 1.0</a:t>
            </a: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E1CAE-84CE-4C03-861E-4085D9C407AD}"/>
              </a:ext>
            </a:extLst>
          </p:cNvPr>
          <p:cNvSpPr>
            <a:spLocks noGrp="1"/>
          </p:cNvSpPr>
          <p:nvPr>
            <p:ph type="title"/>
          </p:nvPr>
        </p:nvSpPr>
        <p:spPr>
          <a:xfrm>
            <a:off x="0" y="152400"/>
            <a:ext cx="9144000" cy="9906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5, Response</a:t>
            </a:r>
            <a:endParaRPr lang="en-AU" dirty="0">
              <a:solidFill>
                <a:srgbClr val="145C76"/>
              </a:solidFill>
            </a:endParaRPr>
          </a:p>
        </p:txBody>
      </p:sp>
      <mc:AlternateContent xmlns:mc="http://schemas.openxmlformats.org/markup-compatibility/2006" xmlns:a14="http://schemas.microsoft.com/office/drawing/2010/main">
        <mc:Choice Requires="a14">
          <p:sp>
            <p:nvSpPr>
              <p:cNvPr id="5" name="Google Shape;433;g847cf01710_0_113">
                <a:extLst>
                  <a:ext uri="{FF2B5EF4-FFF2-40B4-BE49-F238E27FC236}">
                    <a16:creationId xmlns:a16="http://schemas.microsoft.com/office/drawing/2014/main" id="{E7CA7A2C-39FE-394B-A886-5EFFED944130}"/>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When the partial pressure of oxygen is equal to the </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a:t>
                </a:r>
                <a:r>
                  <a:rPr lang="en-US" altLang="en-US" sz="2400" baseline="-250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50</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of myoglobin, what is the value of </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Y</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endParaRPr lang="en-US" altLang="en-US" sz="2400" baseline="-25000" dirty="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0.50</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sz="2400" b="1" i="1" dirty="0">
                    <a:latin typeface="Arial" panose="020B0604020202020204" pitchFamily="34" charset="0"/>
                    <a:cs typeface="Arial" panose="020B0604020202020204" pitchFamily="34" charset="0"/>
                  </a:rPr>
                  <a:t>Y</a:t>
                </a:r>
                <a:r>
                  <a:rPr lang="en-US" sz="2400" b="1" baseline="-250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 </a:t>
                </a:r>
                <a14:m>
                  <m:oMath xmlns:m="http://schemas.openxmlformats.org/officeDocument/2006/math">
                    <m:f>
                      <m:fPr>
                        <m:ctrlPr>
                          <a:rPr lang="en-US" sz="2400" b="1"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b="1" dirty="0">
                            <a:latin typeface="Arial" panose="020B0604020202020204" pitchFamily="34" charset="0"/>
                            <a:cs typeface="Arial" panose="020B0604020202020204" pitchFamily="34" charset="0"/>
                          </a:rPr>
                          <m:t>pO</m:t>
                        </m:r>
                        <m:r>
                          <m:rPr>
                            <m:nor/>
                          </m:rPr>
                          <a:rPr lang="en-US" sz="2400" b="1" baseline="-25000" dirty="0">
                            <a:latin typeface="Arial" panose="020B0604020202020204" pitchFamily="34" charset="0"/>
                            <a:cs typeface="Arial" panose="020B0604020202020204" pitchFamily="34" charset="0"/>
                          </a:rPr>
                          <m:t>2</m:t>
                        </m:r>
                        <m:r>
                          <m:rPr>
                            <m:nor/>
                          </m:rPr>
                          <a:rPr lang="en-US" sz="2400" b="1" dirty="0">
                            <a:latin typeface="Arial" panose="020B0604020202020204" pitchFamily="34" charset="0"/>
                            <a:cs typeface="Arial" panose="020B0604020202020204" pitchFamily="34" charset="0"/>
                          </a:rPr>
                          <m:t> </m:t>
                        </m:r>
                      </m:num>
                      <m:den>
                        <m:r>
                          <m:rPr>
                            <m:nor/>
                          </m:rPr>
                          <a:rPr lang="en-US" sz="2400" b="1" dirty="0">
                            <a:latin typeface="Arial" panose="020B0604020202020204" pitchFamily="34" charset="0"/>
                            <a:cs typeface="Arial" panose="020B0604020202020204" pitchFamily="34" charset="0"/>
                          </a:rPr>
                          <m:t>pO</m:t>
                        </m:r>
                        <m:r>
                          <m:rPr>
                            <m:nor/>
                          </m:rPr>
                          <a:rPr lang="en-US" sz="2400" b="1" baseline="-25000" dirty="0">
                            <a:latin typeface="Arial" panose="020B0604020202020204" pitchFamily="34" charset="0"/>
                            <a:cs typeface="Arial" panose="020B0604020202020204" pitchFamily="34" charset="0"/>
                          </a:rPr>
                          <m:t>2</m:t>
                        </m:r>
                        <m:r>
                          <m:rPr>
                            <m:nor/>
                          </m:rPr>
                          <a:rPr lang="en-US" sz="2400" b="1" dirty="0">
                            <a:latin typeface="Arial" panose="020B0604020202020204" pitchFamily="34" charset="0"/>
                            <a:cs typeface="Arial" panose="020B0604020202020204" pitchFamily="34" charset="0"/>
                          </a:rPr>
                          <m:t> </m:t>
                        </m:r>
                        <m:r>
                          <m:rPr>
                            <m:nor/>
                          </m:rPr>
                          <a:rPr lang="en-US" sz="2400" b="1" i="1" dirty="0">
                            <a:latin typeface="Arial" panose="020B0604020202020204" pitchFamily="34" charset="0"/>
                            <a:cs typeface="Arial" panose="020B0604020202020204" pitchFamily="34" charset="0"/>
                          </a:rPr>
                          <m:t>+ </m:t>
                        </m:r>
                        <m:r>
                          <m:rPr>
                            <m:nor/>
                          </m:rPr>
                          <a:rPr lang="en-US" altLang="en-US" sz="2400" b="1" i="1" dirty="0">
                            <a:latin typeface="Arial" panose="020B0604020202020204" pitchFamily="34" charset="0"/>
                            <a:cs typeface="Arial" panose="020B0604020202020204" pitchFamily="34" charset="0"/>
                          </a:rPr>
                          <m:t>P</m:t>
                        </m:r>
                        <m:r>
                          <m:rPr>
                            <m:nor/>
                          </m:rPr>
                          <a:rPr lang="en-US" altLang="en-US" sz="2400" b="1" baseline="-25000" dirty="0">
                            <a:latin typeface="Arial" panose="020B0604020202020204" pitchFamily="34" charset="0"/>
                            <a:cs typeface="Arial" panose="020B0604020202020204" pitchFamily="34" charset="0"/>
                          </a:rPr>
                          <m:t>50</m:t>
                        </m:r>
                      </m:den>
                    </m:f>
                  </m:oMath>
                </a14:m>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When pO</a:t>
                </a:r>
                <a:r>
                  <a:rPr lang="en-US" altLang="en-US" sz="2400" b="1" baseline="-250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 </a:t>
                </a:r>
                <a:r>
                  <a:rPr lang="en-US"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a:t>
                </a:r>
                <a:r>
                  <a:rPr lang="en-US" altLang="en-US" sz="2400" b="1" baseline="-250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50</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Y </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0.5.</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Arial" panose="020B0604020202020204" pitchFamily="34" charset="0"/>
                </a:endParaRPr>
              </a:p>
            </p:txBody>
          </p:sp>
        </mc:Choice>
        <mc:Fallback xmlns="">
          <p:sp>
            <p:nvSpPr>
              <p:cNvPr id="5" name="Google Shape;433;g847cf01710_0_113">
                <a:extLst>
                  <a:ext uri="{FF2B5EF4-FFF2-40B4-BE49-F238E27FC236}">
                    <a16:creationId xmlns:a16="http://schemas.microsoft.com/office/drawing/2014/main" id="{E7CA7A2C-39FE-394B-A886-5EFFED944130}"/>
                  </a:ext>
                </a:extLst>
              </p:cNvPr>
              <p:cNvSpPr txBox="1">
                <a:spLocks noRot="1" noChangeAspect="1" noMove="1" noResize="1" noEditPoints="1" noAdjustHandles="1" noChangeArrowheads="1" noChangeShapeType="1" noTextEdit="1"/>
              </p:cNvSpPr>
              <p:nvPr/>
            </p:nvSpPr>
            <p:spPr bwMode="auto">
              <a:xfrm>
                <a:off x="288925" y="1412875"/>
                <a:ext cx="8566150" cy="4986338"/>
              </a:xfrm>
              <a:prstGeom prst="rect">
                <a:avLst/>
              </a:prstGeom>
              <a:blipFill>
                <a:blip r:embed="rId3"/>
                <a:stretch>
                  <a:fillRect l="-1067" t="-4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pic>
        <p:nvPicPr>
          <p:cNvPr id="90116" name="Picture 2" descr="Part b is a graph with the concentration of L in arbitrary units ranging from 0 to 10 on the horizontal axis, labeled in increments of 5, and with Y on the vertical axis ranging from 0 to 1.0, labeled in increments of 0.5. It is a similar graph to part a, except that the curve rises higher before leveling off and the horizontal axis is labeled, p O 2 in k P a. The curve begins at (0, 0) and rises almost vertically, then begins to curve at (0.03, 0.8) before rapidly leveling off at about (0.2, 8) and ending at (10, 9.5). On the horizontal axis, point P 50 is labeled at 0.03 and a dotted line extends from this point to point (0.3, 0.45) on the curve. Another dotted line extends from this point on the curve to the vertical axis. All data are approximate.">
            <a:extLst>
              <a:ext uri="{FF2B5EF4-FFF2-40B4-BE49-F238E27FC236}">
                <a16:creationId xmlns:a16="http://schemas.microsoft.com/office/drawing/2014/main" id="{1D4C9DD7-6D50-A942-A0FB-9B6CFB08A73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65089" y="2667000"/>
            <a:ext cx="4147622"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oogle Shape;184;g7fe2cbe272_0_35" descr="Icon P 3&#10;">
            <a:extLst>
              <a:ext uri="{FF2B5EF4-FFF2-40B4-BE49-F238E27FC236}">
                <a16:creationId xmlns:a16="http://schemas.microsoft.com/office/drawing/2014/main" id="{8718D414-8313-2B40-B11F-F7CCAA63AA2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873" y="250947"/>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B437588-2F6A-430D-A196-4358508E49A6}"/>
              </a:ext>
            </a:extLst>
          </p:cNvPr>
          <p:cNvSpPr>
            <a:spLocks noGrp="1"/>
          </p:cNvSpPr>
          <p:nvPr>
            <p:ph type="title"/>
          </p:nvPr>
        </p:nvSpPr>
        <p:spPr>
          <a:xfrm>
            <a:off x="0" y="152400"/>
            <a:ext cx="9144000" cy="10668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2)</a:t>
            </a:r>
            <a:endParaRPr lang="en-AU" sz="2000" b="0" dirty="0"/>
          </a:p>
        </p:txBody>
      </p:sp>
      <p:sp>
        <p:nvSpPr>
          <p:cNvPr id="25603" name="Text Placeholder 2">
            <a:extLst>
              <a:ext uri="{FF2B5EF4-FFF2-40B4-BE49-F238E27FC236}">
                <a16:creationId xmlns:a16="http://schemas.microsoft.com/office/drawing/2014/main" id="{B36E80DF-BDF5-E34C-BEBA-A2A710A81E9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Proteins are flexible. </a:t>
            </a:r>
            <a:r>
              <a:rPr lang="en-US" altLang="en-US" sz="2400" dirty="0">
                <a:latin typeface="Arial" panose="020B0604020202020204" pitchFamily="34" charset="0"/>
                <a:cs typeface="Arial" panose="020B0604020202020204" pitchFamily="34" charset="0"/>
              </a:rPr>
              <a:t>Changes in conformation may be subtle, reflecting molecular vibrations and small movements of amino acid residues throughout the protein. Changes in conformation may also be more dramatic, with major segments of the protein structure moving as much as several nanometers. Specific conformational changes are frequently essential to a protein’s function. </a:t>
            </a:r>
          </a:p>
        </p:txBody>
      </p:sp>
    </p:spTree>
    <p:extLst>
      <p:ext uri="{BB962C8B-B14F-4D97-AF65-F5344CB8AC3E}">
        <p14:creationId xmlns:p14="http://schemas.microsoft.com/office/powerpoint/2010/main" val="2623903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0AD6B-ED0A-4D69-9586-0312DF869582}"/>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Protein Structure Affects How Ligands Bind</a:t>
            </a:r>
            <a:endParaRPr lang="en-AU" dirty="0">
              <a:solidFill>
                <a:srgbClr val="4E4CB4"/>
              </a:solidFill>
            </a:endParaRPr>
          </a:p>
        </p:txBody>
      </p:sp>
      <p:sp>
        <p:nvSpPr>
          <p:cNvPr id="94211" name="Google Shape;390;g847cf01710_0_68">
            <a:extLst>
              <a:ext uri="{FF2B5EF4-FFF2-40B4-BE49-F238E27FC236}">
                <a16:creationId xmlns:a16="http://schemas.microsoft.com/office/drawing/2014/main" id="{FF93F696-C451-5C4B-843F-2B5F1AB4BB05}"/>
              </a:ext>
            </a:extLst>
          </p:cNvPr>
          <p:cNvSpPr txBox="1">
            <a:spLocks noChangeArrowheads="1"/>
          </p:cNvSpPr>
          <p:nvPr/>
        </p:nvSpPr>
        <p:spPr bwMode="auto">
          <a:xfrm>
            <a:off x="495300" y="1782763"/>
            <a:ext cx="81534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a:t>
            </a:r>
            <a:r>
              <a:rPr lang="en-US" altLang="en-US" sz="2400" dirty="0">
                <a:latin typeface="Arial" panose="020B0604020202020204" pitchFamily="34" charset="0"/>
                <a:cs typeface="Arial" panose="020B0604020202020204" pitchFamily="34" charset="0"/>
              </a:rPr>
              <a:t>arbon monoxide (CO) binds free </a:t>
            </a:r>
            <a:r>
              <a:rPr lang="en-US" altLang="en-US" sz="2400" dirty="0" err="1">
                <a:latin typeface="Arial" panose="020B0604020202020204" pitchFamily="34" charset="0"/>
                <a:cs typeface="Arial" panose="020B0604020202020204" pitchFamily="34" charset="0"/>
              </a:rPr>
              <a:t>heme</a:t>
            </a:r>
            <a:r>
              <a:rPr lang="en-US" altLang="en-US" sz="2400" dirty="0">
                <a:latin typeface="Arial" panose="020B0604020202020204" pitchFamily="34" charset="0"/>
                <a:cs typeface="Arial" panose="020B0604020202020204" pitchFamily="34" charset="0"/>
              </a:rPr>
              <a:t> more than 20,000 times better than does 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a:t>
            </a:r>
          </a:p>
          <a:p>
            <a:pPr lvl="1"/>
            <a:r>
              <a:rPr lang="en-US" altLang="en-US" sz="2400" dirty="0">
                <a:latin typeface="Arial" panose="020B0604020202020204" pitchFamily="34" charset="0"/>
                <a:cs typeface="Arial" panose="020B0604020202020204" pitchFamily="34" charset="0"/>
              </a:rPr>
              <a:t>differences in the orbital structures affect binding geometries</a:t>
            </a:r>
          </a:p>
          <a:p>
            <a:pPr>
              <a:lnSpc>
                <a:spcPct val="110000"/>
              </a:lnSpc>
              <a:spcBef>
                <a:spcPct val="0"/>
              </a:spcBef>
              <a:buClr>
                <a:srgbClr val="000000"/>
              </a:buClr>
              <a:buSzPts val="2800"/>
            </a:pPr>
            <a:endParaRPr lang="en-US" altLang="en-US" sz="2400" dirty="0">
              <a:latin typeface="Arial" panose="020B0604020202020204" pitchFamily="34" charset="0"/>
              <a:cs typeface="Arial" panose="020B0604020202020204" pitchFamily="34" charset="0"/>
            </a:endParaRPr>
          </a:p>
        </p:txBody>
      </p:sp>
      <p:pic>
        <p:nvPicPr>
          <p:cNvPr id="94210" name="Picture 2" descr="Part a shows two bars, one on each side of F e. The left-hand bar has an arrow pointing right to F e and the right-hand bar has an arrow pointing left to F e. An arrow points upward from X beneath to F e. An arrow points down from O above to F e. The O is double-bonded to another O and the bond slants diagonally upward to the right. Part b shows a similar figure except that there is C instead of O above F e. This C is triple bonded to O, which is directly above it. ">
            <a:extLst>
              <a:ext uri="{FF2B5EF4-FFF2-40B4-BE49-F238E27FC236}">
                <a16:creationId xmlns:a16="http://schemas.microsoft.com/office/drawing/2014/main" id="{797E5AE5-5BE5-634F-914C-DEB52ADFC0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2025" y="3958337"/>
            <a:ext cx="7219950" cy="198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77;g7fe2cbe272_0_8" descr="Icon P 2&#10;">
            <a:extLst>
              <a:ext uri="{FF2B5EF4-FFF2-40B4-BE49-F238E27FC236}">
                <a16:creationId xmlns:a16="http://schemas.microsoft.com/office/drawing/2014/main" id="{D451A007-485A-4147-A2B3-198A05FC8C7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8119" y="29210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686939D-E946-478D-B065-EAB77F10C9EE}"/>
              </a:ext>
            </a:extLst>
          </p:cNvPr>
          <p:cNvSpPr>
            <a:spLocks noGrp="1"/>
          </p:cNvSpPr>
          <p:nvPr>
            <p:ph type="title"/>
          </p:nvPr>
        </p:nvSpPr>
        <p:spPr>
          <a:xfrm>
            <a:off x="0" y="152400"/>
            <a:ext cx="9144000" cy="12192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23555" name="Text Placeholder 2">
            <a:extLst>
              <a:ext uri="{FF2B5EF4-FFF2-40B4-BE49-F238E27FC236}">
                <a16:creationId xmlns:a16="http://schemas.microsoft.com/office/drawing/2014/main" id="{1D9C9A3E-C1C7-0841-8C3F-ADEB59D95A9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A ligand binds a protein at a binding site that is complementary to the ligand in size, shape, charge, and hydrophobic or hydrophilic character. </a:t>
            </a:r>
            <a:r>
              <a:rPr lang="en-US" altLang="en-US" sz="2400" dirty="0">
                <a:latin typeface="Arial" panose="020B0604020202020204" pitchFamily="34" charset="0"/>
                <a:cs typeface="Arial" panose="020B0604020202020204" pitchFamily="34" charset="0"/>
              </a:rPr>
              <a:t>The interaction is specific: the protein can discriminate among the thousands of different molecules in its environment and selectively bind only one or a few types. A given protein may have separate </a:t>
            </a:r>
            <a:r>
              <a:rPr lang="en-US" altLang="en-US" sz="2400" b="1" dirty="0">
                <a:latin typeface="Arial" panose="020B0604020202020204" pitchFamily="34" charset="0"/>
                <a:cs typeface="Arial" panose="020B0604020202020204" pitchFamily="34" charset="0"/>
              </a:rPr>
              <a:t>binding sites </a:t>
            </a:r>
            <a:r>
              <a:rPr lang="en-US" altLang="en-US" sz="2400" dirty="0">
                <a:latin typeface="Arial" panose="020B0604020202020204" pitchFamily="34" charset="0"/>
                <a:cs typeface="Arial" panose="020B0604020202020204" pitchFamily="34" charset="0"/>
              </a:rPr>
              <a:t>for several different ligands. These specific molecular interactions are crucial in maintaining the high degree of order in a living system. </a:t>
            </a: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pic>
        <p:nvPicPr>
          <p:cNvPr id="3" name="Picture 2" descr="Icon P 2&#10;">
            <a:extLst>
              <a:ext uri="{FF2B5EF4-FFF2-40B4-BE49-F238E27FC236}">
                <a16:creationId xmlns:a16="http://schemas.microsoft.com/office/drawing/2014/main" id="{815339C5-0E5E-4F3D-970D-53EBD1B6A27C}"/>
              </a:ext>
            </a:extLst>
          </p:cNvPr>
          <p:cNvPicPr>
            <a:picLocks noChangeAspect="1"/>
          </p:cNvPicPr>
          <p:nvPr/>
        </p:nvPicPr>
        <p:blipFill>
          <a:blip r:embed="rId3"/>
          <a:stretch>
            <a:fillRect/>
          </a:stretch>
        </p:blipFill>
        <p:spPr>
          <a:xfrm>
            <a:off x="1371600" y="139831"/>
            <a:ext cx="1133954" cy="816935"/>
          </a:xfrm>
          <a:prstGeom prst="rect">
            <a:avLst/>
          </a:prstGeom>
        </p:spPr>
      </p:pic>
      <p:sp>
        <p:nvSpPr>
          <p:cNvPr id="4" name="Title 3">
            <a:extLst>
              <a:ext uri="{FF2B5EF4-FFF2-40B4-BE49-F238E27FC236}">
                <a16:creationId xmlns:a16="http://schemas.microsoft.com/office/drawing/2014/main" id="{2AE6A1FB-C20A-4052-9C88-88F65DE4E5F5}"/>
              </a:ext>
            </a:extLst>
          </p:cNvPr>
          <p:cNvSpPr>
            <a:spLocks noGrp="1"/>
          </p:cNvSpPr>
          <p:nvPr>
            <p:ph type="title"/>
          </p:nvPr>
        </p:nvSpPr>
        <p:spPr>
          <a:xfrm>
            <a:off x="0" y="152400"/>
            <a:ext cx="9144000" cy="1249830"/>
          </a:xfrm>
        </p:spPr>
        <p:txBody>
          <a:bodyPr/>
          <a:lstStyle/>
          <a:p>
            <a:pPr>
              <a:spcBef>
                <a:spcPts val="0"/>
              </a:spcBef>
              <a:spcAft>
                <a:spcPts val="0"/>
              </a:spcAft>
              <a:defRPr/>
            </a:pPr>
            <a:r>
              <a:rPr lang="en-US" dirty="0">
                <a:solidFill>
                  <a:srgbClr val="144652"/>
                </a:solidFill>
                <a:latin typeface="Arial" panose="020B0604020202020204" pitchFamily="34" charset="0"/>
                <a:cs typeface="Arial" panose="020B0604020202020204" pitchFamily="34" charset="0"/>
              </a:rPr>
              <a:t> Activity: Relating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Terms within the Chapter</a:t>
            </a:r>
            <a:endParaRPr lang="en-AU" dirty="0">
              <a:solidFill>
                <a:srgbClr val="144652"/>
              </a:solidFill>
            </a:endParaRPr>
          </a:p>
        </p:txBody>
      </p:sp>
      <p:sp>
        <p:nvSpPr>
          <p:cNvPr id="8" name="Google Shape;172;p31">
            <a:extLst>
              <a:ext uri="{FF2B5EF4-FFF2-40B4-BE49-F238E27FC236}">
                <a16:creationId xmlns:a16="http://schemas.microsoft.com/office/drawing/2014/main" id="{9601FA64-7607-EB49-9DC6-82E83915D9F3}"/>
              </a:ext>
            </a:extLst>
          </p:cNvPr>
          <p:cNvSpPr txBox="1">
            <a:spLocks/>
          </p:cNvSpPr>
          <p:nvPr/>
        </p:nvSpPr>
        <p:spPr bwMode="auto">
          <a:xfrm>
            <a:off x="685800" y="1770329"/>
            <a:ext cx="7772400" cy="136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lnSpc>
                <a:spcPct val="115000"/>
              </a:lnSpc>
              <a:spcBef>
                <a:spcPts val="0"/>
              </a:spcBef>
              <a:spcAft>
                <a:spcPts val="0"/>
              </a:spcAft>
              <a:buFontTx/>
              <a:buNone/>
            </a:pPr>
            <a:r>
              <a:rPr lang="en-GB" sz="2400" b="0" kern="0" dirty="0">
                <a:latin typeface="Arial"/>
                <a:ea typeface="Arial"/>
                <a:cs typeface="Arial"/>
                <a:sym typeface="Arial"/>
              </a:rPr>
              <a:t>A concept map displays the relationships between different concepts. Observe the following example of a concept map.</a:t>
            </a:r>
          </a:p>
          <a:p>
            <a:pPr marL="0" indent="0">
              <a:spcBef>
                <a:spcPts val="360"/>
              </a:spcBef>
              <a:spcAft>
                <a:spcPts val="0"/>
              </a:spcAft>
              <a:buFontTx/>
              <a:buNone/>
            </a:pPr>
            <a:endParaRPr lang="en-GB" sz="1800" b="0" kern="0" dirty="0"/>
          </a:p>
          <a:p>
            <a:pPr marL="0" indent="0">
              <a:spcBef>
                <a:spcPts val="360"/>
              </a:spcBef>
              <a:spcAft>
                <a:spcPts val="0"/>
              </a:spcAft>
              <a:buFontTx/>
              <a:buNone/>
            </a:pPr>
            <a:endParaRPr lang="en-GB" sz="1800" b="0" kern="0" dirty="0"/>
          </a:p>
        </p:txBody>
      </p:sp>
      <p:pic>
        <p:nvPicPr>
          <p:cNvPr id="5" name="Picture 4" descr="The map starts with a box labeled, fire. An arrow labeled, is, leads to a box labeled combustion reaction. Three arrows labeled, requires, branch from combustion reaction to three boxes labeled heat, oxidizing agent, and fuel, respectively. An arrow labeled, such as, leads from the oxidizing agent to a box labeled, oxygen. An arrow labeled, such as, leads from fuel to a box labeled, wood. ">
            <a:extLst>
              <a:ext uri="{FF2B5EF4-FFF2-40B4-BE49-F238E27FC236}">
                <a16:creationId xmlns:a16="http://schemas.microsoft.com/office/drawing/2014/main" id="{AAF9B6FB-377C-4E0B-9ABA-774BD44E78C3}"/>
              </a:ext>
            </a:extLst>
          </p:cNvPr>
          <p:cNvPicPr>
            <a:picLocks noChangeAspect="1"/>
          </p:cNvPicPr>
          <p:nvPr/>
        </p:nvPicPr>
        <p:blipFill>
          <a:blip r:embed="rId4"/>
          <a:stretch>
            <a:fillRect/>
          </a:stretch>
        </p:blipFill>
        <p:spPr>
          <a:xfrm>
            <a:off x="985837" y="3724235"/>
            <a:ext cx="7172325" cy="1971675"/>
          </a:xfrm>
          <a:prstGeom prst="rect">
            <a:avLst/>
          </a:prstGeom>
        </p:spPr>
      </p:pic>
    </p:spTree>
    <p:extLst>
      <p:ext uri="{BB962C8B-B14F-4D97-AF65-F5344CB8AC3E}">
        <p14:creationId xmlns:p14="http://schemas.microsoft.com/office/powerpoint/2010/main" val="1406891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BC0CB-4411-4B97-A465-624AEC498572}"/>
              </a:ext>
            </a:extLst>
          </p:cNvPr>
          <p:cNvSpPr>
            <a:spLocks noGrp="1"/>
          </p:cNvSpPr>
          <p:nvPr>
            <p:ph type="title"/>
          </p:nvPr>
        </p:nvSpPr>
        <p:spPr>
          <a:xfrm>
            <a:off x="0" y="152400"/>
            <a:ext cx="9144000" cy="1102500"/>
          </a:xfrm>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(1 of 3)</a:t>
            </a:r>
            <a:endParaRPr lang="en-AU" sz="2000" b="0" dirty="0">
              <a:solidFill>
                <a:srgbClr val="144652"/>
              </a:solidFill>
            </a:endParaRPr>
          </a:p>
        </p:txBody>
      </p:sp>
      <p:sp>
        <p:nvSpPr>
          <p:cNvPr id="7" name="Google Shape;199;p32">
            <a:extLst>
              <a:ext uri="{FF2B5EF4-FFF2-40B4-BE49-F238E27FC236}">
                <a16:creationId xmlns:a16="http://schemas.microsoft.com/office/drawing/2014/main" id="{37E5A66A-5CEB-CF45-BAE8-7285F0BE32C6}"/>
              </a:ext>
            </a:extLst>
          </p:cNvPr>
          <p:cNvSpPr txBox="1"/>
          <p:nvPr/>
        </p:nvSpPr>
        <p:spPr>
          <a:xfrm>
            <a:off x="639358" y="1397850"/>
            <a:ext cx="7923900" cy="1102500"/>
          </a:xfrm>
          <a:prstGeom prst="rect">
            <a:avLst/>
          </a:prstGeom>
          <a:noFill/>
          <a:ln>
            <a:noFill/>
          </a:ln>
        </p:spPr>
        <p:txBody>
          <a:bodyPr spcFirstLastPara="1" wrap="square" lIns="91425" tIns="45700" rIns="91425" bIns="45700" anchor="t" anchorCtr="0">
            <a:noAutofit/>
          </a:bodyPr>
          <a:lstStyle/>
          <a:p>
            <a:pPr>
              <a:lnSpc>
                <a:spcPct val="115000"/>
              </a:lnSpc>
              <a:spcBef>
                <a:spcPts val="0"/>
              </a:spcBef>
              <a:spcAft>
                <a:spcPts val="0"/>
              </a:spcAft>
            </a:pPr>
            <a:r>
              <a:rPr lang="en-GB" sz="2400" b="0" dirty="0">
                <a:solidFill>
                  <a:srgbClr val="0000FF"/>
                </a:solidFill>
                <a:latin typeface="Arial" panose="020B0604020202020204" pitchFamily="34" charset="0"/>
                <a:cs typeface="Arial" panose="020B0604020202020204" pitchFamily="34" charset="0"/>
              </a:rPr>
              <a:t>Think </a:t>
            </a:r>
            <a:r>
              <a:rPr lang="en-GB" sz="2400" b="0" dirty="0">
                <a:solidFill>
                  <a:srgbClr val="000000"/>
                </a:solidFill>
                <a:latin typeface="Arial" panose="020B0604020202020204" pitchFamily="34" charset="0"/>
                <a:cs typeface="Arial" panose="020B0604020202020204" pitchFamily="34" charset="0"/>
              </a:rPr>
              <a:t>about how the following terms and phrases relate to each other and then use scratch paper to draw a concept map using these terms and phrases. (3 minutes)</a:t>
            </a:r>
            <a:endParaRPr sz="2400" b="0" dirty="0">
              <a:solidFill>
                <a:srgbClr val="000000"/>
              </a:solidFill>
              <a:latin typeface="Arial" panose="020B0604020202020204" pitchFamily="34" charset="0"/>
              <a:ea typeface="Calibri"/>
              <a:cs typeface="Arial" panose="020B0604020202020204" pitchFamily="34" charset="0"/>
              <a:sym typeface="Calibri"/>
            </a:endParaRPr>
          </a:p>
        </p:txBody>
      </p:sp>
      <p:sp>
        <p:nvSpPr>
          <p:cNvPr id="5" name="Google Shape;197;p32">
            <a:extLst>
              <a:ext uri="{FF2B5EF4-FFF2-40B4-BE49-F238E27FC236}">
                <a16:creationId xmlns:a16="http://schemas.microsoft.com/office/drawing/2014/main" id="{4AAD4FC3-FCBB-B941-9318-1D2B0D347C2E}"/>
              </a:ext>
            </a:extLst>
          </p:cNvPr>
          <p:cNvSpPr txBox="1">
            <a:spLocks/>
          </p:cNvSpPr>
          <p:nvPr/>
        </p:nvSpPr>
        <p:spPr bwMode="auto">
          <a:xfrm>
            <a:off x="609600" y="2942750"/>
            <a:ext cx="3991886" cy="345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ligand </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binding site</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complementary to ligand</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size</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shape</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charge</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hydrophobic/hydrophilic character</a:t>
            </a:r>
          </a:p>
          <a:p>
            <a:pPr marL="101600" indent="0">
              <a:lnSpc>
                <a:spcPct val="115000"/>
              </a:lnSpc>
              <a:spcBef>
                <a:spcPts val="0"/>
              </a:spcBef>
              <a:spcAft>
                <a:spcPts val="0"/>
              </a:spcAft>
              <a:buSzPts val="2000"/>
              <a:buNone/>
            </a:pPr>
            <a:endParaRPr lang="en-GB" sz="2400" b="0" kern="0" dirty="0"/>
          </a:p>
        </p:txBody>
      </p:sp>
      <p:sp>
        <p:nvSpPr>
          <p:cNvPr id="6" name="Google Shape;198;p32">
            <a:extLst>
              <a:ext uri="{FF2B5EF4-FFF2-40B4-BE49-F238E27FC236}">
                <a16:creationId xmlns:a16="http://schemas.microsoft.com/office/drawing/2014/main" id="{99A39BC6-F8EB-214F-B257-97A438293CE3}"/>
              </a:ext>
            </a:extLst>
          </p:cNvPr>
          <p:cNvSpPr txBox="1">
            <a:spLocks/>
          </p:cNvSpPr>
          <p:nvPr/>
        </p:nvSpPr>
        <p:spPr bwMode="auto">
          <a:xfrm>
            <a:off x="4671814" y="2942750"/>
            <a:ext cx="4172700" cy="368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protein</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specific</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separate binding sites for different ligands</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discriminate among many molecules</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selectively bind ligands </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high degree of order</a:t>
            </a:r>
          </a:p>
        </p:txBody>
      </p:sp>
    </p:spTree>
    <p:extLst>
      <p:ext uri="{BB962C8B-B14F-4D97-AF65-F5344CB8AC3E}">
        <p14:creationId xmlns:p14="http://schemas.microsoft.com/office/powerpoint/2010/main" val="4112038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204"/>
        <p:cNvGrpSpPr/>
        <p:nvPr/>
      </p:nvGrpSpPr>
      <p:grpSpPr>
        <a:xfrm>
          <a:off x="0" y="0"/>
          <a:ext cx="0" cy="0"/>
          <a:chOff x="0" y="0"/>
          <a:chExt cx="0" cy="0"/>
        </a:xfrm>
      </p:grpSpPr>
      <p:sp>
        <p:nvSpPr>
          <p:cNvPr id="2" name="Title 1">
            <a:extLst>
              <a:ext uri="{FF2B5EF4-FFF2-40B4-BE49-F238E27FC236}">
                <a16:creationId xmlns:a16="http://schemas.microsoft.com/office/drawing/2014/main" id="{7BFCA931-154C-45F0-9512-7D8591471B11}"/>
              </a:ext>
            </a:extLst>
          </p:cNvPr>
          <p:cNvSpPr>
            <a:spLocks noGrp="1"/>
          </p:cNvSpPr>
          <p:nvPr>
            <p:ph type="title"/>
          </p:nvPr>
        </p:nvSpPr>
        <p:spPr>
          <a:xfrm>
            <a:off x="0" y="152400"/>
            <a:ext cx="9144000" cy="1138140"/>
          </a:xfrm>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(1 of 4)</a:t>
            </a:r>
            <a:endParaRPr lang="en-AU" sz="2000" b="0" dirty="0">
              <a:solidFill>
                <a:srgbClr val="144652"/>
              </a:solidFill>
            </a:endParaRPr>
          </a:p>
        </p:txBody>
      </p:sp>
      <p:sp>
        <p:nvSpPr>
          <p:cNvPr id="44" name="Google Shape;209;p33">
            <a:extLst>
              <a:ext uri="{FF2B5EF4-FFF2-40B4-BE49-F238E27FC236}">
                <a16:creationId xmlns:a16="http://schemas.microsoft.com/office/drawing/2014/main" id="{E1CB5E54-4A1E-B243-99CE-0EDC8A18ECA9}"/>
              </a:ext>
            </a:extLst>
          </p:cNvPr>
          <p:cNvSpPr txBox="1">
            <a:spLocks/>
          </p:cNvSpPr>
          <p:nvPr/>
        </p:nvSpPr>
        <p:spPr bwMode="auto">
          <a:xfrm>
            <a:off x="323400" y="1447800"/>
            <a:ext cx="8497200" cy="796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spcBef>
                <a:spcPts val="0"/>
              </a:spcBef>
              <a:spcAft>
                <a:spcPts val="0"/>
              </a:spcAft>
              <a:buFontTx/>
              <a:buNone/>
            </a:pPr>
            <a:r>
              <a:rPr lang="en-GB" sz="2400" b="0" kern="0" dirty="0">
                <a:solidFill>
                  <a:srgbClr val="0000FF"/>
                </a:solidFill>
                <a:latin typeface="Arial"/>
                <a:ea typeface="Arial"/>
                <a:cs typeface="Arial"/>
                <a:sym typeface="Arial"/>
              </a:rPr>
              <a:t>Pair</a:t>
            </a:r>
            <a:r>
              <a:rPr lang="en-GB" sz="2400" b="0" kern="0" dirty="0">
                <a:solidFill>
                  <a:srgbClr val="000000"/>
                </a:solidFill>
                <a:latin typeface="Arial"/>
                <a:ea typeface="Arial"/>
                <a:cs typeface="Arial"/>
                <a:sym typeface="Arial"/>
              </a:rPr>
              <a:t> up and </a:t>
            </a:r>
            <a:r>
              <a:rPr lang="en-GB" sz="2400" b="0" kern="0" dirty="0">
                <a:solidFill>
                  <a:srgbClr val="0000FF"/>
                </a:solidFill>
                <a:latin typeface="Arial"/>
                <a:ea typeface="Arial"/>
                <a:cs typeface="Arial"/>
                <a:sym typeface="Arial"/>
              </a:rPr>
              <a:t>share</a:t>
            </a:r>
            <a:r>
              <a:rPr lang="en-GB" sz="2400" b="0" kern="0" dirty="0">
                <a:solidFill>
                  <a:srgbClr val="000000"/>
                </a:solidFill>
                <a:latin typeface="Arial"/>
                <a:ea typeface="Arial"/>
                <a:cs typeface="Arial"/>
                <a:sym typeface="Arial"/>
              </a:rPr>
              <a:t> how this possible concept map might differ from yours. (2 minutes)</a:t>
            </a:r>
            <a:endParaRPr lang="en-GB" sz="2400" b="0" kern="0" dirty="0">
              <a:solidFill>
                <a:srgbClr val="000000"/>
              </a:solidFill>
            </a:endParaRPr>
          </a:p>
        </p:txBody>
      </p:sp>
      <p:pic>
        <p:nvPicPr>
          <p:cNvPr id="3" name="Picture 2" descr="The map starts with box, ligand. Arrow, binds to, leads to box, binding site. Arrow, is, then leads to box, complimentary ligand. Arrows, in, then branch to boxes, size, shape, charge, and hydrophobic hydrophilic character. A bracket surrounds boxes ligand and binding site. Arrow, interaction is, leads from the bracket to box, specific. Arrow, meaning, leads to box, protein. Arrow, on, also leads from binding site to protein. From protein, arrow, may have, leads to box, separate binding sites for different ligands. From protein, arrows, can, branch to boxes, discriminate among many molecules, and selectively bind ligands. Arrows, to allow, lead from both of them to box, high degree of order.">
            <a:extLst>
              <a:ext uri="{FF2B5EF4-FFF2-40B4-BE49-F238E27FC236}">
                <a16:creationId xmlns:a16="http://schemas.microsoft.com/office/drawing/2014/main" id="{FCB3B3A4-691F-45C1-BA9D-2C93211D8A58}"/>
              </a:ext>
            </a:extLst>
          </p:cNvPr>
          <p:cNvPicPr>
            <a:picLocks noChangeAspect="1"/>
          </p:cNvPicPr>
          <p:nvPr/>
        </p:nvPicPr>
        <p:blipFill>
          <a:blip r:embed="rId3"/>
          <a:stretch>
            <a:fillRect/>
          </a:stretch>
        </p:blipFill>
        <p:spPr>
          <a:xfrm>
            <a:off x="1524000" y="2833806"/>
            <a:ext cx="6324600" cy="3295650"/>
          </a:xfrm>
          <a:prstGeom prst="rect">
            <a:avLst/>
          </a:prstGeom>
        </p:spPr>
      </p:pic>
    </p:spTree>
    <p:extLst>
      <p:ext uri="{BB962C8B-B14F-4D97-AF65-F5344CB8AC3E}">
        <p14:creationId xmlns:p14="http://schemas.microsoft.com/office/powerpoint/2010/main" val="2284095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0117E-D2C6-4DF3-89E0-99B32DCEEF12}"/>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Myoglobin’s Distal His Increases Heme’s Affinity for O</a:t>
            </a:r>
            <a:r>
              <a:rPr lang="en-US" altLang="en-US" baseline="-25000" dirty="0">
                <a:solidFill>
                  <a:schemeClr val="accent4"/>
                </a:solidFill>
                <a:latin typeface="Arial" panose="020B0604020202020204" pitchFamily="34" charset="0"/>
                <a:cs typeface="Arial" panose="020B0604020202020204" pitchFamily="34" charset="0"/>
              </a:rPr>
              <a:t>2</a:t>
            </a:r>
            <a:endParaRPr lang="en-AU" dirty="0"/>
          </a:p>
        </p:txBody>
      </p:sp>
      <p:sp>
        <p:nvSpPr>
          <p:cNvPr id="96258" name="Google Shape;390;g847cf01710_0_68">
            <a:extLst>
              <a:ext uri="{FF2B5EF4-FFF2-40B4-BE49-F238E27FC236}">
                <a16:creationId xmlns:a16="http://schemas.microsoft.com/office/drawing/2014/main" id="{69F1ACD5-2597-5F45-94A7-DFDD8503B959}"/>
              </a:ext>
            </a:extLst>
          </p:cNvPr>
          <p:cNvSpPr txBox="1">
            <a:spLocks noChangeArrowheads="1"/>
          </p:cNvSpPr>
          <p:nvPr/>
        </p:nvSpPr>
        <p:spPr bwMode="auto">
          <a:xfrm>
            <a:off x="542925" y="1839912"/>
            <a:ext cx="3714205"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hydrogen bond between the imidazole side chain of His E7 and bound O</a:t>
            </a:r>
            <a:r>
              <a:rPr lang="en-US" altLang="en-US" sz="2400" baseline="-25000" dirty="0">
                <a:latin typeface="Arial" panose="020B0604020202020204" pitchFamily="34" charset="0"/>
                <a:cs typeface="Arial" panose="020B0604020202020204" pitchFamily="34" charset="0"/>
              </a:rPr>
              <a:t>2 </a:t>
            </a:r>
            <a:r>
              <a:rPr lang="en-US" altLang="en-US" sz="2400" dirty="0">
                <a:latin typeface="Arial" panose="020B0604020202020204" pitchFamily="34" charset="0"/>
                <a:cs typeface="Arial" panose="020B0604020202020204" pitchFamily="34" charset="0"/>
              </a:rPr>
              <a:t>electrostatically stabilizes the Fe-O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polar complex</a:t>
            </a:r>
          </a:p>
          <a:p>
            <a:endParaRPr lang="en-US" altLang="en-US" sz="2400" baseline="-250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20,000-fold stronger binding affinity of free heme for CO compared with 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declines to ~40-fold </a:t>
            </a:r>
          </a:p>
          <a:p>
            <a:endParaRPr lang="en-US" altLang="en-US" sz="2400" baseline="-25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pPr>
            <a:endParaRPr lang="en-US" altLang="en-US" sz="2400" dirty="0">
              <a:latin typeface="Arial" panose="020B0604020202020204" pitchFamily="34" charset="0"/>
              <a:cs typeface="Arial" panose="020B0604020202020204" pitchFamily="34" charset="0"/>
            </a:endParaRPr>
          </a:p>
        </p:txBody>
      </p:sp>
      <p:pic>
        <p:nvPicPr>
          <p:cNvPr id="96259" name="Picture 3" descr="Part c is a ball-and-stick model. There is a roughly circular structure in the center forming a ring around F e in the very center. Four evenly spaced arrows point from surrounding atoms toward F e. The structure is flat on a horizontal plane that extends toward and away from the observer. Directly above F e, one end of an O 2 molecule is shown with an arrow pointing toward F e and the other O extending diagonally upward slightly to the right and toward the observer. A hashed line connects the second O, away from F e, to H extending down from a six-membered ring that is bonded to a chain of carbon atoms and labeled, H i s E 7 (distal H I s). On the right side of the large central structure, it extends upward and joins with the ring of a molecule labeled P h e C D 1. Above the left side of the structure, a chain is labeled, V a l E 11. Beneath the structure, an arrow points upward from the ring of a structure labeled H i s F 8 (proximal H i s) that has a chain extending downward from its opposite side.">
            <a:extLst>
              <a:ext uri="{FF2B5EF4-FFF2-40B4-BE49-F238E27FC236}">
                <a16:creationId xmlns:a16="http://schemas.microsoft.com/office/drawing/2014/main" id="{E1BB41FE-3AEC-5041-87FB-5E4E7B09A7F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19600" y="2514600"/>
            <a:ext cx="3714205"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BC576787-D615-D04E-8212-6D110AE8C407}"/>
              </a:ext>
            </a:extLst>
          </p:cNvPr>
          <p:cNvCxnSpPr>
            <a:cxnSpLocks/>
          </p:cNvCxnSpPr>
          <p:nvPr/>
        </p:nvCxnSpPr>
        <p:spPr bwMode="auto">
          <a:xfrm flipH="1">
            <a:off x="6357938" y="3048000"/>
            <a:ext cx="271462" cy="341313"/>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96261" name="Rectangle 7">
            <a:extLst>
              <a:ext uri="{FF2B5EF4-FFF2-40B4-BE49-F238E27FC236}">
                <a16:creationId xmlns:a16="http://schemas.microsoft.com/office/drawing/2014/main" id="{2C64AB08-C60A-8D46-969A-828E16F13C39}"/>
              </a:ext>
            </a:extLst>
          </p:cNvPr>
          <p:cNvSpPr>
            <a:spLocks noChangeArrowheads="1"/>
          </p:cNvSpPr>
          <p:nvPr/>
        </p:nvSpPr>
        <p:spPr bwMode="auto">
          <a:xfrm>
            <a:off x="6138863" y="1858963"/>
            <a:ext cx="21574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dirty="0">
                <a:latin typeface="Arial" panose="020B0604020202020204" pitchFamily="34" charset="0"/>
                <a:cs typeface="Arial" panose="020B0604020202020204" pitchFamily="34" charset="0"/>
              </a:rPr>
              <a:t>Rotates to open and close the pocket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677D9-2EDD-446B-83D8-582404B40821}"/>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Hemoglobin Transports Oxygen in Blood</a:t>
            </a:r>
            <a:endParaRPr lang="en-AU" dirty="0">
              <a:solidFill>
                <a:srgbClr val="4E4CB4"/>
              </a:solidFill>
            </a:endParaRPr>
          </a:p>
        </p:txBody>
      </p:sp>
      <p:sp>
        <p:nvSpPr>
          <p:cNvPr id="9" name="Google Shape;390;g847cf01710_0_68">
            <a:extLst>
              <a:ext uri="{FF2B5EF4-FFF2-40B4-BE49-F238E27FC236}">
                <a16:creationId xmlns:a16="http://schemas.microsoft.com/office/drawing/2014/main" id="{533491B2-579C-DF49-8C5A-0D990BE4C4BE}"/>
              </a:ext>
            </a:extLst>
          </p:cNvPr>
          <p:cNvSpPr txBox="1">
            <a:spLocks noChangeArrowheads="1"/>
          </p:cNvSpPr>
          <p:nvPr/>
        </p:nvSpPr>
        <p:spPr bwMode="auto">
          <a:xfrm>
            <a:off x="457200" y="1989138"/>
            <a:ext cx="8153400" cy="380206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erythrocytes (red blood cells) transport O</a:t>
            </a:r>
            <a:r>
              <a:rPr 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p>
          <a:p>
            <a:pPr lvl="1">
              <a:defRPr/>
            </a:pPr>
            <a:r>
              <a:rPr lang="en-US" sz="2400" dirty="0">
                <a:latin typeface="Arial" panose="020B0604020202020204" pitchFamily="34" charset="0"/>
                <a:cs typeface="Arial" panose="020B0604020202020204" pitchFamily="34" charset="0"/>
              </a:rPr>
              <a:t>formed from </a:t>
            </a:r>
            <a:r>
              <a:rPr lang="en-US" sz="2400" b="1" dirty="0">
                <a:latin typeface="Arial" panose="020B0604020202020204" pitchFamily="34" charset="0"/>
                <a:cs typeface="Arial" panose="020B0604020202020204" pitchFamily="34" charset="0"/>
              </a:rPr>
              <a:t>hemocytoblasts </a:t>
            </a:r>
            <a:r>
              <a:rPr lang="en-US" sz="2400" dirty="0">
                <a:latin typeface="Arial" panose="020B0604020202020204" pitchFamily="34" charset="0"/>
                <a:cs typeface="Arial" panose="020B0604020202020204" pitchFamily="34" charset="0"/>
              </a:rPr>
              <a:t>(precursor stem cells) </a:t>
            </a:r>
          </a:p>
          <a:p>
            <a:pPr lvl="1">
              <a:defRPr/>
            </a:pPr>
            <a:r>
              <a:rPr lang="en-US" sz="2400" dirty="0">
                <a:latin typeface="Arial" panose="020B0604020202020204" pitchFamily="34" charset="0"/>
                <a:cs typeface="Arial" panose="020B0604020202020204" pitchFamily="34" charset="0"/>
              </a:rPr>
              <a:t>main function is to carry hemoglobin</a:t>
            </a:r>
          </a:p>
          <a:p>
            <a:pPr marL="50800" indent="0">
              <a:buFontTx/>
              <a:buNone/>
              <a:defRPr/>
            </a:pPr>
            <a:endParaRPr 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arterial blood = ~96% saturated with O</a:t>
            </a:r>
            <a:r>
              <a:rPr 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p>
          <a:p>
            <a:pPr marL="50800" indent="0">
              <a:buFontTx/>
              <a:buNone/>
              <a:defRPr/>
            </a:pPr>
            <a:endParaRPr 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peripheral blood = ~64% saturated with O</a:t>
            </a:r>
            <a:r>
              <a:rPr 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3&#10;">
            <a:extLst>
              <a:ext uri="{FF2B5EF4-FFF2-40B4-BE49-F238E27FC236}">
                <a16:creationId xmlns:a16="http://schemas.microsoft.com/office/drawing/2014/main" id="{8E63889F-D341-42C8-AFEB-3B743F403D3A}"/>
              </a:ext>
            </a:extLst>
          </p:cNvPr>
          <p:cNvPicPr>
            <a:picLocks noChangeAspect="1"/>
          </p:cNvPicPr>
          <p:nvPr/>
        </p:nvPicPr>
        <p:blipFill>
          <a:blip r:embed="rId3"/>
          <a:stretch>
            <a:fillRect/>
          </a:stretch>
        </p:blipFill>
        <p:spPr>
          <a:xfrm>
            <a:off x="1143000" y="249865"/>
            <a:ext cx="1133954" cy="816935"/>
          </a:xfrm>
          <a:prstGeom prst="rect">
            <a:avLst/>
          </a:prstGeom>
        </p:spPr>
      </p:pic>
      <p:sp>
        <p:nvSpPr>
          <p:cNvPr id="2" name="Title 1">
            <a:extLst>
              <a:ext uri="{FF2B5EF4-FFF2-40B4-BE49-F238E27FC236}">
                <a16:creationId xmlns:a16="http://schemas.microsoft.com/office/drawing/2014/main" id="{BF966338-51AA-479A-BF62-CADC061A399A}"/>
              </a:ext>
            </a:extLst>
          </p:cNvPr>
          <p:cNvSpPr>
            <a:spLocks noGrp="1"/>
          </p:cNvSpPr>
          <p:nvPr>
            <p:ph type="title"/>
          </p:nvPr>
        </p:nvSpPr>
        <p:spPr>
          <a:xfrm>
            <a:off x="0" y="152400"/>
            <a:ext cx="9144000" cy="9906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6</a:t>
            </a:r>
            <a:endParaRPr lang="en-AU" dirty="0">
              <a:solidFill>
                <a:srgbClr val="145C76"/>
              </a:solidFill>
            </a:endParaRPr>
          </a:p>
        </p:txBody>
      </p:sp>
      <p:sp>
        <p:nvSpPr>
          <p:cNvPr id="100357" name="Google Shape;433;g847cf01710_0_113">
            <a:extLst>
              <a:ext uri="{FF2B5EF4-FFF2-40B4-BE49-F238E27FC236}">
                <a16:creationId xmlns:a16="http://schemas.microsoft.com/office/drawing/2014/main" id="{184871D1-2274-5F48-B9C2-7FED89983B8B}"/>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a:latin typeface="Arial" panose="020B0604020202020204" pitchFamily="34" charset="0"/>
                <a:cs typeface="Arial" panose="020B0604020202020204" pitchFamily="34" charset="0"/>
              </a:rPr>
              <a:t>Oxygen carried by whole blood in animals is bound and transported by hemoglobin in what type of cell? </a:t>
            </a:r>
          </a:p>
          <a:p>
            <a:pPr>
              <a:lnSpc>
                <a:spcPct val="115000"/>
              </a:lnSpc>
              <a:spcBef>
                <a:spcPts val="80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hemocytoblasts</a:t>
            </a: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erythrocytes</a:t>
            </a:r>
            <a:endParaRPr lang="en-US" altLang="en-US" sz="240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white blood cells </a:t>
            </a: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stem cells</a:t>
            </a:r>
            <a:endParaRPr lang="en-US" altLang="en-US" sz="240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r>
              <a:rPr lang="en-US" altLang="en-US" sz="2400">
                <a:latin typeface="Arial" panose="020B0604020202020204" pitchFamily="34" charset="0"/>
                <a:cs typeface="Arial" panose="020B0604020202020204" pitchFamily="34" charset="0"/>
              </a:rPr>
              <a:t>E. neurons</a:t>
            </a:r>
            <a:endParaRPr lang="en-US" altLang="en-US" sz="240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sym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C35FE-1830-408E-B4CA-B513EC5DFA4F}"/>
              </a:ext>
            </a:extLst>
          </p:cNvPr>
          <p:cNvSpPr>
            <a:spLocks noGrp="1"/>
          </p:cNvSpPr>
          <p:nvPr>
            <p:ph type="title"/>
          </p:nvPr>
        </p:nvSpPr>
        <p:spPr>
          <a:xfrm>
            <a:off x="0" y="152400"/>
            <a:ext cx="9144000" cy="9906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6, Response</a:t>
            </a:r>
            <a:endParaRPr lang="en-AU" dirty="0">
              <a:solidFill>
                <a:srgbClr val="145C76"/>
              </a:solidFill>
            </a:endParaRPr>
          </a:p>
        </p:txBody>
      </p:sp>
      <p:sp>
        <p:nvSpPr>
          <p:cNvPr id="102403" name="Google Shape;433;g847cf01710_0_113">
            <a:extLst>
              <a:ext uri="{FF2B5EF4-FFF2-40B4-BE49-F238E27FC236}">
                <a16:creationId xmlns:a16="http://schemas.microsoft.com/office/drawing/2014/main" id="{EDB738E4-573E-E544-9F1F-616C66C730DD}"/>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a:latin typeface="Arial" panose="020B0604020202020204" pitchFamily="34" charset="0"/>
                <a:cs typeface="Arial" panose="020B0604020202020204" pitchFamily="34" charset="0"/>
              </a:rPr>
              <a:t>Oxygen carried by whole blood in animals is bound and transported by hemoglobin in what type of cell? </a:t>
            </a:r>
          </a:p>
          <a:p>
            <a:pPr>
              <a:lnSpc>
                <a:spcPct val="115000"/>
              </a:lnSpc>
              <a:spcBef>
                <a:spcPts val="80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erythrocytes</a:t>
            </a:r>
          </a:p>
          <a:p>
            <a:pPr>
              <a:lnSpc>
                <a:spcPct val="115000"/>
              </a:lnSpc>
              <a:spcBef>
                <a:spcPct val="0"/>
              </a:spcBef>
              <a:buClr>
                <a:srgbClr val="000000"/>
              </a:buClr>
              <a:buSzPts val="1100"/>
              <a:buFont typeface="Calibri" panose="020F0502020204030204" pitchFamily="34" charset="0"/>
              <a:buNone/>
            </a:pPr>
            <a:endParaRPr lang="en-US" altLang="en-US" sz="2400" b="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a:latin typeface="Arial" panose="020B0604020202020204" pitchFamily="34" charset="0"/>
                <a:cs typeface="Arial" panose="020B0604020202020204" pitchFamily="34" charset="0"/>
              </a:rPr>
              <a:t>Nearly all the oxygen carried by whole blood in animals is bound and transported by hemoglobin in erythrocytes (red blood cells). They are formed from precursor stem cells called hemocytoblasts. </a:t>
            </a:r>
          </a:p>
          <a:p>
            <a:pPr>
              <a:lnSpc>
                <a:spcPct val="115000"/>
              </a:lnSpc>
              <a:spcBef>
                <a:spcPct val="0"/>
              </a:spcBef>
              <a:buClr>
                <a:srgbClr val="000000"/>
              </a:buClr>
              <a:buSzPts val="1100"/>
              <a:buFontTx/>
              <a:buNone/>
            </a:pPr>
            <a:endParaRPr lang="en-US" altLang="en-US" sz="2400"/>
          </a:p>
          <a:p>
            <a:pPr>
              <a:lnSpc>
                <a:spcPct val="115000"/>
              </a:lnSpc>
              <a:spcBef>
                <a:spcPct val="0"/>
              </a:spcBef>
              <a:buClr>
                <a:srgbClr val="000000"/>
              </a:buClr>
              <a:buSzPts val="1100"/>
              <a:buFont typeface="Calibri" panose="020F0502020204030204" pitchFamily="34" charset="0"/>
              <a:buNone/>
            </a:pPr>
            <a:endParaRPr lang="en-US" altLang="en-US" sz="2400" b="1">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sym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4969AAEF-FCCA-40AC-8600-834F8067496C}"/>
              </a:ext>
            </a:extLst>
          </p:cNvPr>
          <p:cNvPicPr>
            <a:picLocks noChangeAspect="1"/>
          </p:cNvPicPr>
          <p:nvPr/>
        </p:nvPicPr>
        <p:blipFill>
          <a:blip r:embed="rId3"/>
          <a:stretch>
            <a:fillRect/>
          </a:stretch>
        </p:blipFill>
        <p:spPr>
          <a:xfrm>
            <a:off x="1895573" y="400166"/>
            <a:ext cx="993734" cy="695004"/>
          </a:xfrm>
          <a:prstGeom prst="rect">
            <a:avLst/>
          </a:prstGeom>
        </p:spPr>
      </p:pic>
      <p:sp>
        <p:nvSpPr>
          <p:cNvPr id="2" name="Title 1">
            <a:extLst>
              <a:ext uri="{FF2B5EF4-FFF2-40B4-BE49-F238E27FC236}">
                <a16:creationId xmlns:a16="http://schemas.microsoft.com/office/drawing/2014/main" id="{78E52EA2-8C8A-4F34-8192-3B375B1B3751}"/>
              </a:ext>
            </a:extLst>
          </p:cNvPr>
          <p:cNvSpPr>
            <a:spLocks noGrp="1"/>
          </p:cNvSpPr>
          <p:nvPr>
            <p:ph type="title"/>
          </p:nvPr>
        </p:nvSpPr>
        <p:spPr>
          <a:xfrm>
            <a:off x="0" y="152400"/>
            <a:ext cx="9144000" cy="1169988"/>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b="0" dirty="0"/>
          </a:p>
        </p:txBody>
      </p:sp>
      <p:sp>
        <p:nvSpPr>
          <p:cNvPr id="29698" name="Text Placeholder 2">
            <a:extLst>
              <a:ext uri="{FF2B5EF4-FFF2-40B4-BE49-F238E27FC236}">
                <a16:creationId xmlns:a16="http://schemas.microsoft.com/office/drawing/2014/main" id="{3F9A6E41-8412-AA44-B7CF-36AE3E19FD5E}"/>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In a multisubunit protein, a conformational change in one subunit often affects the conformation of other subunits. </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1043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D170B-BDA3-4212-95C7-C31F4F2843A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Hemoglobin Subunits Are Structurally Similar to Myoglobin</a:t>
            </a:r>
            <a:endParaRPr lang="en-AU" dirty="0">
              <a:solidFill>
                <a:srgbClr val="4E4CB4"/>
              </a:solidFill>
            </a:endParaRPr>
          </a:p>
        </p:txBody>
      </p:sp>
      <p:sp>
        <p:nvSpPr>
          <p:cNvPr id="4" name="Google Shape;390;g847cf01710_0_68">
            <a:extLst>
              <a:ext uri="{FF2B5EF4-FFF2-40B4-BE49-F238E27FC236}">
                <a16:creationId xmlns:a16="http://schemas.microsoft.com/office/drawing/2014/main" id="{3D09FFB0-84C4-8041-99B7-CB3E1A5B5093}"/>
              </a:ext>
            </a:extLst>
          </p:cNvPr>
          <p:cNvSpPr txBox="1">
            <a:spLocks noChangeArrowheads="1"/>
          </p:cNvSpPr>
          <p:nvPr/>
        </p:nvSpPr>
        <p:spPr bwMode="auto">
          <a:xfrm>
            <a:off x="457200" y="1989138"/>
            <a:ext cx="38862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hemoglobin:</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tetrameric protein with 4 heme groups </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adult hemoglobin has two globin types: two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chains (141 residues each) and two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chains (146 residues each) </a:t>
            </a: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06499" name="Picture 2" descr="On the left, myoglobin has a bottom helix that extends diagonally upward toward the right, where it connects by a small strand to a helix that extends in diagonally upward toward the left to form a V shape. The top of the second strand is connected to the upper end of a short helix that extends diagonally to the right before connecting to a longer helix that extends diagonally to the lower left and meets a helix that extends diagonally to the upper right. The latter helix is crossed by a short, almost vertical helix that connects to a helix that runs diagonally down to the lower right behind the other helices, where it connects to the bottom helix. A red ball-and-stick structure with a large sphere in the center is found in the middle of these helices and is labeled heme group. The beta subunit of hemoglobin has a very similar structure and also contains a heme group.">
            <a:extLst>
              <a:ext uri="{FF2B5EF4-FFF2-40B4-BE49-F238E27FC236}">
                <a16:creationId xmlns:a16="http://schemas.microsoft.com/office/drawing/2014/main" id="{B4EDF2B2-69DB-E344-8DB1-DC4B71A91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514600"/>
            <a:ext cx="4568825"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A9728-BD07-4F14-94B8-D7C662176857}"/>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Structural Conservation of </a:t>
            </a:r>
            <a:r>
              <a:rPr lang="en-US" altLang="en-US" dirty="0" err="1">
                <a:solidFill>
                  <a:schemeClr val="accent4"/>
                </a:solidFill>
                <a:latin typeface="Arial" panose="020B0604020202020204" pitchFamily="34" charset="0"/>
                <a:cs typeface="Arial" panose="020B0604020202020204" pitchFamily="34" charset="0"/>
              </a:rPr>
              <a:t>Globins</a:t>
            </a:r>
            <a:endParaRPr lang="en-AU" dirty="0"/>
          </a:p>
        </p:txBody>
      </p:sp>
      <p:pic>
        <p:nvPicPr>
          <p:cNvPr id="108547" name="Picture 4" descr="Part b shows a helix labeled A at the bottom that angles slightly diagonally upward to the right with a strand extending up and to the left that is blue on its left half. There are two blue regions on the upper right of helix A. The helix ends with a vertical strand that attaches to vertical helix B that is slightly angled to the left. Helix b has two regions of blue near the middle. At the top, it meets helix C that is angled so that the observer can look through it and that has some blue regions. A long strand extends right from C to small helix D, which is almost vertical and which connects by a strand to helix E. Helix E runs diagonally downward to the far left side near the end of helix A and also contains some blue areas. It connects by a strand to vertical helix F near the left side of the molecule. There is some blue near the top of helix F. Helix G extends from the top of helix F diagonally down to the right to, ending near where helices B and E intersect. A long horizontal strand connects it to Helix H, which begins behind helix E and runs diagonally to the upper left and has some blue on its second coil from the top. It ends in a strand. A heme molecule is shown in front of strand G near the center of the molecule. It has a large sphere in its center. Part c shows a molecule that is similar to the one in part b except that there are no blue patches and the molecule has overlapping helices in each lettered location.">
            <a:extLst>
              <a:ext uri="{FF2B5EF4-FFF2-40B4-BE49-F238E27FC236}">
                <a16:creationId xmlns:a16="http://schemas.microsoft.com/office/drawing/2014/main" id="{3F73B909-EA44-7345-A388-6161F11BCCD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13944" y="1676400"/>
            <a:ext cx="7268511" cy="308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90;g847cf01710_0_68">
            <a:extLst>
              <a:ext uri="{FF2B5EF4-FFF2-40B4-BE49-F238E27FC236}">
                <a16:creationId xmlns:a16="http://schemas.microsoft.com/office/drawing/2014/main" id="{D871D787-5BE5-F146-9887-72E7272F8110}"/>
              </a:ext>
            </a:extLst>
          </p:cNvPr>
          <p:cNvSpPr txBox="1">
            <a:spLocks noChangeArrowheads="1"/>
          </p:cNvSpPr>
          <p:nvPr/>
        </p:nvSpPr>
        <p:spPr bwMode="auto">
          <a:xfrm>
            <a:off x="596901" y="5120013"/>
            <a:ext cx="3886200" cy="6000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Low sequence similarity</a:t>
            </a: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08549" name="Rectangle 5">
            <a:extLst>
              <a:ext uri="{FF2B5EF4-FFF2-40B4-BE49-F238E27FC236}">
                <a16:creationId xmlns:a16="http://schemas.microsoft.com/office/drawing/2014/main" id="{E6E92274-BD97-CB43-A5B8-A9930E8E3969}"/>
              </a:ext>
            </a:extLst>
          </p:cNvPr>
          <p:cNvSpPr>
            <a:spLocks noChangeArrowheads="1"/>
          </p:cNvSpPr>
          <p:nvPr/>
        </p:nvSpPr>
        <p:spPr bwMode="auto">
          <a:xfrm>
            <a:off x="4648199" y="5139545"/>
            <a:ext cx="3506088" cy="46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08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High structural similarity</a:t>
            </a: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oogle Shape;184;g7fe2cbe272_0_35" descr="Icon P 3">
            <a:extLst>
              <a:ext uri="{FF2B5EF4-FFF2-40B4-BE49-F238E27FC236}">
                <a16:creationId xmlns:a16="http://schemas.microsoft.com/office/drawing/2014/main" id="{8718D414-8313-2B40-B11F-F7CCAA63AA2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873" y="352327"/>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70D648D-97F6-42F8-BE63-6DDFD3A1A474}"/>
              </a:ext>
            </a:extLst>
          </p:cNvPr>
          <p:cNvSpPr>
            <a:spLocks noGrp="1"/>
          </p:cNvSpPr>
          <p:nvPr>
            <p:ph type="title"/>
          </p:nvPr>
        </p:nvSpPr>
        <p:spPr>
          <a:xfrm>
            <a:off x="0" y="152400"/>
            <a:ext cx="9144000" cy="1284288"/>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2)</a:t>
            </a:r>
            <a:endParaRPr lang="en-AU" sz="2000" b="0" dirty="0"/>
          </a:p>
        </p:txBody>
      </p:sp>
      <p:sp>
        <p:nvSpPr>
          <p:cNvPr id="25603" name="Text Placeholder 2">
            <a:extLst>
              <a:ext uri="{FF2B5EF4-FFF2-40B4-BE49-F238E27FC236}">
                <a16:creationId xmlns:a16="http://schemas.microsoft.com/office/drawing/2014/main" id="{B36E80DF-BDF5-E34C-BEBA-A2A710A81E9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Proteins are flexible. </a:t>
            </a:r>
            <a:r>
              <a:rPr lang="en-US" altLang="en-US" sz="2400" dirty="0">
                <a:latin typeface="Arial" panose="020B0604020202020204" pitchFamily="34" charset="0"/>
                <a:cs typeface="Arial" panose="020B0604020202020204" pitchFamily="34" charset="0"/>
              </a:rPr>
              <a:t>Changes in conformation may be subtle, reflecting molecular vibrations and small movements of amino acid residues throughout the protein. Changes in conformation may also be more dramatic, with major segments of the protein structure moving as much as several nanometers. Specific conformational changes are frequently essential to a protein’s function.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DDFDA-ADB4-42F2-B137-5C2F281114BB}"/>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Quaternary Structure of Hemoglobin</a:t>
            </a:r>
            <a:endParaRPr lang="en-AU" dirty="0"/>
          </a:p>
        </p:txBody>
      </p:sp>
      <p:sp>
        <p:nvSpPr>
          <p:cNvPr id="8" name="Google Shape;390;g847cf01710_0_68">
            <a:extLst>
              <a:ext uri="{FF2B5EF4-FFF2-40B4-BE49-F238E27FC236}">
                <a16:creationId xmlns:a16="http://schemas.microsoft.com/office/drawing/2014/main" id="{A750807A-9C0E-EA4B-8ABE-0A06690190F2}"/>
              </a:ext>
            </a:extLst>
          </p:cNvPr>
          <p:cNvSpPr txBox="1">
            <a:spLocks noChangeArrowheads="1"/>
          </p:cNvSpPr>
          <p:nvPr/>
        </p:nvSpPr>
        <p:spPr bwMode="auto">
          <a:xfrm>
            <a:off x="457200" y="1989138"/>
            <a:ext cx="80010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strong interactions between unlike subunits</a:t>
            </a:r>
          </a:p>
          <a:p>
            <a:pPr lvl="1">
              <a:lnSpc>
                <a:spcPct val="110000"/>
              </a:lnSpc>
              <a:spcBef>
                <a:spcPct val="0"/>
              </a:spcBef>
              <a:buClr>
                <a:srgbClr val="000000"/>
              </a:buClr>
              <a:buSzPts val="2800"/>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hydrophobic effect</a:t>
            </a:r>
          </a:p>
          <a:p>
            <a:pPr lvl="1">
              <a:lnSpc>
                <a:spcPct val="110000"/>
              </a:lnSpc>
              <a:spcBef>
                <a:spcPct val="0"/>
              </a:spcBef>
              <a:buClr>
                <a:srgbClr val="000000"/>
              </a:buClr>
              <a:buSzPts val="2800"/>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hydrogen bonds</a:t>
            </a:r>
          </a:p>
          <a:p>
            <a:pPr lvl="1">
              <a:lnSpc>
                <a:spcPct val="110000"/>
              </a:lnSpc>
              <a:spcBef>
                <a:spcPct val="0"/>
              </a:spcBef>
              <a:buClr>
                <a:srgbClr val="000000"/>
              </a:buClr>
              <a:buSzPts val="2800"/>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ion pairs (salt bridges) </a:t>
            </a: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1</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1</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α</a:t>
            </a:r>
            <a:r>
              <a:rPr lang="en-US" sz="2400" baseline="-25000" dirty="0">
                <a:latin typeface="Arial" panose="020B0604020202020204" pitchFamily="34" charset="0"/>
                <a:cs typeface="Arial" panose="020B0604020202020204" pitchFamily="34" charset="0"/>
              </a:rPr>
              <a:t>2</a:t>
            </a:r>
            <a:r>
              <a:rPr lang="el-GR" sz="2400" i="1" dirty="0">
                <a:latin typeface="Arial" panose="020B0604020202020204" pitchFamily="34" charset="0"/>
                <a:cs typeface="Arial" panose="020B0604020202020204" pitchFamily="34" charset="0"/>
              </a:rPr>
              <a:t>β</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interface involves &gt;30 residues</a:t>
            </a: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1</a:t>
            </a:r>
            <a:r>
              <a:rPr lang="el-GR" sz="2400" i="1" dirty="0">
                <a:latin typeface="Arial" panose="020B0604020202020204" pitchFamily="34" charset="0"/>
                <a:cs typeface="Arial" panose="020B0604020202020204" pitchFamily="34" charset="0"/>
              </a:rPr>
              <a:t>β</a:t>
            </a:r>
            <a:r>
              <a:rPr lang="en-US" sz="2400" baseline="-25000" dirty="0">
                <a:latin typeface="Arial" panose="020B0604020202020204" pitchFamily="34" charset="0"/>
                <a:cs typeface="Arial" panose="020B0604020202020204" pitchFamily="34" charset="0"/>
              </a:rPr>
              <a:t>2</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α</a:t>
            </a:r>
            <a:r>
              <a:rPr lang="en-US" sz="2400" baseline="-25000" dirty="0">
                <a:latin typeface="Arial" panose="020B0604020202020204" pitchFamily="34" charset="0"/>
                <a:cs typeface="Arial" panose="020B0604020202020204" pitchFamily="34" charset="0"/>
              </a:rPr>
              <a:t>2</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1</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interface involves 19 residues </a:t>
            </a: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CA3CA4DA-549E-44BC-8FB1-3A8AEA5E51AA}"/>
              </a:ext>
            </a:extLst>
          </p:cNvPr>
          <p:cNvPicPr>
            <a:picLocks noChangeAspect="1"/>
          </p:cNvPicPr>
          <p:nvPr/>
        </p:nvPicPr>
        <p:blipFill>
          <a:blip r:embed="rId3"/>
          <a:stretch>
            <a:fillRect/>
          </a:stretch>
        </p:blipFill>
        <p:spPr>
          <a:xfrm>
            <a:off x="1143000" y="249865"/>
            <a:ext cx="1133954" cy="816935"/>
          </a:xfrm>
          <a:prstGeom prst="rect">
            <a:avLst/>
          </a:prstGeom>
        </p:spPr>
      </p:pic>
      <p:sp>
        <p:nvSpPr>
          <p:cNvPr id="2" name="Title 1">
            <a:extLst>
              <a:ext uri="{FF2B5EF4-FFF2-40B4-BE49-F238E27FC236}">
                <a16:creationId xmlns:a16="http://schemas.microsoft.com/office/drawing/2014/main" id="{04B83BB9-21F2-46FE-9159-5A69D9C77971}"/>
              </a:ext>
            </a:extLst>
          </p:cNvPr>
          <p:cNvSpPr>
            <a:spLocks noGrp="1"/>
          </p:cNvSpPr>
          <p:nvPr>
            <p:ph type="title"/>
          </p:nvPr>
        </p:nvSpPr>
        <p:spPr>
          <a:xfrm>
            <a:off x="0" y="152400"/>
            <a:ext cx="9144000" cy="9906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7</a:t>
            </a:r>
            <a:endParaRPr lang="en-AU" dirty="0">
              <a:solidFill>
                <a:srgbClr val="145C76"/>
              </a:solidFill>
            </a:endParaRPr>
          </a:p>
        </p:txBody>
      </p:sp>
      <p:sp>
        <p:nvSpPr>
          <p:cNvPr id="112645" name="Google Shape;433;g847cf01710_0_113">
            <a:extLst>
              <a:ext uri="{FF2B5EF4-FFF2-40B4-BE49-F238E27FC236}">
                <a16:creationId xmlns:a16="http://schemas.microsoft.com/office/drawing/2014/main" id="{BFF9735F-B28A-3748-9AB5-BECE484DC533}"/>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a:latin typeface="Arial" panose="020B0604020202020204" pitchFamily="34" charset="0"/>
                <a:cs typeface="Arial" panose="020B0604020202020204" pitchFamily="34" charset="0"/>
              </a:rPr>
              <a:t>The </a:t>
            </a:r>
            <a:r>
              <a:rPr lang="el-GR" altLang="en-US" sz="2400" i="1">
                <a:latin typeface="Arial" panose="020B0604020202020204" pitchFamily="34" charset="0"/>
                <a:cs typeface="Arial" panose="020B0604020202020204" pitchFamily="34" charset="0"/>
              </a:rPr>
              <a:t>α</a:t>
            </a:r>
            <a:r>
              <a:rPr lang="el-GR" altLang="en-US" sz="2400">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and </a:t>
            </a:r>
            <a:r>
              <a:rPr lang="el-GR" altLang="en-US" sz="2400" i="1">
                <a:latin typeface="Arial" panose="020B0604020202020204" pitchFamily="34" charset="0"/>
                <a:cs typeface="Arial" panose="020B0604020202020204" pitchFamily="34" charset="0"/>
              </a:rPr>
              <a:t>β</a:t>
            </a:r>
            <a:r>
              <a:rPr lang="el-GR" altLang="en-US" sz="2400">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subunits of </a:t>
            </a:r>
            <a:r>
              <a:rPr lang="en-US" altLang="en-US" sz="2400"/>
              <a:t>h</a:t>
            </a:r>
            <a:r>
              <a:rPr lang="en-US" altLang="en-US" sz="2400">
                <a:latin typeface="Arial" panose="020B0604020202020204" pitchFamily="34" charset="0"/>
                <a:cs typeface="Arial" panose="020B0604020202020204" pitchFamily="34" charset="0"/>
              </a:rPr>
              <a:t>emoglobin:</a:t>
            </a:r>
          </a:p>
          <a:p>
            <a:pPr>
              <a:lnSpc>
                <a:spcPct val="115000"/>
              </a:lnSpc>
              <a:spcBef>
                <a:spcPts val="80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each contain 4 heme </a:t>
            </a:r>
            <a:r>
              <a:rPr lang="en-US" altLang="en-US" sz="2400">
                <a:latin typeface="Arial" panose="020B0604020202020204" pitchFamily="34" charset="0"/>
                <a:cs typeface="Arial" panose="020B0604020202020204" pitchFamily="34" charset="0"/>
              </a:rPr>
              <a:t>prosthetic groups. </a:t>
            </a:r>
            <a:endParaRPr lang="en-US" altLang="en-US" sz="2400">
              <a:solidFill>
                <a:srgbClr val="000000"/>
              </a:solidFill>
              <a:latin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sym typeface="Arial" panose="020B0604020202020204" pitchFamily="34" charset="0"/>
              </a:rPr>
              <a:t>B. contain several stretches of identical amino acids.  </a:t>
            </a:r>
            <a:endParaRPr lang="en-US" altLang="en-US" sz="2400">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sym typeface="Arial" panose="020B0604020202020204" pitchFamily="34" charset="0"/>
              </a:rPr>
              <a:t>C. are both tetramers. </a:t>
            </a:r>
            <a:endParaRPr lang="en-US" altLang="en-US" sz="240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a:solidFill>
                  <a:srgbClr val="000000"/>
                </a:solidFill>
                <a:latin typeface="Arial" panose="020B0604020202020204" pitchFamily="34" charset="0"/>
                <a:sym typeface="Arial" panose="020B0604020202020204" pitchFamily="34" charset="0"/>
              </a:rPr>
              <a:t>D. have high structural similarity to each other.</a:t>
            </a:r>
            <a:endParaRPr lang="en-US" altLang="en-US" sz="240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pPr>
            <a:r>
              <a:rPr lang="en-US" altLang="en-US" sz="2400">
                <a:latin typeface="Arial" panose="020B0604020202020204" pitchFamily="34" charset="0"/>
                <a:cs typeface="Arial" panose="020B0604020202020204" pitchFamily="34" charset="0"/>
              </a:rPr>
              <a:t>E. differ in structure and sequence.</a:t>
            </a:r>
            <a:endParaRPr lang="en-US" altLang="en-US" sz="240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sym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F67A8-04C9-4CF8-8182-80EB72F174DB}"/>
              </a:ext>
            </a:extLst>
          </p:cNvPr>
          <p:cNvSpPr>
            <a:spLocks noGrp="1"/>
          </p:cNvSpPr>
          <p:nvPr>
            <p:ph type="title"/>
          </p:nvPr>
        </p:nvSpPr>
        <p:spPr>
          <a:xfrm>
            <a:off x="0" y="152400"/>
            <a:ext cx="9144000" cy="9906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7, Response</a:t>
            </a:r>
            <a:endParaRPr lang="en-AU" dirty="0">
              <a:solidFill>
                <a:srgbClr val="145C76"/>
              </a:solidFill>
            </a:endParaRPr>
          </a:p>
        </p:txBody>
      </p:sp>
      <p:sp>
        <p:nvSpPr>
          <p:cNvPr id="114691" name="Google Shape;433;g847cf01710_0_113">
            <a:extLst>
              <a:ext uri="{FF2B5EF4-FFF2-40B4-BE49-F238E27FC236}">
                <a16:creationId xmlns:a16="http://schemas.microsoft.com/office/drawing/2014/main" id="{4CBD15C1-75E8-3841-8385-7A0CFFC55942}"/>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a:latin typeface="Arial" panose="020B0604020202020204" pitchFamily="34" charset="0"/>
                <a:cs typeface="Arial" panose="020B0604020202020204" pitchFamily="34" charset="0"/>
              </a:rPr>
              <a:t>The </a:t>
            </a:r>
            <a:r>
              <a:rPr lang="el-GR" altLang="en-US" sz="2400" i="1">
                <a:latin typeface="Arial" panose="020B0604020202020204" pitchFamily="34" charset="0"/>
                <a:cs typeface="Arial" panose="020B0604020202020204" pitchFamily="34" charset="0"/>
              </a:rPr>
              <a:t>α</a:t>
            </a:r>
            <a:r>
              <a:rPr lang="el-GR" altLang="en-US" sz="2400">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and </a:t>
            </a:r>
            <a:r>
              <a:rPr lang="el-GR" altLang="en-US" sz="2400" i="1">
                <a:latin typeface="Arial" panose="020B0604020202020204" pitchFamily="34" charset="0"/>
                <a:cs typeface="Arial" panose="020B0604020202020204" pitchFamily="34" charset="0"/>
              </a:rPr>
              <a:t>β</a:t>
            </a:r>
            <a:r>
              <a:rPr lang="el-GR" altLang="en-US" sz="2400">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subunits of </a:t>
            </a:r>
            <a:r>
              <a:rPr lang="en-US" altLang="en-US" sz="2400"/>
              <a:t>h</a:t>
            </a:r>
            <a:r>
              <a:rPr lang="en-US" altLang="en-US" sz="2400">
                <a:latin typeface="Arial" panose="020B0604020202020204" pitchFamily="34" charset="0"/>
                <a:cs typeface="Arial" panose="020B0604020202020204" pitchFamily="34" charset="0"/>
              </a:rPr>
              <a:t>emoglobin:</a:t>
            </a:r>
          </a:p>
          <a:p>
            <a:pPr>
              <a:lnSpc>
                <a:spcPct val="115000"/>
              </a:lnSpc>
              <a:spcBef>
                <a:spcPts val="80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have high structural similarity to each other.</a:t>
            </a:r>
          </a:p>
          <a:p>
            <a:pPr>
              <a:lnSpc>
                <a:spcPct val="115000"/>
              </a:lnSpc>
              <a:spcBef>
                <a:spcPct val="0"/>
              </a:spcBef>
              <a:buClr>
                <a:srgbClr val="000000"/>
              </a:buClr>
              <a:buSzPts val="1100"/>
              <a:buFontTx/>
              <a:buNone/>
            </a:pPr>
            <a:endParaRPr lang="en-US" altLang="en-US" sz="2400" b="1">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a:latin typeface="Arial" panose="020B0604020202020204" pitchFamily="34" charset="0"/>
                <a:cs typeface="Arial" panose="020B0604020202020204" pitchFamily="34" charset="0"/>
              </a:rPr>
              <a:t>The three-dimensional structures of the two types of subunits are very similar to each other and to myoglobin, reflecting their evolution within the larger globin superfamily. </a:t>
            </a:r>
          </a:p>
          <a:p>
            <a:pPr>
              <a:lnSpc>
                <a:spcPct val="115000"/>
              </a:lnSpc>
              <a:spcBef>
                <a:spcPct val="0"/>
              </a:spcBef>
              <a:buClr>
                <a:srgbClr val="000000"/>
              </a:buClr>
              <a:buSzPts val="1100"/>
              <a:buFontTx/>
              <a:buNone/>
            </a:pPr>
            <a:endParaRPr lang="en-US" altLang="en-US" sz="2400" b="1">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sym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Google Shape;191;g7fe2cbe272_0_44" descr="Icon P 4&#10;">
            <a:extLst>
              <a:ext uri="{FF2B5EF4-FFF2-40B4-BE49-F238E27FC236}">
                <a16:creationId xmlns:a16="http://schemas.microsoft.com/office/drawing/2014/main" id="{013A5FF8-7FD7-674C-9348-AB301C15C4C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98" y="381000"/>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04511EE-2BD1-4898-BF40-BE42803E9C61}"/>
              </a:ext>
            </a:extLst>
          </p:cNvPr>
          <p:cNvSpPr>
            <a:spLocks noGrp="1"/>
          </p:cNvSpPr>
          <p:nvPr>
            <p:ph type="title"/>
          </p:nvPr>
        </p:nvSpPr>
        <p:spPr>
          <a:xfrm>
            <a:off x="0" y="152400"/>
            <a:ext cx="9144000" cy="11430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2)</a:t>
            </a:r>
            <a:endParaRPr lang="en-AU" sz="2000" b="0" dirty="0"/>
          </a:p>
        </p:txBody>
      </p:sp>
      <p:sp>
        <p:nvSpPr>
          <p:cNvPr id="27651" name="Text Placeholder 2">
            <a:extLst>
              <a:ext uri="{FF2B5EF4-FFF2-40B4-BE49-F238E27FC236}">
                <a16:creationId xmlns:a16="http://schemas.microsoft.com/office/drawing/2014/main" id="{18D2E0E6-E912-B749-AAEA-95DF75FCF60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The binding of a protein and a ligand is often coupled to a conformational change in the protein that makes the binding site more complementary to the ligand, permitting tighter binding. </a:t>
            </a:r>
            <a:r>
              <a:rPr lang="en-US" altLang="en-US" sz="2400" dirty="0">
                <a:latin typeface="Arial" panose="020B0604020202020204" pitchFamily="34" charset="0"/>
                <a:cs typeface="Arial" panose="020B0604020202020204" pitchFamily="34" charset="0"/>
              </a:rPr>
              <a:t>The structural adaptation that occurs between protein and ligand is called </a:t>
            </a:r>
            <a:r>
              <a:rPr lang="en-US" altLang="en-US" sz="2400" b="1" dirty="0">
                <a:latin typeface="Arial" panose="020B0604020202020204" pitchFamily="34" charset="0"/>
                <a:cs typeface="Arial" panose="020B0604020202020204" pitchFamily="34" charset="0"/>
              </a:rPr>
              <a:t>induced fit</a:t>
            </a:r>
            <a:r>
              <a:rPr lang="en-US" alt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42760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9460B-C01B-4F81-883A-D7319BCD8F2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Hemoglobin Undergoes a Structural Change on Binding Oxygen</a:t>
            </a:r>
            <a:endParaRPr lang="en-AU" dirty="0">
              <a:solidFill>
                <a:srgbClr val="4E4CB4"/>
              </a:solidFill>
            </a:endParaRPr>
          </a:p>
        </p:txBody>
      </p:sp>
      <p:sp>
        <p:nvSpPr>
          <p:cNvPr id="4" name="Google Shape;390;g847cf01710_0_68">
            <a:extLst>
              <a:ext uri="{FF2B5EF4-FFF2-40B4-BE49-F238E27FC236}">
                <a16:creationId xmlns:a16="http://schemas.microsoft.com/office/drawing/2014/main" id="{7F70BC82-1E76-CF41-8CDE-72532E295AD0}"/>
              </a:ext>
            </a:extLst>
          </p:cNvPr>
          <p:cNvSpPr txBox="1">
            <a:spLocks noChangeArrowheads="1"/>
          </p:cNvSpPr>
          <p:nvPr/>
        </p:nvSpPr>
        <p:spPr bwMode="auto">
          <a:xfrm>
            <a:off x="319088" y="1768475"/>
            <a:ext cx="3719512" cy="447992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two conformations of hemoglobin:</a:t>
            </a:r>
          </a:p>
          <a:p>
            <a:pPr lvl="1">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R state </a:t>
            </a:r>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has a higher affinity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 hemoglobin</a:t>
            </a: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T state </a:t>
            </a:r>
            <a:r>
              <a:rPr lang="en-US" sz="2400" dirty="0">
                <a:latin typeface="Arial" panose="020B0604020202020204" pitchFamily="34" charset="0"/>
                <a:cs typeface="Arial" panose="020B0604020202020204" pitchFamily="34" charset="0"/>
              </a:rPr>
              <a:t>= more stable when 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is absent, predominant conformation of </a:t>
            </a:r>
            <a:r>
              <a:rPr lang="en-US" sz="2400" b="1" dirty="0">
                <a:latin typeface="Arial" panose="020B0604020202020204" pitchFamily="34" charset="0"/>
                <a:cs typeface="Arial" panose="020B0604020202020204" pitchFamily="34" charset="0"/>
              </a:rPr>
              <a:t>deoxyhemoglobin </a:t>
            </a: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18787" name="Picture 4" descr="The T state of hemoglobin has many helices around an open center. Clockwise from the top, the subunits are beta 1 (dark), alpha 1 (light), beta 2 (dark), and alpha 2 (light). Each subunit contains a heme molecule. When rotated 30 degrees clockwise around its vertical axis, the figure has B 2 on the left and alpha 1 on the right. These subunits are closer together at the bottom and farther apart at the top. In the R state, the four subunits are in the same positions and look similar with slightly more open space. When rotated 30 degrees clockwise around its vertical axis, the subunits are slightly farther apart at the bottom but are still separated by more space on top.">
            <a:extLst>
              <a:ext uri="{FF2B5EF4-FFF2-40B4-BE49-F238E27FC236}">
                <a16:creationId xmlns:a16="http://schemas.microsoft.com/office/drawing/2014/main" id="{42114841-DB01-0644-826B-28F515002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612" y="2723297"/>
            <a:ext cx="47117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Box 5">
            <a:extLst>
              <a:ext uri="{FF2B5EF4-FFF2-40B4-BE49-F238E27FC236}">
                <a16:creationId xmlns:a16="http://schemas.microsoft.com/office/drawing/2014/main" id="{50BC55D9-337E-244A-8E41-9E256B55AA1B}"/>
              </a:ext>
            </a:extLst>
          </p:cNvPr>
          <p:cNvSpPr txBox="1">
            <a:spLocks noChangeArrowheads="1"/>
          </p:cNvSpPr>
          <p:nvPr/>
        </p:nvSpPr>
        <p:spPr bwMode="auto">
          <a:xfrm>
            <a:off x="6019800" y="1905000"/>
            <a:ext cx="266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dirty="0">
                <a:latin typeface="Arial" panose="020B0604020202020204" pitchFamily="34" charset="0"/>
                <a:cs typeface="Arial" panose="020B0604020202020204" pitchFamily="34" charset="0"/>
              </a:rPr>
              <a:t>Greater number of ion pairs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AC3DF-351B-4437-9E33-04051023E06F}"/>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Ion Pairs Stabilize the T State</a:t>
            </a:r>
            <a:endParaRPr lang="en-AU" dirty="0"/>
          </a:p>
        </p:txBody>
      </p:sp>
      <p:sp>
        <p:nvSpPr>
          <p:cNvPr id="4" name="Google Shape;390;g847cf01710_0_68">
            <a:extLst>
              <a:ext uri="{FF2B5EF4-FFF2-40B4-BE49-F238E27FC236}">
                <a16:creationId xmlns:a16="http://schemas.microsoft.com/office/drawing/2014/main" id="{B81D19FB-94A7-8B4C-8F19-0AA1DB08C355}"/>
              </a:ext>
            </a:extLst>
          </p:cNvPr>
          <p:cNvSpPr txBox="1">
            <a:spLocks noChangeArrowheads="1"/>
          </p:cNvSpPr>
          <p:nvPr/>
        </p:nvSpPr>
        <p:spPr bwMode="auto">
          <a:xfrm>
            <a:off x="312738" y="1600201"/>
            <a:ext cx="8518525" cy="928688"/>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 state is stabilized by a greater number of ion pairs, many of which lie at the </a:t>
            </a: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1</a:t>
            </a:r>
            <a:r>
              <a:rPr lang="el-GR" sz="2400" i="1" dirty="0">
                <a:latin typeface="Arial" panose="020B0604020202020204" pitchFamily="34" charset="0"/>
                <a:cs typeface="Arial" panose="020B0604020202020204" pitchFamily="34" charset="0"/>
              </a:rPr>
              <a:t>β</a:t>
            </a:r>
            <a:r>
              <a:rPr lang="en-US" sz="2400" baseline="-25000" dirty="0">
                <a:latin typeface="Arial" panose="020B0604020202020204" pitchFamily="34" charset="0"/>
                <a:cs typeface="Arial" panose="020B0604020202020204" pitchFamily="34" charset="0"/>
              </a:rPr>
              <a:t>2</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α</a:t>
            </a:r>
            <a:r>
              <a:rPr lang="en-US" sz="2400" baseline="-25000" dirty="0">
                <a:latin typeface="Arial" panose="020B0604020202020204" pitchFamily="34" charset="0"/>
                <a:cs typeface="Arial" panose="020B0604020202020204" pitchFamily="34" charset="0"/>
              </a:rPr>
              <a:t>2</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1</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interface</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20835" name="Picture 2" descr="The alpha subunit on the left shows cylindrical subunits with a ball-and-stick heme in the center. The cylinder on the right is angled away from the observer and slightly to the left and connects to a long strand that extends to another cylinder. A ball-and-stick model labeled L y s C 5 is shown in the center of the first cylinder and is connected by a dotted line to a ball-and-stick model labeled H i s H C 3 extending from a strand on the left side of the beta subunit. H i s H C 3 is connected by a dotted line to ball-and-stick model labeled A s p F G 1 that joins the top cylinder of the beta subunit.">
            <a:extLst>
              <a:ext uri="{FF2B5EF4-FFF2-40B4-BE49-F238E27FC236}">
                <a16:creationId xmlns:a16="http://schemas.microsoft.com/office/drawing/2014/main" id="{CE05A661-1A91-DA4B-A3CC-298656FE8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2743200"/>
            <a:ext cx="60452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F7D8-76CD-4B2E-B181-5DB32DC9CF2D}"/>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Conformational Change in Hemoglobin</a:t>
            </a:r>
            <a:endParaRPr lang="en-AU" dirty="0"/>
          </a:p>
        </p:txBody>
      </p:sp>
      <p:sp>
        <p:nvSpPr>
          <p:cNvPr id="4" name="Google Shape;390;g847cf01710_0_68">
            <a:extLst>
              <a:ext uri="{FF2B5EF4-FFF2-40B4-BE49-F238E27FC236}">
                <a16:creationId xmlns:a16="http://schemas.microsoft.com/office/drawing/2014/main" id="{629F6446-9CFE-634A-8E0E-8F300525AF78}"/>
              </a:ext>
            </a:extLst>
          </p:cNvPr>
          <p:cNvSpPr txBox="1">
            <a:spLocks noChangeArrowheads="1"/>
          </p:cNvSpPr>
          <p:nvPr/>
        </p:nvSpPr>
        <p:spPr bwMode="auto">
          <a:xfrm>
            <a:off x="319088" y="1768475"/>
            <a:ext cx="8520112"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binding to hemoglobin in the T state triggers a conformational change to the R state</a:t>
            </a:r>
          </a:p>
          <a:p>
            <a:pPr lvl="1">
              <a:lnSpc>
                <a:spcPct val="110000"/>
              </a:lnSpc>
              <a:spcBef>
                <a:spcPct val="0"/>
              </a:spcBef>
              <a:buClr>
                <a:srgbClr val="000000"/>
              </a:buClr>
              <a:buSzPts val="2800"/>
              <a:defRPr/>
            </a:pPr>
            <a:r>
              <a:rPr lang="el-GR" sz="2400" i="1" dirty="0" err="1">
                <a:latin typeface="Arial" panose="020B0604020202020204" pitchFamily="34" charset="0"/>
                <a:cs typeface="Arial" panose="020B0604020202020204" pitchFamily="34" charset="0"/>
              </a:rPr>
              <a:t>αβ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 pairs slide past each other and rotate</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the pocket between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narrow</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some ion pairs that stabilize the T state break and some new ones form</a:t>
            </a:r>
          </a:p>
          <a:p>
            <a:pPr lvl="1">
              <a:lnSpc>
                <a:spcPct val="110000"/>
              </a:lnSpc>
              <a:spcBef>
                <a:spcPct val="0"/>
              </a:spcBef>
              <a:buClr>
                <a:srgbClr val="000000"/>
              </a:buClr>
              <a:buSzPts val="2800"/>
              <a:defRPr/>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44593-BB54-4DB9-8DA2-AD9E55DD1A99}"/>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The T → R Transition</a:t>
            </a:r>
            <a:endParaRPr lang="en-AU" dirty="0"/>
          </a:p>
        </p:txBody>
      </p:sp>
      <p:pic>
        <p:nvPicPr>
          <p:cNvPr id="124930" name="Picture 2" descr="Clockwise from the top right, the T state has the beta 1 subunit (dark), alpha 1 subunit (light), beta 2 subunit (dark), and alpha 2 subunit (light). Ball-and stick models are shown near the heme on each subunit, and the center of the structure is open. A ball-and-stick model of H i s H C 3 is shown extending from a strand on the left side of the beta 1 subunit. Another ball-and-stick model extends from the beta 1 subunit cylinder above it. A second ball-and-stick model labeled H i s H C 3 is shown near heme of alpha 1 and bonded to a strand extending from a cylinder of subunit beta 2. In the R state, the two H i s H C 3 structures move closer together in the region than had previously been open. The open region is now smaller.">
            <a:extLst>
              <a:ext uri="{FF2B5EF4-FFF2-40B4-BE49-F238E27FC236}">
                <a16:creationId xmlns:a16="http://schemas.microsoft.com/office/drawing/2014/main" id="{8BC20E85-F92C-3546-B016-BDDEBE1D0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1711325"/>
            <a:ext cx="83058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CAA3A-5362-4839-857A-A5AF196A17ED}"/>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Changes in Conformation Near Heme</a:t>
            </a:r>
            <a:endParaRPr lang="en-AU" dirty="0"/>
          </a:p>
        </p:txBody>
      </p:sp>
      <p:pic>
        <p:nvPicPr>
          <p:cNvPr id="126978" name="Picture 3" descr="The T state shows helix F, which is almost vertical with ball-and-stick models extending toward the right. From top to bottom, the ball-and-stick models represent V a l F G 5, L e u F G 3, H i s F 2, and L e u F 4. A heme molecule is positioned just to the right of these, positioned with the ring perpendicular to the page and vertical. After a transition to the R state, a ring on the right end of H i s F 8 is adjacent to F e of the heme, which has O 2 shown as a barbell-shaped structure bonded to its right side.">
            <a:extLst>
              <a:ext uri="{FF2B5EF4-FFF2-40B4-BE49-F238E27FC236}">
                <a16:creationId xmlns:a16="http://schemas.microsoft.com/office/drawing/2014/main" id="{F29C4D4B-2E97-9E42-BF4C-3B3AB49FB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2133600"/>
            <a:ext cx="69342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65"/>
        <p:cNvGrpSpPr/>
        <p:nvPr/>
      </p:nvGrpSpPr>
      <p:grpSpPr>
        <a:xfrm>
          <a:off x="0" y="0"/>
          <a:ext cx="0" cy="0"/>
          <a:chOff x="0" y="0"/>
          <a:chExt cx="0" cy="0"/>
        </a:xfrm>
      </p:grpSpPr>
      <p:pic>
        <p:nvPicPr>
          <p:cNvPr id="4" name="Picture 3" descr="Icon P 4&#10;">
            <a:extLst>
              <a:ext uri="{FF2B5EF4-FFF2-40B4-BE49-F238E27FC236}">
                <a16:creationId xmlns:a16="http://schemas.microsoft.com/office/drawing/2014/main" id="{845EA95B-870C-437D-8EA2-9A6A5D2A3A18}"/>
              </a:ext>
            </a:extLst>
          </p:cNvPr>
          <p:cNvPicPr>
            <a:picLocks noChangeAspect="1"/>
          </p:cNvPicPr>
          <p:nvPr/>
        </p:nvPicPr>
        <p:blipFill>
          <a:blip r:embed="rId3"/>
          <a:stretch>
            <a:fillRect/>
          </a:stretch>
        </p:blipFill>
        <p:spPr>
          <a:xfrm>
            <a:off x="1371600" y="152400"/>
            <a:ext cx="1133954" cy="816935"/>
          </a:xfrm>
          <a:prstGeom prst="rect">
            <a:avLst/>
          </a:prstGeom>
        </p:spPr>
      </p:pic>
      <p:sp>
        <p:nvSpPr>
          <p:cNvPr id="2" name="Title 1">
            <a:extLst>
              <a:ext uri="{FF2B5EF4-FFF2-40B4-BE49-F238E27FC236}">
                <a16:creationId xmlns:a16="http://schemas.microsoft.com/office/drawing/2014/main" id="{D1185D60-EBE5-4B51-BB5C-3621AC3FF7C9}"/>
              </a:ext>
            </a:extLst>
          </p:cNvPr>
          <p:cNvSpPr>
            <a:spLocks noGrp="1"/>
          </p:cNvSpPr>
          <p:nvPr>
            <p:ph type="title"/>
          </p:nvPr>
        </p:nvSpPr>
        <p:spPr>
          <a:xfrm>
            <a:off x="1286354" y="152400"/>
            <a:ext cx="7857646" cy="1676400"/>
          </a:xfrm>
        </p:spPr>
        <p:txBody>
          <a:bodyPr/>
          <a:lstStyle/>
          <a:p>
            <a:r>
              <a:rPr lang="en-US" dirty="0">
                <a:solidFill>
                  <a:srgbClr val="144652"/>
                </a:solidFill>
              </a:rPr>
              <a:t> </a:t>
            </a:r>
            <a:r>
              <a:rPr lang="en-US" sz="3400" dirty="0">
                <a:solidFill>
                  <a:srgbClr val="144652"/>
                </a:solidFill>
                <a:latin typeface="Arial" panose="020B0604020202020204" pitchFamily="34" charset="0"/>
                <a:cs typeface="Arial" panose="020B0604020202020204" pitchFamily="34" charset="0"/>
              </a:rPr>
              <a:t>Activity: Conformational </a:t>
            </a:r>
            <a:br>
              <a:rPr lang="en-US" sz="3400" dirty="0">
                <a:solidFill>
                  <a:srgbClr val="144652"/>
                </a:solidFill>
                <a:latin typeface="Arial" panose="020B0604020202020204" pitchFamily="34" charset="0"/>
                <a:cs typeface="Arial" panose="020B0604020202020204" pitchFamily="34" charset="0"/>
              </a:rPr>
            </a:br>
            <a:r>
              <a:rPr lang="en-US" sz="3400" dirty="0">
                <a:solidFill>
                  <a:srgbClr val="144652"/>
                </a:solidFill>
                <a:latin typeface="Arial" panose="020B0604020202020204" pitchFamily="34" charset="0"/>
                <a:cs typeface="Arial" panose="020B0604020202020204" pitchFamily="34" charset="0"/>
              </a:rPr>
              <a:t>Changes for Ligand Binding Muddiest Point</a:t>
            </a:r>
            <a:r>
              <a:rPr lang="en-US" sz="2000" b="0" dirty="0">
                <a:solidFill>
                  <a:srgbClr val="144652"/>
                </a:solidFill>
                <a:latin typeface="Arial" panose="020B0604020202020204" pitchFamily="34" charset="0"/>
                <a:cs typeface="Arial" panose="020B0604020202020204" pitchFamily="34" charset="0"/>
              </a:rPr>
              <a:t> (1 of 2)</a:t>
            </a:r>
            <a:endParaRPr lang="en-AU" sz="2000" b="0" dirty="0">
              <a:solidFill>
                <a:srgbClr val="144652"/>
              </a:solidFill>
            </a:endParaRPr>
          </a:p>
        </p:txBody>
      </p:sp>
      <p:sp>
        <p:nvSpPr>
          <p:cNvPr id="367" name="Google Shape;367;g847cf01710_0_29"/>
          <p:cNvSpPr txBox="1">
            <a:spLocks noGrp="1"/>
          </p:cNvSpPr>
          <p:nvPr>
            <p:ph type="body" idx="1"/>
          </p:nvPr>
        </p:nvSpPr>
        <p:spPr>
          <a:xfrm>
            <a:off x="554935" y="2057401"/>
            <a:ext cx="8034130" cy="1371599"/>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Ch5 Student Activity, Day 1: </a:t>
            </a:r>
            <a:r>
              <a:rPr lang="en-US" sz="2400" dirty="0">
                <a:latin typeface="Arial" panose="020B0604020202020204" pitchFamily="34" charset="0"/>
                <a:cs typeface="Arial" panose="020B0604020202020204" pitchFamily="34" charset="0"/>
              </a:rPr>
              <a:t>Conformational Changes for Ligand Binding (Muddiest Point) Achieve assessment.</a:t>
            </a:r>
          </a:p>
        </p:txBody>
      </p:sp>
      <p:pic>
        <p:nvPicPr>
          <p:cNvPr id="5" name="Picture 4" descr="A screenshot of the muddiest point question from the Achieve course.">
            <a:extLst>
              <a:ext uri="{FF2B5EF4-FFF2-40B4-BE49-F238E27FC236}">
                <a16:creationId xmlns:a16="http://schemas.microsoft.com/office/drawing/2014/main" id="{C3FAE823-9D3E-4EE8-9754-C99E99C3B6C6}"/>
              </a:ext>
            </a:extLst>
          </p:cNvPr>
          <p:cNvPicPr>
            <a:picLocks noChangeAspect="1"/>
          </p:cNvPicPr>
          <p:nvPr/>
        </p:nvPicPr>
        <p:blipFill>
          <a:blip r:embed="rId4"/>
          <a:stretch>
            <a:fillRect/>
          </a:stretch>
        </p:blipFill>
        <p:spPr>
          <a:xfrm>
            <a:off x="241077" y="3505200"/>
            <a:ext cx="8661845" cy="2762392"/>
          </a:xfrm>
          <a:prstGeom prst="rect">
            <a:avLst/>
          </a:prstGeom>
        </p:spPr>
      </p:pic>
    </p:spTree>
    <p:extLst>
      <p:ext uri="{BB962C8B-B14F-4D97-AF65-F5344CB8AC3E}">
        <p14:creationId xmlns:p14="http://schemas.microsoft.com/office/powerpoint/2010/main" val="97881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Google Shape;191;g7fe2cbe272_0_44" descr="Icon P 4&#10;">
            <a:extLst>
              <a:ext uri="{FF2B5EF4-FFF2-40B4-BE49-F238E27FC236}">
                <a16:creationId xmlns:a16="http://schemas.microsoft.com/office/drawing/2014/main" id="{013A5FF8-7FD7-674C-9348-AB301C15C4C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98" y="485775"/>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0D6BD5-5D67-4765-83FC-EDE813350723}"/>
              </a:ext>
            </a:extLst>
          </p:cNvPr>
          <p:cNvSpPr>
            <a:spLocks noGrp="1"/>
          </p:cNvSpPr>
          <p:nvPr>
            <p:ph type="title"/>
          </p:nvPr>
        </p:nvSpPr>
        <p:spPr>
          <a:xfrm>
            <a:off x="0" y="152400"/>
            <a:ext cx="9144000" cy="1366838"/>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2)</a:t>
            </a:r>
            <a:endParaRPr lang="en-AU" sz="2000" b="0" dirty="0"/>
          </a:p>
        </p:txBody>
      </p:sp>
      <p:sp>
        <p:nvSpPr>
          <p:cNvPr id="27651" name="Text Placeholder 2">
            <a:extLst>
              <a:ext uri="{FF2B5EF4-FFF2-40B4-BE49-F238E27FC236}">
                <a16:creationId xmlns:a16="http://schemas.microsoft.com/office/drawing/2014/main" id="{18D2E0E6-E912-B749-AAEA-95DF75FCF60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The binding of a protein and a ligand is often coupled to a conformational change in the protein that makes the binding site more complementary to the ligand, permitting tighter binding. </a:t>
            </a:r>
            <a:r>
              <a:rPr lang="en-US" altLang="en-US" sz="2400" dirty="0">
                <a:latin typeface="Arial" panose="020B0604020202020204" pitchFamily="34" charset="0"/>
                <a:cs typeface="Arial" panose="020B0604020202020204" pitchFamily="34" charset="0"/>
              </a:rPr>
              <a:t>The structural adaptation that occurs between protein and ligand is called </a:t>
            </a:r>
            <a:r>
              <a:rPr lang="en-US" altLang="en-US" sz="2400" b="1" dirty="0">
                <a:latin typeface="Arial" panose="020B0604020202020204" pitchFamily="34" charset="0"/>
                <a:cs typeface="Arial" panose="020B0604020202020204" pitchFamily="34" charset="0"/>
              </a:rPr>
              <a:t>induced fit</a:t>
            </a:r>
            <a:r>
              <a:rPr lang="en-US" altLang="en-US" sz="2400" dirty="0">
                <a:latin typeface="Arial" panose="020B0604020202020204" pitchFamily="34" charset="0"/>
                <a:cs typeface="Arial" panose="020B0604020202020204" pitchFamily="34" charset="0"/>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65"/>
        <p:cNvGrpSpPr/>
        <p:nvPr/>
      </p:nvGrpSpPr>
      <p:grpSpPr>
        <a:xfrm>
          <a:off x="0" y="0"/>
          <a:ext cx="0" cy="0"/>
          <a:chOff x="0" y="0"/>
          <a:chExt cx="0" cy="0"/>
        </a:xfrm>
      </p:grpSpPr>
      <p:pic>
        <p:nvPicPr>
          <p:cNvPr id="4" name="Picture 3" descr="Icon P 4&#10;">
            <a:extLst>
              <a:ext uri="{FF2B5EF4-FFF2-40B4-BE49-F238E27FC236}">
                <a16:creationId xmlns:a16="http://schemas.microsoft.com/office/drawing/2014/main" id="{8B02080F-6B27-4820-9C12-58ECC31836D2}"/>
              </a:ext>
            </a:extLst>
          </p:cNvPr>
          <p:cNvPicPr>
            <a:picLocks noChangeAspect="1"/>
          </p:cNvPicPr>
          <p:nvPr/>
        </p:nvPicPr>
        <p:blipFill>
          <a:blip r:embed="rId3"/>
          <a:stretch>
            <a:fillRect/>
          </a:stretch>
        </p:blipFill>
        <p:spPr>
          <a:xfrm>
            <a:off x="1405176" y="97465"/>
            <a:ext cx="1133954" cy="816935"/>
          </a:xfrm>
          <a:prstGeom prst="rect">
            <a:avLst/>
          </a:prstGeom>
        </p:spPr>
      </p:pic>
      <p:sp>
        <p:nvSpPr>
          <p:cNvPr id="7" name="Title 1">
            <a:extLst>
              <a:ext uri="{FF2B5EF4-FFF2-40B4-BE49-F238E27FC236}">
                <a16:creationId xmlns:a16="http://schemas.microsoft.com/office/drawing/2014/main" id="{D36EFC0D-EF71-4F66-B76F-DB7D085FEE06}"/>
              </a:ext>
            </a:extLst>
          </p:cNvPr>
          <p:cNvSpPr>
            <a:spLocks noGrp="1"/>
          </p:cNvSpPr>
          <p:nvPr>
            <p:ph type="title"/>
          </p:nvPr>
        </p:nvSpPr>
        <p:spPr>
          <a:xfrm>
            <a:off x="1405176" y="152400"/>
            <a:ext cx="7738823" cy="1524000"/>
          </a:xfrm>
        </p:spPr>
        <p:txBody>
          <a:bodyPr/>
          <a:lstStyle/>
          <a:p>
            <a:r>
              <a:rPr lang="en-US" sz="3400" dirty="0">
                <a:solidFill>
                  <a:srgbClr val="144652"/>
                </a:solidFill>
              </a:rPr>
              <a:t> </a:t>
            </a:r>
            <a:r>
              <a:rPr lang="en-US" sz="3400" dirty="0">
                <a:solidFill>
                  <a:srgbClr val="144652"/>
                </a:solidFill>
                <a:latin typeface="Arial" panose="020B0604020202020204" pitchFamily="34" charset="0"/>
                <a:cs typeface="Arial" panose="020B0604020202020204" pitchFamily="34" charset="0"/>
              </a:rPr>
              <a:t>Activity: Conformational </a:t>
            </a:r>
            <a:br>
              <a:rPr lang="en-US" sz="3400" dirty="0">
                <a:solidFill>
                  <a:srgbClr val="144652"/>
                </a:solidFill>
                <a:latin typeface="Arial" panose="020B0604020202020204" pitchFamily="34" charset="0"/>
                <a:cs typeface="Arial" panose="020B0604020202020204" pitchFamily="34" charset="0"/>
              </a:rPr>
            </a:br>
            <a:r>
              <a:rPr lang="en-US" sz="3400" dirty="0">
                <a:solidFill>
                  <a:srgbClr val="144652"/>
                </a:solidFill>
                <a:latin typeface="Arial" panose="020B0604020202020204" pitchFamily="34" charset="0"/>
                <a:cs typeface="Arial" panose="020B0604020202020204" pitchFamily="34" charset="0"/>
              </a:rPr>
              <a:t>Changes for Ligand Binding Muddiest Point</a:t>
            </a:r>
            <a:r>
              <a:rPr lang="en-US" sz="2000" b="0" dirty="0">
                <a:solidFill>
                  <a:srgbClr val="144652"/>
                </a:solidFill>
                <a:latin typeface="Arial" panose="020B0604020202020204" pitchFamily="34" charset="0"/>
                <a:cs typeface="Arial" panose="020B0604020202020204" pitchFamily="34" charset="0"/>
              </a:rPr>
              <a:t> (2 of 2)</a:t>
            </a:r>
            <a:endParaRPr lang="en-AU" sz="2000" b="0" dirty="0">
              <a:solidFill>
                <a:srgbClr val="144652"/>
              </a:solidFill>
            </a:endParaRPr>
          </a:p>
        </p:txBody>
      </p:sp>
      <p:sp>
        <p:nvSpPr>
          <p:cNvPr id="9" name="Google Shape;367;g847cf01710_0_29">
            <a:extLst>
              <a:ext uri="{FF2B5EF4-FFF2-40B4-BE49-F238E27FC236}">
                <a16:creationId xmlns:a16="http://schemas.microsoft.com/office/drawing/2014/main" id="{3578F155-D641-9343-9F9B-697A64240949}"/>
              </a:ext>
            </a:extLst>
          </p:cNvPr>
          <p:cNvSpPr txBox="1">
            <a:spLocks/>
          </p:cNvSpPr>
          <p:nvPr/>
        </p:nvSpPr>
        <p:spPr bwMode="auto">
          <a:xfrm>
            <a:off x="554935" y="2035629"/>
            <a:ext cx="8034130" cy="13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Times"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charset="0"/>
                <a:ea typeface="ＭＳ Ｐゴシック" charset="-128"/>
              </a:defRPr>
            </a:lvl9pPr>
          </a:lstStyle>
          <a:p>
            <a:pPr marL="0" indent="0">
              <a:lnSpc>
                <a:spcPct val="115000"/>
              </a:lnSpc>
              <a:spcBef>
                <a:spcPts val="0"/>
              </a:spcBef>
              <a:buFontTx/>
              <a:buNone/>
            </a:pPr>
            <a:r>
              <a:rPr lang="en-US" sz="2400" kern="0" dirty="0">
                <a:latin typeface="Arial" panose="020B0604020202020204" pitchFamily="34" charset="0"/>
                <a:ea typeface="Arial"/>
                <a:cs typeface="Arial" panose="020B0604020202020204" pitchFamily="34" charset="0"/>
                <a:sym typeface="Arial"/>
              </a:rPr>
              <a:t>Complete the Ch5 Student Activity, Day 2: </a:t>
            </a:r>
            <a:r>
              <a:rPr lang="en-US" sz="2400" kern="0" dirty="0">
                <a:latin typeface="Arial" panose="020B0604020202020204" pitchFamily="34" charset="0"/>
                <a:cs typeface="Arial" panose="020B0604020202020204" pitchFamily="34" charset="0"/>
              </a:rPr>
              <a:t>Conformational Changes for Ligand Binding (Muddiest Point) Achieve assessment.</a:t>
            </a:r>
          </a:p>
        </p:txBody>
      </p:sp>
      <p:pic>
        <p:nvPicPr>
          <p:cNvPr id="3" name="Picture 2" descr="A screenshot of the muddiest point question from the Achieve course.">
            <a:extLst>
              <a:ext uri="{FF2B5EF4-FFF2-40B4-BE49-F238E27FC236}">
                <a16:creationId xmlns:a16="http://schemas.microsoft.com/office/drawing/2014/main" id="{4553ABE5-FCD6-45A1-AD7A-A6AD9E6CFE9A}"/>
              </a:ext>
            </a:extLst>
          </p:cNvPr>
          <p:cNvPicPr>
            <a:picLocks noChangeAspect="1"/>
          </p:cNvPicPr>
          <p:nvPr/>
        </p:nvPicPr>
        <p:blipFill>
          <a:blip r:embed="rId4"/>
          <a:stretch>
            <a:fillRect/>
          </a:stretch>
        </p:blipFill>
        <p:spPr>
          <a:xfrm>
            <a:off x="1983039" y="3406414"/>
            <a:ext cx="5179456" cy="3292692"/>
          </a:xfrm>
          <a:prstGeom prst="rect">
            <a:avLst/>
          </a:prstGeom>
        </p:spPr>
      </p:pic>
    </p:spTree>
    <p:extLst>
      <p:ext uri="{BB962C8B-B14F-4D97-AF65-F5344CB8AC3E}">
        <p14:creationId xmlns:p14="http://schemas.microsoft.com/office/powerpoint/2010/main" val="8112653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4&#10;">
            <a:extLst>
              <a:ext uri="{FF2B5EF4-FFF2-40B4-BE49-F238E27FC236}">
                <a16:creationId xmlns:a16="http://schemas.microsoft.com/office/drawing/2014/main" id="{D87D24EA-EFFC-416C-8F87-80F931DAA9D3}"/>
              </a:ext>
            </a:extLst>
          </p:cNvPr>
          <p:cNvPicPr>
            <a:picLocks noChangeAspect="1"/>
          </p:cNvPicPr>
          <p:nvPr/>
        </p:nvPicPr>
        <p:blipFill>
          <a:blip r:embed="rId3"/>
          <a:stretch>
            <a:fillRect/>
          </a:stretch>
        </p:blipFill>
        <p:spPr>
          <a:xfrm>
            <a:off x="1143000" y="326316"/>
            <a:ext cx="1133954" cy="816935"/>
          </a:xfrm>
          <a:prstGeom prst="rect">
            <a:avLst/>
          </a:prstGeom>
        </p:spPr>
      </p:pic>
      <p:sp>
        <p:nvSpPr>
          <p:cNvPr id="2" name="Title 1">
            <a:extLst>
              <a:ext uri="{FF2B5EF4-FFF2-40B4-BE49-F238E27FC236}">
                <a16:creationId xmlns:a16="http://schemas.microsoft.com/office/drawing/2014/main" id="{C77B171C-9B57-4686-97E5-7A3F6338D497}"/>
              </a:ext>
            </a:extLst>
          </p:cNvPr>
          <p:cNvSpPr>
            <a:spLocks noGrp="1"/>
          </p:cNvSpPr>
          <p:nvPr>
            <p:ph type="title"/>
          </p:nvPr>
        </p:nvSpPr>
        <p:spPr>
          <a:xfrm>
            <a:off x="0" y="152400"/>
            <a:ext cx="9144000" cy="11430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8</a:t>
            </a:r>
            <a:endParaRPr lang="en-AU" dirty="0">
              <a:solidFill>
                <a:srgbClr val="145C76"/>
              </a:solidFill>
            </a:endParaRPr>
          </a:p>
        </p:txBody>
      </p:sp>
      <p:sp>
        <p:nvSpPr>
          <p:cNvPr id="129029" name="Google Shape;433;g847cf01710_0_113">
            <a:extLst>
              <a:ext uri="{FF2B5EF4-FFF2-40B4-BE49-F238E27FC236}">
                <a16:creationId xmlns:a16="http://schemas.microsoft.com/office/drawing/2014/main" id="{9E4A40B1-BCBB-B24F-B799-82625E2A7B1B}"/>
              </a:ext>
            </a:extLst>
          </p:cNvPr>
          <p:cNvSpPr txBox="1">
            <a:spLocks noChangeArrowheads="1"/>
          </p:cNvSpPr>
          <p:nvPr/>
        </p:nvSpPr>
        <p:spPr bwMode="auto">
          <a:xfrm>
            <a:off x="2127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The T → R transition is triggered by: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ion pairs forming between residues and O</a:t>
            </a:r>
            <a:r>
              <a:rPr lang="en-US" altLang="en-US" sz="2400" baseline="-250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at the </a:t>
            </a:r>
            <a:r>
              <a:rPr lang="el-GR" altLang="en-US" sz="2400" i="1" dirty="0">
                <a:latin typeface="Arial" panose="020B0604020202020204" pitchFamily="34" charset="0"/>
                <a:cs typeface="Arial" panose="020B0604020202020204" pitchFamily="34" charset="0"/>
              </a:rPr>
              <a:t>α</a:t>
            </a:r>
            <a:r>
              <a:rPr lang="el-GR" altLang="en-US" sz="2400" baseline="-25000" dirty="0">
                <a:latin typeface="Arial" panose="020B0604020202020204" pitchFamily="34" charset="0"/>
                <a:cs typeface="Arial" panose="020B0604020202020204" pitchFamily="34" charset="0"/>
              </a:rPr>
              <a:t>1</a:t>
            </a:r>
            <a:r>
              <a:rPr lang="el-GR" altLang="en-US" sz="2400" i="1" dirty="0">
                <a:latin typeface="Arial" panose="020B0604020202020204" pitchFamily="34" charset="0"/>
                <a:cs typeface="Arial" panose="020B0604020202020204" pitchFamily="34" charset="0"/>
              </a:rPr>
              <a:t>β</a:t>
            </a:r>
            <a:r>
              <a:rPr lang="en-US" altLang="en-US" sz="2400" baseline="-25000" dirty="0">
                <a:latin typeface="Arial" panose="020B0604020202020204" pitchFamily="34" charset="0"/>
                <a:cs typeface="Arial" panose="020B0604020202020204" pitchFamily="34" charset="0"/>
              </a:rPr>
              <a:t>2</a:t>
            </a:r>
            <a:r>
              <a:rPr lang="el-GR" alt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and</a:t>
            </a:r>
          </a:p>
          <a:p>
            <a:pPr>
              <a:lnSpc>
                <a:spcPct val="115000"/>
              </a:lnSpc>
              <a:spcBef>
                <a:spcPct val="0"/>
              </a:spcBef>
              <a:buClr>
                <a:srgbClr val="000000"/>
              </a:buClr>
              <a:buSzPts val="1100"/>
              <a:buFontTx/>
              <a:buNone/>
            </a:pPr>
            <a:r>
              <a:rPr lang="en-US" altLang="en-US" sz="2400" dirty="0">
                <a:latin typeface="Arial" panose="020B0604020202020204" pitchFamily="34" charset="0"/>
                <a:cs typeface="Arial" panose="020B0604020202020204" pitchFamily="34" charset="0"/>
              </a:rPr>
              <a:t>     </a:t>
            </a:r>
            <a:r>
              <a:rPr lang="el-GR" altLang="en-US" sz="2400" i="1" dirty="0">
                <a:latin typeface="Arial" panose="020B0604020202020204" pitchFamily="34" charset="0"/>
                <a:cs typeface="Arial" panose="020B0604020202020204" pitchFamily="34" charset="0"/>
              </a:rPr>
              <a:t>α</a:t>
            </a:r>
            <a:r>
              <a:rPr lang="en-US" altLang="en-US" sz="2400" baseline="-25000" dirty="0">
                <a:latin typeface="Arial" panose="020B0604020202020204" pitchFamily="34" charset="0"/>
                <a:cs typeface="Arial" panose="020B0604020202020204" pitchFamily="34" charset="0"/>
              </a:rPr>
              <a:t>2</a:t>
            </a:r>
            <a:r>
              <a:rPr lang="el-GR" altLang="en-US" sz="2400" i="1" dirty="0">
                <a:latin typeface="Arial" panose="020B0604020202020204" pitchFamily="34" charset="0"/>
                <a:cs typeface="Arial" panose="020B0604020202020204" pitchFamily="34" charset="0"/>
              </a:rPr>
              <a:t>β</a:t>
            </a:r>
            <a:r>
              <a:rPr lang="el-GR" altLang="en-US" sz="2400" baseline="-25000" dirty="0">
                <a:latin typeface="Arial" panose="020B0604020202020204" pitchFamily="34" charset="0"/>
                <a:cs typeface="Arial" panose="020B0604020202020204" pitchFamily="34" charset="0"/>
              </a:rPr>
              <a:t>1</a:t>
            </a:r>
            <a:r>
              <a:rPr lang="el-GR" alt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interface.</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altLang="en-US" sz="2400" dirty="0">
              <a:solidFill>
                <a:srgbClr val="000000"/>
              </a:solidFill>
              <a:latin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sym typeface="Arial" panose="020B0604020202020204" pitchFamily="34" charset="0"/>
              </a:rPr>
              <a:t>B. the structures of the individual subunits changing.</a:t>
            </a:r>
            <a:endParaRPr lang="en-US" altLang="en-US" sz="2400" dirty="0">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sym typeface="Arial" panose="020B0604020202020204" pitchFamily="34" charset="0"/>
              </a:rPr>
              <a:t>C. O</a:t>
            </a:r>
            <a:r>
              <a:rPr lang="en-US" altLang="en-US" sz="2400" baseline="-25000" dirty="0">
                <a:solidFill>
                  <a:srgbClr val="000000"/>
                </a:solidFill>
                <a:latin typeface="Arial" panose="020B0604020202020204" pitchFamily="34" charset="0"/>
                <a:sym typeface="Arial" panose="020B0604020202020204" pitchFamily="34" charset="0"/>
              </a:rPr>
              <a:t>2 </a:t>
            </a:r>
            <a:r>
              <a:rPr lang="en-US" altLang="en-US" sz="2400" dirty="0">
                <a:solidFill>
                  <a:srgbClr val="000000"/>
                </a:solidFill>
                <a:latin typeface="Arial" panose="020B0604020202020204" pitchFamily="34" charset="0"/>
                <a:sym typeface="Arial" panose="020B0604020202020204" pitchFamily="34" charset="0"/>
              </a:rPr>
              <a:t>causing the heme to assume a more planar</a:t>
            </a:r>
          </a:p>
          <a:p>
            <a:pPr>
              <a:lnSpc>
                <a:spcPct val="115000"/>
              </a:lnSpc>
              <a:spcBef>
                <a:spcPct val="0"/>
              </a:spcBef>
              <a:buClr>
                <a:srgbClr val="000000"/>
              </a:buClr>
              <a:buSzPts val="1100"/>
              <a:buFontTx/>
              <a:buNone/>
            </a:pPr>
            <a:r>
              <a:rPr lang="en-US" altLang="en-US" sz="2400" dirty="0">
                <a:solidFill>
                  <a:srgbClr val="000000"/>
                </a:solidFill>
                <a:latin typeface="Arial" panose="020B0604020202020204" pitchFamily="34" charset="0"/>
                <a:sym typeface="Arial" panose="020B0604020202020204" pitchFamily="34" charset="0"/>
              </a:rPr>
              <a:t>     conformation, </a:t>
            </a:r>
            <a:r>
              <a:rPr lang="en-US" altLang="en-US" sz="2400" dirty="0">
                <a:latin typeface="Arial" panose="020B0604020202020204" pitchFamily="34" charset="0"/>
                <a:cs typeface="Arial" panose="020B0604020202020204" pitchFamily="34" charset="0"/>
              </a:rPr>
              <a:t>shifting the position of His F8 and the F helix. </a:t>
            </a: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sym typeface="Arial" panose="020B0604020202020204" pitchFamily="34" charset="0"/>
              </a:rPr>
              <a:t>D. </a:t>
            </a:r>
            <a:r>
              <a:rPr lang="el-GR" altLang="en-US" sz="2400" i="1" dirty="0" err="1">
                <a:latin typeface="Arial" panose="020B0604020202020204" pitchFamily="34" charset="0"/>
                <a:cs typeface="Arial" panose="020B0604020202020204" pitchFamily="34" charset="0"/>
              </a:rPr>
              <a:t>αβ</a:t>
            </a:r>
            <a:r>
              <a:rPr lang="el-GR" altLang="en-US" sz="2400" i="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subunit pairs sliding past each other and rotating,</a:t>
            </a:r>
          </a:p>
          <a:p>
            <a:pPr>
              <a:lnSpc>
                <a:spcPct val="115000"/>
              </a:lnSpc>
              <a:spcBef>
                <a:spcPct val="0"/>
              </a:spcBef>
              <a:buClr>
                <a:srgbClr val="000000"/>
              </a:buClr>
              <a:buSzPts val="1100"/>
              <a:buFont typeface="Calibri" panose="020F0502020204030204" pitchFamily="34" charset="0"/>
              <a:buNone/>
            </a:pPr>
            <a:r>
              <a:rPr lang="en-US" altLang="en-US" sz="2400" dirty="0">
                <a:latin typeface="Arial" panose="020B0604020202020204" pitchFamily="34" charset="0"/>
                <a:cs typeface="Arial" panose="020B0604020202020204" pitchFamily="34" charset="0"/>
              </a:rPr>
              <a:t>     narrowing the pocket between the </a:t>
            </a:r>
            <a:r>
              <a:rPr lang="el-GR" altLang="en-US" sz="2400" i="1" dirty="0">
                <a:latin typeface="Arial" panose="020B0604020202020204" pitchFamily="34" charset="0"/>
                <a:cs typeface="Arial" panose="020B0604020202020204" pitchFamily="34" charset="0"/>
              </a:rPr>
              <a:t>α</a:t>
            </a:r>
            <a:r>
              <a:rPr lang="el-GR" alt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subunits. </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6270F-35C6-4183-B29D-9559340E1D4C}"/>
              </a:ext>
            </a:extLst>
          </p:cNvPr>
          <p:cNvSpPr>
            <a:spLocks noGrp="1"/>
          </p:cNvSpPr>
          <p:nvPr>
            <p:ph type="title"/>
          </p:nvPr>
        </p:nvSpPr>
        <p:spPr>
          <a:xfrm>
            <a:off x="0" y="152400"/>
            <a:ext cx="9144000" cy="11430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8, Response</a:t>
            </a:r>
            <a:endParaRPr lang="en-AU" dirty="0">
              <a:solidFill>
                <a:srgbClr val="145C76"/>
              </a:solidFill>
            </a:endParaRPr>
          </a:p>
        </p:txBody>
      </p:sp>
      <p:sp>
        <p:nvSpPr>
          <p:cNvPr id="131075" name="Google Shape;433;g847cf01710_0_113">
            <a:extLst>
              <a:ext uri="{FF2B5EF4-FFF2-40B4-BE49-F238E27FC236}">
                <a16:creationId xmlns:a16="http://schemas.microsoft.com/office/drawing/2014/main" id="{4CD17054-16FC-AF4F-8FBE-D20415FB1483}"/>
              </a:ext>
            </a:extLst>
          </p:cNvPr>
          <p:cNvSpPr txBox="1">
            <a:spLocks noChangeArrowheads="1"/>
          </p:cNvSpPr>
          <p:nvPr/>
        </p:nvSpPr>
        <p:spPr bwMode="auto">
          <a:xfrm>
            <a:off x="212725" y="1412875"/>
            <a:ext cx="870267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The T → R transition is triggered by: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O</a:t>
            </a:r>
            <a:r>
              <a:rPr lang="en-US" altLang="en-US" sz="2400" b="1" baseline="-250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2 </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causing the heme to assume a more planar</a:t>
            </a:r>
          </a:p>
          <a:p>
            <a:pPr>
              <a:lnSpc>
                <a:spcPct val="115000"/>
              </a:lnSpc>
              <a:spcBef>
                <a:spcPct val="0"/>
              </a:spcBef>
              <a:buClr>
                <a:srgbClr val="000000"/>
              </a:buClr>
              <a:buSzPts val="1100"/>
              <a:buFontTx/>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conformation, </a:t>
            </a:r>
            <a:r>
              <a:rPr lang="en-US" altLang="en-US" sz="2400" b="1" dirty="0">
                <a:latin typeface="Arial" panose="020B0604020202020204" pitchFamily="34" charset="0"/>
                <a:cs typeface="Arial" panose="020B0604020202020204" pitchFamily="34" charset="0"/>
              </a:rPr>
              <a:t>shifting the position of His F8 and the F</a:t>
            </a:r>
          </a:p>
          <a:p>
            <a:pPr>
              <a:lnSpc>
                <a:spcPct val="115000"/>
              </a:lnSpc>
              <a:spcBef>
                <a:spcPct val="0"/>
              </a:spcBef>
              <a:buClr>
                <a:srgbClr val="000000"/>
              </a:buClr>
              <a:buSzPts val="1100"/>
              <a:buFontTx/>
              <a:buNone/>
            </a:pPr>
            <a:r>
              <a:rPr lang="en-US" altLang="en-US" sz="2400" b="1" dirty="0">
                <a:latin typeface="Arial" panose="020B0604020202020204" pitchFamily="34" charset="0"/>
                <a:cs typeface="Arial" panose="020B0604020202020204" pitchFamily="34" charset="0"/>
              </a:rPr>
              <a:t>     helix. </a:t>
            </a: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b="1" dirty="0">
                <a:latin typeface="Arial" panose="020B0604020202020204" pitchFamily="34" charset="0"/>
                <a:cs typeface="Arial" panose="020B0604020202020204" pitchFamily="34" charset="0"/>
              </a:rPr>
              <a:t>In the T state, the porphyrin is slightly puckered, causing the heme iron to protrude on the His F8 side. O</a:t>
            </a:r>
            <a:r>
              <a:rPr lang="en-US" altLang="en-US" sz="2400" b="1" baseline="-25000" dirty="0">
                <a:latin typeface="Arial" panose="020B0604020202020204" pitchFamily="34" charset="0"/>
                <a:cs typeface="Arial" panose="020B0604020202020204" pitchFamily="34" charset="0"/>
              </a:rPr>
              <a:t>2</a:t>
            </a:r>
            <a:r>
              <a:rPr lang="en-US" altLang="en-US" sz="2400" b="1" dirty="0">
                <a:latin typeface="Arial" panose="020B0604020202020204" pitchFamily="34" charset="0"/>
                <a:cs typeface="Arial" panose="020B0604020202020204" pitchFamily="34" charset="0"/>
              </a:rPr>
              <a:t> binding causes the heme to assume a more planar conformation, shifting the position of His F8 and the F helix. This leads to adjustments in the ion pairs at the </a:t>
            </a:r>
            <a:r>
              <a:rPr lang="el-GR" altLang="en-US" sz="2400" b="1" i="1" dirty="0">
                <a:latin typeface="Arial" panose="020B0604020202020204" pitchFamily="34" charset="0"/>
                <a:cs typeface="Arial" panose="020B0604020202020204" pitchFamily="34" charset="0"/>
              </a:rPr>
              <a:t>α</a:t>
            </a:r>
            <a:r>
              <a:rPr lang="el-GR" altLang="en-US" sz="2400" b="1" baseline="-25000" dirty="0">
                <a:latin typeface="Arial" panose="020B0604020202020204" pitchFamily="34" charset="0"/>
                <a:cs typeface="Arial" panose="020B0604020202020204" pitchFamily="34" charset="0"/>
              </a:rPr>
              <a:t>1</a:t>
            </a:r>
            <a:r>
              <a:rPr lang="el-GR" altLang="en-US" sz="2400" b="1" i="1" dirty="0">
                <a:latin typeface="Arial" panose="020B0604020202020204" pitchFamily="34" charset="0"/>
                <a:cs typeface="Arial" panose="020B0604020202020204" pitchFamily="34" charset="0"/>
              </a:rPr>
              <a:t>β</a:t>
            </a:r>
            <a:r>
              <a:rPr lang="en-US" altLang="en-US" sz="2400" b="1" baseline="-25000" dirty="0">
                <a:latin typeface="Arial" panose="020B0604020202020204" pitchFamily="34" charset="0"/>
                <a:cs typeface="Arial" panose="020B0604020202020204" pitchFamily="34" charset="0"/>
              </a:rPr>
              <a:t>2</a:t>
            </a:r>
            <a:r>
              <a:rPr lang="el-GR" altLang="en-US" sz="2400" b="1" dirty="0">
                <a:latin typeface="Arial" panose="020B0604020202020204" pitchFamily="34" charset="0"/>
                <a:cs typeface="Arial" panose="020B0604020202020204" pitchFamily="34" charset="0"/>
              </a:rPr>
              <a:t> </a:t>
            </a:r>
            <a:r>
              <a:rPr lang="en-US" altLang="en-US" sz="2400" b="1" dirty="0">
                <a:latin typeface="Arial" panose="020B0604020202020204" pitchFamily="34" charset="0"/>
                <a:cs typeface="Arial" panose="020B0604020202020204" pitchFamily="34" charset="0"/>
              </a:rPr>
              <a:t>interface. </a:t>
            </a:r>
          </a:p>
          <a:p>
            <a:pPr>
              <a:lnSpc>
                <a:spcPct val="115000"/>
              </a:lnSpc>
              <a:spcBef>
                <a:spcPct val="0"/>
              </a:spcBef>
              <a:buClr>
                <a:srgbClr val="000000"/>
              </a:buClr>
              <a:buSzPts val="1100"/>
              <a:buFontTx/>
              <a:buNone/>
            </a:pPr>
            <a:endParaRPr lang="en-US" altLang="en-US" sz="2400" dirty="0"/>
          </a:p>
          <a:p>
            <a:pPr>
              <a:lnSpc>
                <a:spcPct val="115000"/>
              </a:lnSpc>
              <a:spcBef>
                <a:spcPct val="0"/>
              </a:spcBef>
              <a:buClr>
                <a:srgbClr val="000000"/>
              </a:buClr>
              <a:buSzPts val="1100"/>
              <a:buFontTx/>
              <a:buNone/>
            </a:pPr>
            <a:endParaRPr lang="en-US" altLang="en-US" sz="2400" b="1"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9D50C712-CD27-4201-BF72-F6CE3F2C34EA}"/>
              </a:ext>
            </a:extLst>
          </p:cNvPr>
          <p:cNvPicPr>
            <a:picLocks noChangeAspect="1"/>
          </p:cNvPicPr>
          <p:nvPr/>
        </p:nvPicPr>
        <p:blipFill>
          <a:blip r:embed="rId3"/>
          <a:stretch>
            <a:fillRect/>
          </a:stretch>
        </p:blipFill>
        <p:spPr>
          <a:xfrm>
            <a:off x="1895573" y="335249"/>
            <a:ext cx="987638" cy="701101"/>
          </a:xfrm>
          <a:prstGeom prst="rect">
            <a:avLst/>
          </a:prstGeom>
        </p:spPr>
      </p:pic>
      <p:sp>
        <p:nvSpPr>
          <p:cNvPr id="2" name="Title 1">
            <a:extLst>
              <a:ext uri="{FF2B5EF4-FFF2-40B4-BE49-F238E27FC236}">
                <a16:creationId xmlns:a16="http://schemas.microsoft.com/office/drawing/2014/main" id="{2755415F-7552-4FB6-BBD7-23D491C41362}"/>
              </a:ext>
            </a:extLst>
          </p:cNvPr>
          <p:cNvSpPr>
            <a:spLocks noGrp="1"/>
          </p:cNvSpPr>
          <p:nvPr>
            <p:ph type="title"/>
          </p:nvPr>
        </p:nvSpPr>
        <p:spPr>
          <a:xfrm>
            <a:off x="0" y="152400"/>
            <a:ext cx="9144000" cy="10668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b="0" dirty="0"/>
          </a:p>
        </p:txBody>
      </p:sp>
      <p:sp>
        <p:nvSpPr>
          <p:cNvPr id="29698" name="Text Placeholder 2">
            <a:extLst>
              <a:ext uri="{FF2B5EF4-FFF2-40B4-BE49-F238E27FC236}">
                <a16:creationId xmlns:a16="http://schemas.microsoft.com/office/drawing/2014/main" id="{3F9A6E41-8412-AA44-B7CF-36AE3E19FD5E}"/>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In a multisubunit protein, a conformational change in one subunit often affects the conformation of other subunits. </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56998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3B69F-7F42-4F33-8C42-566E82A1B05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Hemoglobin Binds Oxygen Cooperatively</a:t>
            </a:r>
            <a:endParaRPr lang="en-AU" dirty="0">
              <a:solidFill>
                <a:srgbClr val="4E4CB4"/>
              </a:solidFill>
            </a:endParaRPr>
          </a:p>
        </p:txBody>
      </p:sp>
      <p:sp>
        <p:nvSpPr>
          <p:cNvPr id="4" name="Google Shape;390;g847cf01710_0_68">
            <a:extLst>
              <a:ext uri="{FF2B5EF4-FFF2-40B4-BE49-F238E27FC236}">
                <a16:creationId xmlns:a16="http://schemas.microsoft.com/office/drawing/2014/main" id="{4165571C-D6B6-3B40-B39B-E3EA98B8CDEB}"/>
              </a:ext>
            </a:extLst>
          </p:cNvPr>
          <p:cNvSpPr txBox="1">
            <a:spLocks noChangeArrowheads="1"/>
          </p:cNvSpPr>
          <p:nvPr/>
        </p:nvSpPr>
        <p:spPr bwMode="auto">
          <a:xfrm>
            <a:off x="319088" y="1768475"/>
            <a:ext cx="2500312"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hemoglobin </a:t>
            </a:r>
            <a:r>
              <a:rPr lang="en-US" sz="2400" dirty="0">
                <a:latin typeface="Arial" panose="020B0604020202020204" pitchFamily="34" charset="0"/>
                <a:cs typeface="Arial" panose="020B0604020202020204" pitchFamily="34" charset="0"/>
              </a:rPr>
              <a:t>has a hybrid sigmoid binding curve for oxygen </a:t>
            </a: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35171" name="Picture 2" descr="The graph plots p O 2 in k P a on its horizontal axis ranging from 0 to 16, labeled in increments of 4, and plots Y on its vertical axis ranging from 0 to 1.0, labeled in increments of 0.2. Three curves are shown. On the left, a vertical bar with its center located at 4 on the horizontal axis is labeled p O 2 in tissues. A similar vertical bar located at 13 is labeled p O 2 in lungs. All of the curves begin at (0, 0). The first curve, high-affinity state, is almost vertical until (0.5, 0.9), when it curves rapidly and runs along the top of the graph beginning at (1, 1.0) until (16, 1.0). It is at 1.0 on the vertical axis in both the p O 2 in tissues and p O 2 in lungs bars. The second curve, transition from low- to high-affinity state, moves gradually upward from (0, 0) to (3, 0.21), moves up more rapidly to (4, 0.6) in the p O 2 in tissues bar, curves more slowly and starts to level off beginning at (6, 0.8), and ends at (16, 1.0). It crosses (13, 0.98) at the bar labeled p O 2 in lungs. The third curve, low-affinity state begins diagonal and curves very gradually toward horizontal before ending at (0.5, 16). It crosses the p O 2 in tissues bar at (4, 0.2) and the p O 2 in lungs bar at (13, 0.5). All data are approximate. ">
            <a:extLst>
              <a:ext uri="{FF2B5EF4-FFF2-40B4-BE49-F238E27FC236}">
                <a16:creationId xmlns:a16="http://schemas.microsoft.com/office/drawing/2014/main" id="{93B18B49-843A-DE4E-9BC3-0E94A3D74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768475"/>
            <a:ext cx="4710113"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1EF792B8-BD7A-4488-B596-E0F1B530C435}"/>
              </a:ext>
            </a:extLst>
          </p:cNvPr>
          <p:cNvPicPr>
            <a:picLocks noChangeAspect="1"/>
          </p:cNvPicPr>
          <p:nvPr/>
        </p:nvPicPr>
        <p:blipFill>
          <a:blip r:embed="rId3"/>
          <a:stretch>
            <a:fillRect/>
          </a:stretch>
        </p:blipFill>
        <p:spPr>
          <a:xfrm>
            <a:off x="914400" y="288090"/>
            <a:ext cx="1133954" cy="816935"/>
          </a:xfrm>
          <a:prstGeom prst="rect">
            <a:avLst/>
          </a:prstGeom>
        </p:spPr>
      </p:pic>
      <p:sp>
        <p:nvSpPr>
          <p:cNvPr id="2" name="Title 1">
            <a:extLst>
              <a:ext uri="{FF2B5EF4-FFF2-40B4-BE49-F238E27FC236}">
                <a16:creationId xmlns:a16="http://schemas.microsoft.com/office/drawing/2014/main" id="{16B62BD1-5CEC-4FD1-84D5-06C5249B0725}"/>
              </a:ext>
            </a:extLst>
          </p:cNvPr>
          <p:cNvSpPr>
            <a:spLocks noGrp="1"/>
          </p:cNvSpPr>
          <p:nvPr>
            <p:ph type="title"/>
          </p:nvPr>
        </p:nvSpPr>
        <p:spPr>
          <a:xfrm>
            <a:off x="0" y="152400"/>
            <a:ext cx="9144000" cy="10668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9</a:t>
            </a:r>
            <a:endParaRPr lang="en-AU" dirty="0">
              <a:solidFill>
                <a:srgbClr val="145C76"/>
              </a:solidFill>
            </a:endParaRPr>
          </a:p>
        </p:txBody>
      </p:sp>
      <p:sp>
        <p:nvSpPr>
          <p:cNvPr id="137221" name="Google Shape;433;g847cf01710_0_113">
            <a:extLst>
              <a:ext uri="{FF2B5EF4-FFF2-40B4-BE49-F238E27FC236}">
                <a16:creationId xmlns:a16="http://schemas.microsoft.com/office/drawing/2014/main" id="{DF33F414-1C0B-AC41-BD86-472CCEEFEB53}"/>
              </a:ext>
            </a:extLst>
          </p:cNvPr>
          <p:cNvSpPr txBox="1">
            <a:spLocks noChangeArrowheads="1"/>
          </p:cNvSpPr>
          <p:nvPr/>
        </p:nvSpPr>
        <p:spPr bwMode="auto">
          <a:xfrm>
            <a:off x="708025" y="1676399"/>
            <a:ext cx="8042275"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Leghemoglobin is an oxygen-binding protein in root nodules that contain bacteria and fix atmospheric nitrogen. Which statement is true if leghemoglobin is like myoglobin and not hemoglobin?</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There are four oxygen-binding sites.</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The oxygen-binding curve is hyperbolic.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There is cooperative oxygen binding. </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The oxygen-binding curve is sigmoidal.</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E. Oxygen binding changes the heme configuration from</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T to R.</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1587A-8F98-4A04-870A-77557417AD61}"/>
              </a:ext>
            </a:extLst>
          </p:cNvPr>
          <p:cNvSpPr>
            <a:spLocks noGrp="1"/>
          </p:cNvSpPr>
          <p:nvPr>
            <p:ph type="title"/>
          </p:nvPr>
        </p:nvSpPr>
        <p:spPr>
          <a:xfrm>
            <a:off x="0" y="152400"/>
            <a:ext cx="9144000" cy="10668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9, Response</a:t>
            </a:r>
            <a:endParaRPr lang="en-AU" dirty="0">
              <a:solidFill>
                <a:srgbClr val="145C76"/>
              </a:solidFill>
            </a:endParaRPr>
          </a:p>
        </p:txBody>
      </p:sp>
      <p:sp>
        <p:nvSpPr>
          <p:cNvPr id="139267" name="Google Shape;433;g847cf01710_0_113">
            <a:extLst>
              <a:ext uri="{FF2B5EF4-FFF2-40B4-BE49-F238E27FC236}">
                <a16:creationId xmlns:a16="http://schemas.microsoft.com/office/drawing/2014/main" id="{4DC01A0B-3258-A947-B066-6BE39277253E}"/>
              </a:ext>
            </a:extLst>
          </p:cNvPr>
          <p:cNvSpPr txBox="1">
            <a:spLocks noChangeArrowheads="1"/>
          </p:cNvSpPr>
          <p:nvPr/>
        </p:nvSpPr>
        <p:spPr bwMode="auto">
          <a:xfrm>
            <a:off x="708025" y="1523999"/>
            <a:ext cx="8042275" cy="518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Leghemoglobin is an oxygen-binding protein in root nodules that contain bacteria and fix atmospheric nitrogen. Which statement is true if leghemoglobin is like myoglobin and not hemoglobin?</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The oxygen-binding curve is hyperbolic. </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latin typeface="Arial" panose="020B0604020202020204" pitchFamily="34" charset="0"/>
                <a:ea typeface="Calibri" panose="020F0502020204030204" pitchFamily="34" charset="0"/>
                <a:cs typeface="Arial" panose="020B0604020202020204" pitchFamily="34" charset="0"/>
              </a:rPr>
              <a:t>For a monomeric protein such as myoglobin, the fraction of binding sites occupied by a ligand is a hyperbolic function of ligand concentration. Thus, if </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leghemoglobin is like myoglobin,</a:t>
            </a:r>
            <a:r>
              <a:rPr lang="en-US" altLang="en-US" sz="2400" b="1" dirty="0">
                <a:latin typeface="Arial" panose="020B0604020202020204" pitchFamily="34" charset="0"/>
                <a:cs typeface="Arial" panose="020B0604020202020204" pitchFamily="34" charset="0"/>
              </a:rPr>
              <a:t> the oxygen-binding curve is hyperbolic.</a:t>
            </a: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sym typeface="Arial" panose="020B0604020202020204" pitchFamily="34" charset="0"/>
              </a:rPr>
              <a:t> </a:t>
            </a:r>
            <a:endParaRPr lang="en-US" altLang="en-US" sz="2400" b="1" dirty="0">
              <a:latin typeface="Arial" panose="020B0604020202020204" pitchFamily="34" charset="0"/>
              <a:sym typeface="Calibri" panose="020F050202020403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64"/>
        <p:cNvGrpSpPr/>
        <p:nvPr/>
      </p:nvGrpSpPr>
      <p:grpSpPr>
        <a:xfrm>
          <a:off x="0" y="0"/>
          <a:ext cx="0" cy="0"/>
          <a:chOff x="0" y="0"/>
          <a:chExt cx="0" cy="0"/>
        </a:xfrm>
      </p:grpSpPr>
      <p:pic>
        <p:nvPicPr>
          <p:cNvPr id="4" name="Picture 3" descr="Icon P 3&#10;">
            <a:extLst>
              <a:ext uri="{FF2B5EF4-FFF2-40B4-BE49-F238E27FC236}">
                <a16:creationId xmlns:a16="http://schemas.microsoft.com/office/drawing/2014/main" id="{14AB2440-CECD-4C0B-8C89-5C360D1F5521}"/>
              </a:ext>
            </a:extLst>
          </p:cNvPr>
          <p:cNvPicPr>
            <a:picLocks noChangeAspect="1"/>
          </p:cNvPicPr>
          <p:nvPr/>
        </p:nvPicPr>
        <p:blipFill>
          <a:blip r:embed="rId3"/>
          <a:stretch>
            <a:fillRect/>
          </a:stretch>
        </p:blipFill>
        <p:spPr>
          <a:xfrm>
            <a:off x="1371600" y="182252"/>
            <a:ext cx="1133954" cy="816935"/>
          </a:xfrm>
          <a:prstGeom prst="rect">
            <a:avLst/>
          </a:prstGeom>
        </p:spPr>
      </p:pic>
      <p:sp>
        <p:nvSpPr>
          <p:cNvPr id="2" name="Title 1">
            <a:extLst>
              <a:ext uri="{FF2B5EF4-FFF2-40B4-BE49-F238E27FC236}">
                <a16:creationId xmlns:a16="http://schemas.microsoft.com/office/drawing/2014/main" id="{6519EDF4-594E-47EA-9FF7-044AFC436AF0}"/>
              </a:ext>
            </a:extLst>
          </p:cNvPr>
          <p:cNvSpPr>
            <a:spLocks noGrp="1"/>
          </p:cNvSpPr>
          <p:nvPr>
            <p:ph type="title"/>
          </p:nvPr>
        </p:nvSpPr>
        <p:spPr>
          <a:xfrm>
            <a:off x="0" y="152400"/>
            <a:ext cx="9144000" cy="1371600"/>
          </a:xfrm>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Protein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Conformation</a:t>
            </a:r>
            <a:endParaRPr lang="en-AU" dirty="0">
              <a:solidFill>
                <a:srgbClr val="144652"/>
              </a:solidFill>
            </a:endParaRPr>
          </a:p>
        </p:txBody>
      </p:sp>
      <p:sp>
        <p:nvSpPr>
          <p:cNvPr id="166" name="Google Shape;166;p30"/>
          <p:cNvSpPr txBox="1">
            <a:spLocks noGrp="1"/>
          </p:cNvSpPr>
          <p:nvPr>
            <p:ph type="body" idx="4294967295"/>
          </p:nvPr>
        </p:nvSpPr>
        <p:spPr>
          <a:xfrm>
            <a:off x="0" y="1871663"/>
            <a:ext cx="9013825" cy="1176337"/>
          </a:xfrm>
          <a:prstGeom prst="rect">
            <a:avLst/>
          </a:prstGeom>
        </p:spPr>
        <p:txBody>
          <a:bodyPr spcFirstLastPara="1" vert="horz" wrap="square" lIns="91425" tIns="45700" rIns="91425" bIns="45700" numCol="1" anchor="t" anchorCtr="0" compatLnSpc="1">
            <a:prstTxWarp prst="textNoShape">
              <a:avLst/>
            </a:prstTxWarp>
            <a:noAutofit/>
          </a:bodyPr>
          <a:lstStyle/>
          <a:p>
            <a:pPr marL="0" indent="0" algn="ctr">
              <a:lnSpc>
                <a:spcPct val="115000"/>
              </a:lnSpc>
              <a:spcBef>
                <a:spcPts val="0"/>
              </a:spcBef>
              <a:spcAft>
                <a:spcPts val="0"/>
              </a:spcAft>
              <a:buNone/>
            </a:pPr>
            <a:r>
              <a:rPr lang="en-GB" sz="3000" dirty="0">
                <a:latin typeface="Arial"/>
                <a:ea typeface="Arial"/>
                <a:cs typeface="Arial"/>
                <a:sym typeface="Arial"/>
              </a:rPr>
              <a:t>Observe the structure of </a:t>
            </a:r>
            <a:r>
              <a:rPr lang="en-GB" sz="3000" dirty="0" err="1">
                <a:latin typeface="Arial"/>
                <a:ea typeface="Arial"/>
                <a:cs typeface="Arial"/>
                <a:sym typeface="Arial"/>
              </a:rPr>
              <a:t>hemoglobin</a:t>
            </a:r>
            <a:r>
              <a:rPr lang="en-GB" sz="3000" dirty="0">
                <a:latin typeface="Arial"/>
                <a:ea typeface="Arial"/>
                <a:cs typeface="Arial"/>
                <a:sym typeface="Arial"/>
              </a:rPr>
              <a:t> in </a:t>
            </a:r>
            <a:endParaRPr sz="3000" dirty="0">
              <a:latin typeface="Arial"/>
              <a:ea typeface="Arial"/>
              <a:cs typeface="Arial"/>
              <a:sym typeface="Arial"/>
            </a:endParaRPr>
          </a:p>
          <a:p>
            <a:pPr marL="0" indent="0" algn="ctr">
              <a:lnSpc>
                <a:spcPct val="115000"/>
              </a:lnSpc>
              <a:spcBef>
                <a:spcPts val="0"/>
              </a:spcBef>
              <a:spcAft>
                <a:spcPts val="0"/>
              </a:spcAft>
              <a:buNone/>
            </a:pPr>
            <a:r>
              <a:rPr lang="en-GB" sz="3000" dirty="0">
                <a:latin typeface="Arial"/>
                <a:ea typeface="Arial"/>
                <a:cs typeface="Arial"/>
                <a:sym typeface="Arial"/>
              </a:rPr>
              <a:t>Mol3D viewer in your Achieve course.</a:t>
            </a:r>
            <a:endParaRPr sz="3000" dirty="0">
              <a:latin typeface="Arial"/>
              <a:ea typeface="Arial"/>
              <a:cs typeface="Arial"/>
              <a:sym typeface="Arial"/>
            </a:endParaRPr>
          </a:p>
          <a:p>
            <a:pPr marL="0" indent="0" algn="ctr">
              <a:lnSpc>
                <a:spcPct val="115000"/>
              </a:lnSpc>
              <a:spcBef>
                <a:spcPts val="0"/>
              </a:spcBef>
              <a:spcAft>
                <a:spcPts val="0"/>
              </a:spcAft>
              <a:buNone/>
            </a:pPr>
            <a:endParaRPr sz="2800" dirty="0">
              <a:latin typeface="Arial"/>
              <a:ea typeface="Arial"/>
              <a:cs typeface="Arial"/>
              <a:sym typeface="Arial"/>
            </a:endParaRPr>
          </a:p>
          <a:p>
            <a:pPr marL="0" indent="0">
              <a:lnSpc>
                <a:spcPct val="115000"/>
              </a:lnSpc>
              <a:spcBef>
                <a:spcPts val="0"/>
              </a:spcBef>
              <a:spcAft>
                <a:spcPts val="0"/>
              </a:spcAft>
              <a:buNone/>
            </a:pPr>
            <a:endParaRPr sz="2800" dirty="0">
              <a:latin typeface="Arial"/>
              <a:ea typeface="Arial"/>
              <a:cs typeface="Arial"/>
              <a:sym typeface="Arial"/>
            </a:endParaRPr>
          </a:p>
          <a:p>
            <a:pPr marL="0" indent="0">
              <a:spcBef>
                <a:spcPts val="360"/>
              </a:spcBef>
              <a:spcAft>
                <a:spcPts val="0"/>
              </a:spcAft>
              <a:buNone/>
            </a:pPr>
            <a:endParaRPr sz="2800" dirty="0"/>
          </a:p>
          <a:p>
            <a:pPr marL="0" indent="0">
              <a:spcBef>
                <a:spcPts val="360"/>
              </a:spcBef>
              <a:spcAft>
                <a:spcPts val="0"/>
              </a:spcAft>
              <a:buNone/>
            </a:pPr>
            <a:endParaRPr sz="2800" dirty="0"/>
          </a:p>
        </p:txBody>
      </p:sp>
      <p:pic>
        <p:nvPicPr>
          <p:cNvPr id="168" name="Google Shape;168;p30" descr="A screen capture shows an interactive 3 D ribbon model of hemoglobin."/>
          <p:cNvPicPr preferRelativeResize="0"/>
          <p:nvPr/>
        </p:nvPicPr>
        <p:blipFill>
          <a:blip r:embed="rId4">
            <a:alphaModFix/>
          </a:blip>
          <a:stretch>
            <a:fillRect/>
          </a:stretch>
        </p:blipFill>
        <p:spPr>
          <a:xfrm>
            <a:off x="2918750" y="3204408"/>
            <a:ext cx="3306500" cy="3200400"/>
          </a:xfrm>
          <a:prstGeom prst="rect">
            <a:avLst/>
          </a:prstGeom>
          <a:noFill/>
          <a:ln>
            <a:noFill/>
          </a:ln>
        </p:spPr>
      </p:pic>
    </p:spTree>
    <p:extLst>
      <p:ext uri="{BB962C8B-B14F-4D97-AF65-F5344CB8AC3E}">
        <p14:creationId xmlns:p14="http://schemas.microsoft.com/office/powerpoint/2010/main" val="41911970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A805EF07-5091-4FFF-8BCD-556D2AC89EBD}"/>
              </a:ext>
            </a:extLst>
          </p:cNvPr>
          <p:cNvSpPr>
            <a:spLocks noGrp="1"/>
          </p:cNvSpPr>
          <p:nvPr>
            <p:ph type="title"/>
          </p:nvPr>
        </p:nvSpPr>
        <p:spPr>
          <a:xfrm>
            <a:off x="0" y="152399"/>
            <a:ext cx="9144000" cy="1012675"/>
          </a:xfrm>
        </p:spPr>
        <p:txBody>
          <a:bodyPr/>
          <a:lstStyle/>
          <a:p>
            <a:r>
              <a:rPr lang="en-US" dirty="0">
                <a:solidFill>
                  <a:srgbClr val="144652"/>
                </a:solidFill>
                <a:latin typeface="Arial" panose="020B0604020202020204" pitchFamily="34" charset="0"/>
                <a:cs typeface="Arial" panose="020B0604020202020204" pitchFamily="34" charset="0"/>
              </a:rPr>
              <a:t>Activity Instructions</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(2 of 3)</a:t>
            </a:r>
            <a:endParaRPr lang="en-AU" sz="2000" dirty="0">
              <a:solidFill>
                <a:srgbClr val="144652"/>
              </a:solidFill>
            </a:endParaRPr>
          </a:p>
        </p:txBody>
      </p:sp>
      <p:sp>
        <p:nvSpPr>
          <p:cNvPr id="376" name="Google Shape;376;g847cf01710_0_48"/>
          <p:cNvSpPr txBox="1">
            <a:spLocks noGrp="1"/>
          </p:cNvSpPr>
          <p:nvPr>
            <p:ph type="body" idx="1"/>
          </p:nvPr>
        </p:nvSpPr>
        <p:spPr>
          <a:xfrm>
            <a:off x="685799" y="1447799"/>
            <a:ext cx="7888357" cy="4846983"/>
          </a:xfrm>
          <a:prstGeom prst="rect">
            <a:avLst/>
          </a:prstGeom>
        </p:spPr>
        <p:txBody>
          <a:bodyPr spcFirstLastPara="1" wrap="square" lIns="91425" tIns="45700" rIns="91425" bIns="45700" anchor="t" anchorCtr="0">
            <a:noAutofit/>
          </a:bodyPr>
          <a:lstStyle/>
          <a:p>
            <a:pPr marL="457200" lvl="0" indent="-381000" rtl="0">
              <a:lnSpc>
                <a:spcPct val="115000"/>
              </a:lnSpc>
              <a:spcBef>
                <a:spcPts val="0"/>
              </a:spcBef>
              <a:spcAft>
                <a:spcPts val="0"/>
              </a:spcAft>
              <a:buSzPts val="2400"/>
              <a:buFont typeface="Arial"/>
              <a:buChar char="•"/>
            </a:pPr>
            <a:r>
              <a:rPr lang="en-US" sz="2400" dirty="0">
                <a:latin typeface="Arial"/>
                <a:ea typeface="Arial"/>
                <a:cs typeface="Arial"/>
                <a:sym typeface="Arial"/>
              </a:rPr>
              <a:t>On your own, </a:t>
            </a:r>
            <a:r>
              <a:rPr lang="en-US" sz="2400" dirty="0">
                <a:solidFill>
                  <a:srgbClr val="0000FF"/>
                </a:solidFill>
                <a:latin typeface="Arial"/>
                <a:ea typeface="Arial"/>
                <a:cs typeface="Arial"/>
                <a:sym typeface="Arial"/>
              </a:rPr>
              <a:t>think </a:t>
            </a:r>
            <a:r>
              <a:rPr lang="en-US" sz="2400" dirty="0">
                <a:latin typeface="Arial"/>
                <a:ea typeface="Arial"/>
                <a:cs typeface="Arial"/>
                <a:sym typeface="Arial"/>
              </a:rPr>
              <a:t>of answers to the questions:</a:t>
            </a:r>
            <a:endParaRPr sz="2400" dirty="0">
              <a:latin typeface="Arial"/>
              <a:ea typeface="Arial"/>
              <a:cs typeface="Arial"/>
              <a:sym typeface="Arial"/>
            </a:endParaRPr>
          </a:p>
          <a:p>
            <a:pPr marL="914400" lvl="1" indent="-355600">
              <a:lnSpc>
                <a:spcPct val="115000"/>
              </a:lnSpc>
              <a:spcBef>
                <a:spcPts val="0"/>
              </a:spcBef>
              <a:spcAft>
                <a:spcPts val="0"/>
              </a:spcAft>
              <a:buSzPts val="2000"/>
              <a:buFont typeface="Arial"/>
              <a:buChar char="–"/>
            </a:pPr>
            <a:r>
              <a:rPr lang="en-GB" sz="2400" dirty="0">
                <a:latin typeface="Arial"/>
                <a:ea typeface="Arial"/>
                <a:cs typeface="Arial"/>
                <a:sym typeface="Arial"/>
              </a:rPr>
              <a:t>Is this oxy- or </a:t>
            </a:r>
            <a:r>
              <a:rPr lang="en-GB" sz="2400" dirty="0" err="1">
                <a:latin typeface="Arial"/>
                <a:ea typeface="Arial"/>
                <a:cs typeface="Arial"/>
                <a:sym typeface="Arial"/>
              </a:rPr>
              <a:t>deoxyhemoglobin</a:t>
            </a:r>
            <a:r>
              <a:rPr lang="en-GB" sz="2400" dirty="0">
                <a:latin typeface="Arial"/>
                <a:ea typeface="Arial"/>
                <a:cs typeface="Arial"/>
                <a:sym typeface="Arial"/>
              </a:rPr>
              <a:t>?</a:t>
            </a:r>
          </a:p>
          <a:p>
            <a:pPr marL="914400" lvl="1" indent="-355600">
              <a:lnSpc>
                <a:spcPct val="115000"/>
              </a:lnSpc>
              <a:spcBef>
                <a:spcPts val="0"/>
              </a:spcBef>
              <a:spcAft>
                <a:spcPts val="0"/>
              </a:spcAft>
              <a:buSzPts val="2000"/>
              <a:buFont typeface="Arial"/>
              <a:buChar char="–"/>
            </a:pPr>
            <a:r>
              <a:rPr lang="en-GB" sz="2400" dirty="0">
                <a:latin typeface="Arial"/>
                <a:ea typeface="Arial"/>
                <a:cs typeface="Arial"/>
                <a:sym typeface="Arial"/>
              </a:rPr>
              <a:t>Is </a:t>
            </a:r>
            <a:r>
              <a:rPr lang="en-GB" sz="2400" dirty="0" err="1">
                <a:latin typeface="Arial"/>
                <a:ea typeface="Arial"/>
                <a:cs typeface="Arial"/>
                <a:sym typeface="Arial"/>
              </a:rPr>
              <a:t>hemoglobin</a:t>
            </a:r>
            <a:r>
              <a:rPr lang="en-GB" sz="2400" dirty="0">
                <a:latin typeface="Arial"/>
                <a:ea typeface="Arial"/>
                <a:cs typeface="Arial"/>
                <a:sym typeface="Arial"/>
              </a:rPr>
              <a:t> in the T state or the R state?</a:t>
            </a:r>
          </a:p>
          <a:p>
            <a:pPr marL="914400" lvl="1" indent="-355600">
              <a:lnSpc>
                <a:spcPct val="115000"/>
              </a:lnSpc>
              <a:spcBef>
                <a:spcPts val="0"/>
              </a:spcBef>
              <a:spcAft>
                <a:spcPts val="0"/>
              </a:spcAft>
              <a:buSzPts val="2000"/>
              <a:buFont typeface="Arial"/>
              <a:buChar char="–"/>
            </a:pPr>
            <a:r>
              <a:rPr lang="en-GB" sz="2400" dirty="0">
                <a:latin typeface="Arial"/>
                <a:ea typeface="Arial"/>
                <a:cs typeface="Arial"/>
                <a:sym typeface="Arial"/>
              </a:rPr>
              <a:t>What is the difference between the T state and the R state?</a:t>
            </a:r>
            <a:endParaRPr sz="2400" dirty="0">
              <a:latin typeface="Arial"/>
              <a:ea typeface="Arial"/>
              <a:cs typeface="Arial"/>
              <a:sym typeface="Arial"/>
            </a:endParaRPr>
          </a:p>
          <a:p>
            <a:pPr marL="914400" lvl="0" indent="0" rtl="0">
              <a:lnSpc>
                <a:spcPct val="115000"/>
              </a:lnSpc>
              <a:spcBef>
                <a:spcPts val="0"/>
              </a:spcBef>
              <a:spcAft>
                <a:spcPts val="0"/>
              </a:spcAft>
              <a:buNone/>
            </a:pPr>
            <a:r>
              <a:rPr lang="en-US" sz="2400" dirty="0">
                <a:latin typeface="Arial"/>
                <a:ea typeface="Arial"/>
                <a:cs typeface="Arial"/>
                <a:sym typeface="Arial"/>
              </a:rPr>
              <a:t>(2 minutes)</a:t>
            </a:r>
            <a:br>
              <a:rPr lang="en-US" sz="2400" dirty="0">
                <a:latin typeface="Arial"/>
                <a:ea typeface="Arial"/>
                <a:cs typeface="Arial"/>
                <a:sym typeface="Arial"/>
              </a:rPr>
            </a:b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Pair</a:t>
            </a:r>
            <a:r>
              <a:rPr lang="en-US" sz="2400" dirty="0">
                <a:latin typeface="Arial"/>
                <a:ea typeface="Arial"/>
                <a:cs typeface="Arial"/>
                <a:sym typeface="Arial"/>
              </a:rPr>
              <a:t> up to discuss your ideas. (2 minutes)</a:t>
            </a:r>
            <a:br>
              <a:rPr lang="en-US" sz="2400" dirty="0">
                <a:latin typeface="Arial"/>
                <a:ea typeface="Arial"/>
                <a:cs typeface="Arial"/>
                <a:sym typeface="Arial"/>
              </a:rPr>
            </a:b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Share</a:t>
            </a:r>
            <a:r>
              <a:rPr lang="en-US" sz="2400" dirty="0">
                <a:latin typeface="Arial"/>
                <a:ea typeface="Arial"/>
                <a:cs typeface="Arial"/>
                <a:sym typeface="Arial"/>
              </a:rPr>
              <a:t> your ideas with the class in group discussion.</a:t>
            </a:r>
            <a:endParaRPr sz="2400" dirty="0">
              <a:solidFill>
                <a:srgbClr val="0000FF"/>
              </a:solidFill>
              <a:latin typeface="Arial"/>
              <a:ea typeface="Arial"/>
              <a:cs typeface="Arial"/>
              <a:sym typeface="Arial"/>
            </a:endParaRPr>
          </a:p>
          <a:p>
            <a:pPr marL="0" lvl="0" indent="0" algn="just" rtl="0">
              <a:spcBef>
                <a:spcPts val="360"/>
              </a:spcBef>
              <a:spcAft>
                <a:spcPts val="0"/>
              </a:spcAft>
              <a:buNone/>
            </a:pPr>
            <a:endParaRPr dirty="0"/>
          </a:p>
          <a:p>
            <a:pPr marL="0" lvl="0" indent="0" algn="l" rtl="0">
              <a:spcBef>
                <a:spcPts val="360"/>
              </a:spcBef>
              <a:spcAft>
                <a:spcPts val="0"/>
              </a:spcAft>
              <a:buNone/>
            </a:pPr>
            <a:endParaRPr dirty="0"/>
          </a:p>
        </p:txBody>
      </p:sp>
    </p:spTree>
    <p:extLst>
      <p:ext uri="{BB962C8B-B14F-4D97-AF65-F5344CB8AC3E}">
        <p14:creationId xmlns:p14="http://schemas.microsoft.com/office/powerpoint/2010/main" val="27581195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CC414CE4-10F3-4437-BBCD-A63AA8B2AB2A}"/>
              </a:ext>
            </a:extLst>
          </p:cNvPr>
          <p:cNvSpPr>
            <a:spLocks noGrp="1"/>
          </p:cNvSpPr>
          <p:nvPr>
            <p:ph type="title"/>
          </p:nvPr>
        </p:nvSpPr>
        <p:spPr>
          <a:xfrm>
            <a:off x="0" y="152400"/>
            <a:ext cx="9144000" cy="1143000"/>
          </a:xfrm>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(2 of 4)</a:t>
            </a:r>
            <a:endParaRPr lang="en-AU" sz="2000" dirty="0">
              <a:solidFill>
                <a:srgbClr val="144652"/>
              </a:solidFill>
            </a:endParaRPr>
          </a:p>
        </p:txBody>
      </p:sp>
      <p:sp>
        <p:nvSpPr>
          <p:cNvPr id="376" name="Google Shape;376;g847cf01710_0_48"/>
          <p:cNvSpPr txBox="1">
            <a:spLocks noGrp="1"/>
          </p:cNvSpPr>
          <p:nvPr>
            <p:ph type="body" idx="1"/>
          </p:nvPr>
        </p:nvSpPr>
        <p:spPr>
          <a:xfrm>
            <a:off x="609600" y="1447800"/>
            <a:ext cx="7848600" cy="4833729"/>
          </a:xfrm>
          <a:prstGeom prst="rect">
            <a:avLst/>
          </a:prstGeom>
        </p:spPr>
        <p:txBody>
          <a:bodyPr spcFirstLastPara="1" wrap="square" lIns="91425" tIns="45700" rIns="91425" bIns="45700" anchor="t" anchorCtr="0">
            <a:noAutofit/>
          </a:bodyPr>
          <a:lstStyle/>
          <a:p>
            <a:pPr marL="914400" lvl="1" indent="-381000" rtl="0">
              <a:lnSpc>
                <a:spcPct val="115000"/>
              </a:lnSpc>
              <a:spcBef>
                <a:spcPts val="0"/>
              </a:spcBef>
              <a:spcAft>
                <a:spcPts val="0"/>
              </a:spcAft>
              <a:buSzPts val="2400"/>
              <a:buFont typeface="Arial"/>
              <a:buChar char="–"/>
            </a:pPr>
            <a:r>
              <a:rPr lang="en-GB" sz="2400" dirty="0">
                <a:latin typeface="Arial"/>
                <a:ea typeface="Arial"/>
                <a:cs typeface="Arial"/>
                <a:sym typeface="Arial"/>
              </a:rPr>
              <a:t>Is this oxy- or </a:t>
            </a:r>
            <a:r>
              <a:rPr lang="en-GB" sz="2400" dirty="0" err="1">
                <a:latin typeface="Arial"/>
                <a:ea typeface="Arial"/>
                <a:cs typeface="Arial"/>
                <a:sym typeface="Arial"/>
              </a:rPr>
              <a:t>deoxyhemoglobin</a:t>
            </a:r>
            <a:r>
              <a:rPr lang="en-GB" sz="2400" dirty="0">
                <a:latin typeface="Arial"/>
                <a:ea typeface="Arial"/>
                <a:cs typeface="Arial"/>
                <a:sym typeface="Arial"/>
              </a:rPr>
              <a:t>? </a:t>
            </a:r>
            <a:r>
              <a:rPr lang="en-GB" sz="2400" b="1" dirty="0">
                <a:latin typeface="Arial"/>
                <a:ea typeface="Arial"/>
                <a:cs typeface="Arial"/>
                <a:sym typeface="Arial"/>
              </a:rPr>
              <a:t>The structure depicts </a:t>
            </a:r>
            <a:r>
              <a:rPr lang="en-GB" sz="2400" b="1" dirty="0" err="1">
                <a:latin typeface="Arial"/>
                <a:ea typeface="Arial"/>
                <a:cs typeface="Arial"/>
                <a:sym typeface="Arial"/>
              </a:rPr>
              <a:t>deoxyhemoglobin</a:t>
            </a:r>
            <a:r>
              <a:rPr lang="en-GB" sz="2400" b="1" dirty="0">
                <a:latin typeface="Arial"/>
                <a:ea typeface="Arial"/>
                <a:cs typeface="Arial"/>
                <a:sym typeface="Arial"/>
              </a:rPr>
              <a:t> because no oxygen is bound to any of the four </a:t>
            </a:r>
            <a:r>
              <a:rPr lang="en-GB" sz="2400" b="1" dirty="0" err="1">
                <a:latin typeface="Arial"/>
                <a:ea typeface="Arial"/>
                <a:cs typeface="Arial"/>
                <a:sym typeface="Arial"/>
              </a:rPr>
              <a:t>heme</a:t>
            </a:r>
            <a:r>
              <a:rPr lang="en-GB" sz="2400" b="1" dirty="0">
                <a:latin typeface="Arial"/>
                <a:ea typeface="Arial"/>
                <a:cs typeface="Arial"/>
                <a:sym typeface="Arial"/>
              </a:rPr>
              <a:t> groups present.</a:t>
            </a:r>
          </a:p>
          <a:p>
            <a:pPr marL="914400" lvl="1" indent="-381000" rtl="0">
              <a:lnSpc>
                <a:spcPct val="115000"/>
              </a:lnSpc>
              <a:spcBef>
                <a:spcPts val="0"/>
              </a:spcBef>
              <a:spcAft>
                <a:spcPts val="0"/>
              </a:spcAft>
              <a:buSzPts val="2400"/>
              <a:buFont typeface="Arial"/>
              <a:buChar char="–"/>
            </a:pPr>
            <a:endParaRPr lang="en-GB" sz="2400" b="1"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GB" sz="2400" dirty="0">
                <a:latin typeface="Arial"/>
                <a:ea typeface="Arial"/>
                <a:cs typeface="Arial"/>
                <a:sym typeface="Arial"/>
              </a:rPr>
              <a:t>Is </a:t>
            </a:r>
            <a:r>
              <a:rPr lang="en-GB" sz="2400" dirty="0" err="1">
                <a:latin typeface="Arial"/>
                <a:ea typeface="Arial"/>
                <a:cs typeface="Arial"/>
                <a:sym typeface="Arial"/>
              </a:rPr>
              <a:t>hemoglobin</a:t>
            </a:r>
            <a:r>
              <a:rPr lang="en-GB" sz="2400" dirty="0">
                <a:latin typeface="Arial"/>
                <a:ea typeface="Arial"/>
                <a:cs typeface="Arial"/>
                <a:sym typeface="Arial"/>
              </a:rPr>
              <a:t> in the T state or the R state? </a:t>
            </a:r>
            <a:r>
              <a:rPr lang="en-GB" sz="2400" b="1" dirty="0">
                <a:latin typeface="Arial"/>
                <a:ea typeface="Arial"/>
                <a:cs typeface="Arial"/>
                <a:sym typeface="Arial"/>
              </a:rPr>
              <a:t>It is the T state because </a:t>
            </a:r>
            <a:r>
              <a:rPr lang="en-GB" sz="2400" b="1" dirty="0" err="1">
                <a:latin typeface="Arial"/>
                <a:ea typeface="Arial"/>
                <a:cs typeface="Arial"/>
                <a:sym typeface="Arial"/>
              </a:rPr>
              <a:t>deoxyhemoglobin</a:t>
            </a:r>
            <a:r>
              <a:rPr lang="en-GB" sz="2400" b="1" dirty="0">
                <a:latin typeface="Arial"/>
                <a:ea typeface="Arial"/>
                <a:cs typeface="Arial"/>
                <a:sym typeface="Arial"/>
              </a:rPr>
              <a:t> primarily exists in the T state. The T state is more stable than the R state.</a:t>
            </a:r>
          </a:p>
          <a:p>
            <a:pPr marL="457200" indent="0">
              <a:lnSpc>
                <a:spcPct val="115000"/>
              </a:lnSpc>
              <a:spcBef>
                <a:spcPts val="0"/>
              </a:spcBef>
              <a:spcAft>
                <a:spcPts val="0"/>
              </a:spcAft>
              <a:buNone/>
            </a:pPr>
            <a:endParaRPr lang="en-GB" sz="2400" dirty="0">
              <a:latin typeface="Arial"/>
              <a:ea typeface="Arial"/>
              <a:cs typeface="Arial"/>
              <a:sym typeface="Arial"/>
            </a:endParaRPr>
          </a:p>
          <a:p>
            <a:pPr marL="914400" lvl="1" indent="-381000" algn="l" rtl="0">
              <a:lnSpc>
                <a:spcPct val="115000"/>
              </a:lnSpc>
              <a:spcBef>
                <a:spcPts val="0"/>
              </a:spcBef>
              <a:spcAft>
                <a:spcPts val="0"/>
              </a:spcAft>
              <a:buSzPts val="2400"/>
              <a:buFont typeface="Arial"/>
              <a:buChar char="–"/>
            </a:pPr>
            <a:endParaRPr sz="2400" dirty="0">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567907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383A879D-E75E-4D94-AFA8-F28A9165BE5C}"/>
              </a:ext>
            </a:extLst>
          </p:cNvPr>
          <p:cNvPicPr>
            <a:picLocks noChangeAspect="1"/>
          </p:cNvPicPr>
          <p:nvPr/>
        </p:nvPicPr>
        <p:blipFill>
          <a:blip r:embed="rId3"/>
          <a:stretch>
            <a:fillRect/>
          </a:stretch>
        </p:blipFill>
        <p:spPr>
          <a:xfrm>
            <a:off x="1838227" y="454185"/>
            <a:ext cx="993734" cy="695004"/>
          </a:xfrm>
          <a:prstGeom prst="rect">
            <a:avLst/>
          </a:prstGeom>
        </p:spPr>
      </p:pic>
      <p:sp>
        <p:nvSpPr>
          <p:cNvPr id="2" name="Title 1">
            <a:extLst>
              <a:ext uri="{FF2B5EF4-FFF2-40B4-BE49-F238E27FC236}">
                <a16:creationId xmlns:a16="http://schemas.microsoft.com/office/drawing/2014/main" id="{788D8B01-CFD3-4FF6-94CE-BA9E63A449C6}"/>
              </a:ext>
            </a:extLst>
          </p:cNvPr>
          <p:cNvSpPr>
            <a:spLocks noGrp="1"/>
          </p:cNvSpPr>
          <p:nvPr>
            <p:ph type="title"/>
          </p:nvPr>
        </p:nvSpPr>
        <p:spPr>
          <a:xfrm>
            <a:off x="0" y="152400"/>
            <a:ext cx="9144000" cy="12954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29698" name="Text Placeholder 2">
            <a:extLst>
              <a:ext uri="{FF2B5EF4-FFF2-40B4-BE49-F238E27FC236}">
                <a16:creationId xmlns:a16="http://schemas.microsoft.com/office/drawing/2014/main" id="{3F9A6E41-8412-AA44-B7CF-36AE3E19FD5E}"/>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In a multisubunit protein, a conformational change in one subunit often affects the conformation of other subunits. </a:t>
            </a: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5" name="Title 1">
            <a:extLst>
              <a:ext uri="{FF2B5EF4-FFF2-40B4-BE49-F238E27FC236}">
                <a16:creationId xmlns:a16="http://schemas.microsoft.com/office/drawing/2014/main" id="{2AEC3AA8-E9FB-450D-8164-7A39BACEF469}"/>
              </a:ext>
            </a:extLst>
          </p:cNvPr>
          <p:cNvSpPr>
            <a:spLocks noGrp="1"/>
          </p:cNvSpPr>
          <p:nvPr>
            <p:ph type="title"/>
          </p:nvPr>
        </p:nvSpPr>
        <p:spPr>
          <a:xfrm>
            <a:off x="0" y="152400"/>
            <a:ext cx="9144000" cy="1143000"/>
          </a:xfrm>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(3 of 4)</a:t>
            </a:r>
            <a:endParaRPr lang="en-AU" sz="2000" dirty="0">
              <a:solidFill>
                <a:srgbClr val="144652"/>
              </a:solidFill>
            </a:endParaRPr>
          </a:p>
        </p:txBody>
      </p:sp>
      <p:sp>
        <p:nvSpPr>
          <p:cNvPr id="376" name="Google Shape;376;g847cf01710_0_48"/>
          <p:cNvSpPr txBox="1">
            <a:spLocks noGrp="1"/>
          </p:cNvSpPr>
          <p:nvPr>
            <p:ph type="body" idx="1"/>
          </p:nvPr>
        </p:nvSpPr>
        <p:spPr>
          <a:xfrm>
            <a:off x="609600" y="1447800"/>
            <a:ext cx="7848600" cy="4833729"/>
          </a:xfrm>
          <a:prstGeom prst="rect">
            <a:avLst/>
          </a:prstGeom>
        </p:spPr>
        <p:txBody>
          <a:bodyPr spcFirstLastPara="1" wrap="square" lIns="91425" tIns="45700" rIns="91425" bIns="45700" anchor="t" anchorCtr="0">
            <a:noAutofit/>
          </a:bodyPr>
          <a:lstStyle/>
          <a:p>
            <a:pPr marL="914400" lvl="1" indent="-381000" rtl="0">
              <a:lnSpc>
                <a:spcPct val="115000"/>
              </a:lnSpc>
              <a:spcBef>
                <a:spcPts val="0"/>
              </a:spcBef>
              <a:spcAft>
                <a:spcPts val="0"/>
              </a:spcAft>
              <a:buSzPts val="2400"/>
              <a:buFont typeface="Arial"/>
              <a:buChar char="–"/>
            </a:pPr>
            <a:r>
              <a:rPr lang="en-GB" sz="2400" dirty="0">
                <a:latin typeface="Arial"/>
                <a:ea typeface="Arial"/>
                <a:cs typeface="Arial"/>
                <a:sym typeface="Arial"/>
              </a:rPr>
              <a:t>What causes the transition from T state to R state in </a:t>
            </a:r>
            <a:r>
              <a:rPr lang="en-GB" sz="2400" dirty="0" err="1">
                <a:latin typeface="Arial"/>
                <a:ea typeface="Arial"/>
                <a:cs typeface="Arial"/>
                <a:sym typeface="Arial"/>
              </a:rPr>
              <a:t>hemoglobin</a:t>
            </a:r>
            <a:r>
              <a:rPr lang="en-GB" sz="2400" dirty="0">
                <a:latin typeface="Arial"/>
                <a:ea typeface="Arial"/>
                <a:cs typeface="Arial"/>
                <a:sym typeface="Arial"/>
              </a:rPr>
              <a:t>? </a:t>
            </a:r>
            <a:r>
              <a:rPr lang="en-GB" sz="2400" b="1" dirty="0" err="1">
                <a:latin typeface="Arial"/>
                <a:ea typeface="Arial"/>
                <a:cs typeface="Arial"/>
                <a:sym typeface="Arial"/>
              </a:rPr>
              <a:t>Deoxyhemoglobin</a:t>
            </a:r>
            <a:r>
              <a:rPr lang="en-GB" sz="2400" b="1" dirty="0">
                <a:latin typeface="Arial"/>
                <a:ea typeface="Arial"/>
                <a:cs typeface="Arial"/>
                <a:sym typeface="Arial"/>
              </a:rPr>
              <a:t> exists primarily in the T state. Although T state </a:t>
            </a:r>
            <a:r>
              <a:rPr lang="en-GB" sz="2400" b="1" dirty="0" err="1">
                <a:latin typeface="Arial"/>
                <a:ea typeface="Arial"/>
                <a:cs typeface="Arial"/>
                <a:sym typeface="Arial"/>
              </a:rPr>
              <a:t>hemoglobin</a:t>
            </a:r>
            <a:r>
              <a:rPr lang="en-GB" sz="2400" b="1" dirty="0">
                <a:latin typeface="Arial"/>
                <a:ea typeface="Arial"/>
                <a:cs typeface="Arial"/>
                <a:sym typeface="Arial"/>
              </a:rPr>
              <a:t> can bind oxygen, it does so at a low affinity. When a molecule of oxygen binds to one of the </a:t>
            </a:r>
            <a:r>
              <a:rPr lang="en-GB" sz="2400" b="1" dirty="0" err="1">
                <a:latin typeface="Arial"/>
                <a:ea typeface="Arial"/>
                <a:cs typeface="Arial"/>
                <a:sym typeface="Arial"/>
              </a:rPr>
              <a:t>heme</a:t>
            </a:r>
            <a:r>
              <a:rPr lang="en-GB" sz="2400" b="1" dirty="0">
                <a:latin typeface="Arial"/>
                <a:ea typeface="Arial"/>
                <a:cs typeface="Arial"/>
                <a:sym typeface="Arial"/>
              </a:rPr>
              <a:t> groups, a conformational change occurs that shifts the protein into its R state. The binding of subsequent molecules of oxygen further stabilizes the R state. </a:t>
            </a:r>
          </a:p>
          <a:p>
            <a:pPr marL="914400" lvl="1" indent="-381000" algn="l" rtl="0">
              <a:lnSpc>
                <a:spcPct val="115000"/>
              </a:lnSpc>
              <a:spcBef>
                <a:spcPts val="0"/>
              </a:spcBef>
              <a:spcAft>
                <a:spcPts val="0"/>
              </a:spcAft>
              <a:buSzPts val="2400"/>
              <a:buFont typeface="Arial"/>
              <a:buChar char="–"/>
            </a:pPr>
            <a:endParaRPr sz="2400" dirty="0">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0360353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logo with white letters P 6&#10;">
            <a:extLst>
              <a:ext uri="{FF2B5EF4-FFF2-40B4-BE49-F238E27FC236}">
                <a16:creationId xmlns:a16="http://schemas.microsoft.com/office/drawing/2014/main" id="{91FC573A-3DDF-42D6-8988-D99EBEB89A7D}"/>
              </a:ext>
            </a:extLst>
          </p:cNvPr>
          <p:cNvPicPr>
            <a:picLocks noChangeAspect="1"/>
          </p:cNvPicPr>
          <p:nvPr/>
        </p:nvPicPr>
        <p:blipFill>
          <a:blip r:embed="rId3"/>
          <a:stretch>
            <a:fillRect/>
          </a:stretch>
        </p:blipFill>
        <p:spPr>
          <a:xfrm>
            <a:off x="1886146" y="465298"/>
            <a:ext cx="993734" cy="695004"/>
          </a:xfrm>
          <a:prstGeom prst="rect">
            <a:avLst/>
          </a:prstGeom>
        </p:spPr>
      </p:pic>
      <p:sp>
        <p:nvSpPr>
          <p:cNvPr id="2" name="Title 1">
            <a:extLst>
              <a:ext uri="{FF2B5EF4-FFF2-40B4-BE49-F238E27FC236}">
                <a16:creationId xmlns:a16="http://schemas.microsoft.com/office/drawing/2014/main" id="{515BA431-DE54-42BF-A5E1-C8F9C342894D}"/>
              </a:ext>
            </a:extLst>
          </p:cNvPr>
          <p:cNvSpPr>
            <a:spLocks noGrp="1"/>
          </p:cNvSpPr>
          <p:nvPr>
            <p:ph type="title"/>
          </p:nvPr>
        </p:nvSpPr>
        <p:spPr>
          <a:xfrm>
            <a:off x="0" y="152400"/>
            <a:ext cx="9144000" cy="12954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b="0" dirty="0"/>
          </a:p>
        </p:txBody>
      </p:sp>
      <p:sp>
        <p:nvSpPr>
          <p:cNvPr id="31746" name="Text Placeholder 2">
            <a:extLst>
              <a:ext uri="{FF2B5EF4-FFF2-40B4-BE49-F238E27FC236}">
                <a16:creationId xmlns:a16="http://schemas.microsoft.com/office/drawing/2014/main" id="{B95C4118-FAA8-2844-BB8F-43F048252870}"/>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Interactions between ligands and proteins may be regulated. </a:t>
            </a:r>
            <a:endParaRPr lang="en-US" altLang="en-US" sz="2400" dirty="0">
              <a:latin typeface="Arial" panose="020B0604020202020204" pitchFamily="34" charset="0"/>
              <a:cs typeface="Arial" panose="020B0604020202020204" pitchFamily="34" charset="0"/>
            </a:endParaRPr>
          </a:p>
          <a:p>
            <a:pPr>
              <a:buFontTx/>
              <a:buNone/>
            </a:pPr>
            <a:r>
              <a:rPr lang="en-US" altLang="en-US" sz="2600" b="1" dirty="0">
                <a:latin typeface="Arial" panose="020B0604020202020204" pitchFamily="34" charset="0"/>
                <a:cs typeface="Arial" panose="020B0604020202020204" pitchFamily="34" charset="0"/>
              </a:rPr>
              <a:t> </a:t>
            </a:r>
            <a:endParaRPr lang="en-US" alt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86329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8CA4C-3B6F-44DA-B806-073EB62EDDC0}"/>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Allosteric Proteins</a:t>
            </a:r>
            <a:endParaRPr lang="en-AU" dirty="0"/>
          </a:p>
        </p:txBody>
      </p:sp>
      <p:sp>
        <p:nvSpPr>
          <p:cNvPr id="4" name="Google Shape;390;g847cf01710_0_68">
            <a:extLst>
              <a:ext uri="{FF2B5EF4-FFF2-40B4-BE49-F238E27FC236}">
                <a16:creationId xmlns:a16="http://schemas.microsoft.com/office/drawing/2014/main" id="{3FA6BB1F-F0DF-3B4F-94C0-A4D0D358380E}"/>
              </a:ext>
            </a:extLst>
          </p:cNvPr>
          <p:cNvSpPr txBox="1">
            <a:spLocks noChangeArrowheads="1"/>
          </p:cNvSpPr>
          <p:nvPr/>
        </p:nvSpPr>
        <p:spPr bwMode="auto">
          <a:xfrm>
            <a:off x="319088" y="1768475"/>
            <a:ext cx="8443912"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allosteric protein </a:t>
            </a:r>
            <a:r>
              <a:rPr lang="en-US" sz="2400" dirty="0">
                <a:latin typeface="Arial" panose="020B0604020202020204" pitchFamily="34" charset="0"/>
                <a:cs typeface="Arial" panose="020B0604020202020204" pitchFamily="34" charset="0"/>
              </a:rPr>
              <a:t>(e.g., hemoglobin) =</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binding of a ligand to one site affects the binding properties of another site on the same protein </a:t>
            </a:r>
          </a:p>
          <a:p>
            <a:pPr lvl="1">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modulators</a:t>
            </a:r>
            <a:r>
              <a:rPr lang="en-US" sz="2400" dirty="0">
                <a:latin typeface="Arial" panose="020B0604020202020204" pitchFamily="34" charset="0"/>
                <a:cs typeface="Arial" panose="020B0604020202020204" pitchFamily="34" charset="0"/>
              </a:rPr>
              <a:t> = ligands that bind to an allosteric protein to induce a conformational change</a:t>
            </a:r>
          </a:p>
          <a:p>
            <a:pPr lvl="1">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homotropic</a:t>
            </a:r>
            <a:r>
              <a:rPr lang="en-US" sz="2400" dirty="0">
                <a:latin typeface="Arial" panose="020B0604020202020204" pitchFamily="34" charset="0"/>
                <a:cs typeface="Arial" panose="020B0604020202020204" pitchFamily="34" charset="0"/>
              </a:rPr>
              <a:t> = normal ligand and modulator are identical</a:t>
            </a:r>
          </a:p>
          <a:p>
            <a:pPr lvl="1">
              <a:lnSpc>
                <a:spcPct val="110000"/>
              </a:lnSpc>
              <a:spcBef>
                <a:spcPct val="0"/>
              </a:spcBef>
              <a:buClr>
                <a:srgbClr val="000000"/>
              </a:buClr>
              <a:buSzPts val="2800"/>
              <a:defRPr/>
            </a:pPr>
            <a:r>
              <a:rPr lang="en-US" sz="2400" b="1" dirty="0" err="1">
                <a:latin typeface="Arial" panose="020B0604020202020204" pitchFamily="34" charset="0"/>
                <a:cs typeface="Arial" panose="020B0604020202020204" pitchFamily="34" charset="0"/>
              </a:rPr>
              <a:t>heterotropic</a:t>
            </a:r>
            <a:r>
              <a:rPr lang="en-US" sz="2400" dirty="0">
                <a:latin typeface="Arial" panose="020B0604020202020204" pitchFamily="34" charset="0"/>
                <a:cs typeface="Arial" panose="020B0604020202020204" pitchFamily="34" charset="0"/>
              </a:rPr>
              <a:t> = modulator is a molecule other than the normal ligand</a:t>
            </a: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6&#10;">
            <a:extLst>
              <a:ext uri="{FF2B5EF4-FFF2-40B4-BE49-F238E27FC236}">
                <a16:creationId xmlns:a16="http://schemas.microsoft.com/office/drawing/2014/main" id="{12559180-904D-433C-8FF0-A6BE3CD06785}"/>
              </a:ext>
            </a:extLst>
          </p:cNvPr>
          <p:cNvPicPr>
            <a:picLocks noChangeAspect="1"/>
          </p:cNvPicPr>
          <p:nvPr/>
        </p:nvPicPr>
        <p:blipFill>
          <a:blip r:embed="rId3"/>
          <a:stretch>
            <a:fillRect/>
          </a:stretch>
        </p:blipFill>
        <p:spPr>
          <a:xfrm>
            <a:off x="762000" y="376405"/>
            <a:ext cx="1133954" cy="816935"/>
          </a:xfrm>
          <a:prstGeom prst="rect">
            <a:avLst/>
          </a:prstGeom>
        </p:spPr>
      </p:pic>
      <p:sp>
        <p:nvSpPr>
          <p:cNvPr id="2" name="Title 1">
            <a:extLst>
              <a:ext uri="{FF2B5EF4-FFF2-40B4-BE49-F238E27FC236}">
                <a16:creationId xmlns:a16="http://schemas.microsoft.com/office/drawing/2014/main" id="{B2CB7961-CFFB-4339-899E-0EC5C810CC07}"/>
              </a:ext>
            </a:extLst>
          </p:cNvPr>
          <p:cNvSpPr>
            <a:spLocks noGrp="1"/>
          </p:cNvSpPr>
          <p:nvPr>
            <p:ph type="title"/>
          </p:nvPr>
        </p:nvSpPr>
        <p:spPr>
          <a:xfrm>
            <a:off x="0" y="152400"/>
            <a:ext cx="9144000" cy="12192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10</a:t>
            </a:r>
            <a:endParaRPr lang="en-AU" dirty="0">
              <a:solidFill>
                <a:srgbClr val="145C76"/>
              </a:solidFill>
            </a:endParaRPr>
          </a:p>
        </p:txBody>
      </p:sp>
      <p:sp>
        <p:nvSpPr>
          <p:cNvPr id="145413" name="Google Shape;433;g847cf01710_0_113">
            <a:extLst>
              <a:ext uri="{FF2B5EF4-FFF2-40B4-BE49-F238E27FC236}">
                <a16:creationId xmlns:a16="http://schemas.microsoft.com/office/drawing/2014/main" id="{34B74E1F-9B7C-DD4D-B620-7134FE82EBC8}"/>
              </a:ext>
            </a:extLst>
          </p:cNvPr>
          <p:cNvSpPr txBox="1">
            <a:spLocks noChangeArrowheads="1"/>
          </p:cNvSpPr>
          <p:nvPr/>
        </p:nvSpPr>
        <p:spPr bwMode="auto">
          <a:xfrm>
            <a:off x="708025" y="1600199"/>
            <a:ext cx="80422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molecule is a homotropic modulator of oxygen binding to hemoglobin?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oxygen</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H</a:t>
            </a:r>
            <a:r>
              <a:rPr lang="en-US" altLang="en-US"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carbon dioxide</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hemoglobin</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E. carbon monoxide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503C-B448-41D6-8B52-1F708EF90401}"/>
              </a:ext>
            </a:extLst>
          </p:cNvPr>
          <p:cNvSpPr>
            <a:spLocks noGrp="1"/>
          </p:cNvSpPr>
          <p:nvPr>
            <p:ph type="title"/>
          </p:nvPr>
        </p:nvSpPr>
        <p:spPr>
          <a:xfrm>
            <a:off x="0" y="152400"/>
            <a:ext cx="9144000" cy="10668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10, Response</a:t>
            </a:r>
            <a:endParaRPr lang="en-AU" dirty="0">
              <a:solidFill>
                <a:srgbClr val="145C76"/>
              </a:solidFill>
            </a:endParaRPr>
          </a:p>
        </p:txBody>
      </p:sp>
      <p:sp>
        <p:nvSpPr>
          <p:cNvPr id="147459" name="Google Shape;433;g847cf01710_0_113">
            <a:extLst>
              <a:ext uri="{FF2B5EF4-FFF2-40B4-BE49-F238E27FC236}">
                <a16:creationId xmlns:a16="http://schemas.microsoft.com/office/drawing/2014/main" id="{CCDECB0B-5193-B84D-9A92-68C815F7AD5B}"/>
              </a:ext>
            </a:extLst>
          </p:cNvPr>
          <p:cNvSpPr txBox="1">
            <a:spLocks noChangeArrowheads="1"/>
          </p:cNvSpPr>
          <p:nvPr/>
        </p:nvSpPr>
        <p:spPr bwMode="auto">
          <a:xfrm>
            <a:off x="708025" y="1523999"/>
            <a:ext cx="804227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molecule is a homotropic modulator of oxygen binding to hemoglobin?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oxygen</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latin typeface="Arial" panose="020B0604020202020204" pitchFamily="34" charset="0"/>
                <a:ea typeface="Calibri" panose="020F0502020204030204" pitchFamily="34" charset="0"/>
                <a:cs typeface="Arial" panose="020B0604020202020204" pitchFamily="34" charset="0"/>
              </a:rPr>
              <a:t>Cooperative binding of oxygen to hemoglobin, a multimeric protein, is a form of allosteric binding. The binding of one ligand affects the affinities of any remaining unfilled binding sites. Oxygen can be considered as both a ligand and an activating homotropic modulator. </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230C-9BC4-40EA-8803-2A9D8CAD7CE3}"/>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Carbon Monoxide Can Bind to Hemoglobin</a:t>
            </a:r>
            <a:endParaRPr lang="en-AU" dirty="0"/>
          </a:p>
        </p:txBody>
      </p:sp>
      <p:sp>
        <p:nvSpPr>
          <p:cNvPr id="4" name="Google Shape;390;g847cf01710_0_68">
            <a:extLst>
              <a:ext uri="{FF2B5EF4-FFF2-40B4-BE49-F238E27FC236}">
                <a16:creationId xmlns:a16="http://schemas.microsoft.com/office/drawing/2014/main" id="{FBF692F2-70A9-AA4D-B99D-F6C28C747894}"/>
              </a:ext>
            </a:extLst>
          </p:cNvPr>
          <p:cNvSpPr txBox="1">
            <a:spLocks noChangeArrowheads="1"/>
          </p:cNvSpPr>
          <p:nvPr/>
        </p:nvSpPr>
        <p:spPr bwMode="auto">
          <a:xfrm>
            <a:off x="319088" y="1768476"/>
            <a:ext cx="8291512" cy="8763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CO has ~250-fold greater affinity for hemoglobin than does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49507" name="Picture 5" descr="The graph has four upwardly diagonal lines representing different conditions. Curve 1 represents 8 h of exposure and light exercise. It begins at (0, 0) and ends at (100, 13). Curve 2 represents 8 h of exposure and rest. It runs just below curve 1 and gradually separates, beginning at (0, 0) and ending at (100, 12). Curve 3 represents 1 h of exposure and light exercise. It begins at (0, 0) and ends at (100, 5). Curve 4 represents 1 h of exposure and rest. It runs below curve 3 and gradually separates more than curves 1 and 2 do, beginning at (0, 0) and ending at (100, 4). All data are approximate, and each curve is nearly linear.">
            <a:extLst>
              <a:ext uri="{FF2B5EF4-FFF2-40B4-BE49-F238E27FC236}">
                <a16:creationId xmlns:a16="http://schemas.microsoft.com/office/drawing/2014/main" id="{88F3950B-293A-EE49-A0EE-BC944FC16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12" y="3155950"/>
            <a:ext cx="39036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7" descr="The graph plots p O 2 in k P a on its horizontal axis ranging from 0 to beyond 12, labeled in increments of 4, and plots Y on its vertical axis ranging from 0 to 1.00, labeled in increments of 0.2. Three curves are shown. On the left, a vertical bar with its center located at 4 on the horizontal axis is labeled, p O 2 in tissues. A similar vertical bar located at 13 is labeled, p O 2 in lungs. All of the curves begin at (0, 0). The first curve, normal H b, begins at (0, 0) and gradually curves upward, crossing (4, 0.6) in the bar labeled, p O 2 in tissues and beginning to level off at (7.6, 0.8) before crossing the p O 2 in lungs bar at (13, 0.95) and ending at (14, 0.95). The second curve, 50 percent C O H b, begins at (0, 0), curves upward just above the normal H b curve until the curves intersect at (3, 0.35), then levels off rapidly to reach (4, 0.4) in the p O 2 in tissues bar, then runs almost horizontally through (13, 0.42) in the p O 2 in lungs bar and ends at (14, 0.42). The third curve, anemic individual, begins at (0, 0) and curves up gradually below the other curves to reach (4, 0.3) at the p O 2 in tissues bar before joining with the 50 percent C O H b curve at (10, 0.42) and following it through (13, 0.42) in the p O 2 in lungs bar to end at (14, 0.42). All data are approximate. ">
            <a:extLst>
              <a:ext uri="{FF2B5EF4-FFF2-40B4-BE49-F238E27FC236}">
                <a16:creationId xmlns:a16="http://schemas.microsoft.com/office/drawing/2014/main" id="{28880C41-C411-CC4B-B935-42793FCC1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895600"/>
            <a:ext cx="3721100"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EB22B-E6AF-49B7-8694-24CF39371BB5}"/>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Cooperative Ligand Binding Can Be Described Quantitatively</a:t>
            </a:r>
            <a:endParaRPr lang="en-AU" dirty="0">
              <a:solidFill>
                <a:srgbClr val="4E4CB4"/>
              </a:solidFill>
            </a:endParaRPr>
          </a:p>
        </p:txBody>
      </p:sp>
      <p:sp>
        <p:nvSpPr>
          <p:cNvPr id="5" name="Google Shape;390;g847cf01710_0_68">
            <a:extLst>
              <a:ext uri="{FF2B5EF4-FFF2-40B4-BE49-F238E27FC236}">
                <a16:creationId xmlns:a16="http://schemas.microsoft.com/office/drawing/2014/main" id="{FDFC497E-248E-474A-BC7C-FF8890631E6E}"/>
              </a:ext>
            </a:extLst>
          </p:cNvPr>
          <p:cNvSpPr txBox="1">
            <a:spLocks noChangeArrowheads="1"/>
          </p:cNvSpPr>
          <p:nvPr/>
        </p:nvSpPr>
        <p:spPr bwMode="auto">
          <a:xfrm>
            <a:off x="426244" y="2133600"/>
            <a:ext cx="8291512" cy="1904999"/>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for a protein with </a:t>
            </a:r>
            <a:r>
              <a:rPr lang="en-US" sz="2400" i="1" dirty="0">
                <a:latin typeface="Arial" panose="020B0604020202020204" pitchFamily="34" charset="0"/>
                <a:cs typeface="Arial" panose="020B0604020202020204" pitchFamily="34" charset="0"/>
              </a:rPr>
              <a:t>n </a:t>
            </a:r>
            <a:r>
              <a:rPr lang="en-US" sz="2400" dirty="0">
                <a:latin typeface="Arial" panose="020B0604020202020204" pitchFamily="34" charset="0"/>
                <a:cs typeface="Arial" panose="020B0604020202020204" pitchFamily="34" charset="0"/>
              </a:rPr>
              <a:t>binding sites, the equilibrium becomes: </a:t>
            </a:r>
          </a:p>
          <a:p>
            <a:pPr marL="50800"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None/>
              <a:defRPr/>
            </a:pPr>
            <a:r>
              <a:rPr lang="en-US" sz="2400" dirty="0">
                <a:latin typeface="Arial" panose="020B0604020202020204" pitchFamily="34" charset="0"/>
                <a:cs typeface="Arial" panose="020B0604020202020204" pitchFamily="34" charset="0"/>
              </a:rPr>
              <a:t>		P + </a:t>
            </a:r>
            <a:r>
              <a:rPr lang="en-US" sz="2400" i="1" dirty="0" err="1">
                <a:latin typeface="Arial" panose="020B0604020202020204" pitchFamily="34" charset="0"/>
                <a:cs typeface="Arial" panose="020B0604020202020204" pitchFamily="34" charset="0"/>
              </a:rPr>
              <a:t>n</a:t>
            </a:r>
            <a:r>
              <a:rPr lang="en-US" sz="2400" dirty="0" err="1">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PL</a:t>
            </a:r>
            <a:r>
              <a:rPr lang="en-US" sz="2400" i="1" baseline="-25000" dirty="0" err="1">
                <a:latin typeface="Arial" panose="020B0604020202020204" pitchFamily="34" charset="0"/>
                <a:cs typeface="Arial" panose="020B0604020202020204" pitchFamily="34" charset="0"/>
              </a:rPr>
              <a:t>n</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51555" name="TextBox 3">
            <a:extLst>
              <a:ext uri="{FF2B5EF4-FFF2-40B4-BE49-F238E27FC236}">
                <a16:creationId xmlns:a16="http://schemas.microsoft.com/office/drawing/2014/main" id="{D0848FE9-46A1-CB4A-AA0A-AB41D4F359A4}"/>
              </a:ext>
            </a:extLst>
          </p:cNvPr>
          <p:cNvSpPr txBox="1">
            <a:spLocks noChangeArrowheads="1"/>
          </p:cNvSpPr>
          <p:nvPr/>
        </p:nvSpPr>
        <p:spPr bwMode="auto">
          <a:xfrm>
            <a:off x="5486400" y="3348038"/>
            <a:ext cx="198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BA7F0-8F7C-4D05-9C60-588B623442EE}"/>
              </a:ext>
            </a:extLst>
          </p:cNvPr>
          <p:cNvSpPr>
            <a:spLocks noGrp="1"/>
          </p:cNvSpPr>
          <p:nvPr>
            <p:ph type="title"/>
          </p:nvPr>
        </p:nvSpPr>
        <p:spPr>
          <a:xfrm>
            <a:off x="0" y="152399"/>
            <a:ext cx="9144000" cy="1262011"/>
          </a:xfrm>
        </p:spPr>
        <p:txBody>
          <a:bodyPr/>
          <a:lstStyle/>
          <a:p>
            <a:r>
              <a:rPr lang="en-US" altLang="en-US" dirty="0">
                <a:solidFill>
                  <a:schemeClr val="accent4"/>
                </a:solidFill>
                <a:latin typeface="Arial" panose="020B0604020202020204" pitchFamily="34" charset="0"/>
                <a:cs typeface="Arial" panose="020B0604020202020204" pitchFamily="34" charset="0"/>
              </a:rPr>
              <a:t>The </a:t>
            </a:r>
            <a:r>
              <a:rPr lang="en-US" altLang="en-US" i="1" dirty="0">
                <a:solidFill>
                  <a:schemeClr val="accent4"/>
                </a:solidFill>
                <a:latin typeface="Arial" panose="020B0604020202020204" pitchFamily="34" charset="0"/>
                <a:cs typeface="Arial" panose="020B0604020202020204" pitchFamily="34" charset="0"/>
              </a:rPr>
              <a:t>K</a:t>
            </a:r>
            <a:r>
              <a:rPr lang="en-US" altLang="en-US" baseline="-25000" dirty="0">
                <a:solidFill>
                  <a:schemeClr val="accent4"/>
                </a:solidFill>
                <a:latin typeface="Arial" panose="020B0604020202020204" pitchFamily="34" charset="0"/>
                <a:cs typeface="Arial" panose="020B0604020202020204" pitchFamily="34" charset="0"/>
              </a:rPr>
              <a:t>a</a:t>
            </a:r>
            <a:r>
              <a:rPr lang="en-US" altLang="en-US" i="1" dirty="0">
                <a:solidFill>
                  <a:schemeClr val="accent4"/>
                </a:solidFill>
                <a:latin typeface="Arial" panose="020B0604020202020204" pitchFamily="34" charset="0"/>
                <a:cs typeface="Arial" panose="020B0604020202020204" pitchFamily="34" charset="0"/>
              </a:rPr>
              <a:t> </a:t>
            </a:r>
            <a:r>
              <a:rPr lang="en-US" altLang="en-US" dirty="0">
                <a:solidFill>
                  <a:schemeClr val="accent4"/>
                </a:solidFill>
                <a:latin typeface="Arial" panose="020B0604020202020204" pitchFamily="34" charset="0"/>
                <a:cs typeface="Arial" panose="020B0604020202020204" pitchFamily="34" charset="0"/>
              </a:rPr>
              <a:t>and</a:t>
            </a:r>
            <a:r>
              <a:rPr lang="en-US" altLang="en-US" i="1" dirty="0">
                <a:solidFill>
                  <a:schemeClr val="accent4"/>
                </a:solidFill>
                <a:latin typeface="Arial" panose="020B0604020202020204" pitchFamily="34" charset="0"/>
                <a:cs typeface="Arial" panose="020B0604020202020204" pitchFamily="34" charset="0"/>
              </a:rPr>
              <a:t> Y </a:t>
            </a:r>
            <a:r>
              <a:rPr lang="en-US" altLang="en-US" dirty="0">
                <a:solidFill>
                  <a:schemeClr val="accent4"/>
                </a:solidFill>
                <a:latin typeface="Arial" panose="020B0604020202020204" pitchFamily="34" charset="0"/>
                <a:cs typeface="Arial" panose="020B0604020202020204" pitchFamily="34" charset="0"/>
              </a:rPr>
              <a:t>for Cooperative </a:t>
            </a:r>
            <a:br>
              <a:rPr lang="en-US" altLang="en-US" dirty="0">
                <a:solidFill>
                  <a:schemeClr val="accent4"/>
                </a:solidFill>
                <a:latin typeface="Arial" panose="020B0604020202020204" pitchFamily="34" charset="0"/>
                <a:cs typeface="Arial" panose="020B0604020202020204" pitchFamily="34" charset="0"/>
              </a:rPr>
            </a:br>
            <a:r>
              <a:rPr lang="en-US" altLang="en-US" dirty="0">
                <a:solidFill>
                  <a:schemeClr val="accent4"/>
                </a:solidFill>
                <a:latin typeface="Arial" panose="020B0604020202020204" pitchFamily="34" charset="0"/>
                <a:cs typeface="Arial" panose="020B0604020202020204" pitchFamily="34" charset="0"/>
              </a:rPr>
              <a:t>Ligand Binding</a:t>
            </a:r>
            <a:endParaRPr lang="en-AU" dirty="0"/>
          </a:p>
        </p:txBody>
      </p:sp>
      <p:sp>
        <p:nvSpPr>
          <p:cNvPr id="6" name="Google Shape;390;g847cf01710_0_68">
            <a:extLst>
              <a:ext uri="{FF2B5EF4-FFF2-40B4-BE49-F238E27FC236}">
                <a16:creationId xmlns:a16="http://schemas.microsoft.com/office/drawing/2014/main" id="{53D4DADE-B274-164B-A72F-44CDD2ECBA8B}"/>
              </a:ext>
            </a:extLst>
          </p:cNvPr>
          <p:cNvSpPr txBox="1">
            <a:spLocks noChangeArrowheads="1"/>
          </p:cNvSpPr>
          <p:nvPr/>
        </p:nvSpPr>
        <p:spPr bwMode="auto">
          <a:xfrm>
            <a:off x="606425" y="2057400"/>
            <a:ext cx="7931150" cy="533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latin typeface="Arial" panose="020B0604020202020204" pitchFamily="34" charset="0"/>
                <a:cs typeface="Arial" panose="020B0604020202020204" pitchFamily="34" charset="0"/>
              </a:rPr>
              <a:t>the expression for the association constant becomes:</a:t>
            </a: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55637A9-6021-45DC-BB72-F902C1107C64}"/>
                  </a:ext>
                </a:extLst>
              </p:cNvPr>
              <p:cNvSpPr/>
              <p:nvPr/>
            </p:nvSpPr>
            <p:spPr>
              <a:xfrm>
                <a:off x="3352800" y="2851996"/>
                <a:ext cx="1826141" cy="761683"/>
              </a:xfrm>
              <a:prstGeom prst="rect">
                <a:avLst/>
              </a:prstGeom>
            </p:spPr>
            <p:txBody>
              <a:bodyPr wrap="none">
                <a:spAutoFit/>
              </a:bodyPr>
              <a:lstStyle/>
              <a:p>
                <a14:m>
                  <m:oMath xmlns:m="http://schemas.openxmlformats.org/officeDocument/2006/math">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a</m:t>
                    </m:r>
                  </m:oMath>
                </a14:m>
                <a:r>
                  <a:rPr lang="en-US" baseline="-25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PL</m:t>
                        </m:r>
                        <m:r>
                          <m:rPr>
                            <m:nor/>
                          </m:rPr>
                          <a:rPr lang="en-US" i="1" baseline="-25000" dirty="0">
                            <a:latin typeface="Arial" panose="020B0604020202020204" pitchFamily="34" charset="0"/>
                            <a:cs typeface="Arial" panose="020B0604020202020204" pitchFamily="34" charset="0"/>
                          </a:rPr>
                          <m:t>n</m:t>
                        </m:r>
                        <m:r>
                          <m:rPr>
                            <m:nor/>
                          </m:rPr>
                          <a:rPr lang="en-US" dirty="0">
                            <a:latin typeface="Arial" panose="020B0604020202020204" pitchFamily="34" charset="0"/>
                            <a:cs typeface="Arial" panose="020B0604020202020204" pitchFamily="34" charset="0"/>
                          </a:rPr>
                          <m:t>] </m:t>
                        </m:r>
                      </m:num>
                      <m:den>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P</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m:t>
                        </m:r>
                        <m:r>
                          <m:rPr>
                            <m:nor/>
                          </m:rPr>
                          <a:rPr lang="en-US" i="1" baseline="30000" dirty="0">
                            <a:latin typeface="Arial" panose="020B0604020202020204" pitchFamily="34" charset="0"/>
                            <a:cs typeface="Arial" panose="020B0604020202020204" pitchFamily="34" charset="0"/>
                          </a:rPr>
                          <m:t>n</m:t>
                        </m:r>
                        <m:r>
                          <m:rPr>
                            <m:nor/>
                          </m:rPr>
                          <a:rPr lang="en-US" dirty="0">
                            <a:latin typeface="Arial" panose="020B0604020202020204" pitchFamily="34" charset="0"/>
                            <a:cs typeface="Arial" panose="020B0604020202020204" pitchFamily="34" charset="0"/>
                          </a:rPr>
                          <m:t>  </m:t>
                        </m:r>
                      </m:den>
                    </m:f>
                  </m:oMath>
                </a14:m>
                <a:endParaRPr lang="en-AU" dirty="0"/>
              </a:p>
            </p:txBody>
          </p:sp>
        </mc:Choice>
        <mc:Fallback xmlns="">
          <p:sp>
            <p:nvSpPr>
              <p:cNvPr id="3" name="Rectangle 2">
                <a:extLst>
                  <a:ext uri="{FF2B5EF4-FFF2-40B4-BE49-F238E27FC236}">
                    <a16:creationId xmlns:a16="http://schemas.microsoft.com/office/drawing/2014/main" id="{655637A9-6021-45DC-BB72-F902C1107C64}"/>
                  </a:ext>
                </a:extLst>
              </p:cNvPr>
              <p:cNvSpPr>
                <a:spLocks noRot="1" noChangeAspect="1" noMove="1" noResize="1" noEditPoints="1" noAdjustHandles="1" noChangeArrowheads="1" noChangeShapeType="1" noTextEdit="1"/>
              </p:cNvSpPr>
              <p:nvPr/>
            </p:nvSpPr>
            <p:spPr>
              <a:xfrm>
                <a:off x="3352800" y="2851996"/>
                <a:ext cx="1826141" cy="761683"/>
              </a:xfrm>
              <a:prstGeom prst="rect">
                <a:avLst/>
              </a:prstGeom>
              <a:blipFill>
                <a:blip r:embed="rId3"/>
                <a:stretch>
                  <a:fillRect/>
                </a:stretch>
              </a:blipFill>
            </p:spPr>
            <p:txBody>
              <a:bodyPr/>
              <a:lstStyle/>
              <a:p>
                <a:r>
                  <a:rPr lang="en-AU">
                    <a:noFill/>
                  </a:rPr>
                  <a:t> </a:t>
                </a:r>
              </a:p>
            </p:txBody>
          </p:sp>
        </mc:Fallback>
      </mc:AlternateContent>
      <p:sp>
        <p:nvSpPr>
          <p:cNvPr id="153603" name="TextBox 3">
            <a:extLst>
              <a:ext uri="{FF2B5EF4-FFF2-40B4-BE49-F238E27FC236}">
                <a16:creationId xmlns:a16="http://schemas.microsoft.com/office/drawing/2014/main" id="{3F2FDC45-10EC-FF4D-B88A-B2D747BC48EF}"/>
              </a:ext>
            </a:extLst>
          </p:cNvPr>
          <p:cNvSpPr txBox="1">
            <a:spLocks noChangeArrowheads="1"/>
          </p:cNvSpPr>
          <p:nvPr/>
        </p:nvSpPr>
        <p:spPr bwMode="auto">
          <a:xfrm>
            <a:off x="5334000" y="3013023"/>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(5-13)</a:t>
            </a:r>
          </a:p>
        </p:txBody>
      </p:sp>
      <p:sp>
        <p:nvSpPr>
          <p:cNvPr id="7" name="Google Shape;390;g847cf01710_0_68">
            <a:extLst>
              <a:ext uri="{FF2B5EF4-FFF2-40B4-BE49-F238E27FC236}">
                <a16:creationId xmlns:a16="http://schemas.microsoft.com/office/drawing/2014/main" id="{C3C2AC02-DFBC-4DFA-8AA9-0AD9B1B61FCE}"/>
              </a:ext>
            </a:extLst>
          </p:cNvPr>
          <p:cNvSpPr txBox="1">
            <a:spLocks noChangeArrowheads="1"/>
          </p:cNvSpPr>
          <p:nvPr/>
        </p:nvSpPr>
        <p:spPr bwMode="auto">
          <a:xfrm>
            <a:off x="606425" y="4006004"/>
            <a:ext cx="7931150" cy="4603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the expression for </a:t>
            </a:r>
            <a:r>
              <a:rPr lang="en-US" sz="2400" i="1" dirty="0">
                <a:latin typeface="Arial" panose="020B0604020202020204" pitchFamily="34" charset="0"/>
                <a:cs typeface="Arial" panose="020B0604020202020204" pitchFamily="34" charset="0"/>
              </a:rPr>
              <a:t>Y </a:t>
            </a:r>
            <a:r>
              <a:rPr lang="en-US" sz="2400" dirty="0">
                <a:latin typeface="Arial" panose="020B0604020202020204" pitchFamily="34" charset="0"/>
                <a:cs typeface="Arial" panose="020B0604020202020204" pitchFamily="34" charset="0"/>
              </a:rPr>
              <a:t>is:</a:t>
            </a:r>
            <a:endParaRPr lang="en-US" alt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alt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altLang="en-US" sz="2000" dirty="0"/>
          </a:p>
          <a:p>
            <a:pPr marL="533400" lvl="1" indent="0">
              <a:lnSpc>
                <a:spcPct val="110000"/>
              </a:lnSpc>
              <a:spcBef>
                <a:spcPct val="0"/>
              </a:spcBef>
              <a:buClr>
                <a:srgbClr val="000000"/>
              </a:buClr>
              <a:buSzPts val="2800"/>
              <a:buFontTx/>
              <a:buNone/>
              <a:defRPr/>
            </a:pPr>
            <a:endParaRPr lang="en-US" altLang="en-US" sz="20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C54F367-7E19-4EBD-8F5C-54F7B38A28F1}"/>
                  </a:ext>
                </a:extLst>
              </p:cNvPr>
              <p:cNvSpPr/>
              <p:nvPr/>
            </p:nvSpPr>
            <p:spPr>
              <a:xfrm>
                <a:off x="3124200" y="4618142"/>
                <a:ext cx="1808508" cy="761683"/>
              </a:xfrm>
              <a:prstGeom prst="rect">
                <a:avLst/>
              </a:prstGeom>
            </p:spPr>
            <p:txBody>
              <a:bodyPr wrap="none">
                <a:spAutoFit/>
              </a:bodyPr>
              <a:lstStyle/>
              <a:p>
                <a:r>
                  <a:rPr lang="en-US" i="1" dirty="0">
                    <a:latin typeface="Arial" panose="020B0604020202020204" pitchFamily="34" charset="0"/>
                    <a:cs typeface="Arial" panose="020B0604020202020204" pitchFamily="34" charset="0"/>
                  </a:rPr>
                  <a:t>Y</a:t>
                </a:r>
                <a:r>
                  <a:rPr lang="en-US" baseline="-25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m:t>
                        </m:r>
                        <m:r>
                          <m:rPr>
                            <m:nor/>
                          </m:rPr>
                          <a:rPr lang="en-US" i="1" baseline="30000" dirty="0">
                            <a:latin typeface="Arial" panose="020B0604020202020204" pitchFamily="34" charset="0"/>
                            <a:cs typeface="Arial" panose="020B0604020202020204" pitchFamily="34" charset="0"/>
                          </a:rPr>
                          <m:t>n</m:t>
                        </m:r>
                        <m:r>
                          <m:rPr>
                            <m:nor/>
                          </m:rPr>
                          <a:rPr lang="en-US" dirty="0">
                            <a:latin typeface="Arial" panose="020B0604020202020204" pitchFamily="34" charset="0"/>
                            <a:cs typeface="Arial" panose="020B0604020202020204" pitchFamily="34" charset="0"/>
                          </a:rPr>
                          <m:t> </m:t>
                        </m:r>
                      </m:num>
                      <m:den>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m:t>
                        </m:r>
                        <m:r>
                          <m:rPr>
                            <m:nor/>
                          </m:rPr>
                          <a:rPr lang="en-US" i="1" baseline="30000" dirty="0">
                            <a:latin typeface="Arial" panose="020B0604020202020204" pitchFamily="34" charset="0"/>
                            <a:cs typeface="Arial" panose="020B0604020202020204" pitchFamily="34" charset="0"/>
                          </a:rPr>
                          <m:t>n</m:t>
                        </m:r>
                        <m:r>
                          <m:rPr>
                            <m:nor/>
                          </m:rPr>
                          <a:rPr lang="en-US" i="1" baseline="30000" dirty="0">
                            <a:latin typeface="Arial" panose="020B0604020202020204" pitchFamily="34" charset="0"/>
                            <a:cs typeface="Arial" panose="020B0604020202020204" pitchFamily="34" charset="0"/>
                          </a:rPr>
                          <m:t> + </m:t>
                        </m:r>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d</m:t>
                        </m:r>
                      </m:den>
                    </m:f>
                  </m:oMath>
                </a14:m>
                <a:endParaRPr lang="en-AU" dirty="0"/>
              </a:p>
            </p:txBody>
          </p:sp>
        </mc:Choice>
        <mc:Fallback xmlns="">
          <p:sp>
            <p:nvSpPr>
              <p:cNvPr id="4" name="Rectangle 3">
                <a:extLst>
                  <a:ext uri="{FF2B5EF4-FFF2-40B4-BE49-F238E27FC236}">
                    <a16:creationId xmlns:a16="http://schemas.microsoft.com/office/drawing/2014/main" id="{EC54F367-7E19-4EBD-8F5C-54F7B38A28F1}"/>
                  </a:ext>
                </a:extLst>
              </p:cNvPr>
              <p:cNvSpPr>
                <a:spLocks noRot="1" noChangeAspect="1" noMove="1" noResize="1" noEditPoints="1" noAdjustHandles="1" noChangeArrowheads="1" noChangeShapeType="1" noTextEdit="1"/>
              </p:cNvSpPr>
              <p:nvPr/>
            </p:nvSpPr>
            <p:spPr>
              <a:xfrm>
                <a:off x="3124200" y="4618142"/>
                <a:ext cx="1808508" cy="761683"/>
              </a:xfrm>
              <a:prstGeom prst="rect">
                <a:avLst/>
              </a:prstGeom>
              <a:blipFill>
                <a:blip r:embed="rId4"/>
                <a:stretch>
                  <a:fillRect l="-5405"/>
                </a:stretch>
              </a:blipFill>
            </p:spPr>
            <p:txBody>
              <a:bodyPr/>
              <a:lstStyle/>
              <a:p>
                <a:r>
                  <a:rPr lang="en-AU">
                    <a:noFill/>
                  </a:rPr>
                  <a:t> </a:t>
                </a:r>
              </a:p>
            </p:txBody>
          </p:sp>
        </mc:Fallback>
      </mc:AlternateContent>
      <p:sp>
        <p:nvSpPr>
          <p:cNvPr id="153604" name="TextBox 3">
            <a:extLst>
              <a:ext uri="{FF2B5EF4-FFF2-40B4-BE49-F238E27FC236}">
                <a16:creationId xmlns:a16="http://schemas.microsoft.com/office/drawing/2014/main" id="{929B6495-E939-1649-85CD-ECB7892A6FB9}"/>
              </a:ext>
            </a:extLst>
          </p:cNvPr>
          <p:cNvSpPr txBox="1">
            <a:spLocks noChangeArrowheads="1"/>
          </p:cNvSpPr>
          <p:nvPr/>
        </p:nvSpPr>
        <p:spPr bwMode="auto">
          <a:xfrm>
            <a:off x="5334000" y="4768003"/>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(5-14)</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44642-9548-40F2-A9C4-9FF30AFAE58E}"/>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Hill Equation</a:t>
            </a:r>
            <a:endParaRPr lang="en-AU"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5970AA4-E96E-46F8-9EDA-E674DA9AABD8}"/>
                  </a:ext>
                </a:extLst>
              </p:cNvPr>
              <p:cNvSpPr/>
              <p:nvPr/>
            </p:nvSpPr>
            <p:spPr>
              <a:xfrm>
                <a:off x="3505200" y="1602739"/>
                <a:ext cx="1721946" cy="761683"/>
              </a:xfrm>
              <a:prstGeom prst="rect">
                <a:avLst/>
              </a:prstGeom>
            </p:spPr>
            <p:txBody>
              <a:bodyPr wrap="none">
                <a:spAutoFit/>
              </a:bodyPr>
              <a:lstStyle/>
              <a:p>
                <a:r>
                  <a:rPr lang="en-US" i="1" dirty="0">
                    <a:latin typeface="Arial" panose="020B0604020202020204" pitchFamily="34" charset="0"/>
                    <a:cs typeface="Arial" panose="020B0604020202020204" pitchFamily="34" charset="0"/>
                  </a:rPr>
                  <a:t>Y</a:t>
                </a:r>
                <a:r>
                  <a:rPr lang="en-US" baseline="-25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m:t>
                        </m:r>
                        <m:r>
                          <m:rPr>
                            <m:nor/>
                          </m:rPr>
                          <a:rPr lang="en-US" i="1" baseline="30000" dirty="0">
                            <a:latin typeface="Arial" panose="020B0604020202020204" pitchFamily="34" charset="0"/>
                            <a:cs typeface="Arial" panose="020B0604020202020204" pitchFamily="34" charset="0"/>
                          </a:rPr>
                          <m:t>n</m:t>
                        </m:r>
                        <m:r>
                          <m:rPr>
                            <m:nor/>
                          </m:rPr>
                          <a:rPr lang="en-US" dirty="0">
                            <a:latin typeface="Arial" panose="020B0604020202020204" pitchFamily="34" charset="0"/>
                            <a:cs typeface="Arial" panose="020B0604020202020204" pitchFamily="34" charset="0"/>
                          </a:rPr>
                          <m:t> </m:t>
                        </m:r>
                      </m:num>
                      <m:den>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m:t>
                        </m:r>
                        <m:r>
                          <m:rPr>
                            <m:nor/>
                          </m:rPr>
                          <a:rPr lang="en-US" i="1" baseline="30000" dirty="0">
                            <a:latin typeface="Arial" panose="020B0604020202020204" pitchFamily="34" charset="0"/>
                            <a:cs typeface="Arial" panose="020B0604020202020204" pitchFamily="34" charset="0"/>
                          </a:rPr>
                          <m:t>n</m:t>
                        </m:r>
                        <m:r>
                          <m:rPr>
                            <m:nor/>
                          </m:rPr>
                          <a:rPr lang="en-US" i="1" baseline="30000" dirty="0">
                            <a:latin typeface="Arial" panose="020B0604020202020204" pitchFamily="34" charset="0"/>
                            <a:cs typeface="Arial" panose="020B0604020202020204" pitchFamily="34" charset="0"/>
                          </a:rPr>
                          <m:t> + </m:t>
                        </m:r>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d</m:t>
                        </m:r>
                      </m:den>
                    </m:f>
                  </m:oMath>
                </a14:m>
                <a:endParaRPr lang="en-AU" dirty="0"/>
              </a:p>
            </p:txBody>
          </p:sp>
        </mc:Choice>
        <mc:Fallback xmlns="">
          <p:sp>
            <p:nvSpPr>
              <p:cNvPr id="4" name="Rectangle 3">
                <a:extLst>
                  <a:ext uri="{FF2B5EF4-FFF2-40B4-BE49-F238E27FC236}">
                    <a16:creationId xmlns:a16="http://schemas.microsoft.com/office/drawing/2014/main" id="{E5970AA4-E96E-46F8-9EDA-E674DA9AABD8}"/>
                  </a:ext>
                </a:extLst>
              </p:cNvPr>
              <p:cNvSpPr>
                <a:spLocks noRot="1" noChangeAspect="1" noMove="1" noResize="1" noEditPoints="1" noAdjustHandles="1" noChangeArrowheads="1" noChangeShapeType="1" noTextEdit="1"/>
              </p:cNvSpPr>
              <p:nvPr/>
            </p:nvSpPr>
            <p:spPr>
              <a:xfrm>
                <a:off x="3505200" y="1602739"/>
                <a:ext cx="1721946" cy="761683"/>
              </a:xfrm>
              <a:prstGeom prst="rect">
                <a:avLst/>
              </a:prstGeom>
              <a:blipFill>
                <a:blip r:embed="rId3"/>
                <a:stretch>
                  <a:fillRect l="-5319"/>
                </a:stretch>
              </a:blipFill>
            </p:spPr>
            <p:txBody>
              <a:bodyPr/>
              <a:lstStyle/>
              <a:p>
                <a:r>
                  <a:rPr lang="en-AU">
                    <a:noFill/>
                  </a:rPr>
                  <a:t> </a:t>
                </a:r>
              </a:p>
            </p:txBody>
          </p:sp>
        </mc:Fallback>
      </mc:AlternateContent>
      <p:sp>
        <p:nvSpPr>
          <p:cNvPr id="12" name="TextBox 3">
            <a:extLst>
              <a:ext uri="{FF2B5EF4-FFF2-40B4-BE49-F238E27FC236}">
                <a16:creationId xmlns:a16="http://schemas.microsoft.com/office/drawing/2014/main" id="{2CBB806B-A3FA-EB4C-8F0E-39B8F50D0222}"/>
              </a:ext>
            </a:extLst>
          </p:cNvPr>
          <p:cNvSpPr txBox="1">
            <a:spLocks noChangeArrowheads="1"/>
          </p:cNvSpPr>
          <p:nvPr/>
        </p:nvSpPr>
        <p:spPr bwMode="auto">
          <a:xfrm>
            <a:off x="5791200" y="1752600"/>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(5-14)</a:t>
            </a:r>
          </a:p>
        </p:txBody>
      </p:sp>
      <p:sp>
        <p:nvSpPr>
          <p:cNvPr id="5" name="Rectangle 4">
            <a:extLst>
              <a:ext uri="{FF2B5EF4-FFF2-40B4-BE49-F238E27FC236}">
                <a16:creationId xmlns:a16="http://schemas.microsoft.com/office/drawing/2014/main" id="{F6DA2D97-6400-4583-9108-9EFF9B6AD83E}"/>
              </a:ext>
            </a:extLst>
          </p:cNvPr>
          <p:cNvSpPr/>
          <p:nvPr/>
        </p:nvSpPr>
        <p:spPr>
          <a:xfrm>
            <a:off x="606425" y="2706662"/>
            <a:ext cx="7699375" cy="461665"/>
          </a:xfrm>
          <a:prstGeom prst="rect">
            <a:avLst/>
          </a:prstGeom>
        </p:spPr>
        <p:txBody>
          <a:bodyPr wrap="square">
            <a:spAutoFit/>
          </a:bodyPr>
          <a:lstStyle/>
          <a:p>
            <a:pPr marL="342900" indent="-342900">
              <a:buFont typeface="Arial" panose="020B0604020202020204" pitchFamily="34" charset="0"/>
              <a:buChar char="•"/>
            </a:pPr>
            <a:r>
              <a:rPr lang="en-US" altLang="en-US" dirty="0">
                <a:latin typeface="Arial" panose="020B0604020202020204" pitchFamily="34" charset="0"/>
                <a:cs typeface="Arial" panose="020B0604020202020204" pitchFamily="34" charset="0"/>
              </a:rPr>
              <a:t>rearranging, then taking the log of both sides, yields:</a:t>
            </a:r>
            <a:endParaRPr lang="en-AU"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0F431E83-7F5B-462A-992F-6C9A04B9F331}"/>
                  </a:ext>
                </a:extLst>
              </p:cNvPr>
              <p:cNvSpPr/>
              <p:nvPr/>
            </p:nvSpPr>
            <p:spPr>
              <a:xfrm>
                <a:off x="3431461" y="3634112"/>
                <a:ext cx="1869423" cy="702885"/>
              </a:xfrm>
              <a:prstGeom prst="rect">
                <a:avLst/>
              </a:prstGeom>
            </p:spPr>
            <p:txBody>
              <a:bodyPr wrap="none">
                <a:spAutoFit/>
              </a:bodyPr>
              <a:lstStyle/>
              <a:p>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i="1" dirty="0">
                            <a:latin typeface="Arial" panose="020B0604020202020204" pitchFamily="34" charset="0"/>
                            <a:cs typeface="Arial" panose="020B0604020202020204" pitchFamily="34" charset="0"/>
                          </a:rPr>
                          <m:t>Y</m:t>
                        </m:r>
                      </m:num>
                      <m:den>
                        <m:r>
                          <m:rPr>
                            <m:nor/>
                          </m:rPr>
                          <a:rPr lang="en-US" dirty="0">
                            <a:latin typeface="Arial" panose="020B0604020202020204" pitchFamily="34" charset="0"/>
                            <a:cs typeface="Arial" panose="020B0604020202020204" pitchFamily="34" charset="0"/>
                          </a:rPr>
                          <m:t>1 − </m:t>
                        </m:r>
                        <m:r>
                          <m:rPr>
                            <m:nor/>
                          </m:rPr>
                          <a:rPr lang="en-US" i="1" dirty="0">
                            <a:latin typeface="Arial" panose="020B0604020202020204" pitchFamily="34" charset="0"/>
                            <a:cs typeface="Arial" panose="020B0604020202020204" pitchFamily="34" charset="0"/>
                          </a:rPr>
                          <m:t>Y</m:t>
                        </m:r>
                        <m:r>
                          <m:rPr>
                            <m:nor/>
                          </m:rPr>
                          <a:rPr lang="en-US" dirty="0">
                            <a:latin typeface="Arial" panose="020B0604020202020204" pitchFamily="34" charset="0"/>
                            <a:cs typeface="Arial" panose="020B0604020202020204" pitchFamily="34" charset="0"/>
                          </a:rPr>
                          <m:t> </m:t>
                        </m:r>
                      </m:den>
                    </m:f>
                  </m:oMath>
                </a14:m>
                <a:r>
                  <a:rPr lang="en-US" dirty="0"/>
                  <a:t> </a:t>
                </a:r>
                <a:r>
                  <a:rPr lang="en-US" dirty="0">
                    <a:latin typeface="Arial" panose="020B0604020202020204" pitchFamily="34" charset="0"/>
                    <a:cs typeface="Arial" panose="020B0604020202020204" pitchFamily="34" charset="0"/>
                  </a:rPr>
                  <a:t>=</a:t>
                </a:r>
                <a:r>
                  <a:rPr lang="en-US" dirty="0"/>
                  <a:t>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m:t>
                        </m:r>
                        <m:r>
                          <m:rPr>
                            <m:nor/>
                          </m:rPr>
                          <a:rPr lang="en-US" i="1" baseline="30000" dirty="0">
                            <a:latin typeface="Arial" panose="020B0604020202020204" pitchFamily="34" charset="0"/>
                            <a:cs typeface="Arial" panose="020B0604020202020204" pitchFamily="34" charset="0"/>
                          </a:rPr>
                          <m:t>n</m:t>
                        </m:r>
                        <m:r>
                          <m:rPr>
                            <m:nor/>
                          </m:rPr>
                          <a:rPr lang="en-US" dirty="0">
                            <a:latin typeface="Arial" panose="020B0604020202020204" pitchFamily="34" charset="0"/>
                            <a:cs typeface="Arial" panose="020B0604020202020204" pitchFamily="34" charset="0"/>
                          </a:rPr>
                          <m:t> </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d</m:t>
                        </m:r>
                      </m:den>
                    </m:f>
                  </m:oMath>
                </a14:m>
                <a:endParaRPr lang="en-AU" dirty="0"/>
              </a:p>
            </p:txBody>
          </p:sp>
        </mc:Choice>
        <mc:Fallback xmlns="">
          <p:sp>
            <p:nvSpPr>
              <p:cNvPr id="6" name="Rectangle 5">
                <a:extLst>
                  <a:ext uri="{FF2B5EF4-FFF2-40B4-BE49-F238E27FC236}">
                    <a16:creationId xmlns:a16="http://schemas.microsoft.com/office/drawing/2014/main" id="{0F431E83-7F5B-462A-992F-6C9A04B9F331}"/>
                  </a:ext>
                </a:extLst>
              </p:cNvPr>
              <p:cNvSpPr>
                <a:spLocks noRot="1" noChangeAspect="1" noMove="1" noResize="1" noEditPoints="1" noAdjustHandles="1" noChangeArrowheads="1" noChangeShapeType="1" noTextEdit="1"/>
              </p:cNvSpPr>
              <p:nvPr/>
            </p:nvSpPr>
            <p:spPr>
              <a:xfrm>
                <a:off x="3431461" y="3634112"/>
                <a:ext cx="1869423" cy="702885"/>
              </a:xfrm>
              <a:prstGeom prst="rect">
                <a:avLst/>
              </a:prstGeom>
              <a:blipFill>
                <a:blip r:embed="rId4"/>
                <a:stretch>
                  <a:fillRect b="-6087"/>
                </a:stretch>
              </a:blipFill>
            </p:spPr>
            <p:txBody>
              <a:bodyPr/>
              <a:lstStyle/>
              <a:p>
                <a:r>
                  <a:rPr lang="en-AU">
                    <a:noFill/>
                  </a:rPr>
                  <a:t> </a:t>
                </a:r>
              </a:p>
            </p:txBody>
          </p:sp>
        </mc:Fallback>
      </mc:AlternateContent>
      <p:sp>
        <p:nvSpPr>
          <p:cNvPr id="13" name="TextBox 3">
            <a:extLst>
              <a:ext uri="{FF2B5EF4-FFF2-40B4-BE49-F238E27FC236}">
                <a16:creationId xmlns:a16="http://schemas.microsoft.com/office/drawing/2014/main" id="{BC34D293-0CB5-474C-882B-B3B691F38514}"/>
              </a:ext>
            </a:extLst>
          </p:cNvPr>
          <p:cNvSpPr txBox="1">
            <a:spLocks noChangeArrowheads="1"/>
          </p:cNvSpPr>
          <p:nvPr/>
        </p:nvSpPr>
        <p:spPr bwMode="auto">
          <a:xfrm>
            <a:off x="5767388" y="3729038"/>
            <a:ext cx="109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(5-15)</a:t>
            </a:r>
          </a:p>
        </p:txBody>
      </p:sp>
      <p:sp>
        <p:nvSpPr>
          <p:cNvPr id="11" name="Google Shape;390;g847cf01710_0_68">
            <a:extLst>
              <a:ext uri="{FF2B5EF4-FFF2-40B4-BE49-F238E27FC236}">
                <a16:creationId xmlns:a16="http://schemas.microsoft.com/office/drawing/2014/main" id="{567AAB92-E4DC-7542-8A03-B8A93D466F33}"/>
              </a:ext>
            </a:extLst>
          </p:cNvPr>
          <p:cNvSpPr txBox="1">
            <a:spLocks noChangeArrowheads="1"/>
          </p:cNvSpPr>
          <p:nvPr/>
        </p:nvSpPr>
        <p:spPr bwMode="auto">
          <a:xfrm>
            <a:off x="596186" y="4721861"/>
            <a:ext cx="2835275" cy="533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lnSpc>
                <a:spcPct val="110000"/>
              </a:lnSpc>
              <a:spcBef>
                <a:spcPct val="0"/>
              </a:spcBef>
              <a:buClr>
                <a:srgbClr val="000000"/>
              </a:buClr>
              <a:buSzPts val="2800"/>
              <a:buNone/>
              <a:defRPr/>
            </a:pPr>
            <a:r>
              <a:rPr lang="en-US" altLang="en-US" sz="2400" dirty="0">
                <a:latin typeface="Arial" panose="020B0604020202020204" pitchFamily="34" charset="0"/>
                <a:cs typeface="Arial" panose="020B0604020202020204" pitchFamily="34" charset="0"/>
              </a:rPr>
              <a:t>the </a:t>
            </a:r>
            <a:r>
              <a:rPr lang="en-US" altLang="en-US" sz="2400" b="1" dirty="0">
                <a:latin typeface="Arial" panose="020B0604020202020204" pitchFamily="34" charset="0"/>
                <a:cs typeface="Arial" panose="020B0604020202020204" pitchFamily="34" charset="0"/>
              </a:rPr>
              <a:t>Hill equation</a:t>
            </a:r>
            <a:r>
              <a:rPr lang="en-US" altLang="en-US" sz="2400" dirty="0">
                <a:latin typeface="Arial" panose="020B0604020202020204" pitchFamily="34" charset="0"/>
                <a:cs typeface="Arial" panose="020B0604020202020204" pitchFamily="34" charset="0"/>
              </a:rPr>
              <a:t>:</a:t>
            </a:r>
            <a:endParaRPr lang="en-US" altLang="en-US" sz="2000" dirty="0"/>
          </a:p>
          <a:p>
            <a:pPr marL="533400" lvl="1" indent="0">
              <a:lnSpc>
                <a:spcPct val="110000"/>
              </a:lnSpc>
              <a:spcBef>
                <a:spcPct val="0"/>
              </a:spcBef>
              <a:buClr>
                <a:srgbClr val="000000"/>
              </a:buClr>
              <a:buSzPts val="2800"/>
              <a:buFontTx/>
              <a:buNone/>
              <a:defRPr/>
            </a:pPr>
            <a:endParaRPr lang="en-US" altLang="en-US" sz="20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969239E-72FF-4399-AEF7-2E503B85EF4C}"/>
                  </a:ext>
                </a:extLst>
              </p:cNvPr>
              <p:cNvSpPr/>
              <p:nvPr/>
            </p:nvSpPr>
            <p:spPr>
              <a:xfrm>
                <a:off x="2667000" y="5309682"/>
                <a:ext cx="4398576" cy="754245"/>
              </a:xfrm>
              <a:prstGeom prst="rect">
                <a:avLst/>
              </a:prstGeom>
            </p:spPr>
            <p:txBody>
              <a:bodyPr wrap="none">
                <a:spAutoFit/>
              </a:bodyPr>
              <a:lstStyle/>
              <a:p>
                <a:r>
                  <a:rPr lang="en-US" dirty="0">
                    <a:latin typeface="Arial" panose="020B0604020202020204" pitchFamily="34" charset="0"/>
                    <a:cs typeface="Arial" panose="020B0604020202020204" pitchFamily="34" charset="0"/>
                  </a:rPr>
                  <a:t>log</a:t>
                </a:r>
                <a14:m>
                  <m:oMath xmlns:m="http://schemas.openxmlformats.org/officeDocument/2006/math">
                    <m:d>
                      <m:dPr>
                        <m:ctrlPr>
                          <a:rPr lang="en-US" alt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dPr>
                      <m:e>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i="1" dirty="0">
                                <a:latin typeface="Arial" panose="020B0604020202020204" pitchFamily="34" charset="0"/>
                                <a:cs typeface="Arial" panose="020B0604020202020204" pitchFamily="34" charset="0"/>
                              </a:rPr>
                              <m:t>Y</m:t>
                            </m:r>
                          </m:num>
                          <m:den>
                            <m:r>
                              <m:rPr>
                                <m:nor/>
                              </m:rPr>
                              <a:rPr lang="en-US" dirty="0">
                                <a:latin typeface="Arial" panose="020B0604020202020204" pitchFamily="34" charset="0"/>
                                <a:cs typeface="Arial" panose="020B0604020202020204" pitchFamily="34" charset="0"/>
                              </a:rPr>
                              <m:t>1 − </m:t>
                            </m:r>
                            <m:r>
                              <m:rPr>
                                <m:nor/>
                              </m:rPr>
                              <a:rPr lang="en-US" i="1" dirty="0">
                                <a:latin typeface="Arial" panose="020B0604020202020204" pitchFamily="34" charset="0"/>
                                <a:cs typeface="Arial" panose="020B0604020202020204" pitchFamily="34" charset="0"/>
                              </a:rPr>
                              <m:t>Y</m:t>
                            </m:r>
                            <m:r>
                              <m:rPr>
                                <m:nor/>
                              </m:rPr>
                              <a:rPr lang="en-US" dirty="0">
                                <a:latin typeface="Arial" panose="020B0604020202020204" pitchFamily="34" charset="0"/>
                                <a:cs typeface="Arial" panose="020B0604020202020204" pitchFamily="34" charset="0"/>
                              </a:rPr>
                              <m:t> </m:t>
                            </m:r>
                          </m:den>
                        </m:f>
                      </m:e>
                    </m:d>
                  </m:oMath>
                </a14:m>
                <a:r>
                  <a:rPr lang="en-US" dirty="0">
                    <a:latin typeface="Arial" panose="020B0604020202020204" pitchFamily="34" charset="0"/>
                    <a:cs typeface="Arial" panose="020B0604020202020204" pitchFamily="34" charset="0"/>
                  </a:rPr>
                  <a:t> = </a:t>
                </a:r>
                <a:r>
                  <a:rPr lang="en-US" i="1" dirty="0">
                    <a:latin typeface="Arial" panose="020B0604020202020204" pitchFamily="34" charset="0"/>
                    <a:cs typeface="Arial" panose="020B0604020202020204" pitchFamily="34" charset="0"/>
                  </a:rPr>
                  <a:t>n </a:t>
                </a:r>
                <a:r>
                  <a:rPr lang="en-US" dirty="0">
                    <a:latin typeface="Arial" panose="020B0604020202020204" pitchFamily="34" charset="0"/>
                    <a:cs typeface="Arial" panose="020B0604020202020204" pitchFamily="34" charset="0"/>
                  </a:rPr>
                  <a:t>log [L] – log </a:t>
                </a:r>
                <a14:m>
                  <m:oMath xmlns:m="http://schemas.openxmlformats.org/officeDocument/2006/math">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d</m:t>
                    </m:r>
                  </m:oMath>
                </a14:m>
                <a:r>
                  <a:rPr lang="en-US" dirty="0">
                    <a:latin typeface="Arial" panose="020B0604020202020204" pitchFamily="34" charset="0"/>
                    <a:cs typeface="Arial" panose="020B0604020202020204" pitchFamily="34" charset="0"/>
                  </a:rPr>
                  <a:t> </a:t>
                </a:r>
                <a:endParaRPr lang="en-AU" dirty="0"/>
              </a:p>
            </p:txBody>
          </p:sp>
        </mc:Choice>
        <mc:Fallback xmlns="">
          <p:sp>
            <p:nvSpPr>
              <p:cNvPr id="8" name="Rectangle 7">
                <a:extLst>
                  <a:ext uri="{FF2B5EF4-FFF2-40B4-BE49-F238E27FC236}">
                    <a16:creationId xmlns:a16="http://schemas.microsoft.com/office/drawing/2014/main" id="{2969239E-72FF-4399-AEF7-2E503B85EF4C}"/>
                  </a:ext>
                </a:extLst>
              </p:cNvPr>
              <p:cNvSpPr>
                <a:spLocks noRot="1" noChangeAspect="1" noMove="1" noResize="1" noEditPoints="1" noAdjustHandles="1" noChangeArrowheads="1" noChangeShapeType="1" noTextEdit="1"/>
              </p:cNvSpPr>
              <p:nvPr/>
            </p:nvSpPr>
            <p:spPr>
              <a:xfrm>
                <a:off x="2667000" y="5309682"/>
                <a:ext cx="4398576" cy="754245"/>
              </a:xfrm>
              <a:prstGeom prst="rect">
                <a:avLst/>
              </a:prstGeom>
              <a:blipFill>
                <a:blip r:embed="rId5"/>
                <a:stretch>
                  <a:fillRect l="-2219"/>
                </a:stretch>
              </a:blipFill>
            </p:spPr>
            <p:txBody>
              <a:bodyPr/>
              <a:lstStyle/>
              <a:p>
                <a:r>
                  <a:rPr lang="en-AU">
                    <a:noFill/>
                  </a:rPr>
                  <a:t> </a:t>
                </a:r>
              </a:p>
            </p:txBody>
          </p:sp>
        </mc:Fallback>
      </mc:AlternateContent>
      <p:sp>
        <p:nvSpPr>
          <p:cNvPr id="14" name="TextBox 3">
            <a:extLst>
              <a:ext uri="{FF2B5EF4-FFF2-40B4-BE49-F238E27FC236}">
                <a16:creationId xmlns:a16="http://schemas.microsoft.com/office/drawing/2014/main" id="{E6EFBC4A-A9A5-3B4C-8531-7C21D64C9745}"/>
              </a:ext>
            </a:extLst>
          </p:cNvPr>
          <p:cNvSpPr txBox="1">
            <a:spLocks noChangeArrowheads="1"/>
          </p:cNvSpPr>
          <p:nvPr/>
        </p:nvSpPr>
        <p:spPr bwMode="auto">
          <a:xfrm>
            <a:off x="7162800" y="5455822"/>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(5-16)</a:t>
            </a:r>
          </a:p>
        </p:txBody>
      </p:sp>
    </p:spTree>
    <p:extLst>
      <p:ext uri="{BB962C8B-B14F-4D97-AF65-F5344CB8AC3E}">
        <p14:creationId xmlns:p14="http://schemas.microsoft.com/office/powerpoint/2010/main" val="22146326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88E1F-25B2-49ED-A6D5-86072C042E4F}"/>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Hill Plots and Hill Coefficients</a:t>
            </a:r>
            <a:endParaRPr lang="en-AU" dirty="0"/>
          </a:p>
        </p:txBody>
      </p:sp>
      <p:sp>
        <p:nvSpPr>
          <p:cNvPr id="4" name="Google Shape;390;g847cf01710_0_68">
            <a:extLst>
              <a:ext uri="{FF2B5EF4-FFF2-40B4-BE49-F238E27FC236}">
                <a16:creationId xmlns:a16="http://schemas.microsoft.com/office/drawing/2014/main" id="{D3D729EF-4E53-4E48-AB71-EA750A707ED0}"/>
              </a:ext>
            </a:extLst>
          </p:cNvPr>
          <p:cNvSpPr txBox="1">
            <a:spLocks noChangeArrowheads="1"/>
          </p:cNvSpPr>
          <p:nvPr/>
        </p:nvSpPr>
        <p:spPr bwMode="auto">
          <a:xfrm>
            <a:off x="228600" y="1828800"/>
            <a:ext cx="84582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Hill plot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plot of l</a:t>
            </a:r>
            <a:r>
              <a:rPr lang="en-US" sz="2400" dirty="0">
                <a:latin typeface="Arial" panose="020B0604020202020204" pitchFamily="34" charset="0"/>
                <a:cs typeface="Arial" panose="020B0604020202020204" pitchFamily="34" charset="0"/>
              </a:rPr>
              <a:t>og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/(1 −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versus log [L]</a:t>
            </a: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Hill coefficient </a:t>
            </a:r>
            <a:r>
              <a:rPr lang="en-US" sz="2400"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a:t>
            </a:r>
            <a:r>
              <a:rPr lang="en-US" sz="2400" baseline="-25000" dirty="0" err="1">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slope of a Hill plot </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If </a:t>
            </a:r>
            <a:r>
              <a:rPr lang="en-US" sz="2400" i="1" dirty="0" err="1">
                <a:latin typeface="Arial" panose="020B0604020202020204" pitchFamily="34" charset="0"/>
                <a:cs typeface="Arial" panose="020B0604020202020204" pitchFamily="34" charset="0"/>
              </a:rPr>
              <a:t>n</a:t>
            </a:r>
            <a:r>
              <a:rPr lang="en-US" sz="2400" baseline="-25000" dirty="0" err="1">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1, ligand binding is not cooperative</a:t>
            </a:r>
          </a:p>
          <a:p>
            <a:pPr lvl="1">
              <a:lnSpc>
                <a:spcPct val="110000"/>
              </a:lnSpc>
              <a:spcBef>
                <a:spcPct val="0"/>
              </a:spcBef>
              <a:buClr>
                <a:srgbClr val="000000"/>
              </a:buClr>
              <a:buSzPts val="2800"/>
              <a:defRPr/>
            </a:pPr>
            <a:r>
              <a:rPr lang="en-US" sz="2400" i="1" dirty="0" err="1">
                <a:latin typeface="Arial" panose="020B0604020202020204" pitchFamily="34" charset="0"/>
                <a:cs typeface="Arial" panose="020B0604020202020204" pitchFamily="34" charset="0"/>
              </a:rPr>
              <a:t>n</a:t>
            </a:r>
            <a:r>
              <a:rPr lang="en-US" sz="2400" baseline="-25000" dirty="0" err="1">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&gt; 1 indicates positive cooperativity </a:t>
            </a:r>
          </a:p>
          <a:p>
            <a:pPr lvl="1">
              <a:lnSpc>
                <a:spcPct val="110000"/>
              </a:lnSpc>
              <a:spcBef>
                <a:spcPct val="0"/>
              </a:spcBef>
              <a:buClr>
                <a:srgbClr val="000000"/>
              </a:buClr>
              <a:buSzPts val="2800"/>
              <a:defRPr/>
            </a:pPr>
            <a:r>
              <a:rPr lang="en-US" sz="2400" i="1" dirty="0" err="1">
                <a:latin typeface="Arial" panose="020B0604020202020204" pitchFamily="34" charset="0"/>
                <a:cs typeface="Arial" panose="020B0604020202020204" pitchFamily="34" charset="0"/>
              </a:rPr>
              <a:t>n</a:t>
            </a:r>
            <a:r>
              <a:rPr lang="en-US" sz="2400" baseline="-25000" dirty="0" err="1">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&lt; 1 indicates negative cooperativity </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logo with white letters P 6&#10;">
            <a:extLst>
              <a:ext uri="{FF2B5EF4-FFF2-40B4-BE49-F238E27FC236}">
                <a16:creationId xmlns:a16="http://schemas.microsoft.com/office/drawing/2014/main" id="{25F71791-EAC4-441F-AD55-F5A49E6A7417}"/>
              </a:ext>
            </a:extLst>
          </p:cNvPr>
          <p:cNvPicPr>
            <a:picLocks noChangeAspect="1"/>
          </p:cNvPicPr>
          <p:nvPr/>
        </p:nvPicPr>
        <p:blipFill>
          <a:blip r:embed="rId3"/>
          <a:stretch>
            <a:fillRect/>
          </a:stretch>
        </p:blipFill>
        <p:spPr>
          <a:xfrm>
            <a:off x="1875935" y="381000"/>
            <a:ext cx="993734" cy="695004"/>
          </a:xfrm>
          <a:prstGeom prst="rect">
            <a:avLst/>
          </a:prstGeom>
        </p:spPr>
      </p:pic>
      <p:sp>
        <p:nvSpPr>
          <p:cNvPr id="2" name="Title 1">
            <a:extLst>
              <a:ext uri="{FF2B5EF4-FFF2-40B4-BE49-F238E27FC236}">
                <a16:creationId xmlns:a16="http://schemas.microsoft.com/office/drawing/2014/main" id="{8483AADC-C86D-440B-A2AE-B60D50C40D33}"/>
              </a:ext>
            </a:extLst>
          </p:cNvPr>
          <p:cNvSpPr>
            <a:spLocks noGrp="1"/>
          </p:cNvSpPr>
          <p:nvPr>
            <p:ph type="title"/>
          </p:nvPr>
        </p:nvSpPr>
        <p:spPr>
          <a:xfrm>
            <a:off x="0" y="152400"/>
            <a:ext cx="9144000" cy="1169988"/>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dirty="0"/>
          </a:p>
        </p:txBody>
      </p:sp>
      <p:sp>
        <p:nvSpPr>
          <p:cNvPr id="31746" name="Text Placeholder 2">
            <a:extLst>
              <a:ext uri="{FF2B5EF4-FFF2-40B4-BE49-F238E27FC236}">
                <a16:creationId xmlns:a16="http://schemas.microsoft.com/office/drawing/2014/main" id="{B95C4118-FAA8-2844-BB8F-43F048252870}"/>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Interactions between ligands and proteins may be regulated. </a:t>
            </a:r>
            <a:endParaRPr lang="en-US" altLang="en-US" sz="2400" dirty="0">
              <a:latin typeface="Arial" panose="020B0604020202020204" pitchFamily="34" charset="0"/>
              <a:cs typeface="Arial" panose="020B0604020202020204" pitchFamily="34" charset="0"/>
            </a:endParaRPr>
          </a:p>
          <a:p>
            <a:pPr>
              <a:buFontTx/>
              <a:buNone/>
            </a:pPr>
            <a:r>
              <a:rPr lang="en-US" altLang="en-US" sz="2600" b="1" dirty="0">
                <a:latin typeface="Arial" panose="020B0604020202020204" pitchFamily="34" charset="0"/>
                <a:cs typeface="Arial" panose="020B0604020202020204" pitchFamily="34" charset="0"/>
              </a:rPr>
              <a:t> </a:t>
            </a:r>
            <a:endParaRPr lang="en-US" altLang="en-US" sz="2600" dirty="0">
              <a:latin typeface="Arial" panose="020B0604020202020204" pitchFamily="34" charset="0"/>
              <a:cs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5C71-E325-4793-B4B0-1E7A11767042}"/>
              </a:ext>
            </a:extLst>
          </p:cNvPr>
          <p:cNvSpPr>
            <a:spLocks noGrp="1"/>
          </p:cNvSpPr>
          <p:nvPr>
            <p:ph type="title"/>
          </p:nvPr>
        </p:nvSpPr>
        <p:spPr>
          <a:xfrm>
            <a:off x="0" y="152400"/>
            <a:ext cx="9144000" cy="10668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11</a:t>
            </a:r>
            <a:endParaRPr lang="en-AU" dirty="0">
              <a:solidFill>
                <a:srgbClr val="145C76"/>
              </a:solidFill>
            </a:endParaRPr>
          </a:p>
        </p:txBody>
      </p:sp>
      <p:sp>
        <p:nvSpPr>
          <p:cNvPr id="159749" name="Google Shape;433;g847cf01710_0_113">
            <a:extLst>
              <a:ext uri="{FF2B5EF4-FFF2-40B4-BE49-F238E27FC236}">
                <a16:creationId xmlns:a16="http://schemas.microsoft.com/office/drawing/2014/main" id="{A917D6EF-B06F-D14E-9DE7-4919924F3BDF}"/>
              </a:ext>
            </a:extLst>
          </p:cNvPr>
          <p:cNvSpPr txBox="1">
            <a:spLocks noChangeArrowheads="1"/>
          </p:cNvSpPr>
          <p:nvPr/>
        </p:nvSpPr>
        <p:spPr bwMode="auto">
          <a:xfrm>
            <a:off x="708025" y="1523999"/>
            <a:ext cx="804227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A newly discovered protein has multiple subunits, each with a single ligand-binding site. Binding of ligand to one site increases the binding affinity of other sites for the ligand. The Hill coefficient (</a:t>
            </a:r>
            <a:r>
              <a:rPr lang="en-US" altLang="en-US" sz="2400" i="1" dirty="0" err="1">
                <a:latin typeface="Arial" panose="020B0604020202020204" pitchFamily="34" charset="0"/>
                <a:cs typeface="Arial" panose="020B0604020202020204" pitchFamily="34" charset="0"/>
              </a:rPr>
              <a:t>n</a:t>
            </a:r>
            <a:r>
              <a:rPr lang="en-US" altLang="en-US" sz="2400" baseline="-25000" dirty="0" err="1">
                <a:latin typeface="Arial" panose="020B0604020202020204" pitchFamily="34" charset="0"/>
                <a:cs typeface="Arial" panose="020B0604020202020204" pitchFamily="34" charset="0"/>
              </a:rPr>
              <a:t>H</a:t>
            </a:r>
            <a:r>
              <a:rPr lang="en-US" altLang="en-US" sz="2400" dirty="0">
                <a:latin typeface="Arial" panose="020B0604020202020204" pitchFamily="34" charset="0"/>
                <a:cs typeface="Arial" panose="020B0604020202020204" pitchFamily="34" charset="0"/>
              </a:rPr>
              <a:t>) is:</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equal to 1.</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greater than 1.</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less than 1.</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not able to be calculated.</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pic>
        <p:nvPicPr>
          <p:cNvPr id="5" name="Picture 4" descr="Icon P 6&#10;">
            <a:extLst>
              <a:ext uri="{FF2B5EF4-FFF2-40B4-BE49-F238E27FC236}">
                <a16:creationId xmlns:a16="http://schemas.microsoft.com/office/drawing/2014/main" id="{22E7696B-D163-4A4D-9062-95BF0DFFA4E1}"/>
              </a:ext>
            </a:extLst>
          </p:cNvPr>
          <p:cNvPicPr>
            <a:picLocks noChangeAspect="1"/>
          </p:cNvPicPr>
          <p:nvPr/>
        </p:nvPicPr>
        <p:blipFill>
          <a:blip r:embed="rId3"/>
          <a:stretch>
            <a:fillRect/>
          </a:stretch>
        </p:blipFill>
        <p:spPr>
          <a:xfrm>
            <a:off x="762000" y="376405"/>
            <a:ext cx="1133954" cy="816935"/>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A9E1A-4921-4D5B-81BA-84A2B5DC028E}"/>
              </a:ext>
            </a:extLst>
          </p:cNvPr>
          <p:cNvSpPr>
            <a:spLocks noGrp="1"/>
          </p:cNvSpPr>
          <p:nvPr>
            <p:ph type="title"/>
          </p:nvPr>
        </p:nvSpPr>
        <p:spPr>
          <a:xfrm>
            <a:off x="0" y="152400"/>
            <a:ext cx="9144000" cy="11430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11, Response</a:t>
            </a:r>
            <a:endParaRPr lang="en-AU" dirty="0">
              <a:solidFill>
                <a:srgbClr val="145C76"/>
              </a:solidFill>
            </a:endParaRPr>
          </a:p>
        </p:txBody>
      </p:sp>
      <p:sp>
        <p:nvSpPr>
          <p:cNvPr id="161795" name="Google Shape;433;g847cf01710_0_113">
            <a:extLst>
              <a:ext uri="{FF2B5EF4-FFF2-40B4-BE49-F238E27FC236}">
                <a16:creationId xmlns:a16="http://schemas.microsoft.com/office/drawing/2014/main" id="{B418F50C-0223-5841-8358-08E7F5E6DD36}"/>
              </a:ext>
            </a:extLst>
          </p:cNvPr>
          <p:cNvSpPr txBox="1">
            <a:spLocks noChangeArrowheads="1"/>
          </p:cNvSpPr>
          <p:nvPr/>
        </p:nvSpPr>
        <p:spPr bwMode="auto">
          <a:xfrm>
            <a:off x="708025" y="1523999"/>
            <a:ext cx="804227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dirty="0">
                <a:latin typeface="Arial" panose="020B0604020202020204" pitchFamily="34" charset="0"/>
                <a:cs typeface="Arial" panose="020B0604020202020204" pitchFamily="34" charset="0"/>
              </a:rPr>
              <a:t>A newly discovered protein has multiple subunits, each with a single ligand-binding site. Binding of ligand to one site increases the binding affinity of other sites for the ligand. The Hill coefficient (</a:t>
            </a:r>
            <a:r>
              <a:rPr lang="en-US" altLang="en-US" sz="2400" i="1" dirty="0" err="1">
                <a:latin typeface="Arial" panose="020B0604020202020204" pitchFamily="34" charset="0"/>
                <a:cs typeface="Arial" panose="020B0604020202020204" pitchFamily="34" charset="0"/>
              </a:rPr>
              <a:t>n</a:t>
            </a:r>
            <a:r>
              <a:rPr lang="en-US" altLang="en-US" sz="2400" baseline="-25000" dirty="0" err="1">
                <a:latin typeface="Arial" panose="020B0604020202020204" pitchFamily="34" charset="0"/>
                <a:cs typeface="Arial" panose="020B0604020202020204" pitchFamily="34" charset="0"/>
              </a:rPr>
              <a:t>H</a:t>
            </a:r>
            <a:r>
              <a:rPr lang="en-US" altLang="en-US" sz="2400" dirty="0">
                <a:latin typeface="Arial" panose="020B0604020202020204" pitchFamily="34" charset="0"/>
                <a:cs typeface="Arial" panose="020B0604020202020204" pitchFamily="34" charset="0"/>
              </a:rPr>
              <a:t>) is:</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greater than 1.</a:t>
            </a:r>
            <a:endParaRPr lang="en-US" altLang="en-US" sz="24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buFontTx/>
              <a:buNone/>
            </a:pPr>
            <a:r>
              <a:rPr lang="en-US" altLang="en-US" sz="2400" b="1" dirty="0">
                <a:latin typeface="Arial" panose="020B0604020202020204" pitchFamily="34" charset="0"/>
                <a:cs typeface="Arial" panose="020B0604020202020204" pitchFamily="34" charset="0"/>
              </a:rPr>
              <a:t>The Hill coefficient (</a:t>
            </a:r>
            <a:r>
              <a:rPr lang="en-US" altLang="en-US" sz="2400" b="1" i="1" dirty="0" err="1">
                <a:latin typeface="Arial" panose="020B0604020202020204" pitchFamily="34" charset="0"/>
                <a:cs typeface="Arial" panose="020B0604020202020204" pitchFamily="34" charset="0"/>
              </a:rPr>
              <a:t>n</a:t>
            </a:r>
            <a:r>
              <a:rPr lang="en-US" altLang="en-US" sz="2400" b="1" baseline="-25000" dirty="0" err="1">
                <a:latin typeface="Arial" panose="020B0604020202020204" pitchFamily="34" charset="0"/>
                <a:cs typeface="Arial" panose="020B0604020202020204" pitchFamily="34" charset="0"/>
              </a:rPr>
              <a:t>H</a:t>
            </a:r>
            <a:r>
              <a:rPr lang="en-US" altLang="en-US" sz="2400" b="1" dirty="0">
                <a:latin typeface="Arial" panose="020B0604020202020204" pitchFamily="34" charset="0"/>
                <a:cs typeface="Arial" panose="020B0604020202020204" pitchFamily="34" charset="0"/>
              </a:rPr>
              <a:t>) is the slope of a Hill plot. An </a:t>
            </a:r>
            <a:r>
              <a:rPr lang="en-US" altLang="en-US" sz="2400" b="1" i="1" dirty="0" err="1">
                <a:latin typeface="Arial" panose="020B0604020202020204" pitchFamily="34" charset="0"/>
                <a:cs typeface="Arial" panose="020B0604020202020204" pitchFamily="34" charset="0"/>
              </a:rPr>
              <a:t>n</a:t>
            </a:r>
            <a:r>
              <a:rPr lang="en-US" altLang="en-US" sz="2400" b="1" baseline="-25000" dirty="0" err="1">
                <a:latin typeface="Arial" panose="020B0604020202020204" pitchFamily="34" charset="0"/>
                <a:cs typeface="Arial" panose="020B0604020202020204" pitchFamily="34" charset="0"/>
              </a:rPr>
              <a:t>H</a:t>
            </a:r>
            <a:r>
              <a:rPr lang="en-US" altLang="en-US" sz="2400" b="1" dirty="0">
                <a:latin typeface="Arial" panose="020B0604020202020204" pitchFamily="34" charset="0"/>
                <a:cs typeface="Arial" panose="020B0604020202020204" pitchFamily="34" charset="0"/>
              </a:rPr>
              <a:t> of greater than 1 indicates positive cooperativity in ligand binding. This is the situation observed in the newly discovered protein, in which the binding of one molecule of ligand facilitates the binding of others. </a:t>
            </a:r>
          </a:p>
          <a:p>
            <a:pPr>
              <a:lnSpc>
                <a:spcPct val="110000"/>
              </a:lnSpc>
              <a:spcBef>
                <a:spcPct val="0"/>
              </a:spcBef>
              <a:buClr>
                <a:srgbClr val="000000"/>
              </a:buClr>
              <a:buSzPts val="2800"/>
              <a:buFontTx/>
              <a:buNone/>
            </a:pPr>
            <a:r>
              <a:rPr lang="en-US" altLang="en-US" dirty="0"/>
              <a:t> </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F0328-03BA-4666-8F2C-BFEB85653F99}"/>
              </a:ext>
            </a:extLst>
          </p:cNvPr>
          <p:cNvSpPr>
            <a:spLocks noGrp="1"/>
          </p:cNvSpPr>
          <p:nvPr>
            <p:ph type="title"/>
          </p:nvPr>
        </p:nvSpPr>
        <p:spPr>
          <a:xfrm>
            <a:off x="0" y="152400"/>
            <a:ext cx="9144000" cy="1295400"/>
          </a:xfrm>
        </p:spPr>
        <p:txBody>
          <a:bodyPr/>
          <a:lstStyle/>
          <a:p>
            <a:r>
              <a:rPr lang="en-US" altLang="en-US" dirty="0">
                <a:solidFill>
                  <a:schemeClr val="accent4"/>
                </a:solidFill>
                <a:latin typeface="Arial" panose="020B0604020202020204" pitchFamily="34" charset="0"/>
                <a:cs typeface="Arial" panose="020B0604020202020204" pitchFamily="34" charset="0"/>
              </a:rPr>
              <a:t>Adapting the Hill Equation to the Binding of O</a:t>
            </a:r>
            <a:r>
              <a:rPr lang="en-US" altLang="en-US" baseline="-25000" dirty="0">
                <a:solidFill>
                  <a:schemeClr val="accent4"/>
                </a:solidFill>
                <a:latin typeface="Arial" panose="020B0604020202020204" pitchFamily="34" charset="0"/>
                <a:cs typeface="Arial" panose="020B0604020202020204" pitchFamily="34" charset="0"/>
              </a:rPr>
              <a:t>2</a:t>
            </a:r>
            <a:r>
              <a:rPr lang="en-US" altLang="en-US" dirty="0">
                <a:solidFill>
                  <a:schemeClr val="accent4"/>
                </a:solidFill>
                <a:latin typeface="Arial" panose="020B0604020202020204" pitchFamily="34" charset="0"/>
                <a:cs typeface="Arial" panose="020B0604020202020204" pitchFamily="34" charset="0"/>
              </a:rPr>
              <a:t> to Hemoglobin</a:t>
            </a:r>
            <a:endParaRPr lang="en-AU" sz="2000"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BF9B5CFA-6DF7-1944-A381-7BB699E5B3F6}"/>
                  </a:ext>
                </a:extLst>
              </p:cNvPr>
              <p:cNvSpPr txBox="1">
                <a:spLocks noChangeArrowheads="1"/>
              </p:cNvSpPr>
              <p:nvPr/>
            </p:nvSpPr>
            <p:spPr bwMode="auto">
              <a:xfrm>
                <a:off x="342900" y="1905001"/>
                <a:ext cx="8458200" cy="6858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substituting pO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for [L] and </a:t>
                </a:r>
                <a14:m>
                  <m:oMath xmlns:m="http://schemas.openxmlformats.org/officeDocument/2006/math">
                    <m:sSubSup>
                      <m:sSubSupPr>
                        <m:ctrlPr>
                          <a:rPr lang="en-US" altLang="en-US" sz="2400" i="1" smtClean="0">
                            <a:solidFill>
                              <a:srgbClr val="000000"/>
                            </a:solidFill>
                            <a:latin typeface="Cambria Math" panose="02040503050406030204" pitchFamily="18" charset="0"/>
                            <a:cs typeface="Arial" panose="020B0604020202020204" pitchFamily="34" charset="0"/>
                            <a:sym typeface="Arial" panose="020B0604020202020204" pitchFamily="34" charset="0"/>
                          </a:rPr>
                        </m:ctrlPr>
                      </m:sSubSupPr>
                      <m:e>
                        <m:r>
                          <m:rPr>
                            <m:nor/>
                          </m:rPr>
                          <a:rPr lang="en-US" altLang="en-US" sz="2400" i="1" dirty="0">
                            <a:solidFill>
                              <a:srgbClr val="000000"/>
                            </a:solidFill>
                            <a:latin typeface="Arial" panose="020B0604020202020204" pitchFamily="34" charset="0"/>
                            <a:cs typeface="Arial" panose="020B0604020202020204" pitchFamily="34" charset="0"/>
                            <a:sym typeface="Arial" panose="020B0604020202020204" pitchFamily="34" charset="0"/>
                          </a:rPr>
                          <m:t>P</m:t>
                        </m:r>
                      </m:e>
                      <m:sub>
                        <m:r>
                          <m:rPr>
                            <m:nor/>
                          </m:rP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m:t>50</m:t>
                        </m:r>
                        <m:r>
                          <m:rPr>
                            <m:nor/>
                          </m:rPr>
                          <a:rPr lang="en-US" sz="2400" dirty="0">
                            <a:latin typeface="Arial" panose="020B0604020202020204" pitchFamily="34" charset="0"/>
                            <a:cs typeface="Arial" panose="020B0604020202020204" pitchFamily="34" charset="0"/>
                          </a:rPr>
                          <m:t> </m:t>
                        </m:r>
                      </m:sub>
                      <m:sup>
                        <m:r>
                          <m:rPr>
                            <m:nor/>
                          </m:rPr>
                          <a:rPr lang="en-US" altLang="en-US" sz="2400" b="0" i="1" smtClean="0">
                            <a:solidFill>
                              <a:srgbClr val="000000"/>
                            </a:solidFill>
                            <a:latin typeface="Cambria Math" panose="02040503050406030204" pitchFamily="18" charset="0"/>
                            <a:cs typeface="Arial" panose="020B0604020202020204" pitchFamily="34" charset="0"/>
                            <a:sym typeface="Arial" panose="020B0604020202020204" pitchFamily="34" charset="0"/>
                          </a:rPr>
                          <m:t> </m:t>
                        </m:r>
                        <m:r>
                          <m:rPr>
                            <m:nor/>
                          </m:rPr>
                          <a:rPr lang="en-US" altLang="en-US" sz="2400" i="1" dirty="0">
                            <a:solidFill>
                              <a:srgbClr val="000000"/>
                            </a:solidFill>
                            <a:latin typeface="Arial" panose="020B0604020202020204" pitchFamily="34" charset="0"/>
                            <a:cs typeface="Arial" panose="020B0604020202020204" pitchFamily="34" charset="0"/>
                            <a:sym typeface="Arial" panose="020B0604020202020204" pitchFamily="34" charset="0"/>
                          </a:rPr>
                          <m:t>n</m:t>
                        </m:r>
                      </m:sup>
                    </m:sSubSup>
                  </m:oMath>
                </a14:m>
                <a:r>
                  <a:rPr lang="en-US" sz="2400" dirty="0">
                    <a:latin typeface="Arial" panose="020B0604020202020204" pitchFamily="34" charset="0"/>
                    <a:cs typeface="Arial" panose="020B0604020202020204" pitchFamily="34" charset="0"/>
                  </a:rPr>
                  <a:t>for </a:t>
                </a:r>
                <a:r>
                  <a:rPr lang="en-US" sz="2400" i="1" dirty="0" err="1">
                    <a:latin typeface="Arial" panose="020B0604020202020204" pitchFamily="34" charset="0"/>
                    <a:cs typeface="Arial" panose="020B0604020202020204" pitchFamily="34" charset="0"/>
                  </a:rPr>
                  <a:t>K</a:t>
                </a:r>
                <a:r>
                  <a:rPr lang="en-US" sz="2400" baseline="-25000" dirty="0" err="1">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BF9B5CFA-6DF7-1944-A381-7BB699E5B3F6}"/>
                  </a:ext>
                </a:extLst>
              </p:cNvPr>
              <p:cNvSpPr txBox="1">
                <a:spLocks noRot="1" noChangeAspect="1" noMove="1" noResize="1" noEditPoints="1" noAdjustHandles="1" noChangeArrowheads="1" noChangeShapeType="1" noTextEdit="1"/>
              </p:cNvSpPr>
              <p:nvPr/>
            </p:nvSpPr>
            <p:spPr bwMode="auto">
              <a:xfrm>
                <a:off x="342900" y="1905001"/>
                <a:ext cx="8458200" cy="685800"/>
              </a:xfrm>
              <a:prstGeom prst="rect">
                <a:avLst/>
              </a:prstGeom>
              <a:blipFill>
                <a:blip r:embed="rId3"/>
                <a:stretch>
                  <a:fillRect l="-720" b="-3571"/>
                </a:stretch>
              </a:blipFill>
              <a:ln>
                <a:no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0F7E286-AFC0-4452-9E01-1D655CC2BDBD}"/>
                  </a:ext>
                </a:extLst>
              </p:cNvPr>
              <p:cNvSpPr/>
              <p:nvPr/>
            </p:nvSpPr>
            <p:spPr>
              <a:xfrm>
                <a:off x="1295400" y="2897096"/>
                <a:ext cx="5105400" cy="754245"/>
              </a:xfrm>
              <a:prstGeom prst="rect">
                <a:avLst/>
              </a:prstGeom>
            </p:spPr>
            <p:txBody>
              <a:bodyPr wrap="square">
                <a:spAutoFit/>
              </a:bodyPr>
              <a:lstStyle/>
              <a:p>
                <a:r>
                  <a:rPr lang="en-US" dirty="0">
                    <a:latin typeface="Arial" panose="020B0604020202020204" pitchFamily="34" charset="0"/>
                    <a:cs typeface="Arial" panose="020B0604020202020204" pitchFamily="34" charset="0"/>
                  </a:rPr>
                  <a:t>log </a:t>
                </a:r>
                <a14:m>
                  <m:oMath xmlns:m="http://schemas.openxmlformats.org/officeDocument/2006/math">
                    <m:d>
                      <m:dPr>
                        <m:ctrlPr>
                          <a:rPr lang="en-US" alt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dPr>
                      <m:e>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i="1" dirty="0">
                                <a:latin typeface="Arial" panose="020B0604020202020204" pitchFamily="34" charset="0"/>
                                <a:cs typeface="Arial" panose="020B0604020202020204" pitchFamily="34" charset="0"/>
                              </a:rPr>
                              <m:t>Y</m:t>
                            </m:r>
                          </m:num>
                          <m:den>
                            <m:r>
                              <m:rPr>
                                <m:nor/>
                              </m:rPr>
                              <a:rPr lang="en-US" dirty="0">
                                <a:latin typeface="Arial" panose="020B0604020202020204" pitchFamily="34" charset="0"/>
                                <a:cs typeface="Arial" panose="020B0604020202020204" pitchFamily="34" charset="0"/>
                              </a:rPr>
                              <m:t>1 − </m:t>
                            </m:r>
                            <m:r>
                              <m:rPr>
                                <m:nor/>
                              </m:rPr>
                              <a:rPr lang="en-US" i="1" dirty="0">
                                <a:latin typeface="Arial" panose="020B0604020202020204" pitchFamily="34" charset="0"/>
                                <a:cs typeface="Arial" panose="020B0604020202020204" pitchFamily="34" charset="0"/>
                              </a:rPr>
                              <m:t>Y</m:t>
                            </m:r>
                            <m:r>
                              <m:rPr>
                                <m:nor/>
                              </m:rPr>
                              <a:rPr lang="en-US" dirty="0">
                                <a:latin typeface="Arial" panose="020B0604020202020204" pitchFamily="34" charset="0"/>
                                <a:cs typeface="Arial" panose="020B0604020202020204" pitchFamily="34" charset="0"/>
                              </a:rPr>
                              <m:t> </m:t>
                            </m:r>
                          </m:den>
                        </m:f>
                      </m:e>
                    </m:d>
                  </m:oMath>
                </a14:m>
                <a:r>
                  <a:rPr lang="en-US" dirty="0">
                    <a:latin typeface="Arial" panose="020B0604020202020204" pitchFamily="34" charset="0"/>
                    <a:cs typeface="Arial" panose="020B0604020202020204" pitchFamily="34" charset="0"/>
                  </a:rPr>
                  <a:t> = </a:t>
                </a:r>
                <a:r>
                  <a:rPr lang="en-US" i="1" dirty="0">
                    <a:latin typeface="Arial" panose="020B0604020202020204" pitchFamily="34" charset="0"/>
                    <a:cs typeface="Arial" panose="020B0604020202020204" pitchFamily="34" charset="0"/>
                  </a:rPr>
                  <a:t>n </a:t>
                </a:r>
                <a:r>
                  <a:rPr lang="en-US" dirty="0">
                    <a:latin typeface="Arial" panose="020B0604020202020204" pitchFamily="34" charset="0"/>
                    <a:cs typeface="Arial" panose="020B0604020202020204" pitchFamily="34" charset="0"/>
                  </a:rPr>
                  <a:t>log </a:t>
                </a: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pO</a:t>
                </a:r>
                <a:r>
                  <a:rPr lang="en-US" altLang="en-US"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 – </a:t>
                </a:r>
                <a:r>
                  <a:rPr lang="en-US" altLang="en-US" i="1" dirty="0">
                    <a:solidFill>
                      <a:srgbClr val="000000"/>
                    </a:solidFill>
                    <a:latin typeface="Arial" panose="020B0604020202020204" pitchFamily="34" charset="0"/>
                    <a:cs typeface="Arial" panose="020B0604020202020204" pitchFamily="34" charset="0"/>
                    <a:sym typeface="Arial" panose="020B0604020202020204" pitchFamily="34" charset="0"/>
                  </a:rPr>
                  <a:t>n </a:t>
                </a: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log </a:t>
                </a:r>
                <a:r>
                  <a:rPr lang="en-US" altLang="en-US" i="1" dirty="0">
                    <a:solidFill>
                      <a:srgbClr val="000000"/>
                    </a:solidFill>
                    <a:latin typeface="Arial" panose="020B0604020202020204" pitchFamily="34" charset="0"/>
                    <a:cs typeface="Arial" panose="020B0604020202020204" pitchFamily="34" charset="0"/>
                    <a:sym typeface="Arial" panose="020B0604020202020204" pitchFamily="34" charset="0"/>
                  </a:rPr>
                  <a:t>P</a:t>
                </a:r>
                <a:r>
                  <a:rPr lang="en-US" altLang="en-US" baseline="-25000" dirty="0">
                    <a:solidFill>
                      <a:srgbClr val="000000"/>
                    </a:solidFill>
                    <a:latin typeface="Arial" panose="020B0604020202020204" pitchFamily="34" charset="0"/>
                    <a:cs typeface="Arial" panose="020B0604020202020204" pitchFamily="34" charset="0"/>
                    <a:sym typeface="Arial" panose="020B0604020202020204" pitchFamily="34" charset="0"/>
                  </a:rPr>
                  <a:t>50</a:t>
                </a:r>
                <a:endParaRPr lang="en-AU" dirty="0"/>
              </a:p>
            </p:txBody>
          </p:sp>
        </mc:Choice>
        <mc:Fallback xmlns="">
          <p:sp>
            <p:nvSpPr>
              <p:cNvPr id="4" name="Rectangle 3">
                <a:extLst>
                  <a:ext uri="{FF2B5EF4-FFF2-40B4-BE49-F238E27FC236}">
                    <a16:creationId xmlns:a16="http://schemas.microsoft.com/office/drawing/2014/main" id="{B0F7E286-AFC0-4452-9E01-1D655CC2BDBD}"/>
                  </a:ext>
                </a:extLst>
              </p:cNvPr>
              <p:cNvSpPr>
                <a:spLocks noRot="1" noChangeAspect="1" noMove="1" noResize="1" noEditPoints="1" noAdjustHandles="1" noChangeArrowheads="1" noChangeShapeType="1" noTextEdit="1"/>
              </p:cNvSpPr>
              <p:nvPr/>
            </p:nvSpPr>
            <p:spPr>
              <a:xfrm>
                <a:off x="1295400" y="2897096"/>
                <a:ext cx="5105400" cy="754245"/>
              </a:xfrm>
              <a:prstGeom prst="rect">
                <a:avLst/>
              </a:prstGeom>
              <a:blipFill>
                <a:blip r:embed="rId4"/>
                <a:stretch>
                  <a:fillRect l="-1912"/>
                </a:stretch>
              </a:blipFill>
            </p:spPr>
            <p:txBody>
              <a:bodyPr/>
              <a:lstStyle/>
              <a:p>
                <a:r>
                  <a:rPr lang="en-AU">
                    <a:noFill/>
                  </a:rPr>
                  <a:t> </a:t>
                </a:r>
              </a:p>
            </p:txBody>
          </p:sp>
        </mc:Fallback>
      </mc:AlternateContent>
      <p:sp>
        <p:nvSpPr>
          <p:cNvPr id="163843" name="TextBox 3">
            <a:extLst>
              <a:ext uri="{FF2B5EF4-FFF2-40B4-BE49-F238E27FC236}">
                <a16:creationId xmlns:a16="http://schemas.microsoft.com/office/drawing/2014/main" id="{E69EB851-B8EB-3142-9A6E-88128642D1B4}"/>
              </a:ext>
            </a:extLst>
          </p:cNvPr>
          <p:cNvSpPr txBox="1">
            <a:spLocks noChangeArrowheads="1"/>
          </p:cNvSpPr>
          <p:nvPr/>
        </p:nvSpPr>
        <p:spPr bwMode="auto">
          <a:xfrm>
            <a:off x="6553200" y="3043238"/>
            <a:ext cx="198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(5-17)</a:t>
            </a:r>
          </a:p>
        </p:txBody>
      </p:sp>
      <p:sp>
        <p:nvSpPr>
          <p:cNvPr id="8" name="Google Shape;390;g847cf01710_0_68">
            <a:extLst>
              <a:ext uri="{FF2B5EF4-FFF2-40B4-BE49-F238E27FC236}">
                <a16:creationId xmlns:a16="http://schemas.microsoft.com/office/drawing/2014/main" id="{23D50ECB-8B5B-48FD-83D0-E5A2C63CCF45}"/>
              </a:ext>
            </a:extLst>
          </p:cNvPr>
          <p:cNvSpPr txBox="1">
            <a:spLocks noChangeArrowheads="1"/>
          </p:cNvSpPr>
          <p:nvPr/>
        </p:nvSpPr>
        <p:spPr bwMode="auto">
          <a:xfrm>
            <a:off x="342900" y="3957636"/>
            <a:ext cx="8458200" cy="2366964"/>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Hill coefficient </a:t>
            </a:r>
            <a:r>
              <a:rPr lang="en-US" sz="2400"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a:t>
            </a:r>
            <a:r>
              <a:rPr lang="en-US" sz="2400" baseline="-25000" dirty="0" err="1">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slope of a Hill plot </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If </a:t>
            </a:r>
            <a:r>
              <a:rPr lang="en-US" sz="2400" i="1" dirty="0" err="1">
                <a:latin typeface="Arial" panose="020B0604020202020204" pitchFamily="34" charset="0"/>
                <a:cs typeface="Arial" panose="020B0604020202020204" pitchFamily="34" charset="0"/>
              </a:rPr>
              <a:t>n</a:t>
            </a:r>
            <a:r>
              <a:rPr lang="en-US" sz="2400" baseline="-25000" dirty="0" err="1">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1, ligand binding is not cooperative</a:t>
            </a:r>
          </a:p>
          <a:p>
            <a:pPr lvl="1">
              <a:lnSpc>
                <a:spcPct val="110000"/>
              </a:lnSpc>
              <a:spcBef>
                <a:spcPct val="0"/>
              </a:spcBef>
              <a:buClr>
                <a:srgbClr val="000000"/>
              </a:buClr>
              <a:buSzPts val="2800"/>
              <a:defRPr/>
            </a:pPr>
            <a:r>
              <a:rPr lang="en-US" sz="2400" i="1" dirty="0" err="1">
                <a:latin typeface="Arial" panose="020B0604020202020204" pitchFamily="34" charset="0"/>
                <a:cs typeface="Arial" panose="020B0604020202020204" pitchFamily="34" charset="0"/>
              </a:rPr>
              <a:t>n</a:t>
            </a:r>
            <a:r>
              <a:rPr lang="en-US" sz="2400" baseline="-25000" dirty="0" err="1">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&gt; 1 indicates positive cooperativity </a:t>
            </a:r>
          </a:p>
          <a:p>
            <a:pPr lvl="1">
              <a:lnSpc>
                <a:spcPct val="110000"/>
              </a:lnSpc>
              <a:spcBef>
                <a:spcPct val="0"/>
              </a:spcBef>
              <a:buClr>
                <a:srgbClr val="000000"/>
              </a:buClr>
              <a:buSzPts val="2800"/>
              <a:defRPr/>
            </a:pPr>
            <a:r>
              <a:rPr lang="en-US" sz="2400" i="1" dirty="0" err="1">
                <a:latin typeface="Arial" panose="020B0604020202020204" pitchFamily="34" charset="0"/>
                <a:cs typeface="Arial" panose="020B0604020202020204" pitchFamily="34" charset="0"/>
              </a:rPr>
              <a:t>n</a:t>
            </a:r>
            <a:r>
              <a:rPr lang="en-US" sz="2400" baseline="-25000" dirty="0" err="1">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&lt; 1 indicates negative cooperativity</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6B164-CB14-49B4-9A41-64062AC51E29}"/>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Hill Plots for Myoglobin and Hemoglobin</a:t>
            </a:r>
            <a:endParaRPr lang="en-AU" dirty="0"/>
          </a:p>
        </p:txBody>
      </p:sp>
      <p:pic>
        <p:nvPicPr>
          <p:cNvPr id="165890" name="Picture 2" descr=" There is a dotted horizontal line at 0 on the vertical axis. The myoglobin lowercase italicized n subscript uppercase H equals 1 line begins at (minus 1.5, minus 2), crosses the dotted line at (0.5, 0), and ends at (2.9, 2). The hemoglobin lowercase italicized n subscript uppercase H equals 3 line is a dotted line that begins at (0.5, minus 0.2), crosses the dotted line at (0.6, minus 2.9), meets the line for hemoglobin low-affinity state at (1, minus 1), becomes a red line, crosses the dotted line at (1.1, 0), meets the line for hemoglobin high-affinity state at (1.5, 1.5), becomes a dotted line, and ends at (2, 3). The hemoglobin high-affinity state lowercase italicized n subscript uppercase H equals 1 line is a dotted line that begins at (minus 0.1, minus 0.2), crosses the dotted line at (0, 0), and meets the line for hemoglobin at (1.5, 1.5) before becoming a red line and ending at (2.9, 2.9). The line for hemoglobin low-affinity state lowercase italicized n subscript uppercase H equals 1 line begins as a red line at (minus 0.9, minus 2.9), increases to meet the line for hemoglobin at (1, minus 1), becomes a dotted line, crosses the horizontal dotted line at (2, 0), and ends at (2.5, 0.5). Overall, the red line begins by following the hemoglobin low-affinity state line, curves upward at (1, minus 1) to follow the hemoglobin line, then curves to the right to follow the hemoglobin high-affinity state line at (1.5, 1.5). All data are approximate, and all curves are linear.">
            <a:extLst>
              <a:ext uri="{FF2B5EF4-FFF2-40B4-BE49-F238E27FC236}">
                <a16:creationId xmlns:a16="http://schemas.microsoft.com/office/drawing/2014/main" id="{2CFAA1E6-AD19-0345-9B45-8EB551BBE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850" y="1787525"/>
            <a:ext cx="4940300"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B5187-3270-46F9-B0C1-43999D4A7670}"/>
              </a:ext>
            </a:extLst>
          </p:cNvPr>
          <p:cNvSpPr>
            <a:spLocks noGrp="1"/>
          </p:cNvSpPr>
          <p:nvPr>
            <p:ph type="title"/>
          </p:nvPr>
        </p:nvSpPr>
        <p:spPr>
          <a:xfrm>
            <a:off x="0" y="152400"/>
            <a:ext cx="9144000" cy="10668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12</a:t>
            </a:r>
            <a:endParaRPr lang="en-AU" dirty="0">
              <a:solidFill>
                <a:srgbClr val="145C76"/>
              </a:solidFill>
            </a:endParaRPr>
          </a:p>
        </p:txBody>
      </p:sp>
      <p:sp>
        <p:nvSpPr>
          <p:cNvPr id="167941" name="Google Shape;433;g847cf01710_0_113">
            <a:extLst>
              <a:ext uri="{FF2B5EF4-FFF2-40B4-BE49-F238E27FC236}">
                <a16:creationId xmlns:a16="http://schemas.microsoft.com/office/drawing/2014/main" id="{147CAF15-98DA-BA49-A58D-E2F238BDDCEC}"/>
              </a:ext>
            </a:extLst>
          </p:cNvPr>
          <p:cNvSpPr txBox="1">
            <a:spLocks noChangeArrowheads="1"/>
          </p:cNvSpPr>
          <p:nvPr/>
        </p:nvSpPr>
        <p:spPr bwMode="auto">
          <a:xfrm>
            <a:off x="708025" y="1676399"/>
            <a:ext cx="8042275"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There are two binding sites for acetylcholine on its receptor. What would be the shape of a Hill plot if there were cooperativity of binding?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hyperbolic</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linear</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sigmoidal, with a sharp change in slope</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two sigmoidal areas linked together, one for each </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binding event</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E. two sigmoidal lines, one higher than the other on the</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graph</a:t>
            </a:r>
          </a:p>
        </p:txBody>
      </p:sp>
      <p:pic>
        <p:nvPicPr>
          <p:cNvPr id="5" name="Picture 4" descr="Icon P 6&#10;">
            <a:extLst>
              <a:ext uri="{FF2B5EF4-FFF2-40B4-BE49-F238E27FC236}">
                <a16:creationId xmlns:a16="http://schemas.microsoft.com/office/drawing/2014/main" id="{FD314834-7EE7-4537-ABE2-FB3196460A07}"/>
              </a:ext>
            </a:extLst>
          </p:cNvPr>
          <p:cNvPicPr>
            <a:picLocks noChangeAspect="1"/>
          </p:cNvPicPr>
          <p:nvPr/>
        </p:nvPicPr>
        <p:blipFill>
          <a:blip r:embed="rId3"/>
          <a:stretch>
            <a:fillRect/>
          </a:stretch>
        </p:blipFill>
        <p:spPr>
          <a:xfrm>
            <a:off x="762000" y="376405"/>
            <a:ext cx="1133954" cy="816935"/>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A772D-3E6F-49AE-B928-DB082E25F45F}"/>
              </a:ext>
            </a:extLst>
          </p:cNvPr>
          <p:cNvSpPr>
            <a:spLocks noGrp="1"/>
          </p:cNvSpPr>
          <p:nvPr>
            <p:ph type="title"/>
          </p:nvPr>
        </p:nvSpPr>
        <p:spPr>
          <a:xfrm>
            <a:off x="0" y="152400"/>
            <a:ext cx="9144000" cy="11430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12, Response</a:t>
            </a:r>
            <a:endParaRPr lang="en-AU" dirty="0">
              <a:solidFill>
                <a:srgbClr val="145C76"/>
              </a:solidFill>
            </a:endParaRPr>
          </a:p>
        </p:txBody>
      </p:sp>
      <p:sp>
        <p:nvSpPr>
          <p:cNvPr id="169987" name="Google Shape;433;g847cf01710_0_113">
            <a:extLst>
              <a:ext uri="{FF2B5EF4-FFF2-40B4-BE49-F238E27FC236}">
                <a16:creationId xmlns:a16="http://schemas.microsoft.com/office/drawing/2014/main" id="{1664955B-6BE9-924A-A559-6A093B50239A}"/>
              </a:ext>
            </a:extLst>
          </p:cNvPr>
          <p:cNvSpPr txBox="1">
            <a:spLocks noChangeArrowheads="1"/>
          </p:cNvSpPr>
          <p:nvPr/>
        </p:nvSpPr>
        <p:spPr bwMode="auto">
          <a:xfrm>
            <a:off x="228600" y="1524000"/>
            <a:ext cx="4724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There are two binding sites for acetylcholine on its receptor. What would be the shape of a Hill plot if there were cooperativity of binding?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sigmoidal, with a sharp change in slope</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The shape of the Hill plot would resemble that of oxygen binding to hemoglobin.</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69988" name="Picture 2" descr=" There is a dotted horizontal line at 0 on the vertical axis. The myoglobin lowercase italicized n subscript uppercase H equals 1 line begins at (minus 1.5, minus 2), crosses the dotted line at (0.5, 0), and ends at (2.9, 2). The hemoglobin lowercase italicized n subscript uppercase H equals 3 line is a dotted line that begins at (0.5, minus 0.2), crosses the dotted line at (0.6, minus 2.9), meets the line for hemoglobin low-affinity state at (1, minus 1), becomes a red line, crosses the dotted line at (1.1, 0), meets the line for hemoglobin high-affinity state at (1.5, 1.5), becomes a dotted line, and ends at (2, 3). The hemoglobin high-affinity state lowercase italicized n subscript uppercase H equals 1 line is a dotted line that begins at (minus 0.1, minus 0.2), crosses the dotted line at (0, 0), and meets the line for hemoglobin at (1.5, 1.5) before becoming a red line and ending at (2.9, 2.9). The line for hemoglobin low-affinity state lowercase italicized n subscript uppercase H equals 1 line begins as a red line at (minus 0.9, minus 2.9), increases to meet the line for hemoglobin at (1, minus 1), becomes a dotted line, crosses the horizontal dotted line at (2, 0), and ends at (2.5, 0.5). Overall, the red line begins by following the hemoglobin low-affinity state line, curves upward at (1, minus 1) to follow the hemoglobin line, then curves to the right to follow the hemoglobin high-affinity state line at (1.5, 1.5). All data are approximate, and all curves are linear.">
            <a:extLst>
              <a:ext uri="{FF2B5EF4-FFF2-40B4-BE49-F238E27FC236}">
                <a16:creationId xmlns:a16="http://schemas.microsoft.com/office/drawing/2014/main" id="{07E1C2F3-0A1A-3347-9FB5-B9D95F628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905000"/>
            <a:ext cx="37973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65"/>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386926C0-2623-48A3-9476-CEA2FF1EAADE}"/>
              </a:ext>
            </a:extLst>
          </p:cNvPr>
          <p:cNvPicPr>
            <a:picLocks noChangeAspect="1"/>
          </p:cNvPicPr>
          <p:nvPr/>
        </p:nvPicPr>
        <p:blipFill>
          <a:blip r:embed="rId3"/>
          <a:stretch>
            <a:fillRect/>
          </a:stretch>
        </p:blipFill>
        <p:spPr>
          <a:xfrm>
            <a:off x="762000" y="142875"/>
            <a:ext cx="1133954" cy="816935"/>
          </a:xfrm>
          <a:prstGeom prst="rect">
            <a:avLst/>
          </a:prstGeom>
        </p:spPr>
      </p:pic>
      <p:sp>
        <p:nvSpPr>
          <p:cNvPr id="8" name="Title 1">
            <a:extLst>
              <a:ext uri="{FF2B5EF4-FFF2-40B4-BE49-F238E27FC236}">
                <a16:creationId xmlns:a16="http://schemas.microsoft.com/office/drawing/2014/main" id="{E8D5D5AC-26E4-4F9D-8C28-D4DB4C6B9879}"/>
              </a:ext>
            </a:extLst>
          </p:cNvPr>
          <p:cNvSpPr>
            <a:spLocks noGrp="1"/>
          </p:cNvSpPr>
          <p:nvPr>
            <p:ph type="title"/>
          </p:nvPr>
        </p:nvSpPr>
        <p:spPr>
          <a:xfrm>
            <a:off x="0" y="152400"/>
            <a:ext cx="9144000" cy="1295400"/>
          </a:xfrm>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Cooperative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Binding Muddiest Point</a:t>
            </a:r>
            <a:r>
              <a:rPr lang="en-US" sz="2000" b="0" dirty="0">
                <a:solidFill>
                  <a:srgbClr val="144652"/>
                </a:solidFill>
                <a:latin typeface="Arial" panose="020B0604020202020204" pitchFamily="34" charset="0"/>
                <a:cs typeface="Arial" panose="020B0604020202020204" pitchFamily="34" charset="0"/>
              </a:rPr>
              <a:t> (1 of 2)</a:t>
            </a:r>
            <a:endParaRPr lang="en-AU" sz="2000" b="0" dirty="0">
              <a:solidFill>
                <a:srgbClr val="144652"/>
              </a:solidFill>
            </a:endParaRPr>
          </a:p>
        </p:txBody>
      </p:sp>
      <p:sp>
        <p:nvSpPr>
          <p:cNvPr id="367" name="Google Shape;367;g847cf01710_0_29"/>
          <p:cNvSpPr txBox="1">
            <a:spLocks noGrp="1"/>
          </p:cNvSpPr>
          <p:nvPr>
            <p:ph type="body" idx="1"/>
          </p:nvPr>
        </p:nvSpPr>
        <p:spPr>
          <a:xfrm>
            <a:off x="554935" y="1905000"/>
            <a:ext cx="8034130" cy="1066800"/>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Ch5 Student Activity, Day 1: </a:t>
            </a:r>
            <a:r>
              <a:rPr lang="en-US" sz="2400" dirty="0">
                <a:latin typeface="Arial" panose="020B0604020202020204" pitchFamily="34" charset="0"/>
                <a:cs typeface="Arial" panose="020B0604020202020204" pitchFamily="34" charset="0"/>
              </a:rPr>
              <a:t>Cooperative Binding (Muddiest Point) Achieve assessment.</a:t>
            </a:r>
            <a:endParaRPr sz="2400" dirty="0">
              <a:latin typeface="Arial"/>
              <a:ea typeface="Arial"/>
              <a:cs typeface="Arial"/>
              <a:sym typeface="Arial"/>
            </a:endParaRPr>
          </a:p>
          <a:p>
            <a:pPr marL="0" lvl="0" indent="0" algn="l" rtl="0">
              <a:lnSpc>
                <a:spcPct val="115000"/>
              </a:lnSpc>
              <a:spcBef>
                <a:spcPts val="0"/>
              </a:spcBef>
              <a:spcAft>
                <a:spcPts val="0"/>
              </a:spcAft>
              <a:buNone/>
            </a:pPr>
            <a:endParaRPr sz="2400" dirty="0">
              <a:latin typeface="Arial"/>
              <a:ea typeface="Arial"/>
              <a:cs typeface="Arial"/>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pic>
        <p:nvPicPr>
          <p:cNvPr id="3" name="Picture 2" descr="A screenshot of the muddiest point question from the Achieve course.">
            <a:extLst>
              <a:ext uri="{FF2B5EF4-FFF2-40B4-BE49-F238E27FC236}">
                <a16:creationId xmlns:a16="http://schemas.microsoft.com/office/drawing/2014/main" id="{B04FBD9F-0393-4CA8-B6BC-721BE486AF5A}"/>
              </a:ext>
            </a:extLst>
          </p:cNvPr>
          <p:cNvPicPr>
            <a:picLocks noChangeAspect="1"/>
          </p:cNvPicPr>
          <p:nvPr/>
        </p:nvPicPr>
        <p:blipFill>
          <a:blip r:embed="rId4"/>
          <a:stretch>
            <a:fillRect/>
          </a:stretch>
        </p:blipFill>
        <p:spPr>
          <a:xfrm>
            <a:off x="263303" y="3124200"/>
            <a:ext cx="8617393" cy="2952902"/>
          </a:xfrm>
          <a:prstGeom prst="rect">
            <a:avLst/>
          </a:prstGeom>
        </p:spPr>
      </p:pic>
    </p:spTree>
    <p:extLst>
      <p:ext uri="{BB962C8B-B14F-4D97-AF65-F5344CB8AC3E}">
        <p14:creationId xmlns:p14="http://schemas.microsoft.com/office/powerpoint/2010/main" val="34317062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65"/>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CDD1712D-D9C9-45BC-8B74-EC3F1AC27C75}"/>
              </a:ext>
            </a:extLst>
          </p:cNvPr>
          <p:cNvPicPr>
            <a:picLocks noChangeAspect="1"/>
          </p:cNvPicPr>
          <p:nvPr/>
        </p:nvPicPr>
        <p:blipFill>
          <a:blip r:embed="rId3"/>
          <a:stretch>
            <a:fillRect/>
          </a:stretch>
        </p:blipFill>
        <p:spPr>
          <a:xfrm>
            <a:off x="762000" y="142875"/>
            <a:ext cx="1133954" cy="816935"/>
          </a:xfrm>
          <a:prstGeom prst="rect">
            <a:avLst/>
          </a:prstGeom>
        </p:spPr>
      </p:pic>
      <p:sp>
        <p:nvSpPr>
          <p:cNvPr id="2" name="Title 1">
            <a:extLst>
              <a:ext uri="{FF2B5EF4-FFF2-40B4-BE49-F238E27FC236}">
                <a16:creationId xmlns:a16="http://schemas.microsoft.com/office/drawing/2014/main" id="{A23C5CBE-CD04-4C83-BB5E-25377088A94C}"/>
              </a:ext>
            </a:extLst>
          </p:cNvPr>
          <p:cNvSpPr>
            <a:spLocks noGrp="1"/>
          </p:cNvSpPr>
          <p:nvPr>
            <p:ph type="title"/>
          </p:nvPr>
        </p:nvSpPr>
        <p:spPr>
          <a:xfrm>
            <a:off x="0" y="152400"/>
            <a:ext cx="9144000" cy="1295400"/>
          </a:xfrm>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Cooperative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Binding Muddiest Point</a:t>
            </a:r>
            <a:r>
              <a:rPr lang="en-US" sz="2000" b="0" dirty="0">
                <a:solidFill>
                  <a:srgbClr val="144652"/>
                </a:solidFill>
                <a:latin typeface="Arial" panose="020B0604020202020204" pitchFamily="34" charset="0"/>
                <a:cs typeface="Arial" panose="020B0604020202020204" pitchFamily="34" charset="0"/>
              </a:rPr>
              <a:t> (2 of 2)</a:t>
            </a:r>
            <a:endParaRPr lang="en-AU" sz="2000" b="0" dirty="0">
              <a:solidFill>
                <a:srgbClr val="144652"/>
              </a:solidFill>
            </a:endParaRPr>
          </a:p>
        </p:txBody>
      </p:sp>
      <p:sp>
        <p:nvSpPr>
          <p:cNvPr id="367" name="Google Shape;367;g847cf01710_0_29"/>
          <p:cNvSpPr txBox="1">
            <a:spLocks noGrp="1"/>
          </p:cNvSpPr>
          <p:nvPr>
            <p:ph type="body" idx="1"/>
          </p:nvPr>
        </p:nvSpPr>
        <p:spPr>
          <a:xfrm>
            <a:off x="554935" y="1828800"/>
            <a:ext cx="8034130" cy="1218385"/>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Ch5 Student Activity, Day 2: </a:t>
            </a:r>
            <a:r>
              <a:rPr lang="en-US" sz="2400" dirty="0">
                <a:latin typeface="Arial" panose="020B0604020202020204" pitchFamily="34" charset="0"/>
                <a:cs typeface="Arial" panose="020B0604020202020204" pitchFamily="34" charset="0"/>
              </a:rPr>
              <a:t>Cooperative Binding (Muddiest Point) Achieve assessment.</a:t>
            </a:r>
          </a:p>
        </p:txBody>
      </p:sp>
      <p:pic>
        <p:nvPicPr>
          <p:cNvPr id="5" name="Picture 4" descr="A screenshot of the muddiest point question from the Achieve course.">
            <a:extLst>
              <a:ext uri="{FF2B5EF4-FFF2-40B4-BE49-F238E27FC236}">
                <a16:creationId xmlns:a16="http://schemas.microsoft.com/office/drawing/2014/main" id="{D333B58D-DD61-4810-A955-5A974CCBF1AA}"/>
              </a:ext>
            </a:extLst>
          </p:cNvPr>
          <p:cNvPicPr>
            <a:picLocks noChangeAspect="1"/>
          </p:cNvPicPr>
          <p:nvPr/>
        </p:nvPicPr>
        <p:blipFill>
          <a:blip r:embed="rId4"/>
          <a:stretch>
            <a:fillRect/>
          </a:stretch>
        </p:blipFill>
        <p:spPr>
          <a:xfrm>
            <a:off x="1215852" y="2777923"/>
            <a:ext cx="6712295" cy="3937202"/>
          </a:xfrm>
          <a:prstGeom prst="rect">
            <a:avLst/>
          </a:prstGeom>
        </p:spPr>
      </p:pic>
    </p:spTree>
    <p:extLst>
      <p:ext uri="{BB962C8B-B14F-4D97-AF65-F5344CB8AC3E}">
        <p14:creationId xmlns:p14="http://schemas.microsoft.com/office/powerpoint/2010/main" val="25284794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 &#10;">
            <a:extLst>
              <a:ext uri="{FF2B5EF4-FFF2-40B4-BE49-F238E27FC236}">
                <a16:creationId xmlns:a16="http://schemas.microsoft.com/office/drawing/2014/main" id="{28F6116A-B840-489F-A130-DFF714ABF411}"/>
              </a:ext>
            </a:extLst>
          </p:cNvPr>
          <p:cNvPicPr>
            <a:picLocks noChangeAspect="1"/>
          </p:cNvPicPr>
          <p:nvPr/>
        </p:nvPicPr>
        <p:blipFill>
          <a:blip r:embed="rId3"/>
          <a:stretch>
            <a:fillRect/>
          </a:stretch>
        </p:blipFill>
        <p:spPr>
          <a:xfrm>
            <a:off x="1866508" y="414498"/>
            <a:ext cx="993734" cy="695004"/>
          </a:xfrm>
          <a:prstGeom prst="rect">
            <a:avLst/>
          </a:prstGeom>
        </p:spPr>
      </p:pic>
      <p:sp>
        <p:nvSpPr>
          <p:cNvPr id="2" name="Title 1">
            <a:extLst>
              <a:ext uri="{FF2B5EF4-FFF2-40B4-BE49-F238E27FC236}">
                <a16:creationId xmlns:a16="http://schemas.microsoft.com/office/drawing/2014/main" id="{E3962572-8884-45BE-AFC3-B05CDC4AD784}"/>
              </a:ext>
            </a:extLst>
          </p:cNvPr>
          <p:cNvSpPr>
            <a:spLocks noGrp="1"/>
          </p:cNvSpPr>
          <p:nvPr>
            <p:ph type="title"/>
          </p:nvPr>
        </p:nvSpPr>
        <p:spPr>
          <a:xfrm>
            <a:off x="0" y="152400"/>
            <a:ext cx="9144000" cy="12192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29698" name="Text Placeholder 2">
            <a:extLst>
              <a:ext uri="{FF2B5EF4-FFF2-40B4-BE49-F238E27FC236}">
                <a16:creationId xmlns:a16="http://schemas.microsoft.com/office/drawing/2014/main" id="{3F9A6E41-8412-AA44-B7CF-36AE3E19FD5E}"/>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In a multisubunit protein, a conformational change in one subunit often affects the conformation of other subunits. </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33299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8E5D8-E73C-4E3A-8300-D554A9A11260}"/>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Two Models Suggest Mechanisms for Cooperative Binding</a:t>
            </a:r>
            <a:endParaRPr lang="en-AU" dirty="0">
              <a:solidFill>
                <a:srgbClr val="4E4CB4"/>
              </a:solidFill>
            </a:endParaRPr>
          </a:p>
        </p:txBody>
      </p:sp>
      <p:sp>
        <p:nvSpPr>
          <p:cNvPr id="6" name="Google Shape;390;g847cf01710_0_68">
            <a:extLst>
              <a:ext uri="{FF2B5EF4-FFF2-40B4-BE49-F238E27FC236}">
                <a16:creationId xmlns:a16="http://schemas.microsoft.com/office/drawing/2014/main" id="{3841420B-B5DC-B041-B382-C1F889F11D16}"/>
              </a:ext>
            </a:extLst>
          </p:cNvPr>
          <p:cNvSpPr txBox="1">
            <a:spLocks noChangeArrowheads="1"/>
          </p:cNvSpPr>
          <p:nvPr/>
        </p:nvSpPr>
        <p:spPr bwMode="auto">
          <a:xfrm>
            <a:off x="228600" y="1828800"/>
            <a:ext cx="83820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MWC model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 concerted model </a:t>
            </a:r>
          </a:p>
          <a:p>
            <a:pPr lvl="1">
              <a:lnSpc>
                <a:spcPct val="110000"/>
              </a:lnSpc>
              <a:spcBef>
                <a:spcPct val="0"/>
              </a:spcBef>
              <a:buClr>
                <a:srgbClr val="000000"/>
              </a:buClr>
              <a:buSzPts val="2800"/>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all subunits in the same conformation </a:t>
            </a:r>
          </a:p>
          <a:p>
            <a:pPr lvl="1">
              <a:lnSpc>
                <a:spcPct val="110000"/>
              </a:lnSpc>
              <a:spcBef>
                <a:spcPct val="0"/>
              </a:spcBef>
              <a:buClr>
                <a:srgbClr val="000000"/>
              </a:buClr>
              <a:buSzPts val="2800"/>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ligand binds more tightly to the R state</a:t>
            </a: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sequential model </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each subunit can be in either conformation </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equilibrium is altered as additional ligands are bound, progressively favoring the R state </a:t>
            </a:r>
          </a:p>
          <a:p>
            <a:pPr lvl="1">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78CF-A895-4107-8CDB-BA3B7622A667}"/>
              </a:ext>
            </a:extLst>
          </p:cNvPr>
          <p:cNvSpPr>
            <a:spLocks noGrp="1"/>
          </p:cNvSpPr>
          <p:nvPr>
            <p:ph type="ctrTitle"/>
          </p:nvPr>
        </p:nvSpPr>
        <p:spPr>
          <a:xfrm>
            <a:off x="685800" y="2130425"/>
            <a:ext cx="7772400" cy="1908175"/>
          </a:xfrm>
        </p:spPr>
        <p:txBody>
          <a:bodyPr/>
          <a:lstStyle/>
          <a:p>
            <a:r>
              <a:rPr lang="en-US" altLang="en-US" dirty="0">
                <a:solidFill>
                  <a:srgbClr val="674EA7"/>
                </a:solidFill>
                <a:latin typeface="Arial" panose="020B0604020202020204" pitchFamily="34" charset="0"/>
                <a:cs typeface="Arial" panose="020B0604020202020204" pitchFamily="34" charset="0"/>
              </a:rPr>
              <a:t>5.1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Reversible Binding of a Protein to a Ligand: Oxygen-Binding Proteins</a:t>
            </a:r>
            <a:endParaRPr lang="en-AU"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3F925-1069-43A1-9CF6-67A9D9773B71}"/>
              </a:ext>
            </a:extLst>
          </p:cNvPr>
          <p:cNvSpPr>
            <a:spLocks noGrp="1"/>
          </p:cNvSpPr>
          <p:nvPr>
            <p:ph type="title"/>
          </p:nvPr>
        </p:nvSpPr>
        <p:spPr>
          <a:xfrm>
            <a:off x="0" y="152400"/>
            <a:ext cx="9144000" cy="952500"/>
          </a:xfrm>
        </p:spPr>
        <p:txBody>
          <a:bodyPr/>
          <a:lstStyle/>
          <a:p>
            <a:r>
              <a:rPr lang="en-US" altLang="en-US" dirty="0">
                <a:solidFill>
                  <a:schemeClr val="accent4"/>
                </a:solidFill>
                <a:latin typeface="Arial" panose="020B0604020202020204" pitchFamily="34" charset="0"/>
                <a:cs typeface="Arial" panose="020B0604020202020204" pitchFamily="34" charset="0"/>
              </a:rPr>
              <a:t>Concerted and Sequential Models</a:t>
            </a:r>
            <a:endParaRPr lang="en-AU" dirty="0"/>
          </a:p>
        </p:txBody>
      </p:sp>
      <p:pic>
        <p:nvPicPr>
          <p:cNvPr id="176130" name="Picture 2" descr="Part a has two columns of shapes interconnected by arrows showing reactions. At the top of the left column is the word all followed by a circle. and at the top of the right column is the word all followed by a square. The left side column consists of a series of four tetrads of four circles each interconnected by double sets of arrows (one pointing in each direction) that are equal in size. From top to bottom, the tetrads show all empty circles, a dark circle labeled L at the upper left, two dark L circles across the top, three dark L circles with an empty circle in the lower right, and four dark L circles. The right column is a series of four small squares assembled into one larger square and interconnected by double sets of arrows (one pointing in each direction) that are equal in size. From top to bottom, the square shows all empty squares, a dark L square in the top right, two dark Ls across the top, three dark Ls with an empty square in the lower right, and all dark L squares. Double sets of arrows connect each tetrad of circles with the square to its right. From top to bottom, the sets of arrows have: a short arrow pointing to the square and a long arrow pointing to the tetrad; an intermediate arrow pointing to the square and a long arrow pointing to the tetrad; equally sized arrows; a long arrow pointing to the square and an intermediate arrow pointing to the tetrad; a long arrow pointing to the square and an short arrow pointing to the tetrad. ">
            <a:extLst>
              <a:ext uri="{FF2B5EF4-FFF2-40B4-BE49-F238E27FC236}">
                <a16:creationId xmlns:a16="http://schemas.microsoft.com/office/drawing/2014/main" id="{30E3B2D3-D3B1-8B46-BF05-66C28FD07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4698"/>
          <a:stretch>
            <a:fillRect/>
          </a:stretch>
        </p:blipFill>
        <p:spPr bwMode="auto">
          <a:xfrm>
            <a:off x="1671638" y="1295400"/>
            <a:ext cx="197008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90;g847cf01710_0_68">
            <a:extLst>
              <a:ext uri="{FF2B5EF4-FFF2-40B4-BE49-F238E27FC236}">
                <a16:creationId xmlns:a16="http://schemas.microsoft.com/office/drawing/2014/main" id="{EBF933F9-AD15-8C4E-B58D-EF76790B2B29}"/>
              </a:ext>
            </a:extLst>
          </p:cNvPr>
          <p:cNvSpPr txBox="1">
            <a:spLocks noChangeArrowheads="1"/>
          </p:cNvSpPr>
          <p:nvPr/>
        </p:nvSpPr>
        <p:spPr bwMode="auto">
          <a:xfrm>
            <a:off x="990600" y="5791200"/>
            <a:ext cx="2895600" cy="11430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lgn="ctr">
              <a:lnSpc>
                <a:spcPct val="110000"/>
              </a:lnSpc>
              <a:spcBef>
                <a:spcPct val="0"/>
              </a:spcBef>
              <a:buClr>
                <a:srgbClr val="000000"/>
              </a:buClr>
              <a:buSzPts val="2800"/>
              <a:buFontTx/>
              <a:buNone/>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MWC model (concerted model) </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gn="ctr">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gn="ctr">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gn="ctr">
              <a:lnSpc>
                <a:spcPct val="110000"/>
              </a:lnSpc>
              <a:spcBef>
                <a:spcPct val="0"/>
              </a:spcBef>
              <a:buClr>
                <a:srgbClr val="000000"/>
              </a:buClr>
              <a:buSzPts val="2800"/>
              <a:buFontTx/>
              <a:buNone/>
              <a:defRPr/>
            </a:pPr>
            <a:r>
              <a:rPr lang="en-US" dirty="0"/>
              <a:t> </a:t>
            </a:r>
            <a:endParaRPr lang="en-US" sz="2400" dirty="0"/>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gn="ctr">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gn="ctr">
              <a:lnSpc>
                <a:spcPct val="110000"/>
              </a:lnSpc>
              <a:spcBef>
                <a:spcPct val="0"/>
              </a:spcBef>
              <a:buClr>
                <a:srgbClr val="000000"/>
              </a:buClr>
              <a:buSzPts val="2800"/>
              <a:buFontTx/>
              <a:buNone/>
              <a:defRPr/>
            </a:pPr>
            <a:endParaRPr lang="en-US" sz="2000" dirty="0"/>
          </a:p>
          <a:p>
            <a:pPr marL="533400" lvl="1" indent="0" algn="ctr">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gn="ct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76131" name="Picture 6" descr="Part B shows a series of shapes beginning with a tetrad of circles and gradually converting to a set of four squares at the bottom. From top to bottom, the shapes are an empty tetrad, an empty set of three circles with a dark L square at the upper left, two empty circles across the bottom and two dark L squares across the top, three dark L squares and an empty circle at the lower right, and four dark L squares making one large square. From top to bottom, these are connected by: a long arrow pointing up and short arrow pointing down, a long arrow pointing up and an intermediate arrow pointing down, a long arrow pointing down and an intermediate arrow pointing up, and a long arrow pointing down and short arrow pointing up.">
            <a:extLst>
              <a:ext uri="{FF2B5EF4-FFF2-40B4-BE49-F238E27FC236}">
                <a16:creationId xmlns:a16="http://schemas.microsoft.com/office/drawing/2014/main" id="{6B226943-5F26-C542-A482-A41620B43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554"/>
          <a:stretch>
            <a:fillRect/>
          </a:stretch>
        </p:blipFill>
        <p:spPr bwMode="auto">
          <a:xfrm>
            <a:off x="4921250" y="1181100"/>
            <a:ext cx="9779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90;g847cf01710_0_68">
            <a:extLst>
              <a:ext uri="{FF2B5EF4-FFF2-40B4-BE49-F238E27FC236}">
                <a16:creationId xmlns:a16="http://schemas.microsoft.com/office/drawing/2014/main" id="{6C4A771F-CCA7-754F-AA39-6E3806ADEB10}"/>
              </a:ext>
            </a:extLst>
          </p:cNvPr>
          <p:cNvSpPr txBox="1">
            <a:spLocks noChangeArrowheads="1"/>
          </p:cNvSpPr>
          <p:nvPr/>
        </p:nvSpPr>
        <p:spPr bwMode="auto">
          <a:xfrm>
            <a:off x="3962400" y="5753100"/>
            <a:ext cx="2895600" cy="11430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lgn="ctr">
              <a:lnSpc>
                <a:spcPct val="110000"/>
              </a:lnSpc>
              <a:spcBef>
                <a:spcPct val="0"/>
              </a:spcBef>
              <a:buClr>
                <a:srgbClr val="000000"/>
              </a:buClr>
              <a:buSzPts val="2800"/>
              <a:buFontTx/>
              <a:buNone/>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Sequential model</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gn="ctr">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gn="ctr">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gn="ctr">
              <a:lnSpc>
                <a:spcPct val="110000"/>
              </a:lnSpc>
              <a:spcBef>
                <a:spcPct val="0"/>
              </a:spcBef>
              <a:buClr>
                <a:srgbClr val="000000"/>
              </a:buClr>
              <a:buSzPts val="2800"/>
              <a:buFontTx/>
              <a:buNone/>
              <a:defRPr/>
            </a:pPr>
            <a:r>
              <a:rPr lang="en-US" dirty="0"/>
              <a:t> </a:t>
            </a:r>
            <a:endParaRPr lang="en-US" sz="2400" dirty="0"/>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gn="ctr">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gn="ctr">
              <a:lnSpc>
                <a:spcPct val="110000"/>
              </a:lnSpc>
              <a:spcBef>
                <a:spcPct val="0"/>
              </a:spcBef>
              <a:buClr>
                <a:srgbClr val="000000"/>
              </a:buClr>
              <a:buSzPts val="2800"/>
              <a:buFontTx/>
              <a:buNone/>
              <a:defRPr/>
            </a:pPr>
            <a:endParaRPr lang="en-US" sz="2000" dirty="0"/>
          </a:p>
          <a:p>
            <a:pPr marL="533400" lvl="1" indent="0" algn="ctr">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gn="ct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Oval 4">
            <a:extLst>
              <a:ext uri="{FF2B5EF4-FFF2-40B4-BE49-F238E27FC236}">
                <a16:creationId xmlns:a16="http://schemas.microsoft.com/office/drawing/2014/main" id="{99DFE134-84F3-1E45-BBB2-4BCD11E06E01}"/>
              </a:ext>
            </a:extLst>
          </p:cNvPr>
          <p:cNvSpPr/>
          <p:nvPr/>
        </p:nvSpPr>
        <p:spPr bwMode="auto">
          <a:xfrm>
            <a:off x="6934200" y="1866900"/>
            <a:ext cx="190500" cy="1905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defRPr/>
            </a:pPr>
            <a:endParaRPr lang="en-US">
              <a:solidFill>
                <a:schemeClr val="tx1"/>
              </a:solidFill>
              <a:latin typeface="Times" charset="0"/>
            </a:endParaRPr>
          </a:p>
        </p:txBody>
      </p:sp>
      <p:sp>
        <p:nvSpPr>
          <p:cNvPr id="13" name="Google Shape;390;g847cf01710_0_68">
            <a:extLst>
              <a:ext uri="{FF2B5EF4-FFF2-40B4-BE49-F238E27FC236}">
                <a16:creationId xmlns:a16="http://schemas.microsoft.com/office/drawing/2014/main" id="{4E79FCC9-176B-0546-9CF3-75CA5B1DF71D}"/>
              </a:ext>
            </a:extLst>
          </p:cNvPr>
          <p:cNvSpPr txBox="1">
            <a:spLocks noChangeArrowheads="1"/>
          </p:cNvSpPr>
          <p:nvPr/>
        </p:nvSpPr>
        <p:spPr bwMode="auto">
          <a:xfrm>
            <a:off x="7162800" y="1676400"/>
            <a:ext cx="1676400" cy="11430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buFontTx/>
              <a:buNone/>
              <a:defRPr/>
            </a:pPr>
            <a:r>
              <a:rPr lang="en-US" sz="2400" dirty="0">
                <a:latin typeface="Arial" panose="020B0604020202020204" pitchFamily="34" charset="0"/>
                <a:cs typeface="Arial" panose="020B0604020202020204" pitchFamily="34" charset="0"/>
              </a:rPr>
              <a:t>Low affinity or inactive </a:t>
            </a:r>
          </a:p>
          <a:p>
            <a:pPr algn="ct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gn="ctr">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gn="ctr">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gn="ctr">
              <a:lnSpc>
                <a:spcPct val="110000"/>
              </a:lnSpc>
              <a:spcBef>
                <a:spcPct val="0"/>
              </a:spcBef>
              <a:buClr>
                <a:srgbClr val="000000"/>
              </a:buClr>
              <a:buSzPts val="2800"/>
              <a:buFontTx/>
              <a:buNone/>
              <a:defRPr/>
            </a:pPr>
            <a:r>
              <a:rPr lang="en-US" dirty="0"/>
              <a:t> </a:t>
            </a:r>
            <a:endParaRPr lang="en-US" sz="2400" dirty="0"/>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gn="ctr">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gn="ctr">
              <a:lnSpc>
                <a:spcPct val="110000"/>
              </a:lnSpc>
              <a:spcBef>
                <a:spcPct val="0"/>
              </a:spcBef>
              <a:buClr>
                <a:srgbClr val="000000"/>
              </a:buClr>
              <a:buSzPts val="2800"/>
              <a:buFontTx/>
              <a:buNone/>
              <a:defRPr/>
            </a:pPr>
            <a:endParaRPr lang="en-US" sz="2000" dirty="0"/>
          </a:p>
          <a:p>
            <a:pPr marL="533400" lvl="1" indent="0" algn="ctr">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gn="ct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 name="Rectangle 10">
            <a:extLst>
              <a:ext uri="{FF2B5EF4-FFF2-40B4-BE49-F238E27FC236}">
                <a16:creationId xmlns:a16="http://schemas.microsoft.com/office/drawing/2014/main" id="{84EB2892-6238-5D41-A44C-5719C3392CC1}"/>
              </a:ext>
            </a:extLst>
          </p:cNvPr>
          <p:cNvSpPr/>
          <p:nvPr/>
        </p:nvSpPr>
        <p:spPr bwMode="auto">
          <a:xfrm>
            <a:off x="6934200" y="3200400"/>
            <a:ext cx="190500" cy="190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defRPr/>
            </a:pPr>
            <a:endParaRPr lang="en-US">
              <a:solidFill>
                <a:schemeClr val="tx1"/>
              </a:solidFill>
              <a:latin typeface="Times" charset="0"/>
            </a:endParaRPr>
          </a:p>
        </p:txBody>
      </p:sp>
      <p:sp>
        <p:nvSpPr>
          <p:cNvPr id="14" name="Google Shape;390;g847cf01710_0_68">
            <a:extLst>
              <a:ext uri="{FF2B5EF4-FFF2-40B4-BE49-F238E27FC236}">
                <a16:creationId xmlns:a16="http://schemas.microsoft.com/office/drawing/2014/main" id="{35E5E151-3EB5-A24F-9ABF-9905AA1BBD1B}"/>
              </a:ext>
            </a:extLst>
          </p:cNvPr>
          <p:cNvSpPr txBox="1">
            <a:spLocks noChangeArrowheads="1"/>
          </p:cNvSpPr>
          <p:nvPr/>
        </p:nvSpPr>
        <p:spPr bwMode="auto">
          <a:xfrm>
            <a:off x="7165975" y="3048000"/>
            <a:ext cx="1825625" cy="11430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buFontTx/>
              <a:buNone/>
              <a:defRPr/>
            </a:pPr>
            <a:r>
              <a:rPr lang="en-US" sz="2400" dirty="0">
                <a:latin typeface="Arial" panose="020B0604020202020204" pitchFamily="34" charset="0"/>
                <a:cs typeface="Arial" panose="020B0604020202020204" pitchFamily="34" charset="0"/>
              </a:rPr>
              <a:t>High affinity or active </a:t>
            </a:r>
          </a:p>
          <a:p>
            <a:pPr algn="ct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gn="ctr">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gn="ctr">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gn="ctr">
              <a:lnSpc>
                <a:spcPct val="110000"/>
              </a:lnSpc>
              <a:spcBef>
                <a:spcPct val="0"/>
              </a:spcBef>
              <a:buClr>
                <a:srgbClr val="000000"/>
              </a:buClr>
              <a:buSzPts val="2800"/>
              <a:buFontTx/>
              <a:buNone/>
              <a:defRPr/>
            </a:pPr>
            <a:r>
              <a:rPr lang="en-US" dirty="0"/>
              <a:t> </a:t>
            </a:r>
            <a:endParaRPr lang="en-US" sz="2400" dirty="0"/>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gn="ctr">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gn="ctr">
              <a:lnSpc>
                <a:spcPct val="110000"/>
              </a:lnSpc>
              <a:spcBef>
                <a:spcPct val="0"/>
              </a:spcBef>
              <a:buClr>
                <a:srgbClr val="000000"/>
              </a:buClr>
              <a:buSzPts val="2800"/>
              <a:buFontTx/>
              <a:buNone/>
              <a:defRPr/>
            </a:pPr>
            <a:endParaRPr lang="en-US" sz="2000" dirty="0"/>
          </a:p>
          <a:p>
            <a:pPr marL="533400" lvl="1" indent="0" algn="ctr">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gn="ct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AFB52583-606A-4BE0-947D-BF64855FF3B8}"/>
              </a:ext>
            </a:extLst>
          </p:cNvPr>
          <p:cNvPicPr>
            <a:picLocks noChangeAspect="1"/>
          </p:cNvPicPr>
          <p:nvPr/>
        </p:nvPicPr>
        <p:blipFill>
          <a:blip r:embed="rId3"/>
          <a:stretch>
            <a:fillRect/>
          </a:stretch>
        </p:blipFill>
        <p:spPr>
          <a:xfrm>
            <a:off x="762000" y="304800"/>
            <a:ext cx="1133954" cy="816935"/>
          </a:xfrm>
          <a:prstGeom prst="rect">
            <a:avLst/>
          </a:prstGeom>
        </p:spPr>
      </p:pic>
      <p:sp>
        <p:nvSpPr>
          <p:cNvPr id="2" name="Title 1">
            <a:extLst>
              <a:ext uri="{FF2B5EF4-FFF2-40B4-BE49-F238E27FC236}">
                <a16:creationId xmlns:a16="http://schemas.microsoft.com/office/drawing/2014/main" id="{37EB4F37-382A-45C0-B2FB-71DC126DBF47}"/>
              </a:ext>
            </a:extLst>
          </p:cNvPr>
          <p:cNvSpPr>
            <a:spLocks noGrp="1"/>
          </p:cNvSpPr>
          <p:nvPr>
            <p:ph type="title"/>
          </p:nvPr>
        </p:nvSpPr>
        <p:spPr>
          <a:xfrm>
            <a:off x="0" y="152400"/>
            <a:ext cx="9144000" cy="10668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13</a:t>
            </a:r>
            <a:endParaRPr lang="en-AU" dirty="0">
              <a:solidFill>
                <a:srgbClr val="145C76"/>
              </a:solidFill>
            </a:endParaRPr>
          </a:p>
        </p:txBody>
      </p:sp>
      <p:sp>
        <p:nvSpPr>
          <p:cNvPr id="178181" name="Google Shape;433;g847cf01710_0_113">
            <a:extLst>
              <a:ext uri="{FF2B5EF4-FFF2-40B4-BE49-F238E27FC236}">
                <a16:creationId xmlns:a16="http://schemas.microsoft.com/office/drawing/2014/main" id="{117078F4-3560-2A4C-BF3A-CEB95E8C4719}"/>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Regarding the models of cooperativity:</a:t>
            </a:r>
            <a:endParaRPr lang="en-US" altLang="en-US" sz="240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the concerted model and sequential model only apply to</a:t>
            </a: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tetramers</a:t>
            </a:r>
            <a:r>
              <a:rPr lang="en-US" altLang="en-US" sz="2400">
                <a:latin typeface="Arial" panose="020B0604020202020204" pitchFamily="34" charset="0"/>
                <a:ea typeface="Calibri" panose="020F0502020204030204" pitchFamily="34" charset="0"/>
                <a:cs typeface="Arial" panose="020B0604020202020204" pitchFamily="34" charset="0"/>
              </a:rPr>
              <a:t>.</a:t>
            </a:r>
            <a:endParaRPr lang="en-US" altLang="en-US" sz="2400" i="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the concerted model and the sequential model are mutually</a:t>
            </a: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exclusive.</a:t>
            </a:r>
            <a:endParaRPr lang="en-US" altLang="en-US" sz="240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the concerted model is based on the T state and the</a:t>
            </a: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sequential on the R state.</a:t>
            </a: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T state is low affinity and R state is high affinity. </a:t>
            </a: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21CE3-5217-4FB1-B68B-FDD9CDF609D8}"/>
              </a:ext>
            </a:extLst>
          </p:cNvPr>
          <p:cNvSpPr>
            <a:spLocks noGrp="1"/>
          </p:cNvSpPr>
          <p:nvPr>
            <p:ph type="title"/>
          </p:nvPr>
        </p:nvSpPr>
        <p:spPr>
          <a:xfrm>
            <a:off x="0" y="152399"/>
            <a:ext cx="9144000" cy="1260475"/>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13, Response</a:t>
            </a:r>
            <a:endParaRPr lang="en-AU" dirty="0">
              <a:solidFill>
                <a:srgbClr val="145C76"/>
              </a:solidFill>
            </a:endParaRPr>
          </a:p>
        </p:txBody>
      </p:sp>
      <p:sp>
        <p:nvSpPr>
          <p:cNvPr id="180227" name="Google Shape;433;g847cf01710_0_113">
            <a:extLst>
              <a:ext uri="{FF2B5EF4-FFF2-40B4-BE49-F238E27FC236}">
                <a16:creationId xmlns:a16="http://schemas.microsoft.com/office/drawing/2014/main" id="{0520F399-0796-174D-897D-910BF92808AB}"/>
              </a:ext>
            </a:extLst>
          </p:cNvPr>
          <p:cNvSpPr txBox="1">
            <a:spLocks noChangeArrowheads="1"/>
          </p:cNvSpPr>
          <p:nvPr/>
        </p:nvSpPr>
        <p:spPr bwMode="auto">
          <a:xfrm>
            <a:off x="288925" y="1676399"/>
            <a:ext cx="856615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Regarding the models of cooperativity:</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T state is low affinity and R state is high affinity.</a:t>
            </a:r>
          </a:p>
          <a:p>
            <a:pPr>
              <a:lnSpc>
                <a:spcPct val="115000"/>
              </a:lnSpc>
              <a:spcBef>
                <a:spcPct val="0"/>
              </a:spcBef>
              <a:buClr>
                <a:srgbClr val="000000"/>
              </a:buClr>
              <a:buSzPts val="1100"/>
              <a:buFontTx/>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In both the concerted model and sequential models of cooperativity, the T state is the low affinity state and the R state is the high affinity state. </a:t>
            </a: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9E88B-0BE8-4FAE-A977-FA70D2E611C1}"/>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Hemoglobin Also Transports H</a:t>
            </a:r>
            <a:r>
              <a:rPr lang="en-US" altLang="en-US" baseline="30000" dirty="0">
                <a:solidFill>
                  <a:srgbClr val="4E4CB4"/>
                </a:solidFill>
                <a:latin typeface="Arial" panose="020B0604020202020204" pitchFamily="34" charset="0"/>
                <a:cs typeface="Arial" panose="020B0604020202020204" pitchFamily="34" charset="0"/>
              </a:rPr>
              <a:t>+</a:t>
            </a:r>
            <a:r>
              <a:rPr lang="en-US" altLang="en-US" dirty="0">
                <a:solidFill>
                  <a:srgbClr val="4E4CB4"/>
                </a:solidFill>
                <a:latin typeface="Arial" panose="020B0604020202020204" pitchFamily="34" charset="0"/>
                <a:cs typeface="Arial" panose="020B0604020202020204" pitchFamily="34" charset="0"/>
              </a:rPr>
              <a:t>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and CO</a:t>
            </a:r>
            <a:r>
              <a:rPr lang="en-US" altLang="en-US" baseline="-25000" dirty="0">
                <a:solidFill>
                  <a:srgbClr val="4E4CB4"/>
                </a:solidFill>
                <a:latin typeface="Arial" panose="020B0604020202020204" pitchFamily="34" charset="0"/>
                <a:cs typeface="Arial" panose="020B0604020202020204" pitchFamily="34" charset="0"/>
              </a:rPr>
              <a:t>2</a:t>
            </a:r>
            <a:endParaRPr lang="en-AU" dirty="0">
              <a:solidFill>
                <a:srgbClr val="4E4CB4"/>
              </a:solidFill>
            </a:endParaRPr>
          </a:p>
        </p:txBody>
      </p:sp>
      <p:sp>
        <p:nvSpPr>
          <p:cNvPr id="4" name="Google Shape;390;g847cf01710_0_68">
            <a:extLst>
              <a:ext uri="{FF2B5EF4-FFF2-40B4-BE49-F238E27FC236}">
                <a16:creationId xmlns:a16="http://schemas.microsoft.com/office/drawing/2014/main" id="{4991CAF1-F3B2-B24F-B1A6-727AB56BCA14}"/>
              </a:ext>
            </a:extLst>
          </p:cNvPr>
          <p:cNvSpPr txBox="1">
            <a:spLocks noChangeArrowheads="1"/>
          </p:cNvSpPr>
          <p:nvPr/>
        </p:nvSpPr>
        <p:spPr bwMode="auto">
          <a:xfrm>
            <a:off x="381000" y="2057400"/>
            <a:ext cx="83820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hemoglobin carries two end products of cellular respiration: 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and CO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carbonic anhydrase </a:t>
            </a:r>
            <a:r>
              <a:rPr lang="en-US" sz="2400" dirty="0">
                <a:latin typeface="Arial" panose="020B0604020202020204" pitchFamily="34" charset="0"/>
                <a:cs typeface="Arial" panose="020B0604020202020204" pitchFamily="34" charset="0"/>
              </a:rPr>
              <a:t>catalyzes the hydration of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bicarbonate: </a:t>
            </a:r>
            <a:endParaRPr lang="en-US" sz="2400" b="1"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CO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H</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O </a:t>
            </a:r>
            <a:r>
              <a:rPr lang="en-US" sz="2400" dirty="0">
                <a:latin typeface="Arial" panose="020B0604020202020204" pitchFamily="34" charset="0"/>
                <a:cs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HCO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3</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logo with white letters P 6&#10;">
            <a:extLst>
              <a:ext uri="{FF2B5EF4-FFF2-40B4-BE49-F238E27FC236}">
                <a16:creationId xmlns:a16="http://schemas.microsoft.com/office/drawing/2014/main" id="{06EDE919-0370-409A-9899-B9401A0F9D64}"/>
              </a:ext>
            </a:extLst>
          </p:cNvPr>
          <p:cNvPicPr>
            <a:picLocks noChangeAspect="1"/>
          </p:cNvPicPr>
          <p:nvPr/>
        </p:nvPicPr>
        <p:blipFill>
          <a:blip r:embed="rId3"/>
          <a:stretch>
            <a:fillRect/>
          </a:stretch>
        </p:blipFill>
        <p:spPr>
          <a:xfrm>
            <a:off x="1886146" y="414498"/>
            <a:ext cx="987638" cy="695004"/>
          </a:xfrm>
          <a:prstGeom prst="rect">
            <a:avLst/>
          </a:prstGeom>
        </p:spPr>
      </p:pic>
      <p:sp>
        <p:nvSpPr>
          <p:cNvPr id="2" name="Title 1">
            <a:extLst>
              <a:ext uri="{FF2B5EF4-FFF2-40B4-BE49-F238E27FC236}">
                <a16:creationId xmlns:a16="http://schemas.microsoft.com/office/drawing/2014/main" id="{36C1073C-CFB4-45BC-BCF1-5DD3BA9C1D8A}"/>
              </a:ext>
            </a:extLst>
          </p:cNvPr>
          <p:cNvSpPr>
            <a:spLocks noGrp="1"/>
          </p:cNvSpPr>
          <p:nvPr>
            <p:ph type="title"/>
          </p:nvPr>
        </p:nvSpPr>
        <p:spPr>
          <a:xfrm>
            <a:off x="0" y="152400"/>
            <a:ext cx="9144000" cy="12192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b="0" dirty="0"/>
          </a:p>
        </p:txBody>
      </p:sp>
      <p:sp>
        <p:nvSpPr>
          <p:cNvPr id="31746" name="Text Placeholder 2">
            <a:extLst>
              <a:ext uri="{FF2B5EF4-FFF2-40B4-BE49-F238E27FC236}">
                <a16:creationId xmlns:a16="http://schemas.microsoft.com/office/drawing/2014/main" id="{B95C4118-FAA8-2844-BB8F-43F048252870}"/>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Interactions between ligands and proteins may be regulated. </a:t>
            </a:r>
            <a:endParaRPr lang="en-US" altLang="en-US" sz="2400" dirty="0">
              <a:latin typeface="Arial" panose="020B0604020202020204" pitchFamily="34" charset="0"/>
              <a:cs typeface="Arial" panose="020B0604020202020204" pitchFamily="34" charset="0"/>
            </a:endParaRPr>
          </a:p>
          <a:p>
            <a:pPr>
              <a:buFontTx/>
              <a:buNone/>
            </a:pPr>
            <a:r>
              <a:rPr lang="en-US" altLang="en-US" sz="2600" b="1" dirty="0">
                <a:latin typeface="Arial" panose="020B0604020202020204" pitchFamily="34" charset="0"/>
                <a:cs typeface="Arial" panose="020B0604020202020204" pitchFamily="34" charset="0"/>
              </a:rPr>
              <a:t> </a:t>
            </a:r>
            <a:endParaRPr lang="en-US" alt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32129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5005-955D-44D5-A076-36EC1F681206}"/>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Bohr Effect</a:t>
            </a:r>
            <a:endParaRPr lang="en-AU" dirty="0"/>
          </a:p>
        </p:txBody>
      </p:sp>
      <p:sp>
        <p:nvSpPr>
          <p:cNvPr id="5" name="Google Shape;390;g847cf01710_0_68">
            <a:extLst>
              <a:ext uri="{FF2B5EF4-FFF2-40B4-BE49-F238E27FC236}">
                <a16:creationId xmlns:a16="http://schemas.microsoft.com/office/drawing/2014/main" id="{F064A41A-F92A-DF4F-8BFE-6941CBBA092C}"/>
              </a:ext>
            </a:extLst>
          </p:cNvPr>
          <p:cNvSpPr txBox="1">
            <a:spLocks noChangeArrowheads="1"/>
          </p:cNvSpPr>
          <p:nvPr/>
        </p:nvSpPr>
        <p:spPr bwMode="auto">
          <a:xfrm>
            <a:off x="381000" y="1752600"/>
            <a:ext cx="83820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the structural effects of 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and CO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binding to hemoglobin favor the T state</a:t>
            </a:r>
          </a:p>
          <a:p>
            <a:pPr lvl="1">
              <a:lnSpc>
                <a:spcPct val="110000"/>
              </a:lnSpc>
              <a:spcBef>
                <a:spcPct val="0"/>
              </a:spcBef>
              <a:buClr>
                <a:srgbClr val="000000"/>
              </a:buClr>
              <a:buSzPts val="2800"/>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the binding of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and CO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is inversely related to the binding of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Bohr effect </a:t>
            </a:r>
            <a:r>
              <a:rPr lang="en-US" sz="2400" dirty="0">
                <a:latin typeface="Arial" panose="020B0604020202020204" pitchFamily="34" charset="0"/>
                <a:cs typeface="Arial" panose="020B0604020202020204" pitchFamily="34" charset="0"/>
              </a:rPr>
              <a:t>= describes the effect of pH and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on the binding and release of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by hemoglobin</a:t>
            </a:r>
            <a:endParaRPr lang="en-US" sz="2400" b="1"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None/>
              <a:defRPr/>
            </a:pP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HHB</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 </a:t>
            </a:r>
            <a:r>
              <a:rPr lang="en-US" sz="2400" dirty="0">
                <a:latin typeface="Arial" panose="020B0604020202020204" pitchFamily="34" charset="0"/>
                <a:cs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HbO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A49D-F0C7-46D2-8BC6-F76E383C318A}"/>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Effect of pH on O</a:t>
            </a:r>
            <a:r>
              <a:rPr lang="en-US" altLang="en-US" baseline="-25000" dirty="0">
                <a:solidFill>
                  <a:schemeClr val="accent4"/>
                </a:solidFill>
                <a:latin typeface="Arial" panose="020B0604020202020204" pitchFamily="34" charset="0"/>
                <a:cs typeface="Arial" panose="020B0604020202020204" pitchFamily="34" charset="0"/>
              </a:rPr>
              <a:t>2</a:t>
            </a:r>
            <a:r>
              <a:rPr lang="en-US" altLang="en-US" dirty="0">
                <a:solidFill>
                  <a:schemeClr val="accent4"/>
                </a:solidFill>
                <a:latin typeface="Arial" panose="020B0604020202020204" pitchFamily="34" charset="0"/>
                <a:cs typeface="Arial" panose="020B0604020202020204" pitchFamily="34" charset="0"/>
              </a:rPr>
              <a:t> Binding </a:t>
            </a:r>
            <a:br>
              <a:rPr lang="en-US" altLang="en-US" dirty="0">
                <a:solidFill>
                  <a:schemeClr val="accent4"/>
                </a:solidFill>
                <a:latin typeface="Arial" panose="020B0604020202020204" pitchFamily="34" charset="0"/>
                <a:cs typeface="Arial" panose="020B0604020202020204" pitchFamily="34" charset="0"/>
              </a:rPr>
            </a:br>
            <a:r>
              <a:rPr lang="en-US" altLang="en-US" dirty="0">
                <a:solidFill>
                  <a:schemeClr val="accent4"/>
                </a:solidFill>
                <a:latin typeface="Arial" panose="020B0604020202020204" pitchFamily="34" charset="0"/>
                <a:cs typeface="Arial" panose="020B0604020202020204" pitchFamily="34" charset="0"/>
              </a:rPr>
              <a:t>to Hemoglobin</a:t>
            </a:r>
            <a:endParaRPr lang="en-AU" dirty="0"/>
          </a:p>
        </p:txBody>
      </p:sp>
      <p:pic>
        <p:nvPicPr>
          <p:cNvPr id="188418" name="Picture 2" descr="The graph plots p O 2 in k P a on its horizontal axis ranging from 0 to 10, labeled in increments of 2, and plots Y on its vertical axis ranging from 0 to 1.0, labeled in increments of 0.5. Three s-shaped curves are shown that all begin at the same place, separate, and then come closer together toward the right side of the graph. The curve labeled p H 7.6 begins at (0, 0), increases to (3.6, 0.6), then begins to level off and ends at (10, 0.96). The curve labeled p H 7.4 begins at (0, 0), increases to (4.1, 0.6), then begins to level off and ends at (10, 0.95). The curve labeled p H 7.2 begins at (0, 0), increases to (4.5, 0.4), then levels off and ends at (10, 0.94). All data are approximate. ">
            <a:extLst>
              <a:ext uri="{FF2B5EF4-FFF2-40B4-BE49-F238E27FC236}">
                <a16:creationId xmlns:a16="http://schemas.microsoft.com/office/drawing/2014/main" id="{F97B39A7-8291-D246-9491-821E818C7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4719638"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90;g847cf01710_0_68">
            <a:extLst>
              <a:ext uri="{FF2B5EF4-FFF2-40B4-BE49-F238E27FC236}">
                <a16:creationId xmlns:a16="http://schemas.microsoft.com/office/drawing/2014/main" id="{3C559802-4BFF-9B4B-9A5B-BE3C59B5C7C7}"/>
              </a:ext>
            </a:extLst>
          </p:cNvPr>
          <p:cNvSpPr txBox="1">
            <a:spLocks noChangeArrowheads="1"/>
          </p:cNvSpPr>
          <p:nvPr/>
        </p:nvSpPr>
        <p:spPr bwMode="auto">
          <a:xfrm>
            <a:off x="5410200" y="1828800"/>
            <a:ext cx="32766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when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is high, hemoglobin binds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and releases 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p>
          <a:p>
            <a:pPr>
              <a:defRPr/>
            </a:pPr>
            <a:endParaRPr 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when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is low, hemoglobin releases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and binds 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p>
          <a:p>
            <a:pPr>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83F27-A0E3-4BE1-A25D-852A4036EC3A}"/>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Hemoglobin Binds CO</a:t>
            </a:r>
            <a:r>
              <a:rPr lang="en-US" altLang="en-US" baseline="-25000" dirty="0">
                <a:solidFill>
                  <a:schemeClr val="accent4"/>
                </a:solidFill>
                <a:latin typeface="Arial" panose="020B0604020202020204" pitchFamily="34" charset="0"/>
                <a:cs typeface="Arial" panose="020B0604020202020204" pitchFamily="34" charset="0"/>
              </a:rPr>
              <a:t>2</a:t>
            </a:r>
            <a:endParaRPr lang="en-AU" dirty="0"/>
          </a:p>
        </p:txBody>
      </p:sp>
      <p:sp>
        <p:nvSpPr>
          <p:cNvPr id="6" name="Google Shape;390;g847cf01710_0_68">
            <a:extLst>
              <a:ext uri="{FF2B5EF4-FFF2-40B4-BE49-F238E27FC236}">
                <a16:creationId xmlns:a16="http://schemas.microsoft.com/office/drawing/2014/main" id="{588BC1A0-F54E-B44E-96A0-6A4D908329DD}"/>
              </a:ext>
            </a:extLst>
          </p:cNvPr>
          <p:cNvSpPr txBox="1">
            <a:spLocks noChangeArrowheads="1"/>
          </p:cNvSpPr>
          <p:nvPr/>
        </p:nvSpPr>
        <p:spPr bwMode="auto">
          <a:xfrm>
            <a:off x="647700" y="1752601"/>
            <a:ext cx="7848600" cy="13716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binding to hemoglobin is inversely related to binding of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endPar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contributes to the Bohr effect by producing 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90467" name="Picture 3" descr="C O 2 is C double bonded to two O. From left to right, the amino-terminal residue is H 2 N bonded to C that is further bonded to H, R, and C that is double bonded to O and further bonded. H plus is lost in the reaction. This produces the carbamino-terminal residue, which has a similar structure to the amino-terminal residue except that one of the H bonded to H 2 N has been replaced by C that is double bonded to O and single bonded to O minus.">
            <a:extLst>
              <a:ext uri="{FF2B5EF4-FFF2-40B4-BE49-F238E27FC236}">
                <a16:creationId xmlns:a16="http://schemas.microsoft.com/office/drawing/2014/main" id="{DDE2511A-2CD2-E040-BF20-2C08EEC2D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462338"/>
            <a:ext cx="70104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A87B0-6E7D-4AD2-B730-2067849CBD0F}"/>
              </a:ext>
            </a:extLst>
          </p:cNvPr>
          <p:cNvSpPr>
            <a:spLocks noGrp="1"/>
          </p:cNvSpPr>
          <p:nvPr>
            <p:ph type="title"/>
          </p:nvPr>
        </p:nvSpPr>
        <p:spPr>
          <a:xfrm>
            <a:off x="0" y="152400"/>
            <a:ext cx="9144000" cy="11430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14</a:t>
            </a:r>
            <a:endParaRPr lang="en-AU" dirty="0">
              <a:solidFill>
                <a:srgbClr val="145C76"/>
              </a:solidFill>
            </a:endParaRPr>
          </a:p>
        </p:txBody>
      </p:sp>
      <p:sp>
        <p:nvSpPr>
          <p:cNvPr id="192517" name="Google Shape;433;g847cf01710_0_113">
            <a:extLst>
              <a:ext uri="{FF2B5EF4-FFF2-40B4-BE49-F238E27FC236}">
                <a16:creationId xmlns:a16="http://schemas.microsoft.com/office/drawing/2014/main" id="{BCC6DF42-0B07-AC4A-92B8-4100ADD46FBA}"/>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a:latin typeface="Arial" panose="020B0604020202020204" pitchFamily="34" charset="0"/>
                <a:cs typeface="Arial" panose="020B0604020202020204" pitchFamily="34" charset="0"/>
              </a:rPr>
              <a:t>In peripheral tissues:</a:t>
            </a:r>
          </a:p>
          <a:p>
            <a:pPr>
              <a:buFontTx/>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the affinity of hemoglobin for oxygen increases and the</a:t>
            </a: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protein binds more O</a:t>
            </a:r>
            <a:r>
              <a:rPr lang="en-US" altLang="en-US" sz="2400" baseline="-250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2</a:t>
            </a: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t>
            </a:r>
            <a:endParaRPr lang="en-US" altLang="en-US" sz="2400" i="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CO</a:t>
            </a:r>
            <a:r>
              <a:rPr lang="en-US" altLang="en-US" sz="2400" baseline="-250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2 </a:t>
            </a: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is excreted.</a:t>
            </a:r>
          </a:p>
          <a:p>
            <a:pPr>
              <a:lnSpc>
                <a:spcPct val="115000"/>
              </a:lnSpc>
              <a:spcBef>
                <a:spcPct val="0"/>
              </a:spcBef>
              <a:buClr>
                <a:srgbClr val="000000"/>
              </a:buClr>
              <a:buSzPts val="1100"/>
              <a:buFontTx/>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the </a:t>
            </a:r>
            <a:r>
              <a:rPr lang="en-US" altLang="en-US" sz="2400">
                <a:latin typeface="Arial" panose="020B0604020202020204" pitchFamily="34" charset="0"/>
                <a:cs typeface="Arial" panose="020B0604020202020204" pitchFamily="34" charset="0"/>
              </a:rPr>
              <a:t>structural effects of H</a:t>
            </a:r>
            <a:r>
              <a:rPr lang="en-US" altLang="en-US" sz="2400" baseline="30000">
                <a:latin typeface="Arial" panose="020B0604020202020204" pitchFamily="34" charset="0"/>
                <a:cs typeface="Arial" panose="020B0604020202020204" pitchFamily="34" charset="0"/>
              </a:rPr>
              <a:t>+</a:t>
            </a:r>
            <a:r>
              <a:rPr lang="en-US" altLang="en-US" sz="2400">
                <a:latin typeface="Arial" panose="020B0604020202020204" pitchFamily="34" charset="0"/>
                <a:cs typeface="Arial" panose="020B0604020202020204" pitchFamily="34" charset="0"/>
              </a:rPr>
              <a:t> and CO</a:t>
            </a:r>
            <a:r>
              <a:rPr lang="en-US" altLang="en-US" sz="2400" baseline="-25000">
                <a:latin typeface="Arial" panose="020B0604020202020204" pitchFamily="34" charset="0"/>
                <a:cs typeface="Arial" panose="020B0604020202020204" pitchFamily="34" charset="0"/>
              </a:rPr>
              <a:t>2</a:t>
            </a:r>
            <a:r>
              <a:rPr lang="en-US" altLang="en-US" sz="2400">
                <a:latin typeface="Arial" panose="020B0604020202020204" pitchFamily="34" charset="0"/>
                <a:cs typeface="Arial" panose="020B0604020202020204" pitchFamily="34" charset="0"/>
              </a:rPr>
              <a:t> binding to hemoglobin</a:t>
            </a:r>
          </a:p>
          <a:p>
            <a:pPr>
              <a:lnSpc>
                <a:spcPct val="115000"/>
              </a:lnSpc>
              <a:spcBef>
                <a:spcPct val="0"/>
              </a:spcBef>
              <a:buClr>
                <a:srgbClr val="000000"/>
              </a:buClr>
              <a:buSzPts val="1100"/>
              <a:buFontTx/>
              <a:buNone/>
            </a:pPr>
            <a:r>
              <a:rPr lang="en-US" altLang="en-US" sz="2400">
                <a:latin typeface="Arial" panose="020B0604020202020204" pitchFamily="34" charset="0"/>
                <a:cs typeface="Arial" panose="020B0604020202020204" pitchFamily="34" charset="0"/>
              </a:rPr>
              <a:t>    favor the R state. </a:t>
            </a:r>
            <a:endParaRPr lang="en-US" altLang="en-US" sz="240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r>
              <a:rPr lang="en-US" altLang="en-US" sz="2400">
                <a:solidFill>
                  <a:srgbClr val="000000"/>
                </a:solidFill>
                <a:latin typeface="Arial" panose="020B0604020202020204" pitchFamily="34" charset="0"/>
                <a:sym typeface="Arial" panose="020B0604020202020204" pitchFamily="34" charset="0"/>
              </a:rPr>
              <a:t>D. O</a:t>
            </a:r>
            <a:r>
              <a:rPr lang="en-US" altLang="en-US" sz="2400" baseline="-25000">
                <a:solidFill>
                  <a:srgbClr val="000000"/>
                </a:solidFill>
                <a:latin typeface="Arial" panose="020B0604020202020204" pitchFamily="34" charset="0"/>
                <a:sym typeface="Arial" panose="020B0604020202020204" pitchFamily="34" charset="0"/>
              </a:rPr>
              <a:t>2</a:t>
            </a:r>
            <a:r>
              <a:rPr lang="en-US" altLang="en-US" sz="2400">
                <a:solidFill>
                  <a:srgbClr val="000000"/>
                </a:solidFill>
                <a:latin typeface="Arial" panose="020B0604020202020204" pitchFamily="34" charset="0"/>
                <a:sym typeface="Arial" panose="020B0604020202020204" pitchFamily="34" charset="0"/>
              </a:rPr>
              <a:t> is released.  </a:t>
            </a:r>
            <a:endParaRPr lang="en-US" altLang="en-US" sz="240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sym typeface="Arial" panose="020B0604020202020204" pitchFamily="34" charset="0"/>
            </a:endParaRPr>
          </a:p>
        </p:txBody>
      </p:sp>
      <p:pic>
        <p:nvPicPr>
          <p:cNvPr id="5" name="Picture 4" descr="Icon P 6&#10;">
            <a:extLst>
              <a:ext uri="{FF2B5EF4-FFF2-40B4-BE49-F238E27FC236}">
                <a16:creationId xmlns:a16="http://schemas.microsoft.com/office/drawing/2014/main" id="{6A0692C9-B3F3-47EE-841A-2479B89BF7A3}"/>
              </a:ext>
            </a:extLst>
          </p:cNvPr>
          <p:cNvPicPr>
            <a:picLocks noChangeAspect="1"/>
          </p:cNvPicPr>
          <p:nvPr/>
        </p:nvPicPr>
        <p:blipFill>
          <a:blip r:embed="rId3"/>
          <a:stretch>
            <a:fillRect/>
          </a:stretch>
        </p:blipFill>
        <p:spPr>
          <a:xfrm>
            <a:off x="762000" y="376405"/>
            <a:ext cx="1133954" cy="816935"/>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C8169-A840-4799-BEA7-CB222B86C081}"/>
              </a:ext>
            </a:extLst>
          </p:cNvPr>
          <p:cNvSpPr>
            <a:spLocks noGrp="1"/>
          </p:cNvSpPr>
          <p:nvPr>
            <p:ph type="title"/>
          </p:nvPr>
        </p:nvSpPr>
        <p:spPr>
          <a:xfrm>
            <a:off x="0" y="152400"/>
            <a:ext cx="9144000" cy="1219200"/>
          </a:xfrm>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14, Response</a:t>
            </a:r>
            <a:endParaRPr lang="en-AU" dirty="0">
              <a:solidFill>
                <a:srgbClr val="145C76"/>
              </a:solidFill>
            </a:endParaRPr>
          </a:p>
        </p:txBody>
      </p:sp>
      <p:sp>
        <p:nvSpPr>
          <p:cNvPr id="194563" name="Google Shape;433;g847cf01710_0_113">
            <a:extLst>
              <a:ext uri="{FF2B5EF4-FFF2-40B4-BE49-F238E27FC236}">
                <a16:creationId xmlns:a16="http://schemas.microsoft.com/office/drawing/2014/main" id="{A0A1ABA4-EED6-7F40-B27B-167E8F2CF3F6}"/>
              </a:ext>
            </a:extLst>
          </p:cNvPr>
          <p:cNvSpPr txBox="1">
            <a:spLocks noChangeArrowheads="1"/>
          </p:cNvSpPr>
          <p:nvPr/>
        </p:nvSpPr>
        <p:spPr bwMode="auto">
          <a:xfrm>
            <a:off x="288925" y="1600199"/>
            <a:ext cx="8566150"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a:latin typeface="Arial" panose="020B0604020202020204" pitchFamily="34" charset="0"/>
                <a:cs typeface="Arial" panose="020B0604020202020204" pitchFamily="34" charset="0"/>
              </a:rPr>
              <a:t>In peripheral tissues:</a:t>
            </a:r>
          </a:p>
          <a:p>
            <a:pPr>
              <a:buFontTx/>
              <a:buNone/>
            </a:pPr>
            <a:endPar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O</a:t>
            </a:r>
            <a:r>
              <a:rPr lang="en-US" altLang="en-US" sz="2400" b="1" baseline="-2500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2</a:t>
            </a:r>
            <a:r>
              <a:rPr lang="en-US" altLang="en-US" sz="2400" b="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is released.</a:t>
            </a:r>
          </a:p>
          <a:p>
            <a:pPr>
              <a:lnSpc>
                <a:spcPct val="115000"/>
              </a:lnSpc>
              <a:spcBef>
                <a:spcPct val="0"/>
              </a:spcBef>
              <a:buClr>
                <a:srgbClr val="000000"/>
              </a:buClr>
              <a:buSzPts val="1100"/>
              <a:buFontTx/>
              <a:buNone/>
            </a:pPr>
            <a:endParaRPr lang="en-US" altLang="en-US" sz="2400" b="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1">
                <a:latin typeface="Arial" panose="020B0604020202020204" pitchFamily="34" charset="0"/>
                <a:cs typeface="Arial" panose="020B0604020202020204" pitchFamily="34" charset="0"/>
              </a:rPr>
              <a:t>At the relatively low pH and high CO</a:t>
            </a:r>
            <a:r>
              <a:rPr lang="en-US" altLang="en-US" sz="2400" b="1" baseline="-25000">
                <a:latin typeface="Arial" panose="020B0604020202020204" pitchFamily="34" charset="0"/>
                <a:cs typeface="Arial" panose="020B0604020202020204" pitchFamily="34" charset="0"/>
              </a:rPr>
              <a:t>2</a:t>
            </a:r>
            <a:r>
              <a:rPr lang="en-US" altLang="en-US" sz="2400" b="1">
                <a:latin typeface="Arial" panose="020B0604020202020204" pitchFamily="34" charset="0"/>
                <a:cs typeface="Arial" panose="020B0604020202020204" pitchFamily="34" charset="0"/>
              </a:rPr>
              <a:t> concentration of peripheral tissues, the affinity of hemoglobin for oxygen decreases as H</a:t>
            </a:r>
            <a:r>
              <a:rPr lang="en-US" altLang="en-US" sz="2400" b="1" baseline="30000">
                <a:latin typeface="Arial" panose="020B0604020202020204" pitchFamily="34" charset="0"/>
                <a:cs typeface="Arial" panose="020B0604020202020204" pitchFamily="34" charset="0"/>
              </a:rPr>
              <a:t>+</a:t>
            </a:r>
            <a:r>
              <a:rPr lang="en-US" altLang="en-US" sz="2400" b="1">
                <a:latin typeface="Arial" panose="020B0604020202020204" pitchFamily="34" charset="0"/>
                <a:cs typeface="Arial" panose="020B0604020202020204" pitchFamily="34" charset="0"/>
              </a:rPr>
              <a:t> and CO</a:t>
            </a:r>
            <a:r>
              <a:rPr lang="en-US" altLang="en-US" sz="2400" b="1" baseline="-25000">
                <a:latin typeface="Arial" panose="020B0604020202020204" pitchFamily="34" charset="0"/>
                <a:cs typeface="Arial" panose="020B0604020202020204" pitchFamily="34" charset="0"/>
              </a:rPr>
              <a:t>2</a:t>
            </a:r>
            <a:r>
              <a:rPr lang="en-US" altLang="en-US" sz="2400" b="1">
                <a:latin typeface="Arial" panose="020B0604020202020204" pitchFamily="34" charset="0"/>
                <a:cs typeface="Arial" panose="020B0604020202020204" pitchFamily="34" charset="0"/>
              </a:rPr>
              <a:t> are bound, and O</a:t>
            </a:r>
            <a:r>
              <a:rPr lang="en-US" altLang="en-US" sz="2400" b="1" baseline="-25000">
                <a:latin typeface="Arial" panose="020B0604020202020204" pitchFamily="34" charset="0"/>
                <a:cs typeface="Arial" panose="020B0604020202020204" pitchFamily="34" charset="0"/>
              </a:rPr>
              <a:t>2</a:t>
            </a:r>
            <a:r>
              <a:rPr lang="en-US" altLang="en-US" sz="2400" b="1">
                <a:latin typeface="Arial" panose="020B0604020202020204" pitchFamily="34" charset="0"/>
                <a:cs typeface="Arial" panose="020B0604020202020204" pitchFamily="34" charset="0"/>
              </a:rPr>
              <a:t> is released to the tissues. </a:t>
            </a:r>
          </a:p>
          <a:p>
            <a:pPr>
              <a:lnSpc>
                <a:spcPct val="115000"/>
              </a:lnSpc>
              <a:spcBef>
                <a:spcPct val="0"/>
              </a:spcBef>
              <a:buClr>
                <a:srgbClr val="000000"/>
              </a:buClr>
              <a:buSzPts val="1100"/>
              <a:buFontTx/>
              <a:buNone/>
            </a:pPr>
            <a:r>
              <a:rPr lang="en-US" altLang="en-US" sz="2400" b="1">
                <a:solidFill>
                  <a:srgbClr val="000000"/>
                </a:solidFill>
                <a:latin typeface="Arial" panose="020B0604020202020204" pitchFamily="34" charset="0"/>
                <a:sym typeface="Arial" panose="020B0604020202020204" pitchFamily="34" charset="0"/>
              </a:rPr>
              <a:t>  </a:t>
            </a:r>
            <a:endParaRPr lang="en-US" altLang="en-US" sz="2400" b="1">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sym typeface="Arial" panose="020B0604020202020204" pitchFamily="34" charset="0"/>
            </a:endParaRP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7918</TotalTime>
  <Words>9769</Words>
  <Application>Microsoft Office PowerPoint</Application>
  <PresentationFormat>On-screen Show (4:3)</PresentationFormat>
  <Paragraphs>1948</Paragraphs>
  <Slides>168</Slides>
  <Notes>168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168</vt:i4>
      </vt:variant>
    </vt:vector>
  </HeadingPairs>
  <TitlesOfParts>
    <vt:vector size="175" baseType="lpstr">
      <vt:lpstr>ＭＳ Ｐゴシック</vt:lpstr>
      <vt:lpstr>ＭＳ Ｐゴシック</vt:lpstr>
      <vt:lpstr>Arial</vt:lpstr>
      <vt:lpstr>Calibri</vt:lpstr>
      <vt:lpstr>Cambria Math</vt:lpstr>
      <vt:lpstr>Times</vt:lpstr>
      <vt:lpstr>Blank Presentation</vt:lpstr>
      <vt:lpstr>5 Protein Function</vt:lpstr>
      <vt:lpstr>Proteins Function by Interacting Dynamically with Other Molecules</vt:lpstr>
      <vt:lpstr>Principle 1 (1 of 4)</vt:lpstr>
      <vt:lpstr>Principle 2 (1 of 4)</vt:lpstr>
      <vt:lpstr>Principle 3 (1 of 2)</vt:lpstr>
      <vt:lpstr>Principle 4 (1 of 2)</vt:lpstr>
      <vt:lpstr>Principle 5 (1 of 4)</vt:lpstr>
      <vt:lpstr>Principle 6 (1 of 3)</vt:lpstr>
      <vt:lpstr>5.1    Reversible Binding of a Protein to a Ligand: Oxygen-Binding Proteins</vt:lpstr>
      <vt:lpstr>Principle 1 (2 of 4)</vt:lpstr>
      <vt:lpstr>Oxygen Can Bind to a Heme Prosthetic Group</vt:lpstr>
      <vt:lpstr>Heme Prosthetic Group</vt:lpstr>
      <vt:lpstr>Coordination Bonds of Iron</vt:lpstr>
      <vt:lpstr>Clicker Question 1</vt:lpstr>
      <vt:lpstr>Clicker Question 1, Response</vt:lpstr>
      <vt:lpstr>Principle 2 (2 of 4)</vt:lpstr>
      <vt:lpstr>Perpendicular Coordination Bonds</vt:lpstr>
      <vt:lpstr>Globins Are a Family of Oxygen-Binding Proteins</vt:lpstr>
      <vt:lpstr>Types of Globins</vt:lpstr>
      <vt:lpstr>Myoglobin Has a Single Binding Site for Oxygen</vt:lpstr>
      <vt:lpstr>Clicker Question 2</vt:lpstr>
      <vt:lpstr>Clicker Question 2, Response</vt:lpstr>
      <vt:lpstr>Protein-Ligand Interactions Can Be Described Quantitively</vt:lpstr>
      <vt:lpstr>Association Constant</vt:lpstr>
      <vt:lpstr>Clicker Question 3</vt:lpstr>
      <vt:lpstr>Clicker Question 3, Response</vt:lpstr>
      <vt:lpstr>[L] Remains Constant</vt:lpstr>
      <vt:lpstr>Binding Equilibrium</vt:lpstr>
      <vt:lpstr>Graphical Representations of Ligand Binding</vt:lpstr>
      <vt:lpstr>Dissociation Constant</vt:lpstr>
      <vt:lpstr>Clicker Question 4</vt:lpstr>
      <vt:lpstr>Clicker Question 4, Response</vt:lpstr>
      <vt:lpstr>Representative Kd Values</vt:lpstr>
      <vt:lpstr>Binding of O2 to Myoglobin</vt:lpstr>
      <vt:lpstr>Partial Pressure of O2</vt:lpstr>
      <vt:lpstr>Clicker Question 5</vt:lpstr>
      <vt:lpstr>Clicker Question 5, Response</vt:lpstr>
      <vt:lpstr>Principle 3 (2 of 2)</vt:lpstr>
      <vt:lpstr>Protein Structure Affects How Ligands Bind</vt:lpstr>
      <vt:lpstr> Activity: Relating  Terms within the Chapter</vt:lpstr>
      <vt:lpstr>Activity Instructions (1 of 3)</vt:lpstr>
      <vt:lpstr>Activity Solution (1 of 4)</vt:lpstr>
      <vt:lpstr>Myoglobin’s Distal His Increases Heme’s Affinity for O2</vt:lpstr>
      <vt:lpstr>Hemoglobin Transports Oxygen in Blood</vt:lpstr>
      <vt:lpstr>Clicker Question 6</vt:lpstr>
      <vt:lpstr>Clicker Question 6, Response</vt:lpstr>
      <vt:lpstr>Principle 5 (2 of 4)</vt:lpstr>
      <vt:lpstr>Hemoglobin Subunits Are Structurally Similar to Myoglobin</vt:lpstr>
      <vt:lpstr>Structural Conservation of Globins</vt:lpstr>
      <vt:lpstr>The Quaternary Structure of Hemoglobin</vt:lpstr>
      <vt:lpstr>Clicker Question 7</vt:lpstr>
      <vt:lpstr>Clicker Question 7, Response</vt:lpstr>
      <vt:lpstr>Principle 4 (2 of 2)</vt:lpstr>
      <vt:lpstr>Hemoglobin Undergoes a Structural Change on Binding Oxygen</vt:lpstr>
      <vt:lpstr>Ion Pairs Stabilize the T State</vt:lpstr>
      <vt:lpstr>Conformational Change in Hemoglobin</vt:lpstr>
      <vt:lpstr>The T → R Transition</vt:lpstr>
      <vt:lpstr>Changes in Conformation Near Heme</vt:lpstr>
      <vt:lpstr> Activity: Conformational  Changes for Ligand Binding Muddiest Point (1 of 2)</vt:lpstr>
      <vt:lpstr> Activity: Conformational  Changes for Ligand Binding Muddiest Point (2 of 2)</vt:lpstr>
      <vt:lpstr>Clicker Question 8</vt:lpstr>
      <vt:lpstr>Clicker Question 8, Response</vt:lpstr>
      <vt:lpstr>Principle 5 (3 of 4)</vt:lpstr>
      <vt:lpstr>Hemoglobin Binds Oxygen Cooperatively</vt:lpstr>
      <vt:lpstr>Clicker Question 9</vt:lpstr>
      <vt:lpstr>Clicker Question 9, Response</vt:lpstr>
      <vt:lpstr> Activity: Protein  Conformation</vt:lpstr>
      <vt:lpstr>Activity Instructions (2 of 3)</vt:lpstr>
      <vt:lpstr>Activity Solution (2 of 4)</vt:lpstr>
      <vt:lpstr>Activity Solution (3 of 4)</vt:lpstr>
      <vt:lpstr>Principle 6 (2 of 3)</vt:lpstr>
      <vt:lpstr>Allosteric Proteins</vt:lpstr>
      <vt:lpstr>Clicker Question 10</vt:lpstr>
      <vt:lpstr>Clicker Question 10, Response</vt:lpstr>
      <vt:lpstr>Carbon Monoxide Can Bind to Hemoglobin</vt:lpstr>
      <vt:lpstr>Cooperative Ligand Binding Can Be Described Quantitatively</vt:lpstr>
      <vt:lpstr>The Ka and Y for Cooperative  Ligand Binding</vt:lpstr>
      <vt:lpstr>The Hill Equation</vt:lpstr>
      <vt:lpstr>Hill Plots and Hill Coefficients</vt:lpstr>
      <vt:lpstr>Clicker Question 11</vt:lpstr>
      <vt:lpstr>Clicker Question 11, Response</vt:lpstr>
      <vt:lpstr>Adapting the Hill Equation to the Binding of O2 to Hemoglobin</vt:lpstr>
      <vt:lpstr>Hill Plots for Myoglobin and Hemoglobin</vt:lpstr>
      <vt:lpstr>Clicker Question 12</vt:lpstr>
      <vt:lpstr>Clicker Question 12, Response</vt:lpstr>
      <vt:lpstr> Activity: Cooperative  Binding Muddiest Point (1 of 2)</vt:lpstr>
      <vt:lpstr> Activity: Cooperative  Binding Muddiest Point (2 of 2)</vt:lpstr>
      <vt:lpstr>Principle 5 (4 of 4)</vt:lpstr>
      <vt:lpstr>Two Models Suggest Mechanisms for Cooperative Binding</vt:lpstr>
      <vt:lpstr>Concerted and Sequential Models</vt:lpstr>
      <vt:lpstr>Clicker Question 13</vt:lpstr>
      <vt:lpstr>Clicker Question 13, Response</vt:lpstr>
      <vt:lpstr>Hemoglobin Also Transports H+  and CO2</vt:lpstr>
      <vt:lpstr>Principle 6 (3 of 3)</vt:lpstr>
      <vt:lpstr>The Bohr Effect</vt:lpstr>
      <vt:lpstr>The Effect of pH on O2 Binding  to Hemoglobin</vt:lpstr>
      <vt:lpstr>Hemoglobin Binds CO2</vt:lpstr>
      <vt:lpstr>Clicker Question 14</vt:lpstr>
      <vt:lpstr>Clicker Question 14, Response</vt:lpstr>
      <vt:lpstr>Oxygen Binding to Hemoglobin Is Regulated by 2,3-Bisphosphoglycerate (1 of 2)</vt:lpstr>
      <vt:lpstr>Oxygen Binding to Hemoglobin Is Regulated by 2,3-Bisphosphoglycerate (2 of 2)</vt:lpstr>
      <vt:lpstr>Effect of BPG on O2 Binding to Hemoglobin</vt:lpstr>
      <vt:lpstr>Binding of BPG to Deoxyhemoglobin</vt:lpstr>
      <vt:lpstr>Clicker Question 15</vt:lpstr>
      <vt:lpstr>Clicker Question 15, Response</vt:lpstr>
      <vt:lpstr>Fetal Hemoglobin</vt:lpstr>
      <vt:lpstr>Sickle Cell Anemia Is a Molecular Disease of Hemoglobin</vt:lpstr>
      <vt:lpstr>Normal and Sickle Cell Hemoglobin</vt:lpstr>
      <vt:lpstr>Clicker Question 16</vt:lpstr>
      <vt:lpstr>Clicker Question 16, Response</vt:lpstr>
      <vt:lpstr>5.2    Complementary Interactions between Proteins and Ligands: The Immune System and Immunoglobulins</vt:lpstr>
      <vt:lpstr>Principle 2 (3 of 4)</vt:lpstr>
      <vt:lpstr>Immune Responses</vt:lpstr>
      <vt:lpstr>The Immune Response Includes a Specialized Array of Cells and Proteins</vt:lpstr>
      <vt:lpstr>The Humoral Immune Response</vt:lpstr>
      <vt:lpstr>The Cellular Immune Response</vt:lpstr>
      <vt:lpstr>Vaccines</vt:lpstr>
      <vt:lpstr>Clicker Question 17</vt:lpstr>
      <vt:lpstr>Clicker Question 17, Response</vt:lpstr>
      <vt:lpstr>Principle 1 (3 of 4)</vt:lpstr>
      <vt:lpstr>Antigens and Haptens</vt:lpstr>
      <vt:lpstr>Antibodies Have Two Identical Antigen-Binding Sites</vt:lpstr>
      <vt:lpstr>Clicker Question 18</vt:lpstr>
      <vt:lpstr>Clicker Question 18, Response</vt:lpstr>
      <vt:lpstr>The Structure of Immunoglobulin G</vt:lpstr>
      <vt:lpstr>The Variable Domain of Immunoglobulin G</vt:lpstr>
      <vt:lpstr>Classes of Immunoglobulins</vt:lpstr>
      <vt:lpstr>Structure of Immunoglobulins</vt:lpstr>
      <vt:lpstr>Clicker Question 19</vt:lpstr>
      <vt:lpstr>Clicker Question 19, Response</vt:lpstr>
      <vt:lpstr>Phagocytosis of Antibody-Bound Viruses by Macrophages</vt:lpstr>
      <vt:lpstr>Principle 2 (4 of 4)</vt:lpstr>
      <vt:lpstr>Antibodies Bind Tightly and Specifically to Antigen</vt:lpstr>
      <vt:lpstr>Clicker Question 20</vt:lpstr>
      <vt:lpstr>Clicker Question 20, Response</vt:lpstr>
      <vt:lpstr>The Antibody-Antigen Interaction Is the Basis for a Variety of Important Analytical Procedures</vt:lpstr>
      <vt:lpstr>Western Blots</vt:lpstr>
      <vt:lpstr>Clicker Question 21</vt:lpstr>
      <vt:lpstr>Clicker Question 21, Response</vt:lpstr>
      <vt:lpstr> Activity: Case Study</vt:lpstr>
      <vt:lpstr>Activity Instructions, Part 1</vt:lpstr>
      <vt:lpstr>Activity Solution, Part 1</vt:lpstr>
      <vt:lpstr>Activity Instructions, Part 2</vt:lpstr>
      <vt:lpstr>Activity Solution, Part 2</vt:lpstr>
      <vt:lpstr>5.3    Protein Interactions Modulated by Chemical Energy: Actin, Myosin, and Molecular Motors</vt:lpstr>
      <vt:lpstr>The Major Proteins of Muscle Are Myosin and Actin</vt:lpstr>
      <vt:lpstr>Myosin</vt:lpstr>
      <vt:lpstr>Clicker Question 22</vt:lpstr>
      <vt:lpstr>Clicker Question 22, Response</vt:lpstr>
      <vt:lpstr>Actin</vt:lpstr>
      <vt:lpstr>Thick Filaments</vt:lpstr>
      <vt:lpstr>Thin Filaments</vt:lpstr>
      <vt:lpstr>Components of Muscle</vt:lpstr>
      <vt:lpstr>Additional Proteins Organize the Thin and Thick Filaments into Ordered Structures</vt:lpstr>
      <vt:lpstr>Clicker Question 23</vt:lpstr>
      <vt:lpstr>Clicker Question 23, Response</vt:lpstr>
      <vt:lpstr>The Structure of a Sarcomere</vt:lpstr>
      <vt:lpstr>Principle 1 (4 of 4)</vt:lpstr>
      <vt:lpstr>Myosin Thick Filaments Slide along Actin Thin Filaments</vt:lpstr>
      <vt:lpstr>Clicker Question 24</vt:lpstr>
      <vt:lpstr>Clicker Question 24, Response</vt:lpstr>
      <vt:lpstr>Tropomyosin</vt:lpstr>
      <vt:lpstr>Troponin</vt:lpstr>
      <vt:lpstr>Clicker Question 25</vt:lpstr>
      <vt:lpstr>Clicker Question 25, Response</vt:lpstr>
      <vt:lpstr> Activity: Ligand- Protein Interactions</vt:lpstr>
      <vt:lpstr>Activity Instructions (3 of 3)</vt:lpstr>
      <vt:lpstr>Activity Solution (4 of 4)</vt:lpstr>
    </vt:vector>
  </TitlesOfParts>
  <Manager/>
  <Company>UCSB</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Proteins: Structure, Function, Folding</dc:title>
  <dc:subject>Biochemistry</dc:subject>
  <dc:creator>Dr. Kalju Kahn</dc:creator>
  <cp:keywords/>
  <dc:description/>
  <cp:lastModifiedBy>Thorne, Amy</cp:lastModifiedBy>
  <cp:revision>405</cp:revision>
  <dcterms:created xsi:type="dcterms:W3CDTF">2003-02-11T13:02:49Z</dcterms:created>
  <dcterms:modified xsi:type="dcterms:W3CDTF">2021-03-12T22:30:22Z</dcterms:modified>
  <cp:category/>
</cp:coreProperties>
</file>