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6"/>
  </p:notesMasterIdLst>
  <p:sldIdLst>
    <p:sldId id="814" r:id="rId2"/>
    <p:sldId id="261" r:id="rId3"/>
    <p:sldId id="378" r:id="rId4"/>
    <p:sldId id="343" r:id="rId5"/>
    <p:sldId id="379" r:id="rId6"/>
    <p:sldId id="380" r:id="rId7"/>
    <p:sldId id="382" r:id="rId8"/>
    <p:sldId id="381" r:id="rId9"/>
    <p:sldId id="385" r:id="rId10"/>
    <p:sldId id="383" r:id="rId11"/>
    <p:sldId id="384" r:id="rId12"/>
    <p:sldId id="386" r:id="rId13"/>
    <p:sldId id="387" r:id="rId14"/>
    <p:sldId id="488" r:id="rId15"/>
    <p:sldId id="489" r:id="rId16"/>
    <p:sldId id="388" r:id="rId17"/>
    <p:sldId id="492" r:id="rId18"/>
    <p:sldId id="493" r:id="rId19"/>
    <p:sldId id="389" r:id="rId20"/>
    <p:sldId id="390" r:id="rId21"/>
    <p:sldId id="392" r:id="rId22"/>
    <p:sldId id="391" r:id="rId23"/>
    <p:sldId id="476" r:id="rId24"/>
    <p:sldId id="477" r:id="rId25"/>
    <p:sldId id="682" r:id="rId26"/>
    <p:sldId id="685" r:id="rId27"/>
    <p:sldId id="259" r:id="rId28"/>
    <p:sldId id="393" r:id="rId29"/>
    <p:sldId id="394" r:id="rId30"/>
    <p:sldId id="395" r:id="rId31"/>
    <p:sldId id="396" r:id="rId32"/>
    <p:sldId id="516" r:id="rId33"/>
    <p:sldId id="517" r:id="rId34"/>
    <p:sldId id="397" r:id="rId35"/>
    <p:sldId id="398" r:id="rId36"/>
    <p:sldId id="399" r:id="rId37"/>
    <p:sldId id="400" r:id="rId38"/>
    <p:sldId id="401" r:id="rId39"/>
    <p:sldId id="478" r:id="rId40"/>
    <p:sldId id="479" r:id="rId41"/>
    <p:sldId id="402" r:id="rId42"/>
    <p:sldId id="496" r:id="rId43"/>
    <p:sldId id="497" r:id="rId44"/>
    <p:sldId id="403" r:id="rId45"/>
    <p:sldId id="404" r:id="rId46"/>
    <p:sldId id="498" r:id="rId47"/>
    <p:sldId id="499" r:id="rId48"/>
    <p:sldId id="405" r:id="rId49"/>
    <p:sldId id="480" r:id="rId50"/>
    <p:sldId id="481" r:id="rId51"/>
    <p:sldId id="406" r:id="rId52"/>
    <p:sldId id="407" r:id="rId53"/>
    <p:sldId id="409" r:id="rId54"/>
    <p:sldId id="518" r:id="rId55"/>
    <p:sldId id="519" r:id="rId56"/>
    <p:sldId id="410" r:id="rId57"/>
    <p:sldId id="413" r:id="rId58"/>
    <p:sldId id="484" r:id="rId59"/>
    <p:sldId id="483" r:id="rId60"/>
    <p:sldId id="291" r:id="rId61"/>
    <p:sldId id="292" r:id="rId62"/>
    <p:sldId id="350" r:id="rId63"/>
    <p:sldId id="411" r:id="rId64"/>
    <p:sldId id="412" r:id="rId65"/>
    <p:sldId id="414" r:id="rId66"/>
    <p:sldId id="415" r:id="rId67"/>
    <p:sldId id="686" r:id="rId68"/>
    <p:sldId id="687" r:id="rId69"/>
    <p:sldId id="688" r:id="rId70"/>
    <p:sldId id="500" r:id="rId71"/>
    <p:sldId id="501" r:id="rId72"/>
    <p:sldId id="416" r:id="rId73"/>
    <p:sldId id="418" r:id="rId74"/>
    <p:sldId id="417" r:id="rId75"/>
    <p:sldId id="522" r:id="rId76"/>
    <p:sldId id="523" r:id="rId77"/>
    <p:sldId id="420" r:id="rId78"/>
    <p:sldId id="419" r:id="rId79"/>
    <p:sldId id="421" r:id="rId80"/>
    <p:sldId id="528" r:id="rId81"/>
    <p:sldId id="422" r:id="rId82"/>
    <p:sldId id="815" r:id="rId83"/>
    <p:sldId id="503" r:id="rId84"/>
    <p:sldId id="423" r:id="rId85"/>
    <p:sldId id="529" r:id="rId86"/>
    <p:sldId id="424" r:id="rId87"/>
    <p:sldId id="425" r:id="rId88"/>
    <p:sldId id="426" r:id="rId89"/>
    <p:sldId id="816" r:id="rId90"/>
    <p:sldId id="817" r:id="rId91"/>
    <p:sldId id="427" r:id="rId92"/>
    <p:sldId id="428" r:id="rId93"/>
    <p:sldId id="429" r:id="rId94"/>
    <p:sldId id="430" r:id="rId95"/>
    <p:sldId id="431" r:id="rId96"/>
    <p:sldId id="504" r:id="rId97"/>
    <p:sldId id="505" r:id="rId98"/>
    <p:sldId id="465" r:id="rId99"/>
    <p:sldId id="466" r:id="rId100"/>
    <p:sldId id="432" r:id="rId101"/>
    <p:sldId id="434" r:id="rId102"/>
    <p:sldId id="435" r:id="rId103"/>
    <p:sldId id="436" r:id="rId104"/>
    <p:sldId id="506" r:id="rId105"/>
    <p:sldId id="507" r:id="rId106"/>
    <p:sldId id="437" r:id="rId107"/>
    <p:sldId id="438" r:id="rId108"/>
    <p:sldId id="439" r:id="rId109"/>
    <p:sldId id="508" r:id="rId110"/>
    <p:sldId id="509" r:id="rId111"/>
    <p:sldId id="440" r:id="rId112"/>
    <p:sldId id="441" r:id="rId113"/>
    <p:sldId id="510" r:id="rId114"/>
    <p:sldId id="511" r:id="rId115"/>
    <p:sldId id="442" r:id="rId116"/>
    <p:sldId id="447" r:id="rId117"/>
    <p:sldId id="443" r:id="rId118"/>
    <p:sldId id="444" r:id="rId119"/>
    <p:sldId id="474" r:id="rId120"/>
    <p:sldId id="475" r:id="rId121"/>
    <p:sldId id="445" r:id="rId122"/>
    <p:sldId id="512" r:id="rId123"/>
    <p:sldId id="513" r:id="rId124"/>
    <p:sldId id="446" r:id="rId125"/>
    <p:sldId id="448" r:id="rId126"/>
    <p:sldId id="449" r:id="rId127"/>
    <p:sldId id="450" r:id="rId128"/>
    <p:sldId id="530" r:id="rId129"/>
    <p:sldId id="514" r:id="rId130"/>
    <p:sldId id="515" r:id="rId131"/>
    <p:sldId id="451" r:id="rId132"/>
    <p:sldId id="452" r:id="rId133"/>
    <p:sldId id="453" r:id="rId134"/>
    <p:sldId id="454" r:id="rId135"/>
    <p:sldId id="455" r:id="rId136"/>
    <p:sldId id="456" r:id="rId137"/>
    <p:sldId id="277" r:id="rId138"/>
    <p:sldId id="278" r:id="rId139"/>
    <p:sldId id="457" r:id="rId140"/>
    <p:sldId id="458" r:id="rId141"/>
    <p:sldId id="460" r:id="rId142"/>
    <p:sldId id="524" r:id="rId143"/>
    <p:sldId id="525" r:id="rId144"/>
    <p:sldId id="461" r:id="rId145"/>
    <p:sldId id="462" r:id="rId146"/>
    <p:sldId id="467" r:id="rId147"/>
    <p:sldId id="468" r:id="rId148"/>
    <p:sldId id="469" r:id="rId149"/>
    <p:sldId id="470" r:id="rId150"/>
    <p:sldId id="471" r:id="rId151"/>
    <p:sldId id="463" r:id="rId152"/>
    <p:sldId id="464" r:id="rId153"/>
    <p:sldId id="526" r:id="rId154"/>
    <p:sldId id="527" r:id="rId155"/>
  </p:sldIdLst>
  <p:sldSz cx="9144000" cy="6858000" type="screen4x3"/>
  <p:notesSz cx="7315200" cy="9601200"/>
  <p:embeddedFontLst>
    <p:embeddedFont>
      <p:font typeface="ＭＳ Ｐゴシック" panose="020B0600070205080204" pitchFamily="34" charset="-128"/>
      <p:regular r:id="rId157"/>
    </p:embeddedFont>
    <p:embeddedFont>
      <p:font typeface="ＭＳ Ｐゴシック" panose="020B0600070205080204" pitchFamily="34" charset="-128"/>
      <p:regular r:id="rId157"/>
    </p:embeddedFont>
    <p:embeddedFont>
      <p:font typeface="Calibri" panose="020F0502020204030204" pitchFamily="34" charset="0"/>
      <p:regular r:id="rId158"/>
      <p:bold r:id="rId159"/>
      <p:italic r:id="rId160"/>
      <p:boldItalic r:id="rId161"/>
    </p:embeddedFont>
    <p:embeddedFont>
      <p:font typeface="Times" panose="02020603050405020304" pitchFamily="18" charset="0"/>
      <p:regular r:id="rId162"/>
      <p:bold r:id="rId163"/>
      <p:italic r:id="rId164"/>
      <p:boldItalic r:id="rId1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go="http://customooxmlschemas.google.com/" r:id="rId166" roundtripDataSignature="AMtx7mjSdrRzGGdj1qOJW2NlRcRVGkp7F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Elizabeth Simmons" initials="" lastIdx="28" clrIdx="0"/>
  <p:cmAuthor id="1" name="Microsoft Office User" initials="MOU" lastIdx="39" clrIdx="1">
    <p:extLst>
      <p:ext uri="{19B8F6BF-5375-455C-9EA6-DF929625EA0E}">
        <p15:presenceInfo xmlns:p15="http://schemas.microsoft.com/office/powerpoint/2012/main" userId="Microsoft Office User" providerId="None"/>
      </p:ext>
    </p:extLst>
  </p:cmAuthor>
  <p:cmAuthor id="2" name="Tory Doolin" initials="TD" lastIdx="38" clrIdx="2">
    <p:extLst>
      <p:ext uri="{19B8F6BF-5375-455C-9EA6-DF929625EA0E}">
        <p15:presenceInfo xmlns:p15="http://schemas.microsoft.com/office/powerpoint/2012/main" userId="S::doolint@personalmicrosoftsoftware.uci.edu::74008a96-e4d9-4586-8846-6a89d7f94b48" providerId="AD"/>
      </p:ext>
    </p:extLst>
  </p:cmAuthor>
  <p:cmAuthor id="3" name="Simmons, Elizabeth" initials="SE" lastIdx="20" clrIdx="3">
    <p:extLst>
      <p:ext uri="{19B8F6BF-5375-455C-9EA6-DF929625EA0E}">
        <p15:presenceInfo xmlns:p15="http://schemas.microsoft.com/office/powerpoint/2012/main" userId="S-1-5-21-4250845945-3731851581-3800177176-45761" providerId="AD"/>
      </p:ext>
    </p:extLst>
  </p:cmAuthor>
  <p:cmAuthor id="4" name="Newton, Andy" initials="NA" lastIdx="8" clrIdx="4">
    <p:extLst>
      <p:ext uri="{19B8F6BF-5375-455C-9EA6-DF929625EA0E}">
        <p15:presenceInfo xmlns:p15="http://schemas.microsoft.com/office/powerpoint/2012/main" userId="S-1-5-21-4250845945-3731851581-3800177176-49714" providerId="AD"/>
      </p:ext>
    </p:extLst>
  </p:cmAuthor>
  <p:cmAuthor id="5" name="CE" initials="C" lastIdx="44" clrIdx="5">
    <p:extLst>
      <p:ext uri="{19B8F6BF-5375-455C-9EA6-DF929625EA0E}">
        <p15:presenceInfo xmlns:p15="http://schemas.microsoft.com/office/powerpoint/2012/main" userId="C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4652"/>
    <a:srgbClr val="145C76"/>
    <a:srgbClr val="4E4CB4"/>
    <a:srgbClr val="DAEDEF"/>
    <a:srgbClr val="FFE599"/>
    <a:srgbClr val="BBE0E3"/>
    <a:srgbClr val="00667C"/>
    <a:srgbClr val="CFEEDD"/>
    <a:srgbClr val="00657C"/>
    <a:srgbClr val="D0EE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274A9FB-C4F9-4BC5-B495-D497548AA14E}">
  <a:tblStyle styleId="{B274A9FB-C4F9-4BC5-B495-D497548AA14E}"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884" autoAdjust="0"/>
    <p:restoredTop sz="80186" autoAdjust="0"/>
  </p:normalViewPr>
  <p:slideViewPr>
    <p:cSldViewPr snapToGrid="0">
      <p:cViewPr varScale="1">
        <p:scale>
          <a:sx n="54" d="100"/>
          <a:sy n="54" d="100"/>
        </p:scale>
        <p:origin x="1360" y="52"/>
      </p:cViewPr>
      <p:guideLst>
        <p:guide orient="horz" pos="2160"/>
        <p:guide pos="2880"/>
      </p:guideLst>
    </p:cSldViewPr>
  </p:slideViewPr>
  <p:outlineViewPr>
    <p:cViewPr>
      <p:scale>
        <a:sx n="33" d="100"/>
        <a:sy n="33" d="100"/>
      </p:scale>
      <p:origin x="0" y="-47058"/>
    </p:cViewPr>
  </p:outlineViewPr>
  <p:notesTextViewPr>
    <p:cViewPr>
      <p:scale>
        <a:sx n="105" d="100"/>
        <a:sy n="105"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font" Target="fonts/font3.fntdata"/><Relationship Id="rId170" Type="http://schemas.openxmlformats.org/officeDocument/2006/relationships/theme" Target="theme/theme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font" Target="fonts/font4.fnt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tableStyles" Target="tableStyles.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font" Target="fonts/font5.fntdata"/><Relationship Id="rId166"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font" Target="fonts/font6.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font" Target="fonts/font1.fntdata"/><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font" Target="fonts/font7.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font" Target="fonts/font8.fntdata"/><Relationship Id="rId16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font" Target="fonts/font9.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2004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1pPr>
            <a:lvl2pPr marR="0" lvl="1"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2pPr>
            <a:lvl3pPr marR="0" lvl="2"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3pPr>
            <a:lvl4pPr marR="0" lvl="3"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4pPr>
            <a:lvl5pPr marR="0" lvl="4"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5pPr>
            <a:lvl6pPr marR="0" lvl="5"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6pPr>
            <a:lvl7pPr marR="0" lvl="6"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7pPr>
            <a:lvl8pPr marR="0" lvl="7"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8pPr>
            <a:lvl9pPr marR="0" lvl="8"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9pPr>
          </a:lstStyle>
          <a:p>
            <a:endParaRPr/>
          </a:p>
        </p:txBody>
      </p:sp>
      <p:sp>
        <p:nvSpPr>
          <p:cNvPr id="4" name="Google Shape;4;n"/>
          <p:cNvSpPr txBox="1">
            <a:spLocks noGrp="1"/>
          </p:cNvSpPr>
          <p:nvPr>
            <p:ph type="dt" idx="10"/>
          </p:nvPr>
        </p:nvSpPr>
        <p:spPr>
          <a:xfrm>
            <a:off x="4114800" y="0"/>
            <a:ext cx="32004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1pPr>
            <a:lvl2pPr marR="0" lvl="1"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2pPr>
            <a:lvl3pPr marR="0" lvl="2"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3pPr>
            <a:lvl4pPr marR="0" lvl="3"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4pPr>
            <a:lvl5pPr marR="0" lvl="4"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5pPr>
            <a:lvl6pPr marR="0" lvl="5"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6pPr>
            <a:lvl7pPr marR="0" lvl="6"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7pPr>
            <a:lvl8pPr marR="0" lvl="7"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8pPr>
            <a:lvl9pPr marR="0" lvl="8"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9pPr>
          </a:lstStyle>
          <a:p>
            <a:endParaRPr/>
          </a:p>
        </p:txBody>
      </p:sp>
      <p:sp>
        <p:nvSpPr>
          <p:cNvPr id="5" name="Google Shape;5;n"/>
          <p:cNvSpPr>
            <a:spLocks noGrp="1" noRot="1" noChangeAspect="1"/>
          </p:cNvSpPr>
          <p:nvPr>
            <p:ph type="sldImg" idx="3"/>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90600" y="4572000"/>
            <a:ext cx="5334000" cy="43434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800" b="0" i="0" u="none" strike="noStrike" cap="none"/>
            </a:lvl1pPr>
            <a:lvl2pPr marL="914400" marR="0" lvl="1" indent="-228600" algn="l" rtl="0">
              <a:spcBef>
                <a:spcPts val="0"/>
              </a:spcBef>
              <a:spcAft>
                <a:spcPts val="0"/>
              </a:spcAft>
              <a:buSzPts val="1400"/>
              <a:buNone/>
              <a:defRPr sz="1800" b="0" i="0" u="none" strike="noStrike" cap="none"/>
            </a:lvl2pPr>
            <a:lvl3pPr marL="1371600" marR="0" lvl="2" indent="-228600" algn="l" rtl="0">
              <a:spcBef>
                <a:spcPts val="0"/>
              </a:spcBef>
              <a:spcAft>
                <a:spcPts val="0"/>
              </a:spcAft>
              <a:buSzPts val="1400"/>
              <a:buNone/>
              <a:defRPr sz="1800" b="0" i="0" u="none" strike="noStrike" cap="none"/>
            </a:lvl3pPr>
            <a:lvl4pPr marL="1828800" marR="0" lvl="3" indent="-228600" algn="l" rtl="0">
              <a:spcBef>
                <a:spcPts val="0"/>
              </a:spcBef>
              <a:spcAft>
                <a:spcPts val="0"/>
              </a:spcAft>
              <a:buSzPts val="1400"/>
              <a:buNone/>
              <a:defRPr sz="1800" b="0" i="0" u="none" strike="noStrike" cap="none"/>
            </a:lvl4pPr>
            <a:lvl5pPr marL="2286000" marR="0" lvl="4" indent="-228600" algn="l" rtl="0">
              <a:spcBef>
                <a:spcPts val="0"/>
              </a:spcBef>
              <a:spcAft>
                <a:spcPts val="0"/>
              </a:spcAft>
              <a:buSzPts val="1400"/>
              <a:buNone/>
              <a:defRPr sz="1800" b="0" i="0" u="none" strike="noStrike" cap="none"/>
            </a:lvl5pPr>
            <a:lvl6pPr marL="2743200" marR="0" lvl="5" indent="-228600" algn="l" rtl="0">
              <a:spcBef>
                <a:spcPts val="0"/>
              </a:spcBef>
              <a:spcAft>
                <a:spcPts val="0"/>
              </a:spcAft>
              <a:buSzPts val="1400"/>
              <a:buNone/>
              <a:defRPr sz="1800" b="0" i="0" u="none" strike="noStrike" cap="none"/>
            </a:lvl6pPr>
            <a:lvl7pPr marL="3200400" marR="0" lvl="6" indent="-228600" algn="l" rtl="0">
              <a:spcBef>
                <a:spcPts val="0"/>
              </a:spcBef>
              <a:spcAft>
                <a:spcPts val="0"/>
              </a:spcAft>
              <a:buSzPts val="1400"/>
              <a:buNone/>
              <a:defRPr sz="1800" b="0" i="0" u="none" strike="noStrike" cap="none"/>
            </a:lvl7pPr>
            <a:lvl8pPr marL="3657600" marR="0" lvl="7" indent="-228600" algn="l" rtl="0">
              <a:spcBef>
                <a:spcPts val="0"/>
              </a:spcBef>
              <a:spcAft>
                <a:spcPts val="0"/>
              </a:spcAft>
              <a:buSzPts val="1400"/>
              <a:buNone/>
              <a:defRPr sz="1800" b="0" i="0" u="none" strike="noStrike" cap="none"/>
            </a:lvl8pPr>
            <a:lvl9pPr marL="4114800" marR="0" lvl="8" indent="-228600" algn="l" rtl="0">
              <a:spcBef>
                <a:spcPts val="0"/>
              </a:spcBef>
              <a:spcAft>
                <a:spcPts val="0"/>
              </a:spcAft>
              <a:buSzPts val="1400"/>
              <a:buNone/>
              <a:defRPr sz="1800" b="0" i="0" u="none" strike="noStrike" cap="none"/>
            </a:lvl9pPr>
          </a:lstStyle>
          <a:p>
            <a:endParaRPr/>
          </a:p>
        </p:txBody>
      </p:sp>
      <p:sp>
        <p:nvSpPr>
          <p:cNvPr id="7" name="Google Shape;7;n"/>
          <p:cNvSpPr txBox="1">
            <a:spLocks noGrp="1"/>
          </p:cNvSpPr>
          <p:nvPr>
            <p:ph type="ftr" idx="11"/>
          </p:nvPr>
        </p:nvSpPr>
        <p:spPr>
          <a:xfrm>
            <a:off x="0" y="9144000"/>
            <a:ext cx="3200400" cy="4572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1pPr>
            <a:lvl2pPr marR="0" lvl="1"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2pPr>
            <a:lvl3pPr marR="0" lvl="2"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3pPr>
            <a:lvl4pPr marR="0" lvl="3"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4pPr>
            <a:lvl5pPr marR="0" lvl="4"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5pPr>
            <a:lvl6pPr marR="0" lvl="5"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6pPr>
            <a:lvl7pPr marR="0" lvl="6"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7pPr>
            <a:lvl8pPr marR="0" lvl="7"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8pPr>
            <a:lvl9pPr marR="0" lvl="8" algn="l" rtl="0">
              <a:lnSpc>
                <a:spcPct val="100000"/>
              </a:lnSpc>
              <a:spcBef>
                <a:spcPts val="0"/>
              </a:spcBef>
              <a:spcAft>
                <a:spcPts val="0"/>
              </a:spcAft>
              <a:buSzPts val="1400"/>
              <a:buNone/>
              <a:defRPr sz="2400" b="0" i="0" u="none" strike="noStrike" cap="none">
                <a:solidFill>
                  <a:srgbClr val="000000"/>
                </a:solidFill>
                <a:latin typeface="Times"/>
                <a:ea typeface="Times"/>
                <a:cs typeface="Times"/>
                <a:sym typeface="Times"/>
              </a:defRPr>
            </a:lvl9pPr>
          </a:lstStyle>
          <a:p>
            <a:endParaRPr/>
          </a:p>
        </p:txBody>
      </p:sp>
      <p:sp>
        <p:nvSpPr>
          <p:cNvPr id="8" name="Google Shape;8;n"/>
          <p:cNvSpPr txBox="1">
            <a:spLocks noGrp="1"/>
          </p:cNvSpPr>
          <p:nvPr>
            <p:ph type="sldNum" idx="12"/>
          </p:nvPr>
        </p:nvSpPr>
        <p:spPr>
          <a:xfrm>
            <a:off x="4114800" y="9144000"/>
            <a:ext cx="32004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Times"/>
              <a:buNone/>
            </a:pPr>
            <a:fld id="{00000000-1234-1234-1234-123412341234}" type="slidenum">
              <a:rPr lang="en-US" sz="1200" b="0" i="0" u="none" strike="noStrike" cap="none">
                <a:solidFill>
                  <a:srgbClr val="000000"/>
                </a:solidFill>
                <a:latin typeface="Times"/>
                <a:ea typeface="Times"/>
                <a:cs typeface="Times"/>
                <a:sym typeface="Times"/>
              </a:rPr>
              <a:t>‹#›</a:t>
            </a:fld>
            <a:endParaRPr/>
          </a:p>
        </p:txBody>
      </p:sp>
    </p:spTree>
    <p:extLst>
      <p:ext uri="{BB962C8B-B14F-4D97-AF65-F5344CB8AC3E}">
        <p14:creationId xmlns:p14="http://schemas.microsoft.com/office/powerpoint/2010/main" val="321553040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17AFD70-1B5B-234E-953D-C69CD76941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4578" name="Google Shape;166;p2:notes">
            <a:extLst>
              <a:ext uri="{FF2B5EF4-FFF2-40B4-BE49-F238E27FC236}">
                <a16:creationId xmlns:a16="http://schemas.microsoft.com/office/drawing/2014/main" id="{C174B21C-4482-4F40-91EB-004236CAEEA8}"/>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0632467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009" name="Google Shape;227;g7fe2cbe272_0_58:notes">
            <a:extLst>
              <a:ext uri="{FF2B5EF4-FFF2-40B4-BE49-F238E27FC236}">
                <a16:creationId xmlns:a16="http://schemas.microsoft.com/office/drawing/2014/main" id="{15B456B6-5384-E946-BE52-D76B46EF05BA}"/>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3010" name="Google Shape;228;g7fe2cbe272_0_58:notes">
            <a:extLst>
              <a:ext uri="{FF2B5EF4-FFF2-40B4-BE49-F238E27FC236}">
                <a16:creationId xmlns:a16="http://schemas.microsoft.com/office/drawing/2014/main" id="{4D6FD97F-D961-8546-AF99-69E4755EC4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3011" name="Google Shape;229;g7fe2cbe272_0_58:notes">
            <a:extLst>
              <a:ext uri="{FF2B5EF4-FFF2-40B4-BE49-F238E27FC236}">
                <a16:creationId xmlns:a16="http://schemas.microsoft.com/office/drawing/2014/main" id="{CE18B961-2BDE-E547-9FAF-2925B11F01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95FBD77-ACFA-A448-9060-33E17DDC02DF}" type="slidenum">
              <a:rPr lang="en-US" altLang="en-US" sz="1200" smtClean="0"/>
              <a:pPr>
                <a:buClr>
                  <a:srgbClr val="000000"/>
                </a:buClr>
                <a:buSzPts val="1200"/>
                <a:buFont typeface="Times" pitchFamily="2" charset="0"/>
                <a:buNone/>
              </a:pPr>
              <a:t>11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83362272"/>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7457" name="Google Shape;227;g7fe2cbe272_0_58:notes">
            <a:extLst>
              <a:ext uri="{FF2B5EF4-FFF2-40B4-BE49-F238E27FC236}">
                <a16:creationId xmlns:a16="http://schemas.microsoft.com/office/drawing/2014/main" id="{98D13E90-5383-454C-A28D-D70C2D64458C}"/>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47458" name="Google Shape;228;g7fe2cbe272_0_58:notes">
            <a:extLst>
              <a:ext uri="{FF2B5EF4-FFF2-40B4-BE49-F238E27FC236}">
                <a16:creationId xmlns:a16="http://schemas.microsoft.com/office/drawing/2014/main" id="{F18C6BD7-CA14-0547-AB66-10F2F76E1A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47459" name="Google Shape;229;g7fe2cbe272_0_58:notes">
            <a:extLst>
              <a:ext uri="{FF2B5EF4-FFF2-40B4-BE49-F238E27FC236}">
                <a16:creationId xmlns:a16="http://schemas.microsoft.com/office/drawing/2014/main" id="{B643DD89-4481-F049-87C6-D272BD663C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9C04828-8745-1D42-8A2B-B3E8AA1C47AF}" type="slidenum">
              <a:rPr lang="en-US" altLang="en-US" sz="1200" smtClean="0"/>
              <a:pPr>
                <a:buClr>
                  <a:srgbClr val="000000"/>
                </a:buClr>
                <a:buSzPts val="1200"/>
                <a:buFont typeface="Times" pitchFamily="2" charset="0"/>
                <a:buNone/>
              </a:pPr>
              <a:t>101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406350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9505" name="Google Shape;227;g7fe2cbe272_0_58:notes">
            <a:extLst>
              <a:ext uri="{FF2B5EF4-FFF2-40B4-BE49-F238E27FC236}">
                <a16:creationId xmlns:a16="http://schemas.microsoft.com/office/drawing/2014/main" id="{380E9CA5-9076-D64D-888B-A8A15F0F5EA3}"/>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49506" name="Google Shape;228;g7fe2cbe272_0_58:notes">
            <a:extLst>
              <a:ext uri="{FF2B5EF4-FFF2-40B4-BE49-F238E27FC236}">
                <a16:creationId xmlns:a16="http://schemas.microsoft.com/office/drawing/2014/main" id="{DF7AE3D8-2E73-2741-B426-E9EC58C986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49507" name="Google Shape;229;g7fe2cbe272_0_58:notes">
            <a:extLst>
              <a:ext uri="{FF2B5EF4-FFF2-40B4-BE49-F238E27FC236}">
                <a16:creationId xmlns:a16="http://schemas.microsoft.com/office/drawing/2014/main" id="{45653F6C-FE0D-FB4C-BEDA-7B3661FAF7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1853B88-AEA2-4645-8D45-612D8B933DAF}" type="slidenum">
              <a:rPr lang="en-US" altLang="en-US" sz="1200" smtClean="0"/>
              <a:pPr>
                <a:buClr>
                  <a:srgbClr val="000000"/>
                </a:buClr>
                <a:buSzPts val="1200"/>
                <a:buFont typeface="Times" pitchFamily="2" charset="0"/>
                <a:buNone/>
              </a:pPr>
              <a:t>102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5553355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1553" name="Google Shape;227;g7fe2cbe272_0_58:notes">
            <a:extLst>
              <a:ext uri="{FF2B5EF4-FFF2-40B4-BE49-F238E27FC236}">
                <a16:creationId xmlns:a16="http://schemas.microsoft.com/office/drawing/2014/main" id="{2DA459B2-1E31-9C4A-ACDB-F1CC6F344CFA}"/>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51554" name="Google Shape;228;g7fe2cbe272_0_58:notes">
            <a:extLst>
              <a:ext uri="{FF2B5EF4-FFF2-40B4-BE49-F238E27FC236}">
                <a16:creationId xmlns:a16="http://schemas.microsoft.com/office/drawing/2014/main" id="{4C2CC5AC-69AF-5846-AAD3-9F75891C54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51555" name="Google Shape;229;g7fe2cbe272_0_58:notes">
            <a:extLst>
              <a:ext uri="{FF2B5EF4-FFF2-40B4-BE49-F238E27FC236}">
                <a16:creationId xmlns:a16="http://schemas.microsoft.com/office/drawing/2014/main" id="{BB7EA9A9-AB6B-3F42-B829-8C4E3F2959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87B5CE0-BFAF-A548-B586-8C6299DE2F9E}" type="slidenum">
              <a:rPr lang="en-US" altLang="en-US" sz="1200" smtClean="0"/>
              <a:pPr>
                <a:buClr>
                  <a:srgbClr val="000000"/>
                </a:buClr>
                <a:buSzPts val="1200"/>
                <a:buFont typeface="Times" pitchFamily="2" charset="0"/>
                <a:buNone/>
              </a:pPr>
              <a:t>103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4059914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5937" name="Google Shape;462;g847cf01710_0_101:notes">
            <a:extLst>
              <a:ext uri="{FF2B5EF4-FFF2-40B4-BE49-F238E27FC236}">
                <a16:creationId xmlns:a16="http://schemas.microsoft.com/office/drawing/2014/main" id="{513EB13C-4C6D-B243-A8C7-393531426A6D}"/>
              </a:ext>
            </a:extLst>
          </p:cNvPr>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5938" name="Google Shape;463;g847cf01710_0_101:notes">
            <a:extLst>
              <a:ext uri="{FF2B5EF4-FFF2-40B4-BE49-F238E27FC236}">
                <a16:creationId xmlns:a16="http://schemas.microsoft.com/office/drawing/2014/main" id="{4ED776F9-F267-CA48-B059-D5C4E3770154}"/>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4.3</a:t>
            </a:r>
          </a:p>
          <a:p>
            <a:pPr eaLnBrk="1" hangingPunct="1">
              <a:spcBef>
                <a:spcPct val="0"/>
              </a:spcBef>
              <a:buClr>
                <a:srgbClr val="000000"/>
              </a:buClr>
              <a:buSzPts val="1400"/>
            </a:pPr>
            <a:r>
              <a:rPr lang="en-US" altLang="en-US" dirty="0">
                <a:latin typeface="Times" pitchFamily="2" charset="0"/>
              </a:rPr>
              <a:t>Learning Objective(s): Describe the primary, secondary, tertiary, and quaternary structures of a protein.</a:t>
            </a:r>
            <a:endParaRPr lang="en-US" altLang="en-US" sz="18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eaLnBrk="1" hangingPunct="1">
              <a:spcBef>
                <a:spcPct val="0"/>
              </a:spcBef>
              <a:buClr>
                <a:srgbClr val="000000"/>
              </a:buClr>
              <a:buSzPts val="1400"/>
            </a:pPr>
            <a:r>
              <a:rPr lang="en-US" altLang="en-US" dirty="0">
                <a:latin typeface="Times" pitchFamily="2" charset="0"/>
              </a:rPr>
              <a:t>Bloom’s: 2:2</a:t>
            </a:r>
          </a:p>
        </p:txBody>
      </p:sp>
      <p:sp>
        <p:nvSpPr>
          <p:cNvPr id="295939" name="Google Shape;464;g847cf01710_0_101:notes">
            <a:extLst>
              <a:ext uri="{FF2B5EF4-FFF2-40B4-BE49-F238E27FC236}">
                <a16:creationId xmlns:a16="http://schemas.microsoft.com/office/drawing/2014/main" id="{2A0E0C6C-5389-1C4B-A98D-362B24DA81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2ECCE1D-A46D-734D-9493-B2DF025DBE40}" type="slidenum">
              <a:rPr lang="en-US" altLang="en-US" sz="1200" smtClean="0"/>
              <a:pPr>
                <a:buClr>
                  <a:srgbClr val="000000"/>
                </a:buClr>
                <a:buSzPts val="1200"/>
                <a:buFont typeface="Times" pitchFamily="2" charset="0"/>
                <a:buNone/>
              </a:pPr>
              <a:t>104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947091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7985" name="Google Shape;462;g847cf01710_0_101:notes">
            <a:extLst>
              <a:ext uri="{FF2B5EF4-FFF2-40B4-BE49-F238E27FC236}">
                <a16:creationId xmlns:a16="http://schemas.microsoft.com/office/drawing/2014/main" id="{E6C6EC56-8DDE-5447-9A7C-A0DC81E4E913}"/>
              </a:ext>
            </a:extLst>
          </p:cNvPr>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7986" name="Google Shape;463;g847cf01710_0_101:notes">
            <a:extLst>
              <a:ext uri="{FF2B5EF4-FFF2-40B4-BE49-F238E27FC236}">
                <a16:creationId xmlns:a16="http://schemas.microsoft.com/office/drawing/2014/main" id="{FC38A74F-3127-4142-AF86-2BEEFD9B211F}"/>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97987" name="Google Shape;464;g847cf01710_0_101:notes">
            <a:extLst>
              <a:ext uri="{FF2B5EF4-FFF2-40B4-BE49-F238E27FC236}">
                <a16:creationId xmlns:a16="http://schemas.microsoft.com/office/drawing/2014/main" id="{D1577121-9CAA-6241-88CF-5B77C1A1A6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B66F755-C164-594B-9D87-D4B6C422E3AA}" type="slidenum">
              <a:rPr lang="en-US" altLang="en-US" sz="1200" smtClean="0"/>
              <a:pPr>
                <a:buClr>
                  <a:srgbClr val="000000"/>
                </a:buClr>
                <a:buSzPts val="1200"/>
                <a:buFont typeface="Times" pitchFamily="2" charset="0"/>
                <a:buNone/>
              </a:pPr>
              <a:t>105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4423497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01" name="Google Shape;193;g847cf01710_0_132:notes">
            <a:extLst>
              <a:ext uri="{FF2B5EF4-FFF2-40B4-BE49-F238E27FC236}">
                <a16:creationId xmlns:a16="http://schemas.microsoft.com/office/drawing/2014/main" id="{2034C578-DB56-4E42-A0E4-912AB95EBFE3}"/>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53602" name="Google Shape;194;g847cf01710_0_132:notes">
            <a:extLst>
              <a:ext uri="{FF2B5EF4-FFF2-40B4-BE49-F238E27FC236}">
                <a16:creationId xmlns:a16="http://schemas.microsoft.com/office/drawing/2014/main" id="{0C6994A7-98BD-564E-80DE-440A63A0B2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53603" name="Google Shape;195;g847cf01710_0_132:notes">
            <a:extLst>
              <a:ext uri="{FF2B5EF4-FFF2-40B4-BE49-F238E27FC236}">
                <a16:creationId xmlns:a16="http://schemas.microsoft.com/office/drawing/2014/main" id="{32551C14-3EE8-064D-8CB3-BEF7ACE4F3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3EB077E-9A85-CE46-BA50-B58308CDEBAD}" type="slidenum">
              <a:rPr lang="en-US" altLang="en-US" sz="1200" smtClean="0"/>
              <a:pPr>
                <a:buClr>
                  <a:srgbClr val="000000"/>
                </a:buClr>
                <a:buSzPts val="1200"/>
                <a:buFont typeface="Times" pitchFamily="2" charset="0"/>
                <a:buNone/>
              </a:pPr>
              <a:t>106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7175013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5649" name="Google Shape;165;p2:notes">
            <a:extLst>
              <a:ext uri="{FF2B5EF4-FFF2-40B4-BE49-F238E27FC236}">
                <a16:creationId xmlns:a16="http://schemas.microsoft.com/office/drawing/2014/main" id="{9AC2AC24-354B-2C4F-8EB1-08E9D2BF36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55650" name="Google Shape;166;p2:notes">
            <a:extLst>
              <a:ext uri="{FF2B5EF4-FFF2-40B4-BE49-F238E27FC236}">
                <a16:creationId xmlns:a16="http://schemas.microsoft.com/office/drawing/2014/main" id="{2BE425AF-E807-784C-BF3F-50911F7316C9}"/>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11697741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7697" name="Google Shape;227;g7fe2cbe272_0_58:notes">
            <a:extLst>
              <a:ext uri="{FF2B5EF4-FFF2-40B4-BE49-F238E27FC236}">
                <a16:creationId xmlns:a16="http://schemas.microsoft.com/office/drawing/2014/main" id="{F1B61BAF-380B-5740-9CA1-150CFAFC44BD}"/>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57698" name="Google Shape;228;g7fe2cbe272_0_58:notes">
            <a:extLst>
              <a:ext uri="{FF2B5EF4-FFF2-40B4-BE49-F238E27FC236}">
                <a16:creationId xmlns:a16="http://schemas.microsoft.com/office/drawing/2014/main" id="{991D875C-2089-5043-9539-4F4F4ED75C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57699" name="Google Shape;229;g7fe2cbe272_0_58:notes">
            <a:extLst>
              <a:ext uri="{FF2B5EF4-FFF2-40B4-BE49-F238E27FC236}">
                <a16:creationId xmlns:a16="http://schemas.microsoft.com/office/drawing/2014/main" id="{BD93F5BC-0782-DC46-B84C-85BA19C12A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51676D2-0A0B-674A-B199-E043BFA740F5}" type="slidenum">
              <a:rPr lang="en-US" altLang="en-US" sz="1200" smtClean="0"/>
              <a:pPr>
                <a:buClr>
                  <a:srgbClr val="000000"/>
                </a:buClr>
                <a:buSzPts val="1200"/>
                <a:buFont typeface="Times" pitchFamily="2" charset="0"/>
                <a:buNone/>
              </a:pPr>
              <a:t>108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1840610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0033" name="Google Shape;462;g847cf01710_0_101:notes">
            <a:extLst>
              <a:ext uri="{FF2B5EF4-FFF2-40B4-BE49-F238E27FC236}">
                <a16:creationId xmlns:a16="http://schemas.microsoft.com/office/drawing/2014/main" id="{C18CCE0A-F642-E74B-852B-E7B1E1F64A96}"/>
              </a:ext>
            </a:extLst>
          </p:cNvPr>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0034" name="Google Shape;463;g847cf01710_0_101:notes">
            <a:extLst>
              <a:ext uri="{FF2B5EF4-FFF2-40B4-BE49-F238E27FC236}">
                <a16:creationId xmlns:a16="http://schemas.microsoft.com/office/drawing/2014/main" id="{58AEF54A-FC4A-5D4E-8C71-5A224E894B45}"/>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a:latin typeface="Times" pitchFamily="2" charset="0"/>
              </a:rPr>
              <a:t>Answer: A</a:t>
            </a:r>
          </a:p>
          <a:p>
            <a:pPr eaLnBrk="1" hangingPunct="1">
              <a:spcBef>
                <a:spcPct val="0"/>
              </a:spcBef>
              <a:buClr>
                <a:srgbClr val="000000"/>
              </a:buClr>
              <a:buSzPts val="1400"/>
            </a:pPr>
            <a:r>
              <a:rPr lang="en-US" altLang="en-US">
                <a:latin typeface="Times" pitchFamily="2" charset="0"/>
              </a:rPr>
              <a:t>Principle: 4.4</a:t>
            </a:r>
          </a:p>
          <a:p>
            <a:pPr eaLnBrk="1" hangingPunct="1">
              <a:spcBef>
                <a:spcPct val="0"/>
              </a:spcBef>
              <a:buClr>
                <a:srgbClr val="000000"/>
              </a:buClr>
              <a:buSzPts val="1400"/>
            </a:pPr>
            <a:r>
              <a:rPr lang="en-US" altLang="en-US">
                <a:latin typeface="Times" pitchFamily="2" charset="0"/>
              </a:rPr>
              <a:t>Learning Objective(s): Define proteostasis.</a:t>
            </a:r>
          </a:p>
          <a:p>
            <a:pPr eaLnBrk="1" hangingPunct="1">
              <a:spcBef>
                <a:spcPct val="0"/>
              </a:spcBef>
              <a:buClr>
                <a:srgbClr val="000000"/>
              </a:buClr>
              <a:buSzPts val="1400"/>
            </a:pPr>
            <a:r>
              <a:rPr lang="en-US" altLang="en-US">
                <a:latin typeface="Times" pitchFamily="2" charset="0"/>
              </a:rPr>
              <a:t>Bloom’s: 1:1</a:t>
            </a:r>
          </a:p>
        </p:txBody>
      </p:sp>
      <p:sp>
        <p:nvSpPr>
          <p:cNvPr id="300035" name="Google Shape;464;g847cf01710_0_101:notes">
            <a:extLst>
              <a:ext uri="{FF2B5EF4-FFF2-40B4-BE49-F238E27FC236}">
                <a16:creationId xmlns:a16="http://schemas.microsoft.com/office/drawing/2014/main" id="{F63D56E5-1234-6548-83DB-EE4EC7584B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974781E-FE87-7448-A4EF-B22A4FE5D964}" type="slidenum">
              <a:rPr lang="en-US" altLang="en-US" sz="1200" smtClean="0"/>
              <a:pPr>
                <a:buClr>
                  <a:srgbClr val="000000"/>
                </a:buClr>
                <a:buSzPts val="1200"/>
                <a:buFont typeface="Times" pitchFamily="2" charset="0"/>
                <a:buNone/>
              </a:pPr>
              <a:t>109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44451406"/>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2081" name="Google Shape;462;g847cf01710_0_101:notes">
            <a:extLst>
              <a:ext uri="{FF2B5EF4-FFF2-40B4-BE49-F238E27FC236}">
                <a16:creationId xmlns:a16="http://schemas.microsoft.com/office/drawing/2014/main" id="{C5B7E30E-417C-6640-9728-4FDEF5BA09C4}"/>
              </a:ext>
            </a:extLst>
          </p:cNvPr>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2082" name="Google Shape;463;g847cf01710_0_101:notes">
            <a:extLst>
              <a:ext uri="{FF2B5EF4-FFF2-40B4-BE49-F238E27FC236}">
                <a16:creationId xmlns:a16="http://schemas.microsoft.com/office/drawing/2014/main" id="{CF03068F-6984-0C41-9DEF-3B1D855E1F38}"/>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2083" name="Google Shape;464;g847cf01710_0_101:notes">
            <a:extLst>
              <a:ext uri="{FF2B5EF4-FFF2-40B4-BE49-F238E27FC236}">
                <a16:creationId xmlns:a16="http://schemas.microsoft.com/office/drawing/2014/main" id="{E08CC969-66EB-5F43-8A0E-B1F2710855E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E64CDCA2-49B2-6B43-A787-470C8D9B27AC}" type="slidenum">
              <a:rPr lang="en-US" altLang="en-US" sz="1200" smtClean="0"/>
              <a:pPr>
                <a:buClr>
                  <a:srgbClr val="000000"/>
                </a:buClr>
                <a:buSzPts val="1200"/>
                <a:buFont typeface="Times" pitchFamily="2" charset="0"/>
                <a:buNone/>
              </a:pPr>
              <a:t>110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82094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5057" name="Google Shape;227;g7fe2cbe272_0_58:notes">
            <a:extLst>
              <a:ext uri="{FF2B5EF4-FFF2-40B4-BE49-F238E27FC236}">
                <a16:creationId xmlns:a16="http://schemas.microsoft.com/office/drawing/2014/main" id="{07626D53-73CC-C14C-9222-1CBB9BC51EE0}"/>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5058" name="Google Shape;228;g7fe2cbe272_0_58:notes">
            <a:extLst>
              <a:ext uri="{FF2B5EF4-FFF2-40B4-BE49-F238E27FC236}">
                <a16:creationId xmlns:a16="http://schemas.microsoft.com/office/drawing/2014/main" id="{62BD1F31-F6A8-CE4C-B27E-1E41475F2A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5059" name="Google Shape;229;g7fe2cbe272_0_58:notes">
            <a:extLst>
              <a:ext uri="{FF2B5EF4-FFF2-40B4-BE49-F238E27FC236}">
                <a16:creationId xmlns:a16="http://schemas.microsoft.com/office/drawing/2014/main" id="{3051EBA4-8A7C-E846-9E4A-3768FF9678D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EA2CE419-34F9-4846-AF81-0AA07146331F}" type="slidenum">
              <a:rPr lang="en-US" altLang="en-US" sz="1200" smtClean="0"/>
              <a:pPr>
                <a:buClr>
                  <a:srgbClr val="000000"/>
                </a:buClr>
                <a:buSzPts val="1200"/>
                <a:buFont typeface="Times" pitchFamily="2" charset="0"/>
                <a:buNone/>
              </a:pPr>
              <a:t>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7537106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9745" name="Google Shape;227;g7fe2cbe272_0_58:notes">
            <a:extLst>
              <a:ext uri="{FF2B5EF4-FFF2-40B4-BE49-F238E27FC236}">
                <a16:creationId xmlns:a16="http://schemas.microsoft.com/office/drawing/2014/main" id="{98F6345D-33F8-7D43-8083-D717BB59A8DA}"/>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59746" name="Google Shape;228;g7fe2cbe272_0_58:notes">
            <a:extLst>
              <a:ext uri="{FF2B5EF4-FFF2-40B4-BE49-F238E27FC236}">
                <a16:creationId xmlns:a16="http://schemas.microsoft.com/office/drawing/2014/main" id="{87763B3F-7131-704B-9329-9E9003E5DC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59747" name="Google Shape;229;g7fe2cbe272_0_58:notes">
            <a:extLst>
              <a:ext uri="{FF2B5EF4-FFF2-40B4-BE49-F238E27FC236}">
                <a16:creationId xmlns:a16="http://schemas.microsoft.com/office/drawing/2014/main" id="{0B22BFF4-5703-1E4F-A544-5FDD6A5DE6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35101C9-020C-C14A-BCC8-CE8AFC13E644}" type="slidenum">
              <a:rPr lang="en-US" altLang="en-US" sz="1200" smtClean="0"/>
              <a:pPr>
                <a:buClr>
                  <a:srgbClr val="000000"/>
                </a:buClr>
                <a:buSzPts val="1200"/>
                <a:buFont typeface="Times" pitchFamily="2" charset="0"/>
                <a:buNone/>
              </a:pPr>
              <a:t>111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2681262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1793" name="Google Shape;227;g7fe2cbe272_0_58:notes">
            <a:extLst>
              <a:ext uri="{FF2B5EF4-FFF2-40B4-BE49-F238E27FC236}">
                <a16:creationId xmlns:a16="http://schemas.microsoft.com/office/drawing/2014/main" id="{7BD37993-C497-794D-923A-998200C9C9C5}"/>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61794" name="Google Shape;228;g7fe2cbe272_0_58:notes">
            <a:extLst>
              <a:ext uri="{FF2B5EF4-FFF2-40B4-BE49-F238E27FC236}">
                <a16:creationId xmlns:a16="http://schemas.microsoft.com/office/drawing/2014/main" id="{F2491BEF-08B4-D74D-9397-D8A638002A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61795" name="Google Shape;229;g7fe2cbe272_0_58:notes">
            <a:extLst>
              <a:ext uri="{FF2B5EF4-FFF2-40B4-BE49-F238E27FC236}">
                <a16:creationId xmlns:a16="http://schemas.microsoft.com/office/drawing/2014/main" id="{43EDD12C-02DA-004B-9A60-3A255084A0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975A8A6-74F9-6D49-BAC0-39503EF666C5}" type="slidenum">
              <a:rPr lang="en-US" altLang="en-US" sz="1200" smtClean="0"/>
              <a:pPr>
                <a:buClr>
                  <a:srgbClr val="000000"/>
                </a:buClr>
                <a:buSzPts val="1200"/>
                <a:buFont typeface="Times" pitchFamily="2" charset="0"/>
                <a:buNone/>
              </a:pPr>
              <a:t>112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7630614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4129" name="Google Shape;462;g847cf01710_0_101:notes">
            <a:extLst>
              <a:ext uri="{FF2B5EF4-FFF2-40B4-BE49-F238E27FC236}">
                <a16:creationId xmlns:a16="http://schemas.microsoft.com/office/drawing/2014/main" id="{746F9849-CA73-DB4C-914F-739F49453156}"/>
              </a:ext>
            </a:extLst>
          </p:cNvPr>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4130" name="Google Shape;463;g847cf01710_0_101:notes">
            <a:extLst>
              <a:ext uri="{FF2B5EF4-FFF2-40B4-BE49-F238E27FC236}">
                <a16:creationId xmlns:a16="http://schemas.microsoft.com/office/drawing/2014/main" id="{4D4D370D-F232-AE45-9C58-2466BCF5C64C}"/>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4.4</a:t>
            </a:r>
          </a:p>
          <a:p>
            <a:pPr eaLnBrk="1" hangingPunct="1">
              <a:spcBef>
                <a:spcPct val="0"/>
              </a:spcBef>
              <a:buClr>
                <a:srgbClr val="000000"/>
              </a:buClr>
              <a:buSzPts val="1400"/>
            </a:pPr>
            <a:r>
              <a:rPr lang="en-US" altLang="en-US" dirty="0">
                <a:latin typeface="Times" pitchFamily="2" charset="0"/>
              </a:rPr>
              <a:t>Learning Objective(s): Define denaturation; Define renaturation; Describe Christian Anfinsen’s ribonuclease A experiment</a:t>
            </a:r>
            <a:r>
              <a:rPr lang="en-US" altLang="en-US" sz="1800" dirty="0">
                <a:solidFill>
                  <a:srgbClr val="000000"/>
                </a:solidFill>
                <a:latin typeface="Arial" panose="020B0604020202020204" pitchFamily="34" charset="0"/>
                <a:cs typeface="Arial" panose="020B0604020202020204" pitchFamily="34" charset="0"/>
                <a:sym typeface="Arial" panose="020B0604020202020204" pitchFamily="34" charset="0"/>
              </a:rPr>
              <a:t>.</a:t>
            </a:r>
          </a:p>
          <a:p>
            <a:pPr eaLnBrk="1" hangingPunct="1">
              <a:spcBef>
                <a:spcPct val="0"/>
              </a:spcBef>
              <a:buClr>
                <a:srgbClr val="000000"/>
              </a:buClr>
              <a:buSzPts val="1400"/>
            </a:pPr>
            <a:r>
              <a:rPr lang="en-US" altLang="en-US" dirty="0">
                <a:latin typeface="Times" pitchFamily="2" charset="0"/>
              </a:rPr>
              <a:t>Bloom’s: 2:2</a:t>
            </a:r>
          </a:p>
        </p:txBody>
      </p:sp>
      <p:sp>
        <p:nvSpPr>
          <p:cNvPr id="304131" name="Google Shape;464;g847cf01710_0_101:notes">
            <a:extLst>
              <a:ext uri="{FF2B5EF4-FFF2-40B4-BE49-F238E27FC236}">
                <a16:creationId xmlns:a16="http://schemas.microsoft.com/office/drawing/2014/main" id="{B1D286FE-5B1C-464C-87F3-E5F1DBFA17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9D3D47C-391D-1149-93F5-EBF658F7F318}" type="slidenum">
              <a:rPr lang="en-US" altLang="en-US" sz="1200" smtClean="0"/>
              <a:pPr>
                <a:buClr>
                  <a:srgbClr val="000000"/>
                </a:buClr>
                <a:buSzPts val="1200"/>
                <a:buFont typeface="Times" pitchFamily="2" charset="0"/>
                <a:buNone/>
              </a:pPr>
              <a:t>113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98225787"/>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6177" name="Google Shape;462;g847cf01710_0_101:notes">
            <a:extLst>
              <a:ext uri="{FF2B5EF4-FFF2-40B4-BE49-F238E27FC236}">
                <a16:creationId xmlns:a16="http://schemas.microsoft.com/office/drawing/2014/main" id="{293B1A3E-DC3D-A24A-9F20-3854887DDA9A}"/>
              </a:ext>
            </a:extLst>
          </p:cNvPr>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6178" name="Google Shape;463;g847cf01710_0_101:notes">
            <a:extLst>
              <a:ext uri="{FF2B5EF4-FFF2-40B4-BE49-F238E27FC236}">
                <a16:creationId xmlns:a16="http://schemas.microsoft.com/office/drawing/2014/main" id="{1414C305-9B64-F54D-A2CD-2E489A036FF7}"/>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6179" name="Google Shape;464;g847cf01710_0_101:notes">
            <a:extLst>
              <a:ext uri="{FF2B5EF4-FFF2-40B4-BE49-F238E27FC236}">
                <a16:creationId xmlns:a16="http://schemas.microsoft.com/office/drawing/2014/main" id="{D3438CA9-4EE2-804E-94CC-53B3ED6450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85EB5B1-B957-724A-9396-07BC6BFE35EC}" type="slidenum">
              <a:rPr lang="en-US" altLang="en-US" sz="1200" smtClean="0"/>
              <a:pPr>
                <a:buClr>
                  <a:srgbClr val="000000"/>
                </a:buClr>
                <a:buSzPts val="1200"/>
                <a:buFont typeface="Times" pitchFamily="2" charset="0"/>
                <a:buNone/>
              </a:pPr>
              <a:t>114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702634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3841" name="Google Shape;227;g7fe2cbe272_0_58:notes">
            <a:extLst>
              <a:ext uri="{FF2B5EF4-FFF2-40B4-BE49-F238E27FC236}">
                <a16:creationId xmlns:a16="http://schemas.microsoft.com/office/drawing/2014/main" id="{4B5B545A-59D9-4E42-8D0B-8AC00BAC9C83}"/>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63842" name="Google Shape;228;g7fe2cbe272_0_58:notes">
            <a:extLst>
              <a:ext uri="{FF2B5EF4-FFF2-40B4-BE49-F238E27FC236}">
                <a16:creationId xmlns:a16="http://schemas.microsoft.com/office/drawing/2014/main" id="{26852311-65F8-4E49-9A1F-73D935956A5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63843" name="Google Shape;229;g7fe2cbe272_0_58:notes">
            <a:extLst>
              <a:ext uri="{FF2B5EF4-FFF2-40B4-BE49-F238E27FC236}">
                <a16:creationId xmlns:a16="http://schemas.microsoft.com/office/drawing/2014/main" id="{9EABBF0D-2743-EF47-92FD-2A4B8AF182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C28C6C3-A345-8044-8660-C3AD42665A33}" type="slidenum">
              <a:rPr lang="en-US" altLang="en-US" sz="1200" smtClean="0"/>
              <a:pPr>
                <a:buClr>
                  <a:srgbClr val="000000"/>
                </a:buClr>
                <a:buSzPts val="1200"/>
                <a:buFont typeface="Times" pitchFamily="2" charset="0"/>
                <a:buNone/>
              </a:pPr>
              <a:t>115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4812734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5889" name="Google Shape;227;g7fe2cbe272_0_58:notes">
            <a:extLst>
              <a:ext uri="{FF2B5EF4-FFF2-40B4-BE49-F238E27FC236}">
                <a16:creationId xmlns:a16="http://schemas.microsoft.com/office/drawing/2014/main" id="{CB1F5202-2654-F344-96D9-446CE47EBB8E}"/>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65890" name="Google Shape;228;g7fe2cbe272_0_58:notes">
            <a:extLst>
              <a:ext uri="{FF2B5EF4-FFF2-40B4-BE49-F238E27FC236}">
                <a16:creationId xmlns:a16="http://schemas.microsoft.com/office/drawing/2014/main" id="{20E47E70-7E3F-8645-A69D-3F54A136775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65891" name="Google Shape;229;g7fe2cbe272_0_58:notes">
            <a:extLst>
              <a:ext uri="{FF2B5EF4-FFF2-40B4-BE49-F238E27FC236}">
                <a16:creationId xmlns:a16="http://schemas.microsoft.com/office/drawing/2014/main" id="{064AF9BB-C112-D546-93B9-AF8B4A6D28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99BEF65-DD0B-BD4D-8A87-B236E95ECD5F}" type="slidenum">
              <a:rPr lang="en-US" altLang="en-US" sz="1200" smtClean="0"/>
              <a:pPr>
                <a:buClr>
                  <a:srgbClr val="000000"/>
                </a:buClr>
                <a:buSzPts val="1200"/>
                <a:buFont typeface="Times" pitchFamily="2" charset="0"/>
                <a:buNone/>
              </a:pPr>
              <a:t>116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2163965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7937" name="Google Shape;227;g7fe2cbe272_0_58:notes">
            <a:extLst>
              <a:ext uri="{FF2B5EF4-FFF2-40B4-BE49-F238E27FC236}">
                <a16:creationId xmlns:a16="http://schemas.microsoft.com/office/drawing/2014/main" id="{84AC8626-6D67-6A43-B560-B32AC1AA1CE2}"/>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67938" name="Google Shape;228;g7fe2cbe272_0_58:notes">
            <a:extLst>
              <a:ext uri="{FF2B5EF4-FFF2-40B4-BE49-F238E27FC236}">
                <a16:creationId xmlns:a16="http://schemas.microsoft.com/office/drawing/2014/main" id="{A88B2782-05DE-724D-A964-4EA4633C87F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67939" name="Google Shape;229;g7fe2cbe272_0_58:notes">
            <a:extLst>
              <a:ext uri="{FF2B5EF4-FFF2-40B4-BE49-F238E27FC236}">
                <a16:creationId xmlns:a16="http://schemas.microsoft.com/office/drawing/2014/main" id="{10225BB4-9BDC-4447-8FC3-745EC9DFD7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14CB66E-D579-2746-AB3D-8492D0211EBA}" type="slidenum">
              <a:rPr lang="en-US" altLang="en-US" sz="1200" smtClean="0"/>
              <a:pPr>
                <a:buClr>
                  <a:srgbClr val="000000"/>
                </a:buClr>
                <a:buSzPts val="1200"/>
                <a:buFont typeface="Times" pitchFamily="2" charset="0"/>
                <a:buNone/>
              </a:pPr>
              <a:t>117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6794262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69985" name="Google Shape;227;g7fe2cbe272_0_58:notes">
            <a:extLst>
              <a:ext uri="{FF2B5EF4-FFF2-40B4-BE49-F238E27FC236}">
                <a16:creationId xmlns:a16="http://schemas.microsoft.com/office/drawing/2014/main" id="{8859EF40-EE86-1642-95E8-DE9396B80608}"/>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69986" name="Google Shape;228;g7fe2cbe272_0_58:notes">
            <a:extLst>
              <a:ext uri="{FF2B5EF4-FFF2-40B4-BE49-F238E27FC236}">
                <a16:creationId xmlns:a16="http://schemas.microsoft.com/office/drawing/2014/main" id="{9CCB3854-36A9-5F4A-BBD4-EA5299A283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69987" name="Google Shape;229;g7fe2cbe272_0_58:notes">
            <a:extLst>
              <a:ext uri="{FF2B5EF4-FFF2-40B4-BE49-F238E27FC236}">
                <a16:creationId xmlns:a16="http://schemas.microsoft.com/office/drawing/2014/main" id="{29543277-31FE-E849-A802-04FE04FB82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68BB312-2024-4046-9172-D6E91FBF028B}" type="slidenum">
              <a:rPr lang="en-US" altLang="en-US" sz="1200" smtClean="0"/>
              <a:pPr>
                <a:buClr>
                  <a:srgbClr val="000000"/>
                </a:buClr>
                <a:buSzPts val="1200"/>
                <a:buFont typeface="Times" pitchFamily="2" charset="0"/>
                <a:buNone/>
              </a:pPr>
              <a:t>118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0611302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8225" name="Google Shape;462;g847cf01710_0_101:notes">
            <a:extLst>
              <a:ext uri="{FF2B5EF4-FFF2-40B4-BE49-F238E27FC236}">
                <a16:creationId xmlns:a16="http://schemas.microsoft.com/office/drawing/2014/main" id="{F0FEC75C-6635-9A45-AF4F-2C49EB266FEE}"/>
              </a:ext>
            </a:extLst>
          </p:cNvPr>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8226" name="Google Shape;463;g847cf01710_0_101:notes">
            <a:extLst>
              <a:ext uri="{FF2B5EF4-FFF2-40B4-BE49-F238E27FC236}">
                <a16:creationId xmlns:a16="http://schemas.microsoft.com/office/drawing/2014/main" id="{57F3BC0E-62D6-4541-83D0-06AA4FA90001}"/>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a:latin typeface="Times" pitchFamily="2" charset="0"/>
              </a:rPr>
              <a:t>Answer: B</a:t>
            </a:r>
          </a:p>
          <a:p>
            <a:pPr eaLnBrk="1" hangingPunct="1">
              <a:spcBef>
                <a:spcPct val="0"/>
              </a:spcBef>
              <a:buClr>
                <a:srgbClr val="000000"/>
              </a:buClr>
              <a:buSzPts val="1400"/>
            </a:pPr>
            <a:r>
              <a:rPr lang="en-US" altLang="en-US">
                <a:latin typeface="Times" pitchFamily="2" charset="0"/>
              </a:rPr>
              <a:t>Principle: 4.4</a:t>
            </a:r>
          </a:p>
          <a:p>
            <a:pPr eaLnBrk="1" hangingPunct="1">
              <a:spcBef>
                <a:spcPct val="0"/>
              </a:spcBef>
              <a:buClr>
                <a:srgbClr val="000000"/>
              </a:buClr>
              <a:buSzPts val="1400"/>
            </a:pPr>
            <a:r>
              <a:rPr lang="en-US" altLang="en-US">
                <a:latin typeface="Times" pitchFamily="2" charset="0"/>
              </a:rPr>
              <a:t>Learning Objective(s): Define a chaperone.</a:t>
            </a:r>
            <a:endParaRPr lang="en-US" altLang="en-US" sz="1800">
              <a:solidFill>
                <a:srgbClr val="000000"/>
              </a:solidFill>
              <a:latin typeface="Arial" panose="020B0604020202020204" pitchFamily="34" charset="0"/>
              <a:cs typeface="Arial" panose="020B0604020202020204" pitchFamily="34" charset="0"/>
              <a:sym typeface="Arial" panose="020B0604020202020204" pitchFamily="34" charset="0"/>
            </a:endParaRPr>
          </a:p>
          <a:p>
            <a:pPr eaLnBrk="1" hangingPunct="1">
              <a:spcBef>
                <a:spcPct val="0"/>
              </a:spcBef>
              <a:buClr>
                <a:srgbClr val="000000"/>
              </a:buClr>
              <a:buSzPts val="1400"/>
            </a:pPr>
            <a:r>
              <a:rPr lang="en-US" altLang="en-US">
                <a:latin typeface="Times" pitchFamily="2" charset="0"/>
              </a:rPr>
              <a:t>Bloom’s: 1:1</a:t>
            </a:r>
          </a:p>
        </p:txBody>
      </p:sp>
      <p:sp>
        <p:nvSpPr>
          <p:cNvPr id="308227" name="Google Shape;464;g847cf01710_0_101:notes">
            <a:extLst>
              <a:ext uri="{FF2B5EF4-FFF2-40B4-BE49-F238E27FC236}">
                <a16:creationId xmlns:a16="http://schemas.microsoft.com/office/drawing/2014/main" id="{431201C8-50C8-204F-A66C-30E4CEF0F2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6E4AEEF-84CC-4A48-8548-2EA4E462CCE2}" type="slidenum">
              <a:rPr lang="en-US" altLang="en-US" sz="1200" smtClean="0"/>
              <a:pPr>
                <a:buClr>
                  <a:srgbClr val="000000"/>
                </a:buClr>
                <a:buSzPts val="1200"/>
                <a:buFont typeface="Times" pitchFamily="2" charset="0"/>
                <a:buNone/>
              </a:pPr>
              <a:t>119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5977706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0273" name="Google Shape;462;g847cf01710_0_101:notes">
            <a:extLst>
              <a:ext uri="{FF2B5EF4-FFF2-40B4-BE49-F238E27FC236}">
                <a16:creationId xmlns:a16="http://schemas.microsoft.com/office/drawing/2014/main" id="{EB794FBF-23A1-254D-836A-523CB49C5353}"/>
              </a:ext>
            </a:extLst>
          </p:cNvPr>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10274" name="Google Shape;463;g847cf01710_0_101:notes">
            <a:extLst>
              <a:ext uri="{FF2B5EF4-FFF2-40B4-BE49-F238E27FC236}">
                <a16:creationId xmlns:a16="http://schemas.microsoft.com/office/drawing/2014/main" id="{E6D31EA8-AD7F-3642-8DEF-0171F17094BE}"/>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10275" name="Google Shape;464;g847cf01710_0_101:notes">
            <a:extLst>
              <a:ext uri="{FF2B5EF4-FFF2-40B4-BE49-F238E27FC236}">
                <a16:creationId xmlns:a16="http://schemas.microsoft.com/office/drawing/2014/main" id="{45AB8A44-900E-6F45-AAFC-5F91D013EBB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837E7D4-BDD2-9B40-9962-5B94056EFDA3}" type="slidenum">
              <a:rPr lang="en-US" altLang="en-US" sz="1200" smtClean="0"/>
              <a:pPr>
                <a:buClr>
                  <a:srgbClr val="000000"/>
                </a:buClr>
                <a:buSzPts val="1200"/>
                <a:buFont typeface="Times" pitchFamily="2" charset="0"/>
                <a:buNone/>
              </a:pPr>
              <a:t>120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725285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7105" name="Google Shape;227;g7fe2cbe272_0_58:notes">
            <a:extLst>
              <a:ext uri="{FF2B5EF4-FFF2-40B4-BE49-F238E27FC236}">
                <a16:creationId xmlns:a16="http://schemas.microsoft.com/office/drawing/2014/main" id="{433D5ACB-ADC2-8F4E-BE9E-84DBB188EEA3}"/>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7106" name="Google Shape;228;g7fe2cbe272_0_58:notes">
            <a:extLst>
              <a:ext uri="{FF2B5EF4-FFF2-40B4-BE49-F238E27FC236}">
                <a16:creationId xmlns:a16="http://schemas.microsoft.com/office/drawing/2014/main" id="{09E1002B-1B53-964E-A041-E2BB4E66FE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7107" name="Google Shape;229;g7fe2cbe272_0_58:notes">
            <a:extLst>
              <a:ext uri="{FF2B5EF4-FFF2-40B4-BE49-F238E27FC236}">
                <a16:creationId xmlns:a16="http://schemas.microsoft.com/office/drawing/2014/main" id="{3CBDD926-FCB9-0841-B799-61946F340D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3E319D1-AB34-9144-90E4-43A3A0C3D149}" type="slidenum">
              <a:rPr lang="en-US" altLang="en-US" sz="1200" smtClean="0"/>
              <a:pPr>
                <a:buClr>
                  <a:srgbClr val="000000"/>
                </a:buClr>
                <a:buSzPts val="1200"/>
                <a:buFont typeface="Times" pitchFamily="2" charset="0"/>
                <a:buNone/>
              </a:pPr>
              <a:t>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4302218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2033" name="Google Shape;227;g7fe2cbe272_0_58:notes">
            <a:extLst>
              <a:ext uri="{FF2B5EF4-FFF2-40B4-BE49-F238E27FC236}">
                <a16:creationId xmlns:a16="http://schemas.microsoft.com/office/drawing/2014/main" id="{252662B1-C8C5-9741-B189-2EC4873143C4}"/>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72034" name="Google Shape;228;g7fe2cbe272_0_58:notes">
            <a:extLst>
              <a:ext uri="{FF2B5EF4-FFF2-40B4-BE49-F238E27FC236}">
                <a16:creationId xmlns:a16="http://schemas.microsoft.com/office/drawing/2014/main" id="{FFDC1C2C-2C04-D743-A2A3-9D09191BD6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72035" name="Google Shape;229;g7fe2cbe272_0_58:notes">
            <a:extLst>
              <a:ext uri="{FF2B5EF4-FFF2-40B4-BE49-F238E27FC236}">
                <a16:creationId xmlns:a16="http://schemas.microsoft.com/office/drawing/2014/main" id="{CAE4EFDD-3515-F346-A170-CCC921B4C2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239B52D-D99C-3D47-BC43-2905679E48DC}" type="slidenum">
              <a:rPr lang="en-US" altLang="en-US" sz="1200" smtClean="0"/>
              <a:pPr>
                <a:buClr>
                  <a:srgbClr val="000000"/>
                </a:buClr>
                <a:buSzPts val="1200"/>
                <a:buFont typeface="Times" pitchFamily="2" charset="0"/>
                <a:buNone/>
              </a:pPr>
              <a:t>121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4682732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2321" name="Google Shape;462;g847cf01710_0_101:notes">
            <a:extLst>
              <a:ext uri="{FF2B5EF4-FFF2-40B4-BE49-F238E27FC236}">
                <a16:creationId xmlns:a16="http://schemas.microsoft.com/office/drawing/2014/main" id="{8174A777-FEE9-6041-8EE2-DDD78AC9B2F2}"/>
              </a:ext>
            </a:extLst>
          </p:cNvPr>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12322" name="Google Shape;463;g847cf01710_0_101:notes">
            <a:extLst>
              <a:ext uri="{FF2B5EF4-FFF2-40B4-BE49-F238E27FC236}">
                <a16:creationId xmlns:a16="http://schemas.microsoft.com/office/drawing/2014/main" id="{CF6731F9-B525-B743-87B2-B84A153009E6}"/>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a:latin typeface="Times" pitchFamily="2" charset="0"/>
              </a:rPr>
              <a:t>Answer: A</a:t>
            </a:r>
          </a:p>
          <a:p>
            <a:pPr eaLnBrk="1" hangingPunct="1">
              <a:spcBef>
                <a:spcPct val="0"/>
              </a:spcBef>
              <a:buClr>
                <a:srgbClr val="000000"/>
              </a:buClr>
              <a:buSzPts val="1400"/>
            </a:pPr>
            <a:r>
              <a:rPr lang="en-US" altLang="en-US">
                <a:latin typeface="Times" pitchFamily="2" charset="0"/>
              </a:rPr>
              <a:t>Principle: 4.4</a:t>
            </a:r>
          </a:p>
          <a:p>
            <a:pPr eaLnBrk="1" hangingPunct="1">
              <a:spcBef>
                <a:spcPct val="0"/>
              </a:spcBef>
              <a:buClr>
                <a:srgbClr val="000000"/>
              </a:buClr>
              <a:buSzPts val="1400"/>
            </a:pPr>
            <a:r>
              <a:rPr lang="en-US" altLang="en-US">
                <a:latin typeface="Times" pitchFamily="2" charset="0"/>
              </a:rPr>
              <a:t>Learning Objective(s): Describe how a protein adopts its native conformation.</a:t>
            </a:r>
          </a:p>
          <a:p>
            <a:pPr eaLnBrk="1" hangingPunct="1">
              <a:spcBef>
                <a:spcPct val="0"/>
              </a:spcBef>
              <a:buClr>
                <a:srgbClr val="000000"/>
              </a:buClr>
              <a:buSzPts val="1400"/>
            </a:pPr>
            <a:r>
              <a:rPr lang="en-US" altLang="en-US">
                <a:latin typeface="Times" pitchFamily="2" charset="0"/>
              </a:rPr>
              <a:t>Bloom’s: 2:2</a:t>
            </a:r>
          </a:p>
        </p:txBody>
      </p:sp>
      <p:sp>
        <p:nvSpPr>
          <p:cNvPr id="312323" name="Google Shape;464;g847cf01710_0_101:notes">
            <a:extLst>
              <a:ext uri="{FF2B5EF4-FFF2-40B4-BE49-F238E27FC236}">
                <a16:creationId xmlns:a16="http://schemas.microsoft.com/office/drawing/2014/main" id="{8238DC77-03F0-934D-836E-B1B258ABD2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020F9CA-E6EA-5344-9D55-1A36B00990A3}" type="slidenum">
              <a:rPr lang="en-US" altLang="en-US" sz="1200" smtClean="0"/>
              <a:pPr>
                <a:buClr>
                  <a:srgbClr val="000000"/>
                </a:buClr>
                <a:buSzPts val="1200"/>
                <a:buFont typeface="Times" pitchFamily="2" charset="0"/>
                <a:buNone/>
              </a:pPr>
              <a:t>122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9402689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4369" name="Google Shape;462;g847cf01710_0_101:notes">
            <a:extLst>
              <a:ext uri="{FF2B5EF4-FFF2-40B4-BE49-F238E27FC236}">
                <a16:creationId xmlns:a16="http://schemas.microsoft.com/office/drawing/2014/main" id="{3E76DAFF-CB39-8248-A172-B14F1576EB89}"/>
              </a:ext>
            </a:extLst>
          </p:cNvPr>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14370" name="Google Shape;463;g847cf01710_0_101:notes">
            <a:extLst>
              <a:ext uri="{FF2B5EF4-FFF2-40B4-BE49-F238E27FC236}">
                <a16:creationId xmlns:a16="http://schemas.microsoft.com/office/drawing/2014/main" id="{6036A2FC-6D70-0741-BB29-EA51558DBEC6}"/>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14371" name="Google Shape;464;g847cf01710_0_101:notes">
            <a:extLst>
              <a:ext uri="{FF2B5EF4-FFF2-40B4-BE49-F238E27FC236}">
                <a16:creationId xmlns:a16="http://schemas.microsoft.com/office/drawing/2014/main" id="{4A6F1603-20FF-A94C-BB6C-FB99456DDC4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8A68278-4D48-A149-AEA6-5578C3D3CE0F}" type="slidenum">
              <a:rPr lang="en-US" altLang="en-US" sz="1200" smtClean="0"/>
              <a:pPr>
                <a:buClr>
                  <a:srgbClr val="000000"/>
                </a:buClr>
                <a:buSzPts val="1200"/>
                <a:buFont typeface="Times" pitchFamily="2" charset="0"/>
                <a:buNone/>
              </a:pPr>
              <a:t>123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8895473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4081" name="Google Shape;227;g7fe2cbe272_0_58:notes">
            <a:extLst>
              <a:ext uri="{FF2B5EF4-FFF2-40B4-BE49-F238E27FC236}">
                <a16:creationId xmlns:a16="http://schemas.microsoft.com/office/drawing/2014/main" id="{358B292B-9E95-0E44-880C-16F051A6DCD1}"/>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74082" name="Google Shape;228;g7fe2cbe272_0_58:notes">
            <a:extLst>
              <a:ext uri="{FF2B5EF4-FFF2-40B4-BE49-F238E27FC236}">
                <a16:creationId xmlns:a16="http://schemas.microsoft.com/office/drawing/2014/main" id="{BD761FD9-1013-A943-AB47-0A890B2B85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74083" name="Google Shape;229;g7fe2cbe272_0_58:notes">
            <a:extLst>
              <a:ext uri="{FF2B5EF4-FFF2-40B4-BE49-F238E27FC236}">
                <a16:creationId xmlns:a16="http://schemas.microsoft.com/office/drawing/2014/main" id="{BFDD656E-ED37-CA45-9C9E-670CB88EFC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ACAC2D4-25F0-E648-B496-1A2808E187CC}" type="slidenum">
              <a:rPr lang="en-US" altLang="en-US" sz="1200" smtClean="0"/>
              <a:pPr>
                <a:buClr>
                  <a:srgbClr val="000000"/>
                </a:buClr>
                <a:buSzPts val="1200"/>
                <a:buFont typeface="Times" pitchFamily="2" charset="0"/>
                <a:buNone/>
              </a:pPr>
              <a:t>124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943508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6129" name="Google Shape;227;g7fe2cbe272_0_58:notes">
            <a:extLst>
              <a:ext uri="{FF2B5EF4-FFF2-40B4-BE49-F238E27FC236}">
                <a16:creationId xmlns:a16="http://schemas.microsoft.com/office/drawing/2014/main" id="{81625A9F-DE64-5143-958E-FD92ECE442E1}"/>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76130" name="Google Shape;228;g7fe2cbe272_0_58:notes">
            <a:extLst>
              <a:ext uri="{FF2B5EF4-FFF2-40B4-BE49-F238E27FC236}">
                <a16:creationId xmlns:a16="http://schemas.microsoft.com/office/drawing/2014/main" id="{307D577D-C57F-2C4A-A5E6-4AF228D399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176131" name="Google Shape;229;g7fe2cbe272_0_58:notes">
            <a:extLst>
              <a:ext uri="{FF2B5EF4-FFF2-40B4-BE49-F238E27FC236}">
                <a16:creationId xmlns:a16="http://schemas.microsoft.com/office/drawing/2014/main" id="{E9E7AE4F-71A4-354B-85FE-E50F039081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4C73623C-2B2E-4147-873E-0F74CB71E443}" type="slidenum">
              <a:rPr lang="en-US" altLang="en-US" sz="1200" smtClean="0"/>
              <a:pPr>
                <a:buClr>
                  <a:srgbClr val="000000"/>
                </a:buClr>
                <a:buSzPts val="1200"/>
                <a:buFont typeface="Times" pitchFamily="2" charset="0"/>
                <a:buNone/>
              </a:pPr>
              <a:t>125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8095120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8177" name="Google Shape;227;g7fe2cbe272_0_58:notes">
            <a:extLst>
              <a:ext uri="{FF2B5EF4-FFF2-40B4-BE49-F238E27FC236}">
                <a16:creationId xmlns:a16="http://schemas.microsoft.com/office/drawing/2014/main" id="{8C233917-9DBC-A34C-A392-6CE9E374267C}"/>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78178" name="Google Shape;228;g7fe2cbe272_0_58:notes">
            <a:extLst>
              <a:ext uri="{FF2B5EF4-FFF2-40B4-BE49-F238E27FC236}">
                <a16:creationId xmlns:a16="http://schemas.microsoft.com/office/drawing/2014/main" id="{7136F2E6-E5AE-E849-B25A-2CA042D191E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78179" name="Google Shape;229;g7fe2cbe272_0_58:notes">
            <a:extLst>
              <a:ext uri="{FF2B5EF4-FFF2-40B4-BE49-F238E27FC236}">
                <a16:creationId xmlns:a16="http://schemas.microsoft.com/office/drawing/2014/main" id="{480F15B1-6366-D948-BF3E-C8C976C54B9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425CDB5-A94E-B34B-A798-23B71C3BBD06}" type="slidenum">
              <a:rPr lang="en-US" altLang="en-US" sz="1200" smtClean="0"/>
              <a:pPr>
                <a:buClr>
                  <a:srgbClr val="000000"/>
                </a:buClr>
                <a:buSzPts val="1200"/>
                <a:buFont typeface="Times" pitchFamily="2" charset="0"/>
                <a:buNone/>
              </a:pPr>
              <a:t>126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52011004"/>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0225" name="Google Shape;227;g7fe2cbe272_0_58:notes">
            <a:extLst>
              <a:ext uri="{FF2B5EF4-FFF2-40B4-BE49-F238E27FC236}">
                <a16:creationId xmlns:a16="http://schemas.microsoft.com/office/drawing/2014/main" id="{B0B671D1-27FB-6A4C-8B1E-4EA0EAEB26B0}"/>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80226" name="Google Shape;228;g7fe2cbe272_0_58:notes">
            <a:extLst>
              <a:ext uri="{FF2B5EF4-FFF2-40B4-BE49-F238E27FC236}">
                <a16:creationId xmlns:a16="http://schemas.microsoft.com/office/drawing/2014/main" id="{B86B2562-97E3-294A-A343-3E933078F9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80227" name="Google Shape;229;g7fe2cbe272_0_58:notes">
            <a:extLst>
              <a:ext uri="{FF2B5EF4-FFF2-40B4-BE49-F238E27FC236}">
                <a16:creationId xmlns:a16="http://schemas.microsoft.com/office/drawing/2014/main" id="{446DFE02-21F4-4F4E-9D90-F6727C54C2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458E7F2-F5DC-A54A-8725-BFB76EBCA499}" type="slidenum">
              <a:rPr lang="en-US" altLang="en-US" sz="1200" smtClean="0"/>
              <a:pPr>
                <a:buClr>
                  <a:srgbClr val="000000"/>
                </a:buClr>
                <a:buSzPts val="1200"/>
                <a:buFont typeface="Times" pitchFamily="2" charset="0"/>
                <a:buNone/>
              </a:pPr>
              <a:t>127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61407790"/>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2273" name="Google Shape;227;g7fe2cbe272_0_58:notes">
            <a:extLst>
              <a:ext uri="{FF2B5EF4-FFF2-40B4-BE49-F238E27FC236}">
                <a16:creationId xmlns:a16="http://schemas.microsoft.com/office/drawing/2014/main" id="{F96708F7-B34E-D84E-B70B-D98777576958}"/>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82274" name="Google Shape;228;g7fe2cbe272_0_58:notes">
            <a:extLst>
              <a:ext uri="{FF2B5EF4-FFF2-40B4-BE49-F238E27FC236}">
                <a16:creationId xmlns:a16="http://schemas.microsoft.com/office/drawing/2014/main" id="{E519BFA2-7CDB-C445-ABDE-7FBA71025C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82275" name="Google Shape;229;g7fe2cbe272_0_58:notes">
            <a:extLst>
              <a:ext uri="{FF2B5EF4-FFF2-40B4-BE49-F238E27FC236}">
                <a16:creationId xmlns:a16="http://schemas.microsoft.com/office/drawing/2014/main" id="{3D407612-3DEB-9A44-BCD3-FA8CEEBAA66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629DE85-7836-EF49-B757-28F31EE6B77C}" type="slidenum">
              <a:rPr lang="en-US" altLang="en-US" sz="1200" smtClean="0"/>
              <a:pPr>
                <a:buClr>
                  <a:srgbClr val="000000"/>
                </a:buClr>
                <a:buSzPts val="1200"/>
                <a:buFont typeface="Times" pitchFamily="2" charset="0"/>
                <a:buNone/>
              </a:pPr>
              <a:t>128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3700698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6417" name="Google Shape;462;g847cf01710_0_101:notes">
            <a:extLst>
              <a:ext uri="{FF2B5EF4-FFF2-40B4-BE49-F238E27FC236}">
                <a16:creationId xmlns:a16="http://schemas.microsoft.com/office/drawing/2014/main" id="{02CDD80B-1F18-AE4B-A5AE-5CD0FD938284}"/>
              </a:ext>
            </a:extLst>
          </p:cNvPr>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16418" name="Google Shape;463;g847cf01710_0_101:notes">
            <a:extLst>
              <a:ext uri="{FF2B5EF4-FFF2-40B4-BE49-F238E27FC236}">
                <a16:creationId xmlns:a16="http://schemas.microsoft.com/office/drawing/2014/main" id="{59B7C701-591A-D642-9008-06C2D267DA2F}"/>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a:latin typeface="Times" pitchFamily="2" charset="0"/>
              </a:rPr>
              <a:t>Answer: D</a:t>
            </a:r>
          </a:p>
          <a:p>
            <a:pPr eaLnBrk="1" hangingPunct="1">
              <a:spcBef>
                <a:spcPct val="0"/>
              </a:spcBef>
              <a:buClr>
                <a:srgbClr val="000000"/>
              </a:buClr>
              <a:buSzPts val="1400"/>
            </a:pPr>
            <a:r>
              <a:rPr lang="en-US" altLang="en-US">
                <a:latin typeface="Times" pitchFamily="2" charset="0"/>
              </a:rPr>
              <a:t>Principle: 4.4</a:t>
            </a:r>
          </a:p>
          <a:p>
            <a:pPr eaLnBrk="1" hangingPunct="1">
              <a:spcBef>
                <a:spcPct val="0"/>
              </a:spcBef>
              <a:buClr>
                <a:srgbClr val="000000"/>
              </a:buClr>
              <a:buSzPts val="1400"/>
            </a:pPr>
            <a:r>
              <a:rPr lang="en-US" altLang="en-US">
                <a:latin typeface="Times" pitchFamily="2" charset="0"/>
              </a:rPr>
              <a:t>Learning Objective(s): Describe examples of diseases caused by misfolded proteins.</a:t>
            </a:r>
          </a:p>
          <a:p>
            <a:pPr eaLnBrk="1" hangingPunct="1">
              <a:spcBef>
                <a:spcPct val="0"/>
              </a:spcBef>
              <a:buClr>
                <a:srgbClr val="000000"/>
              </a:buClr>
              <a:buSzPts val="1400"/>
            </a:pPr>
            <a:r>
              <a:rPr lang="en-US" altLang="en-US">
                <a:latin typeface="Times" pitchFamily="2" charset="0"/>
              </a:rPr>
              <a:t>Bloom’s: 2:2</a:t>
            </a:r>
          </a:p>
        </p:txBody>
      </p:sp>
      <p:sp>
        <p:nvSpPr>
          <p:cNvPr id="316419" name="Google Shape;464;g847cf01710_0_101:notes">
            <a:extLst>
              <a:ext uri="{FF2B5EF4-FFF2-40B4-BE49-F238E27FC236}">
                <a16:creationId xmlns:a16="http://schemas.microsoft.com/office/drawing/2014/main" id="{0724AC37-8DD2-C946-B365-136133C370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627DD0F-0C28-EC43-888E-C13EA1737418}" type="slidenum">
              <a:rPr lang="en-US" altLang="en-US" sz="1200" smtClean="0"/>
              <a:pPr>
                <a:buClr>
                  <a:srgbClr val="000000"/>
                </a:buClr>
                <a:buSzPts val="1200"/>
                <a:buFont typeface="Times" pitchFamily="2" charset="0"/>
                <a:buNone/>
              </a:pPr>
              <a:t>129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9946200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18465" name="Google Shape;462;g847cf01710_0_101:notes">
            <a:extLst>
              <a:ext uri="{FF2B5EF4-FFF2-40B4-BE49-F238E27FC236}">
                <a16:creationId xmlns:a16="http://schemas.microsoft.com/office/drawing/2014/main" id="{B7704C00-009E-A34F-9E1D-3D469B90F186}"/>
              </a:ext>
            </a:extLst>
          </p:cNvPr>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18466" name="Google Shape;463;g847cf01710_0_101:notes">
            <a:extLst>
              <a:ext uri="{FF2B5EF4-FFF2-40B4-BE49-F238E27FC236}">
                <a16:creationId xmlns:a16="http://schemas.microsoft.com/office/drawing/2014/main" id="{31036D5E-3792-3046-BEB1-69430BBFB92D}"/>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18467" name="Google Shape;464;g847cf01710_0_101:notes">
            <a:extLst>
              <a:ext uri="{FF2B5EF4-FFF2-40B4-BE49-F238E27FC236}">
                <a16:creationId xmlns:a16="http://schemas.microsoft.com/office/drawing/2014/main" id="{ECC5281E-324D-DF4A-BAC7-00E4D1F348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4525FF68-B8B1-C54F-872E-52D7F524B0FF}" type="slidenum">
              <a:rPr lang="en-US" altLang="en-US" sz="1200" smtClean="0"/>
              <a:pPr>
                <a:buClr>
                  <a:srgbClr val="000000"/>
                </a:buClr>
                <a:buSzPts val="1200"/>
                <a:buFont typeface="Times" pitchFamily="2" charset="0"/>
                <a:buNone/>
              </a:pPr>
              <a:t>130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0547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4497" name="Google Shape;462;g847cf01710_0_101:notes">
            <a:extLst>
              <a:ext uri="{FF2B5EF4-FFF2-40B4-BE49-F238E27FC236}">
                <a16:creationId xmlns:a16="http://schemas.microsoft.com/office/drawing/2014/main" id="{961C71A4-32C8-4D48-B587-81DE9E002D3A}"/>
              </a:ext>
            </a:extLst>
          </p:cNvPr>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34498" name="Google Shape;463;g847cf01710_0_101:notes">
            <a:extLst>
              <a:ext uri="{FF2B5EF4-FFF2-40B4-BE49-F238E27FC236}">
                <a16:creationId xmlns:a16="http://schemas.microsoft.com/office/drawing/2014/main" id="{F521472E-7507-FC46-BFAC-2702D0E717CE}"/>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B</a:t>
            </a:r>
          </a:p>
          <a:p>
            <a:pPr eaLnBrk="1" hangingPunct="1">
              <a:spcBef>
                <a:spcPct val="0"/>
              </a:spcBef>
              <a:buClr>
                <a:srgbClr val="000000"/>
              </a:buClr>
              <a:buSzPts val="1400"/>
            </a:pPr>
            <a:r>
              <a:rPr lang="en-US" altLang="en-US" dirty="0">
                <a:latin typeface="Times" pitchFamily="2" charset="0"/>
              </a:rPr>
              <a:t>Principle: 4.1</a:t>
            </a:r>
          </a:p>
          <a:p>
            <a:pPr eaLnBrk="1" hangingPunct="1">
              <a:spcBef>
                <a:spcPct val="0"/>
              </a:spcBef>
              <a:buClr>
                <a:srgbClr val="000000"/>
              </a:buClr>
              <a:buSzPts val="1400"/>
            </a:pPr>
            <a:r>
              <a:rPr lang="en-US" altLang="en-US" dirty="0">
                <a:latin typeface="Times" pitchFamily="2" charset="0"/>
              </a:rPr>
              <a:t>Learning Objective(s): Explain how chemical and physical interactions govern protein structure and stability.</a:t>
            </a:r>
            <a:endParaRPr lang="en-US" altLang="en-US" sz="18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eaLnBrk="1" hangingPunct="1">
              <a:spcBef>
                <a:spcPct val="0"/>
              </a:spcBef>
              <a:buClr>
                <a:srgbClr val="000000"/>
              </a:buClr>
              <a:buSzPts val="1400"/>
            </a:pPr>
            <a:r>
              <a:rPr lang="en-US" altLang="en-US" dirty="0">
                <a:latin typeface="Times" pitchFamily="2" charset="0"/>
              </a:rPr>
              <a:t>Bloom’s: 2:2</a:t>
            </a:r>
          </a:p>
        </p:txBody>
      </p:sp>
      <p:sp>
        <p:nvSpPr>
          <p:cNvPr id="234499" name="Google Shape;464;g847cf01710_0_101:notes">
            <a:extLst>
              <a:ext uri="{FF2B5EF4-FFF2-40B4-BE49-F238E27FC236}">
                <a16:creationId xmlns:a16="http://schemas.microsoft.com/office/drawing/2014/main" id="{606F2863-4903-7A49-BA29-F646AF8527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C70687D-D581-A44D-854E-9ED7DD2C6642}" type="slidenum">
              <a:rPr lang="en-US" altLang="en-US" sz="1200" smtClean="0"/>
              <a:pPr>
                <a:buClr>
                  <a:srgbClr val="000000"/>
                </a:buClr>
                <a:buSzPts val="1200"/>
                <a:buFont typeface="Times" pitchFamily="2" charset="0"/>
                <a:buNone/>
              </a:pPr>
              <a:t>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3567709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21" name="Google Shape;193;g847cf01710_0_132:notes">
            <a:extLst>
              <a:ext uri="{FF2B5EF4-FFF2-40B4-BE49-F238E27FC236}">
                <a16:creationId xmlns:a16="http://schemas.microsoft.com/office/drawing/2014/main" id="{9CBAAFC3-789B-9348-A4D0-739DFC284BC1}"/>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84322" name="Google Shape;194;g847cf01710_0_132:notes">
            <a:extLst>
              <a:ext uri="{FF2B5EF4-FFF2-40B4-BE49-F238E27FC236}">
                <a16:creationId xmlns:a16="http://schemas.microsoft.com/office/drawing/2014/main" id="{DB13B282-74B7-534A-9BE4-CE0704FE13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84323" name="Google Shape;195;g847cf01710_0_132:notes">
            <a:extLst>
              <a:ext uri="{FF2B5EF4-FFF2-40B4-BE49-F238E27FC236}">
                <a16:creationId xmlns:a16="http://schemas.microsoft.com/office/drawing/2014/main" id="{083A4B2B-1D84-3D47-AA49-53C87A1C62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7B0110B-E05A-C540-B4D8-8C0B40F28577}" type="slidenum">
              <a:rPr lang="en-US" altLang="en-US" sz="1200" smtClean="0"/>
              <a:pPr>
                <a:buClr>
                  <a:srgbClr val="000000"/>
                </a:buClr>
                <a:buSzPts val="1200"/>
                <a:buFont typeface="Times" pitchFamily="2" charset="0"/>
                <a:buNone/>
              </a:pPr>
              <a:t>131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61813711"/>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6369" name="Google Shape;165;p2:notes">
            <a:extLst>
              <a:ext uri="{FF2B5EF4-FFF2-40B4-BE49-F238E27FC236}">
                <a16:creationId xmlns:a16="http://schemas.microsoft.com/office/drawing/2014/main" id="{8AE86753-27BA-4849-82BE-5F2EC2280B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86370" name="Google Shape;166;p2:notes">
            <a:extLst>
              <a:ext uri="{FF2B5EF4-FFF2-40B4-BE49-F238E27FC236}">
                <a16:creationId xmlns:a16="http://schemas.microsoft.com/office/drawing/2014/main" id="{84649275-5425-FC45-9BB3-D750E8C38080}"/>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97530046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8417" name="Google Shape;227;g7fe2cbe272_0_58:notes">
            <a:extLst>
              <a:ext uri="{FF2B5EF4-FFF2-40B4-BE49-F238E27FC236}">
                <a16:creationId xmlns:a16="http://schemas.microsoft.com/office/drawing/2014/main" id="{467931B7-2AC0-534A-B7B7-6F332AED0FF3}"/>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88418" name="Google Shape;228;g7fe2cbe272_0_58:notes">
            <a:extLst>
              <a:ext uri="{FF2B5EF4-FFF2-40B4-BE49-F238E27FC236}">
                <a16:creationId xmlns:a16="http://schemas.microsoft.com/office/drawing/2014/main" id="{76573048-76AF-D14A-9B4C-2B32781E54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88419" name="Google Shape;229;g7fe2cbe272_0_58:notes">
            <a:extLst>
              <a:ext uri="{FF2B5EF4-FFF2-40B4-BE49-F238E27FC236}">
                <a16:creationId xmlns:a16="http://schemas.microsoft.com/office/drawing/2014/main" id="{515C7F3D-8414-104B-9E0B-303DE7229D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0EA8E84-B5DC-0048-9571-1A3ACC8B0D32}" type="slidenum">
              <a:rPr lang="en-US" altLang="en-US" sz="1200" smtClean="0"/>
              <a:pPr>
                <a:buClr>
                  <a:srgbClr val="000000"/>
                </a:buClr>
                <a:buSzPts val="1200"/>
                <a:buFont typeface="Times" pitchFamily="2" charset="0"/>
                <a:buNone/>
              </a:pPr>
              <a:t>133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8478211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0465" name="Google Shape;227;g7fe2cbe272_0_58:notes">
            <a:extLst>
              <a:ext uri="{FF2B5EF4-FFF2-40B4-BE49-F238E27FC236}">
                <a16:creationId xmlns:a16="http://schemas.microsoft.com/office/drawing/2014/main" id="{59AE0399-F9CF-3D4E-9D98-712B91EE9C37}"/>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90466" name="Google Shape;228;g7fe2cbe272_0_58:notes">
            <a:extLst>
              <a:ext uri="{FF2B5EF4-FFF2-40B4-BE49-F238E27FC236}">
                <a16:creationId xmlns:a16="http://schemas.microsoft.com/office/drawing/2014/main" id="{9548DD43-D08E-5941-96DA-81A4702D37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90467" name="Google Shape;229;g7fe2cbe272_0_58:notes">
            <a:extLst>
              <a:ext uri="{FF2B5EF4-FFF2-40B4-BE49-F238E27FC236}">
                <a16:creationId xmlns:a16="http://schemas.microsoft.com/office/drawing/2014/main" id="{F1315631-1AA7-BF46-9EB6-210CA60352C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3F31ADF-EE5B-AD45-A7CB-EC65FD397B16}" type="slidenum">
              <a:rPr lang="en-US" altLang="en-US" sz="1200" smtClean="0"/>
              <a:pPr>
                <a:buClr>
                  <a:srgbClr val="000000"/>
                </a:buClr>
                <a:buSzPts val="1200"/>
                <a:buFont typeface="Times" pitchFamily="2" charset="0"/>
                <a:buNone/>
              </a:pPr>
              <a:t>134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0888541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2513" name="Google Shape;227;g7fe2cbe272_0_58:notes">
            <a:extLst>
              <a:ext uri="{FF2B5EF4-FFF2-40B4-BE49-F238E27FC236}">
                <a16:creationId xmlns:a16="http://schemas.microsoft.com/office/drawing/2014/main" id="{7DCE1473-D8A4-934E-881C-994B6BC8C4A1}"/>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92514" name="Google Shape;228;g7fe2cbe272_0_58:notes">
            <a:extLst>
              <a:ext uri="{FF2B5EF4-FFF2-40B4-BE49-F238E27FC236}">
                <a16:creationId xmlns:a16="http://schemas.microsoft.com/office/drawing/2014/main" id="{800B0F88-78CC-9142-A684-151EEC7A504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92515" name="Google Shape;229;g7fe2cbe272_0_58:notes">
            <a:extLst>
              <a:ext uri="{FF2B5EF4-FFF2-40B4-BE49-F238E27FC236}">
                <a16:creationId xmlns:a16="http://schemas.microsoft.com/office/drawing/2014/main" id="{EB17C2BA-BDD5-784D-A762-E684EDAEEF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9E7CD59-D53A-4842-BA59-434D9EBDAA4B}" type="slidenum">
              <a:rPr lang="en-US" altLang="en-US" sz="1200" smtClean="0"/>
              <a:pPr>
                <a:buClr>
                  <a:srgbClr val="000000"/>
                </a:buClr>
                <a:buSzPts val="1200"/>
                <a:buFont typeface="Times" pitchFamily="2" charset="0"/>
                <a:buNone/>
              </a:pPr>
              <a:t>135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6776030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4561" name="Google Shape;227;g7fe2cbe272_0_58:notes">
            <a:extLst>
              <a:ext uri="{FF2B5EF4-FFF2-40B4-BE49-F238E27FC236}">
                <a16:creationId xmlns:a16="http://schemas.microsoft.com/office/drawing/2014/main" id="{5460B5F0-0C3B-4C4B-BA47-DD2022B9CFC1}"/>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94562" name="Google Shape;228;g7fe2cbe272_0_58:notes">
            <a:extLst>
              <a:ext uri="{FF2B5EF4-FFF2-40B4-BE49-F238E27FC236}">
                <a16:creationId xmlns:a16="http://schemas.microsoft.com/office/drawing/2014/main" id="{B89EBAB9-0BC2-AE48-A77A-B4070315B06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94563" name="Google Shape;229;g7fe2cbe272_0_58:notes">
            <a:extLst>
              <a:ext uri="{FF2B5EF4-FFF2-40B4-BE49-F238E27FC236}">
                <a16:creationId xmlns:a16="http://schemas.microsoft.com/office/drawing/2014/main" id="{DCD38CCB-ED67-1146-98E1-7BC16647268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D0A18E6-5866-794D-8BCA-BE4F88746494}" type="slidenum">
              <a:rPr lang="en-US" altLang="en-US" sz="1200" smtClean="0"/>
              <a:pPr>
                <a:buClr>
                  <a:srgbClr val="000000"/>
                </a:buClr>
                <a:buSzPts val="1200"/>
                <a:buFont typeface="Times" pitchFamily="2" charset="0"/>
                <a:buNone/>
              </a:pPr>
              <a:t>136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79299170"/>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6609" name="Google Shape;275;g847cf01710_0_7:notes">
            <a:extLst>
              <a:ext uri="{FF2B5EF4-FFF2-40B4-BE49-F238E27FC236}">
                <a16:creationId xmlns:a16="http://schemas.microsoft.com/office/drawing/2014/main" id="{A51C3D2F-B00D-C545-B129-C636B4254DFD}"/>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96610" name="Google Shape;276;g847cf01710_0_7:notes">
            <a:extLst>
              <a:ext uri="{FF2B5EF4-FFF2-40B4-BE49-F238E27FC236}">
                <a16:creationId xmlns:a16="http://schemas.microsoft.com/office/drawing/2014/main" id="{208C0B6F-919B-8C47-A340-251674B02E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a:latin typeface="Times" pitchFamily="2" charset="0"/>
              </a:rPr>
              <a:t>Answer: C</a:t>
            </a:r>
          </a:p>
          <a:p>
            <a:pPr eaLnBrk="1" hangingPunct="1">
              <a:spcBef>
                <a:spcPct val="0"/>
              </a:spcBef>
              <a:buClr>
                <a:srgbClr val="000000"/>
              </a:buClr>
              <a:buSzPts val="1400"/>
            </a:pPr>
            <a:r>
              <a:rPr lang="en-US" altLang="en-US">
                <a:latin typeface="Times" pitchFamily="2" charset="0"/>
              </a:rPr>
              <a:t>Principle: 4.5</a:t>
            </a:r>
          </a:p>
          <a:p>
            <a:pPr eaLnBrk="1" hangingPunct="1">
              <a:spcBef>
                <a:spcPct val="0"/>
              </a:spcBef>
              <a:buClr>
                <a:srgbClr val="000000"/>
              </a:buClr>
              <a:buSzPts val="1400"/>
            </a:pPr>
            <a:r>
              <a:rPr lang="en-US" altLang="en-US">
                <a:latin typeface="Times" pitchFamily="2" charset="0"/>
              </a:rPr>
              <a:t>Learning Objective: Describe how x-ray crystallography is used to study protein structure.</a:t>
            </a:r>
          </a:p>
          <a:p>
            <a:pPr eaLnBrk="1" hangingPunct="1">
              <a:spcBef>
                <a:spcPct val="0"/>
              </a:spcBef>
              <a:buClr>
                <a:srgbClr val="000000"/>
              </a:buClr>
              <a:buSzPts val="1400"/>
            </a:pPr>
            <a:r>
              <a:rPr lang="en-US" altLang="en-US">
                <a:latin typeface="Times" pitchFamily="2" charset="0"/>
              </a:rPr>
              <a:t>Bloom’s: 2:2</a:t>
            </a:r>
          </a:p>
          <a:p>
            <a:pPr>
              <a:spcBef>
                <a:spcPct val="0"/>
              </a:spcBef>
            </a:pPr>
            <a:endParaRPr lang="en-US" altLang="en-US">
              <a:latin typeface="Times" pitchFamily="2" charset="0"/>
            </a:endParaRPr>
          </a:p>
        </p:txBody>
      </p:sp>
      <p:sp>
        <p:nvSpPr>
          <p:cNvPr id="196611" name="Google Shape;277;g847cf01710_0_7:notes">
            <a:extLst>
              <a:ext uri="{FF2B5EF4-FFF2-40B4-BE49-F238E27FC236}">
                <a16:creationId xmlns:a16="http://schemas.microsoft.com/office/drawing/2014/main" id="{DEC43723-13C0-2C4E-AADC-2FA66F63C2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A3BC87C-B581-004E-985E-19C60E9773B2}" type="slidenum">
              <a:rPr lang="en-US" altLang="en-US" sz="1200" smtClean="0"/>
              <a:pPr>
                <a:buClr>
                  <a:srgbClr val="000000"/>
                </a:buClr>
                <a:buSzPts val="1200"/>
                <a:buFont typeface="Times" pitchFamily="2" charset="0"/>
                <a:buNone/>
              </a:pPr>
              <a:t>137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89747973"/>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8657" name="Google Shape;282;g847cf01710_0_16:notes">
            <a:extLst>
              <a:ext uri="{FF2B5EF4-FFF2-40B4-BE49-F238E27FC236}">
                <a16:creationId xmlns:a16="http://schemas.microsoft.com/office/drawing/2014/main" id="{E7DEC161-C29F-F04A-AEA2-6EAE5B5F073F}"/>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98658" name="Google Shape;283;g847cf01710_0_16:notes">
            <a:extLst>
              <a:ext uri="{FF2B5EF4-FFF2-40B4-BE49-F238E27FC236}">
                <a16:creationId xmlns:a16="http://schemas.microsoft.com/office/drawing/2014/main" id="{32D7FF59-BD38-4649-8E4C-A6C85BA2518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98659" name="Google Shape;284;g847cf01710_0_16:notes">
            <a:extLst>
              <a:ext uri="{FF2B5EF4-FFF2-40B4-BE49-F238E27FC236}">
                <a16:creationId xmlns:a16="http://schemas.microsoft.com/office/drawing/2014/main" id="{BAA644A0-1892-F544-9DED-7C7A92F28B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FF299BB-DD61-854E-A6C0-24231EEA7AA4}" type="slidenum">
              <a:rPr lang="en-US" altLang="en-US" sz="1200" smtClean="0"/>
              <a:pPr>
                <a:buClr>
                  <a:srgbClr val="000000"/>
                </a:buClr>
                <a:buSzPts val="1200"/>
                <a:buFont typeface="Times" pitchFamily="2" charset="0"/>
                <a:buNone/>
              </a:pPr>
              <a:t>138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9195988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0705" name="Google Shape;227;g7fe2cbe272_0_58:notes">
            <a:extLst>
              <a:ext uri="{FF2B5EF4-FFF2-40B4-BE49-F238E27FC236}">
                <a16:creationId xmlns:a16="http://schemas.microsoft.com/office/drawing/2014/main" id="{3BE1CB2C-7660-6044-BFB4-47BB49DBF8A7}"/>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00706" name="Google Shape;228;g7fe2cbe272_0_58:notes">
            <a:extLst>
              <a:ext uri="{FF2B5EF4-FFF2-40B4-BE49-F238E27FC236}">
                <a16:creationId xmlns:a16="http://schemas.microsoft.com/office/drawing/2014/main" id="{63A16263-9222-5F4E-B2A7-EA3C5FAC10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0707" name="Google Shape;229;g7fe2cbe272_0_58:notes">
            <a:extLst>
              <a:ext uri="{FF2B5EF4-FFF2-40B4-BE49-F238E27FC236}">
                <a16:creationId xmlns:a16="http://schemas.microsoft.com/office/drawing/2014/main" id="{FE250DFC-6432-AA43-84B9-E197196C53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6C43345-BAFF-E043-B4D2-94AAE51F0BD0}" type="slidenum">
              <a:rPr lang="en-US" altLang="en-US" sz="1200" smtClean="0"/>
              <a:pPr>
                <a:buClr>
                  <a:srgbClr val="000000"/>
                </a:buClr>
                <a:buSzPts val="1200"/>
                <a:buFont typeface="Times" pitchFamily="2" charset="0"/>
                <a:buNone/>
              </a:pPr>
              <a:t>139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7763197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2753" name="Google Shape;227;g7fe2cbe272_0_58:notes">
            <a:extLst>
              <a:ext uri="{FF2B5EF4-FFF2-40B4-BE49-F238E27FC236}">
                <a16:creationId xmlns:a16="http://schemas.microsoft.com/office/drawing/2014/main" id="{8AA78928-A228-0B43-8C4B-3B245D6108C7}"/>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02754" name="Google Shape;228;g7fe2cbe272_0_58:notes">
            <a:extLst>
              <a:ext uri="{FF2B5EF4-FFF2-40B4-BE49-F238E27FC236}">
                <a16:creationId xmlns:a16="http://schemas.microsoft.com/office/drawing/2014/main" id="{34002FCB-F17A-5642-8CC9-D99F7E233B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2755" name="Google Shape;229;g7fe2cbe272_0_58:notes">
            <a:extLst>
              <a:ext uri="{FF2B5EF4-FFF2-40B4-BE49-F238E27FC236}">
                <a16:creationId xmlns:a16="http://schemas.microsoft.com/office/drawing/2014/main" id="{2290B6DF-8CAD-D04D-A53C-087D76E9C2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76A4000-57B4-A846-9548-76EF01CC56E1}" type="slidenum">
              <a:rPr lang="en-US" altLang="en-US" sz="1200" smtClean="0"/>
              <a:pPr>
                <a:buClr>
                  <a:srgbClr val="000000"/>
                </a:buClr>
                <a:buSzPts val="1200"/>
                <a:buFont typeface="Times" pitchFamily="2" charset="0"/>
                <a:buNone/>
              </a:pPr>
              <a:t>140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443641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6545" name="Google Shape;462;g847cf01710_0_101:notes">
            <a:extLst>
              <a:ext uri="{FF2B5EF4-FFF2-40B4-BE49-F238E27FC236}">
                <a16:creationId xmlns:a16="http://schemas.microsoft.com/office/drawing/2014/main" id="{D7FBC255-904E-D247-9019-B9230B6CB0EC}"/>
              </a:ext>
            </a:extLst>
          </p:cNvPr>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36546" name="Google Shape;463;g847cf01710_0_101:notes">
            <a:extLst>
              <a:ext uri="{FF2B5EF4-FFF2-40B4-BE49-F238E27FC236}">
                <a16:creationId xmlns:a16="http://schemas.microsoft.com/office/drawing/2014/main" id="{719AB31A-CAE2-2C45-A80C-D8D191D5EB79}"/>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36547" name="Google Shape;464;g847cf01710_0_101:notes">
            <a:extLst>
              <a:ext uri="{FF2B5EF4-FFF2-40B4-BE49-F238E27FC236}">
                <a16:creationId xmlns:a16="http://schemas.microsoft.com/office/drawing/2014/main" id="{A634E7C6-7288-BD46-888C-C0E884F7FA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D39C679-C6CF-C149-8F31-30863E74EBD0}" type="slidenum">
              <a:rPr lang="en-US" altLang="en-US" sz="1200" smtClean="0"/>
              <a:pPr>
                <a:buClr>
                  <a:srgbClr val="000000"/>
                </a:buClr>
                <a:buSzPts val="1200"/>
                <a:buFont typeface="Times" pitchFamily="2" charset="0"/>
                <a:buNone/>
              </a:pPr>
              <a:t>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6418576"/>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01" name="Google Shape;227;g7fe2cbe272_0_58:notes">
            <a:extLst>
              <a:ext uri="{FF2B5EF4-FFF2-40B4-BE49-F238E27FC236}">
                <a16:creationId xmlns:a16="http://schemas.microsoft.com/office/drawing/2014/main" id="{8E7DAD13-FD8F-8E4F-A0D7-31C1838B647F}"/>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04802" name="Google Shape;228;g7fe2cbe272_0_58:notes">
            <a:extLst>
              <a:ext uri="{FF2B5EF4-FFF2-40B4-BE49-F238E27FC236}">
                <a16:creationId xmlns:a16="http://schemas.microsoft.com/office/drawing/2014/main" id="{B1F7C073-C561-CE46-A7ED-63AE4893C0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4803" name="Google Shape;229;g7fe2cbe272_0_58:notes">
            <a:extLst>
              <a:ext uri="{FF2B5EF4-FFF2-40B4-BE49-F238E27FC236}">
                <a16:creationId xmlns:a16="http://schemas.microsoft.com/office/drawing/2014/main" id="{2AAA68A6-6BC3-FC4A-ACE0-A220675BCB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CB4B81AD-776B-0E4E-8C3B-BF93D21EFE83}" type="slidenum">
              <a:rPr lang="en-US" altLang="en-US" sz="1200" smtClean="0"/>
              <a:pPr>
                <a:buClr>
                  <a:srgbClr val="000000"/>
                </a:buClr>
                <a:buSzPts val="1200"/>
                <a:buFont typeface="Times" pitchFamily="2" charset="0"/>
                <a:buNone/>
              </a:pPr>
              <a:t>141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1379658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6849" name="Google Shape;275;g847cf01710_0_7:notes">
            <a:extLst>
              <a:ext uri="{FF2B5EF4-FFF2-40B4-BE49-F238E27FC236}">
                <a16:creationId xmlns:a16="http://schemas.microsoft.com/office/drawing/2014/main" id="{9EDDC6A3-963F-6A49-B843-CAA757EFE0A0}"/>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06850" name="Google Shape;276;g847cf01710_0_7:notes">
            <a:extLst>
              <a:ext uri="{FF2B5EF4-FFF2-40B4-BE49-F238E27FC236}">
                <a16:creationId xmlns:a16="http://schemas.microsoft.com/office/drawing/2014/main" id="{8141887C-4375-8849-919E-5AD5207255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a:latin typeface="Times" pitchFamily="2" charset="0"/>
              </a:rPr>
              <a:t>Answer: E</a:t>
            </a:r>
          </a:p>
          <a:p>
            <a:pPr eaLnBrk="1" hangingPunct="1">
              <a:spcBef>
                <a:spcPct val="0"/>
              </a:spcBef>
              <a:buClr>
                <a:srgbClr val="000000"/>
              </a:buClr>
              <a:buSzPts val="1400"/>
            </a:pPr>
            <a:r>
              <a:rPr lang="en-US" altLang="en-US">
                <a:latin typeface="Times" pitchFamily="2" charset="0"/>
              </a:rPr>
              <a:t>Principle: 4.2, 4.5</a:t>
            </a:r>
          </a:p>
          <a:p>
            <a:pPr eaLnBrk="1" hangingPunct="1">
              <a:spcBef>
                <a:spcPct val="0"/>
              </a:spcBef>
              <a:buClr>
                <a:srgbClr val="000000"/>
              </a:buClr>
              <a:buSzPts val="1400"/>
            </a:pPr>
            <a:r>
              <a:rPr lang="en-US" altLang="en-US">
                <a:latin typeface="Times" pitchFamily="2" charset="0"/>
              </a:rPr>
              <a:t>Learning Objective: Describe how circular dichroism is used to study protein structure; Identify key features of a Ramachandran plot; Identify methods that can be used to study three-dimensional protein structure.</a:t>
            </a:r>
          </a:p>
          <a:p>
            <a:pPr eaLnBrk="1" hangingPunct="1">
              <a:spcBef>
                <a:spcPct val="0"/>
              </a:spcBef>
              <a:buClr>
                <a:srgbClr val="000000"/>
              </a:buClr>
              <a:buSzPts val="1400"/>
            </a:pPr>
            <a:r>
              <a:rPr lang="en-US" altLang="en-US">
                <a:latin typeface="Times" pitchFamily="2" charset="0"/>
              </a:rPr>
              <a:t>Bloom’s: 1:1</a:t>
            </a:r>
          </a:p>
          <a:p>
            <a:pPr>
              <a:spcBef>
                <a:spcPct val="0"/>
              </a:spcBef>
            </a:pPr>
            <a:endParaRPr lang="en-US" altLang="en-US">
              <a:latin typeface="Times" pitchFamily="2" charset="0"/>
            </a:endParaRPr>
          </a:p>
        </p:txBody>
      </p:sp>
      <p:sp>
        <p:nvSpPr>
          <p:cNvPr id="206851" name="Google Shape;277;g847cf01710_0_7:notes">
            <a:extLst>
              <a:ext uri="{FF2B5EF4-FFF2-40B4-BE49-F238E27FC236}">
                <a16:creationId xmlns:a16="http://schemas.microsoft.com/office/drawing/2014/main" id="{7E084288-6A9F-974C-A4FC-1039770D15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A1F969E-3499-7F4C-8844-1040B8E9BE19}" type="slidenum">
              <a:rPr lang="en-US" altLang="en-US" sz="1200" smtClean="0"/>
              <a:pPr>
                <a:buClr>
                  <a:srgbClr val="000000"/>
                </a:buClr>
                <a:buSzPts val="1200"/>
                <a:buFont typeface="Times" pitchFamily="2" charset="0"/>
                <a:buNone/>
              </a:pPr>
              <a:t>142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85164984"/>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8897" name="Google Shape;282;g847cf01710_0_16:notes">
            <a:extLst>
              <a:ext uri="{FF2B5EF4-FFF2-40B4-BE49-F238E27FC236}">
                <a16:creationId xmlns:a16="http://schemas.microsoft.com/office/drawing/2014/main" id="{84E1B9CD-A814-864C-A2B2-92B91E3666EF}"/>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08898" name="Google Shape;283;g847cf01710_0_16:notes">
            <a:extLst>
              <a:ext uri="{FF2B5EF4-FFF2-40B4-BE49-F238E27FC236}">
                <a16:creationId xmlns:a16="http://schemas.microsoft.com/office/drawing/2014/main" id="{D8E4C82C-F3AA-0940-9582-EB4E128B4B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08899" name="Google Shape;284;g847cf01710_0_16:notes">
            <a:extLst>
              <a:ext uri="{FF2B5EF4-FFF2-40B4-BE49-F238E27FC236}">
                <a16:creationId xmlns:a16="http://schemas.microsoft.com/office/drawing/2014/main" id="{393F1A43-9D04-2448-B6D2-19696160037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2AF55D9-EE64-574C-8116-EBDEC34B1E97}" type="slidenum">
              <a:rPr lang="en-US" altLang="en-US" sz="1200" smtClean="0"/>
              <a:pPr>
                <a:buClr>
                  <a:srgbClr val="000000"/>
                </a:buClr>
                <a:buSzPts val="1200"/>
                <a:buFont typeface="Times" pitchFamily="2" charset="0"/>
                <a:buNone/>
              </a:pPr>
              <a:t>143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29626636"/>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0945" name="Google Shape;227;g7fe2cbe272_0_58:notes">
            <a:extLst>
              <a:ext uri="{FF2B5EF4-FFF2-40B4-BE49-F238E27FC236}">
                <a16:creationId xmlns:a16="http://schemas.microsoft.com/office/drawing/2014/main" id="{FC510D86-94C0-384D-9331-1AA1FC0C9233}"/>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10946" name="Google Shape;228;g7fe2cbe272_0_58:notes">
            <a:extLst>
              <a:ext uri="{FF2B5EF4-FFF2-40B4-BE49-F238E27FC236}">
                <a16:creationId xmlns:a16="http://schemas.microsoft.com/office/drawing/2014/main" id="{8E74B9CA-7C7F-C14F-8E0A-16AC05D1F7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10947" name="Google Shape;229;g7fe2cbe272_0_58:notes">
            <a:extLst>
              <a:ext uri="{FF2B5EF4-FFF2-40B4-BE49-F238E27FC236}">
                <a16:creationId xmlns:a16="http://schemas.microsoft.com/office/drawing/2014/main" id="{29F80E15-2740-A542-96B7-E5F17832BB7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02C02B4-4791-F747-AE40-383EF02BCAF0}" type="slidenum">
              <a:rPr lang="en-US" altLang="en-US" sz="1200" smtClean="0"/>
              <a:pPr>
                <a:buClr>
                  <a:srgbClr val="000000"/>
                </a:buClr>
                <a:buSzPts val="1200"/>
                <a:buFont typeface="Times" pitchFamily="2" charset="0"/>
                <a:buNone/>
              </a:pPr>
              <a:t>144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312621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2993" name="Google Shape;227;g7fe2cbe272_0_58:notes">
            <a:extLst>
              <a:ext uri="{FF2B5EF4-FFF2-40B4-BE49-F238E27FC236}">
                <a16:creationId xmlns:a16="http://schemas.microsoft.com/office/drawing/2014/main" id="{BAD7C8C6-EC2E-184D-AAF2-10C2D44ABA75}"/>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12994" name="Google Shape;228;g7fe2cbe272_0_58:notes">
            <a:extLst>
              <a:ext uri="{FF2B5EF4-FFF2-40B4-BE49-F238E27FC236}">
                <a16:creationId xmlns:a16="http://schemas.microsoft.com/office/drawing/2014/main" id="{5F0BA746-6C29-5944-B142-D5F4F3A2CB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12995" name="Google Shape;229;g7fe2cbe272_0_58:notes">
            <a:extLst>
              <a:ext uri="{FF2B5EF4-FFF2-40B4-BE49-F238E27FC236}">
                <a16:creationId xmlns:a16="http://schemas.microsoft.com/office/drawing/2014/main" id="{E57864B7-0ACB-4C4D-B829-3213967E44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EA650FB9-020D-364A-BD87-D29A24FDC75E}" type="slidenum">
              <a:rPr lang="en-US" altLang="en-US" sz="1200" smtClean="0"/>
              <a:pPr>
                <a:buClr>
                  <a:srgbClr val="000000"/>
                </a:buClr>
                <a:buSzPts val="1200"/>
                <a:buFont typeface="Times" pitchFamily="2" charset="0"/>
                <a:buNone/>
              </a:pPr>
              <a:t>145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0978019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5041" name="Google Shape;362;g847cf01710_0_29:notes">
            <a:extLst>
              <a:ext uri="{FF2B5EF4-FFF2-40B4-BE49-F238E27FC236}">
                <a16:creationId xmlns:a16="http://schemas.microsoft.com/office/drawing/2014/main" id="{0BAF390A-723A-A64A-824D-0AD522AE0858}"/>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15042" name="Google Shape;363;g847cf01710_0_29:notes">
            <a:extLst>
              <a:ext uri="{FF2B5EF4-FFF2-40B4-BE49-F238E27FC236}">
                <a16:creationId xmlns:a16="http://schemas.microsoft.com/office/drawing/2014/main" id="{D9711334-9A09-A144-ACE9-D40B1ED655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marL="0" indent="0" eaLnBrk="1" hangingPunct="1">
              <a:spcBef>
                <a:spcPct val="0"/>
              </a:spcBef>
              <a:buClr>
                <a:srgbClr val="000000"/>
              </a:buClr>
              <a:buSzPts val="1100"/>
            </a:pPr>
            <a:r>
              <a:rPr lang="en-GB" altLang="en-US" sz="1800" dirty="0">
                <a:solidFill>
                  <a:srgbClr val="000000"/>
                </a:solidFill>
                <a:latin typeface="Times" pitchFamily="2" charset="0"/>
              </a:rPr>
              <a:t>Instructor: </a:t>
            </a:r>
            <a:r>
              <a:rPr lang="en-GB" sz="1800" b="0" i="0" u="none" strike="noStrike" cap="none" dirty="0">
                <a:solidFill>
                  <a:srgbClr val="000000"/>
                </a:solidFill>
                <a:effectLst/>
                <a:latin typeface="Arial"/>
                <a:ea typeface="Arial"/>
                <a:cs typeface="Arial"/>
                <a:sym typeface="Arial"/>
              </a:rPr>
              <a:t>These Animated Technique videos are found within Chapter 4 of Achieve.  They are in the folder titled “Ch4 In-Class Activities, Videos, and Resources.”</a:t>
            </a:r>
            <a:endParaRPr lang="en-US" altLang="en-US" dirty="0">
              <a:latin typeface="Times" pitchFamily="2" charset="0"/>
            </a:endParaRPr>
          </a:p>
        </p:txBody>
      </p:sp>
      <p:sp>
        <p:nvSpPr>
          <p:cNvPr id="215043" name="Google Shape;364;g847cf01710_0_29:notes">
            <a:extLst>
              <a:ext uri="{FF2B5EF4-FFF2-40B4-BE49-F238E27FC236}">
                <a16:creationId xmlns:a16="http://schemas.microsoft.com/office/drawing/2014/main" id="{A304551D-0E32-7C44-8C78-5A26E330AA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146061A9-4EE0-3C46-80AB-120C422A029C}" type="slidenum">
              <a:rPr lang="en-US" altLang="en-US" sz="1200" smtClean="0"/>
              <a:pPr/>
              <a:t>146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7089573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7089" name="Google Shape;371;g847cf01710_0_48:notes">
            <a:extLst>
              <a:ext uri="{FF2B5EF4-FFF2-40B4-BE49-F238E27FC236}">
                <a16:creationId xmlns:a16="http://schemas.microsoft.com/office/drawing/2014/main" id="{E6337A9A-2F6A-954A-9A82-90FB23A18D3B}"/>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17090" name="Google Shape;372;g847cf01710_0_48:notes">
            <a:extLst>
              <a:ext uri="{FF2B5EF4-FFF2-40B4-BE49-F238E27FC236}">
                <a16:creationId xmlns:a16="http://schemas.microsoft.com/office/drawing/2014/main" id="{175DAC29-971A-024D-86F7-733058AAC9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marL="0" indent="0" eaLnBrk="1" hangingPunct="1">
              <a:spcBef>
                <a:spcPct val="0"/>
              </a:spcBef>
              <a:buClr>
                <a:srgbClr val="000000"/>
              </a:buClr>
              <a:buSzPts val="1100"/>
            </a:pPr>
            <a:r>
              <a:rPr lang="en-GB" altLang="en-US" sz="1100" dirty="0">
                <a:solidFill>
                  <a:srgbClr val="000000"/>
                </a:solidFill>
                <a:latin typeface="Times" pitchFamily="2" charset="0"/>
              </a:rPr>
              <a:t>Instructor: </a:t>
            </a:r>
            <a:r>
              <a:rPr lang="en-GB" sz="1100" b="0" i="0" u="none" strike="noStrike" cap="none" dirty="0">
                <a:solidFill>
                  <a:srgbClr val="000000"/>
                </a:solidFill>
                <a:effectLst/>
                <a:latin typeface="Arial"/>
                <a:ea typeface="Arial"/>
                <a:cs typeface="Arial"/>
                <a:sym typeface="Arial"/>
              </a:rPr>
              <a:t>These Animated Technique videos are found within Chapter 4 of Achieve.  They are in the folder titled “Ch4 In-Class Activities, Videos, and Resources.”</a:t>
            </a:r>
            <a:endParaRPr lang="en-US" altLang="en-US" sz="1100" dirty="0">
              <a:latin typeface="Times" pitchFamily="2" charset="0"/>
            </a:endParaRPr>
          </a:p>
        </p:txBody>
      </p:sp>
      <p:sp>
        <p:nvSpPr>
          <p:cNvPr id="217091" name="Google Shape;373;g847cf01710_0_48:notes">
            <a:extLst>
              <a:ext uri="{FF2B5EF4-FFF2-40B4-BE49-F238E27FC236}">
                <a16:creationId xmlns:a16="http://schemas.microsoft.com/office/drawing/2014/main" id="{6B34DC79-2AE3-FC49-98D5-A7B32DC501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21A44646-C645-0B4E-8303-69B4540308E4}" type="slidenum">
              <a:rPr lang="en-US" altLang="en-US" sz="1200" smtClean="0"/>
              <a:pPr/>
              <a:t>147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29164198"/>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19137" name="Google Shape;371;g847cf01710_0_48:notes">
            <a:extLst>
              <a:ext uri="{FF2B5EF4-FFF2-40B4-BE49-F238E27FC236}">
                <a16:creationId xmlns:a16="http://schemas.microsoft.com/office/drawing/2014/main" id="{8EFA9E75-A6A8-994E-BF94-B2B7D81DD9D8}"/>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19138" name="Google Shape;372;g847cf01710_0_48:notes">
            <a:extLst>
              <a:ext uri="{FF2B5EF4-FFF2-40B4-BE49-F238E27FC236}">
                <a16:creationId xmlns:a16="http://schemas.microsoft.com/office/drawing/2014/main" id="{34E47BE6-6A21-F643-9AC6-8E1B8FF8DA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marL="0" indent="0" eaLnBrk="1" hangingPunct="1">
              <a:spcBef>
                <a:spcPct val="0"/>
              </a:spcBef>
              <a:buClr>
                <a:srgbClr val="000000"/>
              </a:buClr>
              <a:buSzPts val="1100"/>
            </a:pPr>
            <a:r>
              <a:rPr lang="en-GB" altLang="en-US" sz="1100" dirty="0">
                <a:solidFill>
                  <a:srgbClr val="000000"/>
                </a:solidFill>
                <a:latin typeface="Times" pitchFamily="2" charset="0"/>
              </a:rPr>
              <a:t>Instructor: </a:t>
            </a:r>
            <a:r>
              <a:rPr lang="en-GB" sz="1100" b="0" i="0" u="none" strike="noStrike" cap="none" dirty="0">
                <a:solidFill>
                  <a:srgbClr val="000000"/>
                </a:solidFill>
                <a:effectLst/>
                <a:latin typeface="Arial"/>
                <a:ea typeface="Arial"/>
                <a:cs typeface="Arial"/>
                <a:sym typeface="Arial"/>
              </a:rPr>
              <a:t>These Animated Technique videos are found within Chapter 4 of Achieve.  They are in the folder titled “Ch4 In-Class Activities, Videos, and Resources.”</a:t>
            </a:r>
            <a:endParaRPr lang="en-US" altLang="en-US" sz="1100" dirty="0">
              <a:latin typeface="Times" pitchFamily="2" charset="0"/>
            </a:endParaRPr>
          </a:p>
        </p:txBody>
      </p:sp>
      <p:sp>
        <p:nvSpPr>
          <p:cNvPr id="219139" name="Google Shape;373;g847cf01710_0_48:notes">
            <a:extLst>
              <a:ext uri="{FF2B5EF4-FFF2-40B4-BE49-F238E27FC236}">
                <a16:creationId xmlns:a16="http://schemas.microsoft.com/office/drawing/2014/main" id="{513F656C-D750-C94F-9C44-611D56FECD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0EFA0A48-8AD8-A045-9910-CAD714634595}" type="slidenum">
              <a:rPr lang="en-US" altLang="en-US" sz="1200" smtClean="0"/>
              <a:pPr/>
              <a:t>148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02693955"/>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1185" name="Google Shape;385;g847cf01710_0_68:notes">
            <a:extLst>
              <a:ext uri="{FF2B5EF4-FFF2-40B4-BE49-F238E27FC236}">
                <a16:creationId xmlns:a16="http://schemas.microsoft.com/office/drawing/2014/main" id="{7431D38B-0F22-1F4B-899D-29121FABD2EF}"/>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21186" name="Google Shape;386;g847cf01710_0_68:notes">
            <a:extLst>
              <a:ext uri="{FF2B5EF4-FFF2-40B4-BE49-F238E27FC236}">
                <a16:creationId xmlns:a16="http://schemas.microsoft.com/office/drawing/2014/main" id="{6E8C03BE-DFB5-2040-8268-43A1D5D9A2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marL="0" indent="0" eaLnBrk="1" hangingPunct="1">
              <a:spcBef>
                <a:spcPct val="0"/>
              </a:spcBef>
              <a:buClr>
                <a:srgbClr val="000000"/>
              </a:buClr>
              <a:buSzPts val="1100"/>
            </a:pPr>
            <a:r>
              <a:rPr lang="en-GB" altLang="en-US" sz="1100" dirty="0">
                <a:solidFill>
                  <a:srgbClr val="000000"/>
                </a:solidFill>
                <a:latin typeface="Times" pitchFamily="2" charset="0"/>
              </a:rPr>
              <a:t>Instructor: </a:t>
            </a:r>
            <a:r>
              <a:rPr lang="en-GB" sz="1100" b="0" i="0" u="none" strike="noStrike" cap="none" dirty="0">
                <a:solidFill>
                  <a:srgbClr val="000000"/>
                </a:solidFill>
                <a:effectLst/>
                <a:latin typeface="Arial"/>
                <a:ea typeface="Arial"/>
                <a:cs typeface="Arial"/>
                <a:sym typeface="Arial"/>
              </a:rPr>
              <a:t>These Animated Technique videos are found within Chapter 4 of Achieve.  They are in the folder titled “Ch4 In-Class Activities, Videos, and Resources.”</a:t>
            </a:r>
            <a:endParaRPr lang="en-US" altLang="en-US" sz="1100" dirty="0">
              <a:latin typeface="Times" pitchFamily="2" charset="0"/>
            </a:endParaRPr>
          </a:p>
        </p:txBody>
      </p:sp>
      <p:sp>
        <p:nvSpPr>
          <p:cNvPr id="221187" name="Google Shape;387;g847cf01710_0_68:notes">
            <a:extLst>
              <a:ext uri="{FF2B5EF4-FFF2-40B4-BE49-F238E27FC236}">
                <a16:creationId xmlns:a16="http://schemas.microsoft.com/office/drawing/2014/main" id="{F6892EBA-DB3A-DE49-84AC-051F26CA49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512E25D5-AAC8-5642-B959-81E0614DCFF6}" type="slidenum">
              <a:rPr lang="en-US" altLang="en-US" sz="1200" smtClean="0"/>
              <a:pPr/>
              <a:t>149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0185016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3233" name="Google Shape;392;g847cf01710_0_74:notes">
            <a:extLst>
              <a:ext uri="{FF2B5EF4-FFF2-40B4-BE49-F238E27FC236}">
                <a16:creationId xmlns:a16="http://schemas.microsoft.com/office/drawing/2014/main" id="{82A4BA51-A189-2D49-91EB-D4D5693EFD26}"/>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23234" name="Google Shape;393;g847cf01710_0_74:notes">
            <a:extLst>
              <a:ext uri="{FF2B5EF4-FFF2-40B4-BE49-F238E27FC236}">
                <a16:creationId xmlns:a16="http://schemas.microsoft.com/office/drawing/2014/main" id="{9A2990AF-57BA-EA48-8A9F-472C3DDD44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marL="0" indent="0" eaLnBrk="1" hangingPunct="1">
              <a:spcBef>
                <a:spcPct val="0"/>
              </a:spcBef>
              <a:buClr>
                <a:srgbClr val="000000"/>
              </a:buClr>
              <a:buSzPts val="1100"/>
            </a:pPr>
            <a:r>
              <a:rPr lang="en-GB" altLang="en-US" sz="1100" dirty="0">
                <a:solidFill>
                  <a:srgbClr val="000000"/>
                </a:solidFill>
                <a:latin typeface="Times" pitchFamily="2" charset="0"/>
              </a:rPr>
              <a:t>Instructor: </a:t>
            </a:r>
            <a:r>
              <a:rPr lang="en-GB" sz="1100" b="0" i="0" u="none" strike="noStrike" cap="none" dirty="0">
                <a:solidFill>
                  <a:srgbClr val="000000"/>
                </a:solidFill>
                <a:effectLst/>
                <a:latin typeface="Arial"/>
                <a:ea typeface="Arial"/>
                <a:cs typeface="Arial"/>
                <a:sym typeface="Arial"/>
              </a:rPr>
              <a:t>These Animated Technique videos are found within Chapter 4 of Achieve.  They are in the folder titled “Ch4 In-Class Activities, Videos, and Resources.”</a:t>
            </a:r>
            <a:endParaRPr lang="en-US" altLang="en-US" sz="1100" dirty="0">
              <a:latin typeface="Times" pitchFamily="2" charset="0"/>
            </a:endParaRPr>
          </a:p>
        </p:txBody>
      </p:sp>
      <p:sp>
        <p:nvSpPr>
          <p:cNvPr id="223235" name="Google Shape;394;g847cf01710_0_74:notes">
            <a:extLst>
              <a:ext uri="{FF2B5EF4-FFF2-40B4-BE49-F238E27FC236}">
                <a16:creationId xmlns:a16="http://schemas.microsoft.com/office/drawing/2014/main" id="{B5DFCAD3-8F03-F04D-8F08-D7B71FD3B6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6039EB9B-38BF-B24F-92DE-6252C06FF31B}" type="slidenum">
              <a:rPr lang="en-US" altLang="en-US" sz="1200" smtClean="0"/>
              <a:pPr/>
              <a:t>150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095123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9153" name="Google Shape;227;g7fe2cbe272_0_58:notes">
            <a:extLst>
              <a:ext uri="{FF2B5EF4-FFF2-40B4-BE49-F238E27FC236}">
                <a16:creationId xmlns:a16="http://schemas.microsoft.com/office/drawing/2014/main" id="{70823562-FDD9-2745-9964-3AED45939B7B}"/>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9154" name="Google Shape;228;g7fe2cbe272_0_58:notes">
            <a:extLst>
              <a:ext uri="{FF2B5EF4-FFF2-40B4-BE49-F238E27FC236}">
                <a16:creationId xmlns:a16="http://schemas.microsoft.com/office/drawing/2014/main" id="{3FAE7890-9187-8F4F-9A03-E8C358EE3D5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9155" name="Google Shape;229;g7fe2cbe272_0_58:notes">
            <a:extLst>
              <a:ext uri="{FF2B5EF4-FFF2-40B4-BE49-F238E27FC236}">
                <a16:creationId xmlns:a16="http://schemas.microsoft.com/office/drawing/2014/main" id="{D8711254-2E02-DE47-8CE1-47E03CFDC98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D7A268-99A1-1F46-A98F-0E4CEE26C698}" type="slidenum">
              <a:rPr lang="en-US" altLang="en-US" sz="1200" smtClean="0"/>
              <a:pPr>
                <a:buClr>
                  <a:srgbClr val="000000"/>
                </a:buClr>
                <a:buSzPts val="1200"/>
                <a:buFont typeface="Times" pitchFamily="2" charset="0"/>
                <a:buNone/>
              </a:pPr>
              <a:t>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7879433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81" name="Google Shape;227;g7fe2cbe272_0_58:notes">
            <a:extLst>
              <a:ext uri="{FF2B5EF4-FFF2-40B4-BE49-F238E27FC236}">
                <a16:creationId xmlns:a16="http://schemas.microsoft.com/office/drawing/2014/main" id="{AAC52018-996D-2248-AC1F-1C6C687C56BD}"/>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25282" name="Google Shape;228;g7fe2cbe272_0_58:notes">
            <a:extLst>
              <a:ext uri="{FF2B5EF4-FFF2-40B4-BE49-F238E27FC236}">
                <a16:creationId xmlns:a16="http://schemas.microsoft.com/office/drawing/2014/main" id="{E8634F09-E212-0543-BB9A-C4A00EBA66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283" name="Google Shape;229;g7fe2cbe272_0_58:notes">
            <a:extLst>
              <a:ext uri="{FF2B5EF4-FFF2-40B4-BE49-F238E27FC236}">
                <a16:creationId xmlns:a16="http://schemas.microsoft.com/office/drawing/2014/main" id="{192A4C20-0E66-0F45-8508-826D74CE3F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D8EEAEF-9982-A148-8C2F-0ADC5A960733}" type="slidenum">
              <a:rPr lang="en-US" altLang="en-US" sz="1200" smtClean="0"/>
              <a:pPr>
                <a:buClr>
                  <a:srgbClr val="000000"/>
                </a:buClr>
                <a:buSzPts val="1200"/>
                <a:buFont typeface="Times" pitchFamily="2" charset="0"/>
                <a:buNone/>
              </a:pPr>
              <a:t>151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41367607"/>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7329" name="Google Shape;227;g7fe2cbe272_0_58:notes">
            <a:extLst>
              <a:ext uri="{FF2B5EF4-FFF2-40B4-BE49-F238E27FC236}">
                <a16:creationId xmlns:a16="http://schemas.microsoft.com/office/drawing/2014/main" id="{FD25AAAF-E710-BA47-9CEA-EBFB201E1105}"/>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27330" name="Google Shape;228;g7fe2cbe272_0_58:notes">
            <a:extLst>
              <a:ext uri="{FF2B5EF4-FFF2-40B4-BE49-F238E27FC236}">
                <a16:creationId xmlns:a16="http://schemas.microsoft.com/office/drawing/2014/main" id="{07AEADC2-A8CC-9F4B-B5E6-E2FBFCA499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7331" name="Google Shape;229;g7fe2cbe272_0_58:notes">
            <a:extLst>
              <a:ext uri="{FF2B5EF4-FFF2-40B4-BE49-F238E27FC236}">
                <a16:creationId xmlns:a16="http://schemas.microsoft.com/office/drawing/2014/main" id="{AF281068-FB49-5042-97E5-3878C91C76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9B8EE27-5D0B-4443-A32D-90460BE28C57}" type="slidenum">
              <a:rPr lang="en-US" altLang="en-US" sz="1200" smtClean="0"/>
              <a:pPr>
                <a:buClr>
                  <a:srgbClr val="000000"/>
                </a:buClr>
                <a:buSzPts val="1200"/>
                <a:buFont typeface="Times" pitchFamily="2" charset="0"/>
                <a:buNone/>
              </a:pPr>
              <a:t>152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6528837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9377" name="Google Shape;275;g847cf01710_0_7:notes">
            <a:extLst>
              <a:ext uri="{FF2B5EF4-FFF2-40B4-BE49-F238E27FC236}">
                <a16:creationId xmlns:a16="http://schemas.microsoft.com/office/drawing/2014/main" id="{D5952D89-383E-F045-9D07-D26AAFB57B3A}"/>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29378" name="Google Shape;276;g847cf01710_0_7:notes">
            <a:extLst>
              <a:ext uri="{FF2B5EF4-FFF2-40B4-BE49-F238E27FC236}">
                <a16:creationId xmlns:a16="http://schemas.microsoft.com/office/drawing/2014/main" id="{D541FFE0-C664-1740-82DF-DF86AB2C31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a:latin typeface="Times" pitchFamily="2" charset="0"/>
              </a:rPr>
              <a:t>Answer: D</a:t>
            </a:r>
          </a:p>
          <a:p>
            <a:pPr eaLnBrk="1" hangingPunct="1">
              <a:spcBef>
                <a:spcPct val="0"/>
              </a:spcBef>
              <a:buClr>
                <a:srgbClr val="000000"/>
              </a:buClr>
              <a:buSzPts val="1400"/>
            </a:pPr>
            <a:r>
              <a:rPr lang="en-US" altLang="en-US">
                <a:latin typeface="Times" pitchFamily="2" charset="0"/>
              </a:rPr>
              <a:t>Principle: 4.5</a:t>
            </a:r>
          </a:p>
          <a:p>
            <a:pPr eaLnBrk="1" hangingPunct="1">
              <a:spcBef>
                <a:spcPct val="0"/>
              </a:spcBef>
              <a:buClr>
                <a:srgbClr val="000000"/>
              </a:buClr>
              <a:buSzPts val="1400"/>
            </a:pPr>
            <a:r>
              <a:rPr lang="en-US" altLang="en-US">
                <a:latin typeface="Times" pitchFamily="2" charset="0"/>
              </a:rPr>
              <a:t>Learning Objective: Describe how cryo-electron microscopy is used to study protein structure.</a:t>
            </a:r>
          </a:p>
          <a:p>
            <a:pPr eaLnBrk="1" hangingPunct="1">
              <a:spcBef>
                <a:spcPct val="0"/>
              </a:spcBef>
              <a:buClr>
                <a:srgbClr val="000000"/>
              </a:buClr>
              <a:buSzPts val="1400"/>
            </a:pPr>
            <a:r>
              <a:rPr lang="en-US" altLang="en-US">
                <a:latin typeface="Times" pitchFamily="2" charset="0"/>
              </a:rPr>
              <a:t>Bloom’s: 2:2</a:t>
            </a:r>
          </a:p>
          <a:p>
            <a:pPr>
              <a:spcBef>
                <a:spcPct val="0"/>
              </a:spcBef>
            </a:pPr>
            <a:endParaRPr lang="en-US" altLang="en-US">
              <a:latin typeface="Times" pitchFamily="2" charset="0"/>
            </a:endParaRPr>
          </a:p>
        </p:txBody>
      </p:sp>
      <p:sp>
        <p:nvSpPr>
          <p:cNvPr id="229379" name="Google Shape;277;g847cf01710_0_7:notes">
            <a:extLst>
              <a:ext uri="{FF2B5EF4-FFF2-40B4-BE49-F238E27FC236}">
                <a16:creationId xmlns:a16="http://schemas.microsoft.com/office/drawing/2014/main" id="{F9A3AD45-362C-7947-BE67-53A9B4A5D7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A083148-E6F0-EF48-AB2A-C0CD8BA8D918}" type="slidenum">
              <a:rPr lang="en-US" altLang="en-US" sz="1200" smtClean="0"/>
              <a:pPr>
                <a:buClr>
                  <a:srgbClr val="000000"/>
                </a:buClr>
                <a:buSzPts val="1200"/>
                <a:buFont typeface="Times" pitchFamily="2" charset="0"/>
                <a:buNone/>
              </a:pPr>
              <a:t>153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8024440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1425" name="Google Shape;282;g847cf01710_0_16:notes">
            <a:extLst>
              <a:ext uri="{FF2B5EF4-FFF2-40B4-BE49-F238E27FC236}">
                <a16:creationId xmlns:a16="http://schemas.microsoft.com/office/drawing/2014/main" id="{B81E85ED-99A3-7048-8C5E-3277ECC1AB59}"/>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31426" name="Google Shape;283;g847cf01710_0_16:notes">
            <a:extLst>
              <a:ext uri="{FF2B5EF4-FFF2-40B4-BE49-F238E27FC236}">
                <a16:creationId xmlns:a16="http://schemas.microsoft.com/office/drawing/2014/main" id="{4A5434C3-94F1-CD4A-B21C-E0627FE7079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31427" name="Google Shape;284;g847cf01710_0_16:notes">
            <a:extLst>
              <a:ext uri="{FF2B5EF4-FFF2-40B4-BE49-F238E27FC236}">
                <a16:creationId xmlns:a16="http://schemas.microsoft.com/office/drawing/2014/main" id="{E47734F4-2DCF-5F44-B888-195CB625C1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EBEEB16B-D3C2-AF45-AD99-6C0812861ED4}" type="slidenum">
              <a:rPr lang="en-US" altLang="en-US" sz="1200" smtClean="0"/>
              <a:pPr>
                <a:buClr>
                  <a:srgbClr val="000000"/>
                </a:buClr>
                <a:buSzPts val="1200"/>
                <a:buFont typeface="Times" pitchFamily="2" charset="0"/>
                <a:buNone/>
              </a:pPr>
              <a:t>154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79380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8593" name="Google Shape;462;g847cf01710_0_101:notes">
            <a:extLst>
              <a:ext uri="{FF2B5EF4-FFF2-40B4-BE49-F238E27FC236}">
                <a16:creationId xmlns:a16="http://schemas.microsoft.com/office/drawing/2014/main" id="{A07BF9AA-E355-2945-AA56-FA4E58EE4DF4}"/>
              </a:ext>
            </a:extLst>
          </p:cNvPr>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38594" name="Google Shape;463;g847cf01710_0_101:notes">
            <a:extLst>
              <a:ext uri="{FF2B5EF4-FFF2-40B4-BE49-F238E27FC236}">
                <a16:creationId xmlns:a16="http://schemas.microsoft.com/office/drawing/2014/main" id="{5BE410F2-668F-7145-AF1B-6297FAB90750}"/>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D</a:t>
            </a:r>
          </a:p>
          <a:p>
            <a:pPr eaLnBrk="1" hangingPunct="1">
              <a:spcBef>
                <a:spcPct val="0"/>
              </a:spcBef>
              <a:buClr>
                <a:srgbClr val="000000"/>
              </a:buClr>
              <a:buSzPts val="1400"/>
            </a:pPr>
            <a:r>
              <a:rPr lang="en-US" altLang="en-US" dirty="0">
                <a:latin typeface="Times" pitchFamily="2" charset="0"/>
              </a:rPr>
              <a:t>Principle: 4.1</a:t>
            </a:r>
          </a:p>
          <a:p>
            <a:pPr eaLnBrk="1" hangingPunct="1">
              <a:spcBef>
                <a:spcPct val="0"/>
              </a:spcBef>
              <a:buClr>
                <a:srgbClr val="000000"/>
              </a:buClr>
              <a:buSzPts val="1400"/>
            </a:pPr>
            <a:r>
              <a:rPr lang="en-US" altLang="en-US" dirty="0">
                <a:latin typeface="Times" pitchFamily="2" charset="0"/>
              </a:rPr>
              <a:t>Learning Objective(s): Describe the role of water in determining the overall free energy of a protein conformation.</a:t>
            </a:r>
          </a:p>
          <a:p>
            <a:pPr eaLnBrk="1" hangingPunct="1">
              <a:spcBef>
                <a:spcPct val="0"/>
              </a:spcBef>
              <a:buClr>
                <a:srgbClr val="000000"/>
              </a:buClr>
              <a:buSzPts val="1400"/>
            </a:pPr>
            <a:r>
              <a:rPr lang="en-US" altLang="en-US" dirty="0">
                <a:latin typeface="Times" pitchFamily="2" charset="0"/>
              </a:rPr>
              <a:t>Bloom’s: 2:2</a:t>
            </a:r>
          </a:p>
        </p:txBody>
      </p:sp>
      <p:sp>
        <p:nvSpPr>
          <p:cNvPr id="238595" name="Google Shape;464;g847cf01710_0_101:notes">
            <a:extLst>
              <a:ext uri="{FF2B5EF4-FFF2-40B4-BE49-F238E27FC236}">
                <a16:creationId xmlns:a16="http://schemas.microsoft.com/office/drawing/2014/main" id="{5C034DA4-8D71-7D4B-9D75-3463B2E173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EA8044E8-42DC-C841-92AD-697C30909D82}" type="slidenum">
              <a:rPr lang="en-US" altLang="en-US" sz="1200" smtClean="0"/>
              <a:pPr>
                <a:buClr>
                  <a:srgbClr val="000000"/>
                </a:buClr>
                <a:buSzPts val="1200"/>
                <a:buFont typeface="Times" pitchFamily="2" charset="0"/>
                <a:buNone/>
              </a:pPr>
              <a:t>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71130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0641" name="Google Shape;462;g847cf01710_0_101:notes">
            <a:extLst>
              <a:ext uri="{FF2B5EF4-FFF2-40B4-BE49-F238E27FC236}">
                <a16:creationId xmlns:a16="http://schemas.microsoft.com/office/drawing/2014/main" id="{5A98E1A4-66A0-B448-BE66-AF50F0F4A15C}"/>
              </a:ext>
            </a:extLst>
          </p:cNvPr>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40642" name="Google Shape;463;g847cf01710_0_101:notes">
            <a:extLst>
              <a:ext uri="{FF2B5EF4-FFF2-40B4-BE49-F238E27FC236}">
                <a16:creationId xmlns:a16="http://schemas.microsoft.com/office/drawing/2014/main" id="{128D3422-7670-504C-8DA1-7BD568B74E41}"/>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0643" name="Google Shape;464;g847cf01710_0_101:notes">
            <a:extLst>
              <a:ext uri="{FF2B5EF4-FFF2-40B4-BE49-F238E27FC236}">
                <a16:creationId xmlns:a16="http://schemas.microsoft.com/office/drawing/2014/main" id="{CBDC48A9-BBC6-DE42-8C90-57AFA20CD6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CAD0A93-2D2B-EC44-8312-E15EA137AE0C}" type="slidenum">
              <a:rPr lang="en-US" altLang="en-US" sz="1200" smtClean="0"/>
              <a:pPr>
                <a:buClr>
                  <a:srgbClr val="000000"/>
                </a:buClr>
                <a:buSzPts val="1200"/>
                <a:buFont typeface="Times" pitchFamily="2" charset="0"/>
                <a:buNone/>
              </a:pPr>
              <a:t>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27754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1201" name="Google Shape;227;g7fe2cbe272_0_58:notes">
            <a:extLst>
              <a:ext uri="{FF2B5EF4-FFF2-40B4-BE49-F238E27FC236}">
                <a16:creationId xmlns:a16="http://schemas.microsoft.com/office/drawing/2014/main" id="{03179897-B59C-0244-889B-D96D5BF9C8D2}"/>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1202" name="Google Shape;228;g7fe2cbe272_0_58:notes">
            <a:extLst>
              <a:ext uri="{FF2B5EF4-FFF2-40B4-BE49-F238E27FC236}">
                <a16:creationId xmlns:a16="http://schemas.microsoft.com/office/drawing/2014/main" id="{7F1B36D8-8AE3-E642-9039-4EEB2D70E7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1203" name="Google Shape;229;g7fe2cbe272_0_58:notes">
            <a:extLst>
              <a:ext uri="{FF2B5EF4-FFF2-40B4-BE49-F238E27FC236}">
                <a16:creationId xmlns:a16="http://schemas.microsoft.com/office/drawing/2014/main" id="{C5BD8532-5BC8-D94E-8B5A-6B79693C47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550AF0D-4E01-2543-8518-72D8FA349920}" type="slidenum">
              <a:rPr lang="en-US" altLang="en-US" sz="1200" smtClean="0"/>
              <a:pPr>
                <a:buClr>
                  <a:srgbClr val="000000"/>
                </a:buClr>
                <a:buSzPts val="1200"/>
                <a:buFont typeface="Times" pitchFamily="2" charset="0"/>
                <a:buNone/>
              </a:pPr>
              <a:t>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327846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3249" name="Google Shape;227;g7fe2cbe272_0_58:notes">
            <a:extLst>
              <a:ext uri="{FF2B5EF4-FFF2-40B4-BE49-F238E27FC236}">
                <a16:creationId xmlns:a16="http://schemas.microsoft.com/office/drawing/2014/main" id="{A0114A09-4FC6-7545-9C83-B85068EAE16A}"/>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3250" name="Google Shape;228;g7fe2cbe272_0_58:notes">
            <a:extLst>
              <a:ext uri="{FF2B5EF4-FFF2-40B4-BE49-F238E27FC236}">
                <a16:creationId xmlns:a16="http://schemas.microsoft.com/office/drawing/2014/main" id="{6CEC5E2E-8BB6-AE47-B247-A259476E3D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3251" name="Google Shape;229;g7fe2cbe272_0_58:notes">
            <a:extLst>
              <a:ext uri="{FF2B5EF4-FFF2-40B4-BE49-F238E27FC236}">
                <a16:creationId xmlns:a16="http://schemas.microsoft.com/office/drawing/2014/main" id="{C17A0C9A-6652-5246-8F63-2B2A158DAA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FEF6C43-7A99-0A4C-9BBE-6FEBFC92FF44}" type="slidenum">
              <a:rPr lang="en-US" altLang="en-US" sz="1200" smtClean="0"/>
              <a:pPr>
                <a:buClr>
                  <a:srgbClr val="000000"/>
                </a:buClr>
                <a:buSzPts val="1200"/>
                <a:buFont typeface="Times" pitchFamily="2" charset="0"/>
                <a:buNone/>
              </a:pPr>
              <a:t>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38573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625" name="Google Shape;165;p2:notes">
            <a:extLst>
              <a:ext uri="{FF2B5EF4-FFF2-40B4-BE49-F238E27FC236}">
                <a16:creationId xmlns:a16="http://schemas.microsoft.com/office/drawing/2014/main" id="{283FA935-D227-4542-B9E8-19FF9C1543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626" name="Google Shape;166;p2:notes">
            <a:extLst>
              <a:ext uri="{FF2B5EF4-FFF2-40B4-BE49-F238E27FC236}">
                <a16:creationId xmlns:a16="http://schemas.microsoft.com/office/drawing/2014/main" id="{85A43E2D-C413-3E4E-993D-AFDE83A8D9C7}"/>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4675827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5297" name="Google Shape;227;g7fe2cbe272_0_58:notes">
            <a:extLst>
              <a:ext uri="{FF2B5EF4-FFF2-40B4-BE49-F238E27FC236}">
                <a16:creationId xmlns:a16="http://schemas.microsoft.com/office/drawing/2014/main" id="{78C751A7-BD2F-ED44-AD25-23474B7BD7CF}"/>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5298" name="Google Shape;228;g7fe2cbe272_0_58:notes">
            <a:extLst>
              <a:ext uri="{FF2B5EF4-FFF2-40B4-BE49-F238E27FC236}">
                <a16:creationId xmlns:a16="http://schemas.microsoft.com/office/drawing/2014/main" id="{461D643A-7F8B-6A4D-A558-ED3011B6AB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5299" name="Google Shape;229;g7fe2cbe272_0_58:notes">
            <a:extLst>
              <a:ext uri="{FF2B5EF4-FFF2-40B4-BE49-F238E27FC236}">
                <a16:creationId xmlns:a16="http://schemas.microsoft.com/office/drawing/2014/main" id="{62E3E915-DAC6-5744-BCD1-FE66B3A2B6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023AE233-A672-A245-885C-4B33C8064F18}" type="slidenum">
              <a:rPr lang="en-US" altLang="en-US" sz="1200" smtClean="0"/>
              <a:pPr>
                <a:buClr>
                  <a:srgbClr val="000000"/>
                </a:buClr>
                <a:buSzPts val="1200"/>
                <a:buFont typeface="Times" pitchFamily="2" charset="0"/>
                <a:buNone/>
              </a:pPr>
              <a:t>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235253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7345" name="Google Shape;227;g7fe2cbe272_0_58:notes">
            <a:extLst>
              <a:ext uri="{FF2B5EF4-FFF2-40B4-BE49-F238E27FC236}">
                <a16:creationId xmlns:a16="http://schemas.microsoft.com/office/drawing/2014/main" id="{EC6D1F48-9F50-A44E-A10A-87B817775FD6}"/>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7346" name="Google Shape;228;g7fe2cbe272_0_58:notes">
            <a:extLst>
              <a:ext uri="{FF2B5EF4-FFF2-40B4-BE49-F238E27FC236}">
                <a16:creationId xmlns:a16="http://schemas.microsoft.com/office/drawing/2014/main" id="{80FAEDBF-654B-D240-9576-8A0FD3C3FE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a:latin typeface="Times" pitchFamily="2" charset="0"/>
              </a:rPr>
              <a:t>Peptide conformation is defined by three dihedral angles (also known as torsion angles) called </a:t>
            </a:r>
            <a:r>
              <a:rPr lang="el-GR" altLang="en-US">
                <a:latin typeface="Times" pitchFamily="2" charset="0"/>
              </a:rPr>
              <a:t>φ (</a:t>
            </a:r>
            <a:r>
              <a:rPr lang="en-US" altLang="en-US">
                <a:latin typeface="Times" pitchFamily="2" charset="0"/>
              </a:rPr>
              <a:t>phi), </a:t>
            </a:r>
            <a:r>
              <a:rPr lang="el-GR" altLang="en-US">
                <a:latin typeface="Times" pitchFamily="2" charset="0"/>
              </a:rPr>
              <a:t>ψ (</a:t>
            </a:r>
            <a:r>
              <a:rPr lang="en-US" altLang="en-US">
                <a:latin typeface="Times" pitchFamily="2" charset="0"/>
              </a:rPr>
              <a:t>psi), and </a:t>
            </a:r>
            <a:r>
              <a:rPr lang="el-GR" altLang="en-US">
                <a:latin typeface="Times" pitchFamily="2" charset="0"/>
              </a:rPr>
              <a:t>ω (</a:t>
            </a:r>
            <a:r>
              <a:rPr lang="en-US" altLang="en-US">
                <a:latin typeface="Times" pitchFamily="2" charset="0"/>
              </a:rPr>
              <a:t>omega), </a:t>
            </a:r>
          </a:p>
          <a:p>
            <a:pPr>
              <a:spcBef>
                <a:spcPct val="0"/>
              </a:spcBef>
            </a:pPr>
            <a:endParaRPr lang="en-US" altLang="en-US">
              <a:latin typeface="Times" pitchFamily="2" charset="0"/>
            </a:endParaRPr>
          </a:p>
        </p:txBody>
      </p:sp>
      <p:sp>
        <p:nvSpPr>
          <p:cNvPr id="57347" name="Google Shape;229;g7fe2cbe272_0_58:notes">
            <a:extLst>
              <a:ext uri="{FF2B5EF4-FFF2-40B4-BE49-F238E27FC236}">
                <a16:creationId xmlns:a16="http://schemas.microsoft.com/office/drawing/2014/main" id="{862996C2-BC15-3244-92A2-942E794CDE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9049509-F36E-2F44-B8E4-132D6173B28A}" type="slidenum">
              <a:rPr lang="en-US" altLang="en-US" sz="1200" smtClean="0"/>
              <a:pPr>
                <a:buClr>
                  <a:srgbClr val="000000"/>
                </a:buClr>
                <a:buSzPts val="1200"/>
                <a:buFont typeface="Times" pitchFamily="2" charset="0"/>
                <a:buNone/>
              </a:pPr>
              <a:t>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286599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2689" name="Google Shape;462;g847cf01710_0_101:notes">
            <a:extLst>
              <a:ext uri="{FF2B5EF4-FFF2-40B4-BE49-F238E27FC236}">
                <a16:creationId xmlns:a16="http://schemas.microsoft.com/office/drawing/2014/main" id="{DC3670F4-8A8C-4344-8B05-2B2695CCDD7C}"/>
              </a:ext>
            </a:extLst>
          </p:cNvPr>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42690" name="Google Shape;463;g847cf01710_0_101:notes">
            <a:extLst>
              <a:ext uri="{FF2B5EF4-FFF2-40B4-BE49-F238E27FC236}">
                <a16:creationId xmlns:a16="http://schemas.microsoft.com/office/drawing/2014/main" id="{DD40DF48-6154-814E-BB9E-44E1F7545459}"/>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a:latin typeface="Times" pitchFamily="2" charset="0"/>
              </a:rPr>
              <a:t>Answer: E</a:t>
            </a:r>
          </a:p>
          <a:p>
            <a:pPr eaLnBrk="1" hangingPunct="1">
              <a:spcBef>
                <a:spcPct val="0"/>
              </a:spcBef>
              <a:buClr>
                <a:srgbClr val="000000"/>
              </a:buClr>
              <a:buSzPts val="1400"/>
            </a:pPr>
            <a:r>
              <a:rPr lang="en-US" altLang="en-US">
                <a:latin typeface="Times" pitchFamily="2" charset="0"/>
              </a:rPr>
              <a:t>Principle: 4.1</a:t>
            </a:r>
          </a:p>
          <a:p>
            <a:pPr eaLnBrk="1" hangingPunct="1">
              <a:spcBef>
                <a:spcPct val="0"/>
              </a:spcBef>
              <a:buClr>
                <a:srgbClr val="000000"/>
              </a:buClr>
              <a:buSzPts val="1400"/>
            </a:pPr>
            <a:r>
              <a:rPr lang="en-US" altLang="en-US">
                <a:latin typeface="Times" pitchFamily="2" charset="0"/>
              </a:rPr>
              <a:t>Learning Objective(s): Explain how peptide bonds influence protein structure.</a:t>
            </a:r>
          </a:p>
          <a:p>
            <a:pPr eaLnBrk="1" hangingPunct="1">
              <a:spcBef>
                <a:spcPct val="0"/>
              </a:spcBef>
              <a:buClr>
                <a:srgbClr val="000000"/>
              </a:buClr>
              <a:buSzPts val="1400"/>
            </a:pPr>
            <a:r>
              <a:rPr lang="en-US" altLang="en-US">
                <a:latin typeface="Times" pitchFamily="2" charset="0"/>
              </a:rPr>
              <a:t>Bloom’s: 2:2</a:t>
            </a:r>
          </a:p>
        </p:txBody>
      </p:sp>
      <p:sp>
        <p:nvSpPr>
          <p:cNvPr id="242691" name="Google Shape;464;g847cf01710_0_101:notes">
            <a:extLst>
              <a:ext uri="{FF2B5EF4-FFF2-40B4-BE49-F238E27FC236}">
                <a16:creationId xmlns:a16="http://schemas.microsoft.com/office/drawing/2014/main" id="{494D0C51-55BE-7541-8FC6-F75ACBB565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2F57F72-4EE2-2541-B81F-F4462EB3E54D}" type="slidenum">
              <a:rPr lang="en-US" altLang="en-US" sz="1200" smtClean="0"/>
              <a:pPr>
                <a:buClr>
                  <a:srgbClr val="000000"/>
                </a:buClr>
                <a:buSzPts val="1200"/>
                <a:buFont typeface="Times" pitchFamily="2" charset="0"/>
                <a:buNone/>
              </a:pPr>
              <a:t>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709588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4737" name="Google Shape;462;g847cf01710_0_101:notes">
            <a:extLst>
              <a:ext uri="{FF2B5EF4-FFF2-40B4-BE49-F238E27FC236}">
                <a16:creationId xmlns:a16="http://schemas.microsoft.com/office/drawing/2014/main" id="{339365D7-D020-C147-9D0E-E0A3EC676080}"/>
              </a:ext>
            </a:extLst>
          </p:cNvPr>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44738" name="Google Shape;463;g847cf01710_0_101:notes">
            <a:extLst>
              <a:ext uri="{FF2B5EF4-FFF2-40B4-BE49-F238E27FC236}">
                <a16:creationId xmlns:a16="http://schemas.microsoft.com/office/drawing/2014/main" id="{4D78AC45-6888-8346-A75E-40C531D3CA98}"/>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4739" name="Google Shape;464;g847cf01710_0_101:notes">
            <a:extLst>
              <a:ext uri="{FF2B5EF4-FFF2-40B4-BE49-F238E27FC236}">
                <a16:creationId xmlns:a16="http://schemas.microsoft.com/office/drawing/2014/main" id="{BEB0C938-0A5B-0F48-9219-8746EA7C42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64C26E1-D65F-A64D-AE58-945A55798F46}" type="slidenum">
              <a:rPr lang="en-US" altLang="en-US" sz="1200" smtClean="0"/>
              <a:pPr>
                <a:buClr>
                  <a:srgbClr val="000000"/>
                </a:buClr>
                <a:buSzPts val="1200"/>
                <a:buFont typeface="Times" pitchFamily="2" charset="0"/>
                <a:buNone/>
              </a:pPr>
              <a:t>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061576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3281" name="Google Shape;161;g929a7def50_0_124:notes">
            <a:extLst>
              <a:ext uri="{FF2B5EF4-FFF2-40B4-BE49-F238E27FC236}">
                <a16:creationId xmlns:a16="http://schemas.microsoft.com/office/drawing/2014/main" id="{3F443D9B-8EA1-254E-AB6E-B04A42AC1BB0}"/>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3282" name="Google Shape;162;g929a7def50_0_124:notes">
            <a:extLst>
              <a:ext uri="{FF2B5EF4-FFF2-40B4-BE49-F238E27FC236}">
                <a16:creationId xmlns:a16="http://schemas.microsoft.com/office/drawing/2014/main" id="{5F7B60B9-21DA-6145-9E44-6836B5EB66DB}"/>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indent="0">
              <a:spcBef>
                <a:spcPct val="0"/>
              </a:spcBef>
              <a:buClr>
                <a:srgbClr val="000000"/>
              </a:buClr>
              <a:buSzPts val="1000"/>
            </a:pPr>
            <a:r>
              <a:rPr lang="en-US" altLang="en-US" dirty="0">
                <a:latin typeface="Arial" panose="020B0604020202020204" pitchFamily="34" charset="0"/>
                <a:ea typeface="ＭＳ Ｐゴシック" panose="020B0600070205080204" pitchFamily="34" charset="-128"/>
              </a:rPr>
              <a:t>Instructor: </a:t>
            </a:r>
            <a:r>
              <a:rPr lang="en-US" sz="1800" b="0" i="0" u="none" strike="noStrike" cap="none" dirty="0">
                <a:solidFill>
                  <a:srgbClr val="000000"/>
                </a:solidFill>
                <a:effectLst/>
                <a:latin typeface="Arial"/>
                <a:ea typeface="Arial"/>
                <a:cs typeface="Arial"/>
                <a:sym typeface="Arial"/>
              </a:rPr>
              <a:t>For additional information, see the Instructor Activity Guide located in Achieve. It can be found within Chapter 4, in the folder titled “Ch4 In-Class Activities, Videos, and Resources.”</a:t>
            </a:r>
            <a:endParaRPr lang="en-US" altLang="en-US" dirty="0">
              <a:latin typeface="Arial" panose="020B0604020202020204" pitchFamily="34" charset="0"/>
              <a:ea typeface="ＭＳ Ｐゴシック" panose="020B0600070205080204" pitchFamily="34" charset="-128"/>
            </a:endParaRPr>
          </a:p>
        </p:txBody>
      </p:sp>
      <p:sp>
        <p:nvSpPr>
          <p:cNvPr id="353283" name="Google Shape;163;g929a7def50_0_124:notes">
            <a:extLst>
              <a:ext uri="{FF2B5EF4-FFF2-40B4-BE49-F238E27FC236}">
                <a16:creationId xmlns:a16="http://schemas.microsoft.com/office/drawing/2014/main" id="{A4F57885-1F0C-974D-93E4-F4C59F5567F9}"/>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1EDDDECD-7F1B-5F49-830D-72E8011EBD7A}" type="slidenum">
              <a:rPr lang="en-GB" altLang="en-US" sz="1300" b="0" smtClean="0"/>
              <a:pPr algn="l"/>
              <a:t>25</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686938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55329" name="Google Shape;170;g929a7def50_0_242:notes">
            <a:extLst>
              <a:ext uri="{FF2B5EF4-FFF2-40B4-BE49-F238E27FC236}">
                <a16:creationId xmlns:a16="http://schemas.microsoft.com/office/drawing/2014/main" id="{6410CABB-4BCA-4443-A035-87E7665CBDCC}"/>
              </a:ext>
            </a:extLst>
          </p:cNvPr>
          <p:cNvSpPr>
            <a:spLocks noGrp="1" noRot="1" noChangeAspect="1" noTextEdit="1"/>
          </p:cNvSpPr>
          <p:nvPr>
            <p:ph type="sldImg" idx="2"/>
          </p:nvPr>
        </p:nvSpPr>
        <p:spPr>
          <a:xfrm>
            <a:off x="1106488" y="652463"/>
            <a:ext cx="4645025" cy="3484562"/>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55330" name="Google Shape;171;g929a7def50_0_242:notes">
            <a:extLst>
              <a:ext uri="{FF2B5EF4-FFF2-40B4-BE49-F238E27FC236}">
                <a16:creationId xmlns:a16="http://schemas.microsoft.com/office/drawing/2014/main" id="{727E96F9-4243-9B47-89A4-3251F2EBDEED}"/>
              </a:ext>
            </a:extLst>
          </p:cNvPr>
          <p:cNvSpPr txBox="1">
            <a:spLocks noGrp="1" noChangeArrowheads="1"/>
          </p:cNvSpPr>
          <p:nvPr>
            <p:ph type="body" idx="1"/>
          </p:nvPr>
        </p:nvSpPr>
        <p:spPr>
          <a:xfrm>
            <a:off x="928688" y="4354513"/>
            <a:ext cx="5000625" cy="41370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91425" rIns="91425" bIns="91425"/>
          <a:lstStyle/>
          <a:p>
            <a:pPr marL="0" marR="0" lvl="0" indent="0" algn="l" defTabSz="914400" rtl="0" eaLnBrk="1" fontAlgn="auto" latinLnBrk="0" hangingPunct="1">
              <a:lnSpc>
                <a:spcPct val="100000"/>
              </a:lnSpc>
              <a:spcBef>
                <a:spcPct val="0"/>
              </a:spcBef>
              <a:spcAft>
                <a:spcPts val="0"/>
              </a:spcAft>
              <a:buClr>
                <a:srgbClr val="000000"/>
              </a:buClr>
              <a:buSzPts val="1400"/>
              <a:buFont typeface="Arial"/>
              <a:buNone/>
              <a:tabLst/>
              <a:defRPr/>
            </a:pPr>
            <a:r>
              <a:rPr lang="en-US" altLang="en-US" dirty="0">
                <a:latin typeface="Arial" panose="020B0604020202020204" pitchFamily="34" charset="0"/>
                <a:ea typeface="ＭＳ Ｐゴシック" panose="020B0600070205080204" pitchFamily="34" charset="-128"/>
              </a:rPr>
              <a:t>Instructor: </a:t>
            </a:r>
            <a:r>
              <a:rPr lang="en-US" sz="1800" b="0" i="0" u="none" strike="noStrike" cap="none" dirty="0">
                <a:solidFill>
                  <a:srgbClr val="000000"/>
                </a:solidFill>
                <a:effectLst/>
                <a:latin typeface="Arial"/>
                <a:ea typeface="Arial"/>
                <a:cs typeface="Arial"/>
                <a:sym typeface="Arial"/>
              </a:rPr>
              <a:t>For additional information, see the Instructor Activity Guide located in Achieve. It can be found within Chapter 4, in the folder titled “Ch4 In-Class Activities, Videos, and Resources.”</a:t>
            </a:r>
            <a:endParaRPr lang="en-US" altLang="en-US" dirty="0">
              <a:latin typeface="Arial" panose="020B0604020202020204" pitchFamily="34" charset="0"/>
              <a:ea typeface="ＭＳ Ｐゴシック" panose="020B0600070205080204" pitchFamily="34" charset="-128"/>
            </a:endParaRPr>
          </a:p>
          <a:p>
            <a:pPr>
              <a:spcBef>
                <a:spcPct val="0"/>
              </a:spcBef>
            </a:pPr>
            <a:endParaRPr lang="en-US" altLang="en-US" dirty="0">
              <a:latin typeface="Arial" panose="020B0604020202020204" pitchFamily="34" charset="0"/>
              <a:ea typeface="ＭＳ Ｐゴシック" panose="020B0600070205080204" pitchFamily="34" charset="-128"/>
            </a:endParaRPr>
          </a:p>
        </p:txBody>
      </p:sp>
      <p:sp>
        <p:nvSpPr>
          <p:cNvPr id="355331" name="Google Shape;172;g929a7def50_0_242:notes">
            <a:extLst>
              <a:ext uri="{FF2B5EF4-FFF2-40B4-BE49-F238E27FC236}">
                <a16:creationId xmlns:a16="http://schemas.microsoft.com/office/drawing/2014/main" id="{6D951FFD-865B-E44E-AFB2-49EC97DBEE7E}"/>
              </a:ext>
            </a:extLst>
          </p:cNvPr>
          <p:cNvSpPr>
            <a:spLocks noGrp="1" noChangeArrowheads="1"/>
          </p:cNvSpPr>
          <p:nvPr>
            <p:ph type="sldNum" sz="quarter" idx="5"/>
          </p:nvPr>
        </p:nvSpPr>
        <p:spPr>
          <a:xfrm>
            <a:off x="3857625" y="8709025"/>
            <a:ext cx="3000375" cy="4349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6175" tIns="86175" rIns="86175" bIns="86175" anchor="ctr"/>
          <a:lstStyle>
            <a:lvl1pPr>
              <a:defRPr b="1">
                <a:solidFill>
                  <a:schemeClr val="tx1"/>
                </a:solidFill>
                <a:latin typeface="Arial" panose="020B0604020202020204" pitchFamily="34" charset="0"/>
                <a:ea typeface="ＭＳ Ｐゴシック" panose="020B0600070205080204" pitchFamily="34" charset="-128"/>
              </a:defRPr>
            </a:lvl1pPr>
            <a:lvl2pPr marL="742950" indent="-285750">
              <a:defRPr b="1">
                <a:solidFill>
                  <a:schemeClr val="tx1"/>
                </a:solidFill>
                <a:latin typeface="Arial" panose="020B0604020202020204" pitchFamily="34" charset="0"/>
                <a:ea typeface="ＭＳ Ｐゴシック" panose="020B0600070205080204" pitchFamily="34" charset="-128"/>
              </a:defRPr>
            </a:lvl2pPr>
            <a:lvl3pPr marL="1143000" indent="-228600">
              <a:defRPr b="1">
                <a:solidFill>
                  <a:schemeClr val="tx1"/>
                </a:solidFill>
                <a:latin typeface="Arial" panose="020B0604020202020204" pitchFamily="34" charset="0"/>
                <a:ea typeface="ＭＳ Ｐゴシック" panose="020B0600070205080204" pitchFamily="34" charset="-128"/>
              </a:defRPr>
            </a:lvl3pPr>
            <a:lvl4pPr marL="1600200" indent="-228600">
              <a:defRPr b="1">
                <a:solidFill>
                  <a:schemeClr val="tx1"/>
                </a:solidFill>
                <a:latin typeface="Arial" panose="020B0604020202020204" pitchFamily="34" charset="0"/>
                <a:ea typeface="ＭＳ Ｐゴシック" panose="020B0600070205080204" pitchFamily="34" charset="-128"/>
              </a:defRPr>
            </a:lvl4pPr>
            <a:lvl5pPr marL="2057400" indent="-228600">
              <a:defRPr b="1">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algn="l"/>
            <a:fld id="{E3A63130-9777-E04C-9945-E9AB2E9C18D4}" type="slidenum">
              <a:rPr lang="en-GB" altLang="en-US" sz="1300" b="0" smtClean="0"/>
              <a:pPr algn="l"/>
              <a:t>26</a:t>
            </a:fld>
            <a:endParaRPr lang="en-US" altLang="en-US" sz="1300" b="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031071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88eab2f5f1_0_416:notes"/>
          <p:cNvSpPr>
            <a:spLocks noGrp="1" noRot="1" noChangeAspect="1"/>
          </p:cNvSpPr>
          <p:nvPr>
            <p:ph type="sldImg" idx="2"/>
          </p:nvPr>
        </p:nvSpPr>
        <p:spPr>
          <a:xfrm>
            <a:off x="1106488" y="652463"/>
            <a:ext cx="4645025" cy="3484562"/>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88eab2f5f1_0_416:notes"/>
          <p:cNvSpPr txBox="1">
            <a:spLocks noGrp="1"/>
          </p:cNvSpPr>
          <p:nvPr>
            <p:ph type="body" idx="1"/>
          </p:nvPr>
        </p:nvSpPr>
        <p:spPr>
          <a:xfrm>
            <a:off x="928688" y="4354286"/>
            <a:ext cx="5000700" cy="41367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altLang="en-US" dirty="0">
                <a:latin typeface="Arial" panose="020B0604020202020204" pitchFamily="34" charset="0"/>
                <a:ea typeface="ＭＳ Ｐゴシック" panose="020B0600070205080204" pitchFamily="34" charset="-128"/>
              </a:rPr>
              <a:t>Instructor: </a:t>
            </a:r>
            <a:r>
              <a:rPr lang="en-US" sz="1800" b="0" i="0" u="none" strike="noStrike" cap="none" dirty="0">
                <a:solidFill>
                  <a:srgbClr val="000000"/>
                </a:solidFill>
                <a:effectLst/>
                <a:latin typeface="Arial"/>
                <a:ea typeface="Arial"/>
                <a:cs typeface="Arial"/>
                <a:sym typeface="Arial"/>
              </a:rPr>
              <a:t>For additional information, see the Instructor Activity Guide located in Achieve. It can be found within Chapter 4, in the folder titled “Ch4 In-Class Activities, Videos, and Resources.”</a:t>
            </a:r>
            <a:endParaRPr lang="en-US" altLang="en-US" dirty="0">
              <a:latin typeface="Arial" panose="020B0604020202020204" pitchFamily="34" charset="0"/>
              <a:ea typeface="ＭＳ Ｐゴシック" panose="020B0600070205080204" pitchFamily="34" charset="-128"/>
            </a:endParaRPr>
          </a:p>
          <a:p>
            <a:pPr marL="0" lvl="0" indent="0" algn="l" rtl="0">
              <a:spcBef>
                <a:spcPts val="0"/>
              </a:spcBef>
              <a:spcAft>
                <a:spcPts val="0"/>
              </a:spcAft>
              <a:buNone/>
            </a:pPr>
            <a:endParaRPr dirty="0"/>
          </a:p>
        </p:txBody>
      </p:sp>
      <p:sp>
        <p:nvSpPr>
          <p:cNvPr id="203" name="Google Shape;203;g88eab2f5f1_0_416:notes"/>
          <p:cNvSpPr txBox="1">
            <a:spLocks noGrp="1"/>
          </p:cNvSpPr>
          <p:nvPr>
            <p:ph type="sldNum" idx="12"/>
          </p:nvPr>
        </p:nvSpPr>
        <p:spPr>
          <a:xfrm>
            <a:off x="3857625" y="8708571"/>
            <a:ext cx="3000300" cy="435300"/>
          </a:xfrm>
          <a:prstGeom prst="rect">
            <a:avLst/>
          </a:prstGeom>
          <a:noFill/>
          <a:ln>
            <a:noFill/>
          </a:ln>
        </p:spPr>
        <p:txBody>
          <a:bodyPr spcFirstLastPara="1" wrap="square" lIns="86175" tIns="86175" rIns="86175" bIns="86175" anchor="ctr" anchorCtr="0">
            <a:noAutofit/>
          </a:bodyPr>
          <a:lstStyle/>
          <a:p>
            <a:pPr marL="0" lvl="0" indent="0" algn="l" rtl="0">
              <a:spcBef>
                <a:spcPts val="0"/>
              </a:spcBef>
              <a:spcAft>
                <a:spcPts val="0"/>
              </a:spcAft>
              <a:buNone/>
            </a:pPr>
            <a:fld id="{00000000-1234-1234-1234-123412341234}" type="slidenum">
              <a:rPr lang="en-GB" sz="1300"/>
              <a:t>27</a:t>
            </a:fld>
            <a:endParaRPr sz="1300">
              <a:latin typeface="Arial"/>
              <a:ea typeface="Arial"/>
              <a:cs typeface="Arial"/>
              <a:sym typeface="Arial"/>
            </a:endParaRPr>
          </a:p>
        </p:txBody>
      </p:sp>
    </p:spTree>
    <p:extLst>
      <p:ext uri="{BB962C8B-B14F-4D97-AF65-F5344CB8AC3E}">
        <p14:creationId xmlns:p14="http://schemas.microsoft.com/office/powerpoint/2010/main" val="6180094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9393" name="Google Shape;193;g847cf01710_0_132:notes">
            <a:extLst>
              <a:ext uri="{FF2B5EF4-FFF2-40B4-BE49-F238E27FC236}">
                <a16:creationId xmlns:a16="http://schemas.microsoft.com/office/drawing/2014/main" id="{975C4911-5AB0-A14F-8210-2489BAC7D291}"/>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59394" name="Google Shape;194;g847cf01710_0_132:notes">
            <a:extLst>
              <a:ext uri="{FF2B5EF4-FFF2-40B4-BE49-F238E27FC236}">
                <a16:creationId xmlns:a16="http://schemas.microsoft.com/office/drawing/2014/main" id="{9008D564-90DA-EB41-A2D3-C9A311CAB0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59395" name="Google Shape;195;g847cf01710_0_132:notes">
            <a:extLst>
              <a:ext uri="{FF2B5EF4-FFF2-40B4-BE49-F238E27FC236}">
                <a16:creationId xmlns:a16="http://schemas.microsoft.com/office/drawing/2014/main" id="{8FE4A587-643A-4642-A720-7826B57DF2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236A0C4-362B-1245-8F72-B054CD4B31F5}" type="slidenum">
              <a:rPr lang="en-US" altLang="en-US" sz="1200" smtClean="0"/>
              <a:pPr>
                <a:buClr>
                  <a:srgbClr val="000000"/>
                </a:buClr>
                <a:buSzPts val="1200"/>
                <a:buFont typeface="Times" pitchFamily="2" charset="0"/>
                <a:buNone/>
              </a:pPr>
              <a:t>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844504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165;p2:notes">
            <a:extLst>
              <a:ext uri="{FF2B5EF4-FFF2-40B4-BE49-F238E27FC236}">
                <a16:creationId xmlns:a16="http://schemas.microsoft.com/office/drawing/2014/main" id="{1F4E2B12-F5DB-174D-944F-2DCE5F338A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1442" name="Google Shape;166;p2:notes">
            <a:extLst>
              <a:ext uri="{FF2B5EF4-FFF2-40B4-BE49-F238E27FC236}">
                <a16:creationId xmlns:a16="http://schemas.microsoft.com/office/drawing/2014/main" id="{53268EB8-F7CC-554A-A5C1-B89B32683E1F}"/>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5602015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3489" name="Google Shape;227;g7fe2cbe272_0_58:notes">
            <a:extLst>
              <a:ext uri="{FF2B5EF4-FFF2-40B4-BE49-F238E27FC236}">
                <a16:creationId xmlns:a16="http://schemas.microsoft.com/office/drawing/2014/main" id="{E98C8A93-9571-2E4F-B699-7ED9FE4A84CD}"/>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3490" name="Google Shape;228;g7fe2cbe272_0_58:notes">
            <a:extLst>
              <a:ext uri="{FF2B5EF4-FFF2-40B4-BE49-F238E27FC236}">
                <a16:creationId xmlns:a16="http://schemas.microsoft.com/office/drawing/2014/main" id="{E5F75D9A-9FEE-DC4D-A3BB-E49AFC0B971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3491" name="Google Shape;229;g7fe2cbe272_0_58:notes">
            <a:extLst>
              <a:ext uri="{FF2B5EF4-FFF2-40B4-BE49-F238E27FC236}">
                <a16:creationId xmlns:a16="http://schemas.microsoft.com/office/drawing/2014/main" id="{0D1CEB67-0D9D-E949-8F35-1763FAC3D5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16D0C28-8EDB-E34B-97C6-B239665136FC}" type="slidenum">
              <a:rPr lang="en-US" altLang="en-US" sz="1200" smtClean="0"/>
              <a:pPr>
                <a:buClr>
                  <a:srgbClr val="000000"/>
                </a:buClr>
                <a:buSzPts val="1200"/>
                <a:buFont typeface="Times" pitchFamily="2" charset="0"/>
                <a:buNone/>
              </a:pPr>
              <a:t>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094435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55B35AB6-D27E-CA4D-BA52-8378664F52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585179E2-77A9-3B4F-AB9C-A143831EFD00}"/>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8401847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5537" name="Google Shape;227;g7fe2cbe272_0_58:notes">
            <a:extLst>
              <a:ext uri="{FF2B5EF4-FFF2-40B4-BE49-F238E27FC236}">
                <a16:creationId xmlns:a16="http://schemas.microsoft.com/office/drawing/2014/main" id="{A1B626B1-D8CE-CC49-A57F-1630FC27FF89}"/>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5538" name="Google Shape;228;g7fe2cbe272_0_58:notes">
            <a:extLst>
              <a:ext uri="{FF2B5EF4-FFF2-40B4-BE49-F238E27FC236}">
                <a16:creationId xmlns:a16="http://schemas.microsoft.com/office/drawing/2014/main" id="{C72FA23C-CFF1-1F4A-8BB7-E66137FBB8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5539" name="Google Shape;229;g7fe2cbe272_0_58:notes">
            <a:extLst>
              <a:ext uri="{FF2B5EF4-FFF2-40B4-BE49-F238E27FC236}">
                <a16:creationId xmlns:a16="http://schemas.microsoft.com/office/drawing/2014/main" id="{EB68E987-A972-7D4C-8294-8299C3B5FE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ECE24F60-193A-1D44-BE51-6E31188599F9}" type="slidenum">
              <a:rPr lang="en-US" altLang="en-US" sz="1200" smtClean="0"/>
              <a:pPr>
                <a:buClr>
                  <a:srgbClr val="000000"/>
                </a:buClr>
                <a:buSzPts val="1200"/>
                <a:buFont typeface="Times" pitchFamily="2" charset="0"/>
                <a:buNone/>
              </a:pPr>
              <a:t>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19537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6785" name="Google Shape;462;g847cf01710_0_101:notes">
            <a:extLst>
              <a:ext uri="{FF2B5EF4-FFF2-40B4-BE49-F238E27FC236}">
                <a16:creationId xmlns:a16="http://schemas.microsoft.com/office/drawing/2014/main" id="{767C83B5-CE46-3F44-A870-EFFD9832F1EA}"/>
              </a:ext>
            </a:extLst>
          </p:cNvPr>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46786" name="Google Shape;463;g847cf01710_0_101:notes">
            <a:extLst>
              <a:ext uri="{FF2B5EF4-FFF2-40B4-BE49-F238E27FC236}">
                <a16:creationId xmlns:a16="http://schemas.microsoft.com/office/drawing/2014/main" id="{EE93882D-D85C-2F46-86B3-C66350E66944}"/>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4.2</a:t>
            </a:r>
          </a:p>
          <a:p>
            <a:pPr eaLnBrk="1" hangingPunct="1">
              <a:spcBef>
                <a:spcPct val="0"/>
              </a:spcBef>
              <a:buClr>
                <a:srgbClr val="000000"/>
              </a:buClr>
              <a:buSzPts val="1400"/>
            </a:pPr>
            <a:r>
              <a:rPr lang="en-US" altLang="en-US" dirty="0">
                <a:latin typeface="Times" pitchFamily="2" charset="0"/>
              </a:rPr>
              <a:t>Learning Objective(s): </a:t>
            </a:r>
            <a:r>
              <a:rPr lang="en-US" altLang="en-US" sz="1800" dirty="0">
                <a:solidFill>
                  <a:srgbClr val="000000"/>
                </a:solidFill>
                <a:latin typeface="Arial" panose="020B0604020202020204" pitchFamily="34" charset="0"/>
                <a:cs typeface="Arial" panose="020B0604020202020204" pitchFamily="34" charset="0"/>
                <a:sym typeface="Arial" panose="020B0604020202020204" pitchFamily="34" charset="0"/>
              </a:rPr>
              <a:t>I</a:t>
            </a:r>
            <a:r>
              <a:rPr lang="en-US" altLang="en-US" dirty="0">
                <a:latin typeface="Times" pitchFamily="2" charset="0"/>
              </a:rPr>
              <a:t>dentify key features of an alpha helix; Relate the structure and composition of a protein to its physical properties.</a:t>
            </a:r>
            <a:endParaRPr lang="en-US" altLang="en-US" sz="18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eaLnBrk="1" hangingPunct="1">
              <a:spcBef>
                <a:spcPct val="0"/>
              </a:spcBef>
              <a:buClr>
                <a:srgbClr val="000000"/>
              </a:buClr>
              <a:buSzPts val="1400"/>
            </a:pPr>
            <a:r>
              <a:rPr lang="en-US" altLang="en-US" dirty="0">
                <a:latin typeface="Times" pitchFamily="2" charset="0"/>
              </a:rPr>
              <a:t>Bloom’s: 3:2</a:t>
            </a:r>
          </a:p>
        </p:txBody>
      </p:sp>
      <p:sp>
        <p:nvSpPr>
          <p:cNvPr id="246787" name="Google Shape;464;g847cf01710_0_101:notes">
            <a:extLst>
              <a:ext uri="{FF2B5EF4-FFF2-40B4-BE49-F238E27FC236}">
                <a16:creationId xmlns:a16="http://schemas.microsoft.com/office/drawing/2014/main" id="{DC70C690-DCEB-7543-BEC1-8AC2C074FA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7A1B1CE-0073-D844-A09B-0A4C4EE4C077}" type="slidenum">
              <a:rPr lang="en-US" altLang="en-US" sz="1200" smtClean="0"/>
              <a:pPr>
                <a:buClr>
                  <a:srgbClr val="000000"/>
                </a:buClr>
                <a:buSzPts val="1200"/>
                <a:buFont typeface="Times" pitchFamily="2" charset="0"/>
                <a:buNone/>
              </a:pPr>
              <a:t>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74443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8833" name="Google Shape;462;g847cf01710_0_101:notes">
            <a:extLst>
              <a:ext uri="{FF2B5EF4-FFF2-40B4-BE49-F238E27FC236}">
                <a16:creationId xmlns:a16="http://schemas.microsoft.com/office/drawing/2014/main" id="{C2C91847-704F-6A40-8256-2609921E2419}"/>
              </a:ext>
            </a:extLst>
          </p:cNvPr>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48834" name="Google Shape;463;g847cf01710_0_101:notes">
            <a:extLst>
              <a:ext uri="{FF2B5EF4-FFF2-40B4-BE49-F238E27FC236}">
                <a16:creationId xmlns:a16="http://schemas.microsoft.com/office/drawing/2014/main" id="{6FB10CFB-9915-4A4E-94C9-C91F899DE250}"/>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8835" name="Google Shape;464;g847cf01710_0_101:notes">
            <a:extLst>
              <a:ext uri="{FF2B5EF4-FFF2-40B4-BE49-F238E27FC236}">
                <a16:creationId xmlns:a16="http://schemas.microsoft.com/office/drawing/2014/main" id="{ABA254D8-207E-EA44-A8B3-B91123638F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C8593E6-8D5E-784B-9B19-78602D840159}" type="slidenum">
              <a:rPr lang="en-US" altLang="en-US" sz="1200" smtClean="0"/>
              <a:pPr>
                <a:buClr>
                  <a:srgbClr val="000000"/>
                </a:buClr>
                <a:buSzPts val="1200"/>
                <a:buFont typeface="Times" pitchFamily="2" charset="0"/>
                <a:buNone/>
              </a:pPr>
              <a:t>33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960409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7585" name="Google Shape;227;g7fe2cbe272_0_58:notes">
            <a:extLst>
              <a:ext uri="{FF2B5EF4-FFF2-40B4-BE49-F238E27FC236}">
                <a16:creationId xmlns:a16="http://schemas.microsoft.com/office/drawing/2014/main" id="{18774BE5-AD1F-8B45-A260-74E0AE533DE9}"/>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7586" name="Google Shape;228;g7fe2cbe272_0_58:notes">
            <a:extLst>
              <a:ext uri="{FF2B5EF4-FFF2-40B4-BE49-F238E27FC236}">
                <a16:creationId xmlns:a16="http://schemas.microsoft.com/office/drawing/2014/main" id="{552D21EA-5B27-114C-90B6-2F1426B51C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See Table 4-1 in text for footnotes.</a:t>
            </a:r>
          </a:p>
        </p:txBody>
      </p:sp>
      <p:sp>
        <p:nvSpPr>
          <p:cNvPr id="67587" name="Google Shape;229;g7fe2cbe272_0_58:notes">
            <a:extLst>
              <a:ext uri="{FF2B5EF4-FFF2-40B4-BE49-F238E27FC236}">
                <a16:creationId xmlns:a16="http://schemas.microsoft.com/office/drawing/2014/main" id="{932BF21E-931B-5F4D-AF01-185F539CC1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21801DB-EBAB-DD45-8417-C155154A96FB}" type="slidenum">
              <a:rPr lang="en-US" altLang="en-US" sz="1200" smtClean="0"/>
              <a:pPr>
                <a:buClr>
                  <a:srgbClr val="000000"/>
                </a:buClr>
                <a:buSzPts val="1200"/>
                <a:buFont typeface="Times" pitchFamily="2" charset="0"/>
                <a:buNone/>
              </a:pPr>
              <a:t>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0011044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9633" name="Google Shape;227;g7fe2cbe272_0_58:notes">
            <a:extLst>
              <a:ext uri="{FF2B5EF4-FFF2-40B4-BE49-F238E27FC236}">
                <a16:creationId xmlns:a16="http://schemas.microsoft.com/office/drawing/2014/main" id="{44E3F151-BE6A-234F-BCC8-DE9BB34E80DC}"/>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9634" name="Google Shape;228;g7fe2cbe272_0_58:notes">
            <a:extLst>
              <a:ext uri="{FF2B5EF4-FFF2-40B4-BE49-F238E27FC236}">
                <a16:creationId xmlns:a16="http://schemas.microsoft.com/office/drawing/2014/main" id="{9B2E932F-0B07-C746-B4FF-2E449E47F5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69635" name="Google Shape;229;g7fe2cbe272_0_58:notes">
            <a:extLst>
              <a:ext uri="{FF2B5EF4-FFF2-40B4-BE49-F238E27FC236}">
                <a16:creationId xmlns:a16="http://schemas.microsoft.com/office/drawing/2014/main" id="{178E4CF9-68AB-AA4C-9F55-59500A18E3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5787CFE-79AE-154A-B50E-C7606AB2E568}" type="slidenum">
              <a:rPr lang="en-US" altLang="en-US" sz="1200" smtClean="0"/>
              <a:pPr>
                <a:buClr>
                  <a:srgbClr val="000000"/>
                </a:buClr>
                <a:buSzPts val="1200"/>
                <a:buFont typeface="Times" pitchFamily="2" charset="0"/>
                <a:buNone/>
              </a:pPr>
              <a:t>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3238671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1681" name="Google Shape;227;g7fe2cbe272_0_58:notes">
            <a:extLst>
              <a:ext uri="{FF2B5EF4-FFF2-40B4-BE49-F238E27FC236}">
                <a16:creationId xmlns:a16="http://schemas.microsoft.com/office/drawing/2014/main" id="{E0E9B5FF-65E6-2A4A-A90E-3A3319DE0746}"/>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71682" name="Google Shape;228;g7fe2cbe272_0_58:notes">
            <a:extLst>
              <a:ext uri="{FF2B5EF4-FFF2-40B4-BE49-F238E27FC236}">
                <a16:creationId xmlns:a16="http://schemas.microsoft.com/office/drawing/2014/main" id="{F0E5F7AD-21EB-B84A-83A5-1EAA7040CF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Helical backbone is held together by hydrogen bonds between the backbone amides of an </a:t>
            </a:r>
            <a:r>
              <a:rPr lang="en-US" altLang="en-US" i="1" dirty="0">
                <a:latin typeface="Times" pitchFamily="2" charset="0"/>
              </a:rPr>
              <a:t>n</a:t>
            </a:r>
            <a:r>
              <a:rPr lang="en-US" altLang="en-US" dirty="0">
                <a:latin typeface="Times" pitchFamily="2" charset="0"/>
              </a:rPr>
              <a:t> and </a:t>
            </a:r>
            <a:r>
              <a:rPr lang="en-US" altLang="en-US" i="1" dirty="0">
                <a:latin typeface="Times" pitchFamily="2" charset="0"/>
              </a:rPr>
              <a:t>n</a:t>
            </a:r>
            <a:r>
              <a:rPr lang="en-US" altLang="en-US" dirty="0">
                <a:latin typeface="Times" pitchFamily="2" charset="0"/>
              </a:rPr>
              <a:t> + 4 amino acids.</a:t>
            </a:r>
          </a:p>
          <a:p>
            <a:pPr>
              <a:spcBef>
                <a:spcPct val="0"/>
              </a:spcBef>
            </a:pPr>
            <a:endParaRPr lang="en-US" altLang="en-US" dirty="0">
              <a:latin typeface="Times" pitchFamily="2" charset="0"/>
            </a:endParaRPr>
          </a:p>
        </p:txBody>
      </p:sp>
      <p:sp>
        <p:nvSpPr>
          <p:cNvPr id="71683" name="Google Shape;229;g7fe2cbe272_0_58:notes">
            <a:extLst>
              <a:ext uri="{FF2B5EF4-FFF2-40B4-BE49-F238E27FC236}">
                <a16:creationId xmlns:a16="http://schemas.microsoft.com/office/drawing/2014/main" id="{BAD7202A-E878-C141-9FF9-3D2B3C7B6A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8567BB7-EE79-B040-B9E2-B6B41C11348E}" type="slidenum">
              <a:rPr lang="en-US" altLang="en-US" sz="1200" smtClean="0"/>
              <a:pPr>
                <a:buClr>
                  <a:srgbClr val="000000"/>
                </a:buClr>
                <a:buSzPts val="1200"/>
                <a:buFont typeface="Times" pitchFamily="2" charset="0"/>
                <a:buNone/>
              </a:pPr>
              <a:t>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1060200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3729" name="Google Shape;227;g7fe2cbe272_0_58:notes">
            <a:extLst>
              <a:ext uri="{FF2B5EF4-FFF2-40B4-BE49-F238E27FC236}">
                <a16:creationId xmlns:a16="http://schemas.microsoft.com/office/drawing/2014/main" id="{7E51AE72-DC4C-854B-B4E4-10846BEF89B6}"/>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73730" name="Google Shape;228;g7fe2cbe272_0_58:notes">
            <a:extLst>
              <a:ext uri="{FF2B5EF4-FFF2-40B4-BE49-F238E27FC236}">
                <a16:creationId xmlns:a16="http://schemas.microsoft.com/office/drawing/2014/main" id="{D737305E-2D6F-EA41-89B1-361D9B2891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73731" name="Google Shape;229;g7fe2cbe272_0_58:notes">
            <a:extLst>
              <a:ext uri="{FF2B5EF4-FFF2-40B4-BE49-F238E27FC236}">
                <a16:creationId xmlns:a16="http://schemas.microsoft.com/office/drawing/2014/main" id="{55450947-79C5-6241-B5A1-B2BEE304B7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21CA245-390F-544C-8151-EAB9E0021DA5}" type="slidenum">
              <a:rPr lang="en-US" altLang="en-US" sz="1200" smtClean="0"/>
              <a:pPr>
                <a:buClr>
                  <a:srgbClr val="000000"/>
                </a:buClr>
                <a:buSzPts val="1200"/>
                <a:buFont typeface="Times" pitchFamily="2" charset="0"/>
                <a:buNone/>
              </a:pPr>
              <a:t>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58112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5777" name="Google Shape;227;g7fe2cbe272_0_58:notes">
            <a:extLst>
              <a:ext uri="{FF2B5EF4-FFF2-40B4-BE49-F238E27FC236}">
                <a16:creationId xmlns:a16="http://schemas.microsoft.com/office/drawing/2014/main" id="{094236D7-F3ED-094F-8AD6-C4A45A501527}"/>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75778" name="Google Shape;228;g7fe2cbe272_0_58:notes">
            <a:extLst>
              <a:ext uri="{FF2B5EF4-FFF2-40B4-BE49-F238E27FC236}">
                <a16:creationId xmlns:a16="http://schemas.microsoft.com/office/drawing/2014/main" id="{5577C68D-2D58-4B45-95AC-8195E17F64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75779" name="Google Shape;229;g7fe2cbe272_0_58:notes">
            <a:extLst>
              <a:ext uri="{FF2B5EF4-FFF2-40B4-BE49-F238E27FC236}">
                <a16:creationId xmlns:a16="http://schemas.microsoft.com/office/drawing/2014/main" id="{2DBE8039-60A4-6140-BDA3-3D340F8F11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A7A3029-AD3F-034E-9330-45DEAE6C7CD9}" type="slidenum">
              <a:rPr lang="en-US" altLang="en-US" sz="1200" smtClean="0"/>
              <a:pPr>
                <a:buClr>
                  <a:srgbClr val="000000"/>
                </a:buClr>
                <a:buSzPts val="1200"/>
                <a:buFont typeface="Times" pitchFamily="2" charset="0"/>
                <a:buNone/>
              </a:pPr>
              <a:t>38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468926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0881" name="Google Shape;462;g847cf01710_0_101:notes">
            <a:extLst>
              <a:ext uri="{FF2B5EF4-FFF2-40B4-BE49-F238E27FC236}">
                <a16:creationId xmlns:a16="http://schemas.microsoft.com/office/drawing/2014/main" id="{7EED1EE2-44DB-CD44-80DA-4631E9B2CEB3}"/>
              </a:ext>
            </a:extLst>
          </p:cNvPr>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50882" name="Google Shape;463;g847cf01710_0_101:notes">
            <a:extLst>
              <a:ext uri="{FF2B5EF4-FFF2-40B4-BE49-F238E27FC236}">
                <a16:creationId xmlns:a16="http://schemas.microsoft.com/office/drawing/2014/main" id="{934D825F-9994-FB4A-83C5-A71D3FD05B3A}"/>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a:latin typeface="Times" pitchFamily="2" charset="0"/>
              </a:rPr>
              <a:t>Answer: E</a:t>
            </a:r>
          </a:p>
          <a:p>
            <a:pPr eaLnBrk="1" hangingPunct="1">
              <a:spcBef>
                <a:spcPct val="0"/>
              </a:spcBef>
              <a:buClr>
                <a:srgbClr val="000000"/>
              </a:buClr>
              <a:buSzPts val="1400"/>
            </a:pPr>
            <a:r>
              <a:rPr lang="en-US" altLang="en-US">
                <a:latin typeface="Times" pitchFamily="2" charset="0"/>
              </a:rPr>
              <a:t>Principle: 4.2</a:t>
            </a:r>
          </a:p>
          <a:p>
            <a:pPr eaLnBrk="1" hangingPunct="1">
              <a:spcBef>
                <a:spcPct val="0"/>
              </a:spcBef>
              <a:buClr>
                <a:srgbClr val="000000"/>
              </a:buClr>
              <a:buSzPts val="1400"/>
            </a:pPr>
            <a:r>
              <a:rPr lang="en-US" altLang="en-US">
                <a:latin typeface="Times" pitchFamily="2" charset="0"/>
              </a:rPr>
              <a:t>Learning Objective(s): Identify key features of an alpha helix.</a:t>
            </a:r>
          </a:p>
          <a:p>
            <a:pPr eaLnBrk="1" hangingPunct="1">
              <a:spcBef>
                <a:spcPct val="0"/>
              </a:spcBef>
              <a:buClr>
                <a:srgbClr val="000000"/>
              </a:buClr>
              <a:buSzPts val="1400"/>
            </a:pPr>
            <a:r>
              <a:rPr lang="en-US" altLang="en-US">
                <a:latin typeface="Times" pitchFamily="2" charset="0"/>
              </a:rPr>
              <a:t>Bloom’s: 1:1</a:t>
            </a:r>
          </a:p>
        </p:txBody>
      </p:sp>
      <p:sp>
        <p:nvSpPr>
          <p:cNvPr id="250883" name="Google Shape;464;g847cf01710_0_101:notes">
            <a:extLst>
              <a:ext uri="{FF2B5EF4-FFF2-40B4-BE49-F238E27FC236}">
                <a16:creationId xmlns:a16="http://schemas.microsoft.com/office/drawing/2014/main" id="{1B1B8EFD-C2AB-F742-9108-94F50EAE5D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211361F-41CC-B64A-9BCA-21882EFBCFC3}" type="slidenum">
              <a:rPr lang="en-US" altLang="en-US" sz="1200" smtClean="0"/>
              <a:pPr>
                <a:buClr>
                  <a:srgbClr val="000000"/>
                </a:buClr>
                <a:buSzPts val="1200"/>
                <a:buFont typeface="Times" pitchFamily="2" charset="0"/>
                <a:buNone/>
              </a:pPr>
              <a:t>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622808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2929" name="Google Shape;462;g847cf01710_0_101:notes">
            <a:extLst>
              <a:ext uri="{FF2B5EF4-FFF2-40B4-BE49-F238E27FC236}">
                <a16:creationId xmlns:a16="http://schemas.microsoft.com/office/drawing/2014/main" id="{EBC3A2FC-C45D-D846-B848-4A9D960495E1}"/>
              </a:ext>
            </a:extLst>
          </p:cNvPr>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52930" name="Google Shape;463;g847cf01710_0_101:notes">
            <a:extLst>
              <a:ext uri="{FF2B5EF4-FFF2-40B4-BE49-F238E27FC236}">
                <a16:creationId xmlns:a16="http://schemas.microsoft.com/office/drawing/2014/main" id="{7917D417-3B5F-4A4D-9F80-2DD74CE24FDF}"/>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52931" name="Google Shape;464;g847cf01710_0_101:notes">
            <a:extLst>
              <a:ext uri="{FF2B5EF4-FFF2-40B4-BE49-F238E27FC236}">
                <a16:creationId xmlns:a16="http://schemas.microsoft.com/office/drawing/2014/main" id="{F876C528-38E3-AE4B-83AA-9FDC0DEFCA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282261B-5459-934F-B8CC-E55631C21B20}" type="slidenum">
              <a:rPr lang="en-US" altLang="en-US" sz="1200" smtClean="0"/>
              <a:pPr>
                <a:buClr>
                  <a:srgbClr val="000000"/>
                </a:buClr>
                <a:buSzPts val="1200"/>
                <a:buFont typeface="Times" pitchFamily="2" charset="0"/>
                <a:buNone/>
              </a:pPr>
              <a:t>40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43815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65;p2:notes">
            <a:extLst>
              <a:ext uri="{FF2B5EF4-FFF2-40B4-BE49-F238E27FC236}">
                <a16:creationId xmlns:a16="http://schemas.microsoft.com/office/drawing/2014/main" id="{71B7D1DB-510A-4549-9407-AFD57D8C89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2" name="Google Shape;166;p2:notes">
            <a:extLst>
              <a:ext uri="{FF2B5EF4-FFF2-40B4-BE49-F238E27FC236}">
                <a16:creationId xmlns:a16="http://schemas.microsoft.com/office/drawing/2014/main" id="{9F0E4AF1-71B3-6B4E-94BD-66110F0B6401}"/>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49166389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7825" name="Google Shape;227;g7fe2cbe272_0_58:notes">
            <a:extLst>
              <a:ext uri="{FF2B5EF4-FFF2-40B4-BE49-F238E27FC236}">
                <a16:creationId xmlns:a16="http://schemas.microsoft.com/office/drawing/2014/main" id="{A4F16DB2-00C4-5B49-B7B3-FEC21D0FED31}"/>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77826" name="Google Shape;228;g7fe2cbe272_0_58:notes">
            <a:extLst>
              <a:ext uri="{FF2B5EF4-FFF2-40B4-BE49-F238E27FC236}">
                <a16:creationId xmlns:a16="http://schemas.microsoft.com/office/drawing/2014/main" id="{605638AE-631C-1F40-B544-4FC09384AB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77827" name="Google Shape;229;g7fe2cbe272_0_58:notes">
            <a:extLst>
              <a:ext uri="{FF2B5EF4-FFF2-40B4-BE49-F238E27FC236}">
                <a16:creationId xmlns:a16="http://schemas.microsoft.com/office/drawing/2014/main" id="{42F3B0D5-0D66-4C47-954F-822081EE1C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44BAAC9-0491-2E4A-91C6-DEB3A2753C79}" type="slidenum">
              <a:rPr lang="en-US" altLang="en-US" sz="1200" smtClean="0"/>
              <a:pPr>
                <a:buClr>
                  <a:srgbClr val="000000"/>
                </a:buClr>
                <a:buSzPts val="1200"/>
                <a:buFont typeface="Times" pitchFamily="2" charset="0"/>
                <a:buNone/>
              </a:pPr>
              <a:t>41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896051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4977" name="Google Shape;462;g847cf01710_0_101:notes">
            <a:extLst>
              <a:ext uri="{FF2B5EF4-FFF2-40B4-BE49-F238E27FC236}">
                <a16:creationId xmlns:a16="http://schemas.microsoft.com/office/drawing/2014/main" id="{C7D8B179-3F96-D141-8006-DA1BFA0CD448}"/>
              </a:ext>
            </a:extLst>
          </p:cNvPr>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54978" name="Google Shape;463;g847cf01710_0_101:notes">
            <a:extLst>
              <a:ext uri="{FF2B5EF4-FFF2-40B4-BE49-F238E27FC236}">
                <a16:creationId xmlns:a16="http://schemas.microsoft.com/office/drawing/2014/main" id="{0435F131-9593-C844-B555-FEE11B7C8F76}"/>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a:latin typeface="Times" pitchFamily="2" charset="0"/>
              </a:rPr>
              <a:t>Answer: A</a:t>
            </a:r>
          </a:p>
          <a:p>
            <a:pPr eaLnBrk="1" hangingPunct="1">
              <a:spcBef>
                <a:spcPct val="0"/>
              </a:spcBef>
              <a:buClr>
                <a:srgbClr val="000000"/>
              </a:buClr>
              <a:buSzPts val="1400"/>
            </a:pPr>
            <a:r>
              <a:rPr lang="en-US" altLang="en-US">
                <a:latin typeface="Times" pitchFamily="2" charset="0"/>
              </a:rPr>
              <a:t>Principle: 4.2</a:t>
            </a:r>
          </a:p>
          <a:p>
            <a:pPr eaLnBrk="1" hangingPunct="1">
              <a:spcBef>
                <a:spcPct val="0"/>
              </a:spcBef>
              <a:buClr>
                <a:srgbClr val="000000"/>
              </a:buClr>
              <a:buSzPts val="1400"/>
            </a:pPr>
            <a:r>
              <a:rPr lang="en-US" altLang="en-US">
                <a:latin typeface="Times" pitchFamily="2" charset="0"/>
              </a:rPr>
              <a:t>Learning Objective(s): Identify key features of an alpha helix.</a:t>
            </a:r>
          </a:p>
          <a:p>
            <a:pPr eaLnBrk="1" hangingPunct="1">
              <a:spcBef>
                <a:spcPct val="0"/>
              </a:spcBef>
              <a:buClr>
                <a:srgbClr val="000000"/>
              </a:buClr>
              <a:buSzPts val="1400"/>
            </a:pPr>
            <a:r>
              <a:rPr lang="en-US" altLang="en-US">
                <a:latin typeface="Times" pitchFamily="2" charset="0"/>
              </a:rPr>
              <a:t>Bloom’s: 1:1</a:t>
            </a:r>
          </a:p>
        </p:txBody>
      </p:sp>
      <p:sp>
        <p:nvSpPr>
          <p:cNvPr id="254979" name="Google Shape;464;g847cf01710_0_101:notes">
            <a:extLst>
              <a:ext uri="{FF2B5EF4-FFF2-40B4-BE49-F238E27FC236}">
                <a16:creationId xmlns:a16="http://schemas.microsoft.com/office/drawing/2014/main" id="{4A630EB5-886F-A84A-ACF3-1357AA718C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E955008-13D5-AC41-8719-550FE9473BC4}" type="slidenum">
              <a:rPr lang="en-US" altLang="en-US" sz="1200" smtClean="0"/>
              <a:pPr>
                <a:buClr>
                  <a:srgbClr val="000000"/>
                </a:buClr>
                <a:buSzPts val="1200"/>
                <a:buFont typeface="Times" pitchFamily="2" charset="0"/>
                <a:buNone/>
              </a:pPr>
              <a:t>42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6672153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7025" name="Google Shape;462;g847cf01710_0_101:notes">
            <a:extLst>
              <a:ext uri="{FF2B5EF4-FFF2-40B4-BE49-F238E27FC236}">
                <a16:creationId xmlns:a16="http://schemas.microsoft.com/office/drawing/2014/main" id="{9F00AD28-CCC3-3643-895D-C66165F13D58}"/>
              </a:ext>
            </a:extLst>
          </p:cNvPr>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57026" name="Google Shape;463;g847cf01710_0_101:notes">
            <a:extLst>
              <a:ext uri="{FF2B5EF4-FFF2-40B4-BE49-F238E27FC236}">
                <a16:creationId xmlns:a16="http://schemas.microsoft.com/office/drawing/2014/main" id="{3B645302-4490-CA47-BB2F-7E354DBFA8C8}"/>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57027" name="Google Shape;464;g847cf01710_0_101:notes">
            <a:extLst>
              <a:ext uri="{FF2B5EF4-FFF2-40B4-BE49-F238E27FC236}">
                <a16:creationId xmlns:a16="http://schemas.microsoft.com/office/drawing/2014/main" id="{53683218-088D-0F45-B3A3-21BBE888AE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96D5BDC-5849-754E-9721-1BE23F1B9E89}" type="slidenum">
              <a:rPr lang="en-US" altLang="en-US" sz="1200" smtClean="0"/>
              <a:pPr>
                <a:buClr>
                  <a:srgbClr val="000000"/>
                </a:buClr>
                <a:buSzPts val="1200"/>
                <a:buFont typeface="Times" pitchFamily="2" charset="0"/>
                <a:buNone/>
              </a:pPr>
              <a:t>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7477294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9873" name="Google Shape;227;g7fe2cbe272_0_58:notes">
            <a:extLst>
              <a:ext uri="{FF2B5EF4-FFF2-40B4-BE49-F238E27FC236}">
                <a16:creationId xmlns:a16="http://schemas.microsoft.com/office/drawing/2014/main" id="{C95DE931-A5D3-E24D-BB9F-4AC16252C4C3}"/>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79874" name="Google Shape;228;g7fe2cbe272_0_58:notes">
            <a:extLst>
              <a:ext uri="{FF2B5EF4-FFF2-40B4-BE49-F238E27FC236}">
                <a16:creationId xmlns:a16="http://schemas.microsoft.com/office/drawing/2014/main" id="{CE9EDF98-EF4B-3843-820D-F75EE2E9CA6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79875" name="Google Shape;229;g7fe2cbe272_0_58:notes">
            <a:extLst>
              <a:ext uri="{FF2B5EF4-FFF2-40B4-BE49-F238E27FC236}">
                <a16:creationId xmlns:a16="http://schemas.microsoft.com/office/drawing/2014/main" id="{6D552D39-67EC-FF45-A464-61D5EFF72D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DAB61BD-4300-2F47-831C-EA1A9706B580}" type="slidenum">
              <a:rPr lang="en-US" altLang="en-US" sz="1200" smtClean="0"/>
              <a:pPr>
                <a:buClr>
                  <a:srgbClr val="000000"/>
                </a:buClr>
                <a:buSzPts val="1200"/>
                <a:buFont typeface="Times" pitchFamily="2" charset="0"/>
                <a:buNone/>
              </a:pPr>
              <a:t>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929200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1921" name="Google Shape;227;g7fe2cbe272_0_58:notes">
            <a:extLst>
              <a:ext uri="{FF2B5EF4-FFF2-40B4-BE49-F238E27FC236}">
                <a16:creationId xmlns:a16="http://schemas.microsoft.com/office/drawing/2014/main" id="{2F7EF939-5241-CD4F-825E-0FE543001D9E}"/>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81922" name="Google Shape;228;g7fe2cbe272_0_58:notes">
            <a:extLst>
              <a:ext uri="{FF2B5EF4-FFF2-40B4-BE49-F238E27FC236}">
                <a16:creationId xmlns:a16="http://schemas.microsoft.com/office/drawing/2014/main" id="{0359A12F-08FF-624A-9E05-2EFA7C9485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81923" name="Google Shape;229;g7fe2cbe272_0_58:notes">
            <a:extLst>
              <a:ext uri="{FF2B5EF4-FFF2-40B4-BE49-F238E27FC236}">
                <a16:creationId xmlns:a16="http://schemas.microsoft.com/office/drawing/2014/main" id="{EDB2D555-E58D-C343-8B5D-A139DE9395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16F1920-83AD-6A49-847A-021F469971C3}" type="slidenum">
              <a:rPr lang="en-US" altLang="en-US" sz="1200" smtClean="0"/>
              <a:pPr>
                <a:buClr>
                  <a:srgbClr val="000000"/>
                </a:buClr>
                <a:buSzPts val="1200"/>
                <a:buFont typeface="Times" pitchFamily="2" charset="0"/>
                <a:buNone/>
              </a:pPr>
              <a:t>45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283187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59073" name="Google Shape;462;g847cf01710_0_101:notes">
            <a:extLst>
              <a:ext uri="{FF2B5EF4-FFF2-40B4-BE49-F238E27FC236}">
                <a16:creationId xmlns:a16="http://schemas.microsoft.com/office/drawing/2014/main" id="{B1973D76-8028-8349-AAEF-A987E2785B40}"/>
              </a:ext>
            </a:extLst>
          </p:cNvPr>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59074" name="Google Shape;463;g847cf01710_0_101:notes">
            <a:extLst>
              <a:ext uri="{FF2B5EF4-FFF2-40B4-BE49-F238E27FC236}">
                <a16:creationId xmlns:a16="http://schemas.microsoft.com/office/drawing/2014/main" id="{5BDFF461-297D-1F4E-B810-FB285F8D7E56}"/>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a:latin typeface="Times" pitchFamily="2" charset="0"/>
              </a:rPr>
              <a:t>Answer: D</a:t>
            </a:r>
          </a:p>
          <a:p>
            <a:pPr eaLnBrk="1" hangingPunct="1">
              <a:spcBef>
                <a:spcPct val="0"/>
              </a:spcBef>
              <a:buClr>
                <a:srgbClr val="000000"/>
              </a:buClr>
              <a:buSzPts val="1400"/>
            </a:pPr>
            <a:r>
              <a:rPr lang="en-US" altLang="en-US">
                <a:latin typeface="Times" pitchFamily="2" charset="0"/>
              </a:rPr>
              <a:t>Principle: 4.2</a:t>
            </a:r>
          </a:p>
          <a:p>
            <a:pPr eaLnBrk="1" hangingPunct="1">
              <a:spcBef>
                <a:spcPct val="0"/>
              </a:spcBef>
              <a:buClr>
                <a:srgbClr val="000000"/>
              </a:buClr>
              <a:buSzPts val="1400"/>
            </a:pPr>
            <a:r>
              <a:rPr lang="en-US" altLang="en-US">
                <a:latin typeface="Times" pitchFamily="2" charset="0"/>
              </a:rPr>
              <a:t>Learning Objective(s): Identify key features of the beta conformation.</a:t>
            </a:r>
          </a:p>
          <a:p>
            <a:pPr eaLnBrk="1" hangingPunct="1">
              <a:spcBef>
                <a:spcPct val="0"/>
              </a:spcBef>
              <a:buClr>
                <a:srgbClr val="000000"/>
              </a:buClr>
              <a:buSzPts val="1400"/>
            </a:pPr>
            <a:r>
              <a:rPr lang="en-US" altLang="en-US">
                <a:latin typeface="Times" pitchFamily="2" charset="0"/>
              </a:rPr>
              <a:t>Bloom’s: 1:1</a:t>
            </a:r>
          </a:p>
        </p:txBody>
      </p:sp>
      <p:sp>
        <p:nvSpPr>
          <p:cNvPr id="259075" name="Google Shape;464;g847cf01710_0_101:notes">
            <a:extLst>
              <a:ext uri="{FF2B5EF4-FFF2-40B4-BE49-F238E27FC236}">
                <a16:creationId xmlns:a16="http://schemas.microsoft.com/office/drawing/2014/main" id="{0FB58167-0818-6D4D-BB18-C445C68025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7B1A99D-EB8A-134C-90AA-81EF7435EA87}" type="slidenum">
              <a:rPr lang="en-US" altLang="en-US" sz="1200" smtClean="0"/>
              <a:pPr>
                <a:buClr>
                  <a:srgbClr val="000000"/>
                </a:buClr>
                <a:buSzPts val="1200"/>
                <a:buFont typeface="Times" pitchFamily="2" charset="0"/>
                <a:buNone/>
              </a:pPr>
              <a:t>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435353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1121" name="Google Shape;462;g847cf01710_0_101:notes">
            <a:extLst>
              <a:ext uri="{FF2B5EF4-FFF2-40B4-BE49-F238E27FC236}">
                <a16:creationId xmlns:a16="http://schemas.microsoft.com/office/drawing/2014/main" id="{0AF03EB3-C997-244D-A5A1-E7D1C049E7D2}"/>
              </a:ext>
            </a:extLst>
          </p:cNvPr>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61122" name="Google Shape;463;g847cf01710_0_101:notes">
            <a:extLst>
              <a:ext uri="{FF2B5EF4-FFF2-40B4-BE49-F238E27FC236}">
                <a16:creationId xmlns:a16="http://schemas.microsoft.com/office/drawing/2014/main" id="{067EDD96-3269-3943-8AD7-246D5AB6AA2C}"/>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1123" name="Google Shape;464;g847cf01710_0_101:notes">
            <a:extLst>
              <a:ext uri="{FF2B5EF4-FFF2-40B4-BE49-F238E27FC236}">
                <a16:creationId xmlns:a16="http://schemas.microsoft.com/office/drawing/2014/main" id="{AA9A27C0-8E10-F74E-978B-760D7F2ABD2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EDB81CD6-66CB-E642-A144-5BD52AC7393A}" type="slidenum">
              <a:rPr lang="en-US" altLang="en-US" sz="1200" smtClean="0"/>
              <a:pPr>
                <a:buClr>
                  <a:srgbClr val="000000"/>
                </a:buClr>
                <a:buSzPts val="1200"/>
                <a:buFont typeface="Times" pitchFamily="2" charset="0"/>
                <a:buNone/>
              </a:pPr>
              <a:t>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956230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3969" name="Google Shape;227;g7fe2cbe272_0_58:notes">
            <a:extLst>
              <a:ext uri="{FF2B5EF4-FFF2-40B4-BE49-F238E27FC236}">
                <a16:creationId xmlns:a16="http://schemas.microsoft.com/office/drawing/2014/main" id="{342D7FFA-E337-3C42-BB2E-DB057B58569E}"/>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83970" name="Google Shape;228;g7fe2cbe272_0_58:notes">
            <a:extLst>
              <a:ext uri="{FF2B5EF4-FFF2-40B4-BE49-F238E27FC236}">
                <a16:creationId xmlns:a16="http://schemas.microsoft.com/office/drawing/2014/main" id="{E645A559-3E5F-AC48-9157-C1D00E7A40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83971" name="Google Shape;229;g7fe2cbe272_0_58:notes">
            <a:extLst>
              <a:ext uri="{FF2B5EF4-FFF2-40B4-BE49-F238E27FC236}">
                <a16:creationId xmlns:a16="http://schemas.microsoft.com/office/drawing/2014/main" id="{58F1D52E-5A6B-0940-9D3E-A55EF256D1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41FA2B6-40EA-CA4A-9015-967882789F6B}" type="slidenum">
              <a:rPr lang="en-US" altLang="en-US" sz="1200" smtClean="0"/>
              <a:pPr>
                <a:buClr>
                  <a:srgbClr val="000000"/>
                </a:buClr>
                <a:buSzPts val="1200"/>
                <a:buFont typeface="Times" pitchFamily="2" charset="0"/>
                <a:buNone/>
              </a:pPr>
              <a:t>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332285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3169" name="Google Shape;462;g847cf01710_0_101:notes">
            <a:extLst>
              <a:ext uri="{FF2B5EF4-FFF2-40B4-BE49-F238E27FC236}">
                <a16:creationId xmlns:a16="http://schemas.microsoft.com/office/drawing/2014/main" id="{95150455-8AED-C748-9B09-AD43623C0B91}"/>
              </a:ext>
            </a:extLst>
          </p:cNvPr>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63170" name="Google Shape;463;g847cf01710_0_101:notes">
            <a:extLst>
              <a:ext uri="{FF2B5EF4-FFF2-40B4-BE49-F238E27FC236}">
                <a16:creationId xmlns:a16="http://schemas.microsoft.com/office/drawing/2014/main" id="{358430DD-7059-9048-A79C-BF7CB59082EB}"/>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a:latin typeface="Times" pitchFamily="2" charset="0"/>
              </a:rPr>
              <a:t>Answer: A</a:t>
            </a:r>
          </a:p>
          <a:p>
            <a:pPr eaLnBrk="1" hangingPunct="1">
              <a:spcBef>
                <a:spcPct val="0"/>
              </a:spcBef>
              <a:buClr>
                <a:srgbClr val="000000"/>
              </a:buClr>
              <a:buSzPts val="1400"/>
            </a:pPr>
            <a:r>
              <a:rPr lang="en-US" altLang="en-US">
                <a:latin typeface="Times" pitchFamily="2" charset="0"/>
              </a:rPr>
              <a:t>Principle: 4.2</a:t>
            </a:r>
          </a:p>
          <a:p>
            <a:pPr eaLnBrk="1" hangingPunct="1">
              <a:spcBef>
                <a:spcPct val="0"/>
              </a:spcBef>
              <a:buClr>
                <a:srgbClr val="000000"/>
              </a:buClr>
              <a:buSzPts val="1400"/>
            </a:pPr>
            <a:r>
              <a:rPr lang="en-US" altLang="en-US">
                <a:latin typeface="Times" pitchFamily="2" charset="0"/>
              </a:rPr>
              <a:t>Learning Objective(s): Identify key features of the beta conformation.</a:t>
            </a:r>
          </a:p>
          <a:p>
            <a:pPr eaLnBrk="1" hangingPunct="1">
              <a:spcBef>
                <a:spcPct val="0"/>
              </a:spcBef>
              <a:buClr>
                <a:srgbClr val="000000"/>
              </a:buClr>
              <a:buSzPts val="1400"/>
            </a:pPr>
            <a:r>
              <a:rPr lang="en-US" altLang="en-US">
                <a:latin typeface="Times" pitchFamily="2" charset="0"/>
              </a:rPr>
              <a:t>Bloom’s: 1:1</a:t>
            </a:r>
          </a:p>
        </p:txBody>
      </p:sp>
      <p:sp>
        <p:nvSpPr>
          <p:cNvPr id="263171" name="Google Shape;464;g847cf01710_0_101:notes">
            <a:extLst>
              <a:ext uri="{FF2B5EF4-FFF2-40B4-BE49-F238E27FC236}">
                <a16:creationId xmlns:a16="http://schemas.microsoft.com/office/drawing/2014/main" id="{DCFE7525-6EA2-A74C-9AC2-2F29141095D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A37F71F-3BE8-3147-8973-F113D554A1CD}" type="slidenum">
              <a:rPr lang="en-US" altLang="en-US" sz="1200" smtClean="0"/>
              <a:pPr>
                <a:buClr>
                  <a:srgbClr val="000000"/>
                </a:buClr>
                <a:buSzPts val="1200"/>
                <a:buFont typeface="Times" pitchFamily="2" charset="0"/>
                <a:buNone/>
              </a:pPr>
              <a:t>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0856708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5217" name="Google Shape;462;g847cf01710_0_101:notes">
            <a:extLst>
              <a:ext uri="{FF2B5EF4-FFF2-40B4-BE49-F238E27FC236}">
                <a16:creationId xmlns:a16="http://schemas.microsoft.com/office/drawing/2014/main" id="{72389C34-C10E-DC4D-97B0-6FD40B2691D7}"/>
              </a:ext>
            </a:extLst>
          </p:cNvPr>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65218" name="Google Shape;463;g847cf01710_0_101:notes">
            <a:extLst>
              <a:ext uri="{FF2B5EF4-FFF2-40B4-BE49-F238E27FC236}">
                <a16:creationId xmlns:a16="http://schemas.microsoft.com/office/drawing/2014/main" id="{33B47831-0388-5240-B32F-BEEB22691E20}"/>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5219" name="Google Shape;464;g847cf01710_0_101:notes">
            <a:extLst>
              <a:ext uri="{FF2B5EF4-FFF2-40B4-BE49-F238E27FC236}">
                <a16:creationId xmlns:a16="http://schemas.microsoft.com/office/drawing/2014/main" id="{0490A13A-43D8-DA45-96A7-9B75B7F61A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E57F38D-3657-854B-9492-4385AFA4C2C2}" type="slidenum">
              <a:rPr lang="en-US" altLang="en-US" sz="1200" smtClean="0"/>
              <a:pPr>
                <a:buClr>
                  <a:srgbClr val="000000"/>
                </a:buClr>
                <a:buSzPts val="1200"/>
                <a:buFont typeface="Times" pitchFamily="2" charset="0"/>
                <a:buNone/>
              </a:pPr>
              <a:t>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30517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2769" name="Google Shape;165;p2:notes">
            <a:extLst>
              <a:ext uri="{FF2B5EF4-FFF2-40B4-BE49-F238E27FC236}">
                <a16:creationId xmlns:a16="http://schemas.microsoft.com/office/drawing/2014/main" id="{7D4554E4-E49A-0643-8ACA-83A134E8DDD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2770" name="Google Shape;166;p2:notes">
            <a:extLst>
              <a:ext uri="{FF2B5EF4-FFF2-40B4-BE49-F238E27FC236}">
                <a16:creationId xmlns:a16="http://schemas.microsoft.com/office/drawing/2014/main" id="{9BAAAFD2-5313-1741-ADB1-D78A65FDC4A5}"/>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3852937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6017" name="Google Shape;227;g7fe2cbe272_0_58:notes">
            <a:extLst>
              <a:ext uri="{FF2B5EF4-FFF2-40B4-BE49-F238E27FC236}">
                <a16:creationId xmlns:a16="http://schemas.microsoft.com/office/drawing/2014/main" id="{51334F2D-0603-D04B-ADB5-5B2F9F165AA0}"/>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86018" name="Google Shape;228;g7fe2cbe272_0_58:notes">
            <a:extLst>
              <a:ext uri="{FF2B5EF4-FFF2-40B4-BE49-F238E27FC236}">
                <a16:creationId xmlns:a16="http://schemas.microsoft.com/office/drawing/2014/main" id="{D1B6233D-C6A5-6D4B-B69F-CBB218007D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86019" name="Google Shape;229;g7fe2cbe272_0_58:notes">
            <a:extLst>
              <a:ext uri="{FF2B5EF4-FFF2-40B4-BE49-F238E27FC236}">
                <a16:creationId xmlns:a16="http://schemas.microsoft.com/office/drawing/2014/main" id="{2AB978F3-3718-CC46-9FEE-6792E48981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4AEE885-1AB5-E245-811A-7E034103164F}" type="slidenum">
              <a:rPr lang="en-US" altLang="en-US" sz="1200" smtClean="0"/>
              <a:pPr>
                <a:buClr>
                  <a:srgbClr val="000000"/>
                </a:buClr>
                <a:buSzPts val="1200"/>
                <a:buFont typeface="Times" pitchFamily="2" charset="0"/>
                <a:buNone/>
              </a:pPr>
              <a:t>51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993152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8065" name="Google Shape;227;g7fe2cbe272_0_58:notes">
            <a:extLst>
              <a:ext uri="{FF2B5EF4-FFF2-40B4-BE49-F238E27FC236}">
                <a16:creationId xmlns:a16="http://schemas.microsoft.com/office/drawing/2014/main" id="{097ECCCF-969D-154D-B386-6C1C5E5F6133}"/>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88066" name="Google Shape;228;g7fe2cbe272_0_58:notes">
            <a:extLst>
              <a:ext uri="{FF2B5EF4-FFF2-40B4-BE49-F238E27FC236}">
                <a16:creationId xmlns:a16="http://schemas.microsoft.com/office/drawing/2014/main" id="{635EA6F9-3694-B447-92E7-5E299ED686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88067" name="Google Shape;229;g7fe2cbe272_0_58:notes">
            <a:extLst>
              <a:ext uri="{FF2B5EF4-FFF2-40B4-BE49-F238E27FC236}">
                <a16:creationId xmlns:a16="http://schemas.microsoft.com/office/drawing/2014/main" id="{FDF05720-AD10-9847-9BB8-18EEEADA0AE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2DDC2086-40E8-5D49-B5F8-BB00CE3A7B1D}" type="slidenum">
              <a:rPr lang="en-US" altLang="en-US" sz="1200" smtClean="0"/>
              <a:pPr>
                <a:buClr>
                  <a:srgbClr val="000000"/>
                </a:buClr>
                <a:buSzPts val="1200"/>
                <a:buFont typeface="Times" pitchFamily="2" charset="0"/>
                <a:buNone/>
              </a:pPr>
              <a:t>52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547549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0113" name="Google Shape;227;g7fe2cbe272_0_58:notes">
            <a:extLst>
              <a:ext uri="{FF2B5EF4-FFF2-40B4-BE49-F238E27FC236}">
                <a16:creationId xmlns:a16="http://schemas.microsoft.com/office/drawing/2014/main" id="{6D666C52-CC70-9043-8290-A18BC84F2627}"/>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90114" name="Google Shape;228;g7fe2cbe272_0_58:notes">
            <a:extLst>
              <a:ext uri="{FF2B5EF4-FFF2-40B4-BE49-F238E27FC236}">
                <a16:creationId xmlns:a16="http://schemas.microsoft.com/office/drawing/2014/main" id="{FA89D9AE-D60B-824C-8DD3-BF3BAA52F8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90115" name="Google Shape;229;g7fe2cbe272_0_58:notes">
            <a:extLst>
              <a:ext uri="{FF2B5EF4-FFF2-40B4-BE49-F238E27FC236}">
                <a16:creationId xmlns:a16="http://schemas.microsoft.com/office/drawing/2014/main" id="{EB71005C-3BEA-6947-A5ED-286F186222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5ADA544-B24D-814E-9D0C-041FF5FA263F}" type="slidenum">
              <a:rPr lang="en-US" altLang="en-US" sz="1200" smtClean="0"/>
              <a:pPr>
                <a:buClr>
                  <a:srgbClr val="000000"/>
                </a:buClr>
                <a:buSzPts val="1200"/>
                <a:buFont typeface="Times" pitchFamily="2" charset="0"/>
                <a:buNone/>
              </a:pPr>
              <a:t>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0555030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7265" name="Google Shape;462;g847cf01710_0_101:notes">
            <a:extLst>
              <a:ext uri="{FF2B5EF4-FFF2-40B4-BE49-F238E27FC236}">
                <a16:creationId xmlns:a16="http://schemas.microsoft.com/office/drawing/2014/main" id="{57DF8FAE-B042-9242-A154-45F286404811}"/>
              </a:ext>
            </a:extLst>
          </p:cNvPr>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67266" name="Google Shape;463;g847cf01710_0_101:notes">
            <a:extLst>
              <a:ext uri="{FF2B5EF4-FFF2-40B4-BE49-F238E27FC236}">
                <a16:creationId xmlns:a16="http://schemas.microsoft.com/office/drawing/2014/main" id="{95184435-9EB4-C140-9BBF-E461EEF901B5}"/>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a:latin typeface="Times" pitchFamily="2" charset="0"/>
              </a:rPr>
              <a:t>Answer: A</a:t>
            </a:r>
          </a:p>
          <a:p>
            <a:pPr eaLnBrk="1" hangingPunct="1">
              <a:spcBef>
                <a:spcPct val="0"/>
              </a:spcBef>
              <a:buClr>
                <a:srgbClr val="000000"/>
              </a:buClr>
              <a:buSzPts val="1400"/>
            </a:pPr>
            <a:r>
              <a:rPr lang="en-US" altLang="en-US">
                <a:latin typeface="Times" pitchFamily="2" charset="0"/>
              </a:rPr>
              <a:t>Principle: 4.2</a:t>
            </a:r>
          </a:p>
          <a:p>
            <a:pPr eaLnBrk="1" hangingPunct="1">
              <a:spcBef>
                <a:spcPct val="0"/>
              </a:spcBef>
              <a:buClr>
                <a:srgbClr val="000000"/>
              </a:buClr>
              <a:buSzPts val="1400"/>
            </a:pPr>
            <a:r>
              <a:rPr lang="en-US" altLang="en-US">
                <a:latin typeface="Times" pitchFamily="2" charset="0"/>
              </a:rPr>
              <a:t>Learning Objective(s): Identify key features of a Ramachandran plot.</a:t>
            </a:r>
            <a:endParaRPr lang="en-US" altLang="en-US" sz="1800">
              <a:solidFill>
                <a:srgbClr val="000000"/>
              </a:solidFill>
              <a:latin typeface="Arial" panose="020B0604020202020204" pitchFamily="34" charset="0"/>
              <a:cs typeface="Arial" panose="020B0604020202020204" pitchFamily="34" charset="0"/>
              <a:sym typeface="Arial" panose="020B0604020202020204" pitchFamily="34" charset="0"/>
            </a:endParaRPr>
          </a:p>
          <a:p>
            <a:pPr eaLnBrk="1" hangingPunct="1">
              <a:spcBef>
                <a:spcPct val="0"/>
              </a:spcBef>
              <a:buClr>
                <a:srgbClr val="000000"/>
              </a:buClr>
              <a:buSzPts val="1400"/>
            </a:pPr>
            <a:r>
              <a:rPr lang="en-US" altLang="en-US">
                <a:latin typeface="Times" pitchFamily="2" charset="0"/>
              </a:rPr>
              <a:t>Bloom’s: 1:1</a:t>
            </a:r>
          </a:p>
        </p:txBody>
      </p:sp>
      <p:sp>
        <p:nvSpPr>
          <p:cNvPr id="267267" name="Google Shape;464;g847cf01710_0_101:notes">
            <a:extLst>
              <a:ext uri="{FF2B5EF4-FFF2-40B4-BE49-F238E27FC236}">
                <a16:creationId xmlns:a16="http://schemas.microsoft.com/office/drawing/2014/main" id="{928A9B8F-E305-AB44-B1FC-8228420D72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8249EA4-7842-FE4D-AD56-37EF62721B58}" type="slidenum">
              <a:rPr lang="en-US" altLang="en-US" sz="1200" smtClean="0"/>
              <a:pPr>
                <a:buClr>
                  <a:srgbClr val="000000"/>
                </a:buClr>
                <a:buSzPts val="1200"/>
                <a:buFont typeface="Times" pitchFamily="2" charset="0"/>
                <a:buNone/>
              </a:pPr>
              <a:t>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4652752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69313" name="Google Shape;462;g847cf01710_0_101:notes">
            <a:extLst>
              <a:ext uri="{FF2B5EF4-FFF2-40B4-BE49-F238E27FC236}">
                <a16:creationId xmlns:a16="http://schemas.microsoft.com/office/drawing/2014/main" id="{4DB3520D-1E45-1C4D-B2E7-BD26355A53BD}"/>
              </a:ext>
            </a:extLst>
          </p:cNvPr>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69314" name="Google Shape;463;g847cf01710_0_101:notes">
            <a:extLst>
              <a:ext uri="{FF2B5EF4-FFF2-40B4-BE49-F238E27FC236}">
                <a16:creationId xmlns:a16="http://schemas.microsoft.com/office/drawing/2014/main" id="{B6A1BA79-0244-1A46-AA67-87640E63164D}"/>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69315" name="Google Shape;464;g847cf01710_0_101:notes">
            <a:extLst>
              <a:ext uri="{FF2B5EF4-FFF2-40B4-BE49-F238E27FC236}">
                <a16:creationId xmlns:a16="http://schemas.microsoft.com/office/drawing/2014/main" id="{539B2B3E-62FE-8246-8C3B-BADCD34457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AFD7F9F-7A8D-F846-BEE7-A69892FDB609}" type="slidenum">
              <a:rPr lang="en-US" altLang="en-US" sz="1200" smtClean="0"/>
              <a:pPr>
                <a:buClr>
                  <a:srgbClr val="000000"/>
                </a:buClr>
                <a:buSzPts val="1200"/>
                <a:buFont typeface="Times" pitchFamily="2" charset="0"/>
                <a:buNone/>
              </a:pPr>
              <a:t>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7116844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61" name="Google Shape;227;g7fe2cbe272_0_58:notes">
            <a:extLst>
              <a:ext uri="{FF2B5EF4-FFF2-40B4-BE49-F238E27FC236}">
                <a16:creationId xmlns:a16="http://schemas.microsoft.com/office/drawing/2014/main" id="{AC3EEB75-D2D2-F643-9687-25152FCC93AC}"/>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92162" name="Google Shape;228;g7fe2cbe272_0_58:notes">
            <a:extLst>
              <a:ext uri="{FF2B5EF4-FFF2-40B4-BE49-F238E27FC236}">
                <a16:creationId xmlns:a16="http://schemas.microsoft.com/office/drawing/2014/main" id="{FDCE5C2F-F458-2B42-AB36-1FBDAB780B9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92163" name="Google Shape;229;g7fe2cbe272_0_58:notes">
            <a:extLst>
              <a:ext uri="{FF2B5EF4-FFF2-40B4-BE49-F238E27FC236}">
                <a16:creationId xmlns:a16="http://schemas.microsoft.com/office/drawing/2014/main" id="{3E9A98D8-9C39-DD43-9833-AC9539A25CD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621E24D-F6E1-584F-9442-637F4293618D}" type="slidenum">
              <a:rPr lang="en-US" altLang="en-US" sz="1200" smtClean="0"/>
              <a:pPr>
                <a:buClr>
                  <a:srgbClr val="000000"/>
                </a:buClr>
                <a:buSzPts val="1200"/>
                <a:buFont typeface="Times" pitchFamily="2" charset="0"/>
                <a:buNone/>
              </a:pPr>
              <a:t>56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514037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4209" name="Google Shape;227;g7fe2cbe272_0_58:notes">
            <a:extLst>
              <a:ext uri="{FF2B5EF4-FFF2-40B4-BE49-F238E27FC236}">
                <a16:creationId xmlns:a16="http://schemas.microsoft.com/office/drawing/2014/main" id="{1658D4DD-9B23-B94F-A05C-1617B8F525FC}"/>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94210" name="Google Shape;228;g7fe2cbe272_0_58:notes">
            <a:extLst>
              <a:ext uri="{FF2B5EF4-FFF2-40B4-BE49-F238E27FC236}">
                <a16:creationId xmlns:a16="http://schemas.microsoft.com/office/drawing/2014/main" id="{87743987-C2A0-954D-9F8E-67F87CA807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94211" name="Google Shape;229;g7fe2cbe272_0_58:notes">
            <a:extLst>
              <a:ext uri="{FF2B5EF4-FFF2-40B4-BE49-F238E27FC236}">
                <a16:creationId xmlns:a16="http://schemas.microsoft.com/office/drawing/2014/main" id="{7D9F99A8-4A90-5C4C-979D-2F9C3456FA8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6FB84E0-E3EE-FF43-8FEF-47271E02E811}" type="slidenum">
              <a:rPr lang="en-US" altLang="en-US" sz="1200" smtClean="0"/>
              <a:pPr>
                <a:buClr>
                  <a:srgbClr val="000000"/>
                </a:buClr>
                <a:buSzPts val="1200"/>
                <a:buFont typeface="Times" pitchFamily="2" charset="0"/>
                <a:buNone/>
              </a:pPr>
              <a:t>57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349623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1361" name="Google Shape;462;g847cf01710_0_101:notes">
            <a:extLst>
              <a:ext uri="{FF2B5EF4-FFF2-40B4-BE49-F238E27FC236}">
                <a16:creationId xmlns:a16="http://schemas.microsoft.com/office/drawing/2014/main" id="{1B54F3EE-1ADE-AD4F-A47B-44A4F18012D2}"/>
              </a:ext>
            </a:extLst>
          </p:cNvPr>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71362" name="Google Shape;463;g847cf01710_0_101:notes">
            <a:extLst>
              <a:ext uri="{FF2B5EF4-FFF2-40B4-BE49-F238E27FC236}">
                <a16:creationId xmlns:a16="http://schemas.microsoft.com/office/drawing/2014/main" id="{885B15A4-9642-5745-98AD-064E2CDB504E}"/>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a:latin typeface="Times" pitchFamily="2" charset="0"/>
              </a:rPr>
              <a:t>Answer: D</a:t>
            </a:r>
          </a:p>
          <a:p>
            <a:pPr eaLnBrk="1" hangingPunct="1">
              <a:spcBef>
                <a:spcPct val="0"/>
              </a:spcBef>
              <a:buClr>
                <a:srgbClr val="000000"/>
              </a:buClr>
              <a:buSzPts val="1400"/>
            </a:pPr>
            <a:r>
              <a:rPr lang="en-US" altLang="en-US">
                <a:latin typeface="Times" pitchFamily="2" charset="0"/>
              </a:rPr>
              <a:t>Principle: 4.2</a:t>
            </a:r>
          </a:p>
          <a:p>
            <a:pPr eaLnBrk="1" hangingPunct="1">
              <a:spcBef>
                <a:spcPct val="0"/>
              </a:spcBef>
              <a:buClr>
                <a:srgbClr val="000000"/>
              </a:buClr>
              <a:buSzPts val="1400"/>
            </a:pPr>
            <a:r>
              <a:rPr lang="en-US" altLang="en-US">
                <a:latin typeface="Times" pitchFamily="2" charset="0"/>
              </a:rPr>
              <a:t>Learning Objective(s): Describe how circular dichroism is used to study protein structure.</a:t>
            </a:r>
            <a:endParaRPr lang="en-US" altLang="en-US" sz="1800">
              <a:solidFill>
                <a:srgbClr val="000000"/>
              </a:solidFill>
              <a:latin typeface="Arial" panose="020B0604020202020204" pitchFamily="34" charset="0"/>
              <a:cs typeface="Arial" panose="020B0604020202020204" pitchFamily="34" charset="0"/>
              <a:sym typeface="Arial" panose="020B0604020202020204" pitchFamily="34" charset="0"/>
            </a:endParaRPr>
          </a:p>
          <a:p>
            <a:pPr eaLnBrk="1" hangingPunct="1">
              <a:spcBef>
                <a:spcPct val="0"/>
              </a:spcBef>
              <a:buClr>
                <a:srgbClr val="000000"/>
              </a:buClr>
              <a:buSzPts val="1400"/>
            </a:pPr>
            <a:r>
              <a:rPr lang="en-US" altLang="en-US">
                <a:latin typeface="Times" pitchFamily="2" charset="0"/>
              </a:rPr>
              <a:t>Bloom’s: 2:2</a:t>
            </a:r>
          </a:p>
        </p:txBody>
      </p:sp>
      <p:sp>
        <p:nvSpPr>
          <p:cNvPr id="271363" name="Google Shape;464;g847cf01710_0_101:notes">
            <a:extLst>
              <a:ext uri="{FF2B5EF4-FFF2-40B4-BE49-F238E27FC236}">
                <a16:creationId xmlns:a16="http://schemas.microsoft.com/office/drawing/2014/main" id="{93998663-858E-3444-AB0C-7B18429E0E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D799B04-88CE-9A48-B003-31E57E778457}" type="slidenum">
              <a:rPr lang="en-US" altLang="en-US" sz="1200" smtClean="0"/>
              <a:pPr>
                <a:buClr>
                  <a:srgbClr val="000000"/>
                </a:buClr>
                <a:buSzPts val="1200"/>
                <a:buFont typeface="Times" pitchFamily="2" charset="0"/>
                <a:buNone/>
              </a:pPr>
              <a:t>58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660608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3409" name="Google Shape;462;g847cf01710_0_101:notes">
            <a:extLst>
              <a:ext uri="{FF2B5EF4-FFF2-40B4-BE49-F238E27FC236}">
                <a16:creationId xmlns:a16="http://schemas.microsoft.com/office/drawing/2014/main" id="{B8C51DBC-4AA3-E64E-B6B1-72C28C6D639C}"/>
              </a:ext>
            </a:extLst>
          </p:cNvPr>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73410" name="Google Shape;463;g847cf01710_0_101:notes">
            <a:extLst>
              <a:ext uri="{FF2B5EF4-FFF2-40B4-BE49-F238E27FC236}">
                <a16:creationId xmlns:a16="http://schemas.microsoft.com/office/drawing/2014/main" id="{1D8E839F-F8D8-5240-BA9F-CDCF11F453D7}"/>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73411" name="Google Shape;464;g847cf01710_0_101:notes">
            <a:extLst>
              <a:ext uri="{FF2B5EF4-FFF2-40B4-BE49-F238E27FC236}">
                <a16:creationId xmlns:a16="http://schemas.microsoft.com/office/drawing/2014/main" id="{6F161073-9D5A-7B4C-AEBC-F743E575E5F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C5C8A67-23E7-2648-97C8-6DE80A52097E}" type="slidenum">
              <a:rPr lang="en-US" altLang="en-US" sz="1200" smtClean="0"/>
              <a:pPr>
                <a:buClr>
                  <a:srgbClr val="000000"/>
                </a:buClr>
                <a:buSzPts val="1200"/>
                <a:buFont typeface="Times" pitchFamily="2" charset="0"/>
                <a:buNone/>
              </a:pPr>
              <a:t>59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216004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47cf01710_0_2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47cf01710_0_2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endParaRPr dirty="0"/>
          </a:p>
        </p:txBody>
      </p:sp>
      <p:sp>
        <p:nvSpPr>
          <p:cNvPr id="364" name="Google Shape;364;g847cf01710_0_2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sz="1400">
              <a:latin typeface="Arial"/>
              <a:ea typeface="Arial"/>
              <a:cs typeface="Arial"/>
              <a:sym typeface="Arial"/>
            </a:endParaRPr>
          </a:p>
        </p:txBody>
      </p:sp>
    </p:spTree>
    <p:extLst>
      <p:ext uri="{BB962C8B-B14F-4D97-AF65-F5344CB8AC3E}">
        <p14:creationId xmlns:p14="http://schemas.microsoft.com/office/powerpoint/2010/main" val="2528543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4817" name="Google Shape;235;g7fe2cbe272_0_67:notes">
            <a:extLst>
              <a:ext uri="{FF2B5EF4-FFF2-40B4-BE49-F238E27FC236}">
                <a16:creationId xmlns:a16="http://schemas.microsoft.com/office/drawing/2014/main" id="{2411C338-5F9F-284B-ABE9-666F917651ED}"/>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4818" name="Google Shape;236;g7fe2cbe272_0_67:notes">
            <a:extLst>
              <a:ext uri="{FF2B5EF4-FFF2-40B4-BE49-F238E27FC236}">
                <a16:creationId xmlns:a16="http://schemas.microsoft.com/office/drawing/2014/main" id="{C2702E2E-EEDA-AA40-AD6B-C85D0F746E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4819" name="Google Shape;237;g7fe2cbe272_0_67:notes">
            <a:extLst>
              <a:ext uri="{FF2B5EF4-FFF2-40B4-BE49-F238E27FC236}">
                <a16:creationId xmlns:a16="http://schemas.microsoft.com/office/drawing/2014/main" id="{4F7EF5B3-B01C-384F-8DBC-9AE5C0E2033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E41889E8-B0E1-DB4C-B289-C16682CDD44E}" type="slidenum">
              <a:rPr lang="en-US" altLang="en-US" sz="1200" smtClean="0"/>
              <a:pPr/>
              <a:t>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886239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sz="1400">
              <a:latin typeface="Arial"/>
              <a:ea typeface="Arial"/>
              <a:cs typeface="Arial"/>
              <a:sym typeface="Arial"/>
            </a:endParaRPr>
          </a:p>
        </p:txBody>
      </p:sp>
    </p:spTree>
    <p:extLst>
      <p:ext uri="{BB962C8B-B14F-4D97-AF65-F5344CB8AC3E}">
        <p14:creationId xmlns:p14="http://schemas.microsoft.com/office/powerpoint/2010/main" val="15971929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sz="1400">
              <a:latin typeface="Arial"/>
              <a:ea typeface="Arial"/>
              <a:cs typeface="Arial"/>
              <a:sym typeface="Arial"/>
            </a:endParaRPr>
          </a:p>
        </p:txBody>
      </p:sp>
    </p:spTree>
    <p:extLst>
      <p:ext uri="{BB962C8B-B14F-4D97-AF65-F5344CB8AC3E}">
        <p14:creationId xmlns:p14="http://schemas.microsoft.com/office/powerpoint/2010/main" val="240953931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6257" name="Google Shape;193;g847cf01710_0_132:notes">
            <a:extLst>
              <a:ext uri="{FF2B5EF4-FFF2-40B4-BE49-F238E27FC236}">
                <a16:creationId xmlns:a16="http://schemas.microsoft.com/office/drawing/2014/main" id="{40A8D20E-DAB9-5940-89E5-A3BD8ACD61C4}"/>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96258" name="Google Shape;194;g847cf01710_0_132:notes">
            <a:extLst>
              <a:ext uri="{FF2B5EF4-FFF2-40B4-BE49-F238E27FC236}">
                <a16:creationId xmlns:a16="http://schemas.microsoft.com/office/drawing/2014/main" id="{4D3EB3DE-A8D3-754F-936F-97E8B664520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96259" name="Google Shape;195;g847cf01710_0_132:notes">
            <a:extLst>
              <a:ext uri="{FF2B5EF4-FFF2-40B4-BE49-F238E27FC236}">
                <a16:creationId xmlns:a16="http://schemas.microsoft.com/office/drawing/2014/main" id="{042FB4CB-E760-FF4F-A196-4E3C30C257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1633D73-99D1-3D4F-8816-11BF9FC6CA19}" type="slidenum">
              <a:rPr lang="en-US" altLang="en-US" sz="1200" smtClean="0"/>
              <a:pPr>
                <a:buClr>
                  <a:srgbClr val="000000"/>
                </a:buClr>
                <a:buSzPts val="1200"/>
                <a:buFont typeface="Times" pitchFamily="2" charset="0"/>
                <a:buNone/>
              </a:pPr>
              <a:t>63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3579213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8305" name="Google Shape;165;p2:notes">
            <a:extLst>
              <a:ext uri="{FF2B5EF4-FFF2-40B4-BE49-F238E27FC236}">
                <a16:creationId xmlns:a16="http://schemas.microsoft.com/office/drawing/2014/main" id="{74083F80-150B-D643-8F6B-1C3042DEF63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98306" name="Google Shape;166;p2:notes">
            <a:extLst>
              <a:ext uri="{FF2B5EF4-FFF2-40B4-BE49-F238E27FC236}">
                <a16:creationId xmlns:a16="http://schemas.microsoft.com/office/drawing/2014/main" id="{C8B7CF68-2242-AC4D-AA70-8699985E9FBB}"/>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31210150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0353" name="Google Shape;227;g7fe2cbe272_0_58:notes">
            <a:extLst>
              <a:ext uri="{FF2B5EF4-FFF2-40B4-BE49-F238E27FC236}">
                <a16:creationId xmlns:a16="http://schemas.microsoft.com/office/drawing/2014/main" id="{519EFC71-28A7-2A41-B364-0B831AD12FD4}"/>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00354" name="Google Shape;228;g7fe2cbe272_0_58:notes">
            <a:extLst>
              <a:ext uri="{FF2B5EF4-FFF2-40B4-BE49-F238E27FC236}">
                <a16:creationId xmlns:a16="http://schemas.microsoft.com/office/drawing/2014/main" id="{2A9FAEFE-6E3D-0D4A-8F9E-4F07D970F9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00355" name="Google Shape;229;g7fe2cbe272_0_58:notes">
            <a:extLst>
              <a:ext uri="{FF2B5EF4-FFF2-40B4-BE49-F238E27FC236}">
                <a16:creationId xmlns:a16="http://schemas.microsoft.com/office/drawing/2014/main" id="{28C15579-3147-9F44-92C4-71AEE26C58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396F67B-3398-7A49-AC9A-671A91DAD7FA}" type="slidenum">
              <a:rPr lang="en-US" altLang="en-US" sz="1200" smtClean="0"/>
              <a:pPr>
                <a:buClr>
                  <a:srgbClr val="000000"/>
                </a:buClr>
                <a:buSzPts val="1200"/>
                <a:buFont typeface="Times" pitchFamily="2" charset="0"/>
                <a:buNone/>
              </a:pPr>
              <a:t>65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867681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2401" name="Google Shape;227;g7fe2cbe272_0_58:notes">
            <a:extLst>
              <a:ext uri="{FF2B5EF4-FFF2-40B4-BE49-F238E27FC236}">
                <a16:creationId xmlns:a16="http://schemas.microsoft.com/office/drawing/2014/main" id="{550725BD-D967-F54F-9677-8B2DB3CC3AC4}"/>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02402" name="Google Shape;228;g7fe2cbe272_0_58:notes">
            <a:extLst>
              <a:ext uri="{FF2B5EF4-FFF2-40B4-BE49-F238E27FC236}">
                <a16:creationId xmlns:a16="http://schemas.microsoft.com/office/drawing/2014/main" id="{FE0D4407-CD24-754F-8B3D-5F8D5BF54F0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02403" name="Google Shape;229;g7fe2cbe272_0_58:notes">
            <a:extLst>
              <a:ext uri="{FF2B5EF4-FFF2-40B4-BE49-F238E27FC236}">
                <a16:creationId xmlns:a16="http://schemas.microsoft.com/office/drawing/2014/main" id="{C7F3C7B4-F238-C44A-9146-032B88B453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C66BA68-C292-934C-90AB-DD40FE2BAA25}" type="slidenum">
              <a:rPr lang="en-US" altLang="en-US" sz="1200" smtClean="0"/>
              <a:pPr>
                <a:buClr>
                  <a:srgbClr val="000000"/>
                </a:buClr>
                <a:buSzPts val="1200"/>
                <a:buFont typeface="Times" pitchFamily="2" charset="0"/>
                <a:buNone/>
              </a:pPr>
              <a:t>66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119296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847cf01710_0_29: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847cf01710_0_29: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indent="0"/>
            <a:r>
              <a:rPr lang="en-GB" sz="1800" dirty="0">
                <a:solidFill>
                  <a:schemeClr val="dk1"/>
                </a:solidFill>
              </a:rPr>
              <a:t>Instructor: </a:t>
            </a:r>
            <a:r>
              <a:rPr lang="en-US" sz="1800" b="0" i="0" u="none" strike="noStrike" cap="none" dirty="0">
                <a:solidFill>
                  <a:srgbClr val="000000"/>
                </a:solidFill>
                <a:effectLst/>
                <a:latin typeface="Arial"/>
                <a:ea typeface="Arial"/>
                <a:cs typeface="Arial"/>
                <a:sym typeface="Arial"/>
              </a:rPr>
              <a:t>This Mol3D structure is located in the Achieve course. It can be found in the Chapter 4 content, in the folder titled “Ch4 In-Class Activities, Videos, and Resources.” </a:t>
            </a:r>
          </a:p>
          <a:p>
            <a:pPr marL="0" lvl="0" indent="0" algn="l" rtl="0">
              <a:spcBef>
                <a:spcPts val="0"/>
              </a:spcBef>
              <a:spcAft>
                <a:spcPts val="0"/>
              </a:spcAft>
              <a:buClr>
                <a:schemeClr val="dk1"/>
              </a:buClr>
              <a:buSzPts val="1100"/>
              <a:buFont typeface="Arial"/>
              <a:buNone/>
            </a:pPr>
            <a:endParaRPr dirty="0"/>
          </a:p>
        </p:txBody>
      </p:sp>
      <p:sp>
        <p:nvSpPr>
          <p:cNvPr id="364" name="Google Shape;364;g847cf01710_0_29: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sz="1400">
              <a:latin typeface="Arial"/>
              <a:ea typeface="Arial"/>
              <a:cs typeface="Arial"/>
              <a:sym typeface="Arial"/>
            </a:endParaRPr>
          </a:p>
        </p:txBody>
      </p:sp>
    </p:spTree>
    <p:extLst>
      <p:ext uri="{BB962C8B-B14F-4D97-AF65-F5344CB8AC3E}">
        <p14:creationId xmlns:p14="http://schemas.microsoft.com/office/powerpoint/2010/main" val="368048386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indent="0"/>
            <a:r>
              <a:rPr lang="en-GB" sz="1100" dirty="0">
                <a:solidFill>
                  <a:schemeClr val="dk1"/>
                </a:solidFill>
              </a:rPr>
              <a:t>Instructor: </a:t>
            </a:r>
            <a:r>
              <a:rPr lang="en-US" sz="1100" b="0" i="0" u="none" strike="noStrike" cap="none" dirty="0">
                <a:solidFill>
                  <a:srgbClr val="000000"/>
                </a:solidFill>
                <a:effectLst/>
                <a:latin typeface="Arial"/>
                <a:ea typeface="Arial"/>
                <a:cs typeface="Arial"/>
                <a:sym typeface="Arial"/>
              </a:rPr>
              <a:t>This Mol3D structure is located in the Achieve course. It can be found in the Chapter 4 content, in the folder titled “Ch4 In-Class Activities, Videos, and Resources.” </a:t>
            </a: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sz="1400">
              <a:latin typeface="Arial"/>
              <a:ea typeface="Arial"/>
              <a:cs typeface="Arial"/>
              <a:sym typeface="Arial"/>
            </a:endParaRPr>
          </a:p>
        </p:txBody>
      </p:sp>
    </p:spTree>
    <p:extLst>
      <p:ext uri="{BB962C8B-B14F-4D97-AF65-F5344CB8AC3E}">
        <p14:creationId xmlns:p14="http://schemas.microsoft.com/office/powerpoint/2010/main" val="15442592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g847cf01710_0_48:notes"/>
          <p:cNvSpPr>
            <a:spLocks noGrp="1" noRot="1" noChangeAspect="1"/>
          </p:cNvSpPr>
          <p:nvPr>
            <p:ph type="sldImg" idx="2"/>
          </p:nvPr>
        </p:nvSpPr>
        <p:spPr>
          <a:xfrm>
            <a:off x="1219200" y="685800"/>
            <a:ext cx="4876800" cy="36576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2" name="Google Shape;372;g847cf01710_0_48:notes"/>
          <p:cNvSpPr txBox="1">
            <a:spLocks noGrp="1"/>
          </p:cNvSpPr>
          <p:nvPr>
            <p:ph type="body" idx="1"/>
          </p:nvPr>
        </p:nvSpPr>
        <p:spPr>
          <a:xfrm>
            <a:off x="990600" y="4572000"/>
            <a:ext cx="5334000" cy="4343400"/>
          </a:xfrm>
          <a:prstGeom prst="rect">
            <a:avLst/>
          </a:prstGeom>
        </p:spPr>
        <p:txBody>
          <a:bodyPr spcFirstLastPara="1" wrap="square" lIns="91425" tIns="45700" rIns="91425" bIns="45700" anchor="t" anchorCtr="0">
            <a:noAutofit/>
          </a:bodyPr>
          <a:lstStyle/>
          <a:p>
            <a:pPr marL="0" indent="0"/>
            <a:r>
              <a:rPr lang="en-GB" sz="1100" dirty="0">
                <a:solidFill>
                  <a:schemeClr val="dk1"/>
                </a:solidFill>
              </a:rPr>
              <a:t>Instructor: </a:t>
            </a:r>
            <a:r>
              <a:rPr lang="en-US" sz="1100" b="0" i="0" u="none" strike="noStrike" cap="none" dirty="0">
                <a:solidFill>
                  <a:srgbClr val="000000"/>
                </a:solidFill>
                <a:effectLst/>
                <a:latin typeface="Arial"/>
                <a:ea typeface="Arial"/>
                <a:cs typeface="Arial"/>
                <a:sym typeface="Arial"/>
              </a:rPr>
              <a:t>This Mol3D structure is located in the Achieve course. It can be found in the Chapter 4 content, in the folder titled “Ch4 In-Class Activities, Videos, and Resources.” </a:t>
            </a:r>
          </a:p>
        </p:txBody>
      </p:sp>
      <p:sp>
        <p:nvSpPr>
          <p:cNvPr id="373" name="Google Shape;373;g847cf01710_0_48:notes"/>
          <p:cNvSpPr txBox="1">
            <a:spLocks noGrp="1"/>
          </p:cNvSpPr>
          <p:nvPr>
            <p:ph type="sldNum" idx="12"/>
          </p:nvPr>
        </p:nvSpPr>
        <p:spPr>
          <a:xfrm>
            <a:off x="4114800" y="9144000"/>
            <a:ext cx="32004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sz="1400">
              <a:latin typeface="Arial"/>
              <a:ea typeface="Arial"/>
              <a:cs typeface="Arial"/>
              <a:sym typeface="Arial"/>
            </a:endParaRPr>
          </a:p>
        </p:txBody>
      </p:sp>
    </p:spTree>
    <p:extLst>
      <p:ext uri="{BB962C8B-B14F-4D97-AF65-F5344CB8AC3E}">
        <p14:creationId xmlns:p14="http://schemas.microsoft.com/office/powerpoint/2010/main" val="3134187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5457" name="Google Shape;462;g847cf01710_0_101:notes">
            <a:extLst>
              <a:ext uri="{FF2B5EF4-FFF2-40B4-BE49-F238E27FC236}">
                <a16:creationId xmlns:a16="http://schemas.microsoft.com/office/drawing/2014/main" id="{1DAE04EC-F493-2740-A913-6D3EA052FFB3}"/>
              </a:ext>
            </a:extLst>
          </p:cNvPr>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75458" name="Google Shape;463;g847cf01710_0_101:notes">
            <a:extLst>
              <a:ext uri="{FF2B5EF4-FFF2-40B4-BE49-F238E27FC236}">
                <a16:creationId xmlns:a16="http://schemas.microsoft.com/office/drawing/2014/main" id="{BA07FBA3-5B54-D34C-BC2C-9C4E25C34704}"/>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a:latin typeface="Times" pitchFamily="2" charset="0"/>
              </a:rPr>
              <a:t>Answer: B</a:t>
            </a:r>
          </a:p>
          <a:p>
            <a:pPr eaLnBrk="1" hangingPunct="1">
              <a:spcBef>
                <a:spcPct val="0"/>
              </a:spcBef>
              <a:buClr>
                <a:srgbClr val="000000"/>
              </a:buClr>
              <a:buSzPts val="1400"/>
            </a:pPr>
            <a:r>
              <a:rPr lang="en-US" altLang="en-US">
                <a:latin typeface="Times" pitchFamily="2" charset="0"/>
              </a:rPr>
              <a:t>Principle: 4.3</a:t>
            </a:r>
          </a:p>
          <a:p>
            <a:pPr eaLnBrk="1" hangingPunct="1">
              <a:spcBef>
                <a:spcPct val="0"/>
              </a:spcBef>
              <a:buClr>
                <a:srgbClr val="000000"/>
              </a:buClr>
              <a:buSzPts val="1400"/>
            </a:pPr>
            <a:r>
              <a:rPr lang="en-US" altLang="en-US">
                <a:latin typeface="Times" pitchFamily="2" charset="0"/>
              </a:rPr>
              <a:t>Learning Objective(s): Describe the primary, secondary, tertiary, and quaternary structures of a protein.</a:t>
            </a:r>
            <a:endParaRPr lang="en-US" altLang="en-US" sz="1800">
              <a:solidFill>
                <a:srgbClr val="000000"/>
              </a:solidFill>
              <a:latin typeface="Arial" panose="020B0604020202020204" pitchFamily="34" charset="0"/>
              <a:cs typeface="Arial" panose="020B0604020202020204" pitchFamily="34" charset="0"/>
              <a:sym typeface="Arial" panose="020B0604020202020204" pitchFamily="34" charset="0"/>
            </a:endParaRPr>
          </a:p>
          <a:p>
            <a:pPr eaLnBrk="1" hangingPunct="1">
              <a:spcBef>
                <a:spcPct val="0"/>
              </a:spcBef>
              <a:buClr>
                <a:srgbClr val="000000"/>
              </a:buClr>
              <a:buSzPts val="1400"/>
            </a:pPr>
            <a:r>
              <a:rPr lang="en-US" altLang="en-US">
                <a:latin typeface="Times" pitchFamily="2" charset="0"/>
              </a:rPr>
              <a:t>Bloom’s: 2:2</a:t>
            </a:r>
          </a:p>
        </p:txBody>
      </p:sp>
      <p:sp>
        <p:nvSpPr>
          <p:cNvPr id="275459" name="Google Shape;464;g847cf01710_0_101:notes">
            <a:extLst>
              <a:ext uri="{FF2B5EF4-FFF2-40B4-BE49-F238E27FC236}">
                <a16:creationId xmlns:a16="http://schemas.microsoft.com/office/drawing/2014/main" id="{FA5BAB63-4686-C442-9222-3545398B27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C63CE331-6663-CC4C-A273-92357AF12DB9}" type="slidenum">
              <a:rPr lang="en-US" altLang="en-US" sz="1200" smtClean="0"/>
              <a:pPr>
                <a:buClr>
                  <a:srgbClr val="000000"/>
                </a:buClr>
                <a:buSzPts val="1200"/>
                <a:buFont typeface="Times" pitchFamily="2" charset="0"/>
                <a:buNone/>
              </a:pPr>
              <a:t>70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38847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6865" name="Google Shape;193;g847cf01710_0_132:notes">
            <a:extLst>
              <a:ext uri="{FF2B5EF4-FFF2-40B4-BE49-F238E27FC236}">
                <a16:creationId xmlns:a16="http://schemas.microsoft.com/office/drawing/2014/main" id="{D063E7FB-7D12-B242-9911-0C44AB3B38F8}"/>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6866" name="Google Shape;194;g847cf01710_0_132:notes">
            <a:extLst>
              <a:ext uri="{FF2B5EF4-FFF2-40B4-BE49-F238E27FC236}">
                <a16:creationId xmlns:a16="http://schemas.microsoft.com/office/drawing/2014/main" id="{9C05B5B6-E548-3440-BA98-ABACD1FD82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6867" name="Google Shape;195;g847cf01710_0_132:notes">
            <a:extLst>
              <a:ext uri="{FF2B5EF4-FFF2-40B4-BE49-F238E27FC236}">
                <a16:creationId xmlns:a16="http://schemas.microsoft.com/office/drawing/2014/main" id="{70147FC6-095A-924E-A698-9492CDBB81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601F4E8-7D9C-5446-BD74-D463901662F5}" type="slidenum">
              <a:rPr lang="en-US" altLang="en-US" sz="1200" smtClean="0"/>
              <a:pPr>
                <a:buClr>
                  <a:srgbClr val="000000"/>
                </a:buClr>
                <a:buSzPts val="1200"/>
                <a:buFont typeface="Times" pitchFamily="2" charset="0"/>
                <a:buNone/>
              </a:pPr>
              <a:t>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2632974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7505" name="Google Shape;462;g847cf01710_0_101:notes">
            <a:extLst>
              <a:ext uri="{FF2B5EF4-FFF2-40B4-BE49-F238E27FC236}">
                <a16:creationId xmlns:a16="http://schemas.microsoft.com/office/drawing/2014/main" id="{F7AB7871-7241-9647-A488-2BAB500C93B4}"/>
              </a:ext>
            </a:extLst>
          </p:cNvPr>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77506" name="Google Shape;463;g847cf01710_0_101:notes">
            <a:extLst>
              <a:ext uri="{FF2B5EF4-FFF2-40B4-BE49-F238E27FC236}">
                <a16:creationId xmlns:a16="http://schemas.microsoft.com/office/drawing/2014/main" id="{DAEEBBD9-3F90-9842-8C6B-197D88716ED4}"/>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77507" name="Google Shape;464;g847cf01710_0_101:notes">
            <a:extLst>
              <a:ext uri="{FF2B5EF4-FFF2-40B4-BE49-F238E27FC236}">
                <a16:creationId xmlns:a16="http://schemas.microsoft.com/office/drawing/2014/main" id="{1D170C81-9B73-9B41-AB83-47FEAB954DA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C6C04272-097B-B54C-A16E-8F5502CC5A58}" type="slidenum">
              <a:rPr lang="en-US" altLang="en-US" sz="1200" smtClean="0"/>
              <a:pPr>
                <a:buClr>
                  <a:srgbClr val="000000"/>
                </a:buClr>
                <a:buSzPts val="1200"/>
                <a:buFont typeface="Times" pitchFamily="2" charset="0"/>
                <a:buNone/>
              </a:pPr>
              <a:t>71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888239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4449" name="Google Shape;227;g7fe2cbe272_0_58:notes">
            <a:extLst>
              <a:ext uri="{FF2B5EF4-FFF2-40B4-BE49-F238E27FC236}">
                <a16:creationId xmlns:a16="http://schemas.microsoft.com/office/drawing/2014/main" id="{5E9B0980-3CD1-6343-9C45-160832E8D9A9}"/>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04450" name="Google Shape;228;g7fe2cbe272_0_58:notes">
            <a:extLst>
              <a:ext uri="{FF2B5EF4-FFF2-40B4-BE49-F238E27FC236}">
                <a16:creationId xmlns:a16="http://schemas.microsoft.com/office/drawing/2014/main" id="{93AD9A2A-3EDA-0A42-B20D-9393B94E07D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04451" name="Google Shape;229;g7fe2cbe272_0_58:notes">
            <a:extLst>
              <a:ext uri="{FF2B5EF4-FFF2-40B4-BE49-F238E27FC236}">
                <a16:creationId xmlns:a16="http://schemas.microsoft.com/office/drawing/2014/main" id="{EF25176B-C2EB-0A48-B83D-6493626BB3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8CAEFCC-28FE-7647-84C1-A2CCD7B46F3A}" type="slidenum">
              <a:rPr lang="en-US" altLang="en-US" sz="1200" smtClean="0"/>
              <a:pPr>
                <a:buClr>
                  <a:srgbClr val="000000"/>
                </a:buClr>
                <a:buSzPts val="1200"/>
                <a:buFont typeface="Times" pitchFamily="2" charset="0"/>
                <a:buNone/>
              </a:pPr>
              <a:t>72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643938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6497" name="Google Shape;227;g7fe2cbe272_0_58:notes">
            <a:extLst>
              <a:ext uri="{FF2B5EF4-FFF2-40B4-BE49-F238E27FC236}">
                <a16:creationId xmlns:a16="http://schemas.microsoft.com/office/drawing/2014/main" id="{C7AE4FE8-899D-ED4C-81BF-37B92CEB1D1F}"/>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06498" name="Google Shape;228;g7fe2cbe272_0_58:notes">
            <a:extLst>
              <a:ext uri="{FF2B5EF4-FFF2-40B4-BE49-F238E27FC236}">
                <a16:creationId xmlns:a16="http://schemas.microsoft.com/office/drawing/2014/main" id="{840B9010-5256-134F-867C-EFFCCEE1ABF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06499" name="Google Shape;229;g7fe2cbe272_0_58:notes">
            <a:extLst>
              <a:ext uri="{FF2B5EF4-FFF2-40B4-BE49-F238E27FC236}">
                <a16:creationId xmlns:a16="http://schemas.microsoft.com/office/drawing/2014/main" id="{5E76FE3A-B413-EC46-8BE1-0C96C2A7BF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2299695-C0AA-984F-80BB-DB43E6C0AC7C}" type="slidenum">
              <a:rPr lang="en-US" altLang="en-US" sz="1200" smtClean="0"/>
              <a:pPr>
                <a:buClr>
                  <a:srgbClr val="000000"/>
                </a:buClr>
                <a:buSzPts val="1200"/>
                <a:buFont typeface="Times" pitchFamily="2" charset="0"/>
                <a:buNone/>
              </a:pPr>
              <a:t>73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0393629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08545" name="Google Shape;227;g7fe2cbe272_0_58:notes">
            <a:extLst>
              <a:ext uri="{FF2B5EF4-FFF2-40B4-BE49-F238E27FC236}">
                <a16:creationId xmlns:a16="http://schemas.microsoft.com/office/drawing/2014/main" id="{ED6CA2E6-C321-E54C-9272-7146398F50E1}"/>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08546" name="Google Shape;228;g7fe2cbe272_0_58:notes">
            <a:extLst>
              <a:ext uri="{FF2B5EF4-FFF2-40B4-BE49-F238E27FC236}">
                <a16:creationId xmlns:a16="http://schemas.microsoft.com/office/drawing/2014/main" id="{28601E33-2F05-B146-A7CB-ED69E212337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08547" name="Google Shape;229;g7fe2cbe272_0_58:notes">
            <a:extLst>
              <a:ext uri="{FF2B5EF4-FFF2-40B4-BE49-F238E27FC236}">
                <a16:creationId xmlns:a16="http://schemas.microsoft.com/office/drawing/2014/main" id="{E047F0AB-8AFD-DF47-8279-A0CC7709B2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143B9A2-9699-EA45-A772-2753E05ACDE2}" type="slidenum">
              <a:rPr lang="en-US" altLang="en-US" sz="1200" smtClean="0"/>
              <a:pPr>
                <a:buClr>
                  <a:srgbClr val="000000"/>
                </a:buClr>
                <a:buSzPts val="1200"/>
                <a:buFont typeface="Times" pitchFamily="2" charset="0"/>
                <a:buNone/>
              </a:pPr>
              <a:t>74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9809502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79553" name="Google Shape;462;g847cf01710_0_101:notes">
            <a:extLst>
              <a:ext uri="{FF2B5EF4-FFF2-40B4-BE49-F238E27FC236}">
                <a16:creationId xmlns:a16="http://schemas.microsoft.com/office/drawing/2014/main" id="{050D35B2-9F46-D345-92CF-9DE592E6DDC3}"/>
              </a:ext>
            </a:extLst>
          </p:cNvPr>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79554" name="Google Shape;463;g847cf01710_0_101:notes">
            <a:extLst>
              <a:ext uri="{FF2B5EF4-FFF2-40B4-BE49-F238E27FC236}">
                <a16:creationId xmlns:a16="http://schemas.microsoft.com/office/drawing/2014/main" id="{BD354E31-86ED-0840-BE12-A3C92AE56687}"/>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a:latin typeface="Times" pitchFamily="2" charset="0"/>
              </a:rPr>
              <a:t>Answer: A</a:t>
            </a:r>
          </a:p>
          <a:p>
            <a:pPr eaLnBrk="1" hangingPunct="1">
              <a:spcBef>
                <a:spcPct val="0"/>
              </a:spcBef>
              <a:buClr>
                <a:srgbClr val="000000"/>
              </a:buClr>
              <a:buSzPts val="1400"/>
            </a:pPr>
            <a:r>
              <a:rPr lang="en-US" altLang="en-US">
                <a:latin typeface="Times" pitchFamily="2" charset="0"/>
              </a:rPr>
              <a:t>Principle: 4.3</a:t>
            </a:r>
          </a:p>
          <a:p>
            <a:pPr eaLnBrk="1" hangingPunct="1">
              <a:spcBef>
                <a:spcPct val="0"/>
              </a:spcBef>
              <a:buClr>
                <a:srgbClr val="000000"/>
              </a:buClr>
              <a:buSzPts val="1400"/>
            </a:pPr>
            <a:r>
              <a:rPr lang="en-US" altLang="en-US">
                <a:latin typeface="Times" pitchFamily="2" charset="0"/>
              </a:rPr>
              <a:t>Learning Objective(s): Compare the structures of alpha-keratin, fibroin, and collagen.</a:t>
            </a:r>
            <a:endParaRPr lang="en-US" altLang="en-US" sz="1800">
              <a:solidFill>
                <a:srgbClr val="000000"/>
              </a:solidFill>
              <a:latin typeface="Arial" panose="020B0604020202020204" pitchFamily="34" charset="0"/>
              <a:cs typeface="Arial" panose="020B0604020202020204" pitchFamily="34" charset="0"/>
              <a:sym typeface="Arial" panose="020B0604020202020204" pitchFamily="34" charset="0"/>
            </a:endParaRPr>
          </a:p>
          <a:p>
            <a:pPr eaLnBrk="1" hangingPunct="1">
              <a:spcBef>
                <a:spcPct val="0"/>
              </a:spcBef>
              <a:buClr>
                <a:srgbClr val="000000"/>
              </a:buClr>
              <a:buSzPts val="1400"/>
            </a:pPr>
            <a:r>
              <a:rPr lang="en-US" altLang="en-US">
                <a:latin typeface="Times" pitchFamily="2" charset="0"/>
              </a:rPr>
              <a:t>Bloom’s: 2:2</a:t>
            </a:r>
          </a:p>
        </p:txBody>
      </p:sp>
      <p:sp>
        <p:nvSpPr>
          <p:cNvPr id="279555" name="Google Shape;464;g847cf01710_0_101:notes">
            <a:extLst>
              <a:ext uri="{FF2B5EF4-FFF2-40B4-BE49-F238E27FC236}">
                <a16:creationId xmlns:a16="http://schemas.microsoft.com/office/drawing/2014/main" id="{85119FBF-9680-2E42-A0F5-60443D4A1F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EC4500C5-128D-A74B-89F7-6AAFEF89FD94}" type="slidenum">
              <a:rPr lang="en-US" altLang="en-US" sz="1200" smtClean="0"/>
              <a:pPr>
                <a:buClr>
                  <a:srgbClr val="000000"/>
                </a:buClr>
                <a:buSzPts val="1200"/>
                <a:buFont typeface="Times" pitchFamily="2" charset="0"/>
                <a:buNone/>
              </a:pPr>
              <a:t>75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1553631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1601" name="Google Shape;462;g847cf01710_0_101:notes">
            <a:extLst>
              <a:ext uri="{FF2B5EF4-FFF2-40B4-BE49-F238E27FC236}">
                <a16:creationId xmlns:a16="http://schemas.microsoft.com/office/drawing/2014/main" id="{88A8ECC6-C57F-024D-A75C-2A0C2DC6526D}"/>
              </a:ext>
            </a:extLst>
          </p:cNvPr>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81602" name="Google Shape;463;g847cf01710_0_101:notes">
            <a:extLst>
              <a:ext uri="{FF2B5EF4-FFF2-40B4-BE49-F238E27FC236}">
                <a16:creationId xmlns:a16="http://schemas.microsoft.com/office/drawing/2014/main" id="{D89812D4-1B27-4444-93B8-F0B9ED04F327}"/>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1603" name="Google Shape;464;g847cf01710_0_101:notes">
            <a:extLst>
              <a:ext uri="{FF2B5EF4-FFF2-40B4-BE49-F238E27FC236}">
                <a16:creationId xmlns:a16="http://schemas.microsoft.com/office/drawing/2014/main" id="{CA6741B5-3550-6245-A841-158CB042CA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AB1294D3-E2BD-614D-ABB9-5D35FE04C5A8}" type="slidenum">
              <a:rPr lang="en-US" altLang="en-US" sz="1200" smtClean="0"/>
              <a:pPr>
                <a:buClr>
                  <a:srgbClr val="000000"/>
                </a:buClr>
                <a:buSzPts val="1200"/>
                <a:buFont typeface="Times" pitchFamily="2" charset="0"/>
                <a:buNone/>
              </a:pPr>
              <a:t>76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2644642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0593" name="Google Shape;227;g7fe2cbe272_0_58:notes">
            <a:extLst>
              <a:ext uri="{FF2B5EF4-FFF2-40B4-BE49-F238E27FC236}">
                <a16:creationId xmlns:a16="http://schemas.microsoft.com/office/drawing/2014/main" id="{53092932-94D9-5E49-A108-3303B07DC7A0}"/>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10594" name="Google Shape;228;g7fe2cbe272_0_58:notes">
            <a:extLst>
              <a:ext uri="{FF2B5EF4-FFF2-40B4-BE49-F238E27FC236}">
                <a16:creationId xmlns:a16="http://schemas.microsoft.com/office/drawing/2014/main" id="{C373A5C4-45D9-2148-B41C-8C3EBF0144E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10595" name="Google Shape;229;g7fe2cbe272_0_58:notes">
            <a:extLst>
              <a:ext uri="{FF2B5EF4-FFF2-40B4-BE49-F238E27FC236}">
                <a16:creationId xmlns:a16="http://schemas.microsoft.com/office/drawing/2014/main" id="{9F10C9C7-35B2-4041-970E-0464F4C031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C78311B8-5964-DB4E-82E1-0E9C495D1082}" type="slidenum">
              <a:rPr lang="en-US" altLang="en-US" sz="1200" smtClean="0"/>
              <a:pPr>
                <a:buClr>
                  <a:srgbClr val="000000"/>
                </a:buClr>
                <a:buSzPts val="1200"/>
                <a:buFont typeface="Times" pitchFamily="2" charset="0"/>
                <a:buNone/>
              </a:pPr>
              <a:t>77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8526867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2641" name="Google Shape;227;g7fe2cbe272_0_58:notes">
            <a:extLst>
              <a:ext uri="{FF2B5EF4-FFF2-40B4-BE49-F238E27FC236}">
                <a16:creationId xmlns:a16="http://schemas.microsoft.com/office/drawing/2014/main" id="{1A6121D9-D9BD-754C-B9F0-B26DA4288D85}"/>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12642" name="Google Shape;228;g7fe2cbe272_0_58:notes">
            <a:extLst>
              <a:ext uri="{FF2B5EF4-FFF2-40B4-BE49-F238E27FC236}">
                <a16:creationId xmlns:a16="http://schemas.microsoft.com/office/drawing/2014/main" id="{33164C3C-B32E-6D4A-A472-F63DBBBF33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12643" name="Google Shape;229;g7fe2cbe272_0_58:notes">
            <a:extLst>
              <a:ext uri="{FF2B5EF4-FFF2-40B4-BE49-F238E27FC236}">
                <a16:creationId xmlns:a16="http://schemas.microsoft.com/office/drawing/2014/main" id="{718053FD-DFC8-6C4F-8400-1B848E2B8D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113B5917-2B09-7840-911E-FA17B5B3E061}" type="slidenum">
              <a:rPr lang="en-US" altLang="en-US" sz="1200" smtClean="0"/>
              <a:pPr>
                <a:buClr>
                  <a:srgbClr val="000000"/>
                </a:buClr>
                <a:buSzPts val="1200"/>
                <a:buFont typeface="Times" pitchFamily="2" charset="0"/>
                <a:buNone/>
              </a:pPr>
              <a:t>78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7490977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4689" name="Google Shape;227;g7fe2cbe272_0_58:notes">
            <a:extLst>
              <a:ext uri="{FF2B5EF4-FFF2-40B4-BE49-F238E27FC236}">
                <a16:creationId xmlns:a16="http://schemas.microsoft.com/office/drawing/2014/main" id="{2DA1041E-532C-2C44-90BB-7B55CBE045D7}"/>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14690" name="Google Shape;228;g7fe2cbe272_0_58:notes">
            <a:extLst>
              <a:ext uri="{FF2B5EF4-FFF2-40B4-BE49-F238E27FC236}">
                <a16:creationId xmlns:a16="http://schemas.microsoft.com/office/drawing/2014/main" id="{63CFF190-F8A6-9B44-983A-88F0F9FF14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14691" name="Google Shape;229;g7fe2cbe272_0_58:notes">
            <a:extLst>
              <a:ext uri="{FF2B5EF4-FFF2-40B4-BE49-F238E27FC236}">
                <a16:creationId xmlns:a16="http://schemas.microsoft.com/office/drawing/2014/main" id="{DC0E11BC-72C7-9147-AC9B-7DECFE9BAC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F1614E6F-0D19-134C-ADF5-D3B3356947FF}" type="slidenum">
              <a:rPr lang="en-US" altLang="en-US" sz="1200" smtClean="0"/>
              <a:pPr>
                <a:buClr>
                  <a:srgbClr val="000000"/>
                </a:buClr>
                <a:buSzPts val="1200"/>
                <a:buFont typeface="Times" pitchFamily="2" charset="0"/>
                <a:buNone/>
              </a:pPr>
              <a:t>79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9548710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6737" name="Google Shape;227;g7fe2cbe272_0_58:notes">
            <a:extLst>
              <a:ext uri="{FF2B5EF4-FFF2-40B4-BE49-F238E27FC236}">
                <a16:creationId xmlns:a16="http://schemas.microsoft.com/office/drawing/2014/main" id="{F098878C-5C95-0142-8E5F-1B39C88B375F}"/>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16738" name="Google Shape;228;g7fe2cbe272_0_58:notes">
            <a:extLst>
              <a:ext uri="{FF2B5EF4-FFF2-40B4-BE49-F238E27FC236}">
                <a16:creationId xmlns:a16="http://schemas.microsoft.com/office/drawing/2014/main" id="{22DA845B-9323-C549-ACA3-CBD2F37119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16739" name="Google Shape;229;g7fe2cbe272_0_58:notes">
            <a:extLst>
              <a:ext uri="{FF2B5EF4-FFF2-40B4-BE49-F238E27FC236}">
                <a16:creationId xmlns:a16="http://schemas.microsoft.com/office/drawing/2014/main" id="{984BDB25-02AA-D949-BF67-0734AE78E4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E0FCCACA-0691-7442-9918-12ADCF625DE2}" type="slidenum">
              <a:rPr lang="en-US" altLang="en-US" sz="1200" smtClean="0"/>
              <a:pPr>
                <a:buClr>
                  <a:srgbClr val="000000"/>
                </a:buClr>
                <a:buSzPts val="1200"/>
                <a:buFont typeface="Times" pitchFamily="2" charset="0"/>
                <a:buNone/>
              </a:pPr>
              <a:t>80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777690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8913" name="Google Shape;165;p2:notes">
            <a:extLst>
              <a:ext uri="{FF2B5EF4-FFF2-40B4-BE49-F238E27FC236}">
                <a16:creationId xmlns:a16="http://schemas.microsoft.com/office/drawing/2014/main" id="{410A9106-C46C-014B-BD5A-2533D61F2C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8914" name="Google Shape;166;p2:notes">
            <a:extLst>
              <a:ext uri="{FF2B5EF4-FFF2-40B4-BE49-F238E27FC236}">
                <a16:creationId xmlns:a16="http://schemas.microsoft.com/office/drawing/2014/main" id="{71524456-A976-2A48-98E5-50A3B46E6923}"/>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1286260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18785" name="Google Shape;227;g7fe2cbe272_0_58:notes">
            <a:extLst>
              <a:ext uri="{FF2B5EF4-FFF2-40B4-BE49-F238E27FC236}">
                <a16:creationId xmlns:a16="http://schemas.microsoft.com/office/drawing/2014/main" id="{342672F0-C996-4846-B138-403F185BDE45}"/>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18786" name="Google Shape;228;g7fe2cbe272_0_58:notes">
            <a:extLst>
              <a:ext uri="{FF2B5EF4-FFF2-40B4-BE49-F238E27FC236}">
                <a16:creationId xmlns:a16="http://schemas.microsoft.com/office/drawing/2014/main" id="{ABF30B4D-9191-E141-ADA5-5C291F60D3E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18787" name="Google Shape;229;g7fe2cbe272_0_58:notes">
            <a:extLst>
              <a:ext uri="{FF2B5EF4-FFF2-40B4-BE49-F238E27FC236}">
                <a16:creationId xmlns:a16="http://schemas.microsoft.com/office/drawing/2014/main" id="{57160E6B-9DA9-3C4C-8D80-C2F2984A32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ED2DD7CE-0B04-E440-B7A1-593B07B37DA9}" type="slidenum">
              <a:rPr lang="en-US" altLang="en-US" sz="1200" smtClean="0"/>
              <a:pPr>
                <a:buClr>
                  <a:srgbClr val="000000"/>
                </a:buClr>
                <a:buSzPts val="1200"/>
                <a:buFont typeface="Times" pitchFamily="2" charset="0"/>
                <a:buNone/>
              </a:pPr>
              <a:t>81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6826360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3649" name="Google Shape;462;g847cf01710_0_101:notes">
            <a:extLst>
              <a:ext uri="{FF2B5EF4-FFF2-40B4-BE49-F238E27FC236}">
                <a16:creationId xmlns:a16="http://schemas.microsoft.com/office/drawing/2014/main" id="{FB24F9FD-94E8-2645-8986-5A53EC4FA78A}"/>
              </a:ext>
            </a:extLst>
          </p:cNvPr>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83650" name="Google Shape;463;g847cf01710_0_101:notes">
            <a:extLst>
              <a:ext uri="{FF2B5EF4-FFF2-40B4-BE49-F238E27FC236}">
                <a16:creationId xmlns:a16="http://schemas.microsoft.com/office/drawing/2014/main" id="{5EC5F53B-F070-D645-B6F0-68A13027882F}"/>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A</a:t>
            </a:r>
          </a:p>
          <a:p>
            <a:pPr eaLnBrk="1" hangingPunct="1">
              <a:spcBef>
                <a:spcPct val="0"/>
              </a:spcBef>
              <a:buClr>
                <a:srgbClr val="000000"/>
              </a:buClr>
              <a:buSzPts val="1400"/>
            </a:pPr>
            <a:r>
              <a:rPr lang="en-US" altLang="en-US" dirty="0">
                <a:latin typeface="Times" pitchFamily="2" charset="0"/>
              </a:rPr>
              <a:t>Principle: 4.3</a:t>
            </a:r>
          </a:p>
          <a:p>
            <a:pPr eaLnBrk="1" hangingPunct="1">
              <a:spcBef>
                <a:spcPct val="0"/>
              </a:spcBef>
              <a:buClr>
                <a:srgbClr val="000000"/>
              </a:buClr>
              <a:buSzPts val="1400"/>
            </a:pPr>
            <a:r>
              <a:rPr lang="en-US" altLang="en-US" dirty="0">
                <a:latin typeface="Times" pitchFamily="2" charset="0"/>
              </a:rPr>
              <a:t>Learning Objective(s): Compare the structures of alpha-keratin, fibroin, and collagen.</a:t>
            </a:r>
            <a:endParaRPr lang="en-US" altLang="en-US" sz="18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eaLnBrk="1" hangingPunct="1">
              <a:spcBef>
                <a:spcPct val="0"/>
              </a:spcBef>
              <a:buClr>
                <a:srgbClr val="000000"/>
              </a:buClr>
              <a:buSzPts val="1400"/>
            </a:pPr>
            <a:r>
              <a:rPr lang="en-US" altLang="en-US" dirty="0">
                <a:latin typeface="Times" pitchFamily="2" charset="0"/>
              </a:rPr>
              <a:t>Bloom’s: 2:2</a:t>
            </a:r>
          </a:p>
        </p:txBody>
      </p:sp>
      <p:sp>
        <p:nvSpPr>
          <p:cNvPr id="283651" name="Google Shape;464;g847cf01710_0_101:notes">
            <a:extLst>
              <a:ext uri="{FF2B5EF4-FFF2-40B4-BE49-F238E27FC236}">
                <a16:creationId xmlns:a16="http://schemas.microsoft.com/office/drawing/2014/main" id="{FC403FD8-A595-2C4E-A09B-F9F16E1B89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7DC3425-1C9F-7C4A-9DB6-BCC10951606A}" type="slidenum">
              <a:rPr lang="en-US" altLang="en-US" sz="1200" smtClean="0"/>
              <a:pPr>
                <a:buClr>
                  <a:srgbClr val="000000"/>
                </a:buClr>
                <a:buSzPts val="1200"/>
                <a:buFont typeface="Times" pitchFamily="2" charset="0"/>
                <a:buNone/>
              </a:pPr>
              <a:t>82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4558108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5697" name="Google Shape;462;g847cf01710_0_101:notes">
            <a:extLst>
              <a:ext uri="{FF2B5EF4-FFF2-40B4-BE49-F238E27FC236}">
                <a16:creationId xmlns:a16="http://schemas.microsoft.com/office/drawing/2014/main" id="{DB7A35F8-AC2F-E44D-865B-3A47C7473837}"/>
              </a:ext>
            </a:extLst>
          </p:cNvPr>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85698" name="Google Shape;463;g847cf01710_0_101:notes">
            <a:extLst>
              <a:ext uri="{FF2B5EF4-FFF2-40B4-BE49-F238E27FC236}">
                <a16:creationId xmlns:a16="http://schemas.microsoft.com/office/drawing/2014/main" id="{AFF35235-CAE9-644B-A4F3-9A3204B7334D}"/>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5699" name="Google Shape;464;g847cf01710_0_101:notes">
            <a:extLst>
              <a:ext uri="{FF2B5EF4-FFF2-40B4-BE49-F238E27FC236}">
                <a16:creationId xmlns:a16="http://schemas.microsoft.com/office/drawing/2014/main" id="{CD7F4183-A812-9B4A-A6CC-6E0881A99A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CD84BF94-D0A8-C641-BA36-AAAF33CCB487}" type="slidenum">
              <a:rPr lang="en-US" altLang="en-US" sz="1200" smtClean="0"/>
              <a:pPr>
                <a:buClr>
                  <a:srgbClr val="000000"/>
                </a:buClr>
                <a:buSzPts val="1200"/>
                <a:buFont typeface="Times" pitchFamily="2" charset="0"/>
                <a:buNone/>
              </a:pPr>
              <a:t>83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5307405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0833" name="Google Shape;227;g7fe2cbe272_0_58:notes">
            <a:extLst>
              <a:ext uri="{FF2B5EF4-FFF2-40B4-BE49-F238E27FC236}">
                <a16:creationId xmlns:a16="http://schemas.microsoft.com/office/drawing/2014/main" id="{F6D510E2-70B5-0D47-BAAB-EA9D795C88C6}"/>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20834" name="Google Shape;228;g7fe2cbe272_0_58:notes">
            <a:extLst>
              <a:ext uri="{FF2B5EF4-FFF2-40B4-BE49-F238E27FC236}">
                <a16:creationId xmlns:a16="http://schemas.microsoft.com/office/drawing/2014/main" id="{2361D3FF-442E-4B41-BFD9-0B556531EE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20835" name="Google Shape;229;g7fe2cbe272_0_58:notes">
            <a:extLst>
              <a:ext uri="{FF2B5EF4-FFF2-40B4-BE49-F238E27FC236}">
                <a16:creationId xmlns:a16="http://schemas.microsoft.com/office/drawing/2014/main" id="{B665DC77-0594-F740-A0AE-16C820C345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63D6C6A9-9342-B04F-A7F0-9A5D2CB499B4}" type="slidenum">
              <a:rPr lang="en-US" altLang="en-US" sz="1200" smtClean="0"/>
              <a:pPr>
                <a:buClr>
                  <a:srgbClr val="000000"/>
                </a:buClr>
                <a:buSzPts val="1200"/>
                <a:buFont typeface="Times" pitchFamily="2" charset="0"/>
                <a:buNone/>
              </a:pPr>
              <a:t>84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0774291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2881" name="Google Shape;227;g7fe2cbe272_0_58:notes">
            <a:extLst>
              <a:ext uri="{FF2B5EF4-FFF2-40B4-BE49-F238E27FC236}">
                <a16:creationId xmlns:a16="http://schemas.microsoft.com/office/drawing/2014/main" id="{67C7ACCA-452D-E14B-BA55-8556C559468C}"/>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22882" name="Google Shape;228;g7fe2cbe272_0_58:notes">
            <a:extLst>
              <a:ext uri="{FF2B5EF4-FFF2-40B4-BE49-F238E27FC236}">
                <a16:creationId xmlns:a16="http://schemas.microsoft.com/office/drawing/2014/main" id="{A52FADEF-107E-464D-89F9-9FE6F1F270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22883" name="Google Shape;229;g7fe2cbe272_0_58:notes">
            <a:extLst>
              <a:ext uri="{FF2B5EF4-FFF2-40B4-BE49-F238E27FC236}">
                <a16:creationId xmlns:a16="http://schemas.microsoft.com/office/drawing/2014/main" id="{B0E668C6-2C07-EF4F-92A8-6FB43D2F76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BFFEBCA0-A68A-1A48-BCEC-CA1A0AB37297}" type="slidenum">
              <a:rPr lang="en-US" altLang="en-US" sz="1200" smtClean="0"/>
              <a:pPr>
                <a:buClr>
                  <a:srgbClr val="000000"/>
                </a:buClr>
                <a:buSzPts val="1200"/>
                <a:buFont typeface="Times" pitchFamily="2" charset="0"/>
                <a:buNone/>
              </a:pPr>
              <a:t>85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0082696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4929" name="Google Shape;227;g7fe2cbe272_0_58:notes">
            <a:extLst>
              <a:ext uri="{FF2B5EF4-FFF2-40B4-BE49-F238E27FC236}">
                <a16:creationId xmlns:a16="http://schemas.microsoft.com/office/drawing/2014/main" id="{CAEEE2E3-4AD9-9C4D-AAA7-895BBAB7C791}"/>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24930" name="Google Shape;228;g7fe2cbe272_0_58:notes">
            <a:extLst>
              <a:ext uri="{FF2B5EF4-FFF2-40B4-BE49-F238E27FC236}">
                <a16:creationId xmlns:a16="http://schemas.microsoft.com/office/drawing/2014/main" id="{939353A8-F0B4-6D4D-9B0D-CF9D1CE87D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24931" name="Google Shape;229;g7fe2cbe272_0_58:notes">
            <a:extLst>
              <a:ext uri="{FF2B5EF4-FFF2-40B4-BE49-F238E27FC236}">
                <a16:creationId xmlns:a16="http://schemas.microsoft.com/office/drawing/2014/main" id="{6C829D13-5AFA-0641-B2F4-657F36AA3F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41590E39-10FC-EF48-8E6B-F9841EB65EF9}" type="slidenum">
              <a:rPr lang="en-US" altLang="en-US" sz="1200" smtClean="0"/>
              <a:pPr>
                <a:buClr>
                  <a:srgbClr val="000000"/>
                </a:buClr>
                <a:buSzPts val="1200"/>
                <a:buFont typeface="Times" pitchFamily="2" charset="0"/>
                <a:buNone/>
              </a:pPr>
              <a:t>86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5303228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6977" name="Google Shape;227;g7fe2cbe272_0_58:notes">
            <a:extLst>
              <a:ext uri="{FF2B5EF4-FFF2-40B4-BE49-F238E27FC236}">
                <a16:creationId xmlns:a16="http://schemas.microsoft.com/office/drawing/2014/main" id="{33C9AC9F-6AE3-9A4C-82AC-31E730DFBC6C}"/>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26978" name="Google Shape;228;g7fe2cbe272_0_58:notes">
            <a:extLst>
              <a:ext uri="{FF2B5EF4-FFF2-40B4-BE49-F238E27FC236}">
                <a16:creationId xmlns:a16="http://schemas.microsoft.com/office/drawing/2014/main" id="{CD4E8BCA-CFA6-574E-945C-BC0503B849E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See Table 4-3 in text</a:t>
            </a:r>
            <a:r>
              <a:rPr lang="en-US" altLang="en-US" baseline="0" dirty="0">
                <a:latin typeface="Times" pitchFamily="2" charset="0"/>
              </a:rPr>
              <a:t> for footnotes.</a:t>
            </a:r>
            <a:endParaRPr lang="en-US" altLang="en-US" dirty="0">
              <a:latin typeface="Times" pitchFamily="2" charset="0"/>
            </a:endParaRPr>
          </a:p>
        </p:txBody>
      </p:sp>
      <p:sp>
        <p:nvSpPr>
          <p:cNvPr id="126979" name="Google Shape;229;g7fe2cbe272_0_58:notes">
            <a:extLst>
              <a:ext uri="{FF2B5EF4-FFF2-40B4-BE49-F238E27FC236}">
                <a16:creationId xmlns:a16="http://schemas.microsoft.com/office/drawing/2014/main" id="{AD4A4541-CEFE-3D4A-AC85-1ACC91B465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909C66B-F91E-9C43-B942-9020D1FDC465}" type="slidenum">
              <a:rPr lang="en-US" altLang="en-US" sz="1200" smtClean="0"/>
              <a:pPr>
                <a:buClr>
                  <a:srgbClr val="000000"/>
                </a:buClr>
                <a:buSzPts val="1200"/>
                <a:buFont typeface="Times" pitchFamily="2" charset="0"/>
                <a:buNone/>
              </a:pPr>
              <a:t>87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8635108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9025" name="Google Shape;227;g7fe2cbe272_0_58:notes">
            <a:extLst>
              <a:ext uri="{FF2B5EF4-FFF2-40B4-BE49-F238E27FC236}">
                <a16:creationId xmlns:a16="http://schemas.microsoft.com/office/drawing/2014/main" id="{B1D82367-2C11-DE47-8A21-C7520F1E607E}"/>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29026" name="Google Shape;228;g7fe2cbe272_0_58:notes">
            <a:extLst>
              <a:ext uri="{FF2B5EF4-FFF2-40B4-BE49-F238E27FC236}">
                <a16:creationId xmlns:a16="http://schemas.microsoft.com/office/drawing/2014/main" id="{1EA87508-4D22-2A42-8A4D-CCDC2534B9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29027" name="Google Shape;229;g7fe2cbe272_0_58:notes">
            <a:extLst>
              <a:ext uri="{FF2B5EF4-FFF2-40B4-BE49-F238E27FC236}">
                <a16:creationId xmlns:a16="http://schemas.microsoft.com/office/drawing/2014/main" id="{E5247728-0502-5A41-A559-28EE9B6E40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5FE8799-0F26-3747-BCAA-D216C3304AA3}" type="slidenum">
              <a:rPr lang="en-US" altLang="en-US" sz="1200" smtClean="0"/>
              <a:pPr>
                <a:buClr>
                  <a:srgbClr val="000000"/>
                </a:buClr>
                <a:buSzPts val="1200"/>
                <a:buFont typeface="Times" pitchFamily="2" charset="0"/>
                <a:buNone/>
              </a:pPr>
              <a:t>88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9353676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5697" name="Google Shape;462;g847cf01710_0_101:notes">
            <a:extLst>
              <a:ext uri="{FF2B5EF4-FFF2-40B4-BE49-F238E27FC236}">
                <a16:creationId xmlns:a16="http://schemas.microsoft.com/office/drawing/2014/main" id="{DB7A35F8-AC2F-E44D-865B-3A47C7473837}"/>
              </a:ext>
            </a:extLst>
          </p:cNvPr>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85698" name="Google Shape;463;g847cf01710_0_101:notes">
            <a:extLst>
              <a:ext uri="{FF2B5EF4-FFF2-40B4-BE49-F238E27FC236}">
                <a16:creationId xmlns:a16="http://schemas.microsoft.com/office/drawing/2014/main" id="{AFF35235-CAE9-644B-A4F3-9A3204B7334D}"/>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E</a:t>
            </a:r>
          </a:p>
          <a:p>
            <a:pPr eaLnBrk="1" hangingPunct="1">
              <a:spcBef>
                <a:spcPct val="0"/>
              </a:spcBef>
              <a:buClr>
                <a:srgbClr val="000000"/>
              </a:buClr>
              <a:buSzPts val="1400"/>
            </a:pPr>
            <a:r>
              <a:rPr lang="en-US" altLang="en-US" dirty="0">
                <a:latin typeface="Times" pitchFamily="2" charset="0"/>
              </a:rPr>
              <a:t>Principle: 4.3</a:t>
            </a:r>
          </a:p>
          <a:p>
            <a:pPr eaLnBrk="1" hangingPunct="1">
              <a:spcBef>
                <a:spcPct val="0"/>
              </a:spcBef>
              <a:buClr>
                <a:srgbClr val="000000"/>
              </a:buClr>
              <a:buSzPts val="1400"/>
            </a:pPr>
            <a:r>
              <a:rPr lang="en-US" altLang="en-US" dirty="0">
                <a:latin typeface="Times" pitchFamily="2" charset="0"/>
              </a:rPr>
              <a:t>Learning Objective(s): Differentiate between structural motifs or folds and domains.</a:t>
            </a:r>
          </a:p>
          <a:p>
            <a:pPr eaLnBrk="1" hangingPunct="1">
              <a:spcBef>
                <a:spcPct val="0"/>
              </a:spcBef>
              <a:buClr>
                <a:srgbClr val="000000"/>
              </a:buClr>
              <a:buSzPts val="1400"/>
            </a:pPr>
            <a:r>
              <a:rPr lang="en-US" altLang="en-US" dirty="0">
                <a:latin typeface="Times" pitchFamily="2" charset="0"/>
              </a:rPr>
              <a:t>Bloom’s: 2:2</a:t>
            </a:r>
          </a:p>
          <a:p>
            <a:pPr>
              <a:spcBef>
                <a:spcPct val="0"/>
              </a:spcBef>
            </a:pPr>
            <a:endParaRPr lang="en-US" altLang="en-US" dirty="0">
              <a:latin typeface="Times" pitchFamily="2" charset="0"/>
            </a:endParaRPr>
          </a:p>
        </p:txBody>
      </p:sp>
      <p:sp>
        <p:nvSpPr>
          <p:cNvPr id="285699" name="Google Shape;464;g847cf01710_0_101:notes">
            <a:extLst>
              <a:ext uri="{FF2B5EF4-FFF2-40B4-BE49-F238E27FC236}">
                <a16:creationId xmlns:a16="http://schemas.microsoft.com/office/drawing/2014/main" id="{CD7F4183-A812-9B4A-A6CC-6E0881A99A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CD84BF94-D0A8-C641-BA36-AAAF33CCB487}" type="slidenum">
              <a:rPr lang="en-US" altLang="en-US" sz="1200" smtClean="0"/>
              <a:pPr>
                <a:buClr>
                  <a:srgbClr val="000000"/>
                </a:buClr>
                <a:buSzPts val="1200"/>
                <a:buFont typeface="Times" pitchFamily="2" charset="0"/>
                <a:buNone/>
              </a:pPr>
              <a:t>89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0798362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5697" name="Google Shape;462;g847cf01710_0_101:notes">
            <a:extLst>
              <a:ext uri="{FF2B5EF4-FFF2-40B4-BE49-F238E27FC236}">
                <a16:creationId xmlns:a16="http://schemas.microsoft.com/office/drawing/2014/main" id="{DB7A35F8-AC2F-E44D-865B-3A47C7473837}"/>
              </a:ext>
            </a:extLst>
          </p:cNvPr>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85698" name="Google Shape;463;g847cf01710_0_101:notes">
            <a:extLst>
              <a:ext uri="{FF2B5EF4-FFF2-40B4-BE49-F238E27FC236}">
                <a16:creationId xmlns:a16="http://schemas.microsoft.com/office/drawing/2014/main" id="{AFF35235-CAE9-644B-A4F3-9A3204B7334D}"/>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5699" name="Google Shape;464;g847cf01710_0_101:notes">
            <a:extLst>
              <a:ext uri="{FF2B5EF4-FFF2-40B4-BE49-F238E27FC236}">
                <a16:creationId xmlns:a16="http://schemas.microsoft.com/office/drawing/2014/main" id="{CD7F4183-A812-9B4A-A6CC-6E0881A99A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CD84BF94-D0A8-C641-BA36-AAAF33CCB487}" type="slidenum">
              <a:rPr lang="en-US" altLang="en-US" sz="1200" smtClean="0"/>
              <a:pPr>
                <a:buClr>
                  <a:srgbClr val="000000"/>
                </a:buClr>
                <a:buSzPts val="1200"/>
                <a:buFont typeface="Times" pitchFamily="2" charset="0"/>
                <a:buNone/>
              </a:pPr>
              <a:t>90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415097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0961" name="Google Shape;227;g7fe2cbe272_0_58:notes">
            <a:extLst>
              <a:ext uri="{FF2B5EF4-FFF2-40B4-BE49-F238E27FC236}">
                <a16:creationId xmlns:a16="http://schemas.microsoft.com/office/drawing/2014/main" id="{CD1FEA23-793B-F143-A121-E09B828F62BE}"/>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40962" name="Google Shape;228;g7fe2cbe272_0_58:notes">
            <a:extLst>
              <a:ext uri="{FF2B5EF4-FFF2-40B4-BE49-F238E27FC236}">
                <a16:creationId xmlns:a16="http://schemas.microsoft.com/office/drawing/2014/main" id="{B64F0052-D38A-F843-94AE-177CED7261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40963" name="Google Shape;229;g7fe2cbe272_0_58:notes">
            <a:extLst>
              <a:ext uri="{FF2B5EF4-FFF2-40B4-BE49-F238E27FC236}">
                <a16:creationId xmlns:a16="http://schemas.microsoft.com/office/drawing/2014/main" id="{1AA010DA-ECA7-394D-8F5B-EB07A9E819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D873925D-7812-0D4F-88C4-0F5879329FB3}" type="slidenum">
              <a:rPr lang="en-US" altLang="en-US" sz="1200" smtClean="0"/>
              <a:pPr>
                <a:buClr>
                  <a:srgbClr val="000000"/>
                </a:buClr>
                <a:buSzPts val="1200"/>
                <a:buFont typeface="Times" pitchFamily="2" charset="0"/>
                <a:buNone/>
              </a:pPr>
              <a:t>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5590440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1073" name="Google Shape;227;g7fe2cbe272_0_58:notes">
            <a:extLst>
              <a:ext uri="{FF2B5EF4-FFF2-40B4-BE49-F238E27FC236}">
                <a16:creationId xmlns:a16="http://schemas.microsoft.com/office/drawing/2014/main" id="{2762B09F-15FB-4D49-A1AA-A47C2291A2FD}"/>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31074" name="Google Shape;228;g7fe2cbe272_0_58:notes">
            <a:extLst>
              <a:ext uri="{FF2B5EF4-FFF2-40B4-BE49-F238E27FC236}">
                <a16:creationId xmlns:a16="http://schemas.microsoft.com/office/drawing/2014/main" id="{7D8BCE0F-3E31-8544-A28A-88558645EA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31075" name="Google Shape;229;g7fe2cbe272_0_58:notes">
            <a:extLst>
              <a:ext uri="{FF2B5EF4-FFF2-40B4-BE49-F238E27FC236}">
                <a16:creationId xmlns:a16="http://schemas.microsoft.com/office/drawing/2014/main" id="{1074AFCD-8595-974B-86F9-E4C107F3CA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88E077F3-6328-E441-BCD1-889C1DA48413}" type="slidenum">
              <a:rPr lang="en-US" altLang="en-US" sz="1200" smtClean="0"/>
              <a:pPr>
                <a:buClr>
                  <a:srgbClr val="000000"/>
                </a:buClr>
                <a:buSzPts val="1200"/>
                <a:buFont typeface="Times" pitchFamily="2" charset="0"/>
                <a:buNone/>
              </a:pPr>
              <a:t>91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7508346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3121" name="Google Shape;227;g7fe2cbe272_0_58:notes">
            <a:extLst>
              <a:ext uri="{FF2B5EF4-FFF2-40B4-BE49-F238E27FC236}">
                <a16:creationId xmlns:a16="http://schemas.microsoft.com/office/drawing/2014/main" id="{3F84CC74-6D7B-6A41-8195-5C35486FE576}"/>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33122" name="Google Shape;228;g7fe2cbe272_0_58:notes">
            <a:extLst>
              <a:ext uri="{FF2B5EF4-FFF2-40B4-BE49-F238E27FC236}">
                <a16:creationId xmlns:a16="http://schemas.microsoft.com/office/drawing/2014/main" id="{7A5B7A8B-333E-084F-A989-D432D3B2CA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33123" name="Google Shape;229;g7fe2cbe272_0_58:notes">
            <a:extLst>
              <a:ext uri="{FF2B5EF4-FFF2-40B4-BE49-F238E27FC236}">
                <a16:creationId xmlns:a16="http://schemas.microsoft.com/office/drawing/2014/main" id="{31EBAAFE-7F1A-5147-B78F-9C63946BAC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D086124-2640-154E-B439-F66D4069CF89}" type="slidenum">
              <a:rPr lang="en-US" altLang="en-US" sz="1200" smtClean="0"/>
              <a:pPr>
                <a:buClr>
                  <a:srgbClr val="000000"/>
                </a:buClr>
                <a:buSzPts val="1200"/>
                <a:buFont typeface="Times" pitchFamily="2" charset="0"/>
                <a:buNone/>
              </a:pPr>
              <a:t>92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0090040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5169" name="Google Shape;227;g7fe2cbe272_0_58:notes">
            <a:extLst>
              <a:ext uri="{FF2B5EF4-FFF2-40B4-BE49-F238E27FC236}">
                <a16:creationId xmlns:a16="http://schemas.microsoft.com/office/drawing/2014/main" id="{F08FF9DC-FF95-7F4E-9706-50674F75B11E}"/>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35170" name="Google Shape;228;g7fe2cbe272_0_58:notes">
            <a:extLst>
              <a:ext uri="{FF2B5EF4-FFF2-40B4-BE49-F238E27FC236}">
                <a16:creationId xmlns:a16="http://schemas.microsoft.com/office/drawing/2014/main" id="{92DEAEE9-770A-C24D-868B-112E3FE231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35171" name="Google Shape;229;g7fe2cbe272_0_58:notes">
            <a:extLst>
              <a:ext uri="{FF2B5EF4-FFF2-40B4-BE49-F238E27FC236}">
                <a16:creationId xmlns:a16="http://schemas.microsoft.com/office/drawing/2014/main" id="{A23BB876-4738-3541-88D4-201C012812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DC5B3D2-4F80-C24A-A881-422B349D56B0}" type="slidenum">
              <a:rPr lang="en-US" altLang="en-US" sz="1200" smtClean="0"/>
              <a:pPr>
                <a:buClr>
                  <a:srgbClr val="000000"/>
                </a:buClr>
                <a:buSzPts val="1200"/>
                <a:buFont typeface="Times" pitchFamily="2" charset="0"/>
                <a:buNone/>
              </a:pPr>
              <a:t>93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647864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7217" name="Google Shape;227;g7fe2cbe272_0_58:notes">
            <a:extLst>
              <a:ext uri="{FF2B5EF4-FFF2-40B4-BE49-F238E27FC236}">
                <a16:creationId xmlns:a16="http://schemas.microsoft.com/office/drawing/2014/main" id="{B5344AAB-D033-804B-8D5D-01B3F539598F}"/>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37218" name="Google Shape;228;g7fe2cbe272_0_58:notes">
            <a:extLst>
              <a:ext uri="{FF2B5EF4-FFF2-40B4-BE49-F238E27FC236}">
                <a16:creationId xmlns:a16="http://schemas.microsoft.com/office/drawing/2014/main" id="{CFA859DE-31C1-D34C-A7F4-40C76C6F34D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37219" name="Google Shape;229;g7fe2cbe272_0_58:notes">
            <a:extLst>
              <a:ext uri="{FF2B5EF4-FFF2-40B4-BE49-F238E27FC236}">
                <a16:creationId xmlns:a16="http://schemas.microsoft.com/office/drawing/2014/main" id="{528E3675-6D9D-434C-A192-A439CC75FB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3982A48F-73EB-A94D-A08F-78DA16CF1BC7}" type="slidenum">
              <a:rPr lang="en-US" altLang="en-US" sz="1200" smtClean="0"/>
              <a:pPr>
                <a:buClr>
                  <a:srgbClr val="000000"/>
                </a:buClr>
                <a:buSzPts val="1200"/>
                <a:buFont typeface="Times" pitchFamily="2" charset="0"/>
                <a:buNone/>
              </a:pPr>
              <a:t>94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3543821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39265" name="Google Shape;227;g7fe2cbe272_0_58:notes">
            <a:extLst>
              <a:ext uri="{FF2B5EF4-FFF2-40B4-BE49-F238E27FC236}">
                <a16:creationId xmlns:a16="http://schemas.microsoft.com/office/drawing/2014/main" id="{999669CE-CA2A-814E-AC84-CC489394B73F}"/>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39266" name="Google Shape;228;g7fe2cbe272_0_58:notes">
            <a:extLst>
              <a:ext uri="{FF2B5EF4-FFF2-40B4-BE49-F238E27FC236}">
                <a16:creationId xmlns:a16="http://schemas.microsoft.com/office/drawing/2014/main" id="{D07606D0-33A2-C048-A7E2-B1D861AB7C0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39267" name="Google Shape;229;g7fe2cbe272_0_58:notes">
            <a:extLst>
              <a:ext uri="{FF2B5EF4-FFF2-40B4-BE49-F238E27FC236}">
                <a16:creationId xmlns:a16="http://schemas.microsoft.com/office/drawing/2014/main" id="{503E0F5F-ECFE-014B-AD75-2F2A7FC6EE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EF2D5D06-ABAE-EB41-8812-29FD5E62F28F}" type="slidenum">
              <a:rPr lang="en-US" altLang="en-US" sz="1200" smtClean="0"/>
              <a:pPr>
                <a:buClr>
                  <a:srgbClr val="000000"/>
                </a:buClr>
                <a:buSzPts val="1200"/>
                <a:buFont typeface="Times" pitchFamily="2" charset="0"/>
                <a:buNone/>
              </a:pPr>
              <a:t>95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5636519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1841" name="Google Shape;462;g847cf01710_0_101:notes">
            <a:extLst>
              <a:ext uri="{FF2B5EF4-FFF2-40B4-BE49-F238E27FC236}">
                <a16:creationId xmlns:a16="http://schemas.microsoft.com/office/drawing/2014/main" id="{DB0167EF-C8A2-DA4C-BEF5-3CFDE7770C19}"/>
              </a:ext>
            </a:extLst>
          </p:cNvPr>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1842" name="Google Shape;463;g847cf01710_0_101:notes">
            <a:extLst>
              <a:ext uri="{FF2B5EF4-FFF2-40B4-BE49-F238E27FC236}">
                <a16:creationId xmlns:a16="http://schemas.microsoft.com/office/drawing/2014/main" id="{57A5246D-55F2-BA49-B65D-FB062EC2196F}"/>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r>
              <a:rPr lang="en-US" altLang="en-US" dirty="0">
                <a:latin typeface="Times" pitchFamily="2" charset="0"/>
              </a:rPr>
              <a:t>Answer: C</a:t>
            </a:r>
          </a:p>
          <a:p>
            <a:pPr eaLnBrk="1" hangingPunct="1">
              <a:spcBef>
                <a:spcPct val="0"/>
              </a:spcBef>
              <a:buClr>
                <a:srgbClr val="000000"/>
              </a:buClr>
              <a:buSzPts val="1400"/>
            </a:pPr>
            <a:r>
              <a:rPr lang="en-US" altLang="en-US" dirty="0">
                <a:latin typeface="Times" pitchFamily="2" charset="0"/>
              </a:rPr>
              <a:t>Principle: 4.3</a:t>
            </a:r>
          </a:p>
          <a:p>
            <a:pPr eaLnBrk="1" hangingPunct="1">
              <a:spcBef>
                <a:spcPct val="0"/>
              </a:spcBef>
              <a:buClr>
                <a:srgbClr val="000000"/>
              </a:buClr>
              <a:buSzPts val="1400"/>
            </a:pPr>
            <a:r>
              <a:rPr lang="en-US" altLang="en-US" dirty="0">
                <a:latin typeface="Times" pitchFamily="2" charset="0"/>
              </a:rPr>
              <a:t>Learning Objective(s): Classify a protein as a fibrous, globular, membrane, or intrinsically disordered protein. </a:t>
            </a:r>
          </a:p>
          <a:p>
            <a:pPr eaLnBrk="1" hangingPunct="1">
              <a:spcBef>
                <a:spcPct val="0"/>
              </a:spcBef>
              <a:buClr>
                <a:srgbClr val="000000"/>
              </a:buClr>
              <a:buSzPts val="1400"/>
            </a:pPr>
            <a:r>
              <a:rPr lang="en-US" altLang="en-US" dirty="0">
                <a:latin typeface="Times" pitchFamily="2" charset="0"/>
              </a:rPr>
              <a:t>Bloom’s: 2:2</a:t>
            </a:r>
          </a:p>
        </p:txBody>
      </p:sp>
      <p:sp>
        <p:nvSpPr>
          <p:cNvPr id="291843" name="Google Shape;464;g847cf01710_0_101:notes">
            <a:extLst>
              <a:ext uri="{FF2B5EF4-FFF2-40B4-BE49-F238E27FC236}">
                <a16:creationId xmlns:a16="http://schemas.microsoft.com/office/drawing/2014/main" id="{57E6E1EB-3236-F342-918D-41FCA63E15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C0B9D58A-0F46-484E-871D-B22534DB1B81}" type="slidenum">
              <a:rPr lang="en-US" altLang="en-US" sz="1200" smtClean="0"/>
              <a:pPr>
                <a:buClr>
                  <a:srgbClr val="000000"/>
                </a:buClr>
                <a:buSzPts val="1200"/>
                <a:buFont typeface="Times" pitchFamily="2" charset="0"/>
                <a:buNone/>
              </a:pPr>
              <a:t>96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9575516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93889" name="Google Shape;462;g847cf01710_0_101:notes">
            <a:extLst>
              <a:ext uri="{FF2B5EF4-FFF2-40B4-BE49-F238E27FC236}">
                <a16:creationId xmlns:a16="http://schemas.microsoft.com/office/drawing/2014/main" id="{1DEF37BB-14D1-4749-AC00-00B73208DD81}"/>
              </a:ext>
            </a:extLst>
          </p:cNvPr>
          <p:cNvSpPr>
            <a:spLocks noGrp="1" noRot="1" noChangeAspect="1" noTextEdit="1"/>
          </p:cNvSpPr>
          <p:nvPr>
            <p:ph type="sldImg" idx="2"/>
          </p:nvPr>
        </p:nvSpPr>
        <p:spPr>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293890" name="Google Shape;463;g847cf01710_0_101:notes">
            <a:extLst>
              <a:ext uri="{FF2B5EF4-FFF2-40B4-BE49-F238E27FC236}">
                <a16:creationId xmlns:a16="http://schemas.microsoft.com/office/drawing/2014/main" id="{5493CFA4-18B1-B746-972F-20D01C69F745}"/>
              </a:ext>
            </a:extLst>
          </p:cNvPr>
          <p:cNvSpPr txBox="1">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93891" name="Google Shape;464;g847cf01710_0_101:notes">
            <a:extLst>
              <a:ext uri="{FF2B5EF4-FFF2-40B4-BE49-F238E27FC236}">
                <a16:creationId xmlns:a16="http://schemas.microsoft.com/office/drawing/2014/main" id="{D4160051-5213-014A-9086-24B64CE208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5D920AC1-A8DD-3946-8A33-1E38BB500CEB}" type="slidenum">
              <a:rPr lang="en-US" altLang="en-US" sz="1200" smtClean="0"/>
              <a:pPr>
                <a:buClr>
                  <a:srgbClr val="000000"/>
                </a:buClr>
                <a:buSzPts val="1200"/>
                <a:buFont typeface="Times" pitchFamily="2" charset="0"/>
                <a:buNone/>
              </a:pPr>
              <a:t>97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325755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1313" name="Google Shape;362;g847cf01710_0_29:notes">
            <a:extLst>
              <a:ext uri="{FF2B5EF4-FFF2-40B4-BE49-F238E27FC236}">
                <a16:creationId xmlns:a16="http://schemas.microsoft.com/office/drawing/2014/main" id="{FAACD0EE-2C8D-6242-AF4F-9FE622B482FA}"/>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41314" name="Google Shape;363;g847cf01710_0_29:notes">
            <a:extLst>
              <a:ext uri="{FF2B5EF4-FFF2-40B4-BE49-F238E27FC236}">
                <a16:creationId xmlns:a16="http://schemas.microsoft.com/office/drawing/2014/main" id="{F5E124FC-994F-9744-8AEF-7D77580A74A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marL="0" marR="0" lvl="0" indent="0" algn="l" defTabSz="914400" rtl="0" eaLnBrk="1" fontAlgn="auto" latinLnBrk="0" hangingPunct="1">
              <a:lnSpc>
                <a:spcPct val="100000"/>
              </a:lnSpc>
              <a:spcBef>
                <a:spcPct val="0"/>
              </a:spcBef>
              <a:spcAft>
                <a:spcPts val="0"/>
              </a:spcAft>
              <a:buClr>
                <a:srgbClr val="000000"/>
              </a:buClr>
              <a:buSzPts val="1100"/>
              <a:buFont typeface="Arial"/>
              <a:buNone/>
              <a:tabLst/>
              <a:defRPr/>
            </a:pPr>
            <a:r>
              <a:rPr lang="en-US" altLang="en-US" dirty="0">
                <a:latin typeface="Times" pitchFamily="2" charset="0"/>
              </a:rPr>
              <a:t>Instructor: </a:t>
            </a:r>
            <a:r>
              <a:rPr lang="en-US" sz="1800" b="0" i="0" u="none" strike="noStrike" cap="none" dirty="0">
                <a:solidFill>
                  <a:srgbClr val="000000"/>
                </a:solidFill>
                <a:effectLst/>
                <a:latin typeface="Arial"/>
                <a:ea typeface="Arial"/>
                <a:cs typeface="Arial"/>
                <a:sym typeface="Arial"/>
              </a:rPr>
              <a:t>This muddiest point activity can be found in Achieve in the Chapter 4 folder titled “Ch4 In-Class Activities, Videos, and Resources.”  See the Instructor Activity Guide in the same folder for more information.</a:t>
            </a:r>
            <a:endParaRPr lang="en-US" altLang="en-US" dirty="0">
              <a:latin typeface="Times" pitchFamily="2" charset="0"/>
            </a:endParaRPr>
          </a:p>
        </p:txBody>
      </p:sp>
      <p:sp>
        <p:nvSpPr>
          <p:cNvPr id="141315" name="Google Shape;364;g847cf01710_0_29:notes">
            <a:extLst>
              <a:ext uri="{FF2B5EF4-FFF2-40B4-BE49-F238E27FC236}">
                <a16:creationId xmlns:a16="http://schemas.microsoft.com/office/drawing/2014/main" id="{F3E0DB58-E0B5-5446-B36A-7FDF5492FD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98551D3A-0EC0-A443-8182-C3F9E8FC6A46}" type="slidenum">
              <a:rPr lang="en-US" altLang="en-US" sz="1200" smtClean="0"/>
              <a:pPr/>
              <a:t>98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3353353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3361" name="Google Shape;362;g847cf01710_0_29:notes">
            <a:extLst>
              <a:ext uri="{FF2B5EF4-FFF2-40B4-BE49-F238E27FC236}">
                <a16:creationId xmlns:a16="http://schemas.microsoft.com/office/drawing/2014/main" id="{CAC62062-6FC6-E04A-A90A-76681F46A291}"/>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43362" name="Google Shape;363;g847cf01710_0_29:notes">
            <a:extLst>
              <a:ext uri="{FF2B5EF4-FFF2-40B4-BE49-F238E27FC236}">
                <a16:creationId xmlns:a16="http://schemas.microsoft.com/office/drawing/2014/main" id="{60DBEE6C-027C-E349-8B91-1094802CAF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marL="0" indent="0">
              <a:spcBef>
                <a:spcPct val="0"/>
              </a:spcBef>
              <a:buClr>
                <a:srgbClr val="000000"/>
              </a:buClr>
              <a:buSzPts val="1100"/>
            </a:pPr>
            <a:r>
              <a:rPr lang="en-US" altLang="en-US" dirty="0">
                <a:latin typeface="Times" pitchFamily="2" charset="0"/>
              </a:rPr>
              <a:t>Instructor: </a:t>
            </a:r>
            <a:r>
              <a:rPr lang="en-US" sz="1800" b="0" i="0" u="none" strike="noStrike" cap="none" dirty="0">
                <a:solidFill>
                  <a:srgbClr val="000000"/>
                </a:solidFill>
                <a:effectLst/>
                <a:latin typeface="Arial"/>
                <a:ea typeface="Arial"/>
                <a:cs typeface="Arial"/>
                <a:sym typeface="Arial"/>
              </a:rPr>
              <a:t>This muddiest point activity can be found in Achieve in the Chapter 4 folder titled “Ch4 In-Class Activities, Videos, and Resources.”  See the Instructor Activity Guide in the same folder for more information.</a:t>
            </a:r>
            <a:endParaRPr lang="en-US" altLang="en-US" dirty="0">
              <a:latin typeface="Times" pitchFamily="2" charset="0"/>
            </a:endParaRPr>
          </a:p>
        </p:txBody>
      </p:sp>
      <p:sp>
        <p:nvSpPr>
          <p:cNvPr id="143363" name="Google Shape;364;g847cf01710_0_29:notes">
            <a:extLst>
              <a:ext uri="{FF2B5EF4-FFF2-40B4-BE49-F238E27FC236}">
                <a16:creationId xmlns:a16="http://schemas.microsoft.com/office/drawing/2014/main" id="{6AD6D6A0-0CA6-FA4F-A2EE-8BD1CB12C2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fld id="{D391330B-446E-D24C-A05F-A9A38496179E}" type="slidenum">
              <a:rPr lang="en-US" altLang="en-US" sz="1200" smtClean="0"/>
              <a:pPr/>
              <a:t>99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7663692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45409" name="Google Shape;227;g7fe2cbe272_0_58:notes">
            <a:extLst>
              <a:ext uri="{FF2B5EF4-FFF2-40B4-BE49-F238E27FC236}">
                <a16:creationId xmlns:a16="http://schemas.microsoft.com/office/drawing/2014/main" id="{C8934433-0A26-8C4C-8927-C04D4212A313}"/>
              </a:ext>
            </a:extLst>
          </p:cNvPr>
          <p:cNvSpPr>
            <a:spLocks noGrp="1" noRot="1" noChangeAspect="1" noTextEdit="1"/>
          </p:cNvSpPr>
          <p:nvPr>
            <p:ph type="sldImg" idx="2"/>
          </p:nvPr>
        </p:nvSpPr>
        <p:spPr>
          <a:custGeom>
            <a:avLst/>
            <a:gdLst>
              <a:gd name="T0" fmla="*/ 0 w 120000"/>
              <a:gd name="T1" fmla="*/ 0 h 120000"/>
              <a:gd name="T2" fmla="*/ 4876800 w 120000"/>
              <a:gd name="T3" fmla="*/ 0 h 120000"/>
              <a:gd name="T4" fmla="*/ 4876800 w 120000"/>
              <a:gd name="T5" fmla="*/ 3657600 h 120000"/>
              <a:gd name="T6" fmla="*/ 0 w 120000"/>
              <a:gd name="T7" fmla="*/ 3657600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145410" name="Google Shape;228;g7fe2cbe272_0_58:notes">
            <a:extLst>
              <a:ext uri="{FF2B5EF4-FFF2-40B4-BE49-F238E27FC236}">
                <a16:creationId xmlns:a16="http://schemas.microsoft.com/office/drawing/2014/main" id="{869421E2-4A3B-2C42-848E-6367D4CC1E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145411" name="Google Shape;229;g7fe2cbe272_0_58:notes">
            <a:extLst>
              <a:ext uri="{FF2B5EF4-FFF2-40B4-BE49-F238E27FC236}">
                <a16:creationId xmlns:a16="http://schemas.microsoft.com/office/drawing/2014/main" id="{B24639C8-1EA7-6B4B-A7DE-EBCCAC9A8A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74991355-7BDE-FB4C-AC53-707B9F949463}" type="slidenum">
              <a:rPr lang="en-US" altLang="en-US" sz="1200" smtClean="0"/>
              <a:pPr>
                <a:buClr>
                  <a:srgbClr val="000000"/>
                </a:buClr>
                <a:buSzPts val="1200"/>
                <a:buFont typeface="Times" pitchFamily="2" charset="0"/>
                <a:buNone/>
              </a:pPr>
              <a:t>100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943432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6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079E1502-D0BD-9642-B540-8558448806AA}"/>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F16BA334-8F3E-8F4C-909E-C424953844B2}"/>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20AE902C-E8FD-E04A-BFC0-BAE20BAB67B4}"/>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EEF978ED-D8D8-DF46-8313-A377714F23C7}" type="slidenum">
              <a:rPr lang="en-US"/>
              <a:pPr>
                <a:defRPr/>
              </a:pPr>
              <a:t>‹#›</a:t>
            </a:fld>
            <a:endParaRPr/>
          </a:p>
        </p:txBody>
      </p:sp>
    </p:spTree>
    <p:extLst>
      <p:ext uri="{BB962C8B-B14F-4D97-AF65-F5344CB8AC3E}">
        <p14:creationId xmlns:p14="http://schemas.microsoft.com/office/powerpoint/2010/main" val="19970772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a:t>Click to edit Master subtitle style</a:t>
            </a:r>
            <a:endParaRPr lang="en-US"/>
          </a:p>
        </p:txBody>
      </p:sp>
      <p:sp>
        <p:nvSpPr>
          <p:cNvPr id="4" name="Rectangle 4">
            <a:extLst>
              <a:ext uri="{FF2B5EF4-FFF2-40B4-BE49-F238E27FC236}">
                <a16:creationId xmlns:a16="http://schemas.microsoft.com/office/drawing/2014/main" id="{DCE44F7F-E82D-1F46-9C4E-594DDF3D36D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E189F49-49A0-F041-8567-BD1118F4CE9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70AD2CB-35E4-4D4C-A354-CB23CE11CB12}"/>
              </a:ext>
            </a:extLst>
          </p:cNvPr>
          <p:cNvSpPr>
            <a:spLocks noGrp="1" noChangeArrowheads="1"/>
          </p:cNvSpPr>
          <p:nvPr>
            <p:ph type="sldNum" sz="quarter" idx="12"/>
          </p:nvPr>
        </p:nvSpPr>
        <p:spPr>
          <a:ln/>
        </p:spPr>
        <p:txBody>
          <a:bodyPr/>
          <a:lstStyle>
            <a:lvl1pPr>
              <a:defRPr/>
            </a:lvl1pPr>
          </a:lstStyle>
          <a:p>
            <a:pPr>
              <a:defRPr/>
            </a:pPr>
            <a:fld id="{E7146279-3102-C940-BDF1-EE25994959B2}" type="slidenum">
              <a:rPr lang="en-US" altLang="en-US"/>
              <a:pPr>
                <a:defRPr/>
              </a:pPr>
              <a:t>‹#›</a:t>
            </a:fld>
            <a:endParaRPr lang="en-US" altLang="en-US"/>
          </a:p>
        </p:txBody>
      </p:sp>
    </p:spTree>
    <p:extLst>
      <p:ext uri="{BB962C8B-B14F-4D97-AF65-F5344CB8AC3E}">
        <p14:creationId xmlns:p14="http://schemas.microsoft.com/office/powerpoint/2010/main" val="2712460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Rectangle 4">
            <a:extLst>
              <a:ext uri="{FF2B5EF4-FFF2-40B4-BE49-F238E27FC236}">
                <a16:creationId xmlns:a16="http://schemas.microsoft.com/office/drawing/2014/main" id="{A2CBF6F2-295F-6B47-8BD1-121EDAA83AB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E590172-18B0-2E44-A8F0-5D5A1013FF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0DDF787-0B96-4F41-BE8C-CAB95416730D}"/>
              </a:ext>
            </a:extLst>
          </p:cNvPr>
          <p:cNvSpPr>
            <a:spLocks noGrp="1" noChangeArrowheads="1"/>
          </p:cNvSpPr>
          <p:nvPr>
            <p:ph type="sldNum" sz="quarter" idx="12"/>
          </p:nvPr>
        </p:nvSpPr>
        <p:spPr>
          <a:ln/>
        </p:spPr>
        <p:txBody>
          <a:bodyPr/>
          <a:lstStyle>
            <a:lvl1pPr>
              <a:defRPr/>
            </a:lvl1pPr>
          </a:lstStyle>
          <a:p>
            <a:pPr>
              <a:defRPr/>
            </a:pPr>
            <a:fld id="{3D77E0E5-BB32-C141-BBF7-BE350BB821D7}" type="slidenum">
              <a:rPr lang="en-US" altLang="en-US"/>
              <a:pPr>
                <a:defRPr/>
              </a:pPr>
              <a:t>‹#›</a:t>
            </a:fld>
            <a:endParaRPr lang="en-US" altLang="en-US"/>
          </a:p>
        </p:txBody>
      </p:sp>
    </p:spTree>
    <p:extLst>
      <p:ext uri="{BB962C8B-B14F-4D97-AF65-F5344CB8AC3E}">
        <p14:creationId xmlns:p14="http://schemas.microsoft.com/office/powerpoint/2010/main" val="7056911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1"/>
        <p:cNvGrpSpPr/>
        <p:nvPr/>
      </p:nvGrpSpPr>
      <p:grpSpPr>
        <a:xfrm>
          <a:off x="0" y="0"/>
          <a:ext cx="0" cy="0"/>
          <a:chOff x="0" y="0"/>
          <a:chExt cx="0" cy="0"/>
        </a:xfrm>
      </p:grpSpPr>
      <p:sp>
        <p:nvSpPr>
          <p:cNvPr id="72" name="Google Shape;72;p68"/>
          <p:cNvSpPr txBox="1">
            <a:spLocks noGrp="1"/>
          </p:cNvSpPr>
          <p:nvPr>
            <p:ph type="title"/>
          </p:nvPr>
        </p:nvSpPr>
        <p:spPr>
          <a:xfrm rot="5400000">
            <a:off x="4743450" y="2381250"/>
            <a:ext cx="5486400" cy="19431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3" name="Google Shape;73;p68"/>
          <p:cNvSpPr txBox="1">
            <a:spLocks noGrp="1"/>
          </p:cNvSpPr>
          <p:nvPr>
            <p:ph type="body" idx="1"/>
          </p:nvPr>
        </p:nvSpPr>
        <p:spPr>
          <a:xfrm rot="5400000">
            <a:off x="781050" y="514350"/>
            <a:ext cx="5486400" cy="56769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4" name="Google Shape;74;p6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6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6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7"/>
        <p:cNvGrpSpPr/>
        <p:nvPr/>
      </p:nvGrpSpPr>
      <p:grpSpPr>
        <a:xfrm>
          <a:off x="0" y="0"/>
          <a:ext cx="0" cy="0"/>
          <a:chOff x="0" y="0"/>
          <a:chExt cx="0" cy="0"/>
        </a:xfrm>
      </p:grpSpPr>
      <p:sp>
        <p:nvSpPr>
          <p:cNvPr id="78" name="Google Shape;78;p69"/>
          <p:cNvSpPr txBox="1">
            <a:spLocks noGrp="1"/>
          </p:cNvSpPr>
          <p:nvPr>
            <p:ph type="title"/>
          </p:nvPr>
        </p:nvSpPr>
        <p:spPr>
          <a:xfrm>
            <a:off x="-15875" y="152400"/>
            <a:ext cx="9159875"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9" name="Google Shape;79;p69"/>
          <p:cNvSpPr txBox="1">
            <a:spLocks noGrp="1"/>
          </p:cNvSpPr>
          <p:nvPr>
            <p:ph type="body" idx="1"/>
          </p:nvPr>
        </p:nvSpPr>
        <p:spPr>
          <a:xfrm rot="5400000">
            <a:off x="2514600" y="152400"/>
            <a:ext cx="4114800" cy="77724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0" name="Google Shape;80;p6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6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6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83"/>
        <p:cNvGrpSpPr/>
        <p:nvPr/>
      </p:nvGrpSpPr>
      <p:grpSpPr>
        <a:xfrm>
          <a:off x="0" y="0"/>
          <a:ext cx="0" cy="0"/>
          <a:chOff x="0" y="0"/>
          <a:chExt cx="0" cy="0"/>
        </a:xfrm>
      </p:grpSpPr>
      <p:sp>
        <p:nvSpPr>
          <p:cNvPr id="84" name="Google Shape;84;p7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5" name="Google Shape;85;p70"/>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640"/>
              </a:spcBef>
              <a:spcAft>
                <a:spcPts val="0"/>
              </a:spcAft>
              <a:buClr>
                <a:schemeClr val="dk1"/>
              </a:buClr>
              <a:buSzPts val="3200"/>
              <a:buFont typeface="Calibri"/>
              <a:buNone/>
              <a:defRPr sz="3200">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R="0" lvl="6"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R="0" lvl="7"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R="0" lvl="8"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endParaRPr/>
          </a:p>
        </p:txBody>
      </p:sp>
      <p:sp>
        <p:nvSpPr>
          <p:cNvPr id="86" name="Google Shape;86;p7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Calibri"/>
              <a:buNone/>
              <a:defRPr sz="1400"/>
            </a:lvl1pPr>
            <a:lvl2pPr marL="914400" lvl="1" indent="-228600" algn="l">
              <a:spcBef>
                <a:spcPts val="240"/>
              </a:spcBef>
              <a:spcAft>
                <a:spcPts val="0"/>
              </a:spcAft>
              <a:buClr>
                <a:schemeClr val="dk1"/>
              </a:buClr>
              <a:buSzPts val="1200"/>
              <a:buFont typeface="Calibri"/>
              <a:buNone/>
              <a:defRPr sz="1200"/>
            </a:lvl2pPr>
            <a:lvl3pPr marL="1371600" lvl="2" indent="-228600" algn="l">
              <a:spcBef>
                <a:spcPts val="200"/>
              </a:spcBef>
              <a:spcAft>
                <a:spcPts val="0"/>
              </a:spcAft>
              <a:buClr>
                <a:schemeClr val="dk1"/>
              </a:buClr>
              <a:buSzPts val="1000"/>
              <a:buFont typeface="Calibri"/>
              <a:buNone/>
              <a:defRPr sz="1000"/>
            </a:lvl3pPr>
            <a:lvl4pPr marL="1828800" lvl="3" indent="-228600" algn="l">
              <a:spcBef>
                <a:spcPts val="180"/>
              </a:spcBef>
              <a:spcAft>
                <a:spcPts val="0"/>
              </a:spcAft>
              <a:buClr>
                <a:schemeClr val="dk1"/>
              </a:buClr>
              <a:buSzPts val="900"/>
              <a:buFont typeface="Calibri"/>
              <a:buNone/>
              <a:defRPr sz="900"/>
            </a:lvl4pPr>
            <a:lvl5pPr marL="2286000" lvl="4" indent="-228600" algn="l">
              <a:spcBef>
                <a:spcPts val="180"/>
              </a:spcBef>
              <a:spcAft>
                <a:spcPts val="0"/>
              </a:spcAft>
              <a:buClr>
                <a:schemeClr val="dk1"/>
              </a:buClr>
              <a:buSzPts val="900"/>
              <a:buFont typeface="Calibri"/>
              <a:buNone/>
              <a:defRPr sz="900"/>
            </a:lvl5pPr>
            <a:lvl6pPr marL="2743200" lvl="5" indent="-228600" algn="l">
              <a:spcBef>
                <a:spcPts val="180"/>
              </a:spcBef>
              <a:spcAft>
                <a:spcPts val="0"/>
              </a:spcAft>
              <a:buClr>
                <a:schemeClr val="dk1"/>
              </a:buClr>
              <a:buSzPts val="900"/>
              <a:buFont typeface="Times"/>
              <a:buNone/>
              <a:defRPr sz="900"/>
            </a:lvl6pPr>
            <a:lvl7pPr marL="3200400" lvl="6" indent="-228600" algn="l">
              <a:spcBef>
                <a:spcPts val="180"/>
              </a:spcBef>
              <a:spcAft>
                <a:spcPts val="0"/>
              </a:spcAft>
              <a:buClr>
                <a:schemeClr val="dk1"/>
              </a:buClr>
              <a:buSzPts val="900"/>
              <a:buFont typeface="Times"/>
              <a:buNone/>
              <a:defRPr sz="900"/>
            </a:lvl7pPr>
            <a:lvl8pPr marL="3657600" lvl="7" indent="-228600" algn="l">
              <a:spcBef>
                <a:spcPts val="180"/>
              </a:spcBef>
              <a:spcAft>
                <a:spcPts val="0"/>
              </a:spcAft>
              <a:buClr>
                <a:schemeClr val="dk1"/>
              </a:buClr>
              <a:buSzPts val="900"/>
              <a:buFont typeface="Times"/>
              <a:buNone/>
              <a:defRPr sz="900"/>
            </a:lvl8pPr>
            <a:lvl9pPr marL="4114800" lvl="8" indent="-228600" algn="l">
              <a:spcBef>
                <a:spcPts val="180"/>
              </a:spcBef>
              <a:spcAft>
                <a:spcPts val="0"/>
              </a:spcAft>
              <a:buClr>
                <a:schemeClr val="dk1"/>
              </a:buClr>
              <a:buSzPts val="900"/>
              <a:buFont typeface="Times"/>
              <a:buNone/>
              <a:defRPr sz="900"/>
            </a:lvl9pPr>
          </a:lstStyle>
          <a:p>
            <a:endParaRPr/>
          </a:p>
        </p:txBody>
      </p:sp>
      <p:sp>
        <p:nvSpPr>
          <p:cNvPr id="87" name="Google Shape;87;p7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7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7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0"/>
        <p:cNvGrpSpPr/>
        <p:nvPr/>
      </p:nvGrpSpPr>
      <p:grpSpPr>
        <a:xfrm>
          <a:off x="0" y="0"/>
          <a:ext cx="0" cy="0"/>
          <a:chOff x="0" y="0"/>
          <a:chExt cx="0" cy="0"/>
        </a:xfrm>
      </p:grpSpPr>
      <p:sp>
        <p:nvSpPr>
          <p:cNvPr id="91" name="Google Shape;91;p71"/>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2" name="Google Shape;92;p71"/>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Font typeface="Calibri"/>
              <a:buChar char="•"/>
              <a:defRPr sz="3200"/>
            </a:lvl1pPr>
            <a:lvl2pPr marL="914400" lvl="1" indent="-406400" algn="l">
              <a:spcBef>
                <a:spcPts val="560"/>
              </a:spcBef>
              <a:spcAft>
                <a:spcPts val="0"/>
              </a:spcAft>
              <a:buClr>
                <a:schemeClr val="dk1"/>
              </a:buClr>
              <a:buSzPts val="2800"/>
              <a:buFont typeface="Calibri"/>
              <a:buChar char="–"/>
              <a:defRPr sz="2800"/>
            </a:lvl2pPr>
            <a:lvl3pPr marL="1371600" lvl="2" indent="-381000" algn="l">
              <a:spcBef>
                <a:spcPts val="480"/>
              </a:spcBef>
              <a:spcAft>
                <a:spcPts val="0"/>
              </a:spcAft>
              <a:buClr>
                <a:schemeClr val="dk1"/>
              </a:buClr>
              <a:buSzPts val="2400"/>
              <a:buFont typeface="Calibri"/>
              <a:buChar char="•"/>
              <a:defRPr sz="2400"/>
            </a:lvl3pPr>
            <a:lvl4pPr marL="1828800" lvl="3" indent="-355600" algn="l">
              <a:spcBef>
                <a:spcPts val="400"/>
              </a:spcBef>
              <a:spcAft>
                <a:spcPts val="0"/>
              </a:spcAft>
              <a:buClr>
                <a:schemeClr val="dk1"/>
              </a:buClr>
              <a:buSzPts val="2000"/>
              <a:buFont typeface="Calibri"/>
              <a:buChar char="–"/>
              <a:defRPr sz="2000"/>
            </a:lvl4pPr>
            <a:lvl5pPr marL="2286000" lvl="4" indent="-355600" algn="l">
              <a:spcBef>
                <a:spcPts val="400"/>
              </a:spcBef>
              <a:spcAft>
                <a:spcPts val="0"/>
              </a:spcAft>
              <a:buClr>
                <a:schemeClr val="dk1"/>
              </a:buClr>
              <a:buSzPts val="2000"/>
              <a:buFont typeface="Calibri"/>
              <a:buChar char="»"/>
              <a:defRPr sz="2000"/>
            </a:lvl5pPr>
            <a:lvl6pPr marL="2743200" lvl="5" indent="-355600" algn="l">
              <a:spcBef>
                <a:spcPts val="400"/>
              </a:spcBef>
              <a:spcAft>
                <a:spcPts val="0"/>
              </a:spcAft>
              <a:buClr>
                <a:schemeClr val="dk1"/>
              </a:buClr>
              <a:buSzPts val="2000"/>
              <a:buFont typeface="Times"/>
              <a:buChar char="»"/>
              <a:defRPr sz="2000"/>
            </a:lvl6pPr>
            <a:lvl7pPr marL="3200400" lvl="6" indent="-355600" algn="l">
              <a:spcBef>
                <a:spcPts val="400"/>
              </a:spcBef>
              <a:spcAft>
                <a:spcPts val="0"/>
              </a:spcAft>
              <a:buClr>
                <a:schemeClr val="dk1"/>
              </a:buClr>
              <a:buSzPts val="2000"/>
              <a:buFont typeface="Times"/>
              <a:buChar char="»"/>
              <a:defRPr sz="2000"/>
            </a:lvl7pPr>
            <a:lvl8pPr marL="3657600" lvl="7" indent="-355600" algn="l">
              <a:spcBef>
                <a:spcPts val="400"/>
              </a:spcBef>
              <a:spcAft>
                <a:spcPts val="0"/>
              </a:spcAft>
              <a:buClr>
                <a:schemeClr val="dk1"/>
              </a:buClr>
              <a:buSzPts val="2000"/>
              <a:buFont typeface="Times"/>
              <a:buChar char="»"/>
              <a:defRPr sz="2000"/>
            </a:lvl8pPr>
            <a:lvl9pPr marL="4114800" lvl="8" indent="-355600" algn="l">
              <a:spcBef>
                <a:spcPts val="400"/>
              </a:spcBef>
              <a:spcAft>
                <a:spcPts val="0"/>
              </a:spcAft>
              <a:buClr>
                <a:schemeClr val="dk1"/>
              </a:buClr>
              <a:buSzPts val="2000"/>
              <a:buFont typeface="Times"/>
              <a:buChar char="»"/>
              <a:defRPr sz="2000"/>
            </a:lvl9pPr>
          </a:lstStyle>
          <a:p>
            <a:endParaRPr/>
          </a:p>
        </p:txBody>
      </p:sp>
      <p:sp>
        <p:nvSpPr>
          <p:cNvPr id="93" name="Google Shape;93;p71"/>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Font typeface="Calibri"/>
              <a:buNone/>
              <a:defRPr sz="1400"/>
            </a:lvl1pPr>
            <a:lvl2pPr marL="914400" lvl="1" indent="-228600" algn="l">
              <a:spcBef>
                <a:spcPts val="240"/>
              </a:spcBef>
              <a:spcAft>
                <a:spcPts val="0"/>
              </a:spcAft>
              <a:buClr>
                <a:schemeClr val="dk1"/>
              </a:buClr>
              <a:buSzPts val="1200"/>
              <a:buFont typeface="Calibri"/>
              <a:buNone/>
              <a:defRPr sz="1200"/>
            </a:lvl2pPr>
            <a:lvl3pPr marL="1371600" lvl="2" indent="-228600" algn="l">
              <a:spcBef>
                <a:spcPts val="200"/>
              </a:spcBef>
              <a:spcAft>
                <a:spcPts val="0"/>
              </a:spcAft>
              <a:buClr>
                <a:schemeClr val="dk1"/>
              </a:buClr>
              <a:buSzPts val="1000"/>
              <a:buFont typeface="Calibri"/>
              <a:buNone/>
              <a:defRPr sz="1000"/>
            </a:lvl3pPr>
            <a:lvl4pPr marL="1828800" lvl="3" indent="-228600" algn="l">
              <a:spcBef>
                <a:spcPts val="180"/>
              </a:spcBef>
              <a:spcAft>
                <a:spcPts val="0"/>
              </a:spcAft>
              <a:buClr>
                <a:schemeClr val="dk1"/>
              </a:buClr>
              <a:buSzPts val="900"/>
              <a:buFont typeface="Calibri"/>
              <a:buNone/>
              <a:defRPr sz="900"/>
            </a:lvl4pPr>
            <a:lvl5pPr marL="2286000" lvl="4" indent="-228600" algn="l">
              <a:spcBef>
                <a:spcPts val="180"/>
              </a:spcBef>
              <a:spcAft>
                <a:spcPts val="0"/>
              </a:spcAft>
              <a:buClr>
                <a:schemeClr val="dk1"/>
              </a:buClr>
              <a:buSzPts val="900"/>
              <a:buFont typeface="Calibri"/>
              <a:buNone/>
              <a:defRPr sz="900"/>
            </a:lvl5pPr>
            <a:lvl6pPr marL="2743200" lvl="5" indent="-228600" algn="l">
              <a:spcBef>
                <a:spcPts val="180"/>
              </a:spcBef>
              <a:spcAft>
                <a:spcPts val="0"/>
              </a:spcAft>
              <a:buClr>
                <a:schemeClr val="dk1"/>
              </a:buClr>
              <a:buSzPts val="900"/>
              <a:buFont typeface="Times"/>
              <a:buNone/>
              <a:defRPr sz="900"/>
            </a:lvl6pPr>
            <a:lvl7pPr marL="3200400" lvl="6" indent="-228600" algn="l">
              <a:spcBef>
                <a:spcPts val="180"/>
              </a:spcBef>
              <a:spcAft>
                <a:spcPts val="0"/>
              </a:spcAft>
              <a:buClr>
                <a:schemeClr val="dk1"/>
              </a:buClr>
              <a:buSzPts val="900"/>
              <a:buFont typeface="Times"/>
              <a:buNone/>
              <a:defRPr sz="900"/>
            </a:lvl7pPr>
            <a:lvl8pPr marL="3657600" lvl="7" indent="-228600" algn="l">
              <a:spcBef>
                <a:spcPts val="180"/>
              </a:spcBef>
              <a:spcAft>
                <a:spcPts val="0"/>
              </a:spcAft>
              <a:buClr>
                <a:schemeClr val="dk1"/>
              </a:buClr>
              <a:buSzPts val="900"/>
              <a:buFont typeface="Times"/>
              <a:buNone/>
              <a:defRPr sz="900"/>
            </a:lvl8pPr>
            <a:lvl9pPr marL="4114800" lvl="8" indent="-228600" algn="l">
              <a:spcBef>
                <a:spcPts val="180"/>
              </a:spcBef>
              <a:spcAft>
                <a:spcPts val="0"/>
              </a:spcAft>
              <a:buClr>
                <a:schemeClr val="dk1"/>
              </a:buClr>
              <a:buSzPts val="900"/>
              <a:buFont typeface="Times"/>
              <a:buNone/>
              <a:defRPr sz="900"/>
            </a:lvl9pPr>
          </a:lstStyle>
          <a:p>
            <a:endParaRPr/>
          </a:p>
        </p:txBody>
      </p:sp>
      <p:sp>
        <p:nvSpPr>
          <p:cNvPr id="94" name="Google Shape;94;p7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7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6" name="Google Shape;96;p7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7"/>
        <p:cNvGrpSpPr/>
        <p:nvPr/>
      </p:nvGrpSpPr>
      <p:grpSpPr>
        <a:xfrm>
          <a:off x="0" y="0"/>
          <a:ext cx="0" cy="0"/>
          <a:chOff x="0" y="0"/>
          <a:chExt cx="0" cy="0"/>
        </a:xfrm>
      </p:grpSpPr>
      <p:sp>
        <p:nvSpPr>
          <p:cNvPr id="98" name="Google Shape;98;p72"/>
          <p:cNvSpPr txBox="1">
            <a:spLocks noGrp="1"/>
          </p:cNvSpPr>
          <p:nvPr>
            <p:ph type="title"/>
          </p:nvPr>
        </p:nvSpPr>
        <p:spPr>
          <a:xfrm>
            <a:off x="-13064" y="152400"/>
            <a:ext cx="9157063"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9" name="Google Shape;99;p7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Calibri"/>
              <a:buNone/>
              <a:defRPr sz="2400" b="1"/>
            </a:lvl1pPr>
            <a:lvl2pPr marL="914400" lvl="1" indent="-228600" algn="l">
              <a:spcBef>
                <a:spcPts val="400"/>
              </a:spcBef>
              <a:spcAft>
                <a:spcPts val="0"/>
              </a:spcAft>
              <a:buClr>
                <a:schemeClr val="dk1"/>
              </a:buClr>
              <a:buSzPts val="2000"/>
              <a:buFont typeface="Calibri"/>
              <a:buNone/>
              <a:defRPr sz="2000" b="1"/>
            </a:lvl2pPr>
            <a:lvl3pPr marL="1371600" lvl="2" indent="-228600" algn="l">
              <a:spcBef>
                <a:spcPts val="360"/>
              </a:spcBef>
              <a:spcAft>
                <a:spcPts val="0"/>
              </a:spcAft>
              <a:buClr>
                <a:schemeClr val="dk1"/>
              </a:buClr>
              <a:buSzPts val="1800"/>
              <a:buFont typeface="Calibri"/>
              <a:buNone/>
              <a:defRPr sz="1800" b="1"/>
            </a:lvl3pPr>
            <a:lvl4pPr marL="1828800" lvl="3" indent="-228600" algn="l">
              <a:spcBef>
                <a:spcPts val="320"/>
              </a:spcBef>
              <a:spcAft>
                <a:spcPts val="0"/>
              </a:spcAft>
              <a:buClr>
                <a:schemeClr val="dk1"/>
              </a:buClr>
              <a:buSzPts val="1600"/>
              <a:buFont typeface="Calibri"/>
              <a:buNone/>
              <a:defRPr sz="1600" b="1"/>
            </a:lvl4pPr>
            <a:lvl5pPr marL="2286000" lvl="4" indent="-228600" algn="l">
              <a:spcBef>
                <a:spcPts val="320"/>
              </a:spcBef>
              <a:spcAft>
                <a:spcPts val="0"/>
              </a:spcAft>
              <a:buClr>
                <a:schemeClr val="dk1"/>
              </a:buClr>
              <a:buSzPts val="1600"/>
              <a:buFont typeface="Calibri"/>
              <a:buNone/>
              <a:defRPr sz="1600" b="1"/>
            </a:lvl5pPr>
            <a:lvl6pPr marL="2743200" lvl="5" indent="-228600" algn="l">
              <a:spcBef>
                <a:spcPts val="320"/>
              </a:spcBef>
              <a:spcAft>
                <a:spcPts val="0"/>
              </a:spcAft>
              <a:buClr>
                <a:schemeClr val="dk1"/>
              </a:buClr>
              <a:buSzPts val="1600"/>
              <a:buFont typeface="Times"/>
              <a:buNone/>
              <a:defRPr sz="1600" b="1"/>
            </a:lvl6pPr>
            <a:lvl7pPr marL="3200400" lvl="6" indent="-228600" algn="l">
              <a:spcBef>
                <a:spcPts val="320"/>
              </a:spcBef>
              <a:spcAft>
                <a:spcPts val="0"/>
              </a:spcAft>
              <a:buClr>
                <a:schemeClr val="dk1"/>
              </a:buClr>
              <a:buSzPts val="1600"/>
              <a:buFont typeface="Times"/>
              <a:buNone/>
              <a:defRPr sz="1600" b="1"/>
            </a:lvl7pPr>
            <a:lvl8pPr marL="3657600" lvl="7" indent="-228600" algn="l">
              <a:spcBef>
                <a:spcPts val="320"/>
              </a:spcBef>
              <a:spcAft>
                <a:spcPts val="0"/>
              </a:spcAft>
              <a:buClr>
                <a:schemeClr val="dk1"/>
              </a:buClr>
              <a:buSzPts val="1600"/>
              <a:buFont typeface="Times"/>
              <a:buNone/>
              <a:defRPr sz="1600" b="1"/>
            </a:lvl8pPr>
            <a:lvl9pPr marL="4114800" lvl="8" indent="-228600" algn="l">
              <a:spcBef>
                <a:spcPts val="320"/>
              </a:spcBef>
              <a:spcAft>
                <a:spcPts val="0"/>
              </a:spcAft>
              <a:buClr>
                <a:schemeClr val="dk1"/>
              </a:buClr>
              <a:buSzPts val="1600"/>
              <a:buFont typeface="Times"/>
              <a:buNone/>
              <a:defRPr sz="1600" b="1"/>
            </a:lvl9pPr>
          </a:lstStyle>
          <a:p>
            <a:endParaRPr/>
          </a:p>
        </p:txBody>
      </p:sp>
      <p:sp>
        <p:nvSpPr>
          <p:cNvPr id="100" name="Google Shape;100;p7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Calibri"/>
              <a:buChar char="•"/>
              <a:defRPr sz="2400"/>
            </a:lvl1pPr>
            <a:lvl2pPr marL="914400" lvl="1" indent="-355600" algn="l">
              <a:spcBef>
                <a:spcPts val="400"/>
              </a:spcBef>
              <a:spcAft>
                <a:spcPts val="0"/>
              </a:spcAft>
              <a:buClr>
                <a:schemeClr val="dk1"/>
              </a:buClr>
              <a:buSzPts val="2000"/>
              <a:buFont typeface="Calibri"/>
              <a:buChar char="–"/>
              <a:defRPr sz="2000"/>
            </a:lvl2pPr>
            <a:lvl3pPr marL="1371600" lvl="2" indent="-342900" algn="l">
              <a:spcBef>
                <a:spcPts val="360"/>
              </a:spcBef>
              <a:spcAft>
                <a:spcPts val="0"/>
              </a:spcAft>
              <a:buClr>
                <a:schemeClr val="dk1"/>
              </a:buClr>
              <a:buSzPts val="1800"/>
              <a:buFont typeface="Calibri"/>
              <a:buChar char="•"/>
              <a:defRPr sz="1800"/>
            </a:lvl3pPr>
            <a:lvl4pPr marL="1828800" lvl="3" indent="-330200" algn="l">
              <a:spcBef>
                <a:spcPts val="320"/>
              </a:spcBef>
              <a:spcAft>
                <a:spcPts val="0"/>
              </a:spcAft>
              <a:buClr>
                <a:schemeClr val="dk1"/>
              </a:buClr>
              <a:buSzPts val="1600"/>
              <a:buFont typeface="Calibri"/>
              <a:buChar char="–"/>
              <a:defRPr sz="1600"/>
            </a:lvl4pPr>
            <a:lvl5pPr marL="2286000" lvl="4" indent="-330200" algn="l">
              <a:spcBef>
                <a:spcPts val="320"/>
              </a:spcBef>
              <a:spcAft>
                <a:spcPts val="0"/>
              </a:spcAft>
              <a:buClr>
                <a:schemeClr val="dk1"/>
              </a:buClr>
              <a:buSzPts val="1600"/>
              <a:buFont typeface="Calibri"/>
              <a:buChar char="»"/>
              <a:defRPr sz="1600"/>
            </a:lvl5pPr>
            <a:lvl6pPr marL="2743200" lvl="5" indent="-330200" algn="l">
              <a:spcBef>
                <a:spcPts val="320"/>
              </a:spcBef>
              <a:spcAft>
                <a:spcPts val="0"/>
              </a:spcAft>
              <a:buClr>
                <a:schemeClr val="dk1"/>
              </a:buClr>
              <a:buSzPts val="1600"/>
              <a:buFont typeface="Times"/>
              <a:buChar char="»"/>
              <a:defRPr sz="1600"/>
            </a:lvl6pPr>
            <a:lvl7pPr marL="3200400" lvl="6" indent="-330200" algn="l">
              <a:spcBef>
                <a:spcPts val="320"/>
              </a:spcBef>
              <a:spcAft>
                <a:spcPts val="0"/>
              </a:spcAft>
              <a:buClr>
                <a:schemeClr val="dk1"/>
              </a:buClr>
              <a:buSzPts val="1600"/>
              <a:buFont typeface="Times"/>
              <a:buChar char="»"/>
              <a:defRPr sz="1600"/>
            </a:lvl7pPr>
            <a:lvl8pPr marL="3657600" lvl="7" indent="-330200" algn="l">
              <a:spcBef>
                <a:spcPts val="320"/>
              </a:spcBef>
              <a:spcAft>
                <a:spcPts val="0"/>
              </a:spcAft>
              <a:buClr>
                <a:schemeClr val="dk1"/>
              </a:buClr>
              <a:buSzPts val="1600"/>
              <a:buFont typeface="Times"/>
              <a:buChar char="»"/>
              <a:defRPr sz="1600"/>
            </a:lvl8pPr>
            <a:lvl9pPr marL="4114800" lvl="8" indent="-330200" algn="l">
              <a:spcBef>
                <a:spcPts val="320"/>
              </a:spcBef>
              <a:spcAft>
                <a:spcPts val="0"/>
              </a:spcAft>
              <a:buClr>
                <a:schemeClr val="dk1"/>
              </a:buClr>
              <a:buSzPts val="1600"/>
              <a:buFont typeface="Times"/>
              <a:buChar char="»"/>
              <a:defRPr sz="1600"/>
            </a:lvl9pPr>
          </a:lstStyle>
          <a:p>
            <a:endParaRPr/>
          </a:p>
        </p:txBody>
      </p:sp>
      <p:sp>
        <p:nvSpPr>
          <p:cNvPr id="101" name="Google Shape;101;p7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Font typeface="Calibri"/>
              <a:buNone/>
              <a:defRPr sz="2400" b="1"/>
            </a:lvl1pPr>
            <a:lvl2pPr marL="914400" lvl="1" indent="-228600" algn="l">
              <a:spcBef>
                <a:spcPts val="400"/>
              </a:spcBef>
              <a:spcAft>
                <a:spcPts val="0"/>
              </a:spcAft>
              <a:buClr>
                <a:schemeClr val="dk1"/>
              </a:buClr>
              <a:buSzPts val="2000"/>
              <a:buFont typeface="Calibri"/>
              <a:buNone/>
              <a:defRPr sz="2000" b="1"/>
            </a:lvl2pPr>
            <a:lvl3pPr marL="1371600" lvl="2" indent="-228600" algn="l">
              <a:spcBef>
                <a:spcPts val="360"/>
              </a:spcBef>
              <a:spcAft>
                <a:spcPts val="0"/>
              </a:spcAft>
              <a:buClr>
                <a:schemeClr val="dk1"/>
              </a:buClr>
              <a:buSzPts val="1800"/>
              <a:buFont typeface="Calibri"/>
              <a:buNone/>
              <a:defRPr sz="1800" b="1"/>
            </a:lvl3pPr>
            <a:lvl4pPr marL="1828800" lvl="3" indent="-228600" algn="l">
              <a:spcBef>
                <a:spcPts val="320"/>
              </a:spcBef>
              <a:spcAft>
                <a:spcPts val="0"/>
              </a:spcAft>
              <a:buClr>
                <a:schemeClr val="dk1"/>
              </a:buClr>
              <a:buSzPts val="1600"/>
              <a:buFont typeface="Calibri"/>
              <a:buNone/>
              <a:defRPr sz="1600" b="1"/>
            </a:lvl4pPr>
            <a:lvl5pPr marL="2286000" lvl="4" indent="-228600" algn="l">
              <a:spcBef>
                <a:spcPts val="320"/>
              </a:spcBef>
              <a:spcAft>
                <a:spcPts val="0"/>
              </a:spcAft>
              <a:buClr>
                <a:schemeClr val="dk1"/>
              </a:buClr>
              <a:buSzPts val="1600"/>
              <a:buFont typeface="Calibri"/>
              <a:buNone/>
              <a:defRPr sz="1600" b="1"/>
            </a:lvl5pPr>
            <a:lvl6pPr marL="2743200" lvl="5" indent="-228600" algn="l">
              <a:spcBef>
                <a:spcPts val="320"/>
              </a:spcBef>
              <a:spcAft>
                <a:spcPts val="0"/>
              </a:spcAft>
              <a:buClr>
                <a:schemeClr val="dk1"/>
              </a:buClr>
              <a:buSzPts val="1600"/>
              <a:buFont typeface="Times"/>
              <a:buNone/>
              <a:defRPr sz="1600" b="1"/>
            </a:lvl6pPr>
            <a:lvl7pPr marL="3200400" lvl="6" indent="-228600" algn="l">
              <a:spcBef>
                <a:spcPts val="320"/>
              </a:spcBef>
              <a:spcAft>
                <a:spcPts val="0"/>
              </a:spcAft>
              <a:buClr>
                <a:schemeClr val="dk1"/>
              </a:buClr>
              <a:buSzPts val="1600"/>
              <a:buFont typeface="Times"/>
              <a:buNone/>
              <a:defRPr sz="1600" b="1"/>
            </a:lvl7pPr>
            <a:lvl8pPr marL="3657600" lvl="7" indent="-228600" algn="l">
              <a:spcBef>
                <a:spcPts val="320"/>
              </a:spcBef>
              <a:spcAft>
                <a:spcPts val="0"/>
              </a:spcAft>
              <a:buClr>
                <a:schemeClr val="dk1"/>
              </a:buClr>
              <a:buSzPts val="1600"/>
              <a:buFont typeface="Times"/>
              <a:buNone/>
              <a:defRPr sz="1600" b="1"/>
            </a:lvl8pPr>
            <a:lvl9pPr marL="4114800" lvl="8" indent="-228600" algn="l">
              <a:spcBef>
                <a:spcPts val="320"/>
              </a:spcBef>
              <a:spcAft>
                <a:spcPts val="0"/>
              </a:spcAft>
              <a:buClr>
                <a:schemeClr val="dk1"/>
              </a:buClr>
              <a:buSzPts val="1600"/>
              <a:buFont typeface="Times"/>
              <a:buNone/>
              <a:defRPr sz="1600" b="1"/>
            </a:lvl9pPr>
          </a:lstStyle>
          <a:p>
            <a:endParaRPr/>
          </a:p>
        </p:txBody>
      </p:sp>
      <p:sp>
        <p:nvSpPr>
          <p:cNvPr id="102" name="Google Shape;102;p7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Font typeface="Calibri"/>
              <a:buChar char="•"/>
              <a:defRPr sz="2400"/>
            </a:lvl1pPr>
            <a:lvl2pPr marL="914400" lvl="1" indent="-355600" algn="l">
              <a:spcBef>
                <a:spcPts val="400"/>
              </a:spcBef>
              <a:spcAft>
                <a:spcPts val="0"/>
              </a:spcAft>
              <a:buClr>
                <a:schemeClr val="dk1"/>
              </a:buClr>
              <a:buSzPts val="2000"/>
              <a:buFont typeface="Calibri"/>
              <a:buChar char="–"/>
              <a:defRPr sz="2000"/>
            </a:lvl2pPr>
            <a:lvl3pPr marL="1371600" lvl="2" indent="-342900" algn="l">
              <a:spcBef>
                <a:spcPts val="360"/>
              </a:spcBef>
              <a:spcAft>
                <a:spcPts val="0"/>
              </a:spcAft>
              <a:buClr>
                <a:schemeClr val="dk1"/>
              </a:buClr>
              <a:buSzPts val="1800"/>
              <a:buFont typeface="Calibri"/>
              <a:buChar char="•"/>
              <a:defRPr sz="1800"/>
            </a:lvl3pPr>
            <a:lvl4pPr marL="1828800" lvl="3" indent="-330200" algn="l">
              <a:spcBef>
                <a:spcPts val="320"/>
              </a:spcBef>
              <a:spcAft>
                <a:spcPts val="0"/>
              </a:spcAft>
              <a:buClr>
                <a:schemeClr val="dk1"/>
              </a:buClr>
              <a:buSzPts val="1600"/>
              <a:buFont typeface="Calibri"/>
              <a:buChar char="–"/>
              <a:defRPr sz="1600"/>
            </a:lvl4pPr>
            <a:lvl5pPr marL="2286000" lvl="4" indent="-330200" algn="l">
              <a:spcBef>
                <a:spcPts val="320"/>
              </a:spcBef>
              <a:spcAft>
                <a:spcPts val="0"/>
              </a:spcAft>
              <a:buClr>
                <a:schemeClr val="dk1"/>
              </a:buClr>
              <a:buSzPts val="1600"/>
              <a:buFont typeface="Calibri"/>
              <a:buChar char="»"/>
              <a:defRPr sz="1600"/>
            </a:lvl5pPr>
            <a:lvl6pPr marL="2743200" lvl="5" indent="-330200" algn="l">
              <a:spcBef>
                <a:spcPts val="320"/>
              </a:spcBef>
              <a:spcAft>
                <a:spcPts val="0"/>
              </a:spcAft>
              <a:buClr>
                <a:schemeClr val="dk1"/>
              </a:buClr>
              <a:buSzPts val="1600"/>
              <a:buFont typeface="Times"/>
              <a:buChar char="»"/>
              <a:defRPr sz="1600"/>
            </a:lvl6pPr>
            <a:lvl7pPr marL="3200400" lvl="6" indent="-330200" algn="l">
              <a:spcBef>
                <a:spcPts val="320"/>
              </a:spcBef>
              <a:spcAft>
                <a:spcPts val="0"/>
              </a:spcAft>
              <a:buClr>
                <a:schemeClr val="dk1"/>
              </a:buClr>
              <a:buSzPts val="1600"/>
              <a:buFont typeface="Times"/>
              <a:buChar char="»"/>
              <a:defRPr sz="1600"/>
            </a:lvl7pPr>
            <a:lvl8pPr marL="3657600" lvl="7" indent="-330200" algn="l">
              <a:spcBef>
                <a:spcPts val="320"/>
              </a:spcBef>
              <a:spcAft>
                <a:spcPts val="0"/>
              </a:spcAft>
              <a:buClr>
                <a:schemeClr val="dk1"/>
              </a:buClr>
              <a:buSzPts val="1600"/>
              <a:buFont typeface="Times"/>
              <a:buChar char="»"/>
              <a:defRPr sz="1600"/>
            </a:lvl8pPr>
            <a:lvl9pPr marL="4114800" lvl="8" indent="-330200" algn="l">
              <a:spcBef>
                <a:spcPts val="320"/>
              </a:spcBef>
              <a:spcAft>
                <a:spcPts val="0"/>
              </a:spcAft>
              <a:buClr>
                <a:schemeClr val="dk1"/>
              </a:buClr>
              <a:buSzPts val="1600"/>
              <a:buFont typeface="Times"/>
              <a:buChar char="»"/>
              <a:defRPr sz="1600"/>
            </a:lvl9pPr>
          </a:lstStyle>
          <a:p>
            <a:endParaRPr/>
          </a:p>
        </p:txBody>
      </p:sp>
      <p:sp>
        <p:nvSpPr>
          <p:cNvPr id="103" name="Google Shape;103;p7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7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7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6"/>
        <p:cNvGrpSpPr/>
        <p:nvPr/>
      </p:nvGrpSpPr>
      <p:grpSpPr>
        <a:xfrm>
          <a:off x="0" y="0"/>
          <a:ext cx="0" cy="0"/>
          <a:chOff x="0" y="0"/>
          <a:chExt cx="0" cy="0"/>
        </a:xfrm>
      </p:grpSpPr>
      <p:sp>
        <p:nvSpPr>
          <p:cNvPr id="107" name="Google Shape;107;p73"/>
          <p:cNvSpPr txBox="1">
            <a:spLocks noGrp="1"/>
          </p:cNvSpPr>
          <p:nvPr>
            <p:ph type="title"/>
          </p:nvPr>
        </p:nvSpPr>
        <p:spPr>
          <a:xfrm>
            <a:off x="-15875" y="152400"/>
            <a:ext cx="9159875"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8" name="Google Shape;108;p73"/>
          <p:cNvSpPr txBox="1">
            <a:spLocks noGrp="1"/>
          </p:cNvSpPr>
          <p:nvPr>
            <p:ph type="body" idx="1"/>
          </p:nvPr>
        </p:nvSpPr>
        <p:spPr>
          <a:xfrm>
            <a:off x="6858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Calibri"/>
              <a:buChar char="•"/>
              <a:defRPr sz="2800"/>
            </a:lvl1pPr>
            <a:lvl2pPr marL="914400" lvl="1" indent="-381000" algn="l">
              <a:spcBef>
                <a:spcPts val="480"/>
              </a:spcBef>
              <a:spcAft>
                <a:spcPts val="0"/>
              </a:spcAft>
              <a:buClr>
                <a:schemeClr val="dk1"/>
              </a:buClr>
              <a:buSzPts val="2400"/>
              <a:buFont typeface="Calibri"/>
              <a:buChar char="–"/>
              <a:defRPr sz="2400"/>
            </a:lvl2pPr>
            <a:lvl3pPr marL="1371600" lvl="2" indent="-355600" algn="l">
              <a:spcBef>
                <a:spcPts val="400"/>
              </a:spcBef>
              <a:spcAft>
                <a:spcPts val="0"/>
              </a:spcAft>
              <a:buClr>
                <a:schemeClr val="dk1"/>
              </a:buClr>
              <a:buSzPts val="2000"/>
              <a:buFont typeface="Calibri"/>
              <a:buChar char="•"/>
              <a:defRPr sz="2000"/>
            </a:lvl3pPr>
            <a:lvl4pPr marL="1828800" lvl="3" indent="-342900" algn="l">
              <a:spcBef>
                <a:spcPts val="360"/>
              </a:spcBef>
              <a:spcAft>
                <a:spcPts val="0"/>
              </a:spcAft>
              <a:buClr>
                <a:schemeClr val="dk1"/>
              </a:buClr>
              <a:buSzPts val="1800"/>
              <a:buFont typeface="Calibri"/>
              <a:buChar char="–"/>
              <a:defRPr sz="1800"/>
            </a:lvl4pPr>
            <a:lvl5pPr marL="2286000" lvl="4" indent="-342900" algn="l">
              <a:spcBef>
                <a:spcPts val="360"/>
              </a:spcBef>
              <a:spcAft>
                <a:spcPts val="0"/>
              </a:spcAft>
              <a:buClr>
                <a:schemeClr val="dk1"/>
              </a:buClr>
              <a:buSzPts val="1800"/>
              <a:buFont typeface="Calibri"/>
              <a:buChar char="»"/>
              <a:defRPr sz="1800"/>
            </a:lvl5pPr>
            <a:lvl6pPr marL="2743200" lvl="5" indent="-342900" algn="l">
              <a:spcBef>
                <a:spcPts val="360"/>
              </a:spcBef>
              <a:spcAft>
                <a:spcPts val="0"/>
              </a:spcAft>
              <a:buClr>
                <a:schemeClr val="dk1"/>
              </a:buClr>
              <a:buSzPts val="1800"/>
              <a:buFont typeface="Times"/>
              <a:buChar char="»"/>
              <a:defRPr sz="1800"/>
            </a:lvl6pPr>
            <a:lvl7pPr marL="3200400" lvl="6" indent="-342900" algn="l">
              <a:spcBef>
                <a:spcPts val="360"/>
              </a:spcBef>
              <a:spcAft>
                <a:spcPts val="0"/>
              </a:spcAft>
              <a:buClr>
                <a:schemeClr val="dk1"/>
              </a:buClr>
              <a:buSzPts val="1800"/>
              <a:buFont typeface="Times"/>
              <a:buChar char="»"/>
              <a:defRPr sz="1800"/>
            </a:lvl7pPr>
            <a:lvl8pPr marL="3657600" lvl="7" indent="-342900" algn="l">
              <a:spcBef>
                <a:spcPts val="360"/>
              </a:spcBef>
              <a:spcAft>
                <a:spcPts val="0"/>
              </a:spcAft>
              <a:buClr>
                <a:schemeClr val="dk1"/>
              </a:buClr>
              <a:buSzPts val="1800"/>
              <a:buFont typeface="Times"/>
              <a:buChar char="»"/>
              <a:defRPr sz="1800"/>
            </a:lvl8pPr>
            <a:lvl9pPr marL="4114800" lvl="8" indent="-342900" algn="l">
              <a:spcBef>
                <a:spcPts val="360"/>
              </a:spcBef>
              <a:spcAft>
                <a:spcPts val="0"/>
              </a:spcAft>
              <a:buClr>
                <a:schemeClr val="dk1"/>
              </a:buClr>
              <a:buSzPts val="1800"/>
              <a:buFont typeface="Times"/>
              <a:buChar char="»"/>
              <a:defRPr sz="1800"/>
            </a:lvl9pPr>
          </a:lstStyle>
          <a:p>
            <a:endParaRPr/>
          </a:p>
        </p:txBody>
      </p:sp>
      <p:sp>
        <p:nvSpPr>
          <p:cNvPr id="109" name="Google Shape;109;p73"/>
          <p:cNvSpPr txBox="1">
            <a:spLocks noGrp="1"/>
          </p:cNvSpPr>
          <p:nvPr>
            <p:ph type="body" idx="2"/>
          </p:nvPr>
        </p:nvSpPr>
        <p:spPr>
          <a:xfrm>
            <a:off x="4648200" y="1981200"/>
            <a:ext cx="3810000" cy="4114800"/>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Font typeface="Calibri"/>
              <a:buChar char="•"/>
              <a:defRPr sz="2800"/>
            </a:lvl1pPr>
            <a:lvl2pPr marL="914400" lvl="1" indent="-381000" algn="l">
              <a:spcBef>
                <a:spcPts val="480"/>
              </a:spcBef>
              <a:spcAft>
                <a:spcPts val="0"/>
              </a:spcAft>
              <a:buClr>
                <a:schemeClr val="dk1"/>
              </a:buClr>
              <a:buSzPts val="2400"/>
              <a:buFont typeface="Calibri"/>
              <a:buChar char="–"/>
              <a:defRPr sz="2400"/>
            </a:lvl2pPr>
            <a:lvl3pPr marL="1371600" lvl="2" indent="-355600" algn="l">
              <a:spcBef>
                <a:spcPts val="400"/>
              </a:spcBef>
              <a:spcAft>
                <a:spcPts val="0"/>
              </a:spcAft>
              <a:buClr>
                <a:schemeClr val="dk1"/>
              </a:buClr>
              <a:buSzPts val="2000"/>
              <a:buFont typeface="Calibri"/>
              <a:buChar char="•"/>
              <a:defRPr sz="2000"/>
            </a:lvl3pPr>
            <a:lvl4pPr marL="1828800" lvl="3" indent="-342900" algn="l">
              <a:spcBef>
                <a:spcPts val="360"/>
              </a:spcBef>
              <a:spcAft>
                <a:spcPts val="0"/>
              </a:spcAft>
              <a:buClr>
                <a:schemeClr val="dk1"/>
              </a:buClr>
              <a:buSzPts val="1800"/>
              <a:buFont typeface="Calibri"/>
              <a:buChar char="–"/>
              <a:defRPr sz="1800"/>
            </a:lvl4pPr>
            <a:lvl5pPr marL="2286000" lvl="4" indent="-342900" algn="l">
              <a:spcBef>
                <a:spcPts val="360"/>
              </a:spcBef>
              <a:spcAft>
                <a:spcPts val="0"/>
              </a:spcAft>
              <a:buClr>
                <a:schemeClr val="dk1"/>
              </a:buClr>
              <a:buSzPts val="1800"/>
              <a:buFont typeface="Calibri"/>
              <a:buChar char="»"/>
              <a:defRPr sz="1800"/>
            </a:lvl5pPr>
            <a:lvl6pPr marL="2743200" lvl="5" indent="-342900" algn="l">
              <a:spcBef>
                <a:spcPts val="360"/>
              </a:spcBef>
              <a:spcAft>
                <a:spcPts val="0"/>
              </a:spcAft>
              <a:buClr>
                <a:schemeClr val="dk1"/>
              </a:buClr>
              <a:buSzPts val="1800"/>
              <a:buFont typeface="Times"/>
              <a:buChar char="»"/>
              <a:defRPr sz="1800"/>
            </a:lvl6pPr>
            <a:lvl7pPr marL="3200400" lvl="6" indent="-342900" algn="l">
              <a:spcBef>
                <a:spcPts val="360"/>
              </a:spcBef>
              <a:spcAft>
                <a:spcPts val="0"/>
              </a:spcAft>
              <a:buClr>
                <a:schemeClr val="dk1"/>
              </a:buClr>
              <a:buSzPts val="1800"/>
              <a:buFont typeface="Times"/>
              <a:buChar char="»"/>
              <a:defRPr sz="1800"/>
            </a:lvl7pPr>
            <a:lvl8pPr marL="3657600" lvl="7" indent="-342900" algn="l">
              <a:spcBef>
                <a:spcPts val="360"/>
              </a:spcBef>
              <a:spcAft>
                <a:spcPts val="0"/>
              </a:spcAft>
              <a:buClr>
                <a:schemeClr val="dk1"/>
              </a:buClr>
              <a:buSzPts val="1800"/>
              <a:buFont typeface="Times"/>
              <a:buChar char="»"/>
              <a:defRPr sz="1800"/>
            </a:lvl8pPr>
            <a:lvl9pPr marL="4114800" lvl="8" indent="-342900" algn="l">
              <a:spcBef>
                <a:spcPts val="360"/>
              </a:spcBef>
              <a:spcAft>
                <a:spcPts val="0"/>
              </a:spcAft>
              <a:buClr>
                <a:schemeClr val="dk1"/>
              </a:buClr>
              <a:buSzPts val="1800"/>
              <a:buFont typeface="Times"/>
              <a:buChar char="»"/>
              <a:defRPr sz="1800"/>
            </a:lvl9pPr>
          </a:lstStyle>
          <a:p>
            <a:endParaRPr/>
          </a:p>
        </p:txBody>
      </p:sp>
      <p:sp>
        <p:nvSpPr>
          <p:cNvPr id="110" name="Google Shape;110;p7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1" name="Google Shape;111;p7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7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3"/>
        <p:cNvGrpSpPr/>
        <p:nvPr/>
      </p:nvGrpSpPr>
      <p:grpSpPr>
        <a:xfrm>
          <a:off x="0" y="0"/>
          <a:ext cx="0" cy="0"/>
          <a:chOff x="0" y="0"/>
          <a:chExt cx="0" cy="0"/>
        </a:xfrm>
      </p:grpSpPr>
      <p:sp>
        <p:nvSpPr>
          <p:cNvPr id="114" name="Google Shape;114;p7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5" name="Google Shape;115;p7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2000"/>
              <a:buFont typeface="Calibri"/>
              <a:buNone/>
              <a:defRPr sz="2000"/>
            </a:lvl1pPr>
            <a:lvl2pPr marL="914400" lvl="1" indent="-228600" algn="l">
              <a:spcBef>
                <a:spcPts val="360"/>
              </a:spcBef>
              <a:spcAft>
                <a:spcPts val="0"/>
              </a:spcAft>
              <a:buClr>
                <a:schemeClr val="dk1"/>
              </a:buClr>
              <a:buSzPts val="1800"/>
              <a:buFont typeface="Calibri"/>
              <a:buNone/>
              <a:defRPr sz="1800"/>
            </a:lvl2pPr>
            <a:lvl3pPr marL="1371600" lvl="2" indent="-228600" algn="l">
              <a:spcBef>
                <a:spcPts val="320"/>
              </a:spcBef>
              <a:spcAft>
                <a:spcPts val="0"/>
              </a:spcAft>
              <a:buClr>
                <a:schemeClr val="dk1"/>
              </a:buClr>
              <a:buSzPts val="1600"/>
              <a:buFont typeface="Calibri"/>
              <a:buNone/>
              <a:defRPr sz="1600"/>
            </a:lvl3pPr>
            <a:lvl4pPr marL="1828800" lvl="3" indent="-228600" algn="l">
              <a:spcBef>
                <a:spcPts val="280"/>
              </a:spcBef>
              <a:spcAft>
                <a:spcPts val="0"/>
              </a:spcAft>
              <a:buClr>
                <a:schemeClr val="dk1"/>
              </a:buClr>
              <a:buSzPts val="1400"/>
              <a:buFont typeface="Calibri"/>
              <a:buNone/>
              <a:defRPr sz="1400"/>
            </a:lvl4pPr>
            <a:lvl5pPr marL="2286000" lvl="4" indent="-228600" algn="l">
              <a:spcBef>
                <a:spcPts val="280"/>
              </a:spcBef>
              <a:spcAft>
                <a:spcPts val="0"/>
              </a:spcAft>
              <a:buClr>
                <a:schemeClr val="dk1"/>
              </a:buClr>
              <a:buSzPts val="1400"/>
              <a:buFont typeface="Calibri"/>
              <a:buNone/>
              <a:defRPr sz="1400"/>
            </a:lvl5pPr>
            <a:lvl6pPr marL="2743200" lvl="5" indent="-228600" algn="l">
              <a:spcBef>
                <a:spcPts val="280"/>
              </a:spcBef>
              <a:spcAft>
                <a:spcPts val="0"/>
              </a:spcAft>
              <a:buClr>
                <a:schemeClr val="dk1"/>
              </a:buClr>
              <a:buSzPts val="1400"/>
              <a:buFont typeface="Times"/>
              <a:buNone/>
              <a:defRPr sz="1400"/>
            </a:lvl6pPr>
            <a:lvl7pPr marL="3200400" lvl="6" indent="-228600" algn="l">
              <a:spcBef>
                <a:spcPts val="280"/>
              </a:spcBef>
              <a:spcAft>
                <a:spcPts val="0"/>
              </a:spcAft>
              <a:buClr>
                <a:schemeClr val="dk1"/>
              </a:buClr>
              <a:buSzPts val="1400"/>
              <a:buFont typeface="Times"/>
              <a:buNone/>
              <a:defRPr sz="1400"/>
            </a:lvl7pPr>
            <a:lvl8pPr marL="3657600" lvl="7" indent="-228600" algn="l">
              <a:spcBef>
                <a:spcPts val="280"/>
              </a:spcBef>
              <a:spcAft>
                <a:spcPts val="0"/>
              </a:spcAft>
              <a:buClr>
                <a:schemeClr val="dk1"/>
              </a:buClr>
              <a:buSzPts val="1400"/>
              <a:buFont typeface="Times"/>
              <a:buNone/>
              <a:defRPr sz="1400"/>
            </a:lvl8pPr>
            <a:lvl9pPr marL="4114800" lvl="8" indent="-228600" algn="l">
              <a:spcBef>
                <a:spcPts val="280"/>
              </a:spcBef>
              <a:spcAft>
                <a:spcPts val="0"/>
              </a:spcAft>
              <a:buClr>
                <a:schemeClr val="dk1"/>
              </a:buClr>
              <a:buSzPts val="1400"/>
              <a:buFont typeface="Times"/>
              <a:buNone/>
              <a:defRPr sz="1400"/>
            </a:lvl9pPr>
          </a:lstStyle>
          <a:p>
            <a:endParaRPr/>
          </a:p>
        </p:txBody>
      </p:sp>
      <p:sp>
        <p:nvSpPr>
          <p:cNvPr id="116" name="Google Shape;116;p7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7" name="Google Shape;117;p7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7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idx="1"/>
          </p:nvPr>
        </p:nvSpPr>
        <p:spPr/>
        <p:txBody>
          <a:body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E92D23EC-CC67-FD44-B6AC-D353E650E3A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7E8447-F3C5-8141-B921-0BC0E23DA6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6F1EB82-161E-6D42-9540-4548E7476516}"/>
              </a:ext>
            </a:extLst>
          </p:cNvPr>
          <p:cNvSpPr>
            <a:spLocks noGrp="1" noChangeArrowheads="1"/>
          </p:cNvSpPr>
          <p:nvPr>
            <p:ph type="sldNum" sz="quarter" idx="12"/>
          </p:nvPr>
        </p:nvSpPr>
        <p:spPr>
          <a:ln/>
        </p:spPr>
        <p:txBody>
          <a:bodyPr/>
          <a:lstStyle>
            <a:lvl1pPr>
              <a:defRPr/>
            </a:lvl1pPr>
          </a:lstStyle>
          <a:p>
            <a:pPr>
              <a:defRPr/>
            </a:pPr>
            <a:fld id="{3F3A88E3-5A02-0B40-87DD-6ADBD084141A}" type="slidenum">
              <a:rPr lang="en-US" altLang="en-US"/>
              <a:pPr>
                <a:defRPr/>
              </a:pPr>
              <a:t>‹#›</a:t>
            </a:fld>
            <a:endParaRPr lang="en-US" altLang="en-US"/>
          </a:p>
        </p:txBody>
      </p:sp>
    </p:spTree>
    <p:extLst>
      <p:ext uri="{BB962C8B-B14F-4D97-AF65-F5344CB8AC3E}">
        <p14:creationId xmlns:p14="http://schemas.microsoft.com/office/powerpoint/2010/main" val="1792504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8"/>
          <p:cNvSpPr txBox="1">
            <a:spLocks noGrp="1"/>
          </p:cNvSpPr>
          <p:nvPr>
            <p:ph type="title"/>
          </p:nvPr>
        </p:nvSpPr>
        <p:spPr>
          <a:xfrm>
            <a:off x="-15875" y="152400"/>
            <a:ext cx="9159875"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000" b="1" i="0" u="none" strike="noStrike" cap="none">
                <a:solidFill>
                  <a:srgbClr val="2FB0DC"/>
                </a:solidFill>
                <a:latin typeface="Calibri"/>
                <a:ea typeface="Calibri"/>
                <a:cs typeface="Calibri"/>
                <a:sym typeface="Calibri"/>
              </a:defRPr>
            </a:lvl1pPr>
            <a:lvl2pPr marR="0" lvl="1" algn="ctr" rtl="0">
              <a:spcBef>
                <a:spcPts val="0"/>
              </a:spcBef>
              <a:spcAft>
                <a:spcPts val="0"/>
              </a:spcAft>
              <a:buSzPts val="1400"/>
              <a:buNone/>
              <a:defRPr sz="4000" b="1" i="0" u="none" strike="noStrike" cap="none">
                <a:solidFill>
                  <a:srgbClr val="2FB0DC"/>
                </a:solidFill>
                <a:latin typeface="Calibri"/>
                <a:ea typeface="Calibri"/>
                <a:cs typeface="Calibri"/>
                <a:sym typeface="Calibri"/>
              </a:defRPr>
            </a:lvl2pPr>
            <a:lvl3pPr marR="0" lvl="2" algn="ctr" rtl="0">
              <a:spcBef>
                <a:spcPts val="0"/>
              </a:spcBef>
              <a:spcAft>
                <a:spcPts val="0"/>
              </a:spcAft>
              <a:buSzPts val="1400"/>
              <a:buNone/>
              <a:defRPr sz="4000" b="1" i="0" u="none" strike="noStrike" cap="none">
                <a:solidFill>
                  <a:srgbClr val="2FB0DC"/>
                </a:solidFill>
                <a:latin typeface="Calibri"/>
                <a:ea typeface="Calibri"/>
                <a:cs typeface="Calibri"/>
                <a:sym typeface="Calibri"/>
              </a:defRPr>
            </a:lvl3pPr>
            <a:lvl4pPr marR="0" lvl="3" algn="ctr" rtl="0">
              <a:spcBef>
                <a:spcPts val="0"/>
              </a:spcBef>
              <a:spcAft>
                <a:spcPts val="0"/>
              </a:spcAft>
              <a:buSzPts val="1400"/>
              <a:buNone/>
              <a:defRPr sz="4000" b="1" i="0" u="none" strike="noStrike" cap="none">
                <a:solidFill>
                  <a:srgbClr val="2FB0DC"/>
                </a:solidFill>
                <a:latin typeface="Calibri"/>
                <a:ea typeface="Calibri"/>
                <a:cs typeface="Calibri"/>
                <a:sym typeface="Calibri"/>
              </a:defRPr>
            </a:lvl4pPr>
            <a:lvl5pPr marR="0" lvl="4" algn="ctr" rtl="0">
              <a:spcBef>
                <a:spcPts val="0"/>
              </a:spcBef>
              <a:spcAft>
                <a:spcPts val="0"/>
              </a:spcAft>
              <a:buSzPts val="1400"/>
              <a:buNone/>
              <a:defRPr sz="4000" b="1" i="0" u="none" strike="noStrike" cap="none">
                <a:solidFill>
                  <a:srgbClr val="2FB0DC"/>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rgbClr val="1116F0"/>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rgbClr val="1116F0"/>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rgbClr val="1116F0"/>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rgbClr val="1116F0"/>
                </a:solidFill>
                <a:latin typeface="Arial"/>
                <a:ea typeface="Arial"/>
                <a:cs typeface="Arial"/>
                <a:sym typeface="Arial"/>
              </a:defRPr>
            </a:lvl9pPr>
          </a:lstStyle>
          <a:p>
            <a:endParaRPr/>
          </a:p>
        </p:txBody>
      </p:sp>
      <p:sp>
        <p:nvSpPr>
          <p:cNvPr id="11" name="Google Shape;11;p58"/>
          <p:cNvSpPr txBox="1">
            <a:spLocks noGrp="1"/>
          </p:cNvSpPr>
          <p:nvPr>
            <p:ph type="body" idx="1"/>
          </p:nvPr>
        </p:nvSpPr>
        <p:spPr>
          <a:xfrm>
            <a:off x="685800" y="1981200"/>
            <a:ext cx="7772400" cy="4114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Calibri"/>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Calibri"/>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Calibri"/>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Calibri"/>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dirty="0"/>
          </a:p>
        </p:txBody>
      </p:sp>
      <p:sp>
        <p:nvSpPr>
          <p:cNvPr id="12" name="Google Shape;12;p5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1pPr>
            <a:lvl2pPr marR="0" lvl="1"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2pPr>
            <a:lvl3pPr marR="0" lvl="2"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3pPr>
            <a:lvl4pPr marR="0" lvl="3"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4pPr>
            <a:lvl5pPr marR="0" lvl="4"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5pPr>
            <a:lvl6pPr marR="0" lvl="5"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6pPr>
            <a:lvl7pPr marR="0" lvl="6"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7pPr>
            <a:lvl8pPr marR="0" lvl="7"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8pPr>
            <a:lvl9pPr marR="0" lvl="8"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9pPr>
          </a:lstStyle>
          <a:p>
            <a:endParaRPr/>
          </a:p>
        </p:txBody>
      </p:sp>
      <p:sp>
        <p:nvSpPr>
          <p:cNvPr id="13" name="Google Shape;13;p5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1pPr>
            <a:lvl2pPr marR="0" lvl="1"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2pPr>
            <a:lvl3pPr marR="0" lvl="2"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3pPr>
            <a:lvl4pPr marR="0" lvl="3"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4pPr>
            <a:lvl5pPr marR="0" lvl="4"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5pPr>
            <a:lvl6pPr marR="0" lvl="5"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6pPr>
            <a:lvl7pPr marR="0" lvl="6"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7pPr>
            <a:lvl8pPr marR="0" lvl="7"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8pPr>
            <a:lvl9pPr marR="0" lvl="8" algn="l" rtl="0">
              <a:lnSpc>
                <a:spcPct val="100000"/>
              </a:lnSpc>
              <a:spcBef>
                <a:spcPts val="0"/>
              </a:spcBef>
              <a:spcAft>
                <a:spcPts val="0"/>
              </a:spcAft>
              <a:buSzPts val="1400"/>
              <a:buNone/>
              <a:defRPr sz="2400" b="0" i="0" u="none" strike="noStrike" cap="none">
                <a:solidFill>
                  <a:schemeClr val="dk1"/>
                </a:solidFill>
                <a:latin typeface="Times"/>
                <a:ea typeface="Times"/>
                <a:cs typeface="Times"/>
                <a:sym typeface="Times"/>
              </a:defRPr>
            </a:lvl9pPr>
          </a:lstStyle>
          <a:p>
            <a:endParaRPr/>
          </a:p>
        </p:txBody>
      </p:sp>
      <p:sp>
        <p:nvSpPr>
          <p:cNvPr id="14" name="Google Shape;14;p5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1pPr>
            <a:lvl2pPr marL="0" marR="0" lvl="1" indent="0" algn="r"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2pPr>
            <a:lvl3pPr marL="0" marR="0" lvl="2" indent="0" algn="r"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3pPr>
            <a:lvl4pPr marL="0" marR="0" lvl="3" indent="0" algn="r"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4pPr>
            <a:lvl5pPr marL="0" marR="0" lvl="4" indent="0" algn="r"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5pPr>
            <a:lvl6pPr marL="0" marR="0" lvl="5" indent="0" algn="r"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6pPr>
            <a:lvl7pPr marL="0" marR="0" lvl="6" indent="0" algn="r"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7pPr>
            <a:lvl8pPr marL="0" marR="0" lvl="7" indent="0" algn="r"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8pPr>
            <a:lvl9pPr marL="0" marR="0" lvl="8" indent="0" algn="r" rtl="0">
              <a:lnSpc>
                <a:spcPct val="100000"/>
              </a:lnSpc>
              <a:spcBef>
                <a:spcPts val="0"/>
              </a:spcBef>
              <a:spcAft>
                <a:spcPts val="0"/>
              </a:spcAft>
              <a:buClr>
                <a:schemeClr val="dk1"/>
              </a:buClr>
              <a:buSzPts val="1400"/>
              <a:buFont typeface="Calibri"/>
              <a:buNone/>
              <a:defRPr sz="1400" b="0" i="0" u="none" strike="noStrike" cap="none">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51"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10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99.xml"/><Relationship Id="rId1" Type="http://schemas.openxmlformats.org/officeDocument/2006/relationships/slideLayout" Target="../slideLayouts/slideLayout10.xml"/><Relationship Id="rId4" Type="http://schemas.openxmlformats.org/officeDocument/2006/relationships/image" Target="../media/image50.jpg"/></Relationships>
</file>

<file path=ppt/slides/_rels/slide10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00.xml"/><Relationship Id="rId1" Type="http://schemas.openxmlformats.org/officeDocument/2006/relationships/slideLayout" Target="../slideLayouts/slideLayout10.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0.xml"/></Relationships>
</file>

<file path=ppt/slides/_rels/slide10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2.xml"/><Relationship Id="rId1" Type="http://schemas.openxmlformats.org/officeDocument/2006/relationships/slideLayout" Target="../slideLayouts/slideLayout10.xml"/></Relationships>
</file>

<file path=ppt/slides/_rels/slide10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3.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1.xml"/></Relationships>
</file>

<file path=ppt/slides/_rels/slide10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6.xml"/><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7.xml"/><Relationship Id="rId1" Type="http://schemas.openxmlformats.org/officeDocument/2006/relationships/slideLayout" Target="../slideLayouts/slideLayout10.xml"/></Relationships>
</file>

<file path=ppt/slides/_rels/slide10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0.xml"/><Relationship Id="rId1" Type="http://schemas.openxmlformats.org/officeDocument/2006/relationships/slideLayout" Target="../slideLayouts/slideLayout10.xml"/></Relationships>
</file>

<file path=ppt/slides/_rels/slide11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1.xml"/><Relationship Id="rId1" Type="http://schemas.openxmlformats.org/officeDocument/2006/relationships/slideLayout" Target="../slideLayouts/slideLayout10.xml"/></Relationships>
</file>

<file path=ppt/slides/_rels/slide11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2.xml"/><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14.xml"/><Relationship Id="rId1" Type="http://schemas.openxmlformats.org/officeDocument/2006/relationships/slideLayout" Target="../slideLayouts/slideLayout10.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0.xml"/></Relationships>
</file>

<file path=ppt/slides/_rels/slide1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16.xml"/><Relationship Id="rId1" Type="http://schemas.openxmlformats.org/officeDocument/2006/relationships/slideLayout" Target="../slideLayouts/slideLayout10.xml"/></Relationships>
</file>

<file path=ppt/slides/_rels/slide1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7.xml"/><Relationship Id="rId1" Type="http://schemas.openxmlformats.org/officeDocument/2006/relationships/slideLayout" Target="../slideLayouts/slideLayout10.xml"/></Relationships>
</file>

<file path=ppt/slides/_rels/slide1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0.xml"/></Relationships>
</file>

<file path=ppt/slides/_rels/slide1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1.xml"/><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0.xml"/></Relationships>
</file>

<file path=ppt/slides/_rels/slide1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24.xml"/><Relationship Id="rId1" Type="http://schemas.openxmlformats.org/officeDocument/2006/relationships/slideLayout" Target="../slideLayouts/slideLayout10.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0.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0.xml"/></Relationships>
</file>

<file path=ppt/slides/_rels/slide1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7.xml"/><Relationship Id="rId1" Type="http://schemas.openxmlformats.org/officeDocument/2006/relationships/slideLayout" Target="../slideLayouts/slideLayout10.xml"/><Relationship Id="rId4" Type="http://schemas.openxmlformats.org/officeDocument/2006/relationships/image" Target="../media/image62.png"/></Relationships>
</file>

<file path=ppt/slides/_rels/slide1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1.xml"/></Relationships>
</file>

<file path=ppt/slides/_rels/slide13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31.xml"/><Relationship Id="rId1" Type="http://schemas.openxmlformats.org/officeDocument/2006/relationships/slideLayout" Target="../slideLayouts/slideLayout9.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0.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0.xml"/></Relationships>
</file>

<file path=ppt/slides/_rels/slide1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4.xml"/><Relationship Id="rId1" Type="http://schemas.openxmlformats.org/officeDocument/2006/relationships/slideLayout" Target="../slideLayouts/slideLayout10.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0.xml"/></Relationships>
</file>

<file path=ppt/slides/_rels/slide13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36.xml"/><Relationship Id="rId1" Type="http://schemas.openxmlformats.org/officeDocument/2006/relationships/slideLayout" Target="../slideLayouts/slideLayout9.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9.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0.xml"/></Relationships>
</file>

<file path=ppt/slides/_rels/slide141.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40.xml"/><Relationship Id="rId1" Type="http://schemas.openxmlformats.org/officeDocument/2006/relationships/slideLayout" Target="../slideLayouts/slideLayout10.xml"/></Relationships>
</file>

<file path=ppt/slides/_rels/slide1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1.xml"/><Relationship Id="rId1" Type="http://schemas.openxmlformats.org/officeDocument/2006/relationships/slideLayout" Target="../slideLayouts/slideLayout9.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9.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0.xml"/></Relationships>
</file>

<file path=ppt/slides/_rels/slide14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44.xml"/><Relationship Id="rId1" Type="http://schemas.openxmlformats.org/officeDocument/2006/relationships/slideLayout" Target="../slideLayouts/slideLayout10.xml"/></Relationships>
</file>

<file path=ppt/slides/_rels/slide1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45.xml"/><Relationship Id="rId1" Type="http://schemas.openxmlformats.org/officeDocument/2006/relationships/slideLayout" Target="../slideLayouts/slideLayout9.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9.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9.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9.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0.xml"/></Relationships>
</file>

<file path=ppt/slides/_rels/slide1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51.xml"/><Relationship Id="rId1" Type="http://schemas.openxmlformats.org/officeDocument/2006/relationships/slideLayout" Target="../slideLayouts/slideLayout10.xml"/><Relationship Id="rId4" Type="http://schemas.openxmlformats.org/officeDocument/2006/relationships/image" Target="../media/image70.png"/></Relationships>
</file>

<file path=ppt/slides/_rels/slide1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2.xml"/><Relationship Id="rId1" Type="http://schemas.openxmlformats.org/officeDocument/2006/relationships/slideLayout" Target="../slideLayouts/slideLayout9.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0.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6.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0.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8.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6.xml"/><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7.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9.xml"/><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xml"/></Relationships>
</file>

<file path=ppt/slides/_rels/slide6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6.xml"/><Relationship Id="rId1" Type="http://schemas.openxmlformats.org/officeDocument/2006/relationships/slideLayout" Target="../slideLayouts/slideLayout9.xml"/><Relationship Id="rId4" Type="http://schemas.openxmlformats.org/officeDocument/2006/relationships/image" Target="../media/image31.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7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73.xml"/><Relationship Id="rId1" Type="http://schemas.openxmlformats.org/officeDocument/2006/relationships/slideLayout" Target="../slideLayouts/slideLayout10.xml"/></Relationships>
</file>

<file path=ppt/slides/_rels/slide7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6.xml"/><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7.xml"/><Relationship Id="rId1" Type="http://schemas.openxmlformats.org/officeDocument/2006/relationships/slideLayout" Target="../slideLayouts/slideLayout10.xml"/></Relationships>
</file>

<file path=ppt/slides/_rels/slide7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8.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9.xml"/><Relationship Id="rId1" Type="http://schemas.openxmlformats.org/officeDocument/2006/relationships/slideLayout" Target="../slideLayouts/slideLayout10.xml"/></Relationships>
</file>

<file path=ppt/slides/_rels/slide8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0.xml"/><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1.xml"/><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3.xml"/><Relationship Id="rId1" Type="http://schemas.openxmlformats.org/officeDocument/2006/relationships/slideLayout" Target="../slideLayouts/slideLayout10.xml"/></Relationships>
</file>

<file path=ppt/slides/_rels/slide85.xml.rels><?xml version="1.0" encoding="UTF-8" standalone="yes"?>
<Relationships xmlns="http://schemas.openxmlformats.org/package/2006/relationships"><Relationship Id="rId3" Type="http://schemas.openxmlformats.org/officeDocument/2006/relationships/hyperlink" Target="http://www.rcsb.org/" TargetMode="External"/><Relationship Id="rId2" Type="http://schemas.openxmlformats.org/officeDocument/2006/relationships/notesSlide" Target="../notesSlides/notesSlide84.xml"/><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5.xml"/><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7.xml"/><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90.xml"/><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91.xml"/><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2.xml"/><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0.xml"/></Relationships>
</file>

<file path=ppt/slides/_rels/slide9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94.xml"/><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5.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7.xml"/><Relationship Id="rId1" Type="http://schemas.openxmlformats.org/officeDocument/2006/relationships/slideLayout" Target="../slideLayouts/slideLayout9.xml"/><Relationship Id="rId4" Type="http://schemas.openxmlformats.org/officeDocument/2006/relationships/image" Target="../media/image47.png"/></Relationships>
</file>

<file path=ppt/slides/_rels/slide9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8.xml"/><Relationship Id="rId1" Type="http://schemas.openxmlformats.org/officeDocument/2006/relationships/slideLayout" Target="../slideLayouts/slideLayout9.xml"/><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7A97510-04D3-4E57-8F4F-0A183EDF5440}"/>
              </a:ext>
            </a:extLst>
          </p:cNvPr>
          <p:cNvSpPr>
            <a:spLocks noGrp="1"/>
          </p:cNvSpPr>
          <p:nvPr>
            <p:ph type="title"/>
          </p:nvPr>
        </p:nvSpPr>
        <p:spPr>
          <a:xfrm>
            <a:off x="334297" y="2163651"/>
            <a:ext cx="4050890" cy="2029871"/>
          </a:xfrm>
        </p:spPr>
        <p:txBody>
          <a:bodyPr/>
          <a:lstStyle/>
          <a:p>
            <a:pPr algn="ctr"/>
            <a:r>
              <a:rPr lang="en-US" sz="3400" dirty="0">
                <a:solidFill>
                  <a:srgbClr val="1D6E7D"/>
                </a:solidFill>
                <a:latin typeface="Arial" panose="020B0604020202020204" pitchFamily="34" charset="0"/>
                <a:cs typeface="Arial" panose="020B0604020202020204" pitchFamily="34" charset="0"/>
              </a:rPr>
              <a:t>4 </a:t>
            </a:r>
            <a:r>
              <a:rPr lang="en-US" sz="3400" dirty="0">
                <a:solidFill>
                  <a:srgbClr val="990000"/>
                </a:solidFill>
                <a:latin typeface="Arial" panose="020B0604020202020204" pitchFamily="34" charset="0"/>
                <a:cs typeface="Arial" panose="020B0604020202020204" pitchFamily="34" charset="0"/>
                <a:extLst>
                  <a:ext uri="http://customooxmlschemas.google.com/">
                    <go:slidesCustomData xmlns:lc="http://schemas.openxmlformats.org/drawingml/2006/lockedCanvas"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The Three-Dimensional Structure of Proteins</a:t>
            </a:r>
            <a:endParaRPr lang="en-AU" sz="3400" dirty="0"/>
          </a:p>
        </p:txBody>
      </p:sp>
      <p:sp>
        <p:nvSpPr>
          <p:cNvPr id="6" name="Text Placeholder 5">
            <a:extLst>
              <a:ext uri="{FF2B5EF4-FFF2-40B4-BE49-F238E27FC236}">
                <a16:creationId xmlns:a16="http://schemas.microsoft.com/office/drawing/2014/main" id="{5D0645F2-C2AD-4789-B6DB-6E3A0EE29190}"/>
              </a:ext>
            </a:extLst>
          </p:cNvPr>
          <p:cNvSpPr>
            <a:spLocks noGrp="1"/>
          </p:cNvSpPr>
          <p:nvPr>
            <p:ph type="body" idx="2"/>
          </p:nvPr>
        </p:nvSpPr>
        <p:spPr>
          <a:xfrm>
            <a:off x="508715" y="5534818"/>
            <a:ext cx="3008313" cy="869255"/>
          </a:xfrm>
        </p:spPr>
        <p:txBody>
          <a:bodyPr/>
          <a:lstStyle/>
          <a:p>
            <a:pPr algn="ctr"/>
            <a:r>
              <a:rPr lang="en-US" altLang="en-US" sz="2400" b="1" dirty="0">
                <a:solidFill>
                  <a:srgbClr val="1D6E7D"/>
                </a:solidFill>
                <a:latin typeface="Arial" panose="020B0604020202020204" pitchFamily="34" charset="0"/>
                <a:cs typeface="Arial" panose="020B0604020202020204" pitchFamily="34" charset="0"/>
                <a:sym typeface="Arial" panose="020B0604020202020204" pitchFamily="34" charset="0"/>
              </a:rPr>
              <a:t>© 20</a:t>
            </a:r>
            <a:r>
              <a:rPr lang="en-US" altLang="en-US" sz="2400" b="1" dirty="0">
                <a:solidFill>
                  <a:srgbClr val="1D6E7D"/>
                </a:solidFill>
                <a:latin typeface="Arial" panose="020B0604020202020204" pitchFamily="34" charset="0"/>
                <a:cs typeface="Arial" panose="020B0604020202020204" pitchFamily="34" charset="0"/>
              </a:rPr>
              <a:t>21</a:t>
            </a:r>
            <a:r>
              <a:rPr lang="en-US" altLang="en-US" sz="2400" b="1" dirty="0">
                <a:solidFill>
                  <a:srgbClr val="1D6E7D"/>
                </a:solidFill>
                <a:latin typeface="Arial" panose="020B0604020202020204" pitchFamily="34" charset="0"/>
                <a:cs typeface="Arial" panose="020B0604020202020204" pitchFamily="34" charset="0"/>
                <a:sym typeface="Arial" panose="020B0604020202020204" pitchFamily="34" charset="0"/>
              </a:rPr>
              <a:t> Macmillan Learning</a:t>
            </a:r>
            <a:endParaRPr lang="en-AU" sz="2400" dirty="0"/>
          </a:p>
        </p:txBody>
      </p:sp>
      <p:pic>
        <p:nvPicPr>
          <p:cNvPr id="5" name="Google Shape;122;p1" descr="Front Cover: Principles of Biochemistry, Eighth Edition by David L. Nelson, Michael M. Cox">
            <a:extLst>
              <a:ext uri="{FF2B5EF4-FFF2-40B4-BE49-F238E27FC236}">
                <a16:creationId xmlns:a16="http://schemas.microsoft.com/office/drawing/2014/main" id="{F36C2F6F-8BBA-4156-9502-2DADAB459E0E}"/>
              </a:ext>
            </a:extLst>
          </p:cNvPr>
          <p:cNvPicPr preferRelativeResize="0"/>
          <p:nvPr/>
        </p:nvPicPr>
        <p:blipFill rotWithShape="1">
          <a:blip r:embed="rId2">
            <a:alphaModFix/>
          </a:blip>
          <a:srcRect/>
          <a:stretch/>
        </p:blipFill>
        <p:spPr>
          <a:xfrm>
            <a:off x="4529512" y="528638"/>
            <a:ext cx="4157288" cy="5597525"/>
          </a:xfrm>
          <a:prstGeom prst="rect">
            <a:avLst/>
          </a:prstGeom>
          <a:noFill/>
          <a:ln>
            <a:noFill/>
          </a:ln>
        </p:spPr>
      </p:pic>
    </p:spTree>
    <p:extLst>
      <p:ext uri="{BB962C8B-B14F-4D97-AF65-F5344CB8AC3E}">
        <p14:creationId xmlns:p14="http://schemas.microsoft.com/office/powerpoint/2010/main" val="3360258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2DFD4B-BC5D-4710-B8D1-4A6467C6E15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Protein Conformations</a:t>
            </a:r>
            <a:endParaRPr lang="en-AU" dirty="0"/>
          </a:p>
        </p:txBody>
      </p:sp>
      <p:sp>
        <p:nvSpPr>
          <p:cNvPr id="39938" name="Google Shape;232;g7fe2cbe272_0_58">
            <a:extLst>
              <a:ext uri="{FF2B5EF4-FFF2-40B4-BE49-F238E27FC236}">
                <a16:creationId xmlns:a16="http://schemas.microsoft.com/office/drawing/2014/main" id="{5D712980-2E85-E645-8E4B-F9CC00502D6C}"/>
              </a:ext>
            </a:extLst>
          </p:cNvPr>
          <p:cNvSpPr>
            <a:spLocks noGrp="1" noChangeArrowheads="1"/>
          </p:cNvSpPr>
          <p:nvPr>
            <p:ph type="body" idx="1"/>
          </p:nvPr>
        </p:nvSpPr>
        <p:spPr>
          <a:xfrm>
            <a:off x="674688" y="2133600"/>
            <a:ext cx="7631112" cy="4114800"/>
          </a:xfrm>
        </p:spPr>
        <p:txBody>
          <a:bodyPr/>
          <a:lstStyle/>
          <a:p>
            <a:pPr indent="-406400">
              <a:lnSpc>
                <a:spcPct val="110000"/>
              </a:lnSpc>
              <a:spcBef>
                <a:spcPct val="0"/>
              </a:spcBef>
              <a:spcAft>
                <a:spcPct val="0"/>
              </a:spcAft>
              <a:buClr>
                <a:srgbClr val="000000"/>
              </a:buClr>
              <a:buSzPts val="2800"/>
            </a:pPr>
            <a:r>
              <a:rPr lang="en-US" altLang="en-US" sz="2400" dirty="0">
                <a:latin typeface="Arial" panose="020B0604020202020204" pitchFamily="34" charset="0"/>
                <a:cs typeface="Arial" panose="020B0604020202020204" pitchFamily="34" charset="0"/>
              </a:rPr>
              <a:t>limited number of conformations predominate under biological conditions</a:t>
            </a:r>
          </a:p>
          <a:p>
            <a:pPr indent="-406400">
              <a:lnSpc>
                <a:spcPct val="110000"/>
              </a:lnSpc>
              <a:spcBef>
                <a:spcPct val="0"/>
              </a:spcBef>
              <a:spcAft>
                <a:spcPct val="0"/>
              </a:spcAft>
              <a:buClr>
                <a:srgbClr val="000000"/>
              </a:buClr>
              <a:buSzPts val="2800"/>
            </a:pPr>
            <a:endParaRPr lang="en-US" alt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pPr>
            <a:r>
              <a:rPr lang="en-US" altLang="en-US" sz="2400" dirty="0">
                <a:latin typeface="Arial" panose="020B0604020202020204" pitchFamily="34" charset="0"/>
                <a:cs typeface="Arial" panose="020B0604020202020204" pitchFamily="34" charset="0"/>
              </a:rPr>
              <a:t>conformations = thermodynamically the most stable, that is, lowest free energy (</a:t>
            </a:r>
            <a:r>
              <a:rPr lang="en-US" altLang="en-US" sz="2400" i="1" dirty="0">
                <a:latin typeface="Arial" panose="020B0604020202020204" pitchFamily="34" charset="0"/>
                <a:cs typeface="Arial" panose="020B0604020202020204" pitchFamily="34" charset="0"/>
              </a:rPr>
              <a:t>G</a:t>
            </a:r>
            <a:r>
              <a:rPr lang="en-US" altLang="en-US" sz="2400" dirty="0">
                <a:latin typeface="Arial" panose="020B0604020202020204" pitchFamily="34" charset="0"/>
                <a:cs typeface="Arial" panose="020B0604020202020204" pitchFamily="34" charset="0"/>
              </a:rPr>
              <a:t>)</a:t>
            </a:r>
          </a:p>
          <a:p>
            <a:pPr indent="-406400">
              <a:lnSpc>
                <a:spcPct val="110000"/>
              </a:lnSpc>
              <a:spcBef>
                <a:spcPct val="0"/>
              </a:spcBef>
              <a:spcAft>
                <a:spcPct val="0"/>
              </a:spcAft>
              <a:buClr>
                <a:srgbClr val="000000"/>
              </a:buClr>
              <a:buSzPts val="2800"/>
            </a:pPr>
            <a:endParaRPr lang="en-US" altLang="en-US" sz="2400"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pPr>
            <a:r>
              <a:rPr lang="en-US" altLang="en-US" sz="2400" b="1" dirty="0">
                <a:latin typeface="Arial" panose="020B0604020202020204" pitchFamily="34" charset="0"/>
                <a:cs typeface="Arial" panose="020B0604020202020204" pitchFamily="34" charset="0"/>
              </a:rPr>
              <a:t>native </a:t>
            </a:r>
            <a:r>
              <a:rPr lang="en-US" altLang="en-US" sz="2400" dirty="0">
                <a:latin typeface="Arial" panose="020B0604020202020204" pitchFamily="34" charset="0"/>
                <a:cs typeface="Arial" panose="020B0604020202020204" pitchFamily="34" charset="0"/>
              </a:rPr>
              <a:t>= proteins in any functional, folded conformations</a:t>
            </a:r>
            <a:endParaRPr lang="en-US" altLang="en-US" sz="2400" b="1" dirty="0">
              <a:latin typeface="Arial" panose="020B0604020202020204" pitchFamily="34" charset="0"/>
              <a:cs typeface="Arial" panose="020B0604020202020204" pitchFamily="34" charset="0"/>
            </a:endParaRPr>
          </a:p>
          <a:p>
            <a:pPr indent="-406400">
              <a:lnSpc>
                <a:spcPct val="110000"/>
              </a:lnSpc>
              <a:spcBef>
                <a:spcPct val="0"/>
              </a:spcBef>
              <a:spcAft>
                <a:spcPct val="0"/>
              </a:spcAft>
              <a:buClr>
                <a:srgbClr val="000000"/>
              </a:buClr>
              <a:buSzPts val="2800"/>
            </a:pPr>
            <a:endParaRPr lang="en-US" altLang="en-US" sz="2400" dirty="0">
              <a:latin typeface="Arial" panose="020B0604020202020204" pitchFamily="34" charset="0"/>
              <a:cs typeface="Arial" panose="020B0604020202020204" pitchFamily="34"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55106F-67DE-4048-905C-3FC43E560994}"/>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sym typeface="Symbol" pitchFamily="2" charset="2"/>
              </a:rPr>
              <a:t>Protein Motifs Are the Basis for Protein Structural Classification</a:t>
            </a:r>
            <a:endParaRPr lang="en-AU" dirty="0">
              <a:solidFill>
                <a:srgbClr val="4E4CB4"/>
              </a:solidFill>
            </a:endParaRPr>
          </a:p>
        </p:txBody>
      </p:sp>
      <p:sp>
        <p:nvSpPr>
          <p:cNvPr id="5" name="Google Shape;232;g7fe2cbe272_0_58">
            <a:extLst>
              <a:ext uri="{FF2B5EF4-FFF2-40B4-BE49-F238E27FC236}">
                <a16:creationId xmlns:a16="http://schemas.microsoft.com/office/drawing/2014/main" id="{FCD799FE-17CB-D747-A3F7-781CE43CE950}"/>
              </a:ext>
            </a:extLst>
          </p:cNvPr>
          <p:cNvSpPr txBox="1">
            <a:spLocks noGrp="1"/>
          </p:cNvSpPr>
          <p:nvPr>
            <p:ph type="body" idx="1"/>
          </p:nvPr>
        </p:nvSpPr>
        <p:spPr>
          <a:xfrm>
            <a:off x="498475" y="1981200"/>
            <a:ext cx="8340725" cy="1346200"/>
          </a:xfrm>
        </p:spPr>
        <p:txBody>
          <a:bodyPr/>
          <a:lstStyle/>
          <a:p>
            <a:pPr indent="-406400">
              <a:lnSpc>
                <a:spcPct val="110000"/>
              </a:lnSpc>
              <a:buSzPct val="100000"/>
              <a:defRPr/>
            </a:pPr>
            <a:r>
              <a:rPr lang="en-US" sz="2400" dirty="0">
                <a:latin typeface="Arial" panose="020B0604020202020204" pitchFamily="34" charset="0"/>
                <a:cs typeface="Arial" panose="020B0604020202020204" pitchFamily="34" charset="0"/>
              </a:rPr>
              <a:t>Protein Data Bank (PDB) = 150,000+ structures archived</a:t>
            </a:r>
          </a:p>
          <a:p>
            <a:pPr indent="-406400">
              <a:lnSpc>
                <a:spcPct val="110000"/>
              </a:lnSpc>
              <a:buSzPct val="100000"/>
              <a:defRPr/>
            </a:pPr>
            <a:r>
              <a:rPr lang="en-US" sz="2400" dirty="0">
                <a:latin typeface="Arial" panose="020B0604020202020204" pitchFamily="34" charset="0"/>
                <a:cs typeface="Arial" panose="020B0604020202020204" pitchFamily="34" charset="0"/>
              </a:rPr>
              <a:t>Structural Classification of Proteins database (SCOP2) = searches protein information in the PDB</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dirty="0">
              <a:latin typeface="Arial" panose="020B0604020202020204" pitchFamily="34" charset="0"/>
              <a:cs typeface="Arial" panose="020B0604020202020204" pitchFamily="34" charset="0"/>
            </a:endParaRPr>
          </a:p>
        </p:txBody>
      </p:sp>
      <p:pic>
        <p:nvPicPr>
          <p:cNvPr id="144387" name="Picture 2" descr=" Part a is labeled, structurally similar, different sequence and organism. Two proteins are shown. The left-hand protein is labeled, 2 J H F, alcohol dehydrogenase, italicized Equus italicized caballus, horse. The protein is roughly a vertical oval with the N terminus near the upper left side and the C terminus at the top. It has multiple ribbon arrows at the top, and near the N terminus as well as in a line near the bottom. It also has helices, mostly in the center with two extending below the row of arrows. The right-hand protein is labeled, 1 F 8 F, alcohol dehydrogenase, italicized Acinetobacter, italicized calcoaceticus, bacterium found in human intestinal microbiota. The structure is very similar to the left-hand structure. ">
            <a:extLst>
              <a:ext uri="{FF2B5EF4-FFF2-40B4-BE49-F238E27FC236}">
                <a16:creationId xmlns:a16="http://schemas.microsoft.com/office/drawing/2014/main" id="{CD6F1553-859A-694A-8C7B-E138791F9AA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438096" y="3429000"/>
            <a:ext cx="3016608" cy="311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8" name="Picture 5" descr="Part c shows two molecules. The left-hand molecule is labeled All alpha, 1 B C F, ferritin-like, bacterioferritin (cytochrome italicized b subscript 1), italicized Escherichia, italicized coli. It consists of four roughly vertical helices connected by strands, with one strand extending out of the top and one strand ending with a small horizontal helix that runs across the bottom and extends a short strand to the left. The right-hand molecule is labeled all beta, 1 P E X, four-bladed beta propeller, collagenase-3 (M M P-13), human (italicized Homo, italicized sapiens). The molecule has a roughly circular structure that begins with a small string at the lower left that joins to a short helix that runs to the tip of a right-pointing arrow before looping through three more arrows to a very short curl of a helix on the lower left, then up to seven short arrows, then over to a coil of a helix at the upper right and through an almost horizontal row of four arrows before ending on the right side.">
            <a:extLst>
              <a:ext uri="{FF2B5EF4-FFF2-40B4-BE49-F238E27FC236}">
                <a16:creationId xmlns:a16="http://schemas.microsoft.com/office/drawing/2014/main" id="{1ECB4CCB-2A24-6840-B4D5-5FB35987B85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5006437" y="3530600"/>
            <a:ext cx="3234813" cy="271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8A21DA-3B35-4A3C-8CE0-8A85C50E0F52}"/>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Topology Diagrams</a:t>
            </a:r>
            <a:endParaRPr lang="en-AU" dirty="0"/>
          </a:p>
        </p:txBody>
      </p:sp>
      <p:sp>
        <p:nvSpPr>
          <p:cNvPr id="5" name="Google Shape;232;g7fe2cbe272_0_58">
            <a:extLst>
              <a:ext uri="{FF2B5EF4-FFF2-40B4-BE49-F238E27FC236}">
                <a16:creationId xmlns:a16="http://schemas.microsoft.com/office/drawing/2014/main" id="{60F48FFF-2123-E443-B1DF-99076201F949}"/>
              </a:ext>
            </a:extLst>
          </p:cNvPr>
          <p:cNvSpPr txBox="1">
            <a:spLocks noGrp="1"/>
          </p:cNvSpPr>
          <p:nvPr>
            <p:ph type="body" idx="1"/>
          </p:nvPr>
        </p:nvSpPr>
        <p:spPr>
          <a:xfrm>
            <a:off x="414338" y="1600200"/>
            <a:ext cx="4157662" cy="4114800"/>
          </a:xfrm>
        </p:spPr>
        <p:txBody>
          <a:bodyPr/>
          <a:lstStyle/>
          <a:p>
            <a:pPr indent="-406400">
              <a:lnSpc>
                <a:spcPct val="110000"/>
              </a:lnSpc>
              <a:buSzPct val="100000"/>
              <a:defRPr/>
            </a:pPr>
            <a:r>
              <a:rPr lang="en-US" sz="2400" b="1" dirty="0">
                <a:latin typeface="Arial" panose="020B0604020202020204" pitchFamily="34" charset="0"/>
                <a:cs typeface="Arial" panose="020B0604020202020204" pitchFamily="34" charset="0"/>
              </a:rPr>
              <a:t>topology diagram </a:t>
            </a:r>
            <a:r>
              <a:rPr lang="en-US" sz="2400" dirty="0">
                <a:latin typeface="Arial" panose="020B0604020202020204" pitchFamily="34" charset="0"/>
                <a:cs typeface="Arial" panose="020B0604020202020204" pitchFamily="34" charset="0"/>
              </a:rPr>
              <a:t>= represent elements of secondary structure and the relationships among segments of secondary structure in a protein </a:t>
            </a: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dirty="0">
              <a:latin typeface="Arial" panose="020B0604020202020204" pitchFamily="34" charset="0"/>
              <a:cs typeface="Arial" panose="020B0604020202020204" pitchFamily="34" charset="0"/>
            </a:endParaRPr>
          </a:p>
        </p:txBody>
      </p:sp>
      <p:pic>
        <p:nvPicPr>
          <p:cNvPr id="146435" name="Picture 6" descr="Part b shows a topology diagram for an alcohol dehydrogenase enzyme">
            <a:extLst>
              <a:ext uri="{FF2B5EF4-FFF2-40B4-BE49-F238E27FC236}">
                <a16:creationId xmlns:a16="http://schemas.microsoft.com/office/drawing/2014/main" id="{97197ED5-988C-D94D-9E9A-8832E5DAC4B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863360" y="1219200"/>
            <a:ext cx="3163779" cy="513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804EB8-58DB-44DB-B7F2-D2D1C1BF6203}"/>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Protein Families and Superfamilies</a:t>
            </a:r>
            <a:endParaRPr lang="en-AU" dirty="0"/>
          </a:p>
        </p:txBody>
      </p:sp>
      <p:sp>
        <p:nvSpPr>
          <p:cNvPr id="5" name="Google Shape;232;g7fe2cbe272_0_58">
            <a:extLst>
              <a:ext uri="{FF2B5EF4-FFF2-40B4-BE49-F238E27FC236}">
                <a16:creationId xmlns:a16="http://schemas.microsoft.com/office/drawing/2014/main" id="{1A307F62-859D-8A4A-84CF-D84BF1395C5C}"/>
              </a:ext>
            </a:extLst>
          </p:cNvPr>
          <p:cNvSpPr txBox="1">
            <a:spLocks noGrp="1"/>
          </p:cNvSpPr>
          <p:nvPr>
            <p:ph type="body" idx="1"/>
          </p:nvPr>
        </p:nvSpPr>
        <p:spPr>
          <a:xfrm>
            <a:off x="414338" y="1600199"/>
            <a:ext cx="8043862" cy="4682613"/>
          </a:xfrm>
        </p:spPr>
        <p:txBody>
          <a:bodyPr/>
          <a:lstStyle/>
          <a:p>
            <a:pPr indent="-406400">
              <a:lnSpc>
                <a:spcPct val="110000"/>
              </a:lnSpc>
              <a:buSzPct val="100000"/>
              <a:defRPr/>
            </a:pPr>
            <a:r>
              <a:rPr lang="en-US" sz="2400" dirty="0">
                <a:latin typeface="Arial" panose="020B0604020202020204" pitchFamily="34" charset="0"/>
                <a:cs typeface="Arial" panose="020B0604020202020204" pitchFamily="34" charset="0"/>
              </a:rPr>
              <a:t>proteins with significant similarity in primary structure and/or tertiary structure and function are in the same </a:t>
            </a:r>
            <a:r>
              <a:rPr lang="en-US" sz="2400" b="1" dirty="0">
                <a:latin typeface="Arial" panose="020B0604020202020204" pitchFamily="34" charset="0"/>
                <a:cs typeface="Arial" panose="020B0604020202020204" pitchFamily="34" charset="0"/>
              </a:rPr>
              <a:t>protein family </a:t>
            </a:r>
          </a:p>
          <a:p>
            <a:pPr lvl="1" indent="-406400">
              <a:lnSpc>
                <a:spcPct val="110000"/>
              </a:lnSpc>
              <a:buSzPts val="2800"/>
              <a:defRPr/>
            </a:pPr>
            <a:r>
              <a:rPr lang="en-US" sz="2400" dirty="0">
                <a:latin typeface="Arial" panose="020B0604020202020204" pitchFamily="34" charset="0"/>
                <a:cs typeface="Arial" panose="020B0604020202020204" pitchFamily="34" charset="0"/>
              </a:rPr>
              <a:t>~4,000 different protein families in the PDB</a:t>
            </a:r>
          </a:p>
          <a:p>
            <a:pPr lvl="1" indent="-406400">
              <a:lnSpc>
                <a:spcPct val="110000"/>
              </a:lnSpc>
              <a:buSzPts val="2800"/>
              <a:defRPr/>
            </a:pPr>
            <a:r>
              <a:rPr lang="en-US" sz="2400" dirty="0">
                <a:latin typeface="Arial" panose="020B0604020202020204" pitchFamily="34" charset="0"/>
                <a:cs typeface="Arial" panose="020B0604020202020204" pitchFamily="34" charset="0"/>
              </a:rPr>
              <a:t>strong evolutionary relationship within a family</a:t>
            </a: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ct val="100000"/>
              <a:defRPr/>
            </a:pPr>
            <a:r>
              <a:rPr lang="en-US" sz="2400" b="1" dirty="0" err="1">
                <a:latin typeface="Arial" panose="020B0604020202020204" pitchFamily="34" charset="0"/>
                <a:cs typeface="Arial" panose="020B0604020202020204" pitchFamily="34" charset="0"/>
              </a:rPr>
              <a:t>superfamilies</a:t>
            </a:r>
            <a:r>
              <a:rPr lang="en-US" sz="2400" dirty="0">
                <a:latin typeface="Arial" panose="020B0604020202020204" pitchFamily="34" charset="0"/>
                <a:cs typeface="Arial" panose="020B0604020202020204" pitchFamily="34" charset="0"/>
              </a:rPr>
              <a:t> = 2+ families that have little sequence similarity, but the same major structural motif and have functional similarities</a:t>
            </a:r>
          </a:p>
          <a:p>
            <a:pPr lvl="1" indent="-406400">
              <a:lnSpc>
                <a:spcPct val="110000"/>
              </a:lnSpc>
              <a:buSzPts val="2800"/>
              <a:defRPr/>
            </a:pPr>
            <a:r>
              <a:rPr lang="en-US" sz="2400" dirty="0">
                <a:latin typeface="Arial" panose="020B0604020202020204" pitchFamily="34" charset="0"/>
                <a:cs typeface="Arial" panose="020B0604020202020204" pitchFamily="34" charset="0"/>
              </a:rPr>
              <a:t>evolutionary relationship is probable </a:t>
            </a: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dirty="0">
              <a:latin typeface="Arial" panose="020B0604020202020204" pitchFamily="34" charset="0"/>
              <a:cs typeface="Arial" panose="020B0604020202020204" pitchFamily="34"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277C138-2F4C-416E-8AB1-073CC230ACBD}"/>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sym typeface="Symbol" pitchFamily="2" charset="2"/>
              </a:rPr>
              <a:t>Protein Quaternary Structures Range from Simple Dimers to Large Complexes</a:t>
            </a:r>
            <a:endParaRPr lang="en-AU" sz="3400" dirty="0">
              <a:solidFill>
                <a:srgbClr val="4E4CB4"/>
              </a:solidFill>
            </a:endParaRPr>
          </a:p>
        </p:txBody>
      </p:sp>
      <p:sp>
        <p:nvSpPr>
          <p:cNvPr id="5" name="Google Shape;232;g7fe2cbe272_0_58">
            <a:extLst>
              <a:ext uri="{FF2B5EF4-FFF2-40B4-BE49-F238E27FC236}">
                <a16:creationId xmlns:a16="http://schemas.microsoft.com/office/drawing/2014/main" id="{5AB71614-8DCC-574A-BC33-ED05D09BA35D}"/>
              </a:ext>
            </a:extLst>
          </p:cNvPr>
          <p:cNvSpPr txBox="1">
            <a:spLocks noGrp="1"/>
          </p:cNvSpPr>
          <p:nvPr>
            <p:ph type="body" idx="1"/>
          </p:nvPr>
        </p:nvSpPr>
        <p:spPr>
          <a:xfrm>
            <a:off x="401638" y="2286000"/>
            <a:ext cx="8742362" cy="1823884"/>
          </a:xfrm>
        </p:spPr>
        <p:txBody>
          <a:bodyPr/>
          <a:lstStyle/>
          <a:p>
            <a:pPr indent="-406400">
              <a:lnSpc>
                <a:spcPct val="110000"/>
              </a:lnSpc>
              <a:buSzPts val="2800"/>
              <a:defRPr/>
            </a:pPr>
            <a:r>
              <a:rPr lang="en-US" sz="2400" dirty="0">
                <a:latin typeface="Arial" panose="020B0604020202020204" pitchFamily="34" charset="0"/>
                <a:cs typeface="Arial" panose="020B0604020202020204" pitchFamily="34" charset="0"/>
              </a:rPr>
              <a:t>quaternary structure = assembly of multiple peptide subunits</a:t>
            </a:r>
          </a:p>
          <a:p>
            <a:pPr indent="-406400">
              <a:lnSpc>
                <a:spcPct val="110000"/>
              </a:lnSpc>
              <a:buSzPts val="2800"/>
              <a:defRPr/>
            </a:pPr>
            <a:r>
              <a:rPr lang="en-US" sz="2400" b="1" dirty="0">
                <a:latin typeface="Arial" panose="020B0604020202020204" pitchFamily="34" charset="0"/>
                <a:cs typeface="Arial" panose="020B0604020202020204" pitchFamily="34" charset="0"/>
              </a:rPr>
              <a:t>oligomer </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multimer </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multisubunit</a:t>
            </a:r>
            <a:r>
              <a:rPr lang="en-US" sz="2400" dirty="0">
                <a:latin typeface="Arial" panose="020B0604020202020204" pitchFamily="34" charset="0"/>
                <a:cs typeface="Arial" panose="020B0604020202020204" pitchFamily="34" charset="0"/>
              </a:rPr>
              <a:t> protein</a:t>
            </a:r>
          </a:p>
          <a:p>
            <a:pPr lvl="1" indent="-406400">
              <a:lnSpc>
                <a:spcPct val="110000"/>
              </a:lnSpc>
              <a:buSzPts val="2800"/>
              <a:defRPr/>
            </a:pPr>
            <a:r>
              <a:rPr lang="en-US" sz="2400" dirty="0">
                <a:latin typeface="Arial" panose="020B0604020202020204" pitchFamily="34" charset="0"/>
                <a:cs typeface="Arial" panose="020B0604020202020204" pitchFamily="34" charset="0"/>
              </a:rPr>
              <a:t>repeating structural unit = </a:t>
            </a:r>
            <a:r>
              <a:rPr lang="en-US" sz="2400" b="1" dirty="0">
                <a:latin typeface="Arial" panose="020B0604020202020204" pitchFamily="34" charset="0"/>
                <a:cs typeface="Arial" panose="020B0604020202020204" pitchFamily="34" charset="0"/>
              </a:rPr>
              <a:t>protomer</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 </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dirty="0">
              <a:latin typeface="Arial" panose="020B0604020202020204" pitchFamily="34" charset="0"/>
              <a:cs typeface="Arial" panose="020B0604020202020204" pitchFamily="34" charset="0"/>
            </a:endParaRPr>
          </a:p>
        </p:txBody>
      </p:sp>
      <p:pic>
        <p:nvPicPr>
          <p:cNvPr id="150531" name="Picture 3" descr="A two-part figure, a and b, shows the quaternary structure of deoxyhemoglobin as a ribbon structure in part a and as a surface contour model in part b.">
            <a:extLst>
              <a:ext uri="{FF2B5EF4-FFF2-40B4-BE49-F238E27FC236}">
                <a16:creationId xmlns:a16="http://schemas.microsoft.com/office/drawing/2014/main" id="{A138BAE1-28D4-ED4E-83C1-0888203BFF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4313443"/>
            <a:ext cx="5943600" cy="2195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8D039-60C7-47E0-8F0E-C2E0E2780DC5}"/>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16</a:t>
            </a:r>
            <a:endParaRPr lang="en-AU" dirty="0">
              <a:solidFill>
                <a:srgbClr val="145C76"/>
              </a:solidFill>
            </a:endParaRPr>
          </a:p>
        </p:txBody>
      </p:sp>
      <p:sp>
        <p:nvSpPr>
          <p:cNvPr id="294917" name="Google Shape;433;g847cf01710_0_113">
            <a:extLst>
              <a:ext uri="{FF2B5EF4-FFF2-40B4-BE49-F238E27FC236}">
                <a16:creationId xmlns:a16="http://schemas.microsoft.com/office/drawing/2014/main" id="{4C244B70-1BA8-E945-A090-23B6020A197A}"/>
              </a:ext>
            </a:extLst>
          </p:cNvPr>
          <p:cNvSpPr txBox="1">
            <a:spLocks noChangeArrowheads="1"/>
          </p:cNvSpPr>
          <p:nvPr/>
        </p:nvSpPr>
        <p:spPr bwMode="auto">
          <a:xfrm>
            <a:off x="708025" y="1600199"/>
            <a:ext cx="8131175"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Quaternary structure:</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describes how oligomers are assembled into protomers.</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refers to proteins with identical subunits.</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C. refers to proteins with four subunits.</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D. refers to an arrangement of tertiary protein subunits in </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     a three-dimensional complex.</a:t>
            </a: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Icon P 3&#10;">
            <a:extLst>
              <a:ext uri="{FF2B5EF4-FFF2-40B4-BE49-F238E27FC236}">
                <a16:creationId xmlns:a16="http://schemas.microsoft.com/office/drawing/2014/main" id="{7994512C-1660-4DD7-B933-D72B452E472C}"/>
              </a:ext>
            </a:extLst>
          </p:cNvPr>
          <p:cNvPicPr>
            <a:picLocks noChangeAspect="1"/>
          </p:cNvPicPr>
          <p:nvPr/>
        </p:nvPicPr>
        <p:blipFill>
          <a:blip r:embed="rId3"/>
          <a:stretch>
            <a:fillRect/>
          </a:stretch>
        </p:blipFill>
        <p:spPr>
          <a:xfrm>
            <a:off x="777479" y="349728"/>
            <a:ext cx="1133954" cy="816935"/>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7F453-977C-4617-B607-09FB6825C352}"/>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16, Response</a:t>
            </a:r>
            <a:endParaRPr lang="en-AU" dirty="0">
              <a:solidFill>
                <a:srgbClr val="145C76"/>
              </a:solidFill>
            </a:endParaRPr>
          </a:p>
        </p:txBody>
      </p:sp>
      <p:sp>
        <p:nvSpPr>
          <p:cNvPr id="296963" name="Google Shape;433;g847cf01710_0_113">
            <a:extLst>
              <a:ext uri="{FF2B5EF4-FFF2-40B4-BE49-F238E27FC236}">
                <a16:creationId xmlns:a16="http://schemas.microsoft.com/office/drawing/2014/main" id="{3A894459-1C63-824F-BE5D-B5212FE598A8}"/>
              </a:ext>
            </a:extLst>
          </p:cNvPr>
          <p:cNvSpPr txBox="1">
            <a:spLocks noChangeArrowheads="1"/>
          </p:cNvSpPr>
          <p:nvPr/>
        </p:nvSpPr>
        <p:spPr bwMode="auto">
          <a:xfrm>
            <a:off x="708025" y="1474839"/>
            <a:ext cx="8131175" cy="4973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Quaternary structure:</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D. refers to an arrangement of tertiary protein subunits</a:t>
            </a: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     in a three-dimensional complex.</a:t>
            </a:r>
          </a:p>
          <a:p>
            <a:pPr>
              <a:lnSpc>
                <a:spcPct val="115000"/>
              </a:lnSpc>
              <a:spcBef>
                <a:spcPct val="0"/>
              </a:spcBef>
              <a:buClr>
                <a:srgbClr val="000000"/>
              </a:buClr>
              <a:buSzPts val="1100"/>
              <a:buFont typeface="Calibri" panose="020F0502020204030204" pitchFamily="34" charset="0"/>
              <a:buNone/>
            </a:pPr>
            <a:endPar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Some proteins contain two or more separate polypeptide chains, or subunits, which may be identical or different. The arrangement of these protein subunits in three-dimensional complexes constitutes a quaternary structure. </a:t>
            </a:r>
          </a:p>
          <a:p>
            <a:pPr>
              <a:lnSpc>
                <a:spcPct val="115000"/>
              </a:lnSpc>
              <a:spcBef>
                <a:spcPct val="0"/>
              </a:spcBef>
              <a:buClr>
                <a:srgbClr val="000000"/>
              </a:buClr>
              <a:buSzPts val="1100"/>
              <a:buFont typeface="Calibri" panose="020F0502020204030204" pitchFamily="34" charset="0"/>
              <a:buNone/>
            </a:pPr>
            <a:endPar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17E29DE-E35D-4BCA-8E4E-7D0BC5B24CA9}"/>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4.4</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Protein Denaturation and Folding</a:t>
            </a:r>
            <a:endParaRPr lang="en-AU" dirty="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Google Shape;191;g7fe2cbe272_0_44" descr="Icon P 4&#10;">
            <a:extLst>
              <a:ext uri="{FF2B5EF4-FFF2-40B4-BE49-F238E27FC236}">
                <a16:creationId xmlns:a16="http://schemas.microsoft.com/office/drawing/2014/main" id="{D8D48413-4802-0D4C-A236-26469DC9D27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8668" y="406961"/>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67DA337-D9EE-4274-A1FC-5951CD3BCFB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(2 of 2)</a:t>
            </a:r>
            <a:endParaRPr lang="en-AU" sz="2000" b="0" dirty="0"/>
          </a:p>
        </p:txBody>
      </p:sp>
      <p:sp>
        <p:nvSpPr>
          <p:cNvPr id="154627" name="Text Placeholder 2">
            <a:extLst>
              <a:ext uri="{FF2B5EF4-FFF2-40B4-BE49-F238E27FC236}">
                <a16:creationId xmlns:a16="http://schemas.microsoft.com/office/drawing/2014/main" id="{C94FA9F1-C10A-1A41-B99F-42260CBEA823}"/>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ts val="363"/>
              </a:spcBef>
              <a:buClr>
                <a:srgbClr val="000000"/>
              </a:buClr>
              <a:buSzPts val="18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Tertiary structure is determined by amino acid sequence.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Even though protein folding is complex, some denatured proteins can spontaneously refold into their active conformation based only on the chemical properties of their constituent amino acids. Cellular </a:t>
            </a:r>
            <a:r>
              <a:rPr lang="en-US" altLang="en-US" sz="2400" dirty="0" err="1">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proteostasis</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involves numerous pathways that regulate the folding, unfolding, and degradation of proteins. Many human diseases arise from protein misfolding and defects in </a:t>
            </a:r>
            <a:r>
              <a:rPr lang="en-US" altLang="en-US" sz="2400" dirty="0" err="1">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proteostasis</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94FC8C3-9A62-44C7-BF70-2584EFF3F2DC}"/>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Pathways Involved in </a:t>
            </a:r>
            <a:r>
              <a:rPr lang="en-US" dirty="0" err="1">
                <a:solidFill>
                  <a:schemeClr val="accent4"/>
                </a:solidFill>
                <a:latin typeface="Arial" panose="020B0604020202020204" pitchFamily="34" charset="0"/>
                <a:cs typeface="Arial" panose="020B0604020202020204" pitchFamily="34" charset="0"/>
              </a:rPr>
              <a:t>Proteostasis</a:t>
            </a:r>
            <a:endParaRPr lang="en-AU" dirty="0"/>
          </a:p>
        </p:txBody>
      </p:sp>
      <p:sp>
        <p:nvSpPr>
          <p:cNvPr id="5" name="Google Shape;232;g7fe2cbe272_0_58">
            <a:extLst>
              <a:ext uri="{FF2B5EF4-FFF2-40B4-BE49-F238E27FC236}">
                <a16:creationId xmlns:a16="http://schemas.microsoft.com/office/drawing/2014/main" id="{FEC5E66A-DFC1-8743-9454-F4EDAA7505CE}"/>
              </a:ext>
            </a:extLst>
          </p:cNvPr>
          <p:cNvSpPr txBox="1">
            <a:spLocks noGrp="1"/>
          </p:cNvSpPr>
          <p:nvPr>
            <p:ph type="body" idx="1"/>
          </p:nvPr>
        </p:nvSpPr>
        <p:spPr>
          <a:xfrm>
            <a:off x="425450" y="1706563"/>
            <a:ext cx="3473450" cy="4114800"/>
          </a:xfrm>
        </p:spPr>
        <p:txBody>
          <a:bodyPr/>
          <a:lstStyle/>
          <a:p>
            <a:pPr indent="-406400">
              <a:lnSpc>
                <a:spcPct val="110000"/>
              </a:lnSpc>
              <a:buSzPct val="100000"/>
              <a:defRPr/>
            </a:pPr>
            <a:r>
              <a:rPr lang="en-US" sz="2400" b="1" dirty="0" err="1">
                <a:latin typeface="Arial" panose="020B0604020202020204" pitchFamily="34" charset="0"/>
                <a:cs typeface="Arial" panose="020B0604020202020204" pitchFamily="34" charset="0"/>
              </a:rPr>
              <a:t>proteostasis</a:t>
            </a:r>
            <a:r>
              <a:rPr lang="en-US" sz="2400" dirty="0">
                <a:latin typeface="Arial" panose="020B0604020202020204" pitchFamily="34" charset="0"/>
                <a:cs typeface="Arial" panose="020B0604020202020204" pitchFamily="34" charset="0"/>
              </a:rPr>
              <a:t> = continual maintenance of the active set of cellular proteins required under a given set of conditions </a:t>
            </a:r>
          </a:p>
          <a:p>
            <a:pPr marL="50800" indent="0">
              <a:lnSpc>
                <a:spcPct val="110000"/>
              </a:lnSpc>
              <a:buSzPts val="2800"/>
              <a:buFontTx/>
              <a:buNone/>
              <a:defRPr/>
            </a:pPr>
            <a:endParaRPr lang="en-US" sz="2400" dirty="0"/>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dirty="0">
              <a:latin typeface="Arial" panose="020B0604020202020204" pitchFamily="34" charset="0"/>
              <a:cs typeface="Arial" panose="020B0604020202020204" pitchFamily="34" charset="0"/>
            </a:endParaRPr>
          </a:p>
        </p:txBody>
      </p:sp>
      <p:pic>
        <p:nvPicPr>
          <p:cNvPr id="156675" name="Picture 2" descr="A ribosome is shown at the upper left with a horizontal strand running through it and a string-like nascent polypeptide extending down from it. An arrow points to a folding intermediate that shows a helix, an arrow, and a strand. Paired forward and reverse arrows point horizontally to the right, diagonally to the lower right, and vertically down. The arrow pointing to the right is labeled, folding above and unfolding below, and shows a box labeled, chaperones. To the right, a native protein is shown in a highlighted box. It has two helices and two arrows. An arrow to the right points to peptide fragments, shown as many small strands, and another arrow pointing down is labeled, unfolding and points to a misfolded protein with one helix and one arrow. An arrow from the misfolded protein is labeled, degradation, shown above a box labeled, ubiquitin-proteosome system, and points to the peptide fragments. The misfolded protein can also undergo aggregation, shown with an arrow pointing down to a row of amorphous aggregates, oligomers, or amyloid fibrils, or can undergo remodeling, shown above a box labeled chaperones, to return to a folding intermediate. From the original folding intermediate, this is the pathway shown diagonally to the right. The folding intermediate can also undergo disaggregation, shown with a box labeled chaperones, to form amorphous aggregates, oligomers, or amyloid fibrils. The reverse of this process is aggregation. Aggregation and disaggregation are the pathway shown below the folding intermediate. Amorphous aggregates are shown as a ball of strands. Oligomers are shown as eight horizontal arrows pointing left or right and connected by strands. Amyloid fibrils are shown as seven horizontal arrows lined up vertically and alternating pointing to the right or the left from top to bottom. All of these can undergo autophagy to form peptide fragments.">
            <a:extLst>
              <a:ext uri="{FF2B5EF4-FFF2-40B4-BE49-F238E27FC236}">
                <a16:creationId xmlns:a16="http://schemas.microsoft.com/office/drawing/2014/main" id="{9D13D919-8ABA-A34B-971B-F1B5E0B7DD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1655763"/>
            <a:ext cx="429895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4&#10;">
            <a:extLst>
              <a:ext uri="{FF2B5EF4-FFF2-40B4-BE49-F238E27FC236}">
                <a16:creationId xmlns:a16="http://schemas.microsoft.com/office/drawing/2014/main" id="{F23DF52D-EBD8-4840-9C7E-0D5900AF46EB}"/>
              </a:ext>
            </a:extLst>
          </p:cNvPr>
          <p:cNvPicPr>
            <a:picLocks noChangeAspect="1"/>
          </p:cNvPicPr>
          <p:nvPr/>
        </p:nvPicPr>
        <p:blipFill>
          <a:blip r:embed="rId3"/>
          <a:stretch>
            <a:fillRect/>
          </a:stretch>
        </p:blipFill>
        <p:spPr>
          <a:xfrm>
            <a:off x="797041" y="330064"/>
            <a:ext cx="1133954" cy="816935"/>
          </a:xfrm>
          <a:prstGeom prst="rect">
            <a:avLst/>
          </a:prstGeom>
        </p:spPr>
      </p:pic>
      <p:sp>
        <p:nvSpPr>
          <p:cNvPr id="2" name="Title 1">
            <a:extLst>
              <a:ext uri="{FF2B5EF4-FFF2-40B4-BE49-F238E27FC236}">
                <a16:creationId xmlns:a16="http://schemas.microsoft.com/office/drawing/2014/main" id="{806F6867-F07C-4266-889F-886133B49C7B}"/>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17</a:t>
            </a:r>
            <a:endParaRPr lang="en-AU" dirty="0">
              <a:solidFill>
                <a:srgbClr val="145C76"/>
              </a:solidFill>
            </a:endParaRPr>
          </a:p>
        </p:txBody>
      </p:sp>
      <p:sp>
        <p:nvSpPr>
          <p:cNvPr id="299013" name="Google Shape;433;g847cf01710_0_113">
            <a:extLst>
              <a:ext uri="{FF2B5EF4-FFF2-40B4-BE49-F238E27FC236}">
                <a16:creationId xmlns:a16="http://schemas.microsoft.com/office/drawing/2014/main" id="{3800F86A-219C-BC46-8E0C-A64389175012}"/>
              </a:ext>
            </a:extLst>
          </p:cNvPr>
          <p:cNvSpPr txBox="1">
            <a:spLocks noChangeArrowheads="1"/>
          </p:cNvSpPr>
          <p:nvPr/>
        </p:nvSpPr>
        <p:spPr bwMode="auto">
          <a:xfrm>
            <a:off x="708025" y="1600199"/>
            <a:ext cx="8131175"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Which characteristic of protein is NOT associated with proteostasis?</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structure</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synthesis</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C. refolding</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D. degradation</a:t>
            </a: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0E2793-6895-4ED8-9C0E-8C27838B2E1E}"/>
              </a:ext>
            </a:extLst>
          </p:cNvPr>
          <p:cNvSpPr>
            <a:spLocks noGrp="1"/>
          </p:cNvSpPr>
          <p:nvPr>
            <p:ph type="title"/>
          </p:nvPr>
        </p:nvSpPr>
        <p:spPr/>
        <p:txBody>
          <a:bodyPr/>
          <a:lstStyle/>
          <a:p>
            <a:r>
              <a:rPr lang="en-US" altLang="en-US" sz="3200" dirty="0">
                <a:solidFill>
                  <a:srgbClr val="4E4CB4"/>
                </a:solidFill>
                <a:latin typeface="Arial" panose="020B0604020202020204" pitchFamily="34" charset="0"/>
                <a:cs typeface="Arial" panose="020B0604020202020204" pitchFamily="34" charset="0"/>
              </a:rPr>
              <a:t>A Protein’s Conformation Is Stabilized Largely by Weak Interactions</a:t>
            </a:r>
            <a:endParaRPr lang="en-AU" sz="3200" dirty="0">
              <a:solidFill>
                <a:srgbClr val="4E4CB4"/>
              </a:solidFill>
            </a:endParaRPr>
          </a:p>
        </p:txBody>
      </p:sp>
      <p:sp>
        <p:nvSpPr>
          <p:cNvPr id="41986" name="Google Shape;390;g847cf01710_0_68">
            <a:extLst>
              <a:ext uri="{FF2B5EF4-FFF2-40B4-BE49-F238E27FC236}">
                <a16:creationId xmlns:a16="http://schemas.microsoft.com/office/drawing/2014/main" id="{078BC8AE-5531-1E4F-B5BF-745DEAC6478F}"/>
              </a:ext>
            </a:extLst>
          </p:cNvPr>
          <p:cNvSpPr txBox="1">
            <a:spLocks noChangeArrowheads="1"/>
          </p:cNvSpPr>
          <p:nvPr/>
        </p:nvSpPr>
        <p:spPr bwMode="auto">
          <a:xfrm>
            <a:off x="104775" y="1747234"/>
            <a:ext cx="893445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ct val="100000"/>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stability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tendency of a protein to maintain a native conformation</a:t>
            </a:r>
          </a:p>
          <a:p>
            <a:pPr>
              <a:lnSpc>
                <a:spcPct val="110000"/>
              </a:lnSpc>
              <a:spcBef>
                <a:spcPct val="0"/>
              </a:spcBef>
              <a:buClr>
                <a:srgbClr val="000000"/>
              </a:buClr>
              <a:buSzPct val="100000"/>
            </a:pPr>
            <a:endPar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ct val="1000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unfolded proteins have high conformational entropy</a:t>
            </a:r>
          </a:p>
          <a:p>
            <a:pPr>
              <a:lnSpc>
                <a:spcPct val="110000"/>
              </a:lnSpc>
              <a:spcBef>
                <a:spcPct val="0"/>
              </a:spcBef>
              <a:buClr>
                <a:srgbClr val="000000"/>
              </a:buClr>
              <a:buSzPct val="100000"/>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ct val="1000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chemical interactions stabilize native conformations:</a:t>
            </a:r>
          </a:p>
          <a:p>
            <a:pPr lvl="1">
              <a:lnSpc>
                <a:spcPct val="115000"/>
              </a:lnSpc>
              <a:spcBef>
                <a:spcPct val="0"/>
              </a:spcBef>
              <a:buClr>
                <a:srgbClr val="000000"/>
              </a:buClr>
              <a:buSzPts val="24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strong disulfide (covalent) bonds are uncommon</a:t>
            </a: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lvl="1">
              <a:lnSpc>
                <a:spcPct val="115000"/>
              </a:lnSpc>
              <a:spcBef>
                <a:spcPct val="0"/>
              </a:spcBef>
              <a:buClr>
                <a:srgbClr val="000000"/>
              </a:buClr>
              <a:buSzPts val="2400"/>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weak (noncovalent) interactions and forces are numerous</a:t>
            </a:r>
          </a:p>
          <a:p>
            <a:pPr lvl="2">
              <a:lnSpc>
                <a:spcPct val="115000"/>
              </a:lnSpc>
              <a:spcBef>
                <a:spcPct val="0"/>
              </a:spcBef>
              <a:buClr>
                <a:srgbClr val="000000"/>
              </a:buClr>
              <a:buSzPts val="2400"/>
            </a:pPr>
            <a:r>
              <a:rPr lang="en-US" altLang="en-US" dirty="0">
                <a:solidFill>
                  <a:srgbClr val="000000"/>
                </a:solidFill>
                <a:latin typeface="Arial" panose="020B0604020202020204" pitchFamily="34" charset="0"/>
                <a:sym typeface="Calibri" panose="020F0502020204030204" pitchFamily="34" charset="0"/>
              </a:rPr>
              <a:t>hydrogen bonds</a:t>
            </a:r>
          </a:p>
          <a:p>
            <a:pPr lvl="2">
              <a:lnSpc>
                <a:spcPct val="115000"/>
              </a:lnSpc>
              <a:spcBef>
                <a:spcPct val="0"/>
              </a:spcBef>
              <a:buClr>
                <a:srgbClr val="000000"/>
              </a:buClr>
              <a:buSzPts val="2400"/>
            </a:pPr>
            <a:r>
              <a:rPr lang="en-US" altLang="en-US" dirty="0">
                <a:solidFill>
                  <a:srgbClr val="000000"/>
                </a:solidFill>
                <a:latin typeface="Arial" panose="020B0604020202020204" pitchFamily="34" charset="0"/>
                <a:sym typeface="Calibri" panose="020F0502020204030204" pitchFamily="34" charset="0"/>
              </a:rPr>
              <a:t>hydrophobic effect</a:t>
            </a:r>
          </a:p>
          <a:p>
            <a:pPr lvl="2">
              <a:lnSpc>
                <a:spcPct val="115000"/>
              </a:lnSpc>
              <a:spcBef>
                <a:spcPct val="0"/>
              </a:spcBef>
              <a:buClr>
                <a:srgbClr val="000000"/>
              </a:buClr>
              <a:buSzPts val="2400"/>
            </a:pPr>
            <a:r>
              <a:rPr lang="en-US" altLang="en-US" dirty="0">
                <a:solidFill>
                  <a:srgbClr val="000000"/>
                </a:solidFill>
                <a:latin typeface="Arial" panose="020B0604020202020204" pitchFamily="34" charset="0"/>
                <a:sym typeface="Calibri" panose="020F0502020204030204" pitchFamily="34" charset="0"/>
              </a:rPr>
              <a:t>ionic interactions</a:t>
            </a: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045B4-B205-4999-BFC7-22492D65DDDB}"/>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17, Response</a:t>
            </a:r>
            <a:endParaRPr lang="en-AU" dirty="0">
              <a:solidFill>
                <a:srgbClr val="145C76"/>
              </a:solidFill>
            </a:endParaRPr>
          </a:p>
        </p:txBody>
      </p:sp>
      <p:sp>
        <p:nvSpPr>
          <p:cNvPr id="301059" name="Google Shape;433;g847cf01710_0_113">
            <a:extLst>
              <a:ext uri="{FF2B5EF4-FFF2-40B4-BE49-F238E27FC236}">
                <a16:creationId xmlns:a16="http://schemas.microsoft.com/office/drawing/2014/main" id="{148EBADE-B938-5D45-8C5C-9BDE35574F93}"/>
              </a:ext>
            </a:extLst>
          </p:cNvPr>
          <p:cNvSpPr txBox="1">
            <a:spLocks noChangeArrowheads="1"/>
          </p:cNvSpPr>
          <p:nvPr/>
        </p:nvSpPr>
        <p:spPr bwMode="auto">
          <a:xfrm>
            <a:off x="708025" y="1553496"/>
            <a:ext cx="8131175" cy="515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Which characteristic of protein is NOT associated with proteostasis?</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structure</a:t>
            </a:r>
          </a:p>
          <a:p>
            <a:pPr>
              <a:lnSpc>
                <a:spcPct val="115000"/>
              </a:lnSpc>
              <a:spcBef>
                <a:spcPct val="0"/>
              </a:spcBef>
              <a:buClr>
                <a:srgbClr val="000000"/>
              </a:buClr>
              <a:buSzPts val="1100"/>
              <a:buFont typeface="Calibri" panose="020F0502020204030204" pitchFamily="34" charset="0"/>
              <a:buNone/>
            </a:pPr>
            <a:endPar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Proteostasis is the continual maintenance of the active set of cellular proteins required under a given set of conditions. This requires the coordinated function of pathways for protein synthesis and folding, the refolding of partially unfolded proteins, and the sequestration and degradation of proteins that are irreversibly unfolded or are no longer needed. </a:t>
            </a: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E5AA3D-5455-4B02-8140-F56F638B4D70}"/>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sym typeface="Symbol" pitchFamily="2" charset="2"/>
              </a:rPr>
              <a:t>Loss of Protein Structure Results in Loss of Function</a:t>
            </a:r>
            <a:endParaRPr lang="en-AU" dirty="0">
              <a:solidFill>
                <a:srgbClr val="4E4CB4"/>
              </a:solidFill>
            </a:endParaRPr>
          </a:p>
        </p:txBody>
      </p:sp>
      <p:sp>
        <p:nvSpPr>
          <p:cNvPr id="5" name="Google Shape;232;g7fe2cbe272_0_58">
            <a:extLst>
              <a:ext uri="{FF2B5EF4-FFF2-40B4-BE49-F238E27FC236}">
                <a16:creationId xmlns:a16="http://schemas.microsoft.com/office/drawing/2014/main" id="{7575F231-B6CD-9849-99BB-A5A28E159369}"/>
              </a:ext>
            </a:extLst>
          </p:cNvPr>
          <p:cNvSpPr txBox="1">
            <a:spLocks noGrp="1"/>
          </p:cNvSpPr>
          <p:nvPr>
            <p:ph type="body" idx="1"/>
          </p:nvPr>
        </p:nvSpPr>
        <p:spPr>
          <a:xfrm>
            <a:off x="401638" y="1814513"/>
            <a:ext cx="8340725" cy="2293938"/>
          </a:xfrm>
        </p:spPr>
        <p:txBody>
          <a:bodyPr/>
          <a:lstStyle/>
          <a:p>
            <a:pPr indent="-406400">
              <a:lnSpc>
                <a:spcPct val="110000"/>
              </a:lnSpc>
              <a:buSzPct val="100000"/>
              <a:defRPr/>
            </a:pPr>
            <a:r>
              <a:rPr lang="en-US" sz="2400" b="1" dirty="0">
                <a:latin typeface="Arial" panose="020B0604020202020204" pitchFamily="34" charset="0"/>
                <a:cs typeface="Arial" panose="020B0604020202020204" pitchFamily="34" charset="0"/>
              </a:rPr>
              <a:t>denaturation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loss of three-dimensional structure sufficient to cause loss of function</a:t>
            </a:r>
          </a:p>
          <a:p>
            <a:pPr lvl="1" indent="-406400">
              <a:lnSpc>
                <a:spcPct val="110000"/>
              </a:lnSpc>
              <a:buSzPts val="2800"/>
              <a:defRPr/>
            </a:pPr>
            <a:r>
              <a:rPr lang="en-US" sz="2400" dirty="0">
                <a:latin typeface="Arial" panose="020B0604020202020204" pitchFamily="34" charset="0"/>
                <a:cs typeface="Arial" panose="020B0604020202020204" pitchFamily="34" charset="0"/>
              </a:rPr>
              <a:t>can occur by heat, pH extremes, miscible organic solvents, certain solutes, detergents</a:t>
            </a:r>
          </a:p>
          <a:p>
            <a:pPr lvl="1" indent="-406400">
              <a:lnSpc>
                <a:spcPct val="110000"/>
              </a:lnSpc>
              <a:buSzPts val="2800"/>
              <a:defRPr/>
            </a:pPr>
            <a:r>
              <a:rPr lang="en-US" sz="2400" dirty="0">
                <a:latin typeface="Arial" panose="020B0604020202020204" pitchFamily="34" charset="0"/>
                <a:cs typeface="Arial" panose="020B0604020202020204" pitchFamily="34" charset="0"/>
              </a:rPr>
              <a:t>often leads to protein precipitation</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dirty="0">
              <a:latin typeface="Arial" panose="020B0604020202020204" pitchFamily="34" charset="0"/>
              <a:cs typeface="Arial" panose="020B0604020202020204" pitchFamily="34" charset="0"/>
            </a:endParaRPr>
          </a:p>
        </p:txBody>
      </p:sp>
      <p:pic>
        <p:nvPicPr>
          <p:cNvPr id="158723" name="Picture 2" descr="Part a has a graph with temperature in degrees C on the horizontal axis ranging from 0 to 100, labeled in increments of 20, and percent unfolded on the vertical axis, ranging from 0 to 100 and labeled in increments of 20. Two sigmoid curves are shown. The curve labeled, ribonuclease A begins at (10, 0), rises slowly (50, 15), then rises rapidly and then almost vertically through a point labeled, T subscript m at (50, 48) until it begins to level off at (60, 90) to end at (80, 100). The curve labeled, apomyoglobin begins at (15, 0), rises slowly below the ribonuclease A curve, starts to rise more rapidly to approach a diagonal beginning at (55, 15), continues through a point labeled, T subscript m at (65, 48), then begins to level off at (75, 70), and then ends at (98, 92). Part b has a graph with [G d n H C l] in M on the horizontal axis ranging from 0 to 5, labeled in increments of 1, and has percent unfolded on the vertical axis ranging from 0 to 100, labeled in increments of 20. The curve labeled, ribonuclease A begins at (2, 0), runs along the vertical axis to (2, 0), begins to rise slowly to (2.5, 5), then rises more rapidly and then almost diagonally until it begins to level off at (4, 85) before ending at (5, 100). All data are approximate.">
            <a:extLst>
              <a:ext uri="{FF2B5EF4-FFF2-40B4-BE49-F238E27FC236}">
                <a16:creationId xmlns:a16="http://schemas.microsoft.com/office/drawing/2014/main" id="{45202284-D036-E14A-A276-8BE427FDDB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0" y="4268326"/>
            <a:ext cx="6286500" cy="2293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0A85CD-80A1-4B12-901C-F00706C99696}"/>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sym typeface="Symbol" pitchFamily="2" charset="2"/>
              </a:rPr>
              <a:t>Amino Acid Sequence Determines Tertiary Structure</a:t>
            </a:r>
            <a:endParaRPr lang="en-AU" dirty="0">
              <a:solidFill>
                <a:srgbClr val="4E4CB4"/>
              </a:solidFill>
            </a:endParaRPr>
          </a:p>
        </p:txBody>
      </p:sp>
      <p:sp>
        <p:nvSpPr>
          <p:cNvPr id="160770" name="Google Shape;232;g7fe2cbe272_0_58">
            <a:extLst>
              <a:ext uri="{FF2B5EF4-FFF2-40B4-BE49-F238E27FC236}">
                <a16:creationId xmlns:a16="http://schemas.microsoft.com/office/drawing/2014/main" id="{F8A9E606-EB47-4442-A9B7-668CE80458FF}"/>
              </a:ext>
            </a:extLst>
          </p:cNvPr>
          <p:cNvSpPr>
            <a:spLocks noGrp="1" noChangeArrowheads="1"/>
          </p:cNvSpPr>
          <p:nvPr>
            <p:ph type="body" idx="1"/>
          </p:nvPr>
        </p:nvSpPr>
        <p:spPr>
          <a:xfrm>
            <a:off x="401638" y="1814513"/>
            <a:ext cx="4779962" cy="4114800"/>
          </a:xfrm>
        </p:spPr>
        <p:txBody>
          <a:bodyPr/>
          <a:lstStyle/>
          <a:p>
            <a:pPr indent="-406400">
              <a:lnSpc>
                <a:spcPct val="110000"/>
              </a:lnSpc>
              <a:spcBef>
                <a:spcPts val="363"/>
              </a:spcBef>
              <a:spcAft>
                <a:spcPct val="0"/>
              </a:spcAft>
              <a:buClr>
                <a:srgbClr val="000000"/>
              </a:buClr>
              <a:buSzPct val="100000"/>
            </a:pPr>
            <a:r>
              <a:rPr lang="en-US" altLang="en-US" sz="2400" b="1" dirty="0">
                <a:latin typeface="Arial" panose="020B0604020202020204" pitchFamily="34" charset="0"/>
                <a:cs typeface="Arial" panose="020B0604020202020204" pitchFamily="34" charset="0"/>
              </a:rPr>
              <a:t>renaturation </a:t>
            </a:r>
            <a:r>
              <a:rPr lang="en-US" altLang="en-US" sz="2400" dirty="0">
                <a:latin typeface="Arial" panose="020B0604020202020204" pitchFamily="34" charset="0"/>
                <a:cs typeface="Arial" panose="020B0604020202020204" pitchFamily="34" charset="0"/>
              </a:rPr>
              <a:t>= process by which certain denatured globular proteins regain their native structure and biological activity</a:t>
            </a:r>
          </a:p>
          <a:p>
            <a:pPr indent="-406400">
              <a:lnSpc>
                <a:spcPct val="110000"/>
              </a:lnSpc>
              <a:spcBef>
                <a:spcPts val="363"/>
              </a:spcBef>
              <a:spcAft>
                <a:spcPct val="0"/>
              </a:spcAft>
              <a:buClr>
                <a:srgbClr val="000000"/>
              </a:buClr>
              <a:buSzPct val="100000"/>
            </a:pPr>
            <a:r>
              <a:rPr lang="en-US" altLang="en-US" sz="2400" dirty="0">
                <a:latin typeface="Arial" panose="020B0604020202020204" pitchFamily="34" charset="0"/>
                <a:cs typeface="Arial" panose="020B0604020202020204" pitchFamily="34" charset="0"/>
              </a:rPr>
              <a:t>Anfinsen experiment showed the amino</a:t>
            </a:r>
            <a:r>
              <a:rPr lang="en-US" altLang="ja-JP" sz="2400" dirty="0"/>
              <a:t> </a:t>
            </a:r>
            <a:r>
              <a:rPr lang="en-US" altLang="en-US" sz="2400" dirty="0">
                <a:latin typeface="Arial" panose="020B0604020202020204" pitchFamily="34" charset="0"/>
                <a:cs typeface="Arial" panose="020B0604020202020204" pitchFamily="34" charset="0"/>
              </a:rPr>
              <a:t>acid sequence contains all the information required to fold the chain </a:t>
            </a:r>
          </a:p>
        </p:txBody>
      </p:sp>
      <p:pic>
        <p:nvPicPr>
          <p:cNvPr id="160771" name="Picture 3" descr="The molecule is shown as a strand that begins at the top, curves in a circle with number 26 at the 3 o’clock position, curves down and around through 40 at the seven o’clock position up to the nine o’clock position, where it folds in through the center past point 58, then curves back toward the left through point 65, then curves back to the right to run between the piece with 65 and the starting point. As it passes 65, a highlighted bond is shown between point 72 and point 65. It continues past point 84 at the 3 o’clock position, which forms a bond with point 26 just to its outside. It continues to fold back toward the left, where point 95 forms a bond with point 40 at the seven o’clock position, then loops upward to coil under point 58 to form a bond between that point and 110. It ends in the center. Text reads, Native state; catalytically active. Step 1: Addition of urea and mercaptoethanol. This breaks all of the bonds, so that each point that had participated in a bond now has highlighted S H instead. The structure has been lost and it now starts at the eight o’clock position, and forms a wavy loop that starts at the nine o'clock position and moves clockwise to end at the seven o’clock position. Text reads, Unfolded state; inactive. Disulfide cross-links reduced to yield C y s residues. Step 2: Removal of urea and mercaptoethanol. The protein resumes its original state with the original bonds. Text reads, Native, catalytically active state. Disulfide cross-links correctly re-formed.">
            <a:extLst>
              <a:ext uri="{FF2B5EF4-FFF2-40B4-BE49-F238E27FC236}">
                <a16:creationId xmlns:a16="http://schemas.microsoft.com/office/drawing/2014/main" id="{DDD289B5-EEC5-7F46-9828-BA365FBC63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814513"/>
            <a:ext cx="2709863"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5B16D0-C61F-42D1-B5B0-C6B234903A5F}"/>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18</a:t>
            </a:r>
            <a:endParaRPr lang="en-AU" dirty="0">
              <a:solidFill>
                <a:srgbClr val="145C76"/>
              </a:solidFill>
            </a:endParaRPr>
          </a:p>
        </p:txBody>
      </p:sp>
      <p:sp>
        <p:nvSpPr>
          <p:cNvPr id="303109" name="Google Shape;433;g847cf01710_0_113">
            <a:extLst>
              <a:ext uri="{FF2B5EF4-FFF2-40B4-BE49-F238E27FC236}">
                <a16:creationId xmlns:a16="http://schemas.microsoft.com/office/drawing/2014/main" id="{049BFCE7-74DD-5044-9E9B-4578B21EDE32}"/>
              </a:ext>
            </a:extLst>
          </p:cNvPr>
          <p:cNvSpPr txBox="1">
            <a:spLocks noChangeArrowheads="1"/>
          </p:cNvSpPr>
          <p:nvPr/>
        </p:nvSpPr>
        <p:spPr bwMode="auto">
          <a:xfrm>
            <a:off x="708025" y="1600199"/>
            <a:ext cx="8131175"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Denaturing followed by renaturing of a protein:</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always results in the protein regaining its function.</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demonstrates that primary structure dictates tertiary </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     structure.</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C. requires heat.</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D. requires breaking and reforming disulfide bonds.</a:t>
            </a: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Icon P 4&#10;">
            <a:extLst>
              <a:ext uri="{FF2B5EF4-FFF2-40B4-BE49-F238E27FC236}">
                <a16:creationId xmlns:a16="http://schemas.microsoft.com/office/drawing/2014/main" id="{945931A4-7E42-44FF-8AAC-F4B295451317}"/>
              </a:ext>
            </a:extLst>
          </p:cNvPr>
          <p:cNvPicPr>
            <a:picLocks noChangeAspect="1"/>
          </p:cNvPicPr>
          <p:nvPr/>
        </p:nvPicPr>
        <p:blipFill>
          <a:blip r:embed="rId3"/>
          <a:stretch>
            <a:fillRect/>
          </a:stretch>
        </p:blipFill>
        <p:spPr>
          <a:xfrm>
            <a:off x="797041" y="330064"/>
            <a:ext cx="1133954" cy="816935"/>
          </a:xfrm>
          <a:prstGeom prst="rect">
            <a:avLst/>
          </a:prstGeo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8F537B-ADDA-43C1-A9B3-FD86CDB3EBF8}"/>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18, Response</a:t>
            </a:r>
            <a:endParaRPr lang="en-AU" dirty="0">
              <a:solidFill>
                <a:srgbClr val="145C76"/>
              </a:solidFill>
            </a:endParaRPr>
          </a:p>
        </p:txBody>
      </p:sp>
      <p:sp>
        <p:nvSpPr>
          <p:cNvPr id="305155" name="Google Shape;433;g847cf01710_0_113">
            <a:extLst>
              <a:ext uri="{FF2B5EF4-FFF2-40B4-BE49-F238E27FC236}">
                <a16:creationId xmlns:a16="http://schemas.microsoft.com/office/drawing/2014/main" id="{6AE7E046-B1A2-5048-82E2-0CF8C65034CB}"/>
              </a:ext>
            </a:extLst>
          </p:cNvPr>
          <p:cNvSpPr txBox="1">
            <a:spLocks noChangeArrowheads="1"/>
          </p:cNvSpPr>
          <p:nvPr/>
        </p:nvSpPr>
        <p:spPr bwMode="auto">
          <a:xfrm>
            <a:off x="708025" y="1543665"/>
            <a:ext cx="8131175" cy="4904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Denaturing followed by renaturing of a protein:</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demonstrates that primary structure dictates</a:t>
            </a: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     tertiary structure.</a:t>
            </a: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The Anfinsen experiment provided the first evidence that the amino acid sequence of a polypeptide chain contains all the information required to fold the chain into its native, three-dimensional structure. </a:t>
            </a: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2C6559B-C70B-41B0-A7A8-C7CC5069CFC6}"/>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sym typeface="Symbol" pitchFamily="2" charset="2"/>
              </a:rPr>
              <a:t>Polypeptides Fold Rapidly by a Stepwise Process</a:t>
            </a:r>
            <a:endParaRPr lang="en-AU" dirty="0">
              <a:solidFill>
                <a:srgbClr val="4E4CB4"/>
              </a:solidFill>
            </a:endParaRPr>
          </a:p>
        </p:txBody>
      </p:sp>
      <p:sp>
        <p:nvSpPr>
          <p:cNvPr id="162818" name="Google Shape;232;g7fe2cbe272_0_58">
            <a:extLst>
              <a:ext uri="{FF2B5EF4-FFF2-40B4-BE49-F238E27FC236}">
                <a16:creationId xmlns:a16="http://schemas.microsoft.com/office/drawing/2014/main" id="{3F671DDA-7C31-7240-BB0C-14AF2871F76F}"/>
              </a:ext>
            </a:extLst>
          </p:cNvPr>
          <p:cNvSpPr>
            <a:spLocks noGrp="1" noChangeArrowheads="1"/>
          </p:cNvSpPr>
          <p:nvPr>
            <p:ph type="body" idx="1"/>
          </p:nvPr>
        </p:nvSpPr>
        <p:spPr>
          <a:xfrm>
            <a:off x="249238" y="1857375"/>
            <a:ext cx="4322762" cy="4543424"/>
          </a:xfrm>
        </p:spPr>
        <p:txBody>
          <a:bodyPr/>
          <a:lstStyle/>
          <a:p>
            <a:pPr indent="-406400">
              <a:lnSpc>
                <a:spcPct val="110000"/>
              </a:lnSpc>
              <a:spcBef>
                <a:spcPts val="363"/>
              </a:spcBef>
              <a:spcAft>
                <a:spcPct val="0"/>
              </a:spcAft>
              <a:buClr>
                <a:srgbClr val="000000"/>
              </a:buClr>
              <a:buSzPct val="100000"/>
            </a:pPr>
            <a:r>
              <a:rPr lang="en-US" altLang="en-US" sz="2400" dirty="0">
                <a:latin typeface="Arial" panose="020B0604020202020204" pitchFamily="34" charset="0"/>
                <a:cs typeface="Arial" panose="020B0604020202020204" pitchFamily="34" charset="0"/>
              </a:rPr>
              <a:t>local secondary structures fold first</a:t>
            </a:r>
          </a:p>
          <a:p>
            <a:pPr lvl="1" indent="-406400">
              <a:lnSpc>
                <a:spcPct val="110000"/>
              </a:lnSpc>
              <a:spcBef>
                <a:spcPts val="363"/>
              </a:spcBef>
              <a:spcAft>
                <a:spcPct val="0"/>
              </a:spcAft>
              <a:buClr>
                <a:srgbClr val="000000"/>
              </a:buClr>
              <a:buSzPts val="2800"/>
            </a:pPr>
            <a:r>
              <a:rPr lang="en-US" altLang="en-US" sz="2400" dirty="0">
                <a:latin typeface="Arial" panose="020B0604020202020204" pitchFamily="34" charset="0"/>
                <a:cs typeface="Arial" panose="020B0604020202020204" pitchFamily="34" charset="0"/>
              </a:rPr>
              <a:t>ionic interactions play an important role</a:t>
            </a:r>
          </a:p>
          <a:p>
            <a:pPr indent="-406400">
              <a:lnSpc>
                <a:spcPct val="110000"/>
              </a:lnSpc>
              <a:spcBef>
                <a:spcPts val="363"/>
              </a:spcBef>
              <a:spcAft>
                <a:spcPct val="0"/>
              </a:spcAft>
              <a:buClr>
                <a:srgbClr val="000000"/>
              </a:buClr>
              <a:buSzPct val="100000"/>
            </a:pPr>
            <a:r>
              <a:rPr lang="en-US" altLang="en-US" sz="2400" dirty="0">
                <a:latin typeface="Arial" panose="020B0604020202020204" pitchFamily="34" charset="0"/>
                <a:cs typeface="Arial" panose="020B0604020202020204" pitchFamily="34" charset="0"/>
              </a:rPr>
              <a:t>longer range interactions follow </a:t>
            </a:r>
          </a:p>
          <a:p>
            <a:pPr lvl="1" indent="-406400">
              <a:lnSpc>
                <a:spcPct val="110000"/>
              </a:lnSpc>
              <a:spcBef>
                <a:spcPts val="363"/>
              </a:spcBef>
              <a:spcAft>
                <a:spcPct val="0"/>
              </a:spcAft>
              <a:buClr>
                <a:srgbClr val="000000"/>
              </a:buClr>
              <a:buSzPts val="2800"/>
            </a:pPr>
            <a:r>
              <a:rPr lang="en-US" altLang="en-US" sz="2400" dirty="0">
                <a:latin typeface="Arial" panose="020B0604020202020204" pitchFamily="34" charset="0"/>
                <a:cs typeface="Arial" panose="020B0604020202020204" pitchFamily="34" charset="0"/>
              </a:rPr>
              <a:t>hydrophobic effect plays a significant role</a:t>
            </a:r>
          </a:p>
          <a:p>
            <a:pPr indent="-406400">
              <a:lnSpc>
                <a:spcPct val="110000"/>
              </a:lnSpc>
              <a:spcBef>
                <a:spcPts val="363"/>
              </a:spcBef>
              <a:spcAft>
                <a:spcPct val="0"/>
              </a:spcAft>
              <a:buClr>
                <a:srgbClr val="000000"/>
              </a:buClr>
              <a:buSzPct val="100000"/>
            </a:pPr>
            <a:r>
              <a:rPr lang="en-US" altLang="en-US" sz="2400" dirty="0">
                <a:latin typeface="Arial" panose="020B0604020202020204" pitchFamily="34" charset="0"/>
                <a:cs typeface="Arial" panose="020B0604020202020204" pitchFamily="34" charset="0"/>
              </a:rPr>
              <a:t>process continues until the entire polypeptide folds</a:t>
            </a:r>
          </a:p>
        </p:txBody>
      </p:sp>
      <p:pic>
        <p:nvPicPr>
          <p:cNvPr id="162819" name="Picture 2" descr="The amino acid sequence of a 56 residue peptide is shown as M T Y K L I L, a highlighted segment of N G K T L K G E, a nonhighlighted segment of T T T E A V D A A T A E K V, a highlighted segment of F K Q Y A N D N, a nonhighlighted segment of G V D G E W T, a highlighted segment of Y D D A T K T F, and a nonhighlighted segment of T V T E. Each of the highlighted segments has a region beneath it showing a structure. The first segment has a strand labeled 8 to 15 and an arrow points from it to a strand labeled 6 to 17, from which a strand points to a U-shaped strand with an up arrow on the left and a down arrow on the right labeled 1 to 20, from which an arrow points to a structure with four parallel vertical arrows and a helix. The outer two arrows point up and the inner two arrows point down. A thread extends from the top of arrow 2, which has a thread that loops down to the bottom of arrow 1, from which a thread loops to the top of a helix that extends vertically to the lower left, from which a thread loops to the bottom of arrow 4, from which a thread loops to the base of arrow 3, from which a thread extends at the bottom. This structure is labeled 1 to 56. Below the middle highlighted amino acid sequence, there is a segment of helix with strands at either end labeled 30 to 37. An arrow points to a longer helix labeled 28 to 39, which points to a small helix attached to two parallel arrows. A strand extends from the top of the helix. A strand loops from the bottom of the helix to the bottom of the right side, upward pointing arrow, from which a strand loops to the base of the central downward pointing arrow. An end strand extends from the end of the central arrow. This structure is labeled 28 to 56. An arrow points to the complete structure labeled 1 to 56. Below the third highlighted sequence, there is a small strand labeled 45 to 52 from which an arrow points to a strand labeled 45 to 54 from which an arrow points to two parallel vertical arrows labeled 41 to 56. The right arrow points up and has a strand that loops to the left arrow, which points down. An arrow points from this to the structure labeled 28 to 56, from which an arrow points to the complete structure labeled, 1 to 56.">
            <a:extLst>
              <a:ext uri="{FF2B5EF4-FFF2-40B4-BE49-F238E27FC236}">
                <a16:creationId xmlns:a16="http://schemas.microsoft.com/office/drawing/2014/main" id="{6A94093C-59CD-B945-BD8E-AC538B981D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95825" y="2057400"/>
            <a:ext cx="4186238"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B1043D-7F68-4ACA-AE05-AF2D06197B46}"/>
              </a:ext>
            </a:extLst>
          </p:cNvPr>
          <p:cNvSpPr>
            <a:spLocks noGrp="1"/>
          </p:cNvSpPr>
          <p:nvPr>
            <p:ph type="title"/>
          </p:nvPr>
        </p:nvSpPr>
        <p:spPr/>
        <p:txBody>
          <a:bodyPr/>
          <a:lstStyle/>
          <a:p>
            <a:r>
              <a:rPr lang="en-US" altLang="en-US" dirty="0">
                <a:solidFill>
                  <a:schemeClr val="accent4"/>
                </a:solidFill>
                <a:latin typeface="Arial" panose="020B0604020202020204" pitchFamily="34" charset="0"/>
                <a:cs typeface="Arial" panose="020B0604020202020204" pitchFamily="34" charset="0"/>
              </a:rPr>
              <a:t>Levinthal’</a:t>
            </a:r>
            <a:r>
              <a:rPr lang="en-US" altLang="ja-JP" dirty="0">
                <a:solidFill>
                  <a:schemeClr val="accent4"/>
                </a:solidFill>
                <a:latin typeface="Arial" panose="020B0604020202020204" pitchFamily="34" charset="0"/>
                <a:cs typeface="Arial" panose="020B0604020202020204" pitchFamily="34" charset="0"/>
              </a:rPr>
              <a:t>s Paradox</a:t>
            </a:r>
            <a:endParaRPr lang="en-AU" dirty="0"/>
          </a:p>
        </p:txBody>
      </p:sp>
      <p:sp>
        <p:nvSpPr>
          <p:cNvPr id="5" name="Google Shape;232;g7fe2cbe272_0_58">
            <a:extLst>
              <a:ext uri="{FF2B5EF4-FFF2-40B4-BE49-F238E27FC236}">
                <a16:creationId xmlns:a16="http://schemas.microsoft.com/office/drawing/2014/main" id="{A529235E-3817-2348-B22E-60C758051647}"/>
              </a:ext>
            </a:extLst>
          </p:cNvPr>
          <p:cNvSpPr txBox="1">
            <a:spLocks noGrp="1"/>
          </p:cNvSpPr>
          <p:nvPr>
            <p:ph type="body" idx="1"/>
          </p:nvPr>
        </p:nvSpPr>
        <p:spPr>
          <a:xfrm>
            <a:off x="425450" y="1706563"/>
            <a:ext cx="7956550" cy="4114800"/>
          </a:xfrm>
        </p:spPr>
        <p:txBody>
          <a:bodyPr/>
          <a:lstStyle/>
          <a:p>
            <a:pPr indent="-406400">
              <a:lnSpc>
                <a:spcPct val="110000"/>
              </a:lnSpc>
              <a:buSzPct val="100000"/>
              <a:defRPr/>
            </a:pPr>
            <a:r>
              <a:rPr lang="en-US" sz="2400" dirty="0">
                <a:latin typeface="Arial" panose="020B0604020202020204" pitchFamily="34" charset="0"/>
                <a:cs typeface="Arial" panose="020B0604020202020204" pitchFamily="34" charset="0"/>
              </a:rPr>
              <a:t>it is mathematically impossible for </a:t>
            </a:r>
            <a:r>
              <a:rPr lang="en-US" altLang="en-US" sz="2400" dirty="0">
                <a:latin typeface="Arial" panose="020B0604020202020204" pitchFamily="34" charset="0"/>
                <a:cs typeface="Arial" panose="020B0604020202020204" pitchFamily="34" charset="0"/>
              </a:rPr>
              <a:t>protein folding to occur by randomly trying every conformation until the lowest energy one is found</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dirty="0">
              <a:latin typeface="Arial" panose="020B0604020202020204" pitchFamily="34" charset="0"/>
              <a:cs typeface="Arial" panose="020B0604020202020204" pitchFamily="34"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B871A-1A4E-4DA4-8640-29BE5D2350A6}"/>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The Thermodynamics of </a:t>
            </a:r>
            <a:br>
              <a:rPr lang="en-US" dirty="0">
                <a:solidFill>
                  <a:schemeClr val="accent4"/>
                </a:solidFill>
                <a:latin typeface="Arial" panose="020B0604020202020204" pitchFamily="34" charset="0"/>
                <a:cs typeface="Arial" panose="020B0604020202020204" pitchFamily="34" charset="0"/>
              </a:rPr>
            </a:br>
            <a:r>
              <a:rPr lang="en-US" dirty="0">
                <a:solidFill>
                  <a:schemeClr val="accent4"/>
                </a:solidFill>
                <a:latin typeface="Arial" panose="020B0604020202020204" pitchFamily="34" charset="0"/>
                <a:cs typeface="Arial" panose="020B0604020202020204" pitchFamily="34" charset="0"/>
              </a:rPr>
              <a:t>Protein Folding</a:t>
            </a:r>
            <a:endParaRPr lang="en-AU" dirty="0"/>
          </a:p>
        </p:txBody>
      </p:sp>
      <p:sp>
        <p:nvSpPr>
          <p:cNvPr id="5" name="Google Shape;232;g7fe2cbe272_0_58">
            <a:extLst>
              <a:ext uri="{FF2B5EF4-FFF2-40B4-BE49-F238E27FC236}">
                <a16:creationId xmlns:a16="http://schemas.microsoft.com/office/drawing/2014/main" id="{17861385-C6E1-594C-8C52-F595FA48F4BB}"/>
              </a:ext>
            </a:extLst>
          </p:cNvPr>
          <p:cNvSpPr txBox="1">
            <a:spLocks noGrp="1"/>
          </p:cNvSpPr>
          <p:nvPr>
            <p:ph type="body" idx="1"/>
          </p:nvPr>
        </p:nvSpPr>
        <p:spPr>
          <a:xfrm>
            <a:off x="425450" y="1706563"/>
            <a:ext cx="7956550" cy="1420812"/>
          </a:xfrm>
        </p:spPr>
        <p:txBody>
          <a:bodyPr/>
          <a:lstStyle/>
          <a:p>
            <a:pPr indent="-406400">
              <a:lnSpc>
                <a:spcPct val="110000"/>
              </a:lnSpc>
              <a:buSzPct val="100000"/>
              <a:defRPr/>
            </a:pPr>
            <a:r>
              <a:rPr lang="en-US" sz="2400" dirty="0">
                <a:latin typeface="Arial" panose="020B0604020202020204" pitchFamily="34" charset="0"/>
                <a:cs typeface="Arial" panose="020B0604020202020204" pitchFamily="34" charset="0"/>
              </a:rPr>
              <a:t>free-energy funnel:</a:t>
            </a:r>
          </a:p>
          <a:p>
            <a:pPr lvl="1" indent="-406400">
              <a:lnSpc>
                <a:spcPct val="110000"/>
              </a:lnSpc>
              <a:buSzPts val="2800"/>
              <a:defRPr/>
            </a:pPr>
            <a:r>
              <a:rPr lang="en-US" sz="2400" dirty="0">
                <a:latin typeface="Arial" panose="020B0604020202020204" pitchFamily="34" charset="0"/>
                <a:cs typeface="Arial" panose="020B0604020202020204" pitchFamily="34" charset="0"/>
              </a:rPr>
              <a:t>unfolded states = high degree of conformational entropy, high free energy</a:t>
            </a:r>
          </a:p>
          <a:p>
            <a:pPr marL="50800" indent="0">
              <a:lnSpc>
                <a:spcPct val="110000"/>
              </a:lnSpc>
              <a:buSzPts val="2800"/>
              <a:buFontTx/>
              <a:buNone/>
              <a:defRPr/>
            </a:pPr>
            <a:endParaRPr lang="en-US" sz="2400" dirty="0"/>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dirty="0">
              <a:latin typeface="Arial" panose="020B0604020202020204" pitchFamily="34" charset="0"/>
              <a:cs typeface="Arial" panose="020B0604020202020204" pitchFamily="34" charset="0"/>
            </a:endParaRPr>
          </a:p>
        </p:txBody>
      </p:sp>
      <p:pic>
        <p:nvPicPr>
          <p:cNvPr id="166915" name="Picture 8" descr="Part a. A free-energy funnel depicting the thermodynamics of protein folding shows a protein with a simple pathway and multiple folding pathways. ">
            <a:extLst>
              <a:ext uri="{FF2B5EF4-FFF2-40B4-BE49-F238E27FC236}">
                <a16:creationId xmlns:a16="http://schemas.microsoft.com/office/drawing/2014/main" id="{BA7BEE0B-6997-9241-9310-F301719E97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52547"/>
          <a:stretch>
            <a:fillRect/>
          </a:stretch>
        </p:blipFill>
        <p:spPr bwMode="auto">
          <a:xfrm>
            <a:off x="2300288" y="3127375"/>
            <a:ext cx="202406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6" name="TextBox 6">
            <a:extLst>
              <a:ext uri="{FF2B5EF4-FFF2-40B4-BE49-F238E27FC236}">
                <a16:creationId xmlns:a16="http://schemas.microsoft.com/office/drawing/2014/main" id="{6F78F831-CCB4-DF42-8E21-F2C8AB6A292A}"/>
              </a:ext>
            </a:extLst>
          </p:cNvPr>
          <p:cNvSpPr txBox="1">
            <a:spLocks noChangeArrowheads="1"/>
          </p:cNvSpPr>
          <p:nvPr/>
        </p:nvSpPr>
        <p:spPr bwMode="auto">
          <a:xfrm>
            <a:off x="2057400" y="5260975"/>
            <a:ext cx="2509838"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a:spcBef>
                <a:spcPct val="0"/>
              </a:spcBef>
              <a:buFontTx/>
              <a:buNone/>
            </a:pPr>
            <a:r>
              <a:rPr lang="en-US" altLang="en-US" sz="2400" dirty="0"/>
              <a:t>Multiple pathways leading to one stable outcome</a:t>
            </a:r>
          </a:p>
        </p:txBody>
      </p:sp>
      <p:pic>
        <p:nvPicPr>
          <p:cNvPr id="166918" name="Picture 16" descr="Part b. A free-energy funnel depicting the thermodynamics of protein folding shows a protein with more complex folding pathways.">
            <a:extLst>
              <a:ext uri="{FF2B5EF4-FFF2-40B4-BE49-F238E27FC236}">
                <a16:creationId xmlns:a16="http://schemas.microsoft.com/office/drawing/2014/main" id="{0C83B66C-141B-3B4C-9670-4741B6A78A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6428"/>
          <a:stretch>
            <a:fillRect/>
          </a:stretch>
        </p:blipFill>
        <p:spPr bwMode="auto">
          <a:xfrm>
            <a:off x="5021263" y="3200400"/>
            <a:ext cx="22860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7" name="TextBox 12">
            <a:extLst>
              <a:ext uri="{FF2B5EF4-FFF2-40B4-BE49-F238E27FC236}">
                <a16:creationId xmlns:a16="http://schemas.microsoft.com/office/drawing/2014/main" id="{25EFFBE1-2C15-594F-A66E-EE9730CCC59A}"/>
              </a:ext>
            </a:extLst>
          </p:cNvPr>
          <p:cNvSpPr txBox="1">
            <a:spLocks noChangeArrowheads="1"/>
          </p:cNvSpPr>
          <p:nvPr/>
        </p:nvSpPr>
        <p:spPr bwMode="auto">
          <a:xfrm>
            <a:off x="4770438" y="5334000"/>
            <a:ext cx="27876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a:spcBef>
                <a:spcPct val="0"/>
              </a:spcBef>
              <a:buFontTx/>
              <a:buNone/>
            </a:pPr>
            <a:r>
              <a:rPr lang="en-US" altLang="en-US" sz="2400"/>
              <a:t>Multiple stable intermediates leading to final fold</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7E097D-11CC-485D-8CCB-2E020E2230DF}"/>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sym typeface="Symbol" pitchFamily="2" charset="2"/>
              </a:rPr>
              <a:t>Some Proteins Undergo </a:t>
            </a:r>
            <a:br>
              <a:rPr lang="en-US" altLang="en-US" dirty="0">
                <a:solidFill>
                  <a:srgbClr val="4E4CB4"/>
                </a:solidFill>
                <a:latin typeface="Arial" panose="020B0604020202020204" pitchFamily="34" charset="0"/>
                <a:cs typeface="Arial" panose="020B0604020202020204" pitchFamily="34" charset="0"/>
                <a:sym typeface="Symbol" pitchFamily="2" charset="2"/>
              </a:rPr>
            </a:br>
            <a:r>
              <a:rPr lang="en-US" altLang="en-US" dirty="0">
                <a:solidFill>
                  <a:srgbClr val="4E4CB4"/>
                </a:solidFill>
                <a:latin typeface="Arial" panose="020B0604020202020204" pitchFamily="34" charset="0"/>
                <a:cs typeface="Arial" panose="020B0604020202020204" pitchFamily="34" charset="0"/>
                <a:sym typeface="Symbol" pitchFamily="2" charset="2"/>
              </a:rPr>
              <a:t>Assisted Folding</a:t>
            </a:r>
            <a:endParaRPr lang="en-AU" dirty="0">
              <a:solidFill>
                <a:srgbClr val="4E4CB4"/>
              </a:solidFill>
            </a:endParaRPr>
          </a:p>
        </p:txBody>
      </p:sp>
      <p:sp>
        <p:nvSpPr>
          <p:cNvPr id="168962" name="Google Shape;232;g7fe2cbe272_0_58">
            <a:extLst>
              <a:ext uri="{FF2B5EF4-FFF2-40B4-BE49-F238E27FC236}">
                <a16:creationId xmlns:a16="http://schemas.microsoft.com/office/drawing/2014/main" id="{E8C3AB3A-7953-FB4D-AB53-0DF02E4CFF62}"/>
              </a:ext>
            </a:extLst>
          </p:cNvPr>
          <p:cNvSpPr>
            <a:spLocks noGrp="1" noChangeArrowheads="1"/>
          </p:cNvSpPr>
          <p:nvPr>
            <p:ph type="body" idx="1"/>
          </p:nvPr>
        </p:nvSpPr>
        <p:spPr>
          <a:xfrm>
            <a:off x="249238" y="1857374"/>
            <a:ext cx="3880310" cy="4690909"/>
          </a:xfrm>
        </p:spPr>
        <p:txBody>
          <a:bodyPr/>
          <a:lstStyle/>
          <a:p>
            <a:pPr indent="-406400">
              <a:lnSpc>
                <a:spcPct val="110000"/>
              </a:lnSpc>
              <a:spcBef>
                <a:spcPts val="363"/>
              </a:spcBef>
              <a:spcAft>
                <a:spcPct val="0"/>
              </a:spcAft>
              <a:buClr>
                <a:srgbClr val="000000"/>
              </a:buClr>
              <a:buSzPct val="100000"/>
            </a:pPr>
            <a:r>
              <a:rPr lang="en-US" altLang="en-US" sz="2400" b="1" dirty="0">
                <a:latin typeface="Arial" panose="020B0604020202020204" pitchFamily="34" charset="0"/>
                <a:cs typeface="Arial" panose="020B0604020202020204" pitchFamily="34" charset="0"/>
              </a:rPr>
              <a:t>chaperone </a:t>
            </a:r>
            <a:r>
              <a:rPr lang="en-US" altLang="en-US" sz="2400" dirty="0">
                <a:latin typeface="Arial" panose="020B0604020202020204" pitchFamily="34" charset="0"/>
                <a:cs typeface="Arial" panose="020B0604020202020204" pitchFamily="34" charset="0"/>
              </a:rPr>
              <a:t>proteins = facilitate correct folding pathways or ideal microenvironments</a:t>
            </a:r>
          </a:p>
          <a:p>
            <a:pPr lvl="1" indent="-406400">
              <a:lnSpc>
                <a:spcPct val="110000"/>
              </a:lnSpc>
              <a:spcBef>
                <a:spcPts val="363"/>
              </a:spcBef>
              <a:spcAft>
                <a:spcPct val="0"/>
              </a:spcAft>
              <a:buClr>
                <a:srgbClr val="000000"/>
              </a:buClr>
              <a:buSzPts val="2800"/>
            </a:pPr>
            <a:r>
              <a:rPr lang="en-US" altLang="en-US" sz="2400" b="1" dirty="0">
                <a:latin typeface="Arial" panose="020B0604020202020204" pitchFamily="34" charset="0"/>
                <a:cs typeface="Arial" panose="020B0604020202020204" pitchFamily="34" charset="0"/>
              </a:rPr>
              <a:t>Hsp70 </a:t>
            </a:r>
            <a:r>
              <a:rPr lang="en-US" altLang="en-US" sz="2400" dirty="0">
                <a:latin typeface="Arial" panose="020B0604020202020204" pitchFamily="34" charset="0"/>
                <a:cs typeface="Arial" panose="020B0604020202020204" pitchFamily="34" charset="0"/>
              </a:rPr>
              <a:t>= bind to hydrophobic regions</a:t>
            </a:r>
          </a:p>
          <a:p>
            <a:pPr lvl="1" indent="-406400">
              <a:lnSpc>
                <a:spcPct val="110000"/>
              </a:lnSpc>
              <a:spcBef>
                <a:spcPts val="363"/>
              </a:spcBef>
              <a:spcAft>
                <a:spcPct val="0"/>
              </a:spcAft>
              <a:buClr>
                <a:srgbClr val="000000"/>
              </a:buClr>
              <a:buSzPts val="2800"/>
            </a:pPr>
            <a:r>
              <a:rPr lang="en-US" altLang="en-US" sz="2400" b="1" dirty="0">
                <a:latin typeface="Arial" panose="020B0604020202020204" pitchFamily="34" charset="0"/>
                <a:cs typeface="Arial" panose="020B0604020202020204" pitchFamily="34" charset="0"/>
              </a:rPr>
              <a:t>chaperonins </a:t>
            </a:r>
            <a:r>
              <a:rPr lang="en-US" altLang="en-US" sz="2400" dirty="0">
                <a:latin typeface="Arial" panose="020B0604020202020204" pitchFamily="34" charset="0"/>
                <a:cs typeface="Arial" panose="020B0604020202020204" pitchFamily="34" charset="0"/>
              </a:rPr>
              <a:t>= required for the folding of proteins that do not fold spontaneously</a:t>
            </a:r>
            <a:endParaRPr lang="en-US" altLang="en-US" sz="2400" b="1" dirty="0">
              <a:latin typeface="Arial" panose="020B0604020202020204" pitchFamily="34" charset="0"/>
              <a:cs typeface="Arial" panose="020B0604020202020204" pitchFamily="34" charset="0"/>
            </a:endParaRPr>
          </a:p>
        </p:txBody>
      </p:sp>
      <p:pic>
        <p:nvPicPr>
          <p:cNvPr id="168963" name="Picture 3" descr="A protein is shown as a folded strand on the left. An arrow points to the right to a folding intermediate, which is a helix next to an upward arrow. A smaller arrow shows that the reaction is reversible. Forward and reverse arrows of similar size point downward from the protein to a bumpy surface contour model of a protein that has three subunits. Subunit 1 is C-shaped and a small piece in the opening of the C is labeled, A T P. Subunit 2 is a roughly rectangular subunit that fits into the opening of the C. Subunit 3 runs behind the rectangular subunit and extends down to the lower left, below a small protrusion at the end of the bottom opening of the C. This protein is labeled open H s p 70-A T P low affinity, and two helices connected by a strand are shown above it. Forward and reverse arrows point from this protein to the folding intermediate. An arrow points up from the folding intermediate to a ball of strands labeled aggregates. A large arrow points from the folding intermediate to a box containing a structure with two arrows and two helices labeled, native protein. A smaller arrow shows that the reverse reaction is possible. Small forward and back arrows point from the folding intermediate to a surface contour model of a protein labeled, closed H s p 70-A D P high affinity. This has the same subunits as open H s p 72-A T P. Subunit 1 is almost oval and is connected to a thin protrusion from subunit 2, which is a central, smaller circular subunit that is above the top left side of subunit 3, which is rectangular. One arrow points from the top of subunit 1 to the top of subunit 2 and another points from the bottom of subunit 1 to the bottom of subunit 3, forming a circle of arrows. Equally sized arrows show the forward and reverse reactions to convert closed H s p 70-A D P into open H s p 70-A T P. The conversion of open H s p 70-A T P requires H s p 40, shown in a box, and the loss of P i. The conversion of closed H s p-A D P into open H s p 70-A T P requires N E F, shown in a box, and the loss of A D P plus the addition of A T P.">
            <a:extLst>
              <a:ext uri="{FF2B5EF4-FFF2-40B4-BE49-F238E27FC236}">
                <a16:creationId xmlns:a16="http://schemas.microsoft.com/office/drawing/2014/main" id="{D6305B4A-3ECF-3642-9B23-CD0EB322BD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9" y="1857375"/>
            <a:ext cx="4175125" cy="455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AE1EA-C829-4065-8903-F8FD27E555E6}"/>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19</a:t>
            </a:r>
            <a:endParaRPr lang="en-AU" dirty="0">
              <a:solidFill>
                <a:srgbClr val="145C76"/>
              </a:solidFill>
            </a:endParaRPr>
          </a:p>
        </p:txBody>
      </p:sp>
      <p:sp>
        <p:nvSpPr>
          <p:cNvPr id="307203" name="Google Shape;433;g847cf01710_0_113">
            <a:extLst>
              <a:ext uri="{FF2B5EF4-FFF2-40B4-BE49-F238E27FC236}">
                <a16:creationId xmlns:a16="http://schemas.microsoft.com/office/drawing/2014/main" id="{257F306E-0254-2748-BAA3-3F66D0364D49}"/>
              </a:ext>
            </a:extLst>
          </p:cNvPr>
          <p:cNvSpPr txBox="1">
            <a:spLocks noChangeArrowheads="1"/>
          </p:cNvSpPr>
          <p:nvPr/>
        </p:nvSpPr>
        <p:spPr bwMode="auto">
          <a:xfrm>
            <a:off x="708025" y="1600199"/>
            <a:ext cx="8042275"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What important function do molecular chaperones perform? </a:t>
            </a:r>
          </a:p>
          <a:p>
            <a:pPr>
              <a:lnSpc>
                <a:spcPct val="115000"/>
              </a:lnSpc>
              <a:spcBef>
                <a:spcPts val="800"/>
              </a:spcBef>
              <a:buClr>
                <a:srgbClr val="000000"/>
              </a:buClr>
              <a:buSzPts val="1100"/>
              <a:buFont typeface="Calibri" panose="020F0502020204030204" pitchFamily="34" charset="0"/>
              <a:buNone/>
            </a:pPr>
            <a:endPar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A. assemble protein subunits into a quaternary structure</a:t>
            </a:r>
          </a:p>
          <a:p>
            <a:pPr>
              <a:lnSpc>
                <a:spcPct val="115000"/>
              </a:lnSpc>
              <a:spcBef>
                <a:spcPct val="0"/>
              </a:spcBef>
              <a:buClr>
                <a:srgbClr val="000000"/>
              </a:buClr>
              <a:buSzPts val="1100"/>
              <a:buFont typeface="Calibri" panose="020F0502020204030204" pitchFamily="34" charset="0"/>
              <a:buNone/>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B. fold proteins into a native conformation</a:t>
            </a:r>
          </a:p>
          <a:p>
            <a:pPr>
              <a:lnSpc>
                <a:spcPct val="115000"/>
              </a:lnSpc>
              <a:spcBef>
                <a:spcPct val="0"/>
              </a:spcBef>
              <a:buClr>
                <a:srgbClr val="000000"/>
              </a:buClr>
              <a:buSzPts val="1100"/>
              <a:buFontTx/>
              <a:buNone/>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C. t</a:t>
            </a:r>
            <a:r>
              <a:rPr lang="en-US" altLang="en-US" sz="2400">
                <a:solidFill>
                  <a:srgbClr val="000000"/>
                </a:solidFill>
                <a:latin typeface="Arial" panose="020B0604020202020204" pitchFamily="34" charset="0"/>
                <a:sym typeface="Calibri" panose="020F0502020204030204" pitchFamily="34" charset="0"/>
              </a:rPr>
              <a:t>ransport proteins to either the plasma membrane or </a:t>
            </a:r>
          </a:p>
          <a:p>
            <a:pPr>
              <a:lnSpc>
                <a:spcPct val="115000"/>
              </a:lnSpc>
              <a:spcBef>
                <a:spcPct val="0"/>
              </a:spcBef>
              <a:buClr>
                <a:srgbClr val="000000"/>
              </a:buClr>
              <a:buSzPts val="1100"/>
              <a:buFontTx/>
              <a:buNone/>
            </a:pPr>
            <a:r>
              <a:rPr lang="en-US" altLang="en-US" sz="2400">
                <a:solidFill>
                  <a:srgbClr val="000000"/>
                </a:solidFill>
                <a:latin typeface="Arial" panose="020B0604020202020204" pitchFamily="34" charset="0"/>
                <a:sym typeface="Calibri" panose="020F0502020204030204" pitchFamily="34" charset="0"/>
              </a:rPr>
              <a:t>     release them from cells to the extracellular space</a:t>
            </a:r>
          </a:p>
          <a:p>
            <a:pPr>
              <a:lnSpc>
                <a:spcPct val="115000"/>
              </a:lnSpc>
              <a:spcBef>
                <a:spcPct val="0"/>
              </a:spcBef>
              <a:buClr>
                <a:srgbClr val="000000"/>
              </a:buClr>
              <a:buSzPts val="1100"/>
              <a:buFont typeface="Calibri" panose="020F0502020204030204" pitchFamily="34" charset="0"/>
              <a:buNone/>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D. add cofactors, coenzymes, or prosthetic groups to </a:t>
            </a:r>
          </a:p>
          <a:p>
            <a:pPr>
              <a:lnSpc>
                <a:spcPct val="115000"/>
              </a:lnSpc>
              <a:spcBef>
                <a:spcPct val="0"/>
              </a:spcBef>
              <a:buClr>
                <a:srgbClr val="000000"/>
              </a:buClr>
              <a:buSzPts val="1100"/>
              <a:buFont typeface="Calibri" panose="020F0502020204030204" pitchFamily="34" charset="0"/>
              <a:buNone/>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     proteins as they are synthesized</a:t>
            </a:r>
          </a:p>
          <a:p>
            <a:pPr>
              <a:lnSpc>
                <a:spcPct val="115000"/>
              </a:lnSpc>
              <a:spcBef>
                <a:spcPct val="0"/>
              </a:spcBef>
              <a:buClr>
                <a:srgbClr val="000000"/>
              </a:buClr>
              <a:buSzPts val="1100"/>
              <a:buFont typeface="Calibri" panose="020F0502020204030204" pitchFamily="34" charset="0"/>
              <a:buNone/>
            </a:pPr>
            <a:r>
              <a:rPr lang="en-US" altLang="en-US" sz="2400">
                <a:solidFill>
                  <a:srgbClr val="000000"/>
                </a:solidFill>
                <a:latin typeface="Arial" panose="020B0604020202020204" pitchFamily="34" charset="0"/>
                <a:cs typeface="Arial" panose="020B0604020202020204" pitchFamily="34" charset="0"/>
                <a:sym typeface="Arial" panose="020B0604020202020204" pitchFamily="34" charset="0"/>
              </a:rPr>
              <a:t>E. move proteins from endoplasmic reticulum to the Golgi</a:t>
            </a:r>
            <a:endParaRPr lang="en-US" altLang="en-US" sz="2400">
              <a:solidFill>
                <a:srgbClr val="000000"/>
              </a:solidFill>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a:solidFill>
                  <a:srgbClr val="000000"/>
                </a:solidFill>
                <a:latin typeface="Arial" panose="020B0604020202020204" pitchFamily="34" charset="0"/>
                <a:sym typeface="Calibri" panose="020F0502020204030204" pitchFamily="34" charset="0"/>
              </a:rPr>
              <a:t>     apparatus</a:t>
            </a:r>
          </a:p>
          <a:p>
            <a:pPr>
              <a:lnSpc>
                <a:spcPct val="115000"/>
              </a:lnSpc>
              <a:spcBef>
                <a:spcPct val="0"/>
              </a:spcBef>
              <a:buClr>
                <a:srgbClr val="000000"/>
              </a:buClr>
              <a:buSzPts val="1100"/>
              <a:buFont typeface="Calibri" panose="020F0502020204030204" pitchFamily="34" charset="0"/>
              <a:buNone/>
            </a:pPr>
            <a:endParaRPr lang="en-US" altLang="en-US" sz="2400">
              <a:solidFill>
                <a:srgbClr val="000000"/>
              </a:solidFill>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a:solidFill>
                <a:srgbClr val="000000"/>
              </a:solidFill>
              <a:latin typeface="Arial" panose="020B0604020202020204" pitchFamily="34" charset="0"/>
              <a:sym typeface="Calibri" panose="020F0502020204030204" pitchFamily="34" charset="0"/>
            </a:endParaRPr>
          </a:p>
          <a:p>
            <a:pPr>
              <a:spcBef>
                <a:spcPts val="363"/>
              </a:spcBef>
              <a:buClr>
                <a:srgbClr val="000000"/>
              </a:buClr>
              <a:buSzPts val="3200"/>
              <a:buFont typeface="Calibri" panose="020F0502020204030204" pitchFamily="34" charset="0"/>
              <a:buNone/>
            </a:pPr>
            <a:endParaRPr lang="en-US" altLang="en-US">
              <a:solidFill>
                <a:srgbClr val="000000"/>
              </a:solidFill>
              <a:sym typeface="Calibri" panose="020F0502020204030204" pitchFamily="34" charset="0"/>
            </a:endParaRPr>
          </a:p>
        </p:txBody>
      </p:sp>
      <p:pic>
        <p:nvPicPr>
          <p:cNvPr id="5" name="Picture 4" descr="Icon P 4&#10;">
            <a:extLst>
              <a:ext uri="{FF2B5EF4-FFF2-40B4-BE49-F238E27FC236}">
                <a16:creationId xmlns:a16="http://schemas.microsoft.com/office/drawing/2014/main" id="{81246DFD-0366-4D2F-8348-43ADC1777D1F}"/>
              </a:ext>
            </a:extLst>
          </p:cNvPr>
          <p:cNvPicPr>
            <a:picLocks noChangeAspect="1"/>
          </p:cNvPicPr>
          <p:nvPr/>
        </p:nvPicPr>
        <p:blipFill>
          <a:blip r:embed="rId3"/>
          <a:stretch>
            <a:fillRect/>
          </a:stretch>
        </p:blipFill>
        <p:spPr>
          <a:xfrm>
            <a:off x="797041" y="320232"/>
            <a:ext cx="1133954" cy="81693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D128F91-3322-46E5-B9AF-968310D2BB8B}"/>
              </a:ext>
            </a:extLst>
          </p:cNvPr>
          <p:cNvSpPr>
            <a:spLocks noGrp="1"/>
          </p:cNvSpPr>
          <p:nvPr>
            <p:ph type="title"/>
          </p:nvPr>
        </p:nvSpPr>
        <p:spPr/>
        <p:txBody>
          <a:bodyPr/>
          <a:lstStyle/>
          <a:p>
            <a:r>
              <a:rPr lang="en-US" altLang="en-US" sz="3200" dirty="0">
                <a:solidFill>
                  <a:srgbClr val="4E4CB4"/>
                </a:solidFill>
                <a:latin typeface="Arial" panose="020B0604020202020204" pitchFamily="34" charset="0"/>
                <a:cs typeface="Arial" panose="020B0604020202020204" pitchFamily="34" charset="0"/>
              </a:rPr>
              <a:t>Packing of Hydrophobic Amino Acids Away from Water Favors Protein Folding</a:t>
            </a:r>
            <a:endParaRPr lang="en-AU" sz="3200" dirty="0">
              <a:solidFill>
                <a:srgbClr val="4E4CB4"/>
              </a:solidFill>
            </a:endParaRPr>
          </a:p>
        </p:txBody>
      </p:sp>
      <p:sp>
        <p:nvSpPr>
          <p:cNvPr id="44034" name="Google Shape;390;g847cf01710_0_68">
            <a:extLst>
              <a:ext uri="{FF2B5EF4-FFF2-40B4-BE49-F238E27FC236}">
                <a16:creationId xmlns:a16="http://schemas.microsoft.com/office/drawing/2014/main" id="{60A744C1-8053-7341-8F99-8364A26E444A}"/>
              </a:ext>
            </a:extLst>
          </p:cNvPr>
          <p:cNvSpPr txBox="1">
            <a:spLocks noChangeArrowheads="1"/>
          </p:cNvSpPr>
          <p:nvPr/>
        </p:nvSpPr>
        <p:spPr bwMode="auto">
          <a:xfrm>
            <a:off x="209550" y="1819364"/>
            <a:ext cx="87249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ts val="2800"/>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hydrophobic effect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predominating weak interaction</a:t>
            </a:r>
            <a:endPar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pPr>
            <a:endPar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solvation layer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highly structured shell of H</a:t>
            </a:r>
            <a:r>
              <a:rPr lang="en-US" altLang="en-US" sz="2400" baseline="-25000" dirty="0">
                <a:solidFill>
                  <a:srgbClr val="000000"/>
                </a:solidFill>
                <a:latin typeface="Arial" panose="020B0604020202020204" pitchFamily="34" charset="0"/>
                <a:cs typeface="Arial" panose="020B0604020202020204" pitchFamily="34" charset="0"/>
                <a:sym typeface="Arial" panose="020B0604020202020204" pitchFamily="34" charset="0"/>
              </a:rPr>
              <a:t>2</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O around a hydrophobic molecule </a:t>
            </a:r>
          </a:p>
          <a:p>
            <a:pPr lvl="1">
              <a:lnSpc>
                <a:spcPct val="115000"/>
              </a:lnSpc>
              <a:spcBef>
                <a:spcPct val="0"/>
              </a:spcBef>
              <a:buClr>
                <a:srgbClr val="000000"/>
              </a:buClr>
              <a:buSzPts val="24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decreases when nonpolar groups cluster together</a:t>
            </a:r>
          </a:p>
          <a:p>
            <a:pPr lvl="1">
              <a:lnSpc>
                <a:spcPct val="115000"/>
              </a:lnSpc>
              <a:spcBef>
                <a:spcPct val="0"/>
              </a:spcBef>
              <a:buClr>
                <a:srgbClr val="000000"/>
              </a:buClr>
              <a:buSzPts val="24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decrease causes a favorable increase in net entropy</a:t>
            </a:r>
          </a:p>
          <a:p>
            <a:pPr lvl="1">
              <a:lnSpc>
                <a:spcPct val="115000"/>
              </a:lnSpc>
              <a:spcBef>
                <a:spcPct val="0"/>
              </a:spcBef>
              <a:buClr>
                <a:srgbClr val="000000"/>
              </a:buClr>
              <a:buSzPts val="2400"/>
              <a:buFont typeface="Arial" panose="020B060402020202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hydrophobic R chains form a hydrophobic protein core</a:t>
            </a:r>
            <a:r>
              <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rPr>
              <a:t> </a:t>
            </a:r>
            <a:endParaRPr lang="en-US" altLang="en-US" sz="20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lvl="1">
              <a:lnSpc>
                <a:spcPct val="115000"/>
              </a:lnSpc>
              <a:spcBef>
                <a:spcPct val="0"/>
              </a:spcBef>
              <a:buClr>
                <a:srgbClr val="000000"/>
              </a:buClr>
              <a:buSzPts val="2400"/>
              <a:buFont typeface="Arial" panose="020B0604020202020204" pitchFamily="34" charset="0"/>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5B6E9-43A5-415F-A127-E645EBD897D2}"/>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19, Response</a:t>
            </a:r>
            <a:endParaRPr lang="en-AU" dirty="0">
              <a:solidFill>
                <a:srgbClr val="145C76"/>
              </a:solidFill>
            </a:endParaRPr>
          </a:p>
        </p:txBody>
      </p:sp>
      <p:sp>
        <p:nvSpPr>
          <p:cNvPr id="309251" name="Google Shape;433;g847cf01710_0_113">
            <a:extLst>
              <a:ext uri="{FF2B5EF4-FFF2-40B4-BE49-F238E27FC236}">
                <a16:creationId xmlns:a16="http://schemas.microsoft.com/office/drawing/2014/main" id="{371E5865-3F1B-2743-A4B6-FEAE780DAB6C}"/>
              </a:ext>
            </a:extLst>
          </p:cNvPr>
          <p:cNvSpPr txBox="1">
            <a:spLocks noChangeArrowheads="1"/>
          </p:cNvSpPr>
          <p:nvPr/>
        </p:nvSpPr>
        <p:spPr bwMode="auto">
          <a:xfrm>
            <a:off x="708025" y="1435509"/>
            <a:ext cx="8042275" cy="5012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What important function do molecular chaperones perform? </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B. fold proteins into a native conformation</a:t>
            </a:r>
          </a:p>
          <a:p>
            <a:pPr>
              <a:lnSpc>
                <a:spcPct val="115000"/>
              </a:lnSpc>
              <a:spcBef>
                <a:spcPct val="0"/>
              </a:spcBef>
              <a:buClr>
                <a:srgbClr val="000000"/>
              </a:buClr>
              <a:buSzPts val="1100"/>
              <a:buFont typeface="Calibri" panose="020F0502020204030204" pitchFamily="34" charset="0"/>
              <a:buNone/>
            </a:pPr>
            <a:endPar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sym typeface="Calibri" panose="020F0502020204030204" pitchFamily="34" charset="0"/>
              </a:rPr>
              <a:t>Chaperone proteins interact with partially folded or improperly folded polypeptides, facilitating correct folding pathways or providing microenvironments in which folding can occur. </a:t>
            </a:r>
          </a:p>
          <a:p>
            <a:pPr>
              <a:lnSpc>
                <a:spcPct val="115000"/>
              </a:lnSpc>
              <a:spcBef>
                <a:spcPct val="0"/>
              </a:spcBef>
              <a:buClr>
                <a:srgbClr val="000000"/>
              </a:buClr>
              <a:buSzPts val="1100"/>
              <a:buFont typeface="Calibri" panose="020F0502020204030204" pitchFamily="34" charset="0"/>
              <a:buNone/>
            </a:pPr>
            <a:endPar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sym typeface="Calibri" panose="020F0502020204030204" pitchFamily="34" charset="0"/>
            </a:endParaRPr>
          </a:p>
          <a:p>
            <a:pPr>
              <a:spcBef>
                <a:spcPts val="363"/>
              </a:spcBef>
              <a:buClr>
                <a:srgbClr val="000000"/>
              </a:buClr>
              <a:buSzPts val="3200"/>
              <a:buFont typeface="Calibri" panose="020F0502020204030204" pitchFamily="34" charset="0"/>
              <a:buNone/>
            </a:pPr>
            <a:endParaRPr lang="en-US" altLang="en-US" dirty="0">
              <a:solidFill>
                <a:srgbClr val="000000"/>
              </a:solidFill>
              <a:sym typeface="Calibri" panose="020F0502020204030204" pitchFamily="34"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FD7F7A-DC52-4055-8BA2-06C966B6D086}"/>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sym typeface="Symbol" pitchFamily="2" charset="2"/>
              </a:rPr>
              <a:t>Some Folding Pathways Require Isomerization Reactions</a:t>
            </a:r>
            <a:endParaRPr lang="en-AU" dirty="0"/>
          </a:p>
        </p:txBody>
      </p:sp>
      <p:sp>
        <p:nvSpPr>
          <p:cNvPr id="5" name="Google Shape;232;g7fe2cbe272_0_58">
            <a:extLst>
              <a:ext uri="{FF2B5EF4-FFF2-40B4-BE49-F238E27FC236}">
                <a16:creationId xmlns:a16="http://schemas.microsoft.com/office/drawing/2014/main" id="{C21724F2-D099-C64E-A187-671C81897996}"/>
              </a:ext>
            </a:extLst>
          </p:cNvPr>
          <p:cNvSpPr txBox="1">
            <a:spLocks noGrp="1"/>
          </p:cNvSpPr>
          <p:nvPr>
            <p:ph type="body" idx="1"/>
          </p:nvPr>
        </p:nvSpPr>
        <p:spPr>
          <a:xfrm>
            <a:off x="304800" y="1981200"/>
            <a:ext cx="8285163" cy="4114800"/>
          </a:xfrm>
        </p:spPr>
        <p:txBody>
          <a:bodyPr/>
          <a:lstStyle/>
          <a:p>
            <a:pPr indent="-406400">
              <a:lnSpc>
                <a:spcPct val="110000"/>
              </a:lnSpc>
              <a:buSzPct val="100000"/>
              <a:defRPr/>
            </a:pPr>
            <a:r>
              <a:rPr lang="en-US" sz="2400" b="1" dirty="0">
                <a:latin typeface="Arial" panose="020B0604020202020204" pitchFamily="34" charset="0"/>
                <a:cs typeface="Arial" panose="020B0604020202020204" pitchFamily="34" charset="0"/>
              </a:rPr>
              <a:t>protein disulfide isomerase (PDI) </a:t>
            </a:r>
            <a:r>
              <a:rPr lang="en-US" sz="2400" dirty="0">
                <a:latin typeface="Arial" panose="020B0604020202020204" pitchFamily="34" charset="0"/>
                <a:cs typeface="Arial" panose="020B0604020202020204" pitchFamily="34" charset="0"/>
              </a:rPr>
              <a:t>= catalyzes interchange, or shuffling, of disulfide bonds</a:t>
            </a: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ct val="100000"/>
              <a:defRPr/>
            </a:pPr>
            <a:r>
              <a:rPr lang="en-US" sz="2400" b="1" dirty="0">
                <a:latin typeface="Arial" panose="020B0604020202020204" pitchFamily="34" charset="0"/>
                <a:cs typeface="Arial" panose="020B0604020202020204" pitchFamily="34" charset="0"/>
              </a:rPr>
              <a:t>peptide prolyl cis-trans isomerase (PPI) </a:t>
            </a:r>
            <a:r>
              <a:rPr lang="en-US" sz="2400" dirty="0">
                <a:latin typeface="Arial" panose="020B0604020202020204" pitchFamily="34" charset="0"/>
                <a:cs typeface="Arial" panose="020B0604020202020204" pitchFamily="34" charset="0"/>
              </a:rPr>
              <a:t>= catalyzes the interconversion of the cis and trans isomers of peptide bonds formed by Pro residues</a:t>
            </a:r>
            <a:endParaRPr lang="en-US" sz="2400" b="1" dirty="0">
              <a:latin typeface="Arial" panose="020B0604020202020204" pitchFamily="34" charset="0"/>
              <a:cs typeface="Arial" panose="020B0604020202020204" pitchFamily="34"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46A69-F623-4DA3-9CA0-99DC5CBE0CF1}"/>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20</a:t>
            </a:r>
            <a:endParaRPr lang="en-AU" dirty="0">
              <a:solidFill>
                <a:srgbClr val="145C76"/>
              </a:solidFill>
            </a:endParaRPr>
          </a:p>
        </p:txBody>
      </p:sp>
      <p:sp>
        <p:nvSpPr>
          <p:cNvPr id="311301" name="Google Shape;433;g847cf01710_0_113">
            <a:extLst>
              <a:ext uri="{FF2B5EF4-FFF2-40B4-BE49-F238E27FC236}">
                <a16:creationId xmlns:a16="http://schemas.microsoft.com/office/drawing/2014/main" id="{6365CEB0-73AF-0A4C-8A0B-22DF21ABFF8E}"/>
              </a:ext>
            </a:extLst>
          </p:cNvPr>
          <p:cNvSpPr txBox="1">
            <a:spLocks noChangeArrowheads="1"/>
          </p:cNvSpPr>
          <p:nvPr/>
        </p:nvSpPr>
        <p:spPr bwMode="auto">
          <a:xfrm>
            <a:off x="708025" y="1600199"/>
            <a:ext cx="8131175"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Which statement about protein folding is false? </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It requires protein disulfide and peptide prolyl cis-trans </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     isomerases.</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It is a stepwise process.</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C. It is sometimes assisted by proteins known as </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     chaperones.</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D. It is driven by changes in free energy.</a:t>
            </a: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Icon P 4&#10;">
            <a:extLst>
              <a:ext uri="{FF2B5EF4-FFF2-40B4-BE49-F238E27FC236}">
                <a16:creationId xmlns:a16="http://schemas.microsoft.com/office/drawing/2014/main" id="{C2522789-FEBE-4259-84AC-57F3050F6E89}"/>
              </a:ext>
            </a:extLst>
          </p:cNvPr>
          <p:cNvPicPr>
            <a:picLocks noChangeAspect="1"/>
          </p:cNvPicPr>
          <p:nvPr/>
        </p:nvPicPr>
        <p:blipFill>
          <a:blip r:embed="rId3"/>
          <a:stretch>
            <a:fillRect/>
          </a:stretch>
        </p:blipFill>
        <p:spPr>
          <a:xfrm>
            <a:off x="797041" y="339896"/>
            <a:ext cx="1133954" cy="816935"/>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75BFA-9C59-4F6C-936A-8323FC47B98D}"/>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20, Response</a:t>
            </a:r>
            <a:endParaRPr lang="en-AU" dirty="0">
              <a:solidFill>
                <a:srgbClr val="145C76"/>
              </a:solidFill>
            </a:endParaRPr>
          </a:p>
        </p:txBody>
      </p:sp>
      <p:sp>
        <p:nvSpPr>
          <p:cNvPr id="313347" name="Google Shape;433;g847cf01710_0_113">
            <a:extLst>
              <a:ext uri="{FF2B5EF4-FFF2-40B4-BE49-F238E27FC236}">
                <a16:creationId xmlns:a16="http://schemas.microsoft.com/office/drawing/2014/main" id="{9A96B165-3517-AA4B-A7B2-B832AF9E7C58}"/>
              </a:ext>
            </a:extLst>
          </p:cNvPr>
          <p:cNvSpPr txBox="1">
            <a:spLocks noChangeArrowheads="1"/>
          </p:cNvSpPr>
          <p:nvPr/>
        </p:nvSpPr>
        <p:spPr bwMode="auto">
          <a:xfrm>
            <a:off x="708025" y="1514167"/>
            <a:ext cx="8131175" cy="4934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Which statement about protein folding is false? </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It requires protein disulfide and peptide prolyl</a:t>
            </a: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    cis-trans isomerases.</a:t>
            </a: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Only </a:t>
            </a: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some folding pathways require</a:t>
            </a: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 protein disulfide and peptide prolyl cis-trans isomerases to </a:t>
            </a:r>
            <a:r>
              <a:rPr lang="en-US" altLang="en-US" sz="2400" b="1" dirty="0">
                <a:solidFill>
                  <a:srgbClr val="000000"/>
                </a:solidFill>
                <a:latin typeface="Arial" panose="020B0604020202020204" pitchFamily="34" charset="0"/>
                <a:sym typeface="Calibri" panose="020F0502020204030204" pitchFamily="34" charset="0"/>
              </a:rPr>
              <a:t>catalyze isomerization reactions. </a:t>
            </a:r>
          </a:p>
          <a:p>
            <a:pPr>
              <a:lnSpc>
                <a:spcPct val="115000"/>
              </a:lnSpc>
              <a:spcBef>
                <a:spcPct val="0"/>
              </a:spcBef>
              <a:buClr>
                <a:srgbClr val="000000"/>
              </a:buClr>
              <a:buSzPts val="1100"/>
              <a:buFont typeface="Calibri" panose="020F0502020204030204" pitchFamily="34" charset="0"/>
              <a:buNone/>
            </a:pPr>
            <a:endParaRPr lang="en-US" altLang="en-US" sz="2400" dirty="0">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E1C8EC-3E07-45F9-9F74-FF4D58798D4F}"/>
              </a:ext>
            </a:extLst>
          </p:cNvPr>
          <p:cNvSpPr>
            <a:spLocks noGrp="1"/>
          </p:cNvSpPr>
          <p:nvPr>
            <p:ph type="title"/>
          </p:nvPr>
        </p:nvSpPr>
        <p:spPr>
          <a:xfrm>
            <a:off x="0" y="152399"/>
            <a:ext cx="9144000" cy="1469923"/>
          </a:xfrm>
        </p:spPr>
        <p:txBody>
          <a:bodyPr/>
          <a:lstStyle/>
          <a:p>
            <a:r>
              <a:rPr lang="en-US" altLang="en-US" sz="3400" dirty="0">
                <a:solidFill>
                  <a:srgbClr val="4E4CB4"/>
                </a:solidFill>
                <a:latin typeface="Arial" panose="020B0604020202020204" pitchFamily="34" charset="0"/>
                <a:cs typeface="Arial" panose="020B0604020202020204" pitchFamily="34" charset="0"/>
                <a:sym typeface="Symbol" pitchFamily="2" charset="2"/>
              </a:rPr>
              <a:t>Defects in Protein Folding Are the Molecular Basis for Many Human Genetic Disorders</a:t>
            </a:r>
            <a:endParaRPr lang="en-AU" sz="3400" dirty="0">
              <a:solidFill>
                <a:srgbClr val="4E4CB4"/>
              </a:solidFill>
            </a:endParaRPr>
          </a:p>
        </p:txBody>
      </p:sp>
      <p:sp>
        <p:nvSpPr>
          <p:cNvPr id="173058" name="Google Shape;232;g7fe2cbe272_0_58">
            <a:extLst>
              <a:ext uri="{FF2B5EF4-FFF2-40B4-BE49-F238E27FC236}">
                <a16:creationId xmlns:a16="http://schemas.microsoft.com/office/drawing/2014/main" id="{F78EA546-61C6-254C-A8BB-3156E6A9C7F7}"/>
              </a:ext>
            </a:extLst>
          </p:cNvPr>
          <p:cNvSpPr>
            <a:spLocks noGrp="1" noChangeArrowheads="1"/>
          </p:cNvSpPr>
          <p:nvPr>
            <p:ph type="body" idx="1"/>
          </p:nvPr>
        </p:nvSpPr>
        <p:spPr>
          <a:xfrm>
            <a:off x="304800" y="2270125"/>
            <a:ext cx="8229600" cy="4114800"/>
          </a:xfrm>
        </p:spPr>
        <p:txBody>
          <a:bodyPr/>
          <a:lstStyle/>
          <a:p>
            <a:pPr indent="-406400">
              <a:lnSpc>
                <a:spcPct val="110000"/>
              </a:lnSpc>
              <a:spcBef>
                <a:spcPts val="363"/>
              </a:spcBef>
              <a:spcAft>
                <a:spcPct val="0"/>
              </a:spcAft>
              <a:buClr>
                <a:srgbClr val="000000"/>
              </a:buClr>
              <a:buSzPct val="100000"/>
            </a:pPr>
            <a:r>
              <a:rPr lang="en-US" altLang="en-US" sz="2400" b="1" dirty="0">
                <a:latin typeface="Arial" panose="020B0604020202020204" pitchFamily="34" charset="0"/>
                <a:cs typeface="Arial" panose="020B0604020202020204" pitchFamily="34" charset="0"/>
              </a:rPr>
              <a:t>amyloid </a:t>
            </a:r>
            <a:r>
              <a:rPr lang="en-US" altLang="en-US" sz="2400" dirty="0">
                <a:latin typeface="Arial" panose="020B0604020202020204" pitchFamily="34" charset="0"/>
                <a:cs typeface="Arial" panose="020B0604020202020204" pitchFamily="34" charset="0"/>
              </a:rPr>
              <a:t>fiber</a:t>
            </a:r>
            <a:r>
              <a:rPr lang="en-US" altLang="en-US" sz="2400" b="1"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 protein secreted in a misfolded state and converted to an insoluble extracellular fiber</a:t>
            </a:r>
          </a:p>
          <a:p>
            <a:pPr indent="-406400">
              <a:lnSpc>
                <a:spcPct val="110000"/>
              </a:lnSpc>
              <a:spcBef>
                <a:spcPts val="363"/>
              </a:spcBef>
              <a:spcAft>
                <a:spcPct val="0"/>
              </a:spcAft>
              <a:buClr>
                <a:srgbClr val="000000"/>
              </a:buClr>
              <a:buSzPts val="2800"/>
            </a:pPr>
            <a:endParaRPr lang="en-US" altLang="en-US" sz="2400" b="1" dirty="0">
              <a:latin typeface="Arial" panose="020B0604020202020204" pitchFamily="34" charset="0"/>
              <a:cs typeface="Arial" panose="020B0604020202020204" pitchFamily="34" charset="0"/>
            </a:endParaRPr>
          </a:p>
          <a:p>
            <a:pPr indent="-406400">
              <a:lnSpc>
                <a:spcPct val="110000"/>
              </a:lnSpc>
              <a:spcBef>
                <a:spcPts val="363"/>
              </a:spcBef>
              <a:spcAft>
                <a:spcPct val="0"/>
              </a:spcAft>
              <a:buClr>
                <a:srgbClr val="000000"/>
              </a:buClr>
              <a:buSzPct val="100000"/>
            </a:pPr>
            <a:r>
              <a:rPr lang="en-US" altLang="en-US" sz="2400" b="1" dirty="0" err="1">
                <a:latin typeface="Arial" panose="020B0604020202020204" pitchFamily="34" charset="0"/>
                <a:cs typeface="Arial" panose="020B0604020202020204" pitchFamily="34" charset="0"/>
              </a:rPr>
              <a:t>amyloidose</a:t>
            </a:r>
            <a:r>
              <a:rPr lang="en-US" altLang="en-US" sz="2400" b="1"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diseases: type 2 diabetes, Alzheimer disease, Huntington disease, and Parkinson disease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0378670-55B9-487A-805D-96615B5720F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sym typeface="Symbol" pitchFamily="2" charset="2"/>
              </a:rPr>
              <a:t>Formation of Disease-Causing Amyloid Fibrils</a:t>
            </a:r>
            <a:endParaRPr lang="en-AU" dirty="0"/>
          </a:p>
        </p:txBody>
      </p:sp>
      <p:sp>
        <p:nvSpPr>
          <p:cNvPr id="5" name="Google Shape;232;g7fe2cbe272_0_58">
            <a:extLst>
              <a:ext uri="{FF2B5EF4-FFF2-40B4-BE49-F238E27FC236}">
                <a16:creationId xmlns:a16="http://schemas.microsoft.com/office/drawing/2014/main" id="{903C2025-F706-4541-A534-FC7C3419853F}"/>
              </a:ext>
            </a:extLst>
          </p:cNvPr>
          <p:cNvSpPr txBox="1">
            <a:spLocks noGrp="1"/>
          </p:cNvSpPr>
          <p:nvPr>
            <p:ph type="body" idx="1"/>
          </p:nvPr>
        </p:nvSpPr>
        <p:spPr>
          <a:xfrm>
            <a:off x="304800" y="2270125"/>
            <a:ext cx="4932363" cy="4114800"/>
          </a:xfrm>
        </p:spPr>
        <p:txBody>
          <a:bodyPr/>
          <a:lstStyle/>
          <a:p>
            <a:pPr indent="-406400">
              <a:lnSpc>
                <a:spcPct val="110000"/>
              </a:lnSpc>
              <a:buSzPct val="100000"/>
              <a:defRPr/>
            </a:pPr>
            <a:r>
              <a:rPr lang="en-US" sz="2400" dirty="0">
                <a:latin typeface="Arial" panose="020B0604020202020204" pitchFamily="34" charset="0"/>
                <a:cs typeface="Arial" panose="020B0604020202020204" pitchFamily="34" charset="0"/>
              </a:rPr>
              <a:t>native</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high degree of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sheet structure </a:t>
            </a: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ct val="100000"/>
              <a:defRPr/>
            </a:pPr>
            <a:r>
              <a:rPr lang="en-US" sz="2400" dirty="0">
                <a:latin typeface="Arial" panose="020B0604020202020204" pitchFamily="34" charset="0"/>
                <a:cs typeface="Arial" panose="020B0604020202020204" pitchFamily="34" charset="0"/>
              </a:rPr>
              <a:t>misfolded </a:t>
            </a:r>
            <a:r>
              <a:rPr lang="el-GR" sz="2400" i="1" dirty="0">
                <a:latin typeface="Arial" panose="020B0604020202020204" pitchFamily="34" charset="0"/>
                <a:cs typeface="Arial" panose="020B0604020202020204" pitchFamily="34" charset="0"/>
              </a:rPr>
              <a:t>β</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amyloid promotes aggregation, forming an amyloid fibril  </a:t>
            </a:r>
          </a:p>
        </p:txBody>
      </p:sp>
      <p:pic>
        <p:nvPicPr>
          <p:cNvPr id="175107" name="Picture 2" descr="Part a shows a native protein with three helices and two arrows. In a reversible reaction, the protein can become misfolded or partially unfolded, which is shown with the helices and arrows spread out. In a reversible reaction, the unfolded protein can become a denatured strand. In another reversible reaction, the unfolded protein can become associated with another similar structure. The arrows from one molecule are shown with the helices to the right and the arrows from the second molecule, an inverted form of the first, are lined up below with the helices extended to the left. This is labeled, self-association. An arrow points down to show the addition of a third subunit on top that has its arrows lined up with the others and its helices extending to the left. This is labeled, Amyloid fibril core structure. An arrow points down to text reading, further assembly of protofilaments. Part b shows a helix folded into a V structure. Two rings labeled, P h e extend above and below a coil in the middle of the right side. Part c shows amyloid fibrils as five arrows extending to the right above five arrows extending to the left. P h e is shown extending above and below them at the same place on each arrow.">
            <a:extLst>
              <a:ext uri="{FF2B5EF4-FFF2-40B4-BE49-F238E27FC236}">
                <a16:creationId xmlns:a16="http://schemas.microsoft.com/office/drawing/2014/main" id="{5F0EDB43-C5B0-7444-8AB0-225F172DC9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057400"/>
            <a:ext cx="25939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60A88DC-21DD-4988-9B10-D23ECE08E2C5}"/>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sym typeface="Symbol" pitchFamily="2" charset="2"/>
              </a:rPr>
              <a:t>Neurodegenerative Conditions</a:t>
            </a:r>
            <a:endParaRPr lang="en-AU" dirty="0"/>
          </a:p>
        </p:txBody>
      </p:sp>
      <p:sp>
        <p:nvSpPr>
          <p:cNvPr id="5" name="Google Shape;232;g7fe2cbe272_0_58">
            <a:extLst>
              <a:ext uri="{FF2B5EF4-FFF2-40B4-BE49-F238E27FC236}">
                <a16:creationId xmlns:a16="http://schemas.microsoft.com/office/drawing/2014/main" id="{8C02E20E-9915-1849-AE0F-9A0CA9868436}"/>
              </a:ext>
            </a:extLst>
          </p:cNvPr>
          <p:cNvSpPr txBox="1">
            <a:spLocks noGrp="1"/>
          </p:cNvSpPr>
          <p:nvPr>
            <p:ph type="body" idx="1"/>
          </p:nvPr>
        </p:nvSpPr>
        <p:spPr>
          <a:xfrm>
            <a:off x="304800" y="1371599"/>
            <a:ext cx="8285163" cy="5058697"/>
          </a:xfrm>
        </p:spPr>
        <p:txBody>
          <a:bodyPr/>
          <a:lstStyle/>
          <a:p>
            <a:pPr indent="-406400">
              <a:lnSpc>
                <a:spcPct val="110000"/>
              </a:lnSpc>
              <a:buSzPct val="100000"/>
              <a:defRPr/>
            </a:pPr>
            <a:r>
              <a:rPr lang="en-US" sz="2400" dirty="0">
                <a:latin typeface="Arial" panose="020B0604020202020204" pitchFamily="34" charset="0"/>
                <a:cs typeface="Arial" panose="020B0604020202020204" pitchFamily="34" charset="0"/>
              </a:rPr>
              <a:t>Alzheimer disease = associated with extracellular amyloid deposition by neurons, involving the amyloid-</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peptide </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ct val="100000"/>
              <a:defRPr/>
            </a:pPr>
            <a:r>
              <a:rPr lang="en-US" sz="2400" dirty="0">
                <a:latin typeface="Arial" panose="020B0604020202020204" pitchFamily="34" charset="0"/>
                <a:cs typeface="Arial" panose="020B0604020202020204" pitchFamily="34" charset="0"/>
              </a:rPr>
              <a:t>Parkinson disease = misfolded form </a:t>
            </a:r>
            <a:r>
              <a:rPr lang="el-GR" sz="2400" i="1" dirty="0">
                <a:latin typeface="Arial" panose="020B0604020202020204" pitchFamily="34" charset="0"/>
                <a:cs typeface="Arial" panose="020B0604020202020204" pitchFamily="34" charset="0"/>
              </a:rPr>
              <a:t>α-</a:t>
            </a:r>
            <a:r>
              <a:rPr lang="en-US" sz="2400" dirty="0">
                <a:latin typeface="Arial" panose="020B0604020202020204" pitchFamily="34" charset="0"/>
                <a:cs typeface="Arial" panose="020B0604020202020204" pitchFamily="34" charset="0"/>
              </a:rPr>
              <a:t>synuclein aggregates into spherical filamentous masses called Lewy bodies </a:t>
            </a: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ct val="100000"/>
              <a:defRPr/>
            </a:pPr>
            <a:r>
              <a:rPr lang="en-US" sz="2400" dirty="0">
                <a:latin typeface="Arial" panose="020B0604020202020204" pitchFamily="34" charset="0"/>
                <a:cs typeface="Arial" panose="020B0604020202020204" pitchFamily="34" charset="0"/>
              </a:rPr>
              <a:t>Huntington disease = involves the intracellular aggregation of huntingtin, a protein with long polyglutamine repeat </a:t>
            </a:r>
          </a:p>
          <a:p>
            <a:pPr marL="50800" indent="0">
              <a:lnSpc>
                <a:spcPct val="110000"/>
              </a:lnSpc>
              <a:buSzPts val="2800"/>
              <a:buFontTx/>
              <a:buNone/>
              <a:defRPr/>
            </a:pPr>
            <a:r>
              <a:rPr lang="en-US" dirty="0"/>
              <a:t> </a:t>
            </a:r>
            <a:endParaRPr lang="en-US" sz="2400" dirty="0"/>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183F3D-8C55-4415-9E0F-59EBA6B7E2AC}"/>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sym typeface="Symbol" pitchFamily="2" charset="2"/>
              </a:rPr>
              <a:t>Cystic Fibrosis</a:t>
            </a:r>
            <a:endParaRPr lang="en-AU" dirty="0"/>
          </a:p>
        </p:txBody>
      </p:sp>
      <p:sp>
        <p:nvSpPr>
          <p:cNvPr id="5" name="Google Shape;232;g7fe2cbe272_0_58">
            <a:extLst>
              <a:ext uri="{FF2B5EF4-FFF2-40B4-BE49-F238E27FC236}">
                <a16:creationId xmlns:a16="http://schemas.microsoft.com/office/drawing/2014/main" id="{9B39C326-F303-9B44-95D4-949BEB424C2F}"/>
              </a:ext>
            </a:extLst>
          </p:cNvPr>
          <p:cNvSpPr txBox="1">
            <a:spLocks noGrp="1"/>
          </p:cNvSpPr>
          <p:nvPr>
            <p:ph type="body" idx="1"/>
          </p:nvPr>
        </p:nvSpPr>
        <p:spPr>
          <a:xfrm>
            <a:off x="304800" y="1371600"/>
            <a:ext cx="8285163" cy="4114800"/>
          </a:xfrm>
        </p:spPr>
        <p:txBody>
          <a:bodyPr/>
          <a:lstStyle/>
          <a:p>
            <a:pPr indent="-406400">
              <a:lnSpc>
                <a:spcPct val="110000"/>
              </a:lnSpc>
              <a:buSzPct val="100000"/>
              <a:defRPr/>
            </a:pPr>
            <a:r>
              <a:rPr lang="en-US" sz="2400" dirty="0">
                <a:latin typeface="Arial" panose="020B0604020202020204" pitchFamily="34" charset="0"/>
                <a:cs typeface="Arial" panose="020B0604020202020204" pitchFamily="34" charset="0"/>
              </a:rPr>
              <a:t>cystic fibrosis = caused by defects in the membrane-bound protein </a:t>
            </a:r>
            <a:r>
              <a:rPr lang="en-US" sz="2400" i="1" dirty="0">
                <a:latin typeface="Arial" panose="020B0604020202020204" pitchFamily="34" charset="0"/>
                <a:cs typeface="Arial" panose="020B0604020202020204" pitchFamily="34" charset="0"/>
              </a:rPr>
              <a:t>c</a:t>
            </a:r>
            <a:r>
              <a:rPr lang="en-US" sz="2400" dirty="0">
                <a:latin typeface="Arial" panose="020B0604020202020204" pitchFamily="34" charset="0"/>
                <a:cs typeface="Arial" panose="020B0604020202020204" pitchFamily="34" charset="0"/>
              </a:rPr>
              <a:t>ystic </a:t>
            </a:r>
            <a:r>
              <a:rPr lang="en-US" sz="2400" i="1" dirty="0">
                <a:latin typeface="Arial" panose="020B0604020202020204" pitchFamily="34" charset="0"/>
                <a:cs typeface="Arial" panose="020B0604020202020204" pitchFamily="34" charset="0"/>
              </a:rPr>
              <a:t>f</a:t>
            </a:r>
            <a:r>
              <a:rPr lang="en-US" sz="2400" dirty="0">
                <a:latin typeface="Arial" panose="020B0604020202020204" pitchFamily="34" charset="0"/>
                <a:cs typeface="Arial" panose="020B0604020202020204" pitchFamily="34" charset="0"/>
              </a:rPr>
              <a:t>ibrosis </a:t>
            </a:r>
            <a:r>
              <a:rPr lang="en-US" sz="2400" i="1" dirty="0">
                <a:latin typeface="Arial" panose="020B0604020202020204" pitchFamily="34" charset="0"/>
                <a:cs typeface="Arial" panose="020B0604020202020204" pitchFamily="34" charset="0"/>
              </a:rPr>
              <a:t>t</a:t>
            </a:r>
            <a:r>
              <a:rPr lang="en-US" sz="2400" dirty="0">
                <a:latin typeface="Arial" panose="020B0604020202020204" pitchFamily="34" charset="0"/>
                <a:cs typeface="Arial" panose="020B0604020202020204" pitchFamily="34" charset="0"/>
              </a:rPr>
              <a:t>ransmembrane conductance </a:t>
            </a:r>
            <a:r>
              <a:rPr lang="en-US" sz="2400" i="1" dirty="0">
                <a:latin typeface="Arial" panose="020B0604020202020204" pitchFamily="34" charset="0"/>
                <a:cs typeface="Arial" panose="020B0604020202020204" pitchFamily="34" charset="0"/>
              </a:rPr>
              <a:t>r</a:t>
            </a:r>
            <a:r>
              <a:rPr lang="en-US" sz="2400" dirty="0">
                <a:latin typeface="Arial" panose="020B0604020202020204" pitchFamily="34" charset="0"/>
                <a:cs typeface="Arial" panose="020B0604020202020204" pitchFamily="34" charset="0"/>
              </a:rPr>
              <a:t>egulator (CFTR) </a:t>
            </a:r>
          </a:p>
          <a:p>
            <a:pPr lvl="1" indent="-406400">
              <a:lnSpc>
                <a:spcPct val="110000"/>
              </a:lnSpc>
              <a:buSzPts val="2800"/>
              <a:defRPr/>
            </a:pPr>
            <a:r>
              <a:rPr lang="en-US" sz="2400" dirty="0">
                <a:latin typeface="Arial" panose="020B0604020202020204" pitchFamily="34" charset="0"/>
                <a:cs typeface="Arial" panose="020B0604020202020204" pitchFamily="34" charset="0"/>
              </a:rPr>
              <a:t>deletion of a </a:t>
            </a:r>
            <a:r>
              <a:rPr lang="en-US" sz="2400" dirty="0" err="1">
                <a:latin typeface="Arial" panose="020B0604020202020204" pitchFamily="34" charset="0"/>
                <a:cs typeface="Arial" panose="020B0604020202020204" pitchFamily="34" charset="0"/>
              </a:rPr>
              <a:t>Phe</a:t>
            </a:r>
            <a:r>
              <a:rPr lang="en-US" sz="2400" dirty="0">
                <a:latin typeface="Arial" panose="020B0604020202020204" pitchFamily="34" charset="0"/>
                <a:cs typeface="Arial" panose="020B0604020202020204" pitchFamily="34" charset="0"/>
              </a:rPr>
              <a:t> residue causes improper protein folding</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r>
              <a:rPr lang="en-US" dirty="0"/>
              <a:t> </a:t>
            </a:r>
            <a:endParaRPr lang="en-US" sz="2400" dirty="0"/>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4E3A6-D042-4D72-9D93-7BB6C40736E8}"/>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sym typeface="Symbol" pitchFamily="2" charset="2"/>
              </a:rPr>
              <a:t>Death by Misfolding: The Prion Diseases</a:t>
            </a:r>
            <a:endParaRPr lang="en-AU" dirty="0"/>
          </a:p>
        </p:txBody>
      </p:sp>
      <p:sp>
        <p:nvSpPr>
          <p:cNvPr id="5" name="Google Shape;232;g7fe2cbe272_0_58">
            <a:extLst>
              <a:ext uri="{FF2B5EF4-FFF2-40B4-BE49-F238E27FC236}">
                <a16:creationId xmlns:a16="http://schemas.microsoft.com/office/drawing/2014/main" id="{79FB7BD8-08F1-5D45-B79C-518D4512B9BF}"/>
              </a:ext>
            </a:extLst>
          </p:cNvPr>
          <p:cNvSpPr txBox="1">
            <a:spLocks noGrp="1"/>
          </p:cNvSpPr>
          <p:nvPr>
            <p:ph type="body" idx="1"/>
          </p:nvPr>
        </p:nvSpPr>
        <p:spPr>
          <a:xfrm>
            <a:off x="304800" y="1371600"/>
            <a:ext cx="4114800" cy="990600"/>
          </a:xfrm>
        </p:spPr>
        <p:txBody>
          <a:bodyPr/>
          <a:lstStyle/>
          <a:p>
            <a:pPr indent="-406400">
              <a:lnSpc>
                <a:spcPct val="110000"/>
              </a:lnSpc>
              <a:buSzPct val="100000"/>
              <a:defRPr/>
            </a:pPr>
            <a:r>
              <a:rPr lang="en-US" sz="2400" b="1" dirty="0">
                <a:latin typeface="Arial" panose="020B0604020202020204" pitchFamily="34" charset="0"/>
                <a:cs typeface="Arial" panose="020B0604020202020204" pitchFamily="34" charset="0"/>
              </a:rPr>
              <a:t>prion </a:t>
            </a:r>
            <a:r>
              <a:rPr lang="en-US" sz="2400" dirty="0">
                <a:latin typeface="Arial" panose="020B0604020202020204" pitchFamily="34" charset="0"/>
                <a:cs typeface="Arial" panose="020B0604020202020204" pitchFamily="34" charset="0"/>
              </a:rPr>
              <a:t>protein (</a:t>
            </a:r>
            <a:r>
              <a:rPr lang="en-US" sz="2400" dirty="0" err="1">
                <a:latin typeface="Arial" panose="020B0604020202020204" pitchFamily="34" charset="0"/>
                <a:cs typeface="Arial" panose="020B0604020202020204" pitchFamily="34" charset="0"/>
              </a:rPr>
              <a:t>PrP</a:t>
            </a:r>
            <a:r>
              <a:rPr lang="en-US" sz="2400" dirty="0">
                <a:latin typeface="Arial" panose="020B0604020202020204" pitchFamily="34" charset="0"/>
                <a:cs typeface="Arial" panose="020B0604020202020204" pitchFamily="34" charset="0"/>
              </a:rPr>
              <a:t>) = misfolded brain protein</a:t>
            </a:r>
            <a:endParaRPr lang="en-US" sz="2400" b="1"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r>
              <a:rPr lang="en-US" dirty="0"/>
              <a:t> </a:t>
            </a:r>
            <a:endParaRPr lang="en-US" sz="2400" dirty="0"/>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p:txBody>
      </p:sp>
      <p:pic>
        <p:nvPicPr>
          <p:cNvPr id="181251" name="Picture 2" descr="A two-part figure, a and b, shows two micrographs, with part a showing a uniform background with some lines and dots and part b showing a similar tissue with many small and large linear and spherical openings with darker dots and lines.">
            <a:extLst>
              <a:ext uri="{FF2B5EF4-FFF2-40B4-BE49-F238E27FC236}">
                <a16:creationId xmlns:a16="http://schemas.microsoft.com/office/drawing/2014/main" id="{4BB1926A-5712-F448-9B95-7A69A4950D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625725"/>
            <a:ext cx="5029200"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4" name="Rectangle 8">
            <a:extLst>
              <a:ext uri="{FF2B5EF4-FFF2-40B4-BE49-F238E27FC236}">
                <a16:creationId xmlns:a16="http://schemas.microsoft.com/office/drawing/2014/main" id="{BD203275-6B84-3C48-AC44-08B72DCB222E}"/>
              </a:ext>
            </a:extLst>
          </p:cNvPr>
          <p:cNvSpPr>
            <a:spLocks noChangeArrowheads="1"/>
          </p:cNvSpPr>
          <p:nvPr/>
        </p:nvSpPr>
        <p:spPr bwMode="auto">
          <a:xfrm>
            <a:off x="369888" y="4214813"/>
            <a:ext cx="2341562" cy="120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dirty="0">
                <a:latin typeface="Arial" panose="020B0604020202020204" pitchFamily="34" charset="0"/>
                <a:cs typeface="Arial" panose="020B0604020202020204" pitchFamily="34" charset="0"/>
              </a:rPr>
              <a:t>Pyramidal cells in the human cerebral cortex </a:t>
            </a:r>
          </a:p>
        </p:txBody>
      </p:sp>
      <p:sp>
        <p:nvSpPr>
          <p:cNvPr id="181253" name="Rectangle 6">
            <a:extLst>
              <a:ext uri="{FF2B5EF4-FFF2-40B4-BE49-F238E27FC236}">
                <a16:creationId xmlns:a16="http://schemas.microsoft.com/office/drawing/2014/main" id="{D1EFA4DD-5E19-DF42-AFEE-BE7D29CD0A43}"/>
              </a:ext>
            </a:extLst>
          </p:cNvPr>
          <p:cNvSpPr>
            <a:spLocks noChangeArrowheads="1"/>
          </p:cNvSpPr>
          <p:nvPr/>
        </p:nvSpPr>
        <p:spPr bwMode="auto">
          <a:xfrm>
            <a:off x="2727325" y="4214813"/>
            <a:ext cx="271621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lgn="ctr"/>
            <a:r>
              <a:rPr lang="en-US" altLang="en-US" dirty="0">
                <a:latin typeface="Arial" panose="020B0604020202020204" pitchFamily="34" charset="0"/>
                <a:cs typeface="Arial" panose="020B0604020202020204" pitchFamily="34" charset="0"/>
              </a:rPr>
              <a:t>Comparable section from a patient with Creutzfeldt-Jakob disease </a:t>
            </a:r>
          </a:p>
        </p:txBody>
      </p:sp>
      <p:pic>
        <p:nvPicPr>
          <p:cNvPr id="181252" name="Picture 5" descr="The figure is labeled, human prion protein (uppercase P lowercase R uppercase P). The first protein is labeled, uppercase P lowercase R uppercase P superscript uppercase C. The protein has an almost vertical helix labeled, helix C, helix A at the top right that orients horizontally and slightly toward the observer, helix B that runs diagonally from the upper left to intercept the middle of helix C, and two short ribbon arrows near the bottom of helix B, one pointing to the right and one pointing to the lower left. An arrow points to the uppercase P lowercase R uppercase P italicized uppercase S lowercase C model on the right. This has helix B and helix C close to their original positions, but no helix A. Near the bottom of helix B, three ribbon arrows point slightly upward to the left. At their tips, three arrows point down and to the right. Just to the right of these three arrow point up toward helix B. An arrow points down to the aggregate of uppercase P lowercase R uppercase P superscript uppercase S lowercase C. This has three copies of the structure from the previous step, each with the arrows toward the center and the helices toward the outside.">
            <a:extLst>
              <a:ext uri="{FF2B5EF4-FFF2-40B4-BE49-F238E27FC236}">
                <a16:creationId xmlns:a16="http://schemas.microsoft.com/office/drawing/2014/main" id="{BF773519-2185-834F-BD69-706C9EFA88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05450" y="1433513"/>
            <a:ext cx="33337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38C4F-7A8F-4A02-B62F-E60B4366A379}"/>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21</a:t>
            </a:r>
            <a:endParaRPr lang="en-AU" dirty="0">
              <a:solidFill>
                <a:srgbClr val="145C76"/>
              </a:solidFill>
            </a:endParaRPr>
          </a:p>
        </p:txBody>
      </p:sp>
      <p:sp>
        <p:nvSpPr>
          <p:cNvPr id="315397" name="Google Shape;433;g847cf01710_0_113">
            <a:extLst>
              <a:ext uri="{FF2B5EF4-FFF2-40B4-BE49-F238E27FC236}">
                <a16:creationId xmlns:a16="http://schemas.microsoft.com/office/drawing/2014/main" id="{B7B79628-3085-C244-BDEC-7133914A7051}"/>
              </a:ext>
            </a:extLst>
          </p:cNvPr>
          <p:cNvSpPr txBox="1">
            <a:spLocks noChangeArrowheads="1"/>
          </p:cNvSpPr>
          <p:nvPr/>
        </p:nvSpPr>
        <p:spPr bwMode="auto">
          <a:xfrm>
            <a:off x="708025" y="1600199"/>
            <a:ext cx="8131175"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Which disease is NOT associated with protein misfolding? </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cystic fibrosis</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amyloidosis</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C. Parkinson disease</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D. type 1 diabetes mellitus</a:t>
            </a: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Icon P 4&#10;">
            <a:extLst>
              <a:ext uri="{FF2B5EF4-FFF2-40B4-BE49-F238E27FC236}">
                <a16:creationId xmlns:a16="http://schemas.microsoft.com/office/drawing/2014/main" id="{C09A56CF-EA0B-4E1D-93E3-F1925D7A354F}"/>
              </a:ext>
            </a:extLst>
          </p:cNvPr>
          <p:cNvPicPr>
            <a:picLocks noChangeAspect="1"/>
          </p:cNvPicPr>
          <p:nvPr/>
        </p:nvPicPr>
        <p:blipFill>
          <a:blip r:embed="rId3"/>
          <a:stretch>
            <a:fillRect/>
          </a:stretch>
        </p:blipFill>
        <p:spPr>
          <a:xfrm>
            <a:off x="797041" y="330064"/>
            <a:ext cx="1133954" cy="81693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DC9156-4CC6-49B5-8B95-75CBACBD3FE7}"/>
              </a:ext>
            </a:extLst>
          </p:cNvPr>
          <p:cNvSpPr>
            <a:spLocks noGrp="1"/>
          </p:cNvSpPr>
          <p:nvPr>
            <p:ph type="title"/>
          </p:nvPr>
        </p:nvSpPr>
        <p:spPr/>
        <p:txBody>
          <a:bodyPr/>
          <a:lstStyle/>
          <a:p>
            <a:r>
              <a:rPr lang="en-US" altLang="en-US" sz="3200" dirty="0">
                <a:solidFill>
                  <a:srgbClr val="4E4CB4"/>
                </a:solidFill>
                <a:latin typeface="Arial" panose="020B0604020202020204" pitchFamily="34" charset="0"/>
                <a:cs typeface="Arial" panose="020B0604020202020204" pitchFamily="34" charset="0"/>
              </a:rPr>
              <a:t>Polar Groups Contribute Hydrogen Bonds and Ion Pairs to Protein Folding</a:t>
            </a:r>
            <a:endParaRPr lang="en-AU" sz="3200" dirty="0">
              <a:solidFill>
                <a:srgbClr val="4E4CB4"/>
              </a:solidFill>
            </a:endParaRPr>
          </a:p>
        </p:txBody>
      </p:sp>
      <p:sp>
        <p:nvSpPr>
          <p:cNvPr id="46082" name="Google Shape;390;g847cf01710_0_68">
            <a:extLst>
              <a:ext uri="{FF2B5EF4-FFF2-40B4-BE49-F238E27FC236}">
                <a16:creationId xmlns:a16="http://schemas.microsoft.com/office/drawing/2014/main" id="{A6AB1605-7CAA-D441-B6AB-D7C85B19A9FE}"/>
              </a:ext>
            </a:extLst>
          </p:cNvPr>
          <p:cNvSpPr txBox="1">
            <a:spLocks noChangeArrowheads="1"/>
          </p:cNvSpPr>
          <p:nvPr/>
        </p:nvSpPr>
        <p:spPr bwMode="auto">
          <a:xfrm>
            <a:off x="209550" y="1742091"/>
            <a:ext cx="87249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ct val="1000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repeating secondary structures (</a:t>
            </a:r>
            <a:r>
              <a:rPr lang="en-US" altLang="en-US" sz="2400" i="1" dirty="0">
                <a:solidFill>
                  <a:srgbClr val="000000"/>
                </a:solidFill>
                <a:latin typeface="Arial" panose="020B0604020202020204" pitchFamily="34" charset="0"/>
                <a:cs typeface="Arial" panose="020B0604020202020204" pitchFamily="34" charset="0"/>
                <a:sym typeface="Symbol" pitchFamily="2" charset="2"/>
              </a:rPr>
              <a:t></a:t>
            </a:r>
            <a:r>
              <a:rPr lang="en-US" altLang="en-US" sz="2400" dirty="0">
                <a:solidFill>
                  <a:srgbClr val="000000"/>
                </a:solidFill>
                <a:latin typeface="Arial" panose="020B0604020202020204" pitchFamily="34" charset="0"/>
                <a:cs typeface="Arial" panose="020B0604020202020204" pitchFamily="34" charset="0"/>
                <a:sym typeface="Symbol" pitchFamily="2" charset="2"/>
              </a:rPr>
              <a:t> helices and </a:t>
            </a:r>
            <a:r>
              <a:rPr lang="en-US" altLang="en-US" sz="2400" i="1" dirty="0">
                <a:solidFill>
                  <a:srgbClr val="000000"/>
                </a:solidFill>
                <a:latin typeface="Arial" panose="020B0604020202020204" pitchFamily="34" charset="0"/>
                <a:cs typeface="Arial" panose="020B0604020202020204" pitchFamily="34" charset="0"/>
                <a:sym typeface="Symbol" pitchFamily="2" charset="2"/>
              </a:rPr>
              <a:t></a:t>
            </a:r>
            <a:r>
              <a:rPr lang="en-US" altLang="en-US" sz="2400" dirty="0">
                <a:solidFill>
                  <a:srgbClr val="000000"/>
                </a:solidFill>
                <a:latin typeface="Arial" panose="020B0604020202020204" pitchFamily="34" charset="0"/>
                <a:cs typeface="Arial" panose="020B0604020202020204" pitchFamily="34" charset="0"/>
                <a:sym typeface="Symbol" pitchFamily="2" charset="2"/>
              </a:rPr>
              <a:t> sheets)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optimize hydrogen bonding</a:t>
            </a:r>
          </a:p>
          <a:p>
            <a:pPr>
              <a:lnSpc>
                <a:spcPct val="110000"/>
              </a:lnSpc>
              <a:spcBef>
                <a:spcPct val="0"/>
              </a:spcBef>
              <a:buClr>
                <a:srgbClr val="000000"/>
              </a:buClr>
              <a:buSzPct val="100000"/>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ct val="1000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interaction of oppositely charged groups = ion pair = salt bridge</a:t>
            </a:r>
          </a:p>
          <a:p>
            <a:pPr lvl="1">
              <a:lnSpc>
                <a:spcPct val="115000"/>
              </a:lnSpc>
              <a:spcBef>
                <a:spcPct val="0"/>
              </a:spcBef>
              <a:buClr>
                <a:srgbClr val="000000"/>
              </a:buClr>
              <a:buSzPts val="24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strength increases in an environment of lower dielectric constant, </a:t>
            </a:r>
            <a:r>
              <a:rPr lang="el-GR" altLang="en-US" sz="2400" i="1" dirty="0">
                <a:solidFill>
                  <a:srgbClr val="000000"/>
                </a:solidFill>
                <a:latin typeface="Arial" panose="020B0604020202020204" pitchFamily="34" charset="0"/>
                <a:cs typeface="Arial" panose="020B0604020202020204" pitchFamily="34" charset="0"/>
                <a:sym typeface="Arial" panose="020B0604020202020204" pitchFamily="34" charset="0"/>
              </a:rPr>
              <a:t>ε</a:t>
            </a:r>
            <a:r>
              <a:rPr lang="el-GR"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p>
          <a:p>
            <a:pPr lvl="2">
              <a:lnSpc>
                <a:spcPct val="115000"/>
              </a:lnSpc>
              <a:spcBef>
                <a:spcPct val="0"/>
              </a:spcBef>
              <a:buClr>
                <a:srgbClr val="000000"/>
              </a:buClr>
              <a:buSzPts val="2400"/>
              <a:buFont typeface="Arial" panose="020B0604020202020204" pitchFamily="34" charset="0"/>
              <a:buChar char="–"/>
            </a:pPr>
            <a:r>
              <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rPr>
              <a:t>polar aqueous solvent: </a:t>
            </a:r>
            <a:r>
              <a:rPr lang="el-GR" altLang="en-US" i="1" dirty="0">
                <a:solidFill>
                  <a:srgbClr val="000000"/>
                </a:solidFill>
                <a:latin typeface="Arial" panose="020B0604020202020204" pitchFamily="34" charset="0"/>
                <a:cs typeface="Arial" panose="020B0604020202020204" pitchFamily="34" charset="0"/>
                <a:sym typeface="Arial" panose="020B0604020202020204" pitchFamily="34" charset="0"/>
              </a:rPr>
              <a:t>ε</a:t>
            </a:r>
            <a:r>
              <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rPr>
              <a:t> ~ 80</a:t>
            </a:r>
          </a:p>
          <a:p>
            <a:pPr lvl="2">
              <a:lnSpc>
                <a:spcPct val="115000"/>
              </a:lnSpc>
              <a:spcBef>
                <a:spcPct val="0"/>
              </a:spcBef>
              <a:buClr>
                <a:srgbClr val="000000"/>
              </a:buClr>
              <a:buSzPts val="2400"/>
              <a:buFont typeface="Arial" panose="020B0604020202020204" pitchFamily="34" charset="0"/>
              <a:buChar char="–"/>
            </a:pPr>
            <a:r>
              <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rPr>
              <a:t>nonpolar protein interior: </a:t>
            </a:r>
            <a:r>
              <a:rPr lang="el-GR" altLang="en-US" i="1" dirty="0">
                <a:solidFill>
                  <a:srgbClr val="000000"/>
                </a:solidFill>
                <a:latin typeface="Arial" panose="020B0604020202020204" pitchFamily="34" charset="0"/>
                <a:cs typeface="Arial" panose="020B0604020202020204" pitchFamily="34" charset="0"/>
                <a:sym typeface="Arial" panose="020B0604020202020204" pitchFamily="34" charset="0"/>
              </a:rPr>
              <a:t>ε</a:t>
            </a:r>
            <a:r>
              <a:rPr lang="en-US" altLang="en-US" dirty="0">
                <a:solidFill>
                  <a:srgbClr val="000000"/>
                </a:solidFill>
                <a:latin typeface="Arial" panose="020B0604020202020204" pitchFamily="34" charset="0"/>
                <a:cs typeface="Arial" panose="020B0604020202020204" pitchFamily="34" charset="0"/>
                <a:sym typeface="Arial" panose="020B0604020202020204" pitchFamily="34" charset="0"/>
              </a:rPr>
              <a:t> ~ 4</a:t>
            </a:r>
          </a:p>
          <a:p>
            <a:pPr>
              <a:lnSpc>
                <a:spcPct val="110000"/>
              </a:lnSpc>
              <a:spcBef>
                <a:spcPct val="0"/>
              </a:spcBef>
              <a:buClr>
                <a:srgbClr val="000000"/>
              </a:buClr>
              <a:buSzPts val="2800"/>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lvl="1">
              <a:lnSpc>
                <a:spcPct val="110000"/>
              </a:lnSpc>
              <a:spcBef>
                <a:spcPct val="0"/>
              </a:spcBef>
              <a:buClr>
                <a:srgbClr val="000000"/>
              </a:buClr>
              <a:buSzPts val="2800"/>
              <a:buFont typeface="Arial" panose="020B060402020202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lvl="1">
              <a:lnSpc>
                <a:spcPct val="115000"/>
              </a:lnSpc>
              <a:spcBef>
                <a:spcPct val="0"/>
              </a:spcBef>
              <a:buClr>
                <a:srgbClr val="000000"/>
              </a:buClr>
              <a:buSzPts val="2400"/>
              <a:buFont typeface="Arial" panose="020B0604020202020204" pitchFamily="34" charset="0"/>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734E0-D04D-4344-8003-9522CF48E9B7}"/>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21, Response</a:t>
            </a:r>
            <a:endParaRPr lang="en-AU" dirty="0">
              <a:solidFill>
                <a:srgbClr val="145C76"/>
              </a:solidFill>
            </a:endParaRPr>
          </a:p>
        </p:txBody>
      </p:sp>
      <p:sp>
        <p:nvSpPr>
          <p:cNvPr id="317443" name="Google Shape;433;g847cf01710_0_113">
            <a:extLst>
              <a:ext uri="{FF2B5EF4-FFF2-40B4-BE49-F238E27FC236}">
                <a16:creationId xmlns:a16="http://schemas.microsoft.com/office/drawing/2014/main" id="{06E9616E-9F61-AE47-B014-BFDC94615305}"/>
              </a:ext>
            </a:extLst>
          </p:cNvPr>
          <p:cNvSpPr txBox="1">
            <a:spLocks noChangeArrowheads="1"/>
          </p:cNvSpPr>
          <p:nvPr/>
        </p:nvSpPr>
        <p:spPr bwMode="auto">
          <a:xfrm>
            <a:off x="708025" y="1563329"/>
            <a:ext cx="8131175" cy="4885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Which disease is NOT associated with protein misfolding? </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D. type 1 diabetes mellitus</a:t>
            </a:r>
          </a:p>
          <a:p>
            <a:pPr>
              <a:lnSpc>
                <a:spcPct val="115000"/>
              </a:lnSpc>
              <a:spcBef>
                <a:spcPct val="0"/>
              </a:spcBef>
              <a:buClr>
                <a:srgbClr val="000000"/>
              </a:buClr>
              <a:buSzPts val="1100"/>
              <a:buFont typeface="Calibri" panose="020F0502020204030204" pitchFamily="34" charset="0"/>
              <a:buNone/>
            </a:pPr>
            <a:endPar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Many conditions, including amyloidosis, Parkinson disease, and cystic fibrosis are associated with protein misfolding. Unlike type 2 diabetes, type 1 diabetes mellitus is not associated with protein misfolding.</a:t>
            </a:r>
          </a:p>
          <a:p>
            <a:pPr>
              <a:lnSpc>
                <a:spcPct val="115000"/>
              </a:lnSpc>
              <a:spcBef>
                <a:spcPct val="0"/>
              </a:spcBef>
              <a:buClr>
                <a:srgbClr val="000000"/>
              </a:buClr>
              <a:buSzPts val="1100"/>
              <a:buFont typeface="Calibri" panose="020F0502020204030204" pitchFamily="34" charset="0"/>
              <a:buNone/>
            </a:pPr>
            <a:endPar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1C00C6-33FB-47D3-9302-DCBED3C840E2}"/>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4.5</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Determination of Protein and Biomolecular Structures</a:t>
            </a:r>
            <a:endParaRPr lang="en-AU" dirty="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5&#10;">
            <a:extLst>
              <a:ext uri="{FF2B5EF4-FFF2-40B4-BE49-F238E27FC236}">
                <a16:creationId xmlns:a16="http://schemas.microsoft.com/office/drawing/2014/main" id="{A6529637-488D-405B-98A0-A7B910B67689}"/>
              </a:ext>
            </a:extLst>
          </p:cNvPr>
          <p:cNvPicPr>
            <a:picLocks noChangeAspect="1"/>
          </p:cNvPicPr>
          <p:nvPr/>
        </p:nvPicPr>
        <p:blipFill>
          <a:blip r:embed="rId3"/>
          <a:stretch>
            <a:fillRect/>
          </a:stretch>
        </p:blipFill>
        <p:spPr>
          <a:xfrm>
            <a:off x="1838829" y="393227"/>
            <a:ext cx="993734" cy="701101"/>
          </a:xfrm>
          <a:prstGeom prst="rect">
            <a:avLst/>
          </a:prstGeom>
        </p:spPr>
      </p:pic>
      <p:sp>
        <p:nvSpPr>
          <p:cNvPr id="2" name="Title 1">
            <a:extLst>
              <a:ext uri="{FF2B5EF4-FFF2-40B4-BE49-F238E27FC236}">
                <a16:creationId xmlns:a16="http://schemas.microsoft.com/office/drawing/2014/main" id="{FF7B86E9-BCDC-4BE7-8D21-FD568348A5D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(2 of 2)</a:t>
            </a:r>
            <a:endParaRPr lang="en-AU" sz="2000" b="0" dirty="0"/>
          </a:p>
        </p:txBody>
      </p:sp>
      <p:sp>
        <p:nvSpPr>
          <p:cNvPr id="185346" name="Text Placeholder 2">
            <a:extLst>
              <a:ext uri="{FF2B5EF4-FFF2-40B4-BE49-F238E27FC236}">
                <a16:creationId xmlns:a16="http://schemas.microsoft.com/office/drawing/2014/main" id="{849128E6-C8DD-A544-BF91-0BEA600085B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ts val="363"/>
              </a:spcBef>
              <a:buClr>
                <a:srgbClr val="000000"/>
              </a:buClr>
              <a:buSzPts val="18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The three-dimensional structures of proteins can be defined.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Structural biologists use a variety of instruments and computational methods to solve biomolecular structures. The choice of method may depend on factors such as the size of the protein being studied, its properties, or the desired resolution of the final structure. </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FC6A01-D65C-41A7-A522-D978BECF4B81}"/>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sym typeface="Symbol" pitchFamily="2" charset="2"/>
              </a:rPr>
              <a:t>Determining Protein Structures</a:t>
            </a:r>
            <a:endParaRPr lang="en-AU" dirty="0"/>
          </a:p>
        </p:txBody>
      </p:sp>
      <p:sp>
        <p:nvSpPr>
          <p:cNvPr id="5" name="Google Shape;232;g7fe2cbe272_0_58">
            <a:extLst>
              <a:ext uri="{FF2B5EF4-FFF2-40B4-BE49-F238E27FC236}">
                <a16:creationId xmlns:a16="http://schemas.microsoft.com/office/drawing/2014/main" id="{4C0AC08A-D8AF-6749-8947-A546C1539419}"/>
              </a:ext>
            </a:extLst>
          </p:cNvPr>
          <p:cNvSpPr txBox="1">
            <a:spLocks noGrp="1"/>
          </p:cNvSpPr>
          <p:nvPr>
            <p:ph type="body" idx="1"/>
          </p:nvPr>
        </p:nvSpPr>
        <p:spPr>
          <a:xfrm>
            <a:off x="304800" y="1371600"/>
            <a:ext cx="8285163" cy="4114800"/>
          </a:xfrm>
        </p:spPr>
        <p:txBody>
          <a:bodyPr/>
          <a:lstStyle/>
          <a:p>
            <a:pPr indent="-406400">
              <a:lnSpc>
                <a:spcPct val="110000"/>
              </a:lnSpc>
              <a:buSzPct val="100000"/>
              <a:defRPr/>
            </a:pPr>
            <a:r>
              <a:rPr lang="en-US" sz="2400" dirty="0">
                <a:latin typeface="Arial" panose="020B0604020202020204" pitchFamily="34" charset="0"/>
                <a:cs typeface="Arial" panose="020B0604020202020204" pitchFamily="34" charset="0"/>
              </a:rPr>
              <a:t>structural biology = study of three-dimensional structures of biomolecules, including proteins, nucleic acids, lipid membranes, and oligosaccharides </a:t>
            </a:r>
          </a:p>
          <a:p>
            <a:pPr lvl="1" indent="-406400">
              <a:lnSpc>
                <a:spcPct val="110000"/>
              </a:lnSpc>
              <a:buSzPts val="2800"/>
              <a:defRPr/>
            </a:pPr>
            <a:r>
              <a:rPr lang="en-US" sz="2400" dirty="0">
                <a:latin typeface="Arial" panose="020B0604020202020204" pitchFamily="34" charset="0"/>
                <a:cs typeface="Arial" panose="020B0604020202020204" pitchFamily="34" charset="0"/>
              </a:rPr>
              <a:t>employs biochemical approaches, physical tools, and computational methods</a:t>
            </a: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r>
              <a:rPr lang="en-US" dirty="0"/>
              <a:t> </a:t>
            </a:r>
            <a:endParaRPr lang="en-US" sz="2400" dirty="0"/>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EBC20C-2CBA-465E-9E23-333E18C5F0B4}"/>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sym typeface="Symbol" pitchFamily="2" charset="2"/>
              </a:rPr>
              <a:t>X-ray Diffraction Produces Electron Density Maps from Protein Crystals</a:t>
            </a:r>
            <a:endParaRPr lang="en-AU" dirty="0">
              <a:solidFill>
                <a:srgbClr val="4E4CB4"/>
              </a:solidFill>
            </a:endParaRPr>
          </a:p>
        </p:txBody>
      </p:sp>
      <p:sp>
        <p:nvSpPr>
          <p:cNvPr id="5" name="Google Shape;232;g7fe2cbe272_0_58">
            <a:extLst>
              <a:ext uri="{FF2B5EF4-FFF2-40B4-BE49-F238E27FC236}">
                <a16:creationId xmlns:a16="http://schemas.microsoft.com/office/drawing/2014/main" id="{9F573F96-5F4A-6046-989E-B4BAD2E127CA}"/>
              </a:ext>
            </a:extLst>
          </p:cNvPr>
          <p:cNvSpPr txBox="1">
            <a:spLocks noGrp="1"/>
          </p:cNvSpPr>
          <p:nvPr>
            <p:ph type="body" idx="1"/>
          </p:nvPr>
        </p:nvSpPr>
        <p:spPr>
          <a:xfrm>
            <a:off x="333375" y="2057400"/>
            <a:ext cx="8226425" cy="4114800"/>
          </a:xfrm>
        </p:spPr>
        <p:txBody>
          <a:bodyPr/>
          <a:lstStyle/>
          <a:p>
            <a:pPr indent="-406400">
              <a:lnSpc>
                <a:spcPct val="110000"/>
              </a:lnSpc>
              <a:buSzPts val="2800"/>
              <a:defRPr/>
            </a:pPr>
            <a:r>
              <a:rPr lang="en-US" sz="2400" b="1" dirty="0">
                <a:latin typeface="Arial" panose="020B0604020202020204" pitchFamily="34" charset="0"/>
                <a:cs typeface="Arial" panose="020B0604020202020204" pitchFamily="34" charset="0"/>
              </a:rPr>
              <a:t>x-ray crystallography </a:t>
            </a:r>
            <a:r>
              <a:rPr lang="en-US" sz="2400" dirty="0">
                <a:latin typeface="Arial" panose="020B0604020202020204" pitchFamily="34" charset="0"/>
                <a:cs typeface="Arial" panose="020B0604020202020204" pitchFamily="34" charset="0"/>
              </a:rPr>
              <a:t>= pattern of diffracted x-rays is collected directly and an image is reconstructed by mathematical techniques</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r>
              <a:rPr lang="en-US" sz="2400" dirty="0">
                <a:latin typeface="Arial" panose="020B0604020202020204" pitchFamily="34" charset="0"/>
                <a:cs typeface="Arial" panose="020B0604020202020204" pitchFamily="34" charset="0"/>
              </a:rPr>
              <a:t>limited to molecules that can be crystallized </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r>
              <a:rPr lang="en-US" sz="2400" dirty="0">
                <a:latin typeface="Arial" panose="020B0604020202020204" pitchFamily="34" charset="0"/>
                <a:cs typeface="Arial" panose="020B0604020202020204" pitchFamily="34" charset="0"/>
              </a:rPr>
              <a:t>information obtained depends on the degree of structural order in the sample</a:t>
            </a:r>
          </a:p>
          <a:p>
            <a:pPr marL="50800" indent="0">
              <a:lnSpc>
                <a:spcPct val="110000"/>
              </a:lnSpc>
              <a:buSzPts val="2800"/>
              <a:buFontTx/>
              <a:buNone/>
              <a:defRPr/>
            </a:pPr>
            <a:endParaRPr lang="en-US" sz="2400" b="1" dirty="0">
              <a:latin typeface="Arial" panose="020B0604020202020204" pitchFamily="34" charset="0"/>
              <a:cs typeface="Arial" panose="020B0604020202020204" pitchFamily="34"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2E148D-92AD-416C-8D01-6EC5FD3129BF}"/>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sym typeface="Symbol" pitchFamily="2" charset="2"/>
              </a:rPr>
              <a:t>Protein Crystallography Steps</a:t>
            </a:r>
            <a:endParaRPr lang="en-AU" dirty="0"/>
          </a:p>
        </p:txBody>
      </p:sp>
      <p:pic>
        <p:nvPicPr>
          <p:cNvPr id="191490" name="Picture 3" descr="A four-part figure, a, b, c, and d, shows the steps in determining the structure of sperm whale myoglobin by x-ray crystallography. Part a shows an x-ray diffraction patter, part b shows a three-dimensional electron-density map of heme created using data from the diffraction pattern, part c shows how regions of greatest electron density can be used to work out the structure, and part d shows the completed structure.">
            <a:extLst>
              <a:ext uri="{FF2B5EF4-FFF2-40B4-BE49-F238E27FC236}">
                <a16:creationId xmlns:a16="http://schemas.microsoft.com/office/drawing/2014/main" id="{C0E7A42F-67E7-1C49-AE60-8A8801C0C1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75" y="1828800"/>
            <a:ext cx="791845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1" name="TextBox 5">
            <a:extLst>
              <a:ext uri="{FF2B5EF4-FFF2-40B4-BE49-F238E27FC236}">
                <a16:creationId xmlns:a16="http://schemas.microsoft.com/office/drawing/2014/main" id="{CF938B76-1FC0-1046-9B8A-F25DEDB96242}"/>
              </a:ext>
            </a:extLst>
          </p:cNvPr>
          <p:cNvSpPr txBox="1">
            <a:spLocks noChangeArrowheads="1"/>
          </p:cNvSpPr>
          <p:nvPr/>
        </p:nvSpPr>
        <p:spPr bwMode="auto">
          <a:xfrm>
            <a:off x="536575" y="3863975"/>
            <a:ext cx="190182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a:spcBef>
                <a:spcPct val="0"/>
              </a:spcBef>
              <a:buFontTx/>
              <a:buNone/>
            </a:pPr>
            <a:r>
              <a:rPr lang="en-US" altLang="en-US" sz="2400" dirty="0">
                <a:latin typeface="Arial" panose="020B0604020202020204" pitchFamily="34" charset="0"/>
                <a:cs typeface="Arial" panose="020B0604020202020204" pitchFamily="34" charset="0"/>
              </a:rPr>
              <a:t>X-ray diffraction patterns from protein crystals</a:t>
            </a:r>
          </a:p>
          <a:p>
            <a:pPr>
              <a:spcBef>
                <a:spcPct val="0"/>
              </a:spcBef>
              <a:buFontTx/>
              <a:buNone/>
            </a:pPr>
            <a:endParaRPr lang="en-US" altLang="en-US" sz="2400" dirty="0">
              <a:latin typeface="Times" pitchFamily="2" charset="0"/>
              <a:cs typeface="Arial" panose="020B0604020202020204" pitchFamily="34" charset="0"/>
            </a:endParaRPr>
          </a:p>
        </p:txBody>
      </p:sp>
      <p:sp>
        <p:nvSpPr>
          <p:cNvPr id="191492" name="TextBox 6">
            <a:extLst>
              <a:ext uri="{FF2B5EF4-FFF2-40B4-BE49-F238E27FC236}">
                <a16:creationId xmlns:a16="http://schemas.microsoft.com/office/drawing/2014/main" id="{DE4E857A-CFEE-4143-9C7E-E27B03009BCF}"/>
              </a:ext>
            </a:extLst>
          </p:cNvPr>
          <p:cNvSpPr txBox="1">
            <a:spLocks noChangeArrowheads="1"/>
          </p:cNvSpPr>
          <p:nvPr/>
        </p:nvSpPr>
        <p:spPr bwMode="auto">
          <a:xfrm>
            <a:off x="2514600" y="3863975"/>
            <a:ext cx="190182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a:spcBef>
                <a:spcPct val="0"/>
              </a:spcBef>
              <a:buFontTx/>
              <a:buNone/>
            </a:pPr>
            <a:r>
              <a:rPr lang="en-US" altLang="en-US" sz="2400" dirty="0">
                <a:latin typeface="Arial" panose="020B0604020202020204" pitchFamily="34" charset="0"/>
                <a:cs typeface="Arial" panose="020B0604020202020204" pitchFamily="34" charset="0"/>
              </a:rPr>
              <a:t>three-dimensional electron-density map using a Fourier transform</a:t>
            </a:r>
          </a:p>
          <a:p>
            <a:pPr>
              <a:spcBef>
                <a:spcPct val="0"/>
              </a:spcBef>
              <a:buFontTx/>
              <a:buNone/>
            </a:pPr>
            <a:endParaRPr lang="en-US" altLang="en-US" sz="2400" dirty="0">
              <a:latin typeface="Times" pitchFamily="2" charset="0"/>
              <a:cs typeface="Arial" panose="020B0604020202020204" pitchFamily="34" charset="0"/>
            </a:endParaRPr>
          </a:p>
        </p:txBody>
      </p:sp>
      <p:sp>
        <p:nvSpPr>
          <p:cNvPr id="191493" name="TextBox 7">
            <a:extLst>
              <a:ext uri="{FF2B5EF4-FFF2-40B4-BE49-F238E27FC236}">
                <a16:creationId xmlns:a16="http://schemas.microsoft.com/office/drawing/2014/main" id="{FB112A5F-1FE2-0645-B779-28937A1FCF4A}"/>
              </a:ext>
            </a:extLst>
          </p:cNvPr>
          <p:cNvSpPr txBox="1">
            <a:spLocks noChangeArrowheads="1"/>
          </p:cNvSpPr>
          <p:nvPr/>
        </p:nvSpPr>
        <p:spPr bwMode="auto">
          <a:xfrm>
            <a:off x="4492625" y="3863975"/>
            <a:ext cx="19018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a:spcBef>
                <a:spcPct val="0"/>
              </a:spcBef>
              <a:buFontTx/>
              <a:buNone/>
            </a:pPr>
            <a:r>
              <a:rPr lang="en-US" altLang="en-US" sz="2400" dirty="0">
                <a:latin typeface="Arial" panose="020B0604020202020204" pitchFamily="34" charset="0"/>
                <a:cs typeface="Arial" panose="020B0604020202020204" pitchFamily="34" charset="0"/>
              </a:rPr>
              <a:t>localized atomic nuclei</a:t>
            </a:r>
          </a:p>
          <a:p>
            <a:pPr>
              <a:spcBef>
                <a:spcPct val="0"/>
              </a:spcBef>
              <a:buFontTx/>
              <a:buNone/>
            </a:pPr>
            <a:endParaRPr lang="en-US" altLang="en-US" sz="2400" dirty="0">
              <a:latin typeface="Times" pitchFamily="2" charset="0"/>
              <a:cs typeface="Arial" panose="020B0604020202020204" pitchFamily="34" charset="0"/>
            </a:endParaRPr>
          </a:p>
        </p:txBody>
      </p:sp>
      <p:sp>
        <p:nvSpPr>
          <p:cNvPr id="191494" name="TextBox 8">
            <a:extLst>
              <a:ext uri="{FF2B5EF4-FFF2-40B4-BE49-F238E27FC236}">
                <a16:creationId xmlns:a16="http://schemas.microsoft.com/office/drawing/2014/main" id="{6EE04263-2570-C44A-86CD-0EABF0711BCA}"/>
              </a:ext>
            </a:extLst>
          </p:cNvPr>
          <p:cNvSpPr txBox="1">
            <a:spLocks noChangeArrowheads="1"/>
          </p:cNvSpPr>
          <p:nvPr/>
        </p:nvSpPr>
        <p:spPr bwMode="auto">
          <a:xfrm>
            <a:off x="6511925" y="3863975"/>
            <a:ext cx="19018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a:spcBef>
                <a:spcPct val="0"/>
              </a:spcBef>
              <a:buFontTx/>
              <a:buNone/>
            </a:pPr>
            <a:r>
              <a:rPr lang="en-US" altLang="en-US" sz="2400" dirty="0">
                <a:latin typeface="Arial" panose="020B0604020202020204" pitchFamily="34" charset="0"/>
                <a:cs typeface="Arial" panose="020B0604020202020204" pitchFamily="34" charset="0"/>
              </a:rPr>
              <a:t>completed protein structure</a:t>
            </a:r>
          </a:p>
          <a:p>
            <a:pPr>
              <a:spcBef>
                <a:spcPct val="0"/>
              </a:spcBef>
              <a:buFontTx/>
              <a:buNone/>
            </a:pPr>
            <a:endParaRPr lang="en-US" altLang="en-US" sz="2400" dirty="0">
              <a:latin typeface="Times" pitchFamily="2" charset="0"/>
              <a:cs typeface="Arial" panose="020B0604020202020204" pitchFamily="34" charset="0"/>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3BC9DC-E976-4595-B750-082146BC8967}"/>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sym typeface="Symbol" pitchFamily="2" charset="2"/>
              </a:rPr>
              <a:t>The Physical Environment in a Crystal</a:t>
            </a:r>
            <a:endParaRPr lang="en-AU" dirty="0"/>
          </a:p>
        </p:txBody>
      </p:sp>
      <p:sp>
        <p:nvSpPr>
          <p:cNvPr id="10" name="Google Shape;232;g7fe2cbe272_0_58">
            <a:extLst>
              <a:ext uri="{FF2B5EF4-FFF2-40B4-BE49-F238E27FC236}">
                <a16:creationId xmlns:a16="http://schemas.microsoft.com/office/drawing/2014/main" id="{0C5D91F6-CBE3-4C44-B9C0-6F263CB3DE02}"/>
              </a:ext>
            </a:extLst>
          </p:cNvPr>
          <p:cNvSpPr txBox="1">
            <a:spLocks noGrp="1"/>
          </p:cNvSpPr>
          <p:nvPr>
            <p:ph type="body" idx="1"/>
          </p:nvPr>
        </p:nvSpPr>
        <p:spPr>
          <a:xfrm>
            <a:off x="304800" y="1600200"/>
            <a:ext cx="8285163" cy="4114800"/>
          </a:xfrm>
        </p:spPr>
        <p:txBody>
          <a:bodyPr/>
          <a:lstStyle/>
          <a:p>
            <a:pPr indent="-406400">
              <a:lnSpc>
                <a:spcPct val="110000"/>
              </a:lnSpc>
              <a:buSzPts val="2800"/>
              <a:defRPr/>
            </a:pPr>
            <a:r>
              <a:rPr lang="en-US" sz="2400" dirty="0">
                <a:latin typeface="Arial" panose="020B0604020202020204" pitchFamily="34" charset="0"/>
                <a:cs typeface="Arial" panose="020B0604020202020204" pitchFamily="34" charset="0"/>
              </a:rPr>
              <a:t>not identical to the physical environment in solution or in a living cell</a:t>
            </a:r>
          </a:p>
          <a:p>
            <a:pPr lvl="1" indent="-406400">
              <a:lnSpc>
                <a:spcPct val="110000"/>
              </a:lnSpc>
              <a:buSzPts val="2800"/>
              <a:defRPr/>
            </a:pPr>
            <a:r>
              <a:rPr lang="en-US" sz="2400" dirty="0">
                <a:latin typeface="Arial" panose="020B0604020202020204" pitchFamily="34" charset="0"/>
                <a:cs typeface="Arial" panose="020B0604020202020204" pitchFamily="34" charset="0"/>
              </a:rPr>
              <a:t>imposes a space and time average on the structure</a:t>
            </a:r>
          </a:p>
          <a:p>
            <a:pPr lvl="1" indent="-406400">
              <a:lnSpc>
                <a:spcPct val="110000"/>
              </a:lnSpc>
              <a:buSzPts val="2800"/>
              <a:defRPr/>
            </a:pPr>
            <a:r>
              <a:rPr lang="en-US" sz="2400" dirty="0">
                <a:latin typeface="Arial" panose="020B0604020202020204" pitchFamily="34" charset="0"/>
                <a:cs typeface="Arial" panose="020B0604020202020204" pitchFamily="34" charset="0"/>
              </a:rPr>
              <a:t>provides little information about molecular movement of protein</a:t>
            </a:r>
          </a:p>
          <a:p>
            <a:pPr marL="508000" lvl="1"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r>
              <a:rPr lang="en-US" sz="2400" dirty="0">
                <a:latin typeface="Arial" panose="020B0604020202020204" pitchFamily="34" charset="0"/>
                <a:cs typeface="Arial" panose="020B0604020202020204" pitchFamily="34" charset="0"/>
              </a:rPr>
              <a:t>crystal-derived structure usually represents a functional conformation </a:t>
            </a:r>
          </a:p>
          <a:p>
            <a:pPr marL="508000" lvl="1" indent="0">
              <a:lnSpc>
                <a:spcPct val="110000"/>
              </a:lnSpc>
              <a:buSzPts val="2800"/>
              <a:buFontTx/>
              <a:buNone/>
              <a:defRPr/>
            </a:pPr>
            <a:endParaRPr lang="en-US" sz="20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r>
              <a:rPr lang="en-US" dirty="0"/>
              <a:t> </a:t>
            </a:r>
            <a:endParaRPr lang="en-US" sz="2400" dirty="0"/>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5&#10;">
            <a:extLst>
              <a:ext uri="{FF2B5EF4-FFF2-40B4-BE49-F238E27FC236}">
                <a16:creationId xmlns:a16="http://schemas.microsoft.com/office/drawing/2014/main" id="{F2B376C2-EC97-4596-BD80-9ECAADFFF0E0}"/>
              </a:ext>
            </a:extLst>
          </p:cNvPr>
          <p:cNvPicPr>
            <a:picLocks noChangeAspect="1"/>
          </p:cNvPicPr>
          <p:nvPr/>
        </p:nvPicPr>
        <p:blipFill>
          <a:blip r:embed="rId3"/>
          <a:stretch>
            <a:fillRect/>
          </a:stretch>
        </p:blipFill>
        <p:spPr>
          <a:xfrm>
            <a:off x="834289" y="335528"/>
            <a:ext cx="1133954" cy="816935"/>
          </a:xfrm>
          <a:prstGeom prst="rect">
            <a:avLst/>
          </a:prstGeom>
        </p:spPr>
      </p:pic>
      <p:sp>
        <p:nvSpPr>
          <p:cNvPr id="2" name="Title 1">
            <a:extLst>
              <a:ext uri="{FF2B5EF4-FFF2-40B4-BE49-F238E27FC236}">
                <a16:creationId xmlns:a16="http://schemas.microsoft.com/office/drawing/2014/main" id="{BD8DBDAE-5661-4CBE-8160-BF62A27C4974}"/>
              </a:ext>
            </a:extLst>
          </p:cNvPr>
          <p:cNvSpPr>
            <a:spLocks noGrp="1"/>
          </p:cNvSpPr>
          <p:nvPr>
            <p:ph type="title"/>
          </p:nvPr>
        </p:nvSpPr>
        <p:spPr/>
        <p:txBody>
          <a:bodyPr/>
          <a:lstStyle/>
          <a:p>
            <a:r>
              <a:rPr lang="en-US" altLang="en-US" dirty="0">
                <a:solidFill>
                  <a:srgbClr val="145C76"/>
                </a:solidFill>
                <a:latin typeface="Arial" panose="020B0604020202020204" pitchFamily="34" charset="0"/>
                <a:cs typeface="Arial" panose="020B0604020202020204" pitchFamily="34" charset="0"/>
              </a:rPr>
              <a:t>Clicker Question 22</a:t>
            </a:r>
            <a:endParaRPr lang="en-AU" dirty="0">
              <a:solidFill>
                <a:srgbClr val="145C76"/>
              </a:solidFill>
            </a:endParaRPr>
          </a:p>
        </p:txBody>
      </p:sp>
      <p:sp>
        <p:nvSpPr>
          <p:cNvPr id="195587" name="Google Shape;280;g847cf01710_0_7">
            <a:extLst>
              <a:ext uri="{FF2B5EF4-FFF2-40B4-BE49-F238E27FC236}">
                <a16:creationId xmlns:a16="http://schemas.microsoft.com/office/drawing/2014/main" id="{91AD3A7C-86F3-6A43-A01E-1B782A5AC190}"/>
              </a:ext>
            </a:extLst>
          </p:cNvPr>
          <p:cNvSpPr>
            <a:spLocks noGrp="1" noChangeArrowheads="1"/>
          </p:cNvSpPr>
          <p:nvPr>
            <p:ph type="body" idx="1"/>
          </p:nvPr>
        </p:nvSpPr>
        <p:spPr>
          <a:xfrm>
            <a:off x="571500" y="1541980"/>
            <a:ext cx="8001000" cy="4441825"/>
          </a:xfrm>
        </p:spPr>
        <p:txBody>
          <a:bodyPr lIns="91425" tIns="45700" rIns="91425" bIns="45700"/>
          <a:lstStyle/>
          <a:p>
            <a:pPr marL="0" indent="0">
              <a:lnSpc>
                <a:spcPct val="115000"/>
              </a:lnSpc>
              <a:spcBef>
                <a:spcPts val="800"/>
              </a:spcBef>
              <a:buFontTx/>
              <a:buNone/>
            </a:pPr>
            <a:r>
              <a:rPr lang="en-US" altLang="en-US" sz="2400" dirty="0">
                <a:latin typeface="Arial" panose="020B0604020202020204" pitchFamily="34" charset="0"/>
                <a:cs typeface="Arial" panose="020B0604020202020204" pitchFamily="34" charset="0"/>
              </a:rPr>
              <a:t>In protein crystallography, a Fourier transform:</a:t>
            </a:r>
          </a:p>
          <a:p>
            <a:pPr marL="0" indent="0">
              <a:lnSpc>
                <a:spcPct val="115000"/>
              </a:lnSpc>
              <a:spcBef>
                <a:spcPts val="800"/>
              </a:spcBef>
              <a:buFontTx/>
              <a:buNone/>
            </a:pPr>
            <a:endParaRPr lang="en-US" altLang="en-US" sz="2800" dirty="0">
              <a:latin typeface="Arial" panose="020B0604020202020204" pitchFamily="34" charset="0"/>
              <a:cs typeface="Arial" panose="020B0604020202020204" pitchFamily="34" charset="0"/>
            </a:endParaRPr>
          </a:p>
          <a:p>
            <a:pPr marL="0" indent="0">
              <a:lnSpc>
                <a:spcPct val="115000"/>
              </a:lnSpc>
              <a:spcBef>
                <a:spcPct val="0"/>
              </a:spcBef>
              <a:buSzPts val="1100"/>
              <a:buFontTx/>
              <a:buNone/>
            </a:pPr>
            <a:r>
              <a:rPr lang="en-US" altLang="en-US" sz="2400" dirty="0">
                <a:latin typeface="Arial" panose="020B0604020202020204" pitchFamily="34" charset="0"/>
                <a:cs typeface="Arial" panose="020B0604020202020204" pitchFamily="34" charset="0"/>
                <a:sym typeface="Arial" panose="020B0604020202020204" pitchFamily="34" charset="0"/>
              </a:rPr>
              <a:t>A. generates an x-ray diffraction pattern from a protein   </a:t>
            </a:r>
          </a:p>
          <a:p>
            <a:pPr marL="0" indent="0">
              <a:lnSpc>
                <a:spcPct val="115000"/>
              </a:lnSpc>
              <a:spcBef>
                <a:spcPct val="0"/>
              </a:spcBef>
              <a:buSzPts val="1100"/>
              <a:buFontTx/>
              <a:buNone/>
            </a:pPr>
            <a:r>
              <a:rPr lang="en-US" altLang="en-US" sz="2400" dirty="0">
                <a:latin typeface="Arial" panose="020B0604020202020204" pitchFamily="34" charset="0"/>
                <a:cs typeface="Arial" panose="020B0604020202020204" pitchFamily="34" charset="0"/>
                <a:sym typeface="Arial" panose="020B0604020202020204" pitchFamily="34" charset="0"/>
              </a:rPr>
              <a:t>    crystal. </a:t>
            </a:r>
          </a:p>
          <a:p>
            <a:pPr marL="0" indent="0">
              <a:lnSpc>
                <a:spcPct val="115000"/>
              </a:lnSpc>
              <a:spcBef>
                <a:spcPct val="0"/>
              </a:spcBef>
              <a:buSzPts val="1100"/>
              <a:buFontTx/>
              <a:buNone/>
            </a:pPr>
            <a:r>
              <a:rPr lang="en-US" altLang="en-US" sz="2400" dirty="0">
                <a:latin typeface="Arial" panose="020B0604020202020204" pitchFamily="34" charset="0"/>
                <a:cs typeface="Arial" panose="020B0604020202020204" pitchFamily="34" charset="0"/>
                <a:sym typeface="Arial" panose="020B0604020202020204" pitchFamily="34" charset="0"/>
              </a:rPr>
              <a:t>B. reveals the location of atomic nuclei.  </a:t>
            </a:r>
          </a:p>
          <a:p>
            <a:pPr marL="0" indent="0">
              <a:lnSpc>
                <a:spcPct val="115000"/>
              </a:lnSpc>
              <a:spcBef>
                <a:spcPct val="0"/>
              </a:spcBef>
              <a:buSzPts val="1100"/>
              <a:buFontTx/>
              <a:buNone/>
            </a:pPr>
            <a:r>
              <a:rPr lang="en-US" altLang="en-US" sz="2400" dirty="0">
                <a:latin typeface="Arial" panose="020B0604020202020204" pitchFamily="34" charset="0"/>
                <a:cs typeface="Arial" panose="020B0604020202020204" pitchFamily="34" charset="0"/>
                <a:sym typeface="Arial" panose="020B0604020202020204" pitchFamily="34" charset="0"/>
              </a:rPr>
              <a:t>C. constructs an electron-density map from the overall </a:t>
            </a:r>
          </a:p>
          <a:p>
            <a:pPr marL="0" indent="0">
              <a:lnSpc>
                <a:spcPct val="115000"/>
              </a:lnSpc>
              <a:spcBef>
                <a:spcPct val="0"/>
              </a:spcBef>
              <a:buSzPts val="1100"/>
              <a:buFontTx/>
              <a:buNone/>
            </a:pPr>
            <a:r>
              <a:rPr lang="en-US" altLang="en-US" sz="2400" dirty="0">
                <a:latin typeface="Arial" panose="020B0604020202020204" pitchFamily="34" charset="0"/>
                <a:cs typeface="Arial" panose="020B0604020202020204" pitchFamily="34" charset="0"/>
                <a:sym typeface="Arial" panose="020B0604020202020204" pitchFamily="34" charset="0"/>
              </a:rPr>
              <a:t>    diffraction pattern of spots.</a:t>
            </a:r>
          </a:p>
          <a:p>
            <a:pPr marL="0" indent="0">
              <a:lnSpc>
                <a:spcPct val="115000"/>
              </a:lnSpc>
              <a:spcBef>
                <a:spcPct val="0"/>
              </a:spcBef>
              <a:buSzPts val="1100"/>
              <a:buFontTx/>
              <a:buNone/>
            </a:pPr>
            <a:r>
              <a:rPr lang="en-US" altLang="en-US" sz="2400" dirty="0">
                <a:latin typeface="Arial" panose="020B0604020202020204" pitchFamily="34" charset="0"/>
                <a:cs typeface="Arial" panose="020B0604020202020204" pitchFamily="34" charset="0"/>
                <a:sym typeface="Arial" panose="020B0604020202020204" pitchFamily="34" charset="0"/>
              </a:rPr>
              <a:t>D. causes a beam of x-rays to diffract into many</a:t>
            </a:r>
          </a:p>
          <a:p>
            <a:pPr marL="0" indent="0">
              <a:lnSpc>
                <a:spcPct val="115000"/>
              </a:lnSpc>
              <a:spcBef>
                <a:spcPct val="0"/>
              </a:spcBef>
              <a:buSzPts val="1100"/>
              <a:buFontTx/>
              <a:buNone/>
            </a:pPr>
            <a:r>
              <a:rPr lang="en-US" altLang="en-US" sz="2400" dirty="0">
                <a:latin typeface="Arial" panose="020B0604020202020204" pitchFamily="34" charset="0"/>
                <a:cs typeface="Arial" panose="020B0604020202020204" pitchFamily="34" charset="0"/>
                <a:sym typeface="Arial" panose="020B0604020202020204" pitchFamily="34" charset="0"/>
              </a:rPr>
              <a:t>    directions.</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CE98DA-D3A2-44C5-91E8-A189A31ED680}"/>
              </a:ext>
            </a:extLst>
          </p:cNvPr>
          <p:cNvSpPr>
            <a:spLocks noGrp="1"/>
          </p:cNvSpPr>
          <p:nvPr>
            <p:ph type="title"/>
          </p:nvPr>
        </p:nvSpPr>
        <p:spPr/>
        <p:txBody>
          <a:bodyPr/>
          <a:lstStyle/>
          <a:p>
            <a:r>
              <a:rPr lang="en-US" altLang="en-US" dirty="0">
                <a:solidFill>
                  <a:srgbClr val="145C76"/>
                </a:solidFill>
                <a:latin typeface="Arial" panose="020B0604020202020204" pitchFamily="34" charset="0"/>
                <a:cs typeface="Arial" panose="020B0604020202020204" pitchFamily="34" charset="0"/>
              </a:rPr>
              <a:t>Clicker Question 22, Response</a:t>
            </a:r>
            <a:endParaRPr lang="en-AU" dirty="0">
              <a:solidFill>
                <a:srgbClr val="145C76"/>
              </a:solidFill>
            </a:endParaRPr>
          </a:p>
        </p:txBody>
      </p:sp>
      <p:sp>
        <p:nvSpPr>
          <p:cNvPr id="4" name="Google Shape;280;g847cf01710_0_7">
            <a:extLst>
              <a:ext uri="{FF2B5EF4-FFF2-40B4-BE49-F238E27FC236}">
                <a16:creationId xmlns:a16="http://schemas.microsoft.com/office/drawing/2014/main" id="{FB67331D-7537-B54D-A0AB-43AA10DC1401}"/>
              </a:ext>
            </a:extLst>
          </p:cNvPr>
          <p:cNvSpPr txBox="1">
            <a:spLocks noChangeArrowheads="1"/>
          </p:cNvSpPr>
          <p:nvPr/>
        </p:nvSpPr>
        <p:spPr bwMode="auto">
          <a:xfrm>
            <a:off x="563563" y="1514168"/>
            <a:ext cx="8001000" cy="4135745"/>
          </a:xfrm>
          <a:prstGeom prst="rect">
            <a:avLst/>
          </a:prstGeom>
          <a:noFill/>
          <a:ln>
            <a:noFill/>
          </a:ln>
        </p:spPr>
        <p:txBody>
          <a:bodyPr lIns="91425" tIns="45700" rIns="91425" bIns="45700"/>
          <a:lstStyle>
            <a:lvl1pPr marL="342900" indent="-342900" algn="l" rtl="0" eaLnBrk="0" fontAlgn="base" hangingPunct="0">
              <a:spcBef>
                <a:spcPct val="20000"/>
              </a:spcBef>
              <a:spcAft>
                <a:spcPct val="0"/>
              </a:spcAft>
              <a:buChar char="•"/>
              <a:defRPr sz="3200">
                <a:solidFill>
                  <a:schemeClr val="tx1"/>
                </a:solidFill>
                <a:latin typeface="Calibri" pitchFamily="34" charset="0"/>
                <a:ea typeface="MS PGothic" pitchFamily="34"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MS PGothic" pitchFamily="34"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S PGothic" pitchFamily="34"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lnSpc>
                <a:spcPct val="115000"/>
              </a:lnSpc>
              <a:spcBef>
                <a:spcPts val="800"/>
              </a:spcBef>
              <a:buFontTx/>
              <a:buNone/>
              <a:defRPr/>
            </a:pPr>
            <a:r>
              <a:rPr lang="en-US" altLang="en-US" sz="2400" kern="0" dirty="0">
                <a:latin typeface="Arial" panose="020B0604020202020204" pitchFamily="34" charset="0"/>
                <a:cs typeface="Arial" panose="020B0604020202020204" pitchFamily="34" charset="0"/>
              </a:rPr>
              <a:t>In protein crystallography, a Fourier transform:</a:t>
            </a:r>
          </a:p>
          <a:p>
            <a:pPr marL="0" indent="0">
              <a:lnSpc>
                <a:spcPct val="115000"/>
              </a:lnSpc>
              <a:spcBef>
                <a:spcPts val="800"/>
              </a:spcBef>
              <a:buFontTx/>
              <a:buNone/>
              <a:defRPr/>
            </a:pPr>
            <a:endParaRPr lang="en-US" altLang="en-US" sz="2800" kern="0" dirty="0">
              <a:latin typeface="Arial" panose="020B0604020202020204" pitchFamily="34" charset="0"/>
              <a:cs typeface="Arial" panose="020B0604020202020204" pitchFamily="34" charset="0"/>
            </a:endParaRPr>
          </a:p>
          <a:p>
            <a:pPr marL="0" indent="0">
              <a:lnSpc>
                <a:spcPct val="115000"/>
              </a:lnSpc>
              <a:spcBef>
                <a:spcPts val="0"/>
              </a:spcBef>
              <a:buSzPts val="1100"/>
              <a:buFontTx/>
              <a:buNone/>
              <a:defRPr/>
            </a:pPr>
            <a:r>
              <a:rPr lang="en-US" sz="2400" b="1" kern="0" dirty="0">
                <a:latin typeface="Arial" panose="020B0604020202020204" pitchFamily="34" charset="0"/>
                <a:ea typeface="Arial"/>
                <a:cs typeface="Arial" panose="020B0604020202020204" pitchFamily="34" charset="0"/>
                <a:sym typeface="Arial"/>
              </a:rPr>
              <a:t>C. constructs an electron-density map from the</a:t>
            </a:r>
          </a:p>
          <a:p>
            <a:pPr marL="0" indent="0">
              <a:lnSpc>
                <a:spcPct val="115000"/>
              </a:lnSpc>
              <a:spcBef>
                <a:spcPts val="0"/>
              </a:spcBef>
              <a:buSzPts val="1100"/>
              <a:buFontTx/>
              <a:buNone/>
              <a:defRPr/>
            </a:pPr>
            <a:r>
              <a:rPr lang="en-US" sz="2400" b="1" kern="0" dirty="0">
                <a:latin typeface="Arial" panose="020B0604020202020204" pitchFamily="34" charset="0"/>
                <a:ea typeface="Arial"/>
                <a:cs typeface="Arial" panose="020B0604020202020204" pitchFamily="34" charset="0"/>
                <a:sym typeface="Arial"/>
              </a:rPr>
              <a:t>    overall diffraction pattern of spots.</a:t>
            </a:r>
          </a:p>
          <a:p>
            <a:pPr marL="0" indent="0">
              <a:lnSpc>
                <a:spcPct val="115000"/>
              </a:lnSpc>
              <a:spcBef>
                <a:spcPts val="0"/>
              </a:spcBef>
              <a:buSzPts val="1100"/>
              <a:buFontTx/>
              <a:buNone/>
              <a:defRPr/>
            </a:pPr>
            <a:endParaRPr lang="en-US" sz="2400" b="1" kern="0" dirty="0">
              <a:latin typeface="Arial" panose="020B0604020202020204" pitchFamily="34" charset="0"/>
              <a:ea typeface="Arial"/>
              <a:cs typeface="Arial" panose="020B0604020202020204" pitchFamily="34" charset="0"/>
              <a:sym typeface="Arial"/>
            </a:endParaRPr>
          </a:p>
          <a:p>
            <a:pPr marL="0" indent="0">
              <a:lnSpc>
                <a:spcPct val="115000"/>
              </a:lnSpc>
              <a:spcBef>
                <a:spcPts val="0"/>
              </a:spcBef>
              <a:buSzPts val="1100"/>
              <a:buFontTx/>
              <a:buNone/>
              <a:defRPr/>
            </a:pPr>
            <a:r>
              <a:rPr lang="en-US" sz="2400" b="1" dirty="0">
                <a:latin typeface="Arial" panose="020B0604020202020204" pitchFamily="34" charset="0"/>
                <a:cs typeface="Arial" panose="020B0604020202020204" pitchFamily="34" charset="0"/>
              </a:rPr>
              <a:t>An electron-density map of the protein is reconstructed from the overall diffraction pattern of spots by a mathematical technique called a Fourier transform. </a:t>
            </a:r>
          </a:p>
          <a:p>
            <a:pPr marL="0" indent="0">
              <a:lnSpc>
                <a:spcPct val="115000"/>
              </a:lnSpc>
              <a:spcBef>
                <a:spcPts val="0"/>
              </a:spcBef>
              <a:buSzPts val="1100"/>
              <a:buFontTx/>
              <a:buNone/>
              <a:defRPr/>
            </a:pPr>
            <a:endParaRPr lang="en-US" sz="2400" dirty="0"/>
          </a:p>
          <a:p>
            <a:pPr marL="0" indent="0">
              <a:lnSpc>
                <a:spcPct val="115000"/>
              </a:lnSpc>
              <a:spcBef>
                <a:spcPts val="0"/>
              </a:spcBef>
              <a:buSzPts val="1100"/>
              <a:buFontTx/>
              <a:buNone/>
              <a:defRPr/>
            </a:pPr>
            <a:endParaRPr lang="en-US" sz="2400" b="1" kern="0" dirty="0">
              <a:latin typeface="Arial" panose="020B0604020202020204" pitchFamily="34" charset="0"/>
              <a:ea typeface="Arial"/>
              <a:cs typeface="Arial" panose="020B0604020202020204" pitchFamily="34" charset="0"/>
              <a:sym typeface="Arial"/>
            </a:endParaRPr>
          </a:p>
          <a:p>
            <a:pPr marL="0" indent="0">
              <a:lnSpc>
                <a:spcPct val="115000"/>
              </a:lnSpc>
              <a:spcBef>
                <a:spcPts val="0"/>
              </a:spcBef>
              <a:buSzPts val="1100"/>
              <a:buFontTx/>
              <a:buNone/>
              <a:defRPr/>
            </a:pPr>
            <a:endParaRPr lang="en-US" sz="2400" kern="0" dirty="0">
              <a:latin typeface="Arial" panose="020B0604020202020204" pitchFamily="34" charset="0"/>
              <a:ea typeface="Arial"/>
              <a:cs typeface="Arial" panose="020B0604020202020204" pitchFamily="34" charset="0"/>
              <a:sym typeface="Arial"/>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94D0B6-8240-41F4-A51A-015CCFBA174D}"/>
              </a:ext>
            </a:extLst>
          </p:cNvPr>
          <p:cNvSpPr>
            <a:spLocks noGrp="1"/>
          </p:cNvSpPr>
          <p:nvPr>
            <p:ph type="title"/>
          </p:nvPr>
        </p:nvSpPr>
        <p:spPr/>
        <p:txBody>
          <a:bodyPr/>
          <a:lstStyle/>
          <a:p>
            <a:r>
              <a:rPr lang="en-US" altLang="en-US" sz="3200" dirty="0">
                <a:solidFill>
                  <a:srgbClr val="4E4CB4"/>
                </a:solidFill>
                <a:latin typeface="Arial" panose="020B0604020202020204" pitchFamily="34" charset="0"/>
                <a:cs typeface="Arial" panose="020B0604020202020204" pitchFamily="34" charset="0"/>
                <a:sym typeface="Symbol" pitchFamily="2" charset="2"/>
              </a:rPr>
              <a:t>Distances between Protein Atoms Can Be Measured by Nuclear Magnetic Resonance</a:t>
            </a:r>
            <a:endParaRPr lang="en-AU" sz="3200" dirty="0">
              <a:solidFill>
                <a:srgbClr val="4E4CB4"/>
              </a:solidFill>
            </a:endParaRPr>
          </a:p>
        </p:txBody>
      </p:sp>
      <p:sp>
        <p:nvSpPr>
          <p:cNvPr id="5" name="Google Shape;232;g7fe2cbe272_0_58">
            <a:extLst>
              <a:ext uri="{FF2B5EF4-FFF2-40B4-BE49-F238E27FC236}">
                <a16:creationId xmlns:a16="http://schemas.microsoft.com/office/drawing/2014/main" id="{5F276184-9120-0A4D-92C0-F57E8CE0FBA6}"/>
              </a:ext>
            </a:extLst>
          </p:cNvPr>
          <p:cNvSpPr txBox="1">
            <a:spLocks noGrp="1"/>
          </p:cNvSpPr>
          <p:nvPr>
            <p:ph type="body" idx="1"/>
          </p:nvPr>
        </p:nvSpPr>
        <p:spPr>
          <a:xfrm>
            <a:off x="458787" y="1715729"/>
            <a:ext cx="8226425" cy="4114800"/>
          </a:xfrm>
        </p:spPr>
        <p:txBody>
          <a:bodyPr/>
          <a:lstStyle/>
          <a:p>
            <a:pPr indent="-406400">
              <a:lnSpc>
                <a:spcPct val="110000"/>
              </a:lnSpc>
              <a:buSzPts val="2800"/>
              <a:defRPr/>
            </a:pPr>
            <a:r>
              <a:rPr lang="en-US" sz="2400" b="1" dirty="0">
                <a:latin typeface="Arial" panose="020B0604020202020204" pitchFamily="34" charset="0"/>
                <a:cs typeface="Arial" panose="020B0604020202020204" pitchFamily="34" charset="0"/>
              </a:rPr>
              <a:t>nuclear magnetic resonance (NMR) </a:t>
            </a:r>
            <a:r>
              <a:rPr lang="en-US" sz="2400" dirty="0">
                <a:latin typeface="Arial" panose="020B0604020202020204" pitchFamily="34" charset="0"/>
                <a:cs typeface="Arial" panose="020B0604020202020204" pitchFamily="34" charset="0"/>
              </a:rPr>
              <a:t>= carried out on molecules in solution</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r>
              <a:rPr lang="en-US" sz="2400" dirty="0">
                <a:latin typeface="Arial" panose="020B0604020202020204" pitchFamily="34" charset="0"/>
                <a:cs typeface="Arial" panose="020B0604020202020204" pitchFamily="34" charset="0"/>
              </a:rPr>
              <a:t>captures dynamics of protein structure: </a:t>
            </a:r>
          </a:p>
          <a:p>
            <a:pPr lvl="1" indent="-406400">
              <a:lnSpc>
                <a:spcPct val="110000"/>
              </a:lnSpc>
              <a:buSzPts val="2800"/>
              <a:defRPr/>
            </a:pPr>
            <a:r>
              <a:rPr lang="en-US" sz="2400" dirty="0">
                <a:latin typeface="Arial" panose="020B0604020202020204" pitchFamily="34" charset="0"/>
                <a:cs typeface="Arial" panose="020B0604020202020204" pitchFamily="34" charset="0"/>
              </a:rPr>
              <a:t>conformational changes</a:t>
            </a:r>
          </a:p>
          <a:p>
            <a:pPr lvl="1" indent="-406400">
              <a:lnSpc>
                <a:spcPct val="110000"/>
              </a:lnSpc>
              <a:buSzPts val="2800"/>
              <a:defRPr/>
            </a:pPr>
            <a:r>
              <a:rPr lang="en-US" sz="2400" dirty="0">
                <a:latin typeface="Arial" panose="020B0604020202020204" pitchFamily="34" charset="0"/>
                <a:cs typeface="Arial" panose="020B0604020202020204" pitchFamily="34" charset="0"/>
              </a:rPr>
              <a:t>protein folding </a:t>
            </a:r>
          </a:p>
          <a:p>
            <a:pPr lvl="1" indent="-406400">
              <a:lnSpc>
                <a:spcPct val="110000"/>
              </a:lnSpc>
              <a:buSzPts val="2800"/>
              <a:defRPr/>
            </a:pPr>
            <a:r>
              <a:rPr lang="en-US" sz="2400" dirty="0">
                <a:latin typeface="Arial" panose="020B0604020202020204" pitchFamily="34" charset="0"/>
                <a:cs typeface="Arial" panose="020B0604020202020204" pitchFamily="34" charset="0"/>
              </a:rPr>
              <a:t>interactions with other molecules</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b="1" dirty="0">
              <a:latin typeface="Arial" panose="020B0604020202020204" pitchFamily="34" charset="0"/>
              <a:cs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A47196-4D21-4FB4-AB42-13E4DD9AEBD4}"/>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a:t>
            </a:r>
            <a:endParaRPr lang="en-AU" dirty="0">
              <a:solidFill>
                <a:srgbClr val="145C76"/>
              </a:solidFill>
            </a:endParaRPr>
          </a:p>
        </p:txBody>
      </p:sp>
      <p:sp>
        <p:nvSpPr>
          <p:cNvPr id="233477" name="Google Shape;433;g847cf01710_0_113">
            <a:extLst>
              <a:ext uri="{FF2B5EF4-FFF2-40B4-BE49-F238E27FC236}">
                <a16:creationId xmlns:a16="http://schemas.microsoft.com/office/drawing/2014/main" id="{F698BC0C-3B44-4B41-BD0F-7F8C460E94ED}"/>
              </a:ext>
            </a:extLst>
          </p:cNvPr>
          <p:cNvSpPr txBox="1">
            <a:spLocks noChangeArrowheads="1"/>
          </p:cNvSpPr>
          <p:nvPr/>
        </p:nvSpPr>
        <p:spPr bwMode="auto">
          <a:xfrm>
            <a:off x="708025" y="1600199"/>
            <a:ext cx="8042275"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Which item is the predominant factor in protein stability? </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disulfide bonds</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the hydrophobic effect</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 salt bridges</a:t>
            </a:r>
            <a:endParaRPr lang="en-US" altLang="en-US" sz="2400" dirty="0">
              <a:solidFill>
                <a:srgbClr val="000000"/>
              </a:solidFill>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D. nonpeptide covalent bonds</a:t>
            </a:r>
          </a:p>
        </p:txBody>
      </p:sp>
      <p:pic>
        <p:nvPicPr>
          <p:cNvPr id="6" name="Picture 5" descr="Icon P 1&#10;">
            <a:extLst>
              <a:ext uri="{FF2B5EF4-FFF2-40B4-BE49-F238E27FC236}">
                <a16:creationId xmlns:a16="http://schemas.microsoft.com/office/drawing/2014/main" id="{E282F5E7-4434-4AA3-8286-A2544B1737F9}"/>
              </a:ext>
            </a:extLst>
          </p:cNvPr>
          <p:cNvPicPr>
            <a:picLocks noChangeAspect="1"/>
          </p:cNvPicPr>
          <p:nvPr/>
        </p:nvPicPr>
        <p:blipFill>
          <a:blip r:embed="rId3"/>
          <a:stretch>
            <a:fillRect/>
          </a:stretch>
        </p:blipFill>
        <p:spPr>
          <a:xfrm>
            <a:off x="848868" y="344928"/>
            <a:ext cx="1133954" cy="816935"/>
          </a:xfrm>
          <a:prstGeom prst="rect">
            <a:avLst/>
          </a:prstGeom>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207F1C-AEE1-4FFF-A4F1-8E25FFB32C0F}"/>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sym typeface="Symbol" pitchFamily="2" charset="2"/>
              </a:rPr>
              <a:t>Nuclear Spin</a:t>
            </a:r>
            <a:endParaRPr lang="en-AU" dirty="0"/>
          </a:p>
        </p:txBody>
      </p:sp>
      <p:sp>
        <p:nvSpPr>
          <p:cNvPr id="6" name="Google Shape;232;g7fe2cbe272_0_58">
            <a:extLst>
              <a:ext uri="{FF2B5EF4-FFF2-40B4-BE49-F238E27FC236}">
                <a16:creationId xmlns:a16="http://schemas.microsoft.com/office/drawing/2014/main" id="{BA6AAD31-1458-4F4A-9A1F-9382EFBFA8E6}"/>
              </a:ext>
            </a:extLst>
          </p:cNvPr>
          <p:cNvSpPr txBox="1">
            <a:spLocks noGrp="1"/>
          </p:cNvSpPr>
          <p:nvPr>
            <p:ph type="body" idx="1"/>
          </p:nvPr>
        </p:nvSpPr>
        <p:spPr>
          <a:xfrm>
            <a:off x="458788" y="1524000"/>
            <a:ext cx="8226425" cy="4114800"/>
          </a:xfrm>
        </p:spPr>
        <p:txBody>
          <a:bodyPr/>
          <a:lstStyle/>
          <a:p>
            <a:pPr indent="-406400">
              <a:lnSpc>
                <a:spcPct val="110000"/>
              </a:lnSpc>
              <a:buSzPts val="2800"/>
              <a:defRPr/>
            </a:pPr>
            <a:r>
              <a:rPr lang="en-US" sz="2400" dirty="0">
                <a:latin typeface="Arial" panose="020B0604020202020204" pitchFamily="34" charset="0"/>
                <a:cs typeface="Arial" panose="020B0604020202020204" pitchFamily="34" charset="0"/>
              </a:rPr>
              <a:t>NMR</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measures nuclear spin angular momentum, a quantum mechanical property of atomic nuclei</a:t>
            </a:r>
          </a:p>
          <a:p>
            <a:pPr lvl="1" indent="-406400">
              <a:lnSpc>
                <a:spcPct val="110000"/>
              </a:lnSpc>
              <a:buSzPts val="2800"/>
              <a:defRPr/>
            </a:pPr>
            <a:r>
              <a:rPr lang="en-US" sz="2400" dirty="0">
                <a:latin typeface="Arial" panose="020B0604020202020204" pitchFamily="34" charset="0"/>
                <a:cs typeface="Arial" panose="020B0604020202020204" pitchFamily="34" charset="0"/>
              </a:rPr>
              <a:t>nuclear spin of </a:t>
            </a:r>
            <a:r>
              <a:rPr lang="en-US" sz="2400" baseline="30000" dirty="0">
                <a:latin typeface="Arial" panose="020B0604020202020204" pitchFamily="34" charset="0"/>
                <a:cs typeface="Arial" panose="020B0604020202020204" pitchFamily="34" charset="0"/>
              </a:rPr>
              <a:t>1</a:t>
            </a:r>
            <a:r>
              <a:rPr lang="en-US" sz="2400" dirty="0">
                <a:latin typeface="Arial" panose="020B0604020202020204" pitchFamily="34" charset="0"/>
                <a:cs typeface="Arial" panose="020B0604020202020204" pitchFamily="34" charset="0"/>
              </a:rPr>
              <a:t>H, </a:t>
            </a:r>
            <a:r>
              <a:rPr lang="en-US" sz="2400" baseline="30000" dirty="0">
                <a:latin typeface="Arial" panose="020B0604020202020204" pitchFamily="34" charset="0"/>
                <a:cs typeface="Arial" panose="020B0604020202020204" pitchFamily="34" charset="0"/>
              </a:rPr>
              <a:t>13</a:t>
            </a:r>
            <a:r>
              <a:rPr lang="en-US" sz="2400" dirty="0">
                <a:latin typeface="Arial" panose="020B0604020202020204" pitchFamily="34" charset="0"/>
                <a:cs typeface="Arial" panose="020B0604020202020204" pitchFamily="34" charset="0"/>
              </a:rPr>
              <a:t>C, </a:t>
            </a:r>
            <a:r>
              <a:rPr lang="en-US" sz="2400" baseline="30000" dirty="0">
                <a:latin typeface="Arial" panose="020B0604020202020204" pitchFamily="34" charset="0"/>
                <a:cs typeface="Arial" panose="020B0604020202020204" pitchFamily="34" charset="0"/>
              </a:rPr>
              <a:t>15</a:t>
            </a:r>
            <a:r>
              <a:rPr lang="en-US" sz="2400" dirty="0">
                <a:latin typeface="Arial" panose="020B0604020202020204" pitchFamily="34" charset="0"/>
                <a:cs typeface="Arial" panose="020B0604020202020204" pitchFamily="34" charset="0"/>
              </a:rPr>
              <a:t>N, </a:t>
            </a:r>
            <a:r>
              <a:rPr lang="en-US" sz="2400" baseline="30000" dirty="0">
                <a:latin typeface="Arial" panose="020B0604020202020204" pitchFamily="34" charset="0"/>
                <a:cs typeface="Arial" panose="020B0604020202020204" pitchFamily="34" charset="0"/>
              </a:rPr>
              <a:t>19</a:t>
            </a:r>
            <a:r>
              <a:rPr lang="en-US" sz="2400" dirty="0">
                <a:latin typeface="Arial" panose="020B0604020202020204" pitchFamily="34" charset="0"/>
                <a:cs typeface="Arial" panose="020B0604020202020204" pitchFamily="34" charset="0"/>
              </a:rPr>
              <a:t>F, and </a:t>
            </a:r>
            <a:r>
              <a:rPr lang="en-US" sz="2400" baseline="30000" dirty="0">
                <a:latin typeface="Arial" panose="020B0604020202020204" pitchFamily="34" charset="0"/>
                <a:cs typeface="Arial" panose="020B0604020202020204" pitchFamily="34" charset="0"/>
              </a:rPr>
              <a:t>31</a:t>
            </a:r>
            <a:r>
              <a:rPr lang="en-US" sz="2400" dirty="0">
                <a:latin typeface="Arial" panose="020B0604020202020204" pitchFamily="34" charset="0"/>
                <a:cs typeface="Arial" panose="020B0604020202020204" pitchFamily="34" charset="0"/>
              </a:rPr>
              <a:t>P gives rise to an NMR signal</a:t>
            </a:r>
          </a:p>
          <a:p>
            <a:pPr lvl="1" indent="-406400">
              <a:lnSpc>
                <a:spcPct val="110000"/>
              </a:lnSpc>
              <a:buSzPts val="2800"/>
              <a:defRPr/>
            </a:pPr>
            <a:r>
              <a:rPr lang="en-US" sz="2400" dirty="0">
                <a:latin typeface="Arial" panose="020B0604020202020204" pitchFamily="34" charset="0"/>
                <a:cs typeface="Arial" panose="020B0604020202020204" pitchFamily="34" charset="0"/>
              </a:rPr>
              <a:t>nuclear spin generates a magnetic dipole</a:t>
            </a:r>
          </a:p>
          <a:p>
            <a:pPr marL="508000" lvl="1"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b="1" dirty="0">
              <a:latin typeface="Arial" panose="020B0604020202020204" pitchFamily="34" charset="0"/>
              <a:cs typeface="Arial" panose="020B0604020202020204" pitchFamily="34" charset="0"/>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8B98CB-3336-4274-A2F0-CEF8435E52F6}"/>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sym typeface="Symbol" pitchFamily="2" charset="2"/>
              </a:rPr>
              <a:t>NMR Spectrum</a:t>
            </a:r>
            <a:endParaRPr lang="en-AU" dirty="0"/>
          </a:p>
        </p:txBody>
      </p:sp>
      <p:sp>
        <p:nvSpPr>
          <p:cNvPr id="6" name="Google Shape;232;g7fe2cbe272_0_58">
            <a:extLst>
              <a:ext uri="{FF2B5EF4-FFF2-40B4-BE49-F238E27FC236}">
                <a16:creationId xmlns:a16="http://schemas.microsoft.com/office/drawing/2014/main" id="{19CA1D41-88D4-2A4D-B31D-A8A508A2BAC1}"/>
              </a:ext>
            </a:extLst>
          </p:cNvPr>
          <p:cNvSpPr txBox="1">
            <a:spLocks noGrp="1"/>
          </p:cNvSpPr>
          <p:nvPr>
            <p:ph type="body" idx="1"/>
          </p:nvPr>
        </p:nvSpPr>
        <p:spPr>
          <a:xfrm>
            <a:off x="458788" y="1524000"/>
            <a:ext cx="7923212" cy="2241755"/>
          </a:xfrm>
        </p:spPr>
        <p:txBody>
          <a:bodyPr/>
          <a:lstStyle/>
          <a:p>
            <a:pPr indent="-406400">
              <a:lnSpc>
                <a:spcPct val="110000"/>
              </a:lnSpc>
              <a:buSzPts val="2800"/>
              <a:defRPr/>
            </a:pPr>
            <a:r>
              <a:rPr lang="en-US" sz="2400" dirty="0">
                <a:latin typeface="Arial" panose="020B0604020202020204" pitchFamily="34" charset="0"/>
                <a:cs typeface="Arial" panose="020B0604020202020204" pitchFamily="34" charset="0"/>
              </a:rPr>
              <a:t>magnetic field causes magnetic dipoles to align in the field in one of two orientations: parallel (low energy) or antiparallel (high energy) </a:t>
            </a:r>
          </a:p>
          <a:p>
            <a:pPr indent="-406400">
              <a:lnSpc>
                <a:spcPct val="110000"/>
              </a:lnSpc>
              <a:buSzPts val="2800"/>
              <a:defRPr/>
            </a:pPr>
            <a:r>
              <a:rPr lang="en-US" sz="2400" dirty="0">
                <a:latin typeface="Arial" panose="020B0604020202020204" pitchFamily="34" charset="0"/>
                <a:cs typeface="Arial" panose="020B0604020202020204" pitchFamily="34" charset="0"/>
              </a:rPr>
              <a:t>pulse of electromagnetic energy generates an NMR spectrum</a:t>
            </a:r>
          </a:p>
          <a:p>
            <a:pPr lvl="1"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b="1" dirty="0">
              <a:latin typeface="Arial" panose="020B0604020202020204" pitchFamily="34" charset="0"/>
              <a:cs typeface="Arial" panose="020B0604020202020204" pitchFamily="34" charset="0"/>
            </a:endParaRPr>
          </a:p>
        </p:txBody>
      </p:sp>
      <p:pic>
        <p:nvPicPr>
          <p:cNvPr id="203779" name="Picture 3" descr="Part a shows a one-dimensional H 1 NMR spectrum">
            <a:extLst>
              <a:ext uri="{FF2B5EF4-FFF2-40B4-BE49-F238E27FC236}">
                <a16:creationId xmlns:a16="http://schemas.microsoft.com/office/drawing/2014/main" id="{DD2541C1-D89D-8B42-A2A1-B5428B55795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599557" y="3862644"/>
            <a:ext cx="3944885" cy="2612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9083D-21A6-4306-A5C5-FCE87580E371}"/>
              </a:ext>
            </a:extLst>
          </p:cNvPr>
          <p:cNvSpPr>
            <a:spLocks noGrp="1"/>
          </p:cNvSpPr>
          <p:nvPr>
            <p:ph type="title"/>
          </p:nvPr>
        </p:nvSpPr>
        <p:spPr/>
        <p:txBody>
          <a:bodyPr/>
          <a:lstStyle/>
          <a:p>
            <a:r>
              <a:rPr lang="en-US" altLang="en-US" dirty="0">
                <a:solidFill>
                  <a:srgbClr val="145C76"/>
                </a:solidFill>
                <a:latin typeface="Arial" panose="020B0604020202020204" pitchFamily="34" charset="0"/>
                <a:cs typeface="Arial" panose="020B0604020202020204" pitchFamily="34" charset="0"/>
              </a:rPr>
              <a:t>Clicker Question 23</a:t>
            </a:r>
            <a:endParaRPr lang="en-AU" dirty="0">
              <a:solidFill>
                <a:srgbClr val="145C76"/>
              </a:solidFill>
            </a:endParaRPr>
          </a:p>
        </p:txBody>
      </p:sp>
      <p:sp>
        <p:nvSpPr>
          <p:cNvPr id="205827" name="Google Shape;280;g847cf01710_0_7">
            <a:extLst>
              <a:ext uri="{FF2B5EF4-FFF2-40B4-BE49-F238E27FC236}">
                <a16:creationId xmlns:a16="http://schemas.microsoft.com/office/drawing/2014/main" id="{EF28E5BE-9515-0842-8D42-F10E4EEBB585}"/>
              </a:ext>
            </a:extLst>
          </p:cNvPr>
          <p:cNvSpPr>
            <a:spLocks noGrp="1" noChangeArrowheads="1"/>
          </p:cNvSpPr>
          <p:nvPr>
            <p:ph type="body" idx="1"/>
          </p:nvPr>
        </p:nvSpPr>
        <p:spPr>
          <a:xfrm>
            <a:off x="563563" y="1657350"/>
            <a:ext cx="8001000" cy="4959760"/>
          </a:xfrm>
        </p:spPr>
        <p:txBody>
          <a:bodyPr lIns="91425" tIns="45700" rIns="91425" bIns="45700"/>
          <a:lstStyle/>
          <a:p>
            <a:pPr marL="0" indent="0">
              <a:lnSpc>
                <a:spcPct val="115000"/>
              </a:lnSpc>
              <a:spcBef>
                <a:spcPts val="800"/>
              </a:spcBef>
              <a:buFontTx/>
              <a:buNone/>
            </a:pPr>
            <a:r>
              <a:rPr lang="en-US" altLang="en-US" sz="2400" dirty="0">
                <a:latin typeface="Arial" panose="020B0604020202020204" pitchFamily="34" charset="0"/>
                <a:cs typeface="Arial" panose="020B0604020202020204" pitchFamily="34" charset="0"/>
              </a:rPr>
              <a:t>The primary structure of a protein is known and the location of internal disulfide bonds has been determined. What method (assuming limitations are overcome) could one use to determine secondary and tertiary structure in the protein once it folds into a native conformation?</a:t>
            </a:r>
            <a:endParaRPr lang="en-US" altLang="en-US" sz="2800" dirty="0">
              <a:latin typeface="Arial" panose="020B0604020202020204" pitchFamily="34" charset="0"/>
              <a:cs typeface="Arial" panose="020B0604020202020204" pitchFamily="34" charset="0"/>
            </a:endParaRPr>
          </a:p>
          <a:p>
            <a:pPr marL="0" indent="0" algn="just">
              <a:lnSpc>
                <a:spcPct val="115000"/>
              </a:lnSpc>
              <a:spcBef>
                <a:spcPts val="1200"/>
              </a:spcBef>
              <a:buFontTx/>
              <a:buNone/>
            </a:pPr>
            <a:r>
              <a:rPr lang="en-US" altLang="en-US" sz="2400" dirty="0">
                <a:latin typeface="Arial" panose="020B0604020202020204" pitchFamily="34" charset="0"/>
                <a:cs typeface="Arial" panose="020B0604020202020204" pitchFamily="34" charset="0"/>
                <a:sym typeface="Arial" panose="020B0604020202020204" pitchFamily="34" charset="0"/>
              </a:rPr>
              <a:t>A. </a:t>
            </a:r>
            <a:r>
              <a:rPr lang="en-US" altLang="en-US" sz="2400" dirty="0">
                <a:latin typeface="Arial" panose="020B0604020202020204" pitchFamily="34" charset="0"/>
                <a:cs typeface="Arial" panose="020B0604020202020204" pitchFamily="34" charset="0"/>
              </a:rPr>
              <a:t>perform x-ray diffraction on crystalized protein</a:t>
            </a:r>
          </a:p>
          <a:p>
            <a:pPr marL="0" indent="0" algn="just">
              <a:lnSpc>
                <a:spcPct val="115000"/>
              </a:lnSpc>
              <a:spcBef>
                <a:spcPts val="800"/>
              </a:spcBef>
              <a:buFontTx/>
              <a:buNone/>
            </a:pPr>
            <a:r>
              <a:rPr lang="en-US" altLang="en-US" sz="2400" dirty="0">
                <a:latin typeface="Arial" panose="020B0604020202020204" pitchFamily="34" charset="0"/>
                <a:cs typeface="Arial" panose="020B0604020202020204" pitchFamily="34" charset="0"/>
                <a:sym typeface="Arial" panose="020B0604020202020204" pitchFamily="34" charset="0"/>
              </a:rPr>
              <a:t>B. </a:t>
            </a:r>
            <a:r>
              <a:rPr lang="en-US" altLang="en-US" sz="2400" dirty="0">
                <a:latin typeface="Arial" panose="020B0604020202020204" pitchFamily="34" charset="0"/>
                <a:cs typeface="Arial" panose="020B0604020202020204" pitchFamily="34" charset="0"/>
              </a:rPr>
              <a:t>perform a Ramachandran plot/analysis on the protein</a:t>
            </a:r>
          </a:p>
          <a:p>
            <a:pPr marL="0" indent="0" algn="just">
              <a:lnSpc>
                <a:spcPct val="115000"/>
              </a:lnSpc>
              <a:spcBef>
                <a:spcPts val="800"/>
              </a:spcBef>
              <a:buFontTx/>
              <a:buNone/>
            </a:pPr>
            <a:r>
              <a:rPr lang="en-US" altLang="en-US" sz="2400" dirty="0">
                <a:latin typeface="Arial" panose="020B0604020202020204" pitchFamily="34" charset="0"/>
                <a:cs typeface="Arial" panose="020B0604020202020204" pitchFamily="34" charset="0"/>
                <a:sym typeface="Arial" panose="020B0604020202020204" pitchFamily="34" charset="0"/>
              </a:rPr>
              <a:t>C. </a:t>
            </a:r>
            <a:r>
              <a:rPr lang="en-US" altLang="en-US" sz="2400" dirty="0">
                <a:latin typeface="Arial" panose="020B0604020202020204" pitchFamily="34" charset="0"/>
                <a:cs typeface="Arial" panose="020B0604020202020204" pitchFamily="34" charset="0"/>
              </a:rPr>
              <a:t>perform circular dichroism experiments</a:t>
            </a:r>
          </a:p>
          <a:p>
            <a:pPr marL="0" indent="0" algn="just">
              <a:lnSpc>
                <a:spcPct val="115000"/>
              </a:lnSpc>
              <a:spcBef>
                <a:spcPts val="800"/>
              </a:spcBef>
              <a:buFontTx/>
              <a:buNone/>
            </a:pPr>
            <a:r>
              <a:rPr lang="en-US" altLang="en-US" sz="2400" dirty="0">
                <a:latin typeface="Arial" panose="020B0604020202020204" pitchFamily="34" charset="0"/>
                <a:cs typeface="Arial" panose="020B0604020202020204" pitchFamily="34" charset="0"/>
                <a:sym typeface="Arial" panose="020B0604020202020204" pitchFamily="34" charset="0"/>
              </a:rPr>
              <a:t>D. </a:t>
            </a:r>
            <a:r>
              <a:rPr lang="en-US" altLang="en-US" sz="2400" dirty="0">
                <a:latin typeface="Arial" panose="020B0604020202020204" pitchFamily="34" charset="0"/>
                <a:cs typeface="Arial" panose="020B0604020202020204" pitchFamily="34" charset="0"/>
              </a:rPr>
              <a:t>perform NMR experiments on soluble protein</a:t>
            </a:r>
          </a:p>
          <a:p>
            <a:pPr marL="0" indent="0" algn="just">
              <a:lnSpc>
                <a:spcPct val="115000"/>
              </a:lnSpc>
              <a:spcBef>
                <a:spcPts val="800"/>
              </a:spcBef>
              <a:buFontTx/>
              <a:buNone/>
            </a:pPr>
            <a:r>
              <a:rPr lang="en-US" altLang="en-US" sz="2400" dirty="0">
                <a:latin typeface="Arial" panose="020B0604020202020204" pitchFamily="34" charset="0"/>
                <a:cs typeface="Arial" panose="020B0604020202020204" pitchFamily="34" charset="0"/>
                <a:sym typeface="Arial" panose="020B0604020202020204" pitchFamily="34" charset="0"/>
              </a:rPr>
              <a:t>E. </a:t>
            </a:r>
            <a:r>
              <a:rPr lang="en-US" altLang="en-US" sz="2400" dirty="0">
                <a:latin typeface="Arial" panose="020B0604020202020204" pitchFamily="34" charset="0"/>
                <a:cs typeface="Arial" panose="020B0604020202020204" pitchFamily="34" charset="0"/>
              </a:rPr>
              <a:t>All of these methods could be used.</a:t>
            </a:r>
          </a:p>
          <a:p>
            <a:pPr marL="0" indent="0">
              <a:lnSpc>
                <a:spcPct val="115000"/>
              </a:lnSpc>
              <a:spcBef>
                <a:spcPts val="800"/>
              </a:spcBef>
              <a:buClr>
                <a:srgbClr val="000000"/>
              </a:buClr>
              <a:buSzPts val="1100"/>
              <a:buFontTx/>
              <a:buNone/>
            </a:pPr>
            <a:endParaRPr lang="en-US" altLang="en-US" dirty="0"/>
          </a:p>
          <a:p>
            <a:pPr marL="0" indent="0">
              <a:spcBef>
                <a:spcPts val="363"/>
              </a:spcBef>
              <a:buFontTx/>
              <a:buNone/>
            </a:pPr>
            <a:endParaRPr lang="en-US" altLang="en-US" dirty="0"/>
          </a:p>
        </p:txBody>
      </p:sp>
      <p:pic>
        <p:nvPicPr>
          <p:cNvPr id="5" name="Picture 4" descr="Icon P 5&#10;">
            <a:extLst>
              <a:ext uri="{FF2B5EF4-FFF2-40B4-BE49-F238E27FC236}">
                <a16:creationId xmlns:a16="http://schemas.microsoft.com/office/drawing/2014/main" id="{34CB52D9-B7EA-4665-8501-793EC6B78141}"/>
              </a:ext>
            </a:extLst>
          </p:cNvPr>
          <p:cNvPicPr>
            <a:picLocks noChangeAspect="1"/>
          </p:cNvPicPr>
          <p:nvPr/>
        </p:nvPicPr>
        <p:blipFill>
          <a:blip r:embed="rId3"/>
          <a:stretch>
            <a:fillRect/>
          </a:stretch>
        </p:blipFill>
        <p:spPr>
          <a:xfrm>
            <a:off x="834289" y="345360"/>
            <a:ext cx="1133954" cy="816935"/>
          </a:xfrm>
          <a:prstGeom prst="rect">
            <a:avLst/>
          </a:prstGeom>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0014164-B8E5-4289-8991-184F12FE86E5}"/>
              </a:ext>
            </a:extLst>
          </p:cNvPr>
          <p:cNvSpPr>
            <a:spLocks noGrp="1"/>
          </p:cNvSpPr>
          <p:nvPr>
            <p:ph type="title"/>
          </p:nvPr>
        </p:nvSpPr>
        <p:spPr/>
        <p:txBody>
          <a:bodyPr/>
          <a:lstStyle/>
          <a:p>
            <a:r>
              <a:rPr lang="en-US" altLang="en-US" dirty="0">
                <a:solidFill>
                  <a:srgbClr val="145C76"/>
                </a:solidFill>
                <a:latin typeface="Arial" panose="020B0604020202020204" pitchFamily="34" charset="0"/>
                <a:cs typeface="Arial" panose="020B0604020202020204" pitchFamily="34" charset="0"/>
              </a:rPr>
              <a:t>Clicker Question 23, Response</a:t>
            </a:r>
            <a:endParaRPr lang="en-AU" dirty="0">
              <a:solidFill>
                <a:srgbClr val="145C76"/>
              </a:solidFill>
            </a:endParaRPr>
          </a:p>
        </p:txBody>
      </p:sp>
      <p:sp>
        <p:nvSpPr>
          <p:cNvPr id="207875" name="Google Shape;280;g847cf01710_0_7">
            <a:extLst>
              <a:ext uri="{FF2B5EF4-FFF2-40B4-BE49-F238E27FC236}">
                <a16:creationId xmlns:a16="http://schemas.microsoft.com/office/drawing/2014/main" id="{D941E805-18E5-954C-932A-F833E17DD375}"/>
              </a:ext>
            </a:extLst>
          </p:cNvPr>
          <p:cNvSpPr txBox="1">
            <a:spLocks noChangeArrowheads="1"/>
          </p:cNvSpPr>
          <p:nvPr/>
        </p:nvSpPr>
        <p:spPr bwMode="auto">
          <a:xfrm>
            <a:off x="563563" y="1425676"/>
            <a:ext cx="8001000" cy="5132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FontTx/>
              <a:buNone/>
            </a:pPr>
            <a:r>
              <a:rPr lang="en-US" altLang="en-US" sz="2400" dirty="0">
                <a:latin typeface="Arial" panose="020B0604020202020204" pitchFamily="34" charset="0"/>
                <a:cs typeface="Arial" panose="020B0604020202020204" pitchFamily="34" charset="0"/>
              </a:rPr>
              <a:t>What method (assuming limitations are overcome) could one use to determine secondary and tertiary structure in the protein once it folds into a native conformation?</a:t>
            </a:r>
          </a:p>
          <a:p>
            <a:pPr>
              <a:lnSpc>
                <a:spcPct val="115000"/>
              </a:lnSpc>
              <a:spcBef>
                <a:spcPts val="800"/>
              </a:spcBef>
              <a:buFontTx/>
              <a:buNone/>
            </a:pPr>
            <a:endParaRPr lang="en-US" altLang="en-US" sz="2800" dirty="0">
              <a:latin typeface="Arial" panose="020B0604020202020204" pitchFamily="34" charset="0"/>
              <a:cs typeface="Arial" panose="020B0604020202020204" pitchFamily="34" charset="0"/>
            </a:endParaRPr>
          </a:p>
          <a:p>
            <a:pPr algn="just">
              <a:lnSpc>
                <a:spcPct val="115000"/>
              </a:lnSpc>
              <a:spcBef>
                <a:spcPts val="800"/>
              </a:spcBef>
              <a:buFontTx/>
              <a:buNone/>
            </a:pPr>
            <a:r>
              <a:rPr lang="en-US" altLang="en-US" sz="2400" b="1" dirty="0">
                <a:latin typeface="Arial" panose="020B0604020202020204" pitchFamily="34" charset="0"/>
                <a:cs typeface="Arial" panose="020B0604020202020204" pitchFamily="34" charset="0"/>
                <a:sym typeface="Arial" panose="020B0604020202020204" pitchFamily="34" charset="0"/>
              </a:rPr>
              <a:t>E. </a:t>
            </a:r>
            <a:r>
              <a:rPr lang="en-US" altLang="en-US" sz="2400" b="1" dirty="0">
                <a:latin typeface="Arial" panose="020B0604020202020204" pitchFamily="34" charset="0"/>
                <a:cs typeface="Arial" panose="020B0604020202020204" pitchFamily="34" charset="0"/>
              </a:rPr>
              <a:t>All of these methods could be used.</a:t>
            </a:r>
          </a:p>
          <a:p>
            <a:pPr algn="just">
              <a:lnSpc>
                <a:spcPct val="115000"/>
              </a:lnSpc>
              <a:spcBef>
                <a:spcPts val="800"/>
              </a:spcBef>
              <a:buFontTx/>
              <a:buNone/>
            </a:pPr>
            <a:endParaRPr lang="en-US" altLang="en-US" sz="1800" dirty="0"/>
          </a:p>
          <a:p>
            <a:pPr>
              <a:lnSpc>
                <a:spcPct val="115000"/>
              </a:lnSpc>
              <a:spcBef>
                <a:spcPts val="800"/>
              </a:spcBef>
              <a:buFontTx/>
              <a:buNone/>
            </a:pPr>
            <a:r>
              <a:rPr lang="en-US" altLang="en-US" sz="2400" b="1" dirty="0">
                <a:latin typeface="Arial" panose="020B0604020202020204" pitchFamily="34" charset="0"/>
                <a:cs typeface="Arial" panose="020B0604020202020204" pitchFamily="34" charset="0"/>
              </a:rPr>
              <a:t>Ramachandran plots and circular dichroism would provide information on secondary structure. X-ray diffraction on crystalized protein and NMR experiments on soluble protein would provide information on the tertiary structure.</a:t>
            </a:r>
          </a:p>
          <a:p>
            <a:pPr>
              <a:lnSpc>
                <a:spcPct val="115000"/>
              </a:lnSpc>
              <a:spcBef>
                <a:spcPts val="800"/>
              </a:spcBef>
              <a:buClr>
                <a:srgbClr val="000000"/>
              </a:buClr>
              <a:buSzPts val="1100"/>
              <a:buFontTx/>
              <a:buNone/>
            </a:pPr>
            <a:endParaRPr lang="en-US" altLang="en-US" b="1" dirty="0"/>
          </a:p>
          <a:p>
            <a:pPr>
              <a:spcBef>
                <a:spcPts val="363"/>
              </a:spcBef>
              <a:buFontTx/>
              <a:buNone/>
            </a:pPr>
            <a:endParaRPr lang="en-US" altLang="en-US" dirty="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BA41DD-B4B0-49B0-89C8-A3F2A1D20BFC}"/>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sym typeface="Symbol" pitchFamily="2" charset="2"/>
              </a:rPr>
              <a:t>Two-Dimensional NMR Techniques</a:t>
            </a:r>
            <a:endParaRPr lang="en-AU" dirty="0"/>
          </a:p>
        </p:txBody>
      </p:sp>
      <p:sp>
        <p:nvSpPr>
          <p:cNvPr id="6" name="Google Shape;232;g7fe2cbe272_0_58">
            <a:extLst>
              <a:ext uri="{FF2B5EF4-FFF2-40B4-BE49-F238E27FC236}">
                <a16:creationId xmlns:a16="http://schemas.microsoft.com/office/drawing/2014/main" id="{28CE9897-78E6-3B4E-A00F-0486C3367CBE}"/>
              </a:ext>
            </a:extLst>
          </p:cNvPr>
          <p:cNvSpPr txBox="1">
            <a:spLocks noGrp="1"/>
          </p:cNvSpPr>
          <p:nvPr>
            <p:ph type="body" idx="1"/>
          </p:nvPr>
        </p:nvSpPr>
        <p:spPr>
          <a:xfrm>
            <a:off x="458788" y="1524000"/>
            <a:ext cx="7923212" cy="4114800"/>
          </a:xfrm>
        </p:spPr>
        <p:txBody>
          <a:bodyPr/>
          <a:lstStyle/>
          <a:p>
            <a:pPr indent="-406400">
              <a:lnSpc>
                <a:spcPct val="110000"/>
              </a:lnSpc>
              <a:buSzPts val="2800"/>
              <a:defRPr/>
            </a:pPr>
            <a:r>
              <a:rPr lang="en-US" sz="2400" dirty="0">
                <a:latin typeface="Arial" panose="020B0604020202020204" pitchFamily="34" charset="0"/>
                <a:cs typeface="Arial" panose="020B0604020202020204" pitchFamily="34" charset="0"/>
              </a:rPr>
              <a:t>NOESY = nuclear </a:t>
            </a:r>
            <a:r>
              <a:rPr lang="en-US" sz="2400" dirty="0" err="1">
                <a:latin typeface="Arial" panose="020B0604020202020204" pitchFamily="34" charset="0"/>
                <a:cs typeface="Arial" panose="020B0604020202020204" pitchFamily="34" charset="0"/>
              </a:rPr>
              <a:t>Overhauser</a:t>
            </a:r>
            <a:r>
              <a:rPr lang="en-US" sz="2400" dirty="0">
                <a:latin typeface="Arial" panose="020B0604020202020204" pitchFamily="34" charset="0"/>
                <a:cs typeface="Arial" panose="020B0604020202020204" pitchFamily="34" charset="0"/>
              </a:rPr>
              <a:t> effect (NOE) spectroscopy = measures distance-dependent coupling of nuclear spins in nearby atoms through space</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r>
              <a:rPr lang="en-US" sz="2400" dirty="0">
                <a:latin typeface="Arial" panose="020B0604020202020204" pitchFamily="34" charset="0"/>
                <a:cs typeface="Arial" panose="020B0604020202020204" pitchFamily="34" charset="0"/>
              </a:rPr>
              <a:t>TOCSY = total correlation spectroscopy = measures the coupling of nuclear spins in atoms connected by covalent bonds </a:t>
            </a:r>
          </a:p>
          <a:p>
            <a:pPr marL="508000" lvl="1"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b="1" dirty="0">
              <a:latin typeface="Arial" panose="020B0604020202020204" pitchFamily="34" charset="0"/>
              <a:cs typeface="Arial" panose="020B0604020202020204" pitchFamily="34" charset="0"/>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46FF8D9-B9F1-4663-A055-956D9E285DF2}"/>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sym typeface="Symbol" pitchFamily="2" charset="2"/>
              </a:rPr>
              <a:t>Translating 2D NMR Spectra to 3D Structures</a:t>
            </a:r>
            <a:endParaRPr lang="en-AU" dirty="0"/>
          </a:p>
        </p:txBody>
      </p:sp>
      <p:pic>
        <p:nvPicPr>
          <p:cNvPr id="211970" name="Picture 4" descr="Parts b, c, and d, show how N M R spectra are used to determine the structure of a globin. ">
            <a:extLst>
              <a:ext uri="{FF2B5EF4-FFF2-40B4-BE49-F238E27FC236}">
                <a16:creationId xmlns:a16="http://schemas.microsoft.com/office/drawing/2014/main" id="{757EF77B-F38D-2644-9E36-252D0482615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515519" y="1363663"/>
            <a:ext cx="6112961"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BF1751B-889E-4B7E-A405-84196C42A40D}"/>
              </a:ext>
            </a:extLst>
          </p:cNvPr>
          <p:cNvSpPr>
            <a:spLocks noGrp="1"/>
          </p:cNvSpPr>
          <p:nvPr>
            <p:ph type="title"/>
          </p:nvPr>
        </p:nvSpPr>
        <p:spPr>
          <a:xfrm>
            <a:off x="1288026" y="130789"/>
            <a:ext cx="7004460" cy="1351935"/>
          </a:xfrm>
        </p:spPr>
        <p:txBody>
          <a:bodyPr/>
          <a:lstStyle/>
          <a:p>
            <a:r>
              <a:rPr lang="en-US" altLang="en-US" sz="3200" dirty="0">
                <a:solidFill>
                  <a:srgbClr val="144652"/>
                </a:solidFill>
              </a:rPr>
              <a:t> </a:t>
            </a:r>
            <a:r>
              <a:rPr lang="en-US" altLang="en-US" sz="3200" dirty="0">
                <a:solidFill>
                  <a:srgbClr val="144652"/>
                </a:solidFill>
                <a:latin typeface="Arial" panose="020B0604020202020204" pitchFamily="34" charset="0"/>
                <a:cs typeface="Arial" panose="020B0604020202020204" pitchFamily="34" charset="0"/>
              </a:rPr>
              <a:t>Activity: NMR and X-ray Crystallography </a:t>
            </a:r>
            <a:br>
              <a:rPr lang="en-US" altLang="en-US" sz="3200" dirty="0">
                <a:solidFill>
                  <a:srgbClr val="144652"/>
                </a:solidFill>
                <a:latin typeface="Arial" panose="020B0604020202020204" pitchFamily="34" charset="0"/>
                <a:cs typeface="Arial" panose="020B0604020202020204" pitchFamily="34" charset="0"/>
              </a:rPr>
            </a:br>
            <a:r>
              <a:rPr lang="en-US" altLang="en-US" sz="3200" dirty="0">
                <a:solidFill>
                  <a:srgbClr val="144652"/>
                </a:solidFill>
                <a:latin typeface="Arial" panose="020B0604020202020204" pitchFamily="34" charset="0"/>
                <a:cs typeface="Arial" panose="020B0604020202020204" pitchFamily="34" charset="0"/>
              </a:rPr>
              <a:t>Video Case Study</a:t>
            </a:r>
            <a:endParaRPr lang="en-AU" sz="3200" dirty="0">
              <a:solidFill>
                <a:srgbClr val="144652"/>
              </a:solidFill>
            </a:endParaRPr>
          </a:p>
        </p:txBody>
      </p:sp>
      <p:sp>
        <p:nvSpPr>
          <p:cNvPr id="214019" name="Google Shape;367;g847cf01710_0_29">
            <a:extLst>
              <a:ext uri="{FF2B5EF4-FFF2-40B4-BE49-F238E27FC236}">
                <a16:creationId xmlns:a16="http://schemas.microsoft.com/office/drawing/2014/main" id="{1A873A72-7F1E-8040-BF0D-A243CF1B77AA}"/>
              </a:ext>
            </a:extLst>
          </p:cNvPr>
          <p:cNvSpPr>
            <a:spLocks noGrp="1" noChangeArrowheads="1"/>
          </p:cNvSpPr>
          <p:nvPr>
            <p:ph type="body" idx="1"/>
          </p:nvPr>
        </p:nvSpPr>
        <p:spPr>
          <a:xfrm>
            <a:off x="685800" y="1965325"/>
            <a:ext cx="7772400" cy="4130675"/>
          </a:xfrm>
        </p:spPr>
        <p:txBody>
          <a:bodyPr lIns="91425" tIns="45700" rIns="91425" bIns="45700"/>
          <a:lstStyle/>
          <a:p>
            <a:pPr marL="0" indent="0">
              <a:spcBef>
                <a:spcPct val="0"/>
              </a:spcBef>
              <a:buClr>
                <a:srgbClr val="000000"/>
              </a:buClr>
              <a:buSzPts val="2100"/>
              <a:buFontTx/>
              <a:buNone/>
            </a:pPr>
            <a:r>
              <a:rPr lang="en-GB" altLang="en-US" sz="3000" dirty="0">
                <a:latin typeface="Arial" panose="020B0604020202020204" pitchFamily="34" charset="0"/>
                <a:cs typeface="Arial" panose="020B0604020202020204" pitchFamily="34" charset="0"/>
              </a:rPr>
              <a:t>Watch the Animated Technique videos titled “NMR Spectroscopy” and “X-ray Crystallography” in your Achieve course.  </a:t>
            </a:r>
            <a:br>
              <a:rPr lang="en-US" altLang="en-US" sz="2400" dirty="0"/>
            </a:br>
            <a:endParaRPr lang="en-US" altLang="en-US" sz="2400" dirty="0">
              <a:latin typeface="Arial" panose="020B0604020202020204" pitchFamily="34" charset="0"/>
              <a:cs typeface="Arial" panose="020B0604020202020204" pitchFamily="34" charset="0"/>
              <a:sym typeface="Arial" panose="020B0604020202020204" pitchFamily="34" charset="0"/>
            </a:endParaRPr>
          </a:p>
          <a:p>
            <a:pPr marL="0" indent="0">
              <a:lnSpc>
                <a:spcPct val="115000"/>
              </a:lnSpc>
              <a:spcBef>
                <a:spcPct val="0"/>
              </a:spcBef>
              <a:buFontTx/>
              <a:buNone/>
            </a:pPr>
            <a:endParaRPr lang="en-US" altLang="en-US" sz="2400" dirty="0">
              <a:latin typeface="Arial" panose="020B0604020202020204" pitchFamily="34" charset="0"/>
              <a:cs typeface="Arial" panose="020B0604020202020204" pitchFamily="34" charset="0"/>
              <a:sym typeface="Arial" panose="020B0604020202020204" pitchFamily="34" charset="0"/>
            </a:endParaRPr>
          </a:p>
          <a:p>
            <a:pPr marL="0" indent="0">
              <a:spcBef>
                <a:spcPts val="363"/>
              </a:spcBef>
              <a:buFontTx/>
              <a:buNone/>
            </a:pPr>
            <a:endParaRPr lang="en-US" altLang="en-US" dirty="0"/>
          </a:p>
          <a:p>
            <a:pPr marL="0" indent="0">
              <a:spcBef>
                <a:spcPts val="363"/>
              </a:spcBef>
              <a:buFontTx/>
              <a:buNone/>
            </a:pPr>
            <a:endParaRPr lang="en-US" altLang="en-US" dirty="0"/>
          </a:p>
        </p:txBody>
      </p:sp>
      <p:pic>
        <p:nvPicPr>
          <p:cNvPr id="5" name="Picture 4" descr="Icon P 5 &#10;">
            <a:extLst>
              <a:ext uri="{FF2B5EF4-FFF2-40B4-BE49-F238E27FC236}">
                <a16:creationId xmlns:a16="http://schemas.microsoft.com/office/drawing/2014/main" id="{0A01FAFB-8A95-406D-BC17-B17E0DCF3E4E}"/>
              </a:ext>
            </a:extLst>
          </p:cNvPr>
          <p:cNvPicPr>
            <a:picLocks noChangeAspect="1"/>
          </p:cNvPicPr>
          <p:nvPr/>
        </p:nvPicPr>
        <p:blipFill>
          <a:blip r:embed="rId3"/>
          <a:stretch>
            <a:fillRect/>
          </a:stretch>
        </p:blipFill>
        <p:spPr>
          <a:xfrm>
            <a:off x="970936" y="-10178"/>
            <a:ext cx="1133954" cy="816935"/>
          </a:xfrm>
          <a:prstGeom prst="rect">
            <a:avLst/>
          </a:prstGeom>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49D6A5F-DC6E-4435-9B2D-438DC7C30A4A}"/>
              </a:ext>
            </a:extLst>
          </p:cNvPr>
          <p:cNvSpPr>
            <a:spLocks noGrp="1"/>
          </p:cNvSpPr>
          <p:nvPr>
            <p:ph type="title"/>
          </p:nvPr>
        </p:nvSpPr>
        <p:spPr/>
        <p:txBody>
          <a:bodyPr/>
          <a:lstStyle/>
          <a:p>
            <a:r>
              <a:rPr lang="en-US" altLang="en-US" dirty="0">
                <a:solidFill>
                  <a:srgbClr val="144652"/>
                </a:solidFill>
                <a:latin typeface="Arial" panose="020B0604020202020204" pitchFamily="34" charset="0"/>
                <a:cs typeface="Arial" panose="020B0604020202020204" pitchFamily="34" charset="0"/>
              </a:rPr>
              <a:t>Activity Instructions, Part 1</a:t>
            </a:r>
            <a:endParaRPr lang="en-AU" dirty="0">
              <a:solidFill>
                <a:srgbClr val="144652"/>
              </a:solidFill>
            </a:endParaRPr>
          </a:p>
        </p:txBody>
      </p:sp>
      <p:sp>
        <p:nvSpPr>
          <p:cNvPr id="376" name="Google Shape;376;g847cf01710_0_48">
            <a:extLst>
              <a:ext uri="{FF2B5EF4-FFF2-40B4-BE49-F238E27FC236}">
                <a16:creationId xmlns:a16="http://schemas.microsoft.com/office/drawing/2014/main" id="{E7E3E140-AEB9-564A-B5A5-FD61AA7AA04B}"/>
              </a:ext>
            </a:extLst>
          </p:cNvPr>
          <p:cNvSpPr txBox="1">
            <a:spLocks noGrp="1"/>
          </p:cNvSpPr>
          <p:nvPr>
            <p:ph type="body" idx="1"/>
          </p:nvPr>
        </p:nvSpPr>
        <p:spPr>
          <a:xfrm>
            <a:off x="627063" y="1295400"/>
            <a:ext cx="7889875" cy="5184058"/>
          </a:xfrm>
        </p:spPr>
        <p:txBody>
          <a:bodyPr spcFirstLastPara="1" lIns="91425" tIns="45700" rIns="91425" bIns="45700">
            <a:noAutofit/>
          </a:bodyPr>
          <a:lstStyle/>
          <a:p>
            <a:pPr marL="457200" indent="-381000">
              <a:lnSpc>
                <a:spcPct val="115000"/>
              </a:lnSpc>
              <a:spcBef>
                <a:spcPts val="0"/>
              </a:spcBef>
              <a:spcAft>
                <a:spcPts val="0"/>
              </a:spcAft>
              <a:buSzPts val="2400"/>
              <a:buFont typeface="Arial"/>
              <a:buChar char="•"/>
              <a:defRPr/>
            </a:pPr>
            <a:r>
              <a:rPr lang="en-US" sz="2400" dirty="0">
                <a:latin typeface="Arial" panose="020B0604020202020204" pitchFamily="34" charset="0"/>
                <a:ea typeface="Arial"/>
                <a:cs typeface="Arial" panose="020B0604020202020204" pitchFamily="34" charset="0"/>
                <a:sym typeface="Arial"/>
              </a:rPr>
              <a:t>On your own, </a:t>
            </a:r>
            <a:r>
              <a:rPr lang="en-US" sz="2400" dirty="0">
                <a:solidFill>
                  <a:srgbClr val="0000FF"/>
                </a:solidFill>
                <a:latin typeface="Arial" panose="020B0604020202020204" pitchFamily="34" charset="0"/>
                <a:ea typeface="Arial"/>
                <a:cs typeface="Arial" panose="020B0604020202020204" pitchFamily="34" charset="0"/>
                <a:sym typeface="Arial"/>
              </a:rPr>
              <a:t>think </a:t>
            </a:r>
            <a:r>
              <a:rPr lang="en-US" sz="2400" dirty="0">
                <a:latin typeface="Arial" panose="020B0604020202020204" pitchFamily="34" charset="0"/>
                <a:ea typeface="Arial"/>
                <a:cs typeface="Arial" panose="020B0604020202020204" pitchFamily="34" charset="0"/>
                <a:sym typeface="Arial"/>
              </a:rPr>
              <a:t>of answers to the questions:</a:t>
            </a:r>
            <a:endParaRPr sz="2400" dirty="0">
              <a:latin typeface="Arial" panose="020B0604020202020204" pitchFamily="34" charset="0"/>
              <a:ea typeface="Arial"/>
              <a:cs typeface="Arial" panose="020B0604020202020204" pitchFamily="34" charset="0"/>
              <a:sym typeface="Arial"/>
            </a:endParaRPr>
          </a:p>
          <a:p>
            <a:pPr marL="914400" lvl="1" indent="-381000">
              <a:lnSpc>
                <a:spcPct val="115000"/>
              </a:lnSpc>
              <a:spcBef>
                <a:spcPts val="0"/>
              </a:spcBef>
              <a:spcAft>
                <a:spcPts val="0"/>
              </a:spcAft>
              <a:buSzPts val="2400"/>
              <a:buFont typeface="Arial"/>
              <a:buChar char="–"/>
              <a:defRPr/>
            </a:pPr>
            <a:r>
              <a:rPr lang="en-GB" sz="2400" dirty="0">
                <a:latin typeface="Arial" panose="020B0604020202020204" pitchFamily="34" charset="0"/>
                <a:cs typeface="Arial" panose="020B0604020202020204" pitchFamily="34" charset="0"/>
              </a:rPr>
              <a:t>Is NMR or x-ray crystallography better suited for identifying the three-dimensional structure of:</a:t>
            </a:r>
          </a:p>
          <a:p>
            <a:pPr marL="1314450" lvl="2" indent="-381000">
              <a:lnSpc>
                <a:spcPct val="115000"/>
              </a:lnSpc>
              <a:spcBef>
                <a:spcPts val="0"/>
              </a:spcBef>
              <a:spcAft>
                <a:spcPts val="0"/>
              </a:spcAft>
              <a:buSzPts val="2400"/>
              <a:buFont typeface="Arial"/>
              <a:buChar char="–"/>
              <a:defRPr/>
            </a:pPr>
            <a:r>
              <a:rPr lang="en-GB" dirty="0">
                <a:latin typeface="Arial" panose="020B0604020202020204" pitchFamily="34" charset="0"/>
                <a:cs typeface="Arial" panose="020B0604020202020204" pitchFamily="34" charset="0"/>
              </a:rPr>
              <a:t>proteins that are very large in size?</a:t>
            </a:r>
          </a:p>
          <a:p>
            <a:pPr marL="1314450" lvl="2" indent="-381000">
              <a:lnSpc>
                <a:spcPct val="115000"/>
              </a:lnSpc>
              <a:spcBef>
                <a:spcPts val="0"/>
              </a:spcBef>
              <a:spcAft>
                <a:spcPts val="0"/>
              </a:spcAft>
              <a:buSzPts val="2400"/>
              <a:buFont typeface="Arial"/>
              <a:buChar char="–"/>
              <a:defRPr/>
            </a:pPr>
            <a:r>
              <a:rPr lang="en-GB" dirty="0">
                <a:latin typeface="Arial" panose="020B0604020202020204" pitchFamily="34" charset="0"/>
                <a:cs typeface="Arial" panose="020B0604020202020204" pitchFamily="34" charset="0"/>
              </a:rPr>
              <a:t>proteins that are in solution?</a:t>
            </a:r>
          </a:p>
          <a:p>
            <a:pPr marL="1314450" lvl="2" indent="-381000">
              <a:lnSpc>
                <a:spcPct val="115000"/>
              </a:lnSpc>
              <a:spcBef>
                <a:spcPts val="0"/>
              </a:spcBef>
              <a:spcAft>
                <a:spcPts val="0"/>
              </a:spcAft>
              <a:buSzPts val="2400"/>
              <a:buFont typeface="Arial"/>
              <a:buChar char="–"/>
              <a:defRPr/>
            </a:pPr>
            <a:r>
              <a:rPr lang="en-GB" dirty="0">
                <a:latin typeface="Arial" panose="020B0604020202020204" pitchFamily="34" charset="0"/>
                <a:cs typeface="Arial" panose="020B0604020202020204" pitchFamily="34" charset="0"/>
              </a:rPr>
              <a:t>proteins that undergo conformational changes upon ligand binding?</a:t>
            </a:r>
          </a:p>
          <a:p>
            <a:pPr marL="914400" indent="0">
              <a:lnSpc>
                <a:spcPct val="115000"/>
              </a:lnSpc>
              <a:spcBef>
                <a:spcPts val="0"/>
              </a:spcBef>
              <a:spcAft>
                <a:spcPts val="0"/>
              </a:spcAft>
              <a:buFontTx/>
              <a:buNone/>
              <a:defRPr/>
            </a:pPr>
            <a:r>
              <a:rPr lang="en-US" sz="2400" dirty="0">
                <a:latin typeface="Arial"/>
                <a:ea typeface="Arial"/>
                <a:cs typeface="Arial"/>
                <a:sym typeface="Arial"/>
              </a:rPr>
              <a:t>(2 minutes)</a:t>
            </a:r>
            <a:br>
              <a:rPr lang="en-US" sz="2400" dirty="0">
                <a:latin typeface="Arial"/>
                <a:ea typeface="Arial"/>
                <a:cs typeface="Arial"/>
                <a:sym typeface="Arial"/>
              </a:rPr>
            </a:br>
            <a:endParaRPr lang="en-US" sz="2400" dirty="0">
              <a:solidFill>
                <a:srgbClr val="0000FF"/>
              </a:solidFill>
              <a:latin typeface="Arial"/>
              <a:ea typeface="Arial"/>
              <a:cs typeface="Arial"/>
              <a:sym typeface="Arial"/>
            </a:endParaRPr>
          </a:p>
          <a:p>
            <a:pPr marL="457200" indent="-381000">
              <a:lnSpc>
                <a:spcPct val="115000"/>
              </a:lnSpc>
              <a:spcBef>
                <a:spcPts val="0"/>
              </a:spcBef>
              <a:spcAft>
                <a:spcPts val="0"/>
              </a:spcAft>
              <a:buSzPts val="2400"/>
              <a:buFont typeface="Arial"/>
              <a:buChar char="•"/>
              <a:defRPr/>
            </a:pPr>
            <a:r>
              <a:rPr lang="en-US" sz="2400" dirty="0">
                <a:solidFill>
                  <a:srgbClr val="0000FF"/>
                </a:solidFill>
                <a:latin typeface="Arial"/>
                <a:ea typeface="Arial"/>
                <a:cs typeface="Arial"/>
                <a:sym typeface="Arial"/>
              </a:rPr>
              <a:t>Pair</a:t>
            </a:r>
            <a:r>
              <a:rPr lang="en-US" sz="2400" dirty="0">
                <a:latin typeface="Arial"/>
                <a:ea typeface="Arial"/>
                <a:cs typeface="Arial"/>
                <a:sym typeface="Arial"/>
              </a:rPr>
              <a:t> up to discuss your ideas. (2 minutes)</a:t>
            </a:r>
            <a:br>
              <a:rPr lang="en-US" sz="2400" dirty="0">
                <a:latin typeface="Arial"/>
                <a:ea typeface="Arial"/>
                <a:cs typeface="Arial"/>
                <a:sym typeface="Arial"/>
              </a:rPr>
            </a:br>
            <a:endParaRPr lang="en-US" sz="2400" dirty="0">
              <a:latin typeface="Arial"/>
              <a:ea typeface="Arial"/>
              <a:cs typeface="Arial"/>
              <a:sym typeface="Arial"/>
            </a:endParaRPr>
          </a:p>
          <a:p>
            <a:pPr marL="457200" indent="-381000">
              <a:lnSpc>
                <a:spcPct val="115000"/>
              </a:lnSpc>
              <a:spcBef>
                <a:spcPts val="0"/>
              </a:spcBef>
              <a:spcAft>
                <a:spcPts val="0"/>
              </a:spcAft>
              <a:buSzPts val="2400"/>
              <a:buFont typeface="Arial"/>
              <a:buChar char="•"/>
              <a:defRPr/>
            </a:pPr>
            <a:r>
              <a:rPr lang="en-US" sz="2400" dirty="0">
                <a:solidFill>
                  <a:srgbClr val="0000FF"/>
                </a:solidFill>
                <a:latin typeface="Arial"/>
                <a:ea typeface="Arial"/>
                <a:cs typeface="Arial"/>
                <a:sym typeface="Arial"/>
              </a:rPr>
              <a:t>Share</a:t>
            </a:r>
            <a:r>
              <a:rPr lang="en-US" sz="2400" dirty="0">
                <a:latin typeface="Arial"/>
                <a:ea typeface="Arial"/>
                <a:cs typeface="Arial"/>
                <a:sym typeface="Arial"/>
              </a:rPr>
              <a:t> your ideas with the class in group discussion.</a:t>
            </a:r>
            <a:endParaRPr sz="2400" dirty="0">
              <a:solidFill>
                <a:srgbClr val="0000FF"/>
              </a:solidFill>
              <a:latin typeface="Arial"/>
              <a:ea typeface="Arial"/>
              <a:cs typeface="Arial"/>
              <a:sym typeface="Arial"/>
            </a:endParaRPr>
          </a:p>
          <a:p>
            <a:pPr marL="0" indent="0" algn="just">
              <a:spcBef>
                <a:spcPts val="360"/>
              </a:spcBef>
              <a:spcAft>
                <a:spcPts val="0"/>
              </a:spcAft>
              <a:buFontTx/>
              <a:buNone/>
              <a:defRPr/>
            </a:pPr>
            <a:endParaRPr dirty="0"/>
          </a:p>
          <a:p>
            <a:pPr marL="0" indent="0">
              <a:spcBef>
                <a:spcPts val="360"/>
              </a:spcBef>
              <a:spcAft>
                <a:spcPts val="0"/>
              </a:spcAft>
              <a:buFontTx/>
              <a:buNone/>
              <a:defRPr/>
            </a:pPr>
            <a:endParaRPr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D1245C-87EF-475B-B282-C958E42BF1EE}"/>
              </a:ext>
            </a:extLst>
          </p:cNvPr>
          <p:cNvSpPr>
            <a:spLocks noGrp="1"/>
          </p:cNvSpPr>
          <p:nvPr>
            <p:ph type="title"/>
          </p:nvPr>
        </p:nvSpPr>
        <p:spPr/>
        <p:txBody>
          <a:bodyPr/>
          <a:lstStyle/>
          <a:p>
            <a:r>
              <a:rPr lang="en-US" altLang="en-US" dirty="0">
                <a:solidFill>
                  <a:srgbClr val="144652"/>
                </a:solidFill>
                <a:latin typeface="Arial" panose="020B0604020202020204" pitchFamily="34" charset="0"/>
                <a:cs typeface="Arial" panose="020B0604020202020204" pitchFamily="34" charset="0"/>
              </a:rPr>
              <a:t>Activity Solution, Part 1</a:t>
            </a:r>
            <a:endParaRPr lang="en-AU" dirty="0">
              <a:solidFill>
                <a:srgbClr val="144652"/>
              </a:solidFill>
            </a:endParaRPr>
          </a:p>
        </p:txBody>
      </p:sp>
      <p:sp>
        <p:nvSpPr>
          <p:cNvPr id="218115" name="Google Shape;376;g847cf01710_0_48">
            <a:extLst>
              <a:ext uri="{FF2B5EF4-FFF2-40B4-BE49-F238E27FC236}">
                <a16:creationId xmlns:a16="http://schemas.microsoft.com/office/drawing/2014/main" id="{42271CE3-C8A9-CC4E-9670-D6345FDE3F77}"/>
              </a:ext>
            </a:extLst>
          </p:cNvPr>
          <p:cNvSpPr txBox="1">
            <a:spLocks noChangeArrowheads="1"/>
          </p:cNvSpPr>
          <p:nvPr/>
        </p:nvSpPr>
        <p:spPr bwMode="auto">
          <a:xfrm>
            <a:off x="627063" y="1573160"/>
            <a:ext cx="7889875" cy="4421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1445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lvl="1">
              <a:lnSpc>
                <a:spcPct val="115000"/>
              </a:lnSpc>
              <a:spcBef>
                <a:spcPct val="0"/>
              </a:spcBef>
              <a:buSzPts val="2400"/>
            </a:pPr>
            <a:r>
              <a:rPr lang="en-US" altLang="en-US" sz="2400" dirty="0">
                <a:latin typeface="Arial" panose="020B0604020202020204" pitchFamily="34" charset="0"/>
                <a:cs typeface="Arial" panose="020B0604020202020204" pitchFamily="34" charset="0"/>
              </a:rPr>
              <a:t>Is NMR or x-ray crystallography better suited for identifying the three-dimensional structure of:</a:t>
            </a:r>
          </a:p>
          <a:p>
            <a:pPr lvl="1">
              <a:lnSpc>
                <a:spcPct val="115000"/>
              </a:lnSpc>
              <a:spcBef>
                <a:spcPct val="0"/>
              </a:spcBef>
              <a:buSzPts val="2400"/>
              <a:buFontTx/>
              <a:buNone/>
            </a:pPr>
            <a:endParaRPr lang="en-US" altLang="en-US" sz="2400" dirty="0">
              <a:latin typeface="Arial" panose="020B0604020202020204" pitchFamily="34" charset="0"/>
              <a:cs typeface="Arial" panose="020B0604020202020204" pitchFamily="34" charset="0"/>
            </a:endParaRPr>
          </a:p>
          <a:p>
            <a:pPr lvl="2">
              <a:lnSpc>
                <a:spcPct val="115000"/>
              </a:lnSpc>
              <a:spcBef>
                <a:spcPct val="0"/>
              </a:spcBef>
              <a:buSzPts val="2400"/>
              <a:buFont typeface="Arial" panose="020B0604020202020204" pitchFamily="34" charset="0"/>
              <a:buChar char="–"/>
            </a:pPr>
            <a:r>
              <a:rPr lang="en-US" altLang="en-US" dirty="0">
                <a:latin typeface="Arial" panose="020B0604020202020204" pitchFamily="34" charset="0"/>
                <a:cs typeface="Arial" panose="020B0604020202020204" pitchFamily="34" charset="0"/>
              </a:rPr>
              <a:t>proteins that are very large in size? </a:t>
            </a:r>
            <a:r>
              <a:rPr lang="en-US" altLang="en-US" b="1" dirty="0">
                <a:latin typeface="Arial" panose="020B0604020202020204" pitchFamily="34" charset="0"/>
                <a:cs typeface="Arial" panose="020B0604020202020204" pitchFamily="34" charset="0"/>
              </a:rPr>
              <a:t>x-ray crystallography</a:t>
            </a:r>
            <a:endParaRPr lang="en-US" altLang="en-US" dirty="0">
              <a:latin typeface="Arial" panose="020B0604020202020204" pitchFamily="34" charset="0"/>
              <a:cs typeface="Arial" panose="020B0604020202020204" pitchFamily="34" charset="0"/>
            </a:endParaRPr>
          </a:p>
          <a:p>
            <a:pPr lvl="2">
              <a:lnSpc>
                <a:spcPct val="115000"/>
              </a:lnSpc>
              <a:spcBef>
                <a:spcPct val="0"/>
              </a:spcBef>
              <a:buSzPts val="2400"/>
              <a:buFontTx/>
              <a:buNone/>
            </a:pPr>
            <a:endParaRPr lang="en-US" altLang="en-US" dirty="0">
              <a:latin typeface="Arial" panose="020B0604020202020204" pitchFamily="34" charset="0"/>
              <a:cs typeface="Arial" panose="020B0604020202020204" pitchFamily="34" charset="0"/>
            </a:endParaRPr>
          </a:p>
          <a:p>
            <a:pPr lvl="2">
              <a:lnSpc>
                <a:spcPct val="115000"/>
              </a:lnSpc>
              <a:spcBef>
                <a:spcPct val="0"/>
              </a:spcBef>
              <a:buSzPts val="2400"/>
              <a:buFont typeface="Arial" panose="020B0604020202020204" pitchFamily="34" charset="0"/>
              <a:buChar char="–"/>
            </a:pPr>
            <a:r>
              <a:rPr lang="en-US" altLang="en-US" dirty="0">
                <a:latin typeface="Arial" panose="020B0604020202020204" pitchFamily="34" charset="0"/>
                <a:cs typeface="Arial" panose="020B0604020202020204" pitchFamily="34" charset="0"/>
              </a:rPr>
              <a:t>proteins that are in solution? </a:t>
            </a:r>
            <a:r>
              <a:rPr lang="en-US" altLang="en-US" b="1" dirty="0">
                <a:latin typeface="Arial" panose="020B0604020202020204" pitchFamily="34" charset="0"/>
                <a:cs typeface="Arial" panose="020B0604020202020204" pitchFamily="34" charset="0"/>
              </a:rPr>
              <a:t>NMR</a:t>
            </a:r>
            <a:endParaRPr lang="en-US" altLang="en-US" dirty="0">
              <a:latin typeface="Arial" panose="020B0604020202020204" pitchFamily="34" charset="0"/>
              <a:cs typeface="Arial" panose="020B0604020202020204" pitchFamily="34" charset="0"/>
            </a:endParaRPr>
          </a:p>
          <a:p>
            <a:pPr lvl="2">
              <a:lnSpc>
                <a:spcPct val="115000"/>
              </a:lnSpc>
              <a:spcBef>
                <a:spcPct val="0"/>
              </a:spcBef>
              <a:buSzPts val="2400"/>
              <a:buFontTx/>
              <a:buNone/>
            </a:pPr>
            <a:endParaRPr lang="en-US" altLang="en-US" dirty="0">
              <a:latin typeface="Arial" panose="020B0604020202020204" pitchFamily="34" charset="0"/>
              <a:cs typeface="Arial" panose="020B0604020202020204" pitchFamily="34" charset="0"/>
            </a:endParaRPr>
          </a:p>
          <a:p>
            <a:pPr lvl="2">
              <a:lnSpc>
                <a:spcPct val="115000"/>
              </a:lnSpc>
              <a:spcBef>
                <a:spcPct val="0"/>
              </a:spcBef>
              <a:buSzPts val="2400"/>
              <a:buFont typeface="Arial" panose="020B0604020202020204" pitchFamily="34" charset="0"/>
              <a:buChar char="–"/>
            </a:pPr>
            <a:r>
              <a:rPr lang="en-US" altLang="en-US" dirty="0">
                <a:latin typeface="Arial" panose="020B0604020202020204" pitchFamily="34" charset="0"/>
                <a:cs typeface="Arial" panose="020B0604020202020204" pitchFamily="34" charset="0"/>
              </a:rPr>
              <a:t>proteins that undergo conformational changes upon ligand binding? </a:t>
            </a:r>
            <a:r>
              <a:rPr lang="en-US" altLang="en-US" b="1" dirty="0">
                <a:latin typeface="Arial" panose="020B0604020202020204" pitchFamily="34" charset="0"/>
                <a:cs typeface="Arial" panose="020B0604020202020204" pitchFamily="34" charset="0"/>
              </a:rPr>
              <a:t>NMR</a:t>
            </a:r>
            <a:endParaRPr lang="en-US" altLang="en-US" dirty="0">
              <a:latin typeface="Arial" panose="020B0604020202020204" pitchFamily="34" charset="0"/>
              <a:cs typeface="Arial" panose="020B0604020202020204" pitchFamily="34" charset="0"/>
            </a:endParaRPr>
          </a:p>
          <a:p>
            <a:pPr algn="just">
              <a:spcBef>
                <a:spcPts val="363"/>
              </a:spcBef>
              <a:buFontTx/>
              <a:buNone/>
            </a:pPr>
            <a:endParaRPr lang="en-US" altLang="en-US" dirty="0"/>
          </a:p>
          <a:p>
            <a:pPr>
              <a:spcBef>
                <a:spcPts val="363"/>
              </a:spcBef>
              <a:buFontTx/>
              <a:buNone/>
            </a:pPr>
            <a:endParaRPr lang="en-US" altLang="en-US" dirty="0"/>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6DCA941-AE12-4CFB-AC59-1771EFBD79DB}"/>
              </a:ext>
            </a:extLst>
          </p:cNvPr>
          <p:cNvSpPr>
            <a:spLocks noGrp="1"/>
          </p:cNvSpPr>
          <p:nvPr>
            <p:ph type="title"/>
          </p:nvPr>
        </p:nvSpPr>
        <p:spPr/>
        <p:txBody>
          <a:bodyPr/>
          <a:lstStyle/>
          <a:p>
            <a:r>
              <a:rPr lang="en-US" altLang="en-US" dirty="0">
                <a:solidFill>
                  <a:srgbClr val="144652"/>
                </a:solidFill>
                <a:latin typeface="Arial" panose="020B0604020202020204" pitchFamily="34" charset="0"/>
                <a:cs typeface="Arial" panose="020B0604020202020204" pitchFamily="34" charset="0"/>
              </a:rPr>
              <a:t>Activity Instructions, Part 2</a:t>
            </a:r>
            <a:endParaRPr lang="en-AU" dirty="0">
              <a:solidFill>
                <a:srgbClr val="144652"/>
              </a:solidFill>
            </a:endParaRPr>
          </a:p>
        </p:txBody>
      </p:sp>
      <p:sp>
        <p:nvSpPr>
          <p:cNvPr id="220163" name="Google Shape;376;g847cf01710_0_48">
            <a:extLst>
              <a:ext uri="{FF2B5EF4-FFF2-40B4-BE49-F238E27FC236}">
                <a16:creationId xmlns:a16="http://schemas.microsoft.com/office/drawing/2014/main" id="{884A9F97-F9CE-0D4F-B798-A1683A670863}"/>
              </a:ext>
            </a:extLst>
          </p:cNvPr>
          <p:cNvSpPr txBox="1">
            <a:spLocks noChangeArrowheads="1"/>
          </p:cNvSpPr>
          <p:nvPr/>
        </p:nvSpPr>
        <p:spPr bwMode="auto">
          <a:xfrm>
            <a:off x="627063" y="1494502"/>
            <a:ext cx="7907337" cy="4817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533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ct val="0"/>
              </a:spcBef>
              <a:buSzPts val="2400"/>
            </a:pPr>
            <a:r>
              <a:rPr lang="en-US" altLang="en-US" sz="2400" dirty="0">
                <a:latin typeface="Arial" panose="020B0604020202020204" pitchFamily="34" charset="0"/>
                <a:cs typeface="Arial" panose="020B0604020202020204" pitchFamily="34" charset="0"/>
                <a:sym typeface="Arial" panose="020B0604020202020204" pitchFamily="34" charset="0"/>
              </a:rPr>
              <a:t> On your own, </a:t>
            </a:r>
            <a:r>
              <a:rPr lang="en-US" altLang="en-US" sz="2400" dirty="0">
                <a:solidFill>
                  <a:srgbClr val="0000FF"/>
                </a:solidFill>
                <a:latin typeface="Arial" panose="020B0604020202020204" pitchFamily="34" charset="0"/>
                <a:cs typeface="Arial" panose="020B0604020202020204" pitchFamily="34" charset="0"/>
                <a:sym typeface="Arial" panose="020B0604020202020204" pitchFamily="34" charset="0"/>
              </a:rPr>
              <a:t>think </a:t>
            </a:r>
            <a:r>
              <a:rPr lang="en-US" altLang="en-US" sz="2400" dirty="0">
                <a:latin typeface="Arial" panose="020B0604020202020204" pitchFamily="34" charset="0"/>
                <a:cs typeface="Arial" panose="020B0604020202020204" pitchFamily="34" charset="0"/>
                <a:sym typeface="Arial" panose="020B0604020202020204" pitchFamily="34" charset="0"/>
              </a:rPr>
              <a:t>of an answer to the question:</a:t>
            </a:r>
          </a:p>
          <a:p>
            <a:pPr lvl="1">
              <a:lnSpc>
                <a:spcPct val="115000"/>
              </a:lnSpc>
              <a:spcBef>
                <a:spcPct val="0"/>
              </a:spcBef>
              <a:buSzPts val="2400"/>
              <a:buFontTx/>
              <a:buNone/>
            </a:pPr>
            <a:endParaRPr lang="en-US" altLang="en-US" sz="2400" dirty="0">
              <a:latin typeface="Arial" panose="020B0604020202020204" pitchFamily="34" charset="0"/>
              <a:cs typeface="Arial" panose="020B0604020202020204" pitchFamily="34" charset="0"/>
            </a:endParaRPr>
          </a:p>
          <a:p>
            <a:pPr lvl="1">
              <a:lnSpc>
                <a:spcPct val="115000"/>
              </a:lnSpc>
              <a:spcBef>
                <a:spcPct val="0"/>
              </a:spcBef>
              <a:buSzPts val="2400"/>
              <a:buFontTx/>
              <a:buNone/>
            </a:pPr>
            <a:r>
              <a:rPr lang="en-US" altLang="en-US" sz="2400" dirty="0">
                <a:latin typeface="Arial" panose="020B0604020202020204" pitchFamily="34" charset="0"/>
                <a:cs typeface="Arial" panose="020B0604020202020204" pitchFamily="34" charset="0"/>
              </a:rPr>
              <a:t>Researchers </a:t>
            </a:r>
            <a:r>
              <a:rPr lang="en-GB" altLang="en-US" sz="2400" dirty="0">
                <a:latin typeface="Arial" panose="020B0604020202020204" pitchFamily="34" charset="0"/>
                <a:cs typeface="Arial" panose="020B0604020202020204" pitchFamily="34" charset="0"/>
              </a:rPr>
              <a:t>translate NMR spectra, generated from NMR signals, into a complete three-dimensional structure. Why do only certain atoms, including </a:t>
            </a:r>
            <a:r>
              <a:rPr lang="en-GB" altLang="en-US" sz="2400" baseline="30000" dirty="0">
                <a:latin typeface="Arial" panose="020B0604020202020204" pitchFamily="34" charset="0"/>
                <a:cs typeface="Arial" panose="020B0604020202020204" pitchFamily="34" charset="0"/>
              </a:rPr>
              <a:t>1</a:t>
            </a:r>
            <a:r>
              <a:rPr lang="en-GB" altLang="en-US" sz="2400" dirty="0">
                <a:latin typeface="Arial" panose="020B0604020202020204" pitchFamily="34" charset="0"/>
                <a:cs typeface="Arial" panose="020B0604020202020204" pitchFamily="34" charset="0"/>
              </a:rPr>
              <a:t>H, </a:t>
            </a:r>
            <a:r>
              <a:rPr lang="en-GB" altLang="en-US" sz="2400" baseline="30000" dirty="0">
                <a:latin typeface="Arial" panose="020B0604020202020204" pitchFamily="34" charset="0"/>
                <a:cs typeface="Arial" panose="020B0604020202020204" pitchFamily="34" charset="0"/>
              </a:rPr>
              <a:t>13</a:t>
            </a:r>
            <a:r>
              <a:rPr lang="en-GB" altLang="en-US" sz="2400" dirty="0">
                <a:latin typeface="Arial" panose="020B0604020202020204" pitchFamily="34" charset="0"/>
                <a:cs typeface="Arial" panose="020B0604020202020204" pitchFamily="34" charset="0"/>
              </a:rPr>
              <a:t>C, </a:t>
            </a:r>
            <a:r>
              <a:rPr lang="en-GB" altLang="en-US" sz="2400" baseline="30000" dirty="0">
                <a:latin typeface="Arial" panose="020B0604020202020204" pitchFamily="34" charset="0"/>
                <a:cs typeface="Arial" panose="020B0604020202020204" pitchFamily="34" charset="0"/>
              </a:rPr>
              <a:t>15</a:t>
            </a:r>
            <a:r>
              <a:rPr lang="en-GB" altLang="en-US" sz="2400" dirty="0">
                <a:latin typeface="Arial" panose="020B0604020202020204" pitchFamily="34" charset="0"/>
                <a:cs typeface="Arial" panose="020B0604020202020204" pitchFamily="34" charset="0"/>
              </a:rPr>
              <a:t>N, </a:t>
            </a:r>
            <a:r>
              <a:rPr lang="en-GB" altLang="en-US" sz="2400" baseline="30000" dirty="0">
                <a:latin typeface="Arial" panose="020B0604020202020204" pitchFamily="34" charset="0"/>
                <a:cs typeface="Arial" panose="020B0604020202020204" pitchFamily="34" charset="0"/>
              </a:rPr>
              <a:t>19</a:t>
            </a:r>
            <a:r>
              <a:rPr lang="en-GB" altLang="en-US" sz="2400" dirty="0">
                <a:latin typeface="Arial" panose="020B0604020202020204" pitchFamily="34" charset="0"/>
                <a:cs typeface="Arial" panose="020B0604020202020204" pitchFamily="34" charset="0"/>
              </a:rPr>
              <a:t>F, and </a:t>
            </a:r>
            <a:r>
              <a:rPr lang="en-GB" altLang="en-US" sz="2400" baseline="30000" dirty="0">
                <a:latin typeface="Arial" panose="020B0604020202020204" pitchFamily="34" charset="0"/>
                <a:cs typeface="Arial" panose="020B0604020202020204" pitchFamily="34" charset="0"/>
              </a:rPr>
              <a:t>31</a:t>
            </a:r>
            <a:r>
              <a:rPr lang="en-GB" altLang="en-US" sz="2400" dirty="0">
                <a:latin typeface="Arial" panose="020B0604020202020204" pitchFamily="34" charset="0"/>
                <a:cs typeface="Arial" panose="020B0604020202020204" pitchFamily="34" charset="0"/>
              </a:rPr>
              <a:t>P give rise to an NMR signal?</a:t>
            </a:r>
            <a:endParaRPr lang="en-US" altLang="en-US" sz="2400" dirty="0">
              <a:latin typeface="Arial" panose="020B0604020202020204" pitchFamily="34" charset="0"/>
              <a:cs typeface="Arial" panose="020B0604020202020204" pitchFamily="34" charset="0"/>
            </a:endParaRPr>
          </a:p>
          <a:p>
            <a:pPr lvl="1">
              <a:lnSpc>
                <a:spcPct val="115000"/>
              </a:lnSpc>
              <a:spcBef>
                <a:spcPct val="0"/>
              </a:spcBef>
              <a:buSzPts val="2400"/>
              <a:buFontTx/>
              <a:buNone/>
            </a:pPr>
            <a:r>
              <a:rPr lang="en-US" altLang="en-US" sz="2400" dirty="0">
                <a:latin typeface="Arial" panose="020B0604020202020204" pitchFamily="34" charset="0"/>
                <a:cs typeface="Arial" panose="020B0604020202020204" pitchFamily="34" charset="0"/>
                <a:sym typeface="Arial" panose="020B0604020202020204" pitchFamily="34" charset="0"/>
              </a:rPr>
              <a:t>(2 minutes)</a:t>
            </a:r>
            <a:br>
              <a:rPr lang="en-US" altLang="en-US" sz="2400" dirty="0">
                <a:latin typeface="Arial" panose="020B0604020202020204" pitchFamily="34" charset="0"/>
                <a:cs typeface="Arial" panose="020B0604020202020204" pitchFamily="34" charset="0"/>
                <a:sym typeface="Arial" panose="020B0604020202020204" pitchFamily="34" charset="0"/>
              </a:rPr>
            </a:br>
            <a:endParaRPr lang="en-US" altLang="en-US" sz="2400" dirty="0">
              <a:solidFill>
                <a:srgbClr val="0000FF"/>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SzPts val="2400"/>
            </a:pPr>
            <a:r>
              <a:rPr lang="en-US" altLang="en-US" sz="2400" dirty="0">
                <a:solidFill>
                  <a:srgbClr val="0000FF"/>
                </a:solidFill>
                <a:latin typeface="Arial" panose="020B0604020202020204" pitchFamily="34" charset="0"/>
                <a:cs typeface="Arial" panose="020B0604020202020204" pitchFamily="34" charset="0"/>
                <a:sym typeface="Arial" panose="020B0604020202020204" pitchFamily="34" charset="0"/>
              </a:rPr>
              <a:t> Pair</a:t>
            </a:r>
            <a:r>
              <a:rPr lang="en-US" altLang="en-US" sz="2400" dirty="0">
                <a:latin typeface="Arial" panose="020B0604020202020204" pitchFamily="34" charset="0"/>
                <a:cs typeface="Arial" panose="020B0604020202020204" pitchFamily="34" charset="0"/>
                <a:sym typeface="Arial" panose="020B0604020202020204" pitchFamily="34" charset="0"/>
              </a:rPr>
              <a:t> up to discuss your ideas. (2 minutes)</a:t>
            </a:r>
            <a:br>
              <a:rPr lang="en-US" altLang="en-US" sz="2400" dirty="0">
                <a:latin typeface="Arial" panose="020B0604020202020204" pitchFamily="34" charset="0"/>
                <a:cs typeface="Arial" panose="020B0604020202020204" pitchFamily="34" charset="0"/>
                <a:sym typeface="Arial" panose="020B0604020202020204" pitchFamily="34" charset="0"/>
              </a:rPr>
            </a:br>
            <a:endParaRPr lang="en-US" altLang="en-US" sz="2400" dirty="0">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SzPts val="2400"/>
            </a:pPr>
            <a:r>
              <a:rPr lang="en-US" altLang="en-US" sz="2400" dirty="0">
                <a:solidFill>
                  <a:srgbClr val="0000FF"/>
                </a:solidFill>
                <a:latin typeface="Arial" panose="020B0604020202020204" pitchFamily="34" charset="0"/>
                <a:cs typeface="Arial" panose="020B0604020202020204" pitchFamily="34" charset="0"/>
                <a:sym typeface="Arial" panose="020B0604020202020204" pitchFamily="34" charset="0"/>
              </a:rPr>
              <a:t> Share</a:t>
            </a:r>
            <a:r>
              <a:rPr lang="en-US" altLang="en-US" sz="2400" dirty="0">
                <a:latin typeface="Arial" panose="020B0604020202020204" pitchFamily="34" charset="0"/>
                <a:cs typeface="Arial" panose="020B0604020202020204" pitchFamily="34" charset="0"/>
                <a:sym typeface="Arial" panose="020B0604020202020204" pitchFamily="34" charset="0"/>
              </a:rPr>
              <a:t> your ideas with the class in group discussion.</a:t>
            </a:r>
            <a:endParaRPr lang="en-US" altLang="en-US" sz="2400" dirty="0">
              <a:solidFill>
                <a:srgbClr val="0000FF"/>
              </a:solidFill>
              <a:latin typeface="Arial" panose="020B0604020202020204" pitchFamily="34" charset="0"/>
              <a:cs typeface="Arial" panose="020B0604020202020204" pitchFamily="34" charset="0"/>
              <a:sym typeface="Arial" panose="020B0604020202020204" pitchFamily="34" charset="0"/>
            </a:endParaRPr>
          </a:p>
          <a:p>
            <a:pPr algn="just">
              <a:spcBef>
                <a:spcPts val="363"/>
              </a:spcBef>
              <a:buFontTx/>
              <a:buNone/>
            </a:pPr>
            <a:endParaRPr lang="en-US" altLang="en-US" dirty="0"/>
          </a:p>
          <a:p>
            <a:pPr>
              <a:spcBef>
                <a:spcPts val="363"/>
              </a:spcBef>
              <a:buFontTx/>
              <a:buNone/>
            </a:pPr>
            <a:endParaRPr lang="en-US" alt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09D4D0-0F9F-4962-BF8D-64EFD8C96D2A}"/>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 Response</a:t>
            </a:r>
            <a:endParaRPr lang="en-AU" dirty="0">
              <a:solidFill>
                <a:srgbClr val="145C76"/>
              </a:solidFill>
            </a:endParaRPr>
          </a:p>
        </p:txBody>
      </p:sp>
      <p:sp>
        <p:nvSpPr>
          <p:cNvPr id="235523" name="Google Shape;433;g847cf01710_0_113">
            <a:extLst>
              <a:ext uri="{FF2B5EF4-FFF2-40B4-BE49-F238E27FC236}">
                <a16:creationId xmlns:a16="http://schemas.microsoft.com/office/drawing/2014/main" id="{10B03099-879E-1841-8972-D9B36FB144DD}"/>
              </a:ext>
            </a:extLst>
          </p:cNvPr>
          <p:cNvSpPr txBox="1">
            <a:spLocks noChangeArrowheads="1"/>
          </p:cNvSpPr>
          <p:nvPr/>
        </p:nvSpPr>
        <p:spPr bwMode="auto">
          <a:xfrm>
            <a:off x="708025" y="1602657"/>
            <a:ext cx="8042275" cy="4845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Which item is the predominant factor in protein stability? </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the hydrophobic effect</a:t>
            </a:r>
          </a:p>
          <a:p>
            <a:pPr>
              <a:lnSpc>
                <a:spcPct val="115000"/>
              </a:lnSpc>
              <a:spcBef>
                <a:spcPct val="0"/>
              </a:spcBef>
              <a:buClr>
                <a:srgbClr val="000000"/>
              </a:buClr>
              <a:buSzPts val="1100"/>
              <a:buFont typeface="Calibri" panose="020F0502020204030204" pitchFamily="34" charset="0"/>
              <a:buNone/>
            </a:pPr>
            <a:endParaRPr lang="en-US" altLang="en-US" sz="2400" b="1" dirty="0">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The hydrophobic effect, derived from the increase in entropy of the surrounding water when nonpolar molecules or groups are clustered together, makes the major contribution to stabilizing the globular form of most soluble proteins. </a:t>
            </a:r>
          </a:p>
          <a:p>
            <a:pPr>
              <a:lnSpc>
                <a:spcPct val="115000"/>
              </a:lnSpc>
              <a:spcBef>
                <a:spcPct val="0"/>
              </a:spcBef>
              <a:buClr>
                <a:srgbClr val="000000"/>
              </a:buClr>
              <a:buSzPts val="1100"/>
              <a:buFont typeface="Calibri" panose="020F0502020204030204" pitchFamily="34" charset="0"/>
              <a:buNone/>
            </a:pPr>
            <a:endParaRPr lang="en-US" altLang="en-US" sz="24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8630511-7A69-4FA7-ACB8-E99D33FA2AB9}"/>
              </a:ext>
            </a:extLst>
          </p:cNvPr>
          <p:cNvSpPr>
            <a:spLocks noGrp="1"/>
          </p:cNvSpPr>
          <p:nvPr>
            <p:ph type="title"/>
          </p:nvPr>
        </p:nvSpPr>
        <p:spPr/>
        <p:txBody>
          <a:bodyPr/>
          <a:lstStyle/>
          <a:p>
            <a:r>
              <a:rPr lang="en-US" altLang="en-US" dirty="0">
                <a:solidFill>
                  <a:srgbClr val="144652"/>
                </a:solidFill>
                <a:latin typeface="Arial" panose="020B0604020202020204" pitchFamily="34" charset="0"/>
                <a:cs typeface="Arial" panose="020B0604020202020204" pitchFamily="34" charset="0"/>
              </a:rPr>
              <a:t>Activity Solution, Part 2</a:t>
            </a:r>
            <a:endParaRPr lang="en-AU" dirty="0">
              <a:solidFill>
                <a:srgbClr val="144652"/>
              </a:solidFill>
            </a:endParaRPr>
          </a:p>
        </p:txBody>
      </p:sp>
      <p:sp>
        <p:nvSpPr>
          <p:cNvPr id="9" name="Google Shape;390;g847cf01710_0_68">
            <a:extLst>
              <a:ext uri="{FF2B5EF4-FFF2-40B4-BE49-F238E27FC236}">
                <a16:creationId xmlns:a16="http://schemas.microsoft.com/office/drawing/2014/main" id="{EB8A2BC0-1E0A-2443-932D-3876718F3CE3}"/>
              </a:ext>
            </a:extLst>
          </p:cNvPr>
          <p:cNvSpPr txBox="1">
            <a:spLocks noGrp="1"/>
          </p:cNvSpPr>
          <p:nvPr>
            <p:ph type="body" idx="1"/>
          </p:nvPr>
        </p:nvSpPr>
        <p:spPr>
          <a:xfrm>
            <a:off x="296863" y="1533831"/>
            <a:ext cx="8550275" cy="5187643"/>
          </a:xfrm>
        </p:spPr>
        <p:txBody>
          <a:bodyPr spcFirstLastPara="1" lIns="91425" tIns="45700" rIns="91425" bIns="45700">
            <a:noAutofit/>
          </a:bodyPr>
          <a:lstStyle/>
          <a:p>
            <a:pPr marL="533400" lvl="1" indent="0">
              <a:lnSpc>
                <a:spcPct val="115000"/>
              </a:lnSpc>
              <a:spcBef>
                <a:spcPts val="0"/>
              </a:spcBef>
              <a:buSzPts val="2400"/>
              <a:buFontTx/>
              <a:buNone/>
              <a:defRPr/>
            </a:pPr>
            <a:r>
              <a:rPr lang="en-GB" sz="2400" dirty="0">
                <a:latin typeface="Arial" panose="020B0604020202020204" pitchFamily="34" charset="0"/>
                <a:cs typeface="Arial" panose="020B0604020202020204" pitchFamily="34" charset="0"/>
              </a:rPr>
              <a:t>Why do only certain atoms, including </a:t>
            </a:r>
            <a:r>
              <a:rPr lang="en-GB" sz="2400" baseline="30000" dirty="0">
                <a:latin typeface="Arial" panose="020B0604020202020204" pitchFamily="34" charset="0"/>
                <a:cs typeface="Arial" panose="020B0604020202020204" pitchFamily="34" charset="0"/>
              </a:rPr>
              <a:t>1</a:t>
            </a:r>
            <a:r>
              <a:rPr lang="en-GB" sz="2400" dirty="0">
                <a:latin typeface="Arial" panose="020B0604020202020204" pitchFamily="34" charset="0"/>
                <a:cs typeface="Arial" panose="020B0604020202020204" pitchFamily="34" charset="0"/>
              </a:rPr>
              <a:t>H, </a:t>
            </a:r>
            <a:r>
              <a:rPr lang="en-GB" sz="2400" baseline="30000" dirty="0">
                <a:latin typeface="Arial" panose="020B0604020202020204" pitchFamily="34" charset="0"/>
                <a:cs typeface="Arial" panose="020B0604020202020204" pitchFamily="34" charset="0"/>
              </a:rPr>
              <a:t>13</a:t>
            </a:r>
            <a:r>
              <a:rPr lang="en-GB" sz="2400" dirty="0">
                <a:latin typeface="Arial" panose="020B0604020202020204" pitchFamily="34" charset="0"/>
                <a:cs typeface="Arial" panose="020B0604020202020204" pitchFamily="34" charset="0"/>
              </a:rPr>
              <a:t>C, </a:t>
            </a:r>
            <a:r>
              <a:rPr lang="en-GB" sz="2400" baseline="30000" dirty="0">
                <a:latin typeface="Arial" panose="020B0604020202020204" pitchFamily="34" charset="0"/>
                <a:cs typeface="Arial" panose="020B0604020202020204" pitchFamily="34" charset="0"/>
              </a:rPr>
              <a:t>15</a:t>
            </a:r>
            <a:r>
              <a:rPr lang="en-GB" sz="2400" dirty="0">
                <a:latin typeface="Arial" panose="020B0604020202020204" pitchFamily="34" charset="0"/>
                <a:cs typeface="Arial" panose="020B0604020202020204" pitchFamily="34" charset="0"/>
              </a:rPr>
              <a:t>N, </a:t>
            </a:r>
            <a:r>
              <a:rPr lang="en-GB" sz="2400" baseline="30000" dirty="0">
                <a:latin typeface="Arial" panose="020B0604020202020204" pitchFamily="34" charset="0"/>
                <a:cs typeface="Arial" panose="020B0604020202020204" pitchFamily="34" charset="0"/>
              </a:rPr>
              <a:t>19</a:t>
            </a:r>
            <a:r>
              <a:rPr lang="en-GB" sz="2400" dirty="0">
                <a:latin typeface="Arial" panose="020B0604020202020204" pitchFamily="34" charset="0"/>
                <a:cs typeface="Arial" panose="020B0604020202020204" pitchFamily="34" charset="0"/>
              </a:rPr>
              <a:t>F, and </a:t>
            </a:r>
            <a:r>
              <a:rPr lang="en-GB" sz="2400" baseline="30000" dirty="0">
                <a:latin typeface="Arial" panose="020B0604020202020204" pitchFamily="34" charset="0"/>
                <a:cs typeface="Arial" panose="020B0604020202020204" pitchFamily="34" charset="0"/>
              </a:rPr>
              <a:t>31</a:t>
            </a:r>
            <a:r>
              <a:rPr lang="en-GB" sz="2400" dirty="0">
                <a:latin typeface="Arial" panose="020B0604020202020204" pitchFamily="34" charset="0"/>
                <a:cs typeface="Arial" panose="020B0604020202020204" pitchFamily="34" charset="0"/>
              </a:rPr>
              <a:t>P give rise to an NMR signal?</a:t>
            </a:r>
            <a:endParaRPr lang="en-US" sz="2400" dirty="0">
              <a:latin typeface="Arial" panose="020B0604020202020204" pitchFamily="34" charset="0"/>
              <a:cs typeface="Arial" panose="020B0604020202020204" pitchFamily="34" charset="0"/>
            </a:endParaRPr>
          </a:p>
          <a:p>
            <a:pPr marL="533400" lvl="1" indent="0">
              <a:lnSpc>
                <a:spcPct val="115000"/>
              </a:lnSpc>
              <a:spcBef>
                <a:spcPts val="0"/>
              </a:spcBef>
              <a:buSzPts val="2400"/>
              <a:buFontTx/>
              <a:buNone/>
              <a:defRPr/>
            </a:pPr>
            <a:endParaRPr lang="en-US" sz="2400" dirty="0">
              <a:solidFill>
                <a:srgbClr val="0000FF"/>
              </a:solidFill>
              <a:latin typeface="Arial" panose="020B0604020202020204" pitchFamily="34" charset="0"/>
              <a:ea typeface="Arial"/>
              <a:cs typeface="Arial" panose="020B0604020202020204" pitchFamily="34" charset="0"/>
              <a:sym typeface="Arial"/>
            </a:endParaRPr>
          </a:p>
          <a:p>
            <a:pPr marL="533400" lvl="1" indent="0">
              <a:lnSpc>
                <a:spcPct val="115000"/>
              </a:lnSpc>
              <a:spcBef>
                <a:spcPts val="0"/>
              </a:spcBef>
              <a:buSzPts val="2400"/>
              <a:buFontTx/>
              <a:buNone/>
              <a:defRPr/>
            </a:pPr>
            <a:r>
              <a:rPr lang="en-GB" sz="2400" b="1" dirty="0">
                <a:solidFill>
                  <a:schemeClr val="accent4"/>
                </a:solidFill>
                <a:latin typeface="Arial" panose="020B0604020202020204" pitchFamily="34" charset="0"/>
                <a:ea typeface="Calibri"/>
                <a:cs typeface="Arial" panose="020B0604020202020204" pitchFamily="34" charset="0"/>
                <a:sym typeface="Calibri"/>
              </a:rPr>
              <a:t>Because these atoms contain an odd number of protons and/or neutrons, they have the kind of nuclear spin that gives rise to an NMR signal. </a:t>
            </a:r>
            <a:endParaRPr lang="en-GB" sz="2400" dirty="0">
              <a:solidFill>
                <a:schemeClr val="accent4"/>
              </a:solidFill>
              <a:latin typeface="Arial" panose="020B0604020202020204" pitchFamily="34" charset="0"/>
              <a:cs typeface="Arial" panose="020B0604020202020204" pitchFamily="34" charset="0"/>
            </a:endParaRPr>
          </a:p>
          <a:p>
            <a:pPr marL="533400" lvl="1" indent="0">
              <a:lnSpc>
                <a:spcPct val="115000"/>
              </a:lnSpc>
              <a:spcBef>
                <a:spcPts val="0"/>
              </a:spcBef>
              <a:buSzPts val="2400"/>
              <a:buFontTx/>
              <a:buNone/>
              <a:defRPr/>
            </a:pPr>
            <a:endParaRPr sz="2400" dirty="0">
              <a:latin typeface="Arial"/>
              <a:ea typeface="Arial"/>
              <a:cs typeface="Arial"/>
              <a:sym typeface="Arial"/>
            </a:endParaRPr>
          </a:p>
          <a:p>
            <a:pPr marL="914400" indent="0">
              <a:lnSpc>
                <a:spcPct val="115000"/>
              </a:lnSpc>
              <a:spcBef>
                <a:spcPts val="0"/>
              </a:spcBef>
              <a:spcAft>
                <a:spcPts val="0"/>
              </a:spcAft>
              <a:buFontTx/>
              <a:buNone/>
              <a:defRPr/>
            </a:pPr>
            <a:br>
              <a:rPr lang="en-US" sz="2400" dirty="0">
                <a:latin typeface="Arial"/>
                <a:ea typeface="Arial"/>
                <a:cs typeface="Arial"/>
                <a:sym typeface="Arial"/>
              </a:rPr>
            </a:br>
            <a:endParaRPr dirty="0"/>
          </a:p>
          <a:p>
            <a:pPr marL="0" indent="0">
              <a:spcBef>
                <a:spcPts val="360"/>
              </a:spcBef>
              <a:spcAft>
                <a:spcPts val="0"/>
              </a:spcAft>
              <a:buFontTx/>
              <a:buNone/>
              <a:defRPr/>
            </a:pPr>
            <a:endParaRPr dirty="0"/>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59B95F-E3AD-4651-AE00-DA3C9065A623}"/>
              </a:ext>
            </a:extLst>
          </p:cNvPr>
          <p:cNvSpPr>
            <a:spLocks noGrp="1"/>
          </p:cNvSpPr>
          <p:nvPr>
            <p:ph type="title"/>
          </p:nvPr>
        </p:nvSpPr>
        <p:spPr>
          <a:xfrm>
            <a:off x="0" y="152400"/>
            <a:ext cx="9144000" cy="1465006"/>
          </a:xfrm>
        </p:spPr>
        <p:txBody>
          <a:bodyPr/>
          <a:lstStyle/>
          <a:p>
            <a:r>
              <a:rPr lang="en-US" altLang="en-US" sz="3400" dirty="0">
                <a:solidFill>
                  <a:srgbClr val="4E4CB4"/>
                </a:solidFill>
                <a:latin typeface="Arial" panose="020B0604020202020204" pitchFamily="34" charset="0"/>
                <a:cs typeface="Arial" panose="020B0604020202020204" pitchFamily="34" charset="0"/>
                <a:sym typeface="Symbol" pitchFamily="2" charset="2"/>
              </a:rPr>
              <a:t>Thousands of Individual Molecules Are Used to Determine Structures by Cryo-Electron Microscopy</a:t>
            </a:r>
            <a:endParaRPr lang="en-AU" sz="3400" dirty="0">
              <a:solidFill>
                <a:srgbClr val="4E4CB4"/>
              </a:solidFill>
            </a:endParaRPr>
          </a:p>
        </p:txBody>
      </p:sp>
      <p:sp>
        <p:nvSpPr>
          <p:cNvPr id="5" name="Google Shape;232;g7fe2cbe272_0_58">
            <a:extLst>
              <a:ext uri="{FF2B5EF4-FFF2-40B4-BE49-F238E27FC236}">
                <a16:creationId xmlns:a16="http://schemas.microsoft.com/office/drawing/2014/main" id="{3FC83DBC-A938-B34B-AB29-6B422508C85D}"/>
              </a:ext>
            </a:extLst>
          </p:cNvPr>
          <p:cNvSpPr txBox="1">
            <a:spLocks noGrp="1"/>
          </p:cNvSpPr>
          <p:nvPr>
            <p:ph type="body" idx="1"/>
          </p:nvPr>
        </p:nvSpPr>
        <p:spPr>
          <a:xfrm>
            <a:off x="458787" y="1946786"/>
            <a:ext cx="8226425" cy="3785419"/>
          </a:xfrm>
        </p:spPr>
        <p:txBody>
          <a:bodyPr/>
          <a:lstStyle/>
          <a:p>
            <a:pPr>
              <a:buSzPct val="100000"/>
              <a:defRPr/>
            </a:pPr>
            <a:r>
              <a:rPr lang="en-US" sz="2400" b="1" dirty="0">
                <a:latin typeface="Arial" panose="020B0604020202020204" pitchFamily="34" charset="0"/>
                <a:cs typeface="Arial" panose="020B0604020202020204" pitchFamily="34" charset="0"/>
              </a:rPr>
              <a:t>cryo-electron microscopy (cryo-EM) </a:t>
            </a:r>
            <a:r>
              <a:rPr lang="en-US" sz="2400" dirty="0">
                <a:latin typeface="Arial" panose="020B0604020202020204" pitchFamily="34" charset="0"/>
                <a:cs typeface="Arial" panose="020B0604020202020204" pitchFamily="34" charset="0"/>
              </a:rPr>
              <a:t>= sample of the structure of interest is quick-frozen in vitreous (or </a:t>
            </a:r>
            <a:r>
              <a:rPr lang="en-US" sz="2400" dirty="0" err="1">
                <a:latin typeface="Arial" panose="020B0604020202020204" pitchFamily="34" charset="0"/>
                <a:cs typeface="Arial" panose="020B0604020202020204" pitchFamily="34" charset="0"/>
              </a:rPr>
              <a:t>noncrystalline</a:t>
            </a:r>
            <a:r>
              <a:rPr lang="en-US" sz="2400" dirty="0">
                <a:latin typeface="Arial" panose="020B0604020202020204" pitchFamily="34" charset="0"/>
                <a:cs typeface="Arial" panose="020B0604020202020204" pitchFamily="34" charset="0"/>
              </a:rPr>
              <a:t>) ice and kept frozen while being observed in two dimensions with the EM</a:t>
            </a:r>
          </a:p>
          <a:p>
            <a:pPr lvl="1">
              <a:buSzPct val="100000"/>
              <a:defRPr/>
            </a:pPr>
            <a:r>
              <a:rPr lang="en-US" sz="2400" dirty="0">
                <a:latin typeface="Arial" panose="020B0604020202020204" pitchFamily="34" charset="0"/>
                <a:cs typeface="Arial" panose="020B0604020202020204" pitchFamily="34" charset="0"/>
              </a:rPr>
              <a:t>greatly reduces damage to the specimen</a:t>
            </a:r>
          </a:p>
          <a:p>
            <a:pPr lvl="1">
              <a:buSzPct val="100000"/>
              <a:defRPr/>
            </a:pPr>
            <a:r>
              <a:rPr lang="en-US" sz="2400" dirty="0">
                <a:latin typeface="Arial" panose="020B0604020202020204" pitchFamily="34" charset="0"/>
                <a:cs typeface="Arial" panose="020B0604020202020204" pitchFamily="34" charset="0"/>
              </a:rPr>
              <a:t>useful for determining the molecular structure of large, dynamic, macromolecular complexes and integral membrane proteins </a:t>
            </a:r>
          </a:p>
          <a:p>
            <a:pPr marL="571500" lvl="1" indent="0">
              <a:buFontTx/>
              <a:buNone/>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b="1" dirty="0">
              <a:latin typeface="Arial" panose="020B0604020202020204" pitchFamily="34" charset="0"/>
              <a:cs typeface="Arial" panose="020B0604020202020204" pitchFamily="34" charset="0"/>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90312-9508-4860-955E-44DF96EE7BB5}"/>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sym typeface="Symbol" pitchFamily="2" charset="2"/>
              </a:rPr>
              <a:t>Structures Derived from Cryo-EM</a:t>
            </a:r>
            <a:endParaRPr lang="en-AU" dirty="0"/>
          </a:p>
        </p:txBody>
      </p:sp>
      <p:pic>
        <p:nvPicPr>
          <p:cNvPr id="226306" name="Picture 2" descr="Part a shows a micrograph with a grainy background with two types of structures visible, with examples enclosed in circles. One type is round with repeating subunits forming a ring. The other looks like a cylinder made up of four horizontal rings stacked together. Part b has an arrow pointing down from the cylinder to show a roughly square molecular structure with some open spaces between parts and an arrow pointing down from the circle to show a round, rough molecular structure with a circular opening in its center. ">
            <a:extLst>
              <a:ext uri="{FF2B5EF4-FFF2-40B4-BE49-F238E27FC236}">
                <a16:creationId xmlns:a16="http://schemas.microsoft.com/office/drawing/2014/main" id="{7E73FF80-072B-CE47-801A-A38005CE84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457479"/>
            <a:ext cx="3384550" cy="437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08" name="TextBox 7">
            <a:extLst>
              <a:ext uri="{FF2B5EF4-FFF2-40B4-BE49-F238E27FC236}">
                <a16:creationId xmlns:a16="http://schemas.microsoft.com/office/drawing/2014/main" id="{80A8AD0C-781B-5C40-ABE2-E22987F0AE30}"/>
              </a:ext>
            </a:extLst>
          </p:cNvPr>
          <p:cNvSpPr txBox="1">
            <a:spLocks noChangeArrowheads="1"/>
          </p:cNvSpPr>
          <p:nvPr/>
        </p:nvSpPr>
        <p:spPr bwMode="auto">
          <a:xfrm>
            <a:off x="849979" y="5963378"/>
            <a:ext cx="41116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Chaperone protein </a:t>
            </a:r>
            <a:r>
              <a:rPr lang="en-US" altLang="en-US" sz="2400" dirty="0" err="1">
                <a:latin typeface="Arial" panose="020B0604020202020204" pitchFamily="34" charset="0"/>
                <a:cs typeface="Arial" panose="020B0604020202020204" pitchFamily="34" charset="0"/>
              </a:rPr>
              <a:t>GroEL</a:t>
            </a:r>
            <a:r>
              <a:rPr lang="en-US" altLang="en-US" sz="2400" dirty="0">
                <a:latin typeface="Arial" panose="020B0604020202020204" pitchFamily="34" charset="0"/>
                <a:cs typeface="Arial" panose="020B0604020202020204" pitchFamily="34" charset="0"/>
              </a:rPr>
              <a:t> </a:t>
            </a:r>
          </a:p>
        </p:txBody>
      </p:sp>
      <p:pic>
        <p:nvPicPr>
          <p:cNvPr id="226307" name="Picture 5" descr="The structure has an almost oval subunit at the upper left with smaller subunits above and below and a larger circular subunit below that joins with a small subunit to the left and a long thin subunit, the R N A, to the right that bends to the left at its bottom with a different subunit to its right. Within these subunits, many ribbons and pleated sheets are visible.">
            <a:extLst>
              <a:ext uri="{FF2B5EF4-FFF2-40B4-BE49-F238E27FC236}">
                <a16:creationId xmlns:a16="http://schemas.microsoft.com/office/drawing/2014/main" id="{868079A7-2CE0-AC4A-8B90-4125D39197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3375" y="1585053"/>
            <a:ext cx="2000250" cy="437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09" name="TextBox 8">
            <a:extLst>
              <a:ext uri="{FF2B5EF4-FFF2-40B4-BE49-F238E27FC236}">
                <a16:creationId xmlns:a16="http://schemas.microsoft.com/office/drawing/2014/main" id="{BB17DD98-EC48-3D40-BEB4-0CD72FBF5811}"/>
              </a:ext>
            </a:extLst>
          </p:cNvPr>
          <p:cNvSpPr txBox="1">
            <a:spLocks noChangeArrowheads="1"/>
          </p:cNvSpPr>
          <p:nvPr/>
        </p:nvSpPr>
        <p:spPr bwMode="auto">
          <a:xfrm>
            <a:off x="5224464" y="5963378"/>
            <a:ext cx="27765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dirty="0">
                <a:latin typeface="Arial" panose="020B0604020202020204" pitchFamily="34" charset="0"/>
                <a:cs typeface="Arial" panose="020B0604020202020204" pitchFamily="34" charset="0"/>
              </a:rPr>
              <a:t>Human telomerase</a:t>
            </a:r>
            <a:r>
              <a:rPr lang="en-US" altLang="en-US" sz="2400" b="1" dirty="0">
                <a:latin typeface="Times" pitchFamily="2" charset="0"/>
                <a:cs typeface="Arial" panose="020B0604020202020204" pitchFamily="34" charset="0"/>
              </a:rPr>
              <a:t> </a:t>
            </a:r>
            <a:endParaRPr lang="en-US" altLang="en-US" sz="2400" dirty="0">
              <a:latin typeface="Times" pitchFamily="2" charset="0"/>
              <a:cs typeface="Arial" panose="020B0604020202020204" pitchFamily="34" charset="0"/>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84828-D2FE-42DC-81A0-554F7E3DCC12}"/>
              </a:ext>
            </a:extLst>
          </p:cNvPr>
          <p:cNvSpPr>
            <a:spLocks noGrp="1"/>
          </p:cNvSpPr>
          <p:nvPr>
            <p:ph type="title"/>
          </p:nvPr>
        </p:nvSpPr>
        <p:spPr/>
        <p:txBody>
          <a:bodyPr/>
          <a:lstStyle/>
          <a:p>
            <a:r>
              <a:rPr lang="en-US" altLang="en-US" dirty="0">
                <a:solidFill>
                  <a:srgbClr val="145C76"/>
                </a:solidFill>
                <a:latin typeface="Arial" panose="020B0604020202020204" pitchFamily="34" charset="0"/>
                <a:cs typeface="Arial" panose="020B0604020202020204" pitchFamily="34" charset="0"/>
              </a:rPr>
              <a:t>Clicker Question 24</a:t>
            </a:r>
            <a:endParaRPr lang="en-AU" dirty="0">
              <a:solidFill>
                <a:srgbClr val="145C76"/>
              </a:solidFill>
            </a:endParaRPr>
          </a:p>
        </p:txBody>
      </p:sp>
      <p:sp>
        <p:nvSpPr>
          <p:cNvPr id="228355" name="Google Shape;280;g847cf01710_0_7">
            <a:extLst>
              <a:ext uri="{FF2B5EF4-FFF2-40B4-BE49-F238E27FC236}">
                <a16:creationId xmlns:a16="http://schemas.microsoft.com/office/drawing/2014/main" id="{76339D5A-F607-CD48-BF8F-68F1D1A195AF}"/>
              </a:ext>
            </a:extLst>
          </p:cNvPr>
          <p:cNvSpPr>
            <a:spLocks noGrp="1" noChangeArrowheads="1"/>
          </p:cNvSpPr>
          <p:nvPr>
            <p:ph type="body" idx="1"/>
          </p:nvPr>
        </p:nvSpPr>
        <p:spPr>
          <a:xfrm>
            <a:off x="571500" y="1506538"/>
            <a:ext cx="8001000" cy="4441825"/>
          </a:xfrm>
        </p:spPr>
        <p:txBody>
          <a:bodyPr lIns="91425" tIns="45700" rIns="91425" bIns="45700"/>
          <a:lstStyle/>
          <a:p>
            <a:pPr marL="0" indent="0">
              <a:lnSpc>
                <a:spcPct val="115000"/>
              </a:lnSpc>
              <a:spcBef>
                <a:spcPts val="800"/>
              </a:spcBef>
              <a:buFontTx/>
              <a:buNone/>
            </a:pPr>
            <a:r>
              <a:rPr lang="en-US" altLang="en-US" sz="2400" dirty="0">
                <a:latin typeface="Arial" panose="020B0604020202020204" pitchFamily="34" charset="0"/>
                <a:cs typeface="Arial" panose="020B0604020202020204" pitchFamily="34" charset="0"/>
              </a:rPr>
              <a:t>Why are samples prepared for cryo-EM quick-frozen in vitreous (or </a:t>
            </a:r>
            <a:r>
              <a:rPr lang="en-US" altLang="en-US" sz="2400" dirty="0" err="1">
                <a:latin typeface="Arial" panose="020B0604020202020204" pitchFamily="34" charset="0"/>
                <a:cs typeface="Arial" panose="020B0604020202020204" pitchFamily="34" charset="0"/>
              </a:rPr>
              <a:t>noncrystalline</a:t>
            </a:r>
            <a:r>
              <a:rPr lang="en-US" altLang="en-US" sz="2400" dirty="0">
                <a:latin typeface="Arial" panose="020B0604020202020204" pitchFamily="34" charset="0"/>
                <a:cs typeface="Arial" panose="020B0604020202020204" pitchFamily="34" charset="0"/>
              </a:rPr>
              <a:t>) ice prior to analysis?</a:t>
            </a:r>
          </a:p>
          <a:p>
            <a:pPr marL="0" indent="0" algn="just">
              <a:lnSpc>
                <a:spcPct val="115000"/>
              </a:lnSpc>
              <a:spcBef>
                <a:spcPts val="1200"/>
              </a:spcBef>
              <a:buFontTx/>
              <a:buNone/>
            </a:pPr>
            <a:r>
              <a:rPr lang="en-US" altLang="en-US" sz="2400" dirty="0">
                <a:latin typeface="Arial" panose="020B0604020202020204" pitchFamily="34" charset="0"/>
                <a:cs typeface="Arial" panose="020B0604020202020204" pitchFamily="34" charset="0"/>
                <a:sym typeface="Arial" panose="020B0604020202020204" pitchFamily="34" charset="0"/>
              </a:rPr>
              <a:t>A. t</a:t>
            </a:r>
            <a:r>
              <a:rPr lang="en-US" altLang="en-US" sz="2400" dirty="0">
                <a:latin typeface="Arial" panose="020B0604020202020204" pitchFamily="34" charset="0"/>
                <a:cs typeface="Arial" panose="020B0604020202020204" pitchFamily="34" charset="0"/>
              </a:rPr>
              <a:t>o promote crystallization of the protein </a:t>
            </a:r>
          </a:p>
          <a:p>
            <a:pPr marL="0" indent="0" algn="just">
              <a:lnSpc>
                <a:spcPct val="115000"/>
              </a:lnSpc>
              <a:spcBef>
                <a:spcPts val="800"/>
              </a:spcBef>
              <a:buFontTx/>
              <a:buNone/>
            </a:pPr>
            <a:r>
              <a:rPr lang="en-US" altLang="en-US" sz="2400" dirty="0">
                <a:latin typeface="Arial" panose="020B0604020202020204" pitchFamily="34" charset="0"/>
                <a:cs typeface="Arial" panose="020B0604020202020204" pitchFamily="34" charset="0"/>
                <a:sym typeface="Arial" panose="020B0604020202020204" pitchFamily="34" charset="0"/>
              </a:rPr>
              <a:t>B. to ensure all particles are in the same conformation</a:t>
            </a:r>
          </a:p>
          <a:p>
            <a:pPr marL="0" indent="0" algn="just">
              <a:lnSpc>
                <a:spcPct val="115000"/>
              </a:lnSpc>
              <a:spcBef>
                <a:spcPts val="800"/>
              </a:spcBef>
              <a:buFontTx/>
              <a:buNone/>
            </a:pPr>
            <a:r>
              <a:rPr lang="en-US" altLang="en-US" sz="2400" dirty="0">
                <a:latin typeface="Arial" panose="020B0604020202020204" pitchFamily="34" charset="0"/>
                <a:cs typeface="Arial" panose="020B0604020202020204" pitchFamily="34" charset="0"/>
                <a:sym typeface="Arial" panose="020B0604020202020204" pitchFamily="34" charset="0"/>
              </a:rPr>
              <a:t>C. t</a:t>
            </a:r>
            <a:r>
              <a:rPr lang="en-US" altLang="en-US" sz="2400" dirty="0">
                <a:latin typeface="Arial" panose="020B0604020202020204" pitchFamily="34" charset="0"/>
                <a:cs typeface="Arial" panose="020B0604020202020204" pitchFamily="34" charset="0"/>
              </a:rPr>
              <a:t>o align magnetic dipoles in parallel or antiparallel </a:t>
            </a:r>
          </a:p>
          <a:p>
            <a:pPr marL="0" indent="0">
              <a:lnSpc>
                <a:spcPct val="115000"/>
              </a:lnSpc>
              <a:spcBef>
                <a:spcPct val="0"/>
              </a:spcBef>
              <a:buSzPts val="1100"/>
              <a:buFontTx/>
              <a:buNone/>
            </a:pPr>
            <a:r>
              <a:rPr lang="en-US" altLang="en-US" sz="2400" dirty="0">
                <a:latin typeface="Arial" panose="020B0604020202020204" pitchFamily="34" charset="0"/>
                <a:cs typeface="Arial" panose="020B0604020202020204" pitchFamily="34" charset="0"/>
                <a:sym typeface="Arial" panose="020B0604020202020204" pitchFamily="34" charset="0"/>
              </a:rPr>
              <a:t>     orientations</a:t>
            </a:r>
            <a:endParaRPr lang="en-US" altLang="en-US" sz="2400" dirty="0">
              <a:latin typeface="Arial" panose="020B0604020202020204" pitchFamily="34" charset="0"/>
              <a:cs typeface="Arial" panose="020B0604020202020204" pitchFamily="34" charset="0"/>
            </a:endParaRPr>
          </a:p>
          <a:p>
            <a:pPr marL="0" indent="0">
              <a:lnSpc>
                <a:spcPct val="115000"/>
              </a:lnSpc>
              <a:spcBef>
                <a:spcPct val="0"/>
              </a:spcBef>
              <a:buSzPts val="1100"/>
              <a:buFontTx/>
              <a:buNone/>
            </a:pPr>
            <a:r>
              <a:rPr lang="en-US" altLang="en-US" sz="2400" dirty="0">
                <a:latin typeface="Arial" panose="020B0604020202020204" pitchFamily="34" charset="0"/>
                <a:cs typeface="Arial" panose="020B0604020202020204" pitchFamily="34" charset="0"/>
                <a:sym typeface="Arial" panose="020B0604020202020204" pitchFamily="34" charset="0"/>
              </a:rPr>
              <a:t>D. t</a:t>
            </a:r>
            <a:r>
              <a:rPr lang="en-US" altLang="en-US" sz="2400" dirty="0">
                <a:latin typeface="Arial" panose="020B0604020202020204" pitchFamily="34" charset="0"/>
                <a:cs typeface="Arial" panose="020B0604020202020204" pitchFamily="34" charset="0"/>
              </a:rPr>
              <a:t>o minimize damage to the specimen by the electron</a:t>
            </a:r>
          </a:p>
          <a:p>
            <a:pPr marL="0" indent="0">
              <a:lnSpc>
                <a:spcPct val="115000"/>
              </a:lnSpc>
              <a:spcBef>
                <a:spcPct val="0"/>
              </a:spcBef>
              <a:buSzPts val="1100"/>
              <a:buFontTx/>
              <a:buNone/>
            </a:pPr>
            <a:r>
              <a:rPr lang="en-US" altLang="en-US" sz="2400" dirty="0">
                <a:latin typeface="Arial" panose="020B0604020202020204" pitchFamily="34" charset="0"/>
                <a:cs typeface="Arial" panose="020B0604020202020204" pitchFamily="34" charset="0"/>
                <a:sym typeface="Arial" panose="020B0604020202020204" pitchFamily="34" charset="0"/>
              </a:rPr>
              <a:t>     beam</a:t>
            </a:r>
          </a:p>
          <a:p>
            <a:pPr marL="0" indent="0" algn="just">
              <a:lnSpc>
                <a:spcPct val="115000"/>
              </a:lnSpc>
              <a:spcBef>
                <a:spcPts val="800"/>
              </a:spcBef>
              <a:buFontTx/>
              <a:buNone/>
            </a:pPr>
            <a:endParaRPr lang="en-US" altLang="en-US" sz="2400" dirty="0">
              <a:latin typeface="Arial" panose="020B0604020202020204" pitchFamily="34" charset="0"/>
              <a:cs typeface="Arial" panose="020B0604020202020204" pitchFamily="34" charset="0"/>
            </a:endParaRPr>
          </a:p>
          <a:p>
            <a:pPr marL="0" indent="0">
              <a:lnSpc>
                <a:spcPct val="115000"/>
              </a:lnSpc>
              <a:spcBef>
                <a:spcPts val="800"/>
              </a:spcBef>
              <a:buClr>
                <a:srgbClr val="000000"/>
              </a:buClr>
              <a:buSzPts val="1100"/>
              <a:buFontTx/>
              <a:buNone/>
            </a:pPr>
            <a:endParaRPr lang="en-US" altLang="en-US" dirty="0"/>
          </a:p>
          <a:p>
            <a:pPr marL="0" indent="0">
              <a:spcBef>
                <a:spcPts val="363"/>
              </a:spcBef>
              <a:buFontTx/>
              <a:buNone/>
            </a:pPr>
            <a:endParaRPr lang="en-US" altLang="en-US" dirty="0"/>
          </a:p>
        </p:txBody>
      </p:sp>
      <p:pic>
        <p:nvPicPr>
          <p:cNvPr id="5" name="Picture 4" descr="Icon P 5&#10;">
            <a:extLst>
              <a:ext uri="{FF2B5EF4-FFF2-40B4-BE49-F238E27FC236}">
                <a16:creationId xmlns:a16="http://schemas.microsoft.com/office/drawing/2014/main" id="{0C94E7A1-FC65-4DFB-82B4-A0C111D1C66F}"/>
              </a:ext>
            </a:extLst>
          </p:cNvPr>
          <p:cNvPicPr>
            <a:picLocks noChangeAspect="1"/>
          </p:cNvPicPr>
          <p:nvPr/>
        </p:nvPicPr>
        <p:blipFill>
          <a:blip r:embed="rId3"/>
          <a:stretch>
            <a:fillRect/>
          </a:stretch>
        </p:blipFill>
        <p:spPr>
          <a:xfrm>
            <a:off x="834289" y="335528"/>
            <a:ext cx="1133954" cy="816935"/>
          </a:xfrm>
          <a:prstGeom prst="rect">
            <a:avLst/>
          </a:prstGeom>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3461153-AB4A-4443-BBA3-A0B74AF3513C}"/>
              </a:ext>
            </a:extLst>
          </p:cNvPr>
          <p:cNvSpPr>
            <a:spLocks noGrp="1"/>
          </p:cNvSpPr>
          <p:nvPr>
            <p:ph type="title"/>
          </p:nvPr>
        </p:nvSpPr>
        <p:spPr/>
        <p:txBody>
          <a:bodyPr/>
          <a:lstStyle/>
          <a:p>
            <a:r>
              <a:rPr lang="en-US" altLang="en-US" dirty="0">
                <a:solidFill>
                  <a:srgbClr val="145C76"/>
                </a:solidFill>
                <a:latin typeface="Arial" panose="020B0604020202020204" pitchFamily="34" charset="0"/>
                <a:cs typeface="Arial" panose="020B0604020202020204" pitchFamily="34" charset="0"/>
              </a:rPr>
              <a:t>Clicker Question 24, Response</a:t>
            </a:r>
            <a:endParaRPr lang="en-AU" dirty="0">
              <a:solidFill>
                <a:srgbClr val="145C76"/>
              </a:solidFill>
            </a:endParaRPr>
          </a:p>
        </p:txBody>
      </p:sp>
      <p:sp>
        <p:nvSpPr>
          <p:cNvPr id="4" name="Google Shape;280;g847cf01710_0_7">
            <a:extLst>
              <a:ext uri="{FF2B5EF4-FFF2-40B4-BE49-F238E27FC236}">
                <a16:creationId xmlns:a16="http://schemas.microsoft.com/office/drawing/2014/main" id="{CB1F8ADA-14DD-B042-BDA9-3E067D78AC07}"/>
              </a:ext>
            </a:extLst>
          </p:cNvPr>
          <p:cNvSpPr txBox="1">
            <a:spLocks noChangeArrowheads="1"/>
          </p:cNvSpPr>
          <p:nvPr/>
        </p:nvSpPr>
        <p:spPr bwMode="auto">
          <a:xfrm>
            <a:off x="563563" y="1465006"/>
            <a:ext cx="8001000" cy="5112775"/>
          </a:xfrm>
          <a:prstGeom prst="rect">
            <a:avLst/>
          </a:prstGeom>
          <a:noFill/>
          <a:ln>
            <a:noFill/>
          </a:ln>
        </p:spPr>
        <p:txBody>
          <a:bodyPr lIns="91425" tIns="45700" rIns="91425" bIns="45700"/>
          <a:lstStyle>
            <a:lvl1pPr marL="342900" indent="-342900" algn="l" rtl="0" eaLnBrk="0" fontAlgn="base" hangingPunct="0">
              <a:spcBef>
                <a:spcPct val="20000"/>
              </a:spcBef>
              <a:spcAft>
                <a:spcPct val="0"/>
              </a:spcAft>
              <a:buChar char="•"/>
              <a:defRPr sz="3200">
                <a:solidFill>
                  <a:schemeClr val="tx1"/>
                </a:solidFill>
                <a:latin typeface="Calibri" pitchFamily="34" charset="0"/>
                <a:ea typeface="MS PGothic" pitchFamily="34"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MS PGothic" pitchFamily="34"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MS PGothic" pitchFamily="34"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MS PGothic" pitchFamily="34"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a:lstStyle>
          <a:p>
            <a:pPr marL="0" indent="0">
              <a:lnSpc>
                <a:spcPct val="115000"/>
              </a:lnSpc>
              <a:spcBef>
                <a:spcPts val="800"/>
              </a:spcBef>
              <a:buFontTx/>
              <a:buNone/>
              <a:defRPr/>
            </a:pPr>
            <a:r>
              <a:rPr lang="en-US" altLang="en-US" sz="2400" kern="0" dirty="0">
                <a:latin typeface="Arial" panose="020B0604020202020204" pitchFamily="34" charset="0"/>
                <a:cs typeface="Arial" panose="020B0604020202020204" pitchFamily="34" charset="0"/>
              </a:rPr>
              <a:t>Why are samples prepared for cryo-EM </a:t>
            </a:r>
            <a:r>
              <a:rPr lang="en-US" sz="2400" kern="0" dirty="0">
                <a:latin typeface="Arial" panose="020B0604020202020204" pitchFamily="34" charset="0"/>
                <a:cs typeface="Arial" panose="020B0604020202020204" pitchFamily="34" charset="0"/>
              </a:rPr>
              <a:t>quick-frozen in vitreous (or </a:t>
            </a:r>
            <a:r>
              <a:rPr lang="en-US" sz="2400" kern="0" dirty="0" err="1">
                <a:latin typeface="Arial" panose="020B0604020202020204" pitchFamily="34" charset="0"/>
                <a:cs typeface="Arial" panose="020B0604020202020204" pitchFamily="34" charset="0"/>
              </a:rPr>
              <a:t>noncrystalline</a:t>
            </a:r>
            <a:r>
              <a:rPr lang="en-US" sz="2400" kern="0" dirty="0">
                <a:latin typeface="Arial" panose="020B0604020202020204" pitchFamily="34" charset="0"/>
                <a:cs typeface="Arial" panose="020B0604020202020204" pitchFamily="34" charset="0"/>
              </a:rPr>
              <a:t>) ice prior to analysis</a:t>
            </a:r>
            <a:r>
              <a:rPr lang="en-US" altLang="en-US" sz="2400" kern="0" dirty="0">
                <a:latin typeface="Arial" panose="020B0604020202020204" pitchFamily="34" charset="0"/>
                <a:cs typeface="Arial" panose="020B0604020202020204" pitchFamily="34" charset="0"/>
              </a:rPr>
              <a:t>?</a:t>
            </a:r>
          </a:p>
          <a:p>
            <a:pPr marL="0" indent="0">
              <a:lnSpc>
                <a:spcPct val="115000"/>
              </a:lnSpc>
              <a:spcBef>
                <a:spcPts val="0"/>
              </a:spcBef>
              <a:buSzPts val="1100"/>
              <a:buFontTx/>
              <a:buNone/>
              <a:defRPr/>
            </a:pPr>
            <a:endParaRPr lang="en-US" sz="2400" kern="0" dirty="0">
              <a:latin typeface="Arial" panose="020B0604020202020204" pitchFamily="34" charset="0"/>
              <a:ea typeface="Arial"/>
              <a:cs typeface="Arial" panose="020B0604020202020204" pitchFamily="34" charset="0"/>
              <a:sym typeface="Arial"/>
            </a:endParaRPr>
          </a:p>
          <a:p>
            <a:pPr marL="0" indent="0">
              <a:lnSpc>
                <a:spcPct val="115000"/>
              </a:lnSpc>
              <a:spcBef>
                <a:spcPts val="0"/>
              </a:spcBef>
              <a:buSzPts val="1100"/>
              <a:buFontTx/>
              <a:buNone/>
              <a:defRPr/>
            </a:pPr>
            <a:r>
              <a:rPr lang="en-US" sz="2400" b="1" kern="0" dirty="0">
                <a:latin typeface="Arial" panose="020B0604020202020204" pitchFamily="34" charset="0"/>
                <a:ea typeface="Arial"/>
                <a:cs typeface="Arial" panose="020B0604020202020204" pitchFamily="34" charset="0"/>
                <a:sym typeface="Arial"/>
              </a:rPr>
              <a:t>D. t</a:t>
            </a:r>
            <a:r>
              <a:rPr lang="en-US" altLang="en-US" sz="2400" b="1" kern="0" dirty="0">
                <a:latin typeface="Arial" panose="020B0604020202020204" pitchFamily="34" charset="0"/>
                <a:cs typeface="Arial" panose="020B0604020202020204" pitchFamily="34" charset="0"/>
              </a:rPr>
              <a:t>o minimize </a:t>
            </a:r>
            <a:r>
              <a:rPr lang="en-US" sz="2400" b="1" kern="0" dirty="0">
                <a:latin typeface="Arial" panose="020B0604020202020204" pitchFamily="34" charset="0"/>
                <a:cs typeface="Arial" panose="020B0604020202020204" pitchFamily="34" charset="0"/>
              </a:rPr>
              <a:t>damage to the specimen by the</a:t>
            </a:r>
          </a:p>
          <a:p>
            <a:pPr marL="0" indent="0">
              <a:lnSpc>
                <a:spcPct val="115000"/>
              </a:lnSpc>
              <a:spcBef>
                <a:spcPts val="0"/>
              </a:spcBef>
              <a:buSzPts val="1100"/>
              <a:buFontTx/>
              <a:buNone/>
              <a:defRPr/>
            </a:pPr>
            <a:r>
              <a:rPr lang="en-US" sz="2400" b="1" kern="0" dirty="0">
                <a:latin typeface="Arial" panose="020B0604020202020204" pitchFamily="34" charset="0"/>
                <a:ea typeface="Arial"/>
                <a:cs typeface="Arial" panose="020B0604020202020204" pitchFamily="34" charset="0"/>
                <a:sym typeface="Arial"/>
              </a:rPr>
              <a:t>     electron beam</a:t>
            </a:r>
          </a:p>
          <a:p>
            <a:pPr marL="0" indent="0" algn="just">
              <a:lnSpc>
                <a:spcPct val="115000"/>
              </a:lnSpc>
              <a:spcBef>
                <a:spcPts val="800"/>
              </a:spcBef>
              <a:buFontTx/>
              <a:buNone/>
              <a:defRPr/>
            </a:pPr>
            <a:endParaRPr lang="en-US" altLang="en-US" sz="2400" kern="0" dirty="0">
              <a:latin typeface="Arial" panose="020B0604020202020204" pitchFamily="34" charset="0"/>
              <a:cs typeface="Arial" panose="020B0604020202020204" pitchFamily="34" charset="0"/>
            </a:endParaRPr>
          </a:p>
          <a:p>
            <a:pPr marL="0" indent="0">
              <a:lnSpc>
                <a:spcPct val="115000"/>
              </a:lnSpc>
              <a:spcBef>
                <a:spcPts val="800"/>
              </a:spcBef>
              <a:buFontTx/>
              <a:buNone/>
              <a:defRPr/>
            </a:pPr>
            <a:r>
              <a:rPr lang="en-US" sz="2400" b="1" dirty="0">
                <a:latin typeface="Arial" panose="020B0604020202020204" pitchFamily="34" charset="0"/>
                <a:cs typeface="Arial" panose="020B0604020202020204" pitchFamily="34" charset="0"/>
              </a:rPr>
              <a:t>In cryo-electron microscopy (cryo-EM), a sample is quick-frozen in vitreous (or </a:t>
            </a:r>
            <a:r>
              <a:rPr lang="en-US" sz="2400" b="1" dirty="0" err="1">
                <a:latin typeface="Arial" panose="020B0604020202020204" pitchFamily="34" charset="0"/>
                <a:cs typeface="Arial" panose="020B0604020202020204" pitchFamily="34" charset="0"/>
              </a:rPr>
              <a:t>noncrystalline</a:t>
            </a:r>
            <a:r>
              <a:rPr lang="en-US" sz="2400" b="1" dirty="0">
                <a:latin typeface="Arial" panose="020B0604020202020204" pitchFamily="34" charset="0"/>
                <a:cs typeface="Arial" panose="020B0604020202020204" pitchFamily="34" charset="0"/>
              </a:rPr>
              <a:t>) ice and kept frozen while being observed in two dimensions with the electron microscope, greatly reducing damage to the specimen by the electron beam. </a:t>
            </a:r>
            <a:endParaRPr lang="en-US" altLang="en-US" kern="0" dirty="0"/>
          </a:p>
          <a:p>
            <a:pPr marL="0" indent="0">
              <a:spcBef>
                <a:spcPts val="363"/>
              </a:spcBef>
              <a:buFontTx/>
              <a:buNone/>
              <a:defRPr/>
            </a:pPr>
            <a:endParaRPr lang="en-US" altLang="en-US" kern="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29C5E6-8412-4D4C-901B-36943312CC2B}"/>
              </a:ext>
            </a:extLst>
          </p:cNvPr>
          <p:cNvSpPr>
            <a:spLocks noGrp="1"/>
          </p:cNvSpPr>
          <p:nvPr>
            <p:ph type="title"/>
          </p:nvPr>
        </p:nvSpPr>
        <p:spPr/>
        <p:txBody>
          <a:bodyPr/>
          <a:lstStyle/>
          <a:p>
            <a:r>
              <a:rPr lang="en-US" altLang="en-US" sz="3200" dirty="0">
                <a:solidFill>
                  <a:srgbClr val="4E4CB4"/>
                </a:solidFill>
                <a:latin typeface="Arial" panose="020B0604020202020204" pitchFamily="34" charset="0"/>
                <a:cs typeface="Arial" panose="020B0604020202020204" pitchFamily="34" charset="0"/>
              </a:rPr>
              <a:t>Individual van der Waals Interactions Are Weak but Combine to Promote Folding</a:t>
            </a:r>
            <a:endParaRPr lang="en-AU" sz="3200" dirty="0">
              <a:solidFill>
                <a:srgbClr val="4E4CB4"/>
              </a:solidFill>
            </a:endParaRPr>
          </a:p>
        </p:txBody>
      </p:sp>
      <p:sp>
        <p:nvSpPr>
          <p:cNvPr id="48130" name="Google Shape;390;g847cf01710_0_68">
            <a:extLst>
              <a:ext uri="{FF2B5EF4-FFF2-40B4-BE49-F238E27FC236}">
                <a16:creationId xmlns:a16="http://schemas.microsoft.com/office/drawing/2014/main" id="{48DFA8BE-48C0-4A43-881D-CB4364D7948E}"/>
              </a:ext>
            </a:extLst>
          </p:cNvPr>
          <p:cNvSpPr txBox="1">
            <a:spLocks noChangeArrowheads="1"/>
          </p:cNvSpPr>
          <p:nvPr/>
        </p:nvSpPr>
        <p:spPr bwMode="auto">
          <a:xfrm>
            <a:off x="209550" y="2270125"/>
            <a:ext cx="87249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508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ct val="1000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van der Waals interactions = dipole-dipole interactions over short distances</a:t>
            </a:r>
          </a:p>
          <a:p>
            <a:pPr>
              <a:lnSpc>
                <a:spcPct val="110000"/>
              </a:lnSpc>
              <a:spcBef>
                <a:spcPct val="0"/>
              </a:spcBef>
              <a:buClr>
                <a:srgbClr val="000000"/>
              </a:buClr>
              <a:buSzPts val="2800"/>
              <a:buFontTx/>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ct val="1000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individual interactions contribute little to overall protein stability </a:t>
            </a:r>
          </a:p>
          <a:p>
            <a:pPr>
              <a:lnSpc>
                <a:spcPct val="110000"/>
              </a:lnSpc>
              <a:spcBef>
                <a:spcPct val="0"/>
              </a:spcBef>
              <a:buClr>
                <a:srgbClr val="000000"/>
              </a:buClr>
              <a:buSzPct val="100000"/>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ct val="1000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high number of interactions can be substantial </a:t>
            </a:r>
          </a:p>
          <a:p>
            <a:pPr lvl="1">
              <a:lnSpc>
                <a:spcPct val="110000"/>
              </a:lnSpc>
              <a:spcBef>
                <a:spcPct val="0"/>
              </a:spcBef>
              <a:buClr>
                <a:srgbClr val="000000"/>
              </a:buClr>
              <a:buSzPts val="2800"/>
              <a:buFont typeface="Arial" panose="020B060402020202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lvl="1">
              <a:lnSpc>
                <a:spcPct val="115000"/>
              </a:lnSpc>
              <a:spcBef>
                <a:spcPct val="0"/>
              </a:spcBef>
              <a:buClr>
                <a:srgbClr val="000000"/>
              </a:buClr>
              <a:buSzPts val="2400"/>
              <a:buFont typeface="Arial" panose="020B0604020202020204" pitchFamily="34" charset="0"/>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D79BB4-E9EC-4B2C-8611-CF896263D466}"/>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a:t>
            </a:r>
            <a:endParaRPr lang="en-AU" dirty="0">
              <a:solidFill>
                <a:srgbClr val="145C76"/>
              </a:solidFill>
            </a:endParaRPr>
          </a:p>
        </p:txBody>
      </p:sp>
      <p:sp>
        <p:nvSpPr>
          <p:cNvPr id="237573" name="Google Shape;433;g847cf01710_0_113">
            <a:extLst>
              <a:ext uri="{FF2B5EF4-FFF2-40B4-BE49-F238E27FC236}">
                <a16:creationId xmlns:a16="http://schemas.microsoft.com/office/drawing/2014/main" id="{676C3FFE-EDDE-4D45-95ED-5C4AE5F3F9BE}"/>
              </a:ext>
            </a:extLst>
          </p:cNvPr>
          <p:cNvSpPr txBox="1">
            <a:spLocks noChangeArrowheads="1"/>
          </p:cNvSpPr>
          <p:nvPr/>
        </p:nvSpPr>
        <p:spPr bwMode="auto">
          <a:xfrm>
            <a:off x="708025" y="1600199"/>
            <a:ext cx="8042275"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Which statement regarding protein structure is true? </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Entropy is generally not a consideration when</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determining stability. </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B. Van der Waals interactions are insignificant. </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 Hydrophilic side chains are never found in the interior.</a:t>
            </a:r>
            <a:endParaRPr lang="en-US" altLang="en-US" sz="2400" dirty="0">
              <a:solidFill>
                <a:srgbClr val="000000"/>
              </a:solidFill>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D. Hydrophobic side chains are usually in the interior of </a:t>
            </a:r>
            <a:endParaRPr lang="en-US" altLang="en-US" sz="2400" dirty="0">
              <a:solidFill>
                <a:srgbClr val="000000"/>
              </a:solidFill>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sym typeface="Calibri" panose="020F0502020204030204" pitchFamily="34" charset="0"/>
              </a:rPr>
              <a:t>     the native structure.</a:t>
            </a: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Icon P 1&#10;">
            <a:extLst>
              <a:ext uri="{FF2B5EF4-FFF2-40B4-BE49-F238E27FC236}">
                <a16:creationId xmlns:a16="http://schemas.microsoft.com/office/drawing/2014/main" id="{4588AAED-CAA5-444B-94E2-217DFC08A3EB}"/>
              </a:ext>
            </a:extLst>
          </p:cNvPr>
          <p:cNvPicPr>
            <a:picLocks noChangeAspect="1"/>
          </p:cNvPicPr>
          <p:nvPr/>
        </p:nvPicPr>
        <p:blipFill>
          <a:blip r:embed="rId3"/>
          <a:stretch>
            <a:fillRect/>
          </a:stretch>
        </p:blipFill>
        <p:spPr>
          <a:xfrm>
            <a:off x="848868" y="344928"/>
            <a:ext cx="1133954" cy="81693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2F3105-5375-4D21-B013-7AF1DDC51B1E}"/>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2, Response</a:t>
            </a:r>
            <a:endParaRPr lang="en-AU" dirty="0">
              <a:solidFill>
                <a:srgbClr val="145C76"/>
              </a:solidFill>
            </a:endParaRPr>
          </a:p>
        </p:txBody>
      </p:sp>
      <p:sp>
        <p:nvSpPr>
          <p:cNvPr id="239619" name="Google Shape;433;g847cf01710_0_113">
            <a:extLst>
              <a:ext uri="{FF2B5EF4-FFF2-40B4-BE49-F238E27FC236}">
                <a16:creationId xmlns:a16="http://schemas.microsoft.com/office/drawing/2014/main" id="{1CAA468A-B335-4646-961C-062A25D35680}"/>
              </a:ext>
            </a:extLst>
          </p:cNvPr>
          <p:cNvSpPr txBox="1">
            <a:spLocks noChangeArrowheads="1"/>
          </p:cNvSpPr>
          <p:nvPr/>
        </p:nvSpPr>
        <p:spPr bwMode="auto">
          <a:xfrm>
            <a:off x="708025" y="1641987"/>
            <a:ext cx="8042275" cy="48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Which statement regarding protein structure is true? </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D. Hydrophobic side chains are usually in the interior</a:t>
            </a:r>
            <a:endPar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of the native structure.</a:t>
            </a:r>
          </a:p>
          <a:p>
            <a:pPr>
              <a:lnSpc>
                <a:spcPct val="115000"/>
              </a:lnSpc>
              <a:spcBef>
                <a:spcPct val="0"/>
              </a:spcBef>
              <a:buClr>
                <a:srgbClr val="000000"/>
              </a:buClr>
              <a:buSzPts val="1100"/>
              <a:buFont typeface="Calibri" panose="020F0502020204030204" pitchFamily="34" charset="0"/>
              <a:buNone/>
            </a:pPr>
            <a:endParaRPr lang="en-US" altLang="en-US" sz="24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When nonpolar groups cluster together, the extent of the solvation layer decreases, because each group no longer presents its entire surface to the solution. The result is a favorable increase in entropy. Hydrophobic amino acid side chains therefore tend to cluster in a protein’s interior, away from water.</a:t>
            </a:r>
          </a:p>
          <a:p>
            <a:pPr>
              <a:lnSpc>
                <a:spcPct val="115000"/>
              </a:lnSpc>
              <a:spcBef>
                <a:spcPct val="0"/>
              </a:spcBef>
              <a:buClr>
                <a:srgbClr val="000000"/>
              </a:buClr>
              <a:buSzPts val="1100"/>
              <a:buFont typeface="Calibri" panose="020F0502020204030204" pitchFamily="34" charset="0"/>
              <a:buNone/>
            </a:pPr>
            <a:endParaRPr lang="en-US" altLang="en-US" sz="24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7E11702-DF95-4777-8DF8-AF305B90C330}"/>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The Peptide Bond Is Rigid and Planar</a:t>
            </a:r>
            <a:endParaRPr lang="en-AU" dirty="0">
              <a:solidFill>
                <a:srgbClr val="4E4CB4"/>
              </a:solidFill>
            </a:endParaRPr>
          </a:p>
        </p:txBody>
      </p:sp>
      <p:sp>
        <p:nvSpPr>
          <p:cNvPr id="50178" name="Google Shape;390;g847cf01710_0_68">
            <a:extLst>
              <a:ext uri="{FF2B5EF4-FFF2-40B4-BE49-F238E27FC236}">
                <a16:creationId xmlns:a16="http://schemas.microsoft.com/office/drawing/2014/main" id="{2CD4395D-E597-A443-853F-CBA8D8B392C9}"/>
              </a:ext>
            </a:extLst>
          </p:cNvPr>
          <p:cNvSpPr txBox="1">
            <a:spLocks noChangeArrowheads="1"/>
          </p:cNvSpPr>
          <p:nvPr/>
        </p:nvSpPr>
        <p:spPr bwMode="auto">
          <a:xfrm>
            <a:off x="209550" y="1752601"/>
            <a:ext cx="855345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533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0000"/>
              </a:lnSpc>
              <a:spcBef>
                <a:spcPct val="0"/>
              </a:spcBef>
              <a:buClr>
                <a:srgbClr val="000000"/>
              </a:buClr>
              <a:buSzPct val="100000"/>
            </a:pPr>
            <a:r>
              <a:rPr lang="en-US" altLang="en-US" sz="2400" dirty="0">
                <a:solidFill>
                  <a:srgbClr val="000000"/>
                </a:solidFill>
                <a:latin typeface="Arial" panose="020B0604020202020204" pitchFamily="34" charset="0"/>
                <a:cs typeface="Arial" panose="020B0604020202020204" pitchFamily="34" charset="0"/>
                <a:sym typeface="Symbol" pitchFamily="2" charset="2"/>
              </a:rPr>
              <a:t>3 covalent bonds separate the </a:t>
            </a:r>
            <a:r>
              <a:rPr lang="en-US" altLang="en-US" sz="2400" i="1" dirty="0">
                <a:solidFill>
                  <a:srgbClr val="000000"/>
                </a:solidFill>
                <a:latin typeface="Arial" panose="020B0604020202020204" pitchFamily="34" charset="0"/>
                <a:cs typeface="Arial" panose="020B0604020202020204" pitchFamily="34" charset="0"/>
                <a:sym typeface="Symbol" pitchFamily="2" charset="2"/>
              </a:rPr>
              <a:t> </a:t>
            </a:r>
            <a:r>
              <a:rPr lang="en-US" altLang="en-US" sz="2400" dirty="0">
                <a:solidFill>
                  <a:srgbClr val="000000"/>
                </a:solidFill>
                <a:latin typeface="Arial" panose="020B0604020202020204" pitchFamily="34" charset="0"/>
                <a:cs typeface="Arial" panose="020B0604020202020204" pitchFamily="34" charset="0"/>
                <a:sym typeface="Symbol" pitchFamily="2" charset="2"/>
              </a:rPr>
              <a:t>carbons of adjacent amino acid residues: C</a:t>
            </a:r>
            <a:r>
              <a:rPr lang="en-US" altLang="en-US" sz="2400" i="1" baseline="-25000" dirty="0">
                <a:solidFill>
                  <a:srgbClr val="000000"/>
                </a:solidFill>
                <a:latin typeface="Arial" panose="020B0604020202020204" pitchFamily="34" charset="0"/>
                <a:cs typeface="Arial" panose="020B0604020202020204" pitchFamily="34" charset="0"/>
                <a:sym typeface="Symbol" pitchFamily="2" charset="2"/>
              </a:rPr>
              <a:t></a:t>
            </a:r>
            <a:r>
              <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t>
            </a:r>
            <a:r>
              <a:rPr lang="en-US" altLang="en-US" sz="2400" dirty="0">
                <a:solidFill>
                  <a:srgbClr val="000000"/>
                </a:solidFill>
                <a:latin typeface="Arial" panose="020B0604020202020204" pitchFamily="34" charset="0"/>
                <a:cs typeface="Arial" panose="020B0604020202020204" pitchFamily="34" charset="0"/>
                <a:sym typeface="Symbol" pitchFamily="2" charset="2"/>
              </a:rPr>
              <a:t>C</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t>
            </a:r>
            <a:r>
              <a:rPr lang="en-US" altLang="en-US" sz="2400" dirty="0">
                <a:solidFill>
                  <a:srgbClr val="000000"/>
                </a:solidFill>
                <a:latin typeface="Arial" panose="020B0604020202020204" pitchFamily="34" charset="0"/>
                <a:cs typeface="Arial" panose="020B0604020202020204" pitchFamily="34" charset="0"/>
                <a:sym typeface="Symbol" pitchFamily="2" charset="2"/>
              </a:rPr>
              <a:t>N</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t>
            </a:r>
            <a:r>
              <a:rPr lang="en-US" altLang="en-US" sz="2400" dirty="0">
                <a:solidFill>
                  <a:srgbClr val="000000"/>
                </a:solidFill>
                <a:latin typeface="Arial" panose="020B0604020202020204" pitchFamily="34" charset="0"/>
                <a:cs typeface="Arial" panose="020B0604020202020204" pitchFamily="34" charset="0"/>
                <a:sym typeface="Symbol" pitchFamily="2" charset="2"/>
              </a:rPr>
              <a:t>C</a:t>
            </a:r>
            <a:r>
              <a:rPr lang="en-US" altLang="en-US" sz="2400" i="1" baseline="-25000" dirty="0">
                <a:solidFill>
                  <a:srgbClr val="000000"/>
                </a:solidFill>
                <a:latin typeface="Arial" panose="020B0604020202020204" pitchFamily="34" charset="0"/>
                <a:cs typeface="Arial" panose="020B0604020202020204" pitchFamily="34" charset="0"/>
                <a:sym typeface="Symbol" pitchFamily="2" charset="2"/>
              </a:rPr>
              <a:t></a:t>
            </a:r>
          </a:p>
          <a:p>
            <a:pPr>
              <a:lnSpc>
                <a:spcPct val="110000"/>
              </a:lnSpc>
              <a:spcBef>
                <a:spcPct val="0"/>
              </a:spcBef>
              <a:buClr>
                <a:srgbClr val="000000"/>
              </a:buClr>
              <a:buSzPct val="100000"/>
            </a:pPr>
            <a:endParaRPr lang="en-US" altLang="en-US" sz="2400" i="1" baseline="-25000" dirty="0">
              <a:solidFill>
                <a:srgbClr val="000000"/>
              </a:solidFill>
              <a:latin typeface="Arial" panose="020B0604020202020204" pitchFamily="34" charset="0"/>
              <a:cs typeface="Arial" panose="020B0604020202020204" pitchFamily="34" charset="0"/>
              <a:sym typeface="Symbol" pitchFamily="2" charset="2"/>
            </a:endParaRPr>
          </a:p>
          <a:p>
            <a:pPr>
              <a:lnSpc>
                <a:spcPct val="110000"/>
              </a:lnSpc>
              <a:spcBef>
                <a:spcPct val="0"/>
              </a:spcBef>
              <a:buClr>
                <a:srgbClr val="000000"/>
              </a:buClr>
              <a:buSzPct val="1000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resonance between the carbonyl oxygen and the amide nitrogen </a:t>
            </a:r>
          </a:p>
          <a:p>
            <a:pPr>
              <a:lnSpc>
                <a:spcPct val="110000"/>
              </a:lnSpc>
              <a:spcBef>
                <a:spcPct val="0"/>
              </a:spcBef>
              <a:buClr>
                <a:srgbClr val="000000"/>
              </a:buClr>
              <a:buSzPct val="100000"/>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ct val="100000"/>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partial negative charge and partial positive charge sets up a small electric dipole </a:t>
            </a:r>
          </a:p>
          <a:p>
            <a:pPr>
              <a:lnSpc>
                <a:spcPct val="110000"/>
              </a:lnSpc>
              <a:spcBef>
                <a:spcPct val="0"/>
              </a:spcBef>
              <a:buClr>
                <a:srgbClr val="000000"/>
              </a:buClr>
              <a:buSzPts val="2800"/>
            </a:pPr>
            <a:endParaRPr lang="en-US" altLang="en-US" sz="2400" dirty="0">
              <a:solidFill>
                <a:srgbClr val="000000"/>
              </a:solidFill>
              <a:latin typeface="Arial" panose="020B0604020202020204" pitchFamily="34" charset="0"/>
              <a:cs typeface="Arial" panose="020B0604020202020204" pitchFamily="34" charset="0"/>
              <a:sym typeface="Symbol" pitchFamily="2" charset="2"/>
            </a:endParaRPr>
          </a:p>
          <a:p>
            <a:pPr>
              <a:lnSpc>
                <a:spcPct val="110000"/>
              </a:lnSpc>
              <a:spcBef>
                <a:spcPct val="0"/>
              </a:spcBef>
              <a:buClr>
                <a:srgbClr val="000000"/>
              </a:buClr>
              <a:buSzPts val="2800"/>
            </a:pPr>
            <a:endParaRPr lang="en-US" altLang="en-US" sz="2400" i="1" baseline="-25000" dirty="0">
              <a:solidFill>
                <a:srgbClr val="000000"/>
              </a:solidFill>
              <a:latin typeface="Arial" panose="020B0604020202020204" pitchFamily="34" charset="0"/>
              <a:cs typeface="Arial" panose="020B0604020202020204" pitchFamily="34" charset="0"/>
              <a:sym typeface="Symbol" pitchFamily="2" charset="2"/>
            </a:endParaRPr>
          </a:p>
          <a:p>
            <a:pPr>
              <a:lnSpc>
                <a:spcPct val="110000"/>
              </a:lnSpc>
              <a:spcBef>
                <a:spcPct val="0"/>
              </a:spcBef>
              <a:buClr>
                <a:srgbClr val="000000"/>
              </a:buClr>
              <a:buSzPts val="2800"/>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0000"/>
              </a:lnSpc>
              <a:spcBef>
                <a:spcPct val="0"/>
              </a:spcBef>
              <a:buClr>
                <a:srgbClr val="000000"/>
              </a:buClr>
              <a:buSzPts val="2800"/>
            </a:pP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lvl="1">
              <a:lnSpc>
                <a:spcPct val="115000"/>
              </a:lnSpc>
              <a:spcBef>
                <a:spcPct val="0"/>
              </a:spcBef>
              <a:buClr>
                <a:srgbClr val="000000"/>
              </a:buClr>
              <a:buSzPts val="2400"/>
              <a:buFont typeface="Arial" panose="020B0604020202020204" pitchFamily="34" charset="0"/>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 </a:t>
            </a:r>
          </a:p>
        </p:txBody>
      </p:sp>
      <p:pic>
        <p:nvPicPr>
          <p:cNvPr id="50179" name="Picture 2" descr="There is a C alpha on the left that is further bonded on the left and bonded to C on the right that is double bonded to O above and further bonded to N on the right that is bonded to H below and further bonded to C alpha on the right that is further bonded. A double-headed arrow shows that this can interconvert with a similar molecule that has C alpha on the left that is further bonded on the left and bonded to C on the right that is single bonded to O minus above and double bonded to N plus on the right that is bonded to H below and further bonded to C alpha on the right that is further bonded. A double-headed arrow shows that this can interconvert with a similar molecule that has C alpha on the left that is further bonded on the left and bonded to C plus on the right that is single bonded to O minus bonded to N on the right that is bonded to H below and further bonded to C alpha on the right that is further bonded. ">
            <a:extLst>
              <a:ext uri="{FF2B5EF4-FFF2-40B4-BE49-F238E27FC236}">
                <a16:creationId xmlns:a16="http://schemas.microsoft.com/office/drawing/2014/main" id="{0467EACF-A012-B641-BFD7-20DB5877BED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676400" y="4876800"/>
            <a:ext cx="6116235"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70;p2" descr="Icon P 1&#10;">
            <a:extLst>
              <a:ext uri="{FF2B5EF4-FFF2-40B4-BE49-F238E27FC236}">
                <a16:creationId xmlns:a16="http://schemas.microsoft.com/office/drawing/2014/main" id="{91B4E0B3-EE48-EE4F-8A35-14A2BD01180A}"/>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6752" y="303558"/>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BD9F38A-A498-43DA-B769-9E40B37C1FB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(1 of 2)</a:t>
            </a:r>
            <a:endParaRPr lang="en-AU" dirty="0"/>
          </a:p>
        </p:txBody>
      </p:sp>
      <p:sp>
        <p:nvSpPr>
          <p:cNvPr id="23555" name="Text Placeholder 2">
            <a:extLst>
              <a:ext uri="{FF2B5EF4-FFF2-40B4-BE49-F238E27FC236}">
                <a16:creationId xmlns:a16="http://schemas.microsoft.com/office/drawing/2014/main" id="{952C9B29-F988-464E-B19C-BBA8E953C959}"/>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ts val="363"/>
              </a:spcBef>
              <a:buClr>
                <a:srgbClr val="000000"/>
              </a:buClr>
              <a:buSzPts val="18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Protein structures are stabilized by noncovalent interactions and forces.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Formation of a thermodynamically favorable structure depends on the influences of the hydrophobic effect, hydrogen bonds, ionic interactions, and van der Waals forces. Natural protein structures are constrained by peptide bonds, whose configurations can be described by the dihedral angles </a:t>
            </a:r>
            <a:r>
              <a:rPr lang="el-GR"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φ</a:t>
            </a:r>
            <a:r>
              <a:rPr lang="el-GR"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and </a:t>
            </a:r>
            <a:r>
              <a:rPr lang="el-GR"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ψ</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EA7FEF-6A9E-4F18-B52B-3C4D2C82ABE5}"/>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Peptide C—N Bonds Cannot </a:t>
            </a:r>
            <a:br>
              <a:rPr lang="en-US" altLang="en-US" dirty="0">
                <a:solidFill>
                  <a:schemeClr val="tx1"/>
                </a:solidFill>
                <a:latin typeface="Arial" panose="020B0604020202020204" pitchFamily="34" charset="0"/>
                <a:cs typeface="Arial" panose="020B0604020202020204" pitchFamily="34" charset="0"/>
              </a:rPr>
            </a:br>
            <a:r>
              <a:rPr lang="en-US" altLang="en-US" dirty="0">
                <a:solidFill>
                  <a:schemeClr val="tx1"/>
                </a:solidFill>
                <a:latin typeface="Arial" panose="020B0604020202020204" pitchFamily="34" charset="0"/>
                <a:cs typeface="Arial" panose="020B0604020202020204" pitchFamily="34" charset="0"/>
              </a:rPr>
              <a:t>Rotate Freely</a:t>
            </a:r>
            <a:endParaRPr lang="en-AU" dirty="0"/>
          </a:p>
        </p:txBody>
      </p:sp>
      <p:sp>
        <p:nvSpPr>
          <p:cNvPr id="232" name="Google Shape;232;g7fe2cbe272_0_58">
            <a:extLst>
              <a:ext uri="{FF2B5EF4-FFF2-40B4-BE49-F238E27FC236}">
                <a16:creationId xmlns:a16="http://schemas.microsoft.com/office/drawing/2014/main" id="{0AAEA822-D0CB-4742-A2C3-8F27B1C19EBD}"/>
              </a:ext>
            </a:extLst>
          </p:cNvPr>
          <p:cNvSpPr txBox="1">
            <a:spLocks noGrp="1"/>
          </p:cNvSpPr>
          <p:nvPr>
            <p:ph type="body" idx="1"/>
          </p:nvPr>
        </p:nvSpPr>
        <p:spPr>
          <a:xfrm>
            <a:off x="533400" y="1884363"/>
            <a:ext cx="7631113" cy="1714243"/>
          </a:xfrm>
        </p:spPr>
        <p:txBody>
          <a:bodyPr/>
          <a:lstStyle/>
          <a:p>
            <a:pPr indent="-406400">
              <a:lnSpc>
                <a:spcPct val="110000"/>
              </a:lnSpc>
              <a:spcBef>
                <a:spcPts val="0"/>
              </a:spcBef>
              <a:buSzPct val="100000"/>
              <a:defRPr/>
            </a:pPr>
            <a:r>
              <a:rPr lang="en-US" sz="2400" dirty="0">
                <a:latin typeface="Arial" panose="020B0604020202020204" pitchFamily="34" charset="0"/>
                <a:cs typeface="Arial" panose="020B0604020202020204" pitchFamily="34" charset="0"/>
              </a:rPr>
              <a:t>6 atoms of the </a:t>
            </a:r>
            <a:r>
              <a:rPr lang="en-US" sz="2400" b="1" dirty="0">
                <a:latin typeface="Arial" panose="020B0604020202020204" pitchFamily="34" charset="0"/>
                <a:cs typeface="Arial" panose="020B0604020202020204" pitchFamily="34" charset="0"/>
              </a:rPr>
              <a:t>peptide group </a:t>
            </a:r>
            <a:r>
              <a:rPr lang="en-US" sz="2400" dirty="0">
                <a:latin typeface="Arial" panose="020B0604020202020204" pitchFamily="34" charset="0"/>
                <a:cs typeface="Arial" panose="020B0604020202020204" pitchFamily="34" charset="0"/>
              </a:rPr>
              <a:t>lie in a single plane</a:t>
            </a:r>
          </a:p>
          <a:p>
            <a:pPr indent="-406400">
              <a:lnSpc>
                <a:spcPct val="110000"/>
              </a:lnSpc>
              <a:spcBef>
                <a:spcPts val="0"/>
              </a:spcBef>
              <a:buSzPct val="100000"/>
              <a:defRPr/>
            </a:pPr>
            <a:endParaRPr lang="en-US" sz="2400" dirty="0">
              <a:latin typeface="Arial" panose="020B0604020202020204" pitchFamily="34" charset="0"/>
              <a:cs typeface="Arial" panose="020B0604020202020204" pitchFamily="34" charset="0"/>
            </a:endParaRPr>
          </a:p>
          <a:p>
            <a:pPr indent="-406400">
              <a:lnSpc>
                <a:spcPct val="110000"/>
              </a:lnSpc>
              <a:spcBef>
                <a:spcPts val="0"/>
              </a:spcBef>
              <a:buSzPct val="100000"/>
              <a:defRPr/>
            </a:pPr>
            <a:r>
              <a:rPr lang="en-US" sz="2400" dirty="0">
                <a:latin typeface="Arial" panose="020B0604020202020204" pitchFamily="34" charset="0"/>
                <a:cs typeface="Arial" panose="020B0604020202020204" pitchFamily="34" charset="0"/>
              </a:rPr>
              <a:t>partial double-bond character of C—N peptide bond prevents rotation, limiting range of conformations </a:t>
            </a:r>
          </a:p>
          <a:p>
            <a:pPr indent="-406400">
              <a:lnSpc>
                <a:spcPct val="110000"/>
              </a:lnSpc>
              <a:spcBef>
                <a:spcPts val="0"/>
              </a:spcBef>
              <a:buSzPts val="2800"/>
              <a:defRPr/>
            </a:pPr>
            <a:endParaRPr lang="en-US" sz="240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p:txBody>
      </p:sp>
      <p:pic>
        <p:nvPicPr>
          <p:cNvPr id="52227" name="Picture 3" descr=" The amino terminus is on the left and the carboxyl terminus is on the right. The molecule begins with C alpha at the alpha terminus that is further bonded on the left and bonded to C on the right that is double bonded to O above and bonded to N on the right that is bonded to H below and further bonded to C alpha on the right. This structure repeats three more times to reach the carboxyl terminus. The bond between C alpha and C is 1.53 Angstroms, the double bond between C and O is 1.24 Angstroms, the bond between C and N is 1.32 Angstroms, and the bond between N and C alpha of the second amino acid is 1.46 Angstroms. There is a clockwise arrow around the bond between C alpha at the amino terminus and C to its right. There is also a clockwise arrow around the bond between the N to its right and C alpha of the second amino acid. This is labeled with Greek letter lowercase phi. Similar clockwise arrows are shown on each similar bond in the rest of the molecule. The one between the second C alpha and its adjacent C double bonded to O is labeled, Greek lowercase psi. There is a clockwise arrow around the bond between C alpha at the amino terminus and C to its right. Brackets extends from N to C alpha, from C alpha to C, and from the next C to N. C and N are shown to be in the rectangular plane. ">
            <a:extLst>
              <a:ext uri="{FF2B5EF4-FFF2-40B4-BE49-F238E27FC236}">
                <a16:creationId xmlns:a16="http://schemas.microsoft.com/office/drawing/2014/main" id="{FDE3F2F3-44F9-4F41-BF68-157791F7220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5865" y="3941763"/>
            <a:ext cx="7592269" cy="242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F5C5EA-91AB-4E0B-8D7B-C6D5958E262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Dihedral Angles Define Peptide Conformations</a:t>
            </a:r>
            <a:endParaRPr lang="en-AU" dirty="0"/>
          </a:p>
        </p:txBody>
      </p:sp>
      <p:sp>
        <p:nvSpPr>
          <p:cNvPr id="7" name="Google Shape;232;g7fe2cbe272_0_58">
            <a:extLst>
              <a:ext uri="{FF2B5EF4-FFF2-40B4-BE49-F238E27FC236}">
                <a16:creationId xmlns:a16="http://schemas.microsoft.com/office/drawing/2014/main" id="{D7095A90-9D00-C94C-921D-91B848B84994}"/>
              </a:ext>
            </a:extLst>
          </p:cNvPr>
          <p:cNvSpPr txBox="1">
            <a:spLocks noGrp="1"/>
          </p:cNvSpPr>
          <p:nvPr>
            <p:ph type="body" idx="1"/>
          </p:nvPr>
        </p:nvSpPr>
        <p:spPr>
          <a:xfrm>
            <a:off x="533400" y="1600200"/>
            <a:ext cx="7631113" cy="1919748"/>
          </a:xfrm>
        </p:spPr>
        <p:txBody>
          <a:bodyPr/>
          <a:lstStyle/>
          <a:p>
            <a:pPr indent="-406400">
              <a:lnSpc>
                <a:spcPct val="110000"/>
              </a:lnSpc>
              <a:buSzPct val="100000"/>
              <a:defRPr/>
            </a:pPr>
            <a:r>
              <a:rPr lang="en-US" sz="2400" dirty="0">
                <a:latin typeface="Arial" panose="020B0604020202020204" pitchFamily="34" charset="0"/>
                <a:cs typeface="Arial" panose="020B0604020202020204" pitchFamily="34" charset="0"/>
              </a:rPr>
              <a:t>3 dihedral angles:</a:t>
            </a:r>
          </a:p>
          <a:p>
            <a:pPr lvl="1" indent="-381000">
              <a:lnSpc>
                <a:spcPct val="115000"/>
              </a:lnSpc>
              <a:buSzPts val="2400"/>
              <a:buFont typeface="Arial"/>
              <a:buChar char="–"/>
              <a:defRPr/>
            </a:pPr>
            <a:r>
              <a:rPr lang="el-GR" sz="2400" i="1" kern="1200" dirty="0">
                <a:latin typeface="Arial" panose="020B0604020202020204" pitchFamily="34" charset="0"/>
                <a:cs typeface="Arial" panose="020B0604020202020204" pitchFamily="34" charset="0"/>
              </a:rPr>
              <a:t>φ</a:t>
            </a:r>
            <a:r>
              <a:rPr lang="el-GR" sz="2400" kern="1200" dirty="0">
                <a:latin typeface="Arial" panose="020B0604020202020204" pitchFamily="34" charset="0"/>
                <a:cs typeface="Arial" panose="020B0604020202020204" pitchFamily="34" charset="0"/>
              </a:rPr>
              <a:t> (</a:t>
            </a:r>
            <a:r>
              <a:rPr lang="en-US" sz="2400" kern="1200" dirty="0">
                <a:latin typeface="Arial" panose="020B0604020202020204" pitchFamily="34" charset="0"/>
                <a:cs typeface="Arial" panose="020B0604020202020204" pitchFamily="34" charset="0"/>
              </a:rPr>
              <a:t>phi) = </a:t>
            </a:r>
            <a:r>
              <a:rPr lang="en-US" sz="2400" dirty="0">
                <a:latin typeface="Arial" panose="020B0604020202020204" pitchFamily="34" charset="0"/>
                <a:cs typeface="Arial" panose="020B0604020202020204" pitchFamily="34" charset="0"/>
              </a:rPr>
              <a:t>between −180 and +180 degrees</a:t>
            </a:r>
            <a:endParaRPr lang="en-US" sz="2400" kern="1200" dirty="0">
              <a:latin typeface="Arial" panose="020B0604020202020204" pitchFamily="34" charset="0"/>
              <a:cs typeface="Arial" panose="020B0604020202020204" pitchFamily="34" charset="0"/>
            </a:endParaRPr>
          </a:p>
          <a:p>
            <a:pPr lvl="1" indent="-381000">
              <a:lnSpc>
                <a:spcPct val="115000"/>
              </a:lnSpc>
              <a:buSzPts val="2400"/>
              <a:buFont typeface="Arial"/>
              <a:buChar char="–"/>
              <a:defRPr/>
            </a:pPr>
            <a:r>
              <a:rPr lang="el-GR" sz="2400" i="1" kern="1200" dirty="0">
                <a:latin typeface="Arial" panose="020B0604020202020204" pitchFamily="34" charset="0"/>
                <a:cs typeface="Arial" panose="020B0604020202020204" pitchFamily="34" charset="0"/>
              </a:rPr>
              <a:t>ψ</a:t>
            </a:r>
            <a:r>
              <a:rPr lang="el-GR" sz="2400" kern="1200" dirty="0">
                <a:latin typeface="Arial" panose="020B0604020202020204" pitchFamily="34" charset="0"/>
                <a:cs typeface="Arial" panose="020B0604020202020204" pitchFamily="34" charset="0"/>
              </a:rPr>
              <a:t> (</a:t>
            </a:r>
            <a:r>
              <a:rPr lang="en-US" sz="2400" kern="1200" dirty="0">
                <a:latin typeface="Arial" panose="020B0604020202020204" pitchFamily="34" charset="0"/>
                <a:cs typeface="Arial" panose="020B0604020202020204" pitchFamily="34" charset="0"/>
              </a:rPr>
              <a:t>psi) = </a:t>
            </a:r>
            <a:r>
              <a:rPr lang="en-US" sz="2400" dirty="0">
                <a:latin typeface="Arial" panose="020B0604020202020204" pitchFamily="34" charset="0"/>
                <a:cs typeface="Arial" panose="020B0604020202020204" pitchFamily="34" charset="0"/>
              </a:rPr>
              <a:t>between −180 and +180 degrees</a:t>
            </a:r>
            <a:endParaRPr lang="en-US" sz="2400" kern="1200" dirty="0">
              <a:latin typeface="Arial" panose="020B0604020202020204" pitchFamily="34" charset="0"/>
              <a:cs typeface="Arial" panose="020B0604020202020204" pitchFamily="34" charset="0"/>
            </a:endParaRPr>
          </a:p>
          <a:p>
            <a:pPr lvl="1" indent="-381000">
              <a:lnSpc>
                <a:spcPct val="115000"/>
              </a:lnSpc>
              <a:buSzPts val="2400"/>
              <a:buFont typeface="Arial"/>
              <a:buChar char="–"/>
              <a:defRPr/>
            </a:pPr>
            <a:r>
              <a:rPr lang="el-GR" sz="2400" i="1" kern="1200" dirty="0">
                <a:latin typeface="Arial" panose="020B0604020202020204" pitchFamily="34" charset="0"/>
                <a:cs typeface="Arial" panose="020B0604020202020204" pitchFamily="34" charset="0"/>
              </a:rPr>
              <a:t>ω</a:t>
            </a:r>
            <a:r>
              <a:rPr lang="el-GR" sz="2400" kern="1200" dirty="0">
                <a:latin typeface="Arial" panose="020B0604020202020204" pitchFamily="34" charset="0"/>
                <a:cs typeface="Arial" panose="020B0604020202020204" pitchFamily="34" charset="0"/>
              </a:rPr>
              <a:t> (</a:t>
            </a:r>
            <a:r>
              <a:rPr lang="en-US" sz="2400" kern="1200" dirty="0">
                <a:latin typeface="Arial" panose="020B0604020202020204" pitchFamily="34" charset="0"/>
                <a:cs typeface="Arial" panose="020B0604020202020204" pitchFamily="34" charset="0"/>
              </a:rPr>
              <a:t>omega) = </a:t>
            </a:r>
            <a:r>
              <a:rPr lang="en-US" sz="2400" dirty="0">
                <a:latin typeface="Arial" panose="020B0604020202020204" pitchFamily="34" charset="0"/>
                <a:cs typeface="Arial" panose="020B0604020202020204" pitchFamily="34" charset="0"/>
              </a:rPr>
              <a:t>±180 degrees for trans</a:t>
            </a:r>
          </a:p>
          <a:p>
            <a:pPr lvl="1" indent="-381000">
              <a:lnSpc>
                <a:spcPct val="115000"/>
              </a:lnSpc>
              <a:buSzPts val="2400"/>
              <a:buFont typeface="Arial"/>
              <a:buChar char="–"/>
              <a:defRPr/>
            </a:pPr>
            <a:endParaRPr lang="en-US" sz="2400" dirty="0"/>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p:txBody>
      </p:sp>
      <p:pic>
        <p:nvPicPr>
          <p:cNvPr id="54274" name="Picture 3" descr=" The amino terminus is on the left and the carboxyl terminus is on the right. The molecule begins with C alpha at the alpha terminus that is further bonded on the left and bonded to C on the right that is double bonded to O above and bonded to N on the right that is bonded to H below and further bonded to C alpha on the right. This structure repeats three more times to reach the carboxyl terminus. The bond between C alpha and C is 1.53 Angstroms, the double bond between C and O is 1.24 Angstroms, the bond between C and N is 1.32 Angstroms, and the bond between N and C alpha of the second amino acid is 1.46 Angstroms. There is a clockwise arrow around the bond between C alpha at the amino terminus and C to its right. There is also a clockwise arrow around the bond between the N to its right and C alpha of the second amino acid. This is labeled with Greek letter lowercase phi. Similar clockwise arrows are shown on each similar bond in the rest of the molecule. The one between the second C alpha and its adjacent C double bonded to O is labeled, Greek lowercase psi. There is a clockwise arrow around the bond between C alpha at the amino terminus and C to its right. Brackets extends from N to C alpha, from C alpha to C, and from the next C to N. C and N are shown to be in the rectangular plane. ">
            <a:extLst>
              <a:ext uri="{FF2B5EF4-FFF2-40B4-BE49-F238E27FC236}">
                <a16:creationId xmlns:a16="http://schemas.microsoft.com/office/drawing/2014/main" id="{F6ABB91D-E169-8549-A8B8-6499B0366A9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75865" y="3941763"/>
            <a:ext cx="7592269" cy="242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CAC2E20-932D-46AC-AAEC-F1DD11BF31CB}"/>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Prohibited Conformations</a:t>
            </a:r>
            <a:endParaRPr lang="en-AU" dirty="0"/>
          </a:p>
        </p:txBody>
      </p:sp>
      <p:sp>
        <p:nvSpPr>
          <p:cNvPr id="232" name="Google Shape;232;g7fe2cbe272_0_58">
            <a:extLst>
              <a:ext uri="{FF2B5EF4-FFF2-40B4-BE49-F238E27FC236}">
                <a16:creationId xmlns:a16="http://schemas.microsoft.com/office/drawing/2014/main" id="{035E01B0-B5E4-0C4A-B7A3-AA228183366F}"/>
              </a:ext>
            </a:extLst>
          </p:cNvPr>
          <p:cNvSpPr txBox="1">
            <a:spLocks noGrp="1"/>
          </p:cNvSpPr>
          <p:nvPr>
            <p:ph type="body" idx="1"/>
          </p:nvPr>
        </p:nvSpPr>
        <p:spPr>
          <a:xfrm>
            <a:off x="533400" y="1576388"/>
            <a:ext cx="7631113" cy="1395412"/>
          </a:xfrm>
        </p:spPr>
        <p:txBody>
          <a:bodyPr/>
          <a:lstStyle/>
          <a:p>
            <a:pPr indent="-406400">
              <a:lnSpc>
                <a:spcPct val="110000"/>
              </a:lnSpc>
              <a:buSzPts val="2800"/>
              <a:defRPr/>
            </a:pPr>
            <a:r>
              <a:rPr lang="en-US" sz="2400" kern="1200" dirty="0">
                <a:latin typeface="Arial" panose="020B0604020202020204" pitchFamily="34" charset="0"/>
                <a:cs typeface="Arial" panose="020B0604020202020204" pitchFamily="34" charset="0"/>
              </a:rPr>
              <a:t>many </a:t>
            </a:r>
            <a:r>
              <a:rPr lang="el-GR" sz="2400" i="1" kern="1200" dirty="0">
                <a:latin typeface="Arial" panose="020B0604020202020204" pitchFamily="34" charset="0"/>
                <a:cs typeface="Arial" panose="020B0604020202020204" pitchFamily="34" charset="0"/>
              </a:rPr>
              <a:t>φ</a:t>
            </a:r>
            <a:r>
              <a:rPr lang="el-GR" sz="2400" kern="1200" dirty="0">
                <a:latin typeface="Arial" panose="020B0604020202020204" pitchFamily="34" charset="0"/>
                <a:cs typeface="Arial" panose="020B0604020202020204" pitchFamily="34" charset="0"/>
              </a:rPr>
              <a:t> (</a:t>
            </a:r>
            <a:r>
              <a:rPr lang="en-US" sz="2400" kern="1200" dirty="0">
                <a:latin typeface="Arial" panose="020B0604020202020204" pitchFamily="34" charset="0"/>
                <a:cs typeface="Arial" panose="020B0604020202020204" pitchFamily="34" charset="0"/>
              </a:rPr>
              <a:t>phi) and </a:t>
            </a:r>
            <a:r>
              <a:rPr lang="el-GR" sz="2400" i="1" kern="1200" dirty="0">
                <a:latin typeface="Arial" panose="020B0604020202020204" pitchFamily="34" charset="0"/>
                <a:cs typeface="Arial" panose="020B0604020202020204" pitchFamily="34" charset="0"/>
              </a:rPr>
              <a:t>ψ</a:t>
            </a:r>
            <a:r>
              <a:rPr lang="el-GR" sz="2400" kern="1200" dirty="0">
                <a:latin typeface="Arial" panose="020B0604020202020204" pitchFamily="34" charset="0"/>
                <a:cs typeface="Arial" panose="020B0604020202020204" pitchFamily="34" charset="0"/>
              </a:rPr>
              <a:t> (</a:t>
            </a:r>
            <a:r>
              <a:rPr lang="en-US" sz="2400" kern="1200" dirty="0">
                <a:latin typeface="Arial" panose="020B0604020202020204" pitchFamily="34" charset="0"/>
                <a:cs typeface="Arial" panose="020B0604020202020204" pitchFamily="34" charset="0"/>
              </a:rPr>
              <a:t>psi) </a:t>
            </a:r>
            <a:r>
              <a:rPr lang="en-US" sz="2400" dirty="0">
                <a:latin typeface="Arial" panose="020B0604020202020204" pitchFamily="34" charset="0"/>
                <a:cs typeface="Arial" panose="020B0604020202020204" pitchFamily="34" charset="0"/>
              </a:rPr>
              <a:t>values are prohibited by steric interference</a:t>
            </a:r>
          </a:p>
          <a:p>
            <a:pPr lvl="1" indent="-406400">
              <a:lnSpc>
                <a:spcPct val="110000"/>
              </a:lnSpc>
              <a:buSzPts val="2800"/>
              <a:defRPr/>
            </a:pPr>
            <a:r>
              <a:rPr lang="el-GR" sz="2400" i="1" kern="1200" dirty="0">
                <a:latin typeface="Arial" panose="020B0604020202020204" pitchFamily="34" charset="0"/>
                <a:cs typeface="Arial" panose="020B0604020202020204" pitchFamily="34" charset="0"/>
              </a:rPr>
              <a:t>φ</a:t>
            </a:r>
            <a:r>
              <a:rPr lang="el-GR" sz="2400" kern="1200" dirty="0">
                <a:latin typeface="Arial" panose="020B0604020202020204" pitchFamily="34" charset="0"/>
                <a:cs typeface="Arial" panose="020B0604020202020204" pitchFamily="34" charset="0"/>
              </a:rPr>
              <a:t> </a:t>
            </a:r>
            <a:r>
              <a:rPr lang="en-US" sz="2400" kern="1200" dirty="0">
                <a:latin typeface="Arial" panose="020B0604020202020204" pitchFamily="34" charset="0"/>
                <a:cs typeface="Arial" panose="020B0604020202020204" pitchFamily="34" charset="0"/>
              </a:rPr>
              <a:t>and </a:t>
            </a:r>
            <a:r>
              <a:rPr lang="el-GR" sz="2400" i="1" kern="1200" dirty="0">
                <a:latin typeface="Arial" panose="020B0604020202020204" pitchFamily="34" charset="0"/>
                <a:cs typeface="Arial" panose="020B0604020202020204" pitchFamily="34" charset="0"/>
              </a:rPr>
              <a:t>ψ</a:t>
            </a:r>
            <a:r>
              <a:rPr lang="en-US" sz="2400" kern="1200" dirty="0">
                <a:latin typeface="Arial" panose="020B0604020202020204" pitchFamily="34" charset="0"/>
                <a:cs typeface="Arial" panose="020B0604020202020204" pitchFamily="34" charset="0"/>
              </a:rPr>
              <a:t> cannot both = 0</a:t>
            </a:r>
            <a:r>
              <a:rPr lang="en-US" sz="2400" dirty="0">
                <a:latin typeface="Arial" panose="020B0604020202020204" pitchFamily="34" charset="0"/>
                <a:cs typeface="Arial" panose="020B0604020202020204" pitchFamily="34" charset="0"/>
              </a:rPr>
              <a:t> degrees </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kern="12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p:txBody>
      </p:sp>
      <p:pic>
        <p:nvPicPr>
          <p:cNvPr id="56323" name="Picture 3" descr="Part c shows interactions between C and N atoms in the chain, and part d shows a different view of interactions between C and N atoms in the chain. ">
            <a:extLst>
              <a:ext uri="{FF2B5EF4-FFF2-40B4-BE49-F238E27FC236}">
                <a16:creationId xmlns:a16="http://schemas.microsoft.com/office/drawing/2014/main" id="{35B08285-57E8-D448-8EB7-09D2DA7E4ED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56360" y="3186421"/>
            <a:ext cx="543128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BDE3D-B396-4A67-A69C-C3E8EC2FF741}"/>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3</a:t>
            </a:r>
            <a:endParaRPr lang="en-AU" dirty="0">
              <a:solidFill>
                <a:srgbClr val="145C76"/>
              </a:solidFill>
            </a:endParaRPr>
          </a:p>
        </p:txBody>
      </p:sp>
      <p:sp>
        <p:nvSpPr>
          <p:cNvPr id="241667" name="Google Shape;433;g847cf01710_0_113">
            <a:extLst>
              <a:ext uri="{FF2B5EF4-FFF2-40B4-BE49-F238E27FC236}">
                <a16:creationId xmlns:a16="http://schemas.microsoft.com/office/drawing/2014/main" id="{CA1071AE-1FCE-6B44-9DB9-F3A4AB2C9D65}"/>
              </a:ext>
            </a:extLst>
          </p:cNvPr>
          <p:cNvSpPr txBox="1">
            <a:spLocks noChangeArrowheads="1"/>
          </p:cNvSpPr>
          <p:nvPr/>
        </p:nvSpPr>
        <p:spPr bwMode="auto">
          <a:xfrm>
            <a:off x="708025" y="1600199"/>
            <a:ext cx="8042275"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Why is there very little allowable rotation around the peptide bond?</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 Peptide bonds are amide bonds.</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B. The R group prevents rotation about the peptide bond,</a:t>
            </a: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en-US" altLang="en-US" sz="2400" dirty="0">
                <a:solidFill>
                  <a:srgbClr val="000000"/>
                </a:solidFill>
                <a:latin typeface="Arial" panose="020B0604020202020204" pitchFamily="34" charset="0"/>
                <a:sym typeface="Calibri" panose="020F0502020204030204" pitchFamily="34" charset="0"/>
              </a:rPr>
              <a:t>except in glycine. </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 The C</a:t>
            </a:r>
            <a:r>
              <a:rPr lang="en-US" altLang="en-US" sz="2400" dirty="0">
                <a:solidFill>
                  <a:srgbClr val="000000"/>
                </a:solidFill>
                <a:latin typeface="Arial" panose="020B0604020202020204" pitchFamily="34" charset="0"/>
                <a:cs typeface="Arial" panose="020B0604020202020204" pitchFamily="34" charset="0"/>
                <a:sym typeface="Calibri" panose="020F0502020204030204" pitchFamily="34" charset="0"/>
              </a:rPr>
              <a:t>—</a:t>
            </a:r>
            <a:r>
              <a:rPr lang="en-US" altLang="en-US" sz="2400" dirty="0">
                <a:latin typeface="Arial" panose="020B0604020202020204" pitchFamily="34" charset="0"/>
                <a:sym typeface="Calibri" panose="020F0502020204030204" pitchFamily="34" charset="0"/>
              </a:rPr>
              <a:t>N bond is shorter. </a:t>
            </a:r>
            <a:endParaRPr lang="en-US" altLang="en-US" sz="2400" dirty="0">
              <a:solidFill>
                <a:srgbClr val="000000"/>
              </a:solidFill>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D. Peptide bonds are only formed in the cis configuration.</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E. The partial double-bond character makes the peptide</a:t>
            </a:r>
            <a:endParaRPr lang="en-US" altLang="en-US" sz="2400" dirty="0">
              <a:solidFill>
                <a:srgbClr val="000000"/>
              </a:solidFill>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sym typeface="Calibri" panose="020F0502020204030204" pitchFamily="34" charset="0"/>
              </a:rPr>
              <a:t>     bond planar.</a:t>
            </a: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sym typeface="Calibri" panose="020F0502020204030204" pitchFamily="34" charset="0"/>
            </a:endParaRPr>
          </a:p>
          <a:p>
            <a:pPr>
              <a:spcBef>
                <a:spcPts val="363"/>
              </a:spcBef>
              <a:buClr>
                <a:srgbClr val="000000"/>
              </a:buClr>
              <a:buSzPts val="3200"/>
              <a:buFont typeface="Calibri" panose="020F0502020204030204" pitchFamily="34" charset="0"/>
              <a:buNone/>
            </a:pPr>
            <a:endParaRPr lang="en-US" altLang="en-US" dirty="0">
              <a:solidFill>
                <a:srgbClr val="000000"/>
              </a:solidFill>
              <a:sym typeface="Calibri" panose="020F0502020204030204" pitchFamily="34" charset="0"/>
            </a:endParaRPr>
          </a:p>
        </p:txBody>
      </p:sp>
      <p:pic>
        <p:nvPicPr>
          <p:cNvPr id="5" name="Picture 4" descr="Icon P 1&#10;">
            <a:extLst>
              <a:ext uri="{FF2B5EF4-FFF2-40B4-BE49-F238E27FC236}">
                <a16:creationId xmlns:a16="http://schemas.microsoft.com/office/drawing/2014/main" id="{3A0153FD-FFBF-4D4D-BF42-825B3FB31562}"/>
              </a:ext>
            </a:extLst>
          </p:cNvPr>
          <p:cNvPicPr>
            <a:picLocks noChangeAspect="1"/>
          </p:cNvPicPr>
          <p:nvPr/>
        </p:nvPicPr>
        <p:blipFill>
          <a:blip r:embed="rId3"/>
          <a:stretch>
            <a:fillRect/>
          </a:stretch>
        </p:blipFill>
        <p:spPr>
          <a:xfrm>
            <a:off x="848868" y="354760"/>
            <a:ext cx="1133954" cy="816935"/>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00BFE-E361-453D-9C48-69FBAEBD20F0}"/>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3, Response</a:t>
            </a:r>
            <a:endParaRPr lang="en-AU" dirty="0">
              <a:solidFill>
                <a:srgbClr val="145C76"/>
              </a:solidFill>
            </a:endParaRPr>
          </a:p>
        </p:txBody>
      </p:sp>
      <p:sp>
        <p:nvSpPr>
          <p:cNvPr id="243715" name="Google Shape;433;g847cf01710_0_113">
            <a:extLst>
              <a:ext uri="{FF2B5EF4-FFF2-40B4-BE49-F238E27FC236}">
                <a16:creationId xmlns:a16="http://schemas.microsoft.com/office/drawing/2014/main" id="{1248A318-4B1B-4143-9C89-61B8C016B73A}"/>
              </a:ext>
            </a:extLst>
          </p:cNvPr>
          <p:cNvSpPr txBox="1">
            <a:spLocks noChangeArrowheads="1"/>
          </p:cNvSpPr>
          <p:nvPr/>
        </p:nvSpPr>
        <p:spPr bwMode="auto">
          <a:xfrm>
            <a:off x="708025" y="1651819"/>
            <a:ext cx="8042275" cy="4796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Why is there very little allowable rotation around the peptide bond?</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E. The partial double-bond character makes the</a:t>
            </a:r>
            <a:endParaRPr lang="en-US" altLang="en-US" sz="2400" b="1" dirty="0">
              <a:solidFill>
                <a:srgbClr val="000000"/>
              </a:solidFill>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sym typeface="Calibri" panose="020F0502020204030204" pitchFamily="34" charset="0"/>
              </a:rPr>
              <a:t>     </a:t>
            </a:r>
            <a:r>
              <a:rPr lang="en-US" altLang="en-US" sz="2400" b="1" dirty="0">
                <a:solidFill>
                  <a:srgbClr val="000000"/>
                </a:solidFill>
                <a:latin typeface="Arial" panose="020B0604020202020204" pitchFamily="34" charset="0"/>
                <a:sym typeface="Calibri" panose="020F0502020204030204" pitchFamily="34" charset="0"/>
              </a:rPr>
              <a:t>peptide bond planar. </a:t>
            </a:r>
          </a:p>
          <a:p>
            <a:pPr>
              <a:lnSpc>
                <a:spcPct val="115000"/>
              </a:lnSpc>
              <a:spcBef>
                <a:spcPct val="0"/>
              </a:spcBef>
              <a:buClr>
                <a:srgbClr val="000000"/>
              </a:buClr>
              <a:buSzPts val="1100"/>
              <a:buFont typeface="Calibri" panose="020F0502020204030204" pitchFamily="34" charset="0"/>
              <a:buNone/>
            </a:pPr>
            <a:endParaRPr lang="en-US" altLang="en-US" sz="2400" b="1" dirty="0">
              <a:solidFill>
                <a:srgbClr val="000000"/>
              </a:solidFill>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sym typeface="Calibri" panose="020F0502020204030204" pitchFamily="34" charset="0"/>
              </a:rPr>
              <a:t>Because of their partial double-bond character, peptide C—N bonds cannot rotate freely. This keeps the entire six-atom peptide group in a rigid planar configuration. </a:t>
            </a: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sym typeface="Calibri" panose="020F0502020204030204" pitchFamily="34" charset="0"/>
            </a:endParaRPr>
          </a:p>
          <a:p>
            <a:pPr>
              <a:spcBef>
                <a:spcPts val="363"/>
              </a:spcBef>
              <a:buClr>
                <a:srgbClr val="000000"/>
              </a:buClr>
              <a:buSzPts val="3200"/>
              <a:buFont typeface="Calibri" panose="020F0502020204030204" pitchFamily="34" charset="0"/>
              <a:buNone/>
            </a:pPr>
            <a:endParaRPr lang="en-US" altLang="en-US" dirty="0">
              <a:solidFill>
                <a:srgbClr val="000000"/>
              </a:solidFill>
              <a:sym typeface="Calibri" panose="020F050202020403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pic>
        <p:nvPicPr>
          <p:cNvPr id="5" name="Picture 4" descr="Icon P 1&#10;">
            <a:extLst>
              <a:ext uri="{FF2B5EF4-FFF2-40B4-BE49-F238E27FC236}">
                <a16:creationId xmlns:a16="http://schemas.microsoft.com/office/drawing/2014/main" id="{92E4CD60-F3A1-4595-B25B-36834C1FBA8D}"/>
              </a:ext>
            </a:extLst>
          </p:cNvPr>
          <p:cNvPicPr>
            <a:picLocks noChangeAspect="1"/>
          </p:cNvPicPr>
          <p:nvPr/>
        </p:nvPicPr>
        <p:blipFill>
          <a:blip r:embed="rId3"/>
          <a:stretch>
            <a:fillRect/>
          </a:stretch>
        </p:blipFill>
        <p:spPr>
          <a:xfrm>
            <a:off x="1216120" y="63907"/>
            <a:ext cx="1133954" cy="816935"/>
          </a:xfrm>
          <a:prstGeom prst="rect">
            <a:avLst/>
          </a:prstGeom>
        </p:spPr>
      </p:pic>
      <p:sp>
        <p:nvSpPr>
          <p:cNvPr id="2" name="Title 1">
            <a:extLst>
              <a:ext uri="{FF2B5EF4-FFF2-40B4-BE49-F238E27FC236}">
                <a16:creationId xmlns:a16="http://schemas.microsoft.com/office/drawing/2014/main" id="{E4DC9C9E-3D26-4A35-A73E-E1B18AE36C99}"/>
              </a:ext>
            </a:extLst>
          </p:cNvPr>
          <p:cNvSpPr>
            <a:spLocks noGrp="1"/>
          </p:cNvSpPr>
          <p:nvPr>
            <p:ph type="title"/>
          </p:nvPr>
        </p:nvSpPr>
        <p:spPr/>
        <p:txBody>
          <a:bodyPr/>
          <a:lstStyle/>
          <a:p>
            <a:pPr>
              <a:spcBef>
                <a:spcPts val="0"/>
              </a:spcBef>
              <a:spcAft>
                <a:spcPts val="0"/>
              </a:spcAft>
              <a:defRPr/>
            </a:pPr>
            <a:r>
              <a:rPr lang="en-US" dirty="0">
                <a:solidFill>
                  <a:srgbClr val="144652"/>
                </a:solidFill>
                <a:latin typeface="Arial" panose="020B0604020202020204" pitchFamily="34" charset="0"/>
                <a:cs typeface="Arial" panose="020B0604020202020204" pitchFamily="34" charset="0"/>
              </a:rPr>
              <a:t> Activity: Relating </a:t>
            </a:r>
            <a:br>
              <a:rPr lang="en-US" dirty="0">
                <a:solidFill>
                  <a:srgbClr val="144652"/>
                </a:solidFill>
                <a:latin typeface="Arial" panose="020B0604020202020204" pitchFamily="34" charset="0"/>
                <a:cs typeface="Arial" panose="020B0604020202020204" pitchFamily="34" charset="0"/>
              </a:rPr>
            </a:br>
            <a:r>
              <a:rPr lang="en-US" dirty="0">
                <a:solidFill>
                  <a:srgbClr val="144652"/>
                </a:solidFill>
                <a:latin typeface="Arial" panose="020B0604020202020204" pitchFamily="34" charset="0"/>
                <a:cs typeface="Arial" panose="020B0604020202020204" pitchFamily="34" charset="0"/>
              </a:rPr>
              <a:t>Terms within the Chapter</a:t>
            </a:r>
            <a:endParaRPr lang="en-AU" dirty="0">
              <a:solidFill>
                <a:srgbClr val="144652"/>
              </a:solidFill>
            </a:endParaRPr>
          </a:p>
        </p:txBody>
      </p:sp>
      <p:sp>
        <p:nvSpPr>
          <p:cNvPr id="8" name="Google Shape;172;p31">
            <a:extLst>
              <a:ext uri="{FF2B5EF4-FFF2-40B4-BE49-F238E27FC236}">
                <a16:creationId xmlns:a16="http://schemas.microsoft.com/office/drawing/2014/main" id="{9601FA64-7607-EB49-9DC6-82E83915D9F3}"/>
              </a:ext>
            </a:extLst>
          </p:cNvPr>
          <p:cNvSpPr txBox="1">
            <a:spLocks/>
          </p:cNvSpPr>
          <p:nvPr/>
        </p:nvSpPr>
        <p:spPr bwMode="auto">
          <a:xfrm>
            <a:off x="685800" y="1770330"/>
            <a:ext cx="7772400" cy="132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0" indent="0">
              <a:lnSpc>
                <a:spcPct val="115000"/>
              </a:lnSpc>
              <a:spcBef>
                <a:spcPts val="0"/>
              </a:spcBef>
              <a:spcAft>
                <a:spcPts val="0"/>
              </a:spcAft>
              <a:buFontTx/>
              <a:buNone/>
            </a:pPr>
            <a:r>
              <a:rPr lang="en-GB" sz="2400" b="0" kern="0" dirty="0">
                <a:latin typeface="Arial"/>
                <a:ea typeface="Arial"/>
                <a:cs typeface="Arial"/>
                <a:sym typeface="Arial"/>
              </a:rPr>
              <a:t>A concept map displays the relationships between different concepts. Observe the following example of a concept map.</a:t>
            </a:r>
          </a:p>
          <a:p>
            <a:pPr marL="0" indent="0">
              <a:spcBef>
                <a:spcPts val="360"/>
              </a:spcBef>
              <a:spcAft>
                <a:spcPts val="0"/>
              </a:spcAft>
              <a:buFontTx/>
              <a:buNone/>
            </a:pPr>
            <a:endParaRPr lang="en-GB" sz="1800" b="0" kern="0" dirty="0"/>
          </a:p>
          <a:p>
            <a:pPr marL="0" indent="0">
              <a:spcBef>
                <a:spcPts val="360"/>
              </a:spcBef>
              <a:spcAft>
                <a:spcPts val="0"/>
              </a:spcAft>
              <a:buFontTx/>
              <a:buNone/>
            </a:pPr>
            <a:endParaRPr lang="en-GB" sz="1800" b="0" kern="0" dirty="0"/>
          </a:p>
        </p:txBody>
      </p:sp>
      <p:pic>
        <p:nvPicPr>
          <p:cNvPr id="3" name="Picture 2" descr="The map starts with a box labeled, fire. An arrow labeled, is, leads to a box labeled combustion reaction. Three arrows labeled, requires, branch from combustion reaction to three boxes labeled heat, oxidizing agent, and fuel, respectively. An arrow labeled, such as, leads from the oxidizing agent to a box labeled, oxygen. An arrow labeled, such as, leads from fuel to a box labeled, wood. ">
            <a:extLst>
              <a:ext uri="{FF2B5EF4-FFF2-40B4-BE49-F238E27FC236}">
                <a16:creationId xmlns:a16="http://schemas.microsoft.com/office/drawing/2014/main" id="{C6DD4FF9-EFAB-431A-A14E-674F83A58271}"/>
              </a:ext>
            </a:extLst>
          </p:cNvPr>
          <p:cNvPicPr>
            <a:picLocks noChangeAspect="1"/>
          </p:cNvPicPr>
          <p:nvPr/>
        </p:nvPicPr>
        <p:blipFill>
          <a:blip r:embed="rId4"/>
          <a:stretch>
            <a:fillRect/>
          </a:stretch>
        </p:blipFill>
        <p:spPr>
          <a:xfrm>
            <a:off x="890587" y="3581400"/>
            <a:ext cx="7362825" cy="2200275"/>
          </a:xfrm>
          <a:prstGeom prst="rect">
            <a:avLst/>
          </a:prstGeom>
        </p:spPr>
      </p:pic>
    </p:spTree>
    <p:extLst>
      <p:ext uri="{BB962C8B-B14F-4D97-AF65-F5344CB8AC3E}">
        <p14:creationId xmlns:p14="http://schemas.microsoft.com/office/powerpoint/2010/main" val="1454431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BDB166-2216-4602-A65A-E605F9969EB0}"/>
              </a:ext>
            </a:extLst>
          </p:cNvPr>
          <p:cNvSpPr>
            <a:spLocks noGrp="1"/>
          </p:cNvSpPr>
          <p:nvPr>
            <p:ph type="title"/>
          </p:nvPr>
        </p:nvSpPr>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Instructions</a:t>
            </a:r>
            <a:r>
              <a:rPr lang="en-US" altLang="en-US" sz="2000" b="0"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 (1 of 3)</a:t>
            </a:r>
            <a:endParaRPr lang="en-AU" sz="2000" dirty="0">
              <a:solidFill>
                <a:srgbClr val="144652"/>
              </a:solidFill>
            </a:endParaRPr>
          </a:p>
        </p:txBody>
      </p:sp>
      <p:sp>
        <p:nvSpPr>
          <p:cNvPr id="7" name="Google Shape;199;p32">
            <a:extLst>
              <a:ext uri="{FF2B5EF4-FFF2-40B4-BE49-F238E27FC236}">
                <a16:creationId xmlns:a16="http://schemas.microsoft.com/office/drawing/2014/main" id="{37E5A66A-5CEB-CF45-BAE8-7285F0BE32C6}"/>
              </a:ext>
            </a:extLst>
          </p:cNvPr>
          <p:cNvSpPr txBox="1"/>
          <p:nvPr/>
        </p:nvSpPr>
        <p:spPr>
          <a:xfrm>
            <a:off x="639358" y="1397850"/>
            <a:ext cx="7923900" cy="1414176"/>
          </a:xfrm>
          <a:prstGeom prst="rect">
            <a:avLst/>
          </a:prstGeom>
          <a:noFill/>
          <a:ln>
            <a:noFill/>
          </a:ln>
        </p:spPr>
        <p:txBody>
          <a:bodyPr spcFirstLastPara="1" wrap="square" lIns="91425" tIns="45700" rIns="91425" bIns="45700" anchor="t" anchorCtr="0">
            <a:noAutofit/>
          </a:bodyPr>
          <a:lstStyle/>
          <a:p>
            <a:pPr>
              <a:lnSpc>
                <a:spcPct val="115000"/>
              </a:lnSpc>
              <a:spcBef>
                <a:spcPts val="0"/>
              </a:spcBef>
              <a:spcAft>
                <a:spcPts val="0"/>
              </a:spcAft>
            </a:pPr>
            <a:r>
              <a:rPr lang="en-GB" sz="2400" b="0" dirty="0">
                <a:solidFill>
                  <a:srgbClr val="0000FF"/>
                </a:solidFill>
                <a:latin typeface="Arial" panose="020B0604020202020204" pitchFamily="34" charset="0"/>
                <a:cs typeface="Arial" panose="020B0604020202020204" pitchFamily="34" charset="0"/>
              </a:rPr>
              <a:t>Think </a:t>
            </a:r>
            <a:r>
              <a:rPr lang="en-GB" sz="2400" b="0" dirty="0">
                <a:solidFill>
                  <a:srgbClr val="000000"/>
                </a:solidFill>
                <a:latin typeface="Arial" panose="020B0604020202020204" pitchFamily="34" charset="0"/>
                <a:cs typeface="Arial" panose="020B0604020202020204" pitchFamily="34" charset="0"/>
              </a:rPr>
              <a:t>about how the following terms and phrases relate to each other and then use scratch paper to draw a concept map using these terms and phrases. (3 minutes)</a:t>
            </a:r>
            <a:endParaRPr sz="2400" b="0" dirty="0">
              <a:solidFill>
                <a:srgbClr val="000000"/>
              </a:solidFill>
              <a:latin typeface="Arial" panose="020B0604020202020204" pitchFamily="34" charset="0"/>
              <a:ea typeface="Calibri"/>
              <a:cs typeface="Arial" panose="020B0604020202020204" pitchFamily="34" charset="0"/>
              <a:sym typeface="Calibri"/>
            </a:endParaRPr>
          </a:p>
        </p:txBody>
      </p:sp>
      <p:sp>
        <p:nvSpPr>
          <p:cNvPr id="5" name="Google Shape;197;p32">
            <a:extLst>
              <a:ext uri="{FF2B5EF4-FFF2-40B4-BE49-F238E27FC236}">
                <a16:creationId xmlns:a16="http://schemas.microsoft.com/office/drawing/2014/main" id="{4AAD4FC3-FCBB-B941-9318-1D2B0D347C2E}"/>
              </a:ext>
            </a:extLst>
          </p:cNvPr>
          <p:cNvSpPr txBox="1">
            <a:spLocks/>
          </p:cNvSpPr>
          <p:nvPr/>
        </p:nvSpPr>
        <p:spPr bwMode="auto">
          <a:xfrm>
            <a:off x="808714" y="2942750"/>
            <a:ext cx="3863100" cy="3094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r>
              <a:rPr lang="en-US" sz="2400" dirty="0">
                <a:latin typeface="Arial" panose="020B0604020202020204" pitchFamily="34" charset="0"/>
                <a:cs typeface="Arial" panose="020B0604020202020204" pitchFamily="34" charset="0"/>
              </a:rPr>
              <a:t>protein structure</a:t>
            </a:r>
          </a:p>
          <a:p>
            <a:r>
              <a:rPr lang="en-US" sz="2400" dirty="0">
                <a:latin typeface="Arial" panose="020B0604020202020204" pitchFamily="34" charset="0"/>
                <a:cs typeface="Arial" panose="020B0604020202020204" pitchFamily="34" charset="0"/>
              </a:rPr>
              <a:t>peptide bonds </a:t>
            </a:r>
          </a:p>
          <a:p>
            <a:r>
              <a:rPr lang="en-US" sz="2400" dirty="0">
                <a:latin typeface="Arial" panose="020B0604020202020204" pitchFamily="34" charset="0"/>
                <a:cs typeface="Arial" panose="020B0604020202020204" pitchFamily="34" charset="0"/>
              </a:rPr>
              <a:t>dihedral angles </a:t>
            </a:r>
            <a:r>
              <a:rPr lang="el-GR" sz="2400" i="1" dirty="0" err="1">
                <a:latin typeface="Arial" panose="020B0604020202020204" pitchFamily="34" charset="0"/>
                <a:cs typeface="Arial" panose="020B0604020202020204" pitchFamily="34" charset="0"/>
              </a:rPr>
              <a:t>ϕ</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 </a:t>
            </a:r>
            <a:r>
              <a:rPr lang="el-GR" sz="2400" i="1" dirty="0">
                <a:latin typeface="Arial" panose="020B0604020202020204" pitchFamily="34" charset="0"/>
                <a:cs typeface="Arial" panose="020B0604020202020204" pitchFamily="34" charset="0"/>
              </a:rPr>
              <a:t>ψ</a:t>
            </a:r>
          </a:p>
          <a:p>
            <a:r>
              <a:rPr lang="en-US" sz="2400" dirty="0">
                <a:latin typeface="Arial" panose="020B0604020202020204" pitchFamily="34" charset="0"/>
                <a:cs typeface="Arial" panose="020B0604020202020204" pitchFamily="34" charset="0"/>
              </a:rPr>
              <a:t>nonpeptide covalent bonds</a:t>
            </a:r>
          </a:p>
          <a:p>
            <a:r>
              <a:rPr lang="en-US" sz="2400" dirty="0">
                <a:latin typeface="Arial" panose="020B0604020202020204" pitchFamily="34" charset="0"/>
                <a:cs typeface="Arial" panose="020B0604020202020204" pitchFamily="34" charset="0"/>
              </a:rPr>
              <a:t>weak and noncovalent interactions and forces</a:t>
            </a:r>
          </a:p>
          <a:p>
            <a:pPr marL="101600" indent="0">
              <a:lnSpc>
                <a:spcPct val="115000"/>
              </a:lnSpc>
              <a:spcBef>
                <a:spcPts val="0"/>
              </a:spcBef>
              <a:spcAft>
                <a:spcPts val="0"/>
              </a:spcAft>
              <a:buSzPts val="2000"/>
              <a:buNone/>
            </a:pPr>
            <a:endParaRPr lang="en-GB" sz="2400" b="0" kern="0" dirty="0"/>
          </a:p>
        </p:txBody>
      </p:sp>
      <p:sp>
        <p:nvSpPr>
          <p:cNvPr id="6" name="Google Shape;198;p32">
            <a:extLst>
              <a:ext uri="{FF2B5EF4-FFF2-40B4-BE49-F238E27FC236}">
                <a16:creationId xmlns:a16="http://schemas.microsoft.com/office/drawing/2014/main" id="{99A39BC6-F8EB-214F-B257-97A438293CE3}"/>
              </a:ext>
            </a:extLst>
          </p:cNvPr>
          <p:cNvSpPr txBox="1">
            <a:spLocks/>
          </p:cNvSpPr>
          <p:nvPr/>
        </p:nvSpPr>
        <p:spPr bwMode="auto">
          <a:xfrm>
            <a:off x="4671814" y="2942750"/>
            <a:ext cx="4172700" cy="2386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r>
              <a:rPr lang="en-US" sz="2400" dirty="0">
                <a:latin typeface="Arial" panose="020B0604020202020204" pitchFamily="34" charset="0"/>
                <a:cs typeface="Arial" panose="020B0604020202020204" pitchFamily="34" charset="0"/>
              </a:rPr>
              <a:t>disulfide bonds</a:t>
            </a:r>
          </a:p>
          <a:p>
            <a:r>
              <a:rPr lang="en-US" sz="2400" dirty="0">
                <a:latin typeface="Arial" panose="020B0604020202020204" pitchFamily="34" charset="0"/>
                <a:cs typeface="Arial" panose="020B0604020202020204" pitchFamily="34" charset="0"/>
              </a:rPr>
              <a:t>van der Waals forces</a:t>
            </a:r>
          </a:p>
          <a:p>
            <a:r>
              <a:rPr lang="en-US" sz="2400" dirty="0">
                <a:latin typeface="Arial" panose="020B0604020202020204" pitchFamily="34" charset="0"/>
                <a:cs typeface="Arial" panose="020B0604020202020204" pitchFamily="34" charset="0"/>
              </a:rPr>
              <a:t>hydrogen bonds</a:t>
            </a:r>
          </a:p>
          <a:p>
            <a:r>
              <a:rPr lang="en-US" sz="2400" dirty="0">
                <a:latin typeface="Arial" panose="020B0604020202020204" pitchFamily="34" charset="0"/>
                <a:cs typeface="Arial" panose="020B0604020202020204" pitchFamily="34" charset="0"/>
              </a:rPr>
              <a:t>hydrophobic effect</a:t>
            </a:r>
          </a:p>
          <a:p>
            <a:r>
              <a:rPr lang="en-US" sz="2400" dirty="0">
                <a:latin typeface="Arial" panose="020B0604020202020204" pitchFamily="34" charset="0"/>
                <a:cs typeface="Arial" panose="020B0604020202020204" pitchFamily="34" charset="0"/>
              </a:rPr>
              <a:t>ionic interactions </a:t>
            </a:r>
          </a:p>
        </p:txBody>
      </p:sp>
    </p:spTree>
    <p:extLst>
      <p:ext uri="{BB962C8B-B14F-4D97-AF65-F5344CB8AC3E}">
        <p14:creationId xmlns:p14="http://schemas.microsoft.com/office/powerpoint/2010/main" val="21884016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204"/>
        <p:cNvGrpSpPr/>
        <p:nvPr/>
      </p:nvGrpSpPr>
      <p:grpSpPr>
        <a:xfrm>
          <a:off x="0" y="0"/>
          <a:ext cx="0" cy="0"/>
          <a:chOff x="0" y="0"/>
          <a:chExt cx="0" cy="0"/>
        </a:xfrm>
      </p:grpSpPr>
      <p:sp>
        <p:nvSpPr>
          <p:cNvPr id="3" name="Title 2">
            <a:extLst>
              <a:ext uri="{FF2B5EF4-FFF2-40B4-BE49-F238E27FC236}">
                <a16:creationId xmlns:a16="http://schemas.microsoft.com/office/drawing/2014/main" id="{581B9CAC-1E12-4848-98A7-6F1B42750DEC}"/>
              </a:ext>
            </a:extLst>
          </p:cNvPr>
          <p:cNvSpPr>
            <a:spLocks noGrp="1"/>
          </p:cNvSpPr>
          <p:nvPr>
            <p:ph type="title"/>
          </p:nvPr>
        </p:nvSpPr>
        <p:spPr/>
        <p:txBody>
          <a:bodyPr/>
          <a:lstStyle/>
          <a:p>
            <a:r>
              <a:rPr lang="en-US" altLang="en-US"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Activity Solution</a:t>
            </a:r>
            <a:r>
              <a:rPr lang="en-US" altLang="en-US" sz="2000" b="0" dirty="0">
                <a:solidFill>
                  <a:srgbClr val="144652"/>
                </a:solidFill>
                <a:latin typeface="Arial" panose="020B0604020202020204" pitchFamily="34" charset="0"/>
                <a:ea typeface="ＭＳ Ｐゴシック" panose="020B0600070205080204" pitchFamily="34" charset="-128"/>
                <a:cs typeface="Arial" panose="020B0604020202020204" pitchFamily="34" charset="0"/>
              </a:rPr>
              <a:t> (1 of 3)</a:t>
            </a:r>
            <a:endParaRPr lang="en-AU" sz="2000" b="0" dirty="0">
              <a:solidFill>
                <a:srgbClr val="144652"/>
              </a:solidFill>
            </a:endParaRPr>
          </a:p>
        </p:txBody>
      </p:sp>
      <p:sp>
        <p:nvSpPr>
          <p:cNvPr id="32" name="Google Shape;209;p33">
            <a:extLst>
              <a:ext uri="{FF2B5EF4-FFF2-40B4-BE49-F238E27FC236}">
                <a16:creationId xmlns:a16="http://schemas.microsoft.com/office/drawing/2014/main" id="{9FD77F5F-1235-2646-BE67-693C58F3CD65}"/>
              </a:ext>
            </a:extLst>
          </p:cNvPr>
          <p:cNvSpPr txBox="1">
            <a:spLocks/>
          </p:cNvSpPr>
          <p:nvPr/>
        </p:nvSpPr>
        <p:spPr bwMode="auto">
          <a:xfrm>
            <a:off x="315462" y="1447800"/>
            <a:ext cx="8497200" cy="82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vert="horz" wrap="square" lIns="91425" tIns="45700" rIns="91425" bIns="4570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Calibri" pitchFamily="34" charset="0"/>
                <a:ea typeface="ＭＳ Ｐゴシック" charset="-128"/>
                <a:cs typeface="Calibri" pitchFamily="34" charset="0"/>
              </a:defRPr>
            </a:lvl1pPr>
            <a:lvl2pPr marL="742950" indent="-285750" algn="l" rtl="0" eaLnBrk="0" fontAlgn="base" hangingPunct="0">
              <a:spcBef>
                <a:spcPct val="20000"/>
              </a:spcBef>
              <a:spcAft>
                <a:spcPct val="0"/>
              </a:spcAft>
              <a:buChar char="–"/>
              <a:defRPr sz="2800">
                <a:solidFill>
                  <a:schemeClr val="tx1"/>
                </a:solidFill>
                <a:latin typeface="Calibri" pitchFamily="34" charset="0"/>
                <a:ea typeface="ＭＳ Ｐゴシック" pitchFamily="-112" charset="-128"/>
                <a:cs typeface="Calibri" pitchFamily="34" charset="0"/>
              </a:defRPr>
            </a:lvl2pPr>
            <a:lvl3pPr marL="1143000" indent="-228600" algn="l" rtl="0" eaLnBrk="0" fontAlgn="base" hangingPunct="0">
              <a:spcBef>
                <a:spcPct val="20000"/>
              </a:spcBef>
              <a:spcAft>
                <a:spcPct val="0"/>
              </a:spcAft>
              <a:buChar char="•"/>
              <a:defRPr sz="2400">
                <a:solidFill>
                  <a:schemeClr val="tx1"/>
                </a:solidFill>
                <a:latin typeface="Calibri" pitchFamily="34" charset="0"/>
                <a:ea typeface="ＭＳ Ｐゴシック" pitchFamily="-112" charset="-128"/>
                <a:cs typeface="Calibri" pitchFamily="34" charset="0"/>
              </a:defRPr>
            </a:lvl3pPr>
            <a:lvl4pPr marL="16002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4pPr>
            <a:lvl5pPr marL="2057400" indent="-228600" algn="l" rtl="0" eaLnBrk="0" fontAlgn="base" hangingPunct="0">
              <a:spcBef>
                <a:spcPct val="20000"/>
              </a:spcBef>
              <a:spcAft>
                <a:spcPct val="0"/>
              </a:spcAft>
              <a:buChar char="»"/>
              <a:defRPr sz="2000">
                <a:solidFill>
                  <a:schemeClr val="tx1"/>
                </a:solidFill>
                <a:latin typeface="Calibri" pitchFamily="34" charset="0"/>
                <a:ea typeface="ＭＳ Ｐゴシック" pitchFamily="-112" charset="-128"/>
                <a:cs typeface="Calibri"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marL="0" indent="0">
              <a:spcBef>
                <a:spcPts val="0"/>
              </a:spcBef>
              <a:spcAft>
                <a:spcPts val="0"/>
              </a:spcAft>
              <a:buFontTx/>
              <a:buNone/>
            </a:pPr>
            <a:r>
              <a:rPr lang="en-GB" sz="2400" b="0" kern="0" dirty="0">
                <a:solidFill>
                  <a:srgbClr val="0000FF"/>
                </a:solidFill>
                <a:latin typeface="Arial"/>
                <a:ea typeface="Arial"/>
                <a:cs typeface="Arial"/>
                <a:sym typeface="Arial"/>
              </a:rPr>
              <a:t>Pair</a:t>
            </a:r>
            <a:r>
              <a:rPr lang="en-GB" sz="2400" b="0" kern="0" dirty="0">
                <a:solidFill>
                  <a:srgbClr val="000000"/>
                </a:solidFill>
                <a:latin typeface="Arial"/>
                <a:ea typeface="Arial"/>
                <a:cs typeface="Arial"/>
                <a:sym typeface="Arial"/>
              </a:rPr>
              <a:t> up and </a:t>
            </a:r>
            <a:r>
              <a:rPr lang="en-GB" sz="2400" b="0" kern="0" dirty="0">
                <a:solidFill>
                  <a:srgbClr val="0000FF"/>
                </a:solidFill>
                <a:latin typeface="Arial"/>
                <a:ea typeface="Arial"/>
                <a:cs typeface="Arial"/>
                <a:sym typeface="Arial"/>
              </a:rPr>
              <a:t>share</a:t>
            </a:r>
            <a:r>
              <a:rPr lang="en-GB" sz="2400" b="0" kern="0" dirty="0">
                <a:solidFill>
                  <a:srgbClr val="000000"/>
                </a:solidFill>
                <a:latin typeface="Arial"/>
                <a:ea typeface="Arial"/>
                <a:cs typeface="Arial"/>
                <a:sym typeface="Arial"/>
              </a:rPr>
              <a:t> how this possible concept map might differ from yours. (2 minutes)</a:t>
            </a:r>
            <a:endParaRPr lang="en-GB" sz="2400" b="0" kern="0" dirty="0">
              <a:solidFill>
                <a:srgbClr val="000000"/>
              </a:solidFill>
            </a:endParaRPr>
          </a:p>
        </p:txBody>
      </p:sp>
      <p:pic>
        <p:nvPicPr>
          <p:cNvPr id="4" name="Picture 3" descr="The map starts with box, protein structure. Arrow, constrained by, leads from it to box, peptide bonds. Arrow, defined by, leads from peptide bonds to box, dihedral angles phi and psi. Arrows, stabilized by, branch from protein structure to boxes, nonpeptide covalent bonds, and, weak and noncovalent interactions and forces. Arrow, particularly, leads from nonpeptide covalent bonds to box, disulfide bonds. Arrows, including, branch from weak and noncovalent interaction forces to the following boxes. Van der Waals forces, hydrogen bonds, hydrophobic effect, ionic interactions. ">
            <a:extLst>
              <a:ext uri="{FF2B5EF4-FFF2-40B4-BE49-F238E27FC236}">
                <a16:creationId xmlns:a16="http://schemas.microsoft.com/office/drawing/2014/main" id="{5F16EB9E-A811-4188-A1F5-5235E5B0D253}"/>
              </a:ext>
            </a:extLst>
          </p:cNvPr>
          <p:cNvPicPr>
            <a:picLocks noChangeAspect="1"/>
          </p:cNvPicPr>
          <p:nvPr/>
        </p:nvPicPr>
        <p:blipFill>
          <a:blip r:embed="rId3"/>
          <a:stretch>
            <a:fillRect/>
          </a:stretch>
        </p:blipFill>
        <p:spPr>
          <a:xfrm>
            <a:off x="1220787" y="2506938"/>
            <a:ext cx="6686550" cy="3390900"/>
          </a:xfrm>
          <a:prstGeom prst="rect">
            <a:avLst/>
          </a:prstGeom>
        </p:spPr>
      </p:pic>
    </p:spTree>
    <p:extLst>
      <p:ext uri="{BB962C8B-B14F-4D97-AF65-F5344CB8AC3E}">
        <p14:creationId xmlns:p14="http://schemas.microsoft.com/office/powerpoint/2010/main" val="6916183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866757D-4452-45D6-8FBA-4B0E7B214EBB}"/>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4.2</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Protein Secondary Structure</a:t>
            </a:r>
            <a:endParaRPr lang="en-AU"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Google Shape;177;g7fe2cbe272_0_8" descr="Icon P 2&#10;">
            <a:extLst>
              <a:ext uri="{FF2B5EF4-FFF2-40B4-BE49-F238E27FC236}">
                <a16:creationId xmlns:a16="http://schemas.microsoft.com/office/drawing/2014/main" id="{39C6B667-A714-5343-B50B-7E434139ECC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0392" y="290054"/>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64BAAF8-A764-4455-9174-DE639E7F761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(2 of 2)</a:t>
            </a:r>
            <a:endParaRPr lang="en-AU" dirty="0"/>
          </a:p>
        </p:txBody>
      </p:sp>
      <p:sp>
        <p:nvSpPr>
          <p:cNvPr id="60419" name="Text Placeholder 2">
            <a:extLst>
              <a:ext uri="{FF2B5EF4-FFF2-40B4-BE49-F238E27FC236}">
                <a16:creationId xmlns:a16="http://schemas.microsoft.com/office/drawing/2014/main" id="{7AA56201-BBF0-C442-9F7E-A6A5B47CFFC3}"/>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ts val="363"/>
              </a:spcBef>
              <a:buClr>
                <a:srgbClr val="000000"/>
              </a:buClr>
              <a:buSzPts val="18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Protein segments can adopt regular secondary structures such as the </a:t>
            </a:r>
            <a:r>
              <a:rPr lang="el-GR" altLang="en-US" sz="2400" b="1"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α</a:t>
            </a: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helix and the </a:t>
            </a:r>
            <a:r>
              <a:rPr lang="el-GR" altLang="en-US" sz="2400" b="1"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β</a:t>
            </a: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conformation.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These structures are defined by particular values of </a:t>
            </a:r>
            <a:r>
              <a:rPr lang="el-GR"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φ</a:t>
            </a:r>
            <a:r>
              <a:rPr lang="el-GR"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and </a:t>
            </a:r>
            <a:r>
              <a:rPr lang="el-GR"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ψ</a:t>
            </a:r>
            <a:r>
              <a:rPr lang="el-GR"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and their formation is impacted by the amino acid composition of the segment. All of the </a:t>
            </a:r>
            <a:r>
              <a:rPr lang="el-GR"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φ</a:t>
            </a:r>
            <a:r>
              <a:rPr lang="el-GR"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and </a:t>
            </a:r>
            <a:r>
              <a:rPr lang="el-GR"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ψ</a:t>
            </a:r>
            <a:r>
              <a:rPr lang="el-GR"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values for a given protein structure can be visualized using a Ramachandran plot. </a:t>
            </a: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Google Shape;177;g7fe2cbe272_0_8" descr="Icon P 2&#10;">
            <a:extLst>
              <a:ext uri="{FF2B5EF4-FFF2-40B4-BE49-F238E27FC236}">
                <a16:creationId xmlns:a16="http://schemas.microsoft.com/office/drawing/2014/main" id="{6593F739-99A3-864D-A46B-8C8AF1AA80C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6840" y="290077"/>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3C8578F-0CF6-48E4-B2A3-4AFFA843243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(1 of 2)</a:t>
            </a:r>
            <a:endParaRPr lang="en-AU" dirty="0"/>
          </a:p>
        </p:txBody>
      </p:sp>
      <p:sp>
        <p:nvSpPr>
          <p:cNvPr id="25603" name="Text Placeholder 2">
            <a:extLst>
              <a:ext uri="{FF2B5EF4-FFF2-40B4-BE49-F238E27FC236}">
                <a16:creationId xmlns:a16="http://schemas.microsoft.com/office/drawing/2014/main" id="{920AFE56-F39F-804F-A419-227AE5AFFD16}"/>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ts val="363"/>
              </a:spcBef>
              <a:buClr>
                <a:srgbClr val="000000"/>
              </a:buClr>
              <a:buSzPts val="18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Protein segments can adopt regular secondary structures such as the </a:t>
            </a:r>
            <a:r>
              <a:rPr lang="el-GR" altLang="en-US" sz="2400" b="1"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α</a:t>
            </a: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helix and the </a:t>
            </a:r>
            <a:r>
              <a:rPr lang="el-GR" altLang="en-US" sz="2400" b="1"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β</a:t>
            </a: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conformation.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These structures are defined by particular values of </a:t>
            </a:r>
            <a:r>
              <a:rPr lang="el-GR"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φ</a:t>
            </a:r>
            <a:r>
              <a:rPr lang="el-GR"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and </a:t>
            </a:r>
            <a:r>
              <a:rPr lang="el-GR"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ψ</a:t>
            </a:r>
            <a:r>
              <a:rPr lang="el-GR"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and their formation is impacted by the amino acid composition of the segment. All of the </a:t>
            </a:r>
            <a:r>
              <a:rPr lang="el-GR"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φ</a:t>
            </a:r>
            <a:r>
              <a:rPr lang="el-GR"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and </a:t>
            </a:r>
            <a:r>
              <a:rPr lang="el-GR"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ψ</a:t>
            </a:r>
            <a:r>
              <a:rPr lang="el-GR"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values for a given protein structure can be visualized using a Ramachandran plot. </a:t>
            </a:r>
          </a:p>
          <a:p>
            <a:pPr>
              <a:spcBef>
                <a:spcPts val="363"/>
              </a:spcBef>
              <a:buClr>
                <a:srgbClr val="000000"/>
              </a:buClr>
              <a:buSzPts val="1800"/>
              <a:buFont typeface="Calibri" panose="020F0502020204030204" pitchFamily="34" charset="0"/>
              <a:buNone/>
            </a:pPr>
            <a:endParaRPr lang="en-US" altLang="en-US" dirty="0">
              <a:solidFill>
                <a:srgbClr val="000000"/>
              </a:solidFill>
              <a:ea typeface="Calibri" panose="020F0502020204030204" pitchFamily="34" charset="0"/>
              <a:cs typeface="Arial" panose="020B0604020202020204" pitchFamily="34" charset="0"/>
              <a:sym typeface="Calibri" panose="020F050202020403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BE13C76-E0E3-425A-9053-2EBE6812EE19}"/>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Protein Secondary Structure</a:t>
            </a:r>
            <a:endParaRPr lang="en-AU" dirty="0"/>
          </a:p>
        </p:txBody>
      </p:sp>
      <p:sp>
        <p:nvSpPr>
          <p:cNvPr id="232" name="Google Shape;232;g7fe2cbe272_0_58">
            <a:extLst>
              <a:ext uri="{FF2B5EF4-FFF2-40B4-BE49-F238E27FC236}">
                <a16:creationId xmlns:a16="http://schemas.microsoft.com/office/drawing/2014/main" id="{F094B0AA-AD02-BF43-972E-4B664366DA1E}"/>
              </a:ext>
            </a:extLst>
          </p:cNvPr>
          <p:cNvSpPr txBox="1">
            <a:spLocks noGrp="1"/>
          </p:cNvSpPr>
          <p:nvPr>
            <p:ph type="body" idx="1"/>
          </p:nvPr>
        </p:nvSpPr>
        <p:spPr>
          <a:xfrm>
            <a:off x="533400" y="1576388"/>
            <a:ext cx="7631113" cy="4114800"/>
          </a:xfrm>
        </p:spPr>
        <p:txBody>
          <a:bodyPr/>
          <a:lstStyle/>
          <a:p>
            <a:pPr marL="393700">
              <a:lnSpc>
                <a:spcPct val="110000"/>
              </a:lnSpc>
              <a:buSzPts val="2800"/>
              <a:defRPr/>
            </a:pPr>
            <a:r>
              <a:rPr lang="en-US" sz="2400" b="1" kern="1200" dirty="0">
                <a:latin typeface="Arial" panose="020B0604020202020204" pitchFamily="34" charset="0"/>
                <a:cs typeface="Arial" panose="020B0604020202020204" pitchFamily="34" charset="0"/>
              </a:rPr>
              <a:t>secondary </a:t>
            </a:r>
            <a:r>
              <a:rPr lang="en-US" sz="2400" b="1" dirty="0">
                <a:latin typeface="Arial" panose="020B0604020202020204" pitchFamily="34" charset="0"/>
                <a:cs typeface="Arial" panose="020B0604020202020204" pitchFamily="34" charset="0"/>
              </a:rPr>
              <a:t>structure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describes the spatial arrangement of the main-chain atoms in a segment of a polypeptide chain </a:t>
            </a:r>
          </a:p>
          <a:p>
            <a:pPr lvl="1" indent="-406400">
              <a:lnSpc>
                <a:spcPct val="110000"/>
              </a:lnSpc>
              <a:buSzPts val="2800"/>
              <a:defRPr/>
            </a:pPr>
            <a:r>
              <a:rPr lang="en-US" sz="2400" i="1" kern="1200" dirty="0">
                <a:latin typeface="Arial" panose="020B0604020202020204" pitchFamily="34" charset="0"/>
                <a:cs typeface="Arial" panose="020B0604020202020204" pitchFamily="34" charset="0"/>
              </a:rPr>
              <a:t>regular</a:t>
            </a:r>
            <a:r>
              <a:rPr lang="en-US" sz="2400" b="1" i="1" kern="1200" dirty="0">
                <a:latin typeface="Arial" panose="020B0604020202020204" pitchFamily="34" charset="0"/>
                <a:cs typeface="Arial" panose="020B0604020202020204" pitchFamily="34" charset="0"/>
              </a:rPr>
              <a:t> </a:t>
            </a:r>
            <a:r>
              <a:rPr lang="en-US" sz="2400" kern="1200" dirty="0">
                <a:latin typeface="Arial" panose="020B0604020202020204" pitchFamily="34" charset="0"/>
                <a:cs typeface="Arial" panose="020B0604020202020204" pitchFamily="34" charset="0"/>
              </a:rPr>
              <a:t>secondary structure = </a:t>
            </a:r>
            <a:r>
              <a:rPr lang="el-GR" sz="2400" i="1" dirty="0">
                <a:latin typeface="Arial" panose="020B0604020202020204" pitchFamily="34" charset="0"/>
                <a:cs typeface="Arial" panose="020B0604020202020204" pitchFamily="34" charset="0"/>
              </a:rPr>
              <a:t>φ</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 </a:t>
            </a:r>
            <a:r>
              <a:rPr lang="el-GR" sz="2400" i="1" dirty="0">
                <a:latin typeface="Arial" panose="020B0604020202020204" pitchFamily="34" charset="0"/>
                <a:cs typeface="Arial" panose="020B0604020202020204" pitchFamily="34" charset="0"/>
              </a:rPr>
              <a:t>ψ</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remain the same throughout the segment</a:t>
            </a:r>
          </a:p>
          <a:p>
            <a:pPr lvl="1" indent="-406400">
              <a:lnSpc>
                <a:spcPct val="110000"/>
              </a:lnSpc>
              <a:buSzPts val="2800"/>
              <a:defRPr/>
            </a:pPr>
            <a:r>
              <a:rPr lang="en-US" sz="2400" dirty="0">
                <a:latin typeface="Arial" panose="020B0604020202020204" pitchFamily="34" charset="0"/>
                <a:cs typeface="Arial" panose="020B0604020202020204" pitchFamily="34" charset="0"/>
              </a:rPr>
              <a:t>common types = </a:t>
            </a:r>
            <a:r>
              <a:rPr lang="en-US" altLang="en-US" sz="2400" i="1" dirty="0">
                <a:latin typeface="Arial" panose="020B0604020202020204" pitchFamily="34" charset="0"/>
                <a:cs typeface="Arial" panose="020B0604020202020204" pitchFamily="34" charset="0"/>
                <a:sym typeface="Symbol" pitchFamily="2" charset="2"/>
              </a:rPr>
              <a:t></a:t>
            </a:r>
            <a:r>
              <a:rPr lang="en-US" altLang="en-US" sz="2400" dirty="0">
                <a:latin typeface="Arial" panose="020B0604020202020204" pitchFamily="34" charset="0"/>
                <a:cs typeface="Arial" panose="020B0604020202020204" pitchFamily="34" charset="0"/>
                <a:sym typeface="Symbol" pitchFamily="2" charset="2"/>
              </a:rPr>
              <a:t> helix, </a:t>
            </a:r>
            <a:r>
              <a:rPr lang="en-US" altLang="en-US" sz="2400" i="1" dirty="0">
                <a:latin typeface="Arial" panose="020B0604020202020204" pitchFamily="34" charset="0"/>
                <a:cs typeface="Arial" panose="020B0604020202020204" pitchFamily="34" charset="0"/>
                <a:sym typeface="Symbol" pitchFamily="2" charset="2"/>
              </a:rPr>
              <a:t></a:t>
            </a:r>
            <a:r>
              <a:rPr lang="en-US" altLang="en-US" sz="2400" dirty="0">
                <a:latin typeface="Arial" panose="020B0604020202020204" pitchFamily="34" charset="0"/>
                <a:cs typeface="Arial" panose="020B0604020202020204" pitchFamily="34" charset="0"/>
                <a:sym typeface="Symbol" pitchFamily="2" charset="2"/>
              </a:rPr>
              <a:t> conformation, </a:t>
            </a:r>
            <a:r>
              <a:rPr lang="en-US" altLang="en-US" sz="2400" i="1" dirty="0">
                <a:latin typeface="Arial" panose="020B0604020202020204" pitchFamily="34" charset="0"/>
                <a:cs typeface="Arial" panose="020B0604020202020204" pitchFamily="34" charset="0"/>
                <a:sym typeface="Symbol" pitchFamily="2" charset="2"/>
              </a:rPr>
              <a:t></a:t>
            </a:r>
            <a:r>
              <a:rPr lang="en-US" altLang="en-US" sz="2400" dirty="0">
                <a:latin typeface="Arial" panose="020B0604020202020204" pitchFamily="34" charset="0"/>
                <a:cs typeface="Arial" panose="020B0604020202020204" pitchFamily="34" charset="0"/>
                <a:sym typeface="Symbol" pitchFamily="2" charset="2"/>
              </a:rPr>
              <a:t>  turn, random coils</a:t>
            </a:r>
          </a:p>
          <a:p>
            <a:pPr lvl="1" indent="-406400">
              <a:lnSpc>
                <a:spcPct val="110000"/>
              </a:lnSpc>
              <a:buSzPts val="2800"/>
              <a:defRPr/>
            </a:pPr>
            <a:endParaRPr lang="en-US" sz="2400" dirty="0">
              <a:latin typeface="Arial" panose="020B0604020202020204" pitchFamily="34" charset="0"/>
              <a:cs typeface="Arial" panose="020B0604020202020204" pitchFamily="34" charset="0"/>
            </a:endParaRPr>
          </a:p>
          <a:p>
            <a:pPr lvl="1" indent="-406400">
              <a:lnSpc>
                <a:spcPct val="110000"/>
              </a:lnSpc>
              <a:buSzPts val="2800"/>
              <a:defRPr/>
            </a:pPr>
            <a:endParaRPr lang="en-US" sz="2400" kern="12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B0F59B-D559-4D78-9DDC-E2B23F6F6CA3}"/>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The </a:t>
            </a:r>
            <a:r>
              <a:rPr lang="en-US" altLang="en-US" i="1" dirty="0">
                <a:solidFill>
                  <a:srgbClr val="4E4CB4"/>
                </a:solidFill>
                <a:latin typeface="Arial" panose="020B0604020202020204" pitchFamily="34" charset="0"/>
                <a:cs typeface="Arial" panose="020B0604020202020204" pitchFamily="34" charset="0"/>
                <a:sym typeface="Symbol" pitchFamily="2" charset="2"/>
              </a:rPr>
              <a:t> </a:t>
            </a:r>
            <a:r>
              <a:rPr lang="en-US" altLang="en-US" dirty="0">
                <a:solidFill>
                  <a:srgbClr val="4E4CB4"/>
                </a:solidFill>
                <a:latin typeface="Arial" panose="020B0604020202020204" pitchFamily="34" charset="0"/>
                <a:cs typeface="Arial" panose="020B0604020202020204" pitchFamily="34" charset="0"/>
                <a:sym typeface="Symbol" pitchFamily="2" charset="2"/>
              </a:rPr>
              <a:t>Helix Is a Common Protein Secondary Structure</a:t>
            </a:r>
            <a:endParaRPr lang="en-AU" dirty="0">
              <a:solidFill>
                <a:srgbClr val="4E4CB4"/>
              </a:solidFill>
            </a:endParaRPr>
          </a:p>
        </p:txBody>
      </p:sp>
      <p:sp>
        <p:nvSpPr>
          <p:cNvPr id="5" name="Google Shape;232;g7fe2cbe272_0_58">
            <a:extLst>
              <a:ext uri="{FF2B5EF4-FFF2-40B4-BE49-F238E27FC236}">
                <a16:creationId xmlns:a16="http://schemas.microsoft.com/office/drawing/2014/main" id="{7DE4900A-CE57-334F-8706-CD411363C062}"/>
              </a:ext>
            </a:extLst>
          </p:cNvPr>
          <p:cNvSpPr txBox="1">
            <a:spLocks noGrp="1"/>
          </p:cNvSpPr>
          <p:nvPr>
            <p:ph type="body" idx="1"/>
          </p:nvPr>
        </p:nvSpPr>
        <p:spPr>
          <a:xfrm>
            <a:off x="207962" y="1789113"/>
            <a:ext cx="4211637" cy="4739506"/>
          </a:xfrm>
        </p:spPr>
        <p:txBody>
          <a:bodyPr/>
          <a:lstStyle/>
          <a:p>
            <a:pPr indent="-406400">
              <a:lnSpc>
                <a:spcPct val="110000"/>
              </a:lnSpc>
              <a:buSzPts val="2800"/>
              <a:defRPr/>
            </a:pPr>
            <a:r>
              <a:rPr lang="en-US" altLang="en-US" sz="2400" b="1" i="1" dirty="0">
                <a:latin typeface="Arial" panose="020B0604020202020204" pitchFamily="34" charset="0"/>
                <a:cs typeface="Arial" panose="020B0604020202020204" pitchFamily="34" charset="0"/>
                <a:sym typeface="Symbol" pitchFamily="2" charset="2"/>
              </a:rPr>
              <a:t> </a:t>
            </a:r>
            <a:r>
              <a:rPr lang="en-US" altLang="en-US" sz="2400" b="1" dirty="0">
                <a:latin typeface="Arial" panose="020B0604020202020204" pitchFamily="34" charset="0"/>
                <a:cs typeface="Arial" panose="020B0604020202020204" pitchFamily="34" charset="0"/>
                <a:sym typeface="Symbol" pitchFamily="2" charset="2"/>
              </a:rPr>
              <a:t>helix </a:t>
            </a:r>
            <a:r>
              <a:rPr lang="en-US" altLang="en-US" sz="2400" dirty="0">
                <a:latin typeface="Arial" panose="020B0604020202020204" pitchFamily="34" charset="0"/>
                <a:cs typeface="Arial" panose="020B0604020202020204" pitchFamily="34" charset="0"/>
                <a:sym typeface="Symbol" pitchFamily="2" charset="2"/>
              </a:rPr>
              <a:t>= simplest arrangement, maximum number of hydrogen bonds</a:t>
            </a:r>
          </a:p>
          <a:p>
            <a:pPr lvl="1" indent="-406400">
              <a:lnSpc>
                <a:spcPct val="110000"/>
              </a:lnSpc>
              <a:buSzPts val="2800"/>
              <a:defRPr/>
            </a:pPr>
            <a:r>
              <a:rPr lang="en-US" sz="2400" kern="1200" dirty="0">
                <a:latin typeface="Arial" panose="020B0604020202020204" pitchFamily="34" charset="0"/>
                <a:cs typeface="Arial" panose="020B0604020202020204" pitchFamily="34" charset="0"/>
              </a:rPr>
              <a:t>backbone wound around an imaginary longitudinal axis </a:t>
            </a:r>
            <a:endParaRPr lang="en-US" sz="2400" dirty="0">
              <a:latin typeface="Arial" panose="020B0604020202020204" pitchFamily="34" charset="0"/>
              <a:cs typeface="Arial" panose="020B0604020202020204" pitchFamily="34" charset="0"/>
            </a:endParaRPr>
          </a:p>
          <a:p>
            <a:pPr lvl="1" indent="-406400">
              <a:lnSpc>
                <a:spcPct val="110000"/>
              </a:lnSpc>
              <a:buSzPts val="2800"/>
              <a:defRPr/>
            </a:pPr>
            <a:r>
              <a:rPr lang="en-US" sz="2400" dirty="0">
                <a:latin typeface="Arial" panose="020B0604020202020204" pitchFamily="34" charset="0"/>
                <a:cs typeface="Arial" panose="020B0604020202020204" pitchFamily="34" charset="0"/>
              </a:rPr>
              <a:t>R groups protrude out from the backbone</a:t>
            </a:r>
          </a:p>
          <a:p>
            <a:pPr lvl="1" indent="-406400">
              <a:lnSpc>
                <a:spcPct val="110000"/>
              </a:lnSpc>
              <a:buSzPts val="2800"/>
              <a:defRPr/>
            </a:pPr>
            <a:r>
              <a:rPr lang="en-US" sz="2400" dirty="0">
                <a:latin typeface="Arial" panose="020B0604020202020204" pitchFamily="34" charset="0"/>
                <a:cs typeface="Arial" panose="020B0604020202020204" pitchFamily="34" charset="0"/>
              </a:rPr>
              <a:t>each helical turn = 3.6 residues, ∼5.4 Å </a:t>
            </a:r>
          </a:p>
          <a:p>
            <a:pPr marL="508000" lvl="1" indent="0">
              <a:lnSpc>
                <a:spcPct val="110000"/>
              </a:lnSpc>
              <a:buSzPts val="2800"/>
              <a:buFontTx/>
              <a:buNone/>
              <a:defRPr/>
            </a:pPr>
            <a:r>
              <a:rPr lang="en-US" sz="2400" dirty="0">
                <a:latin typeface="Arial" panose="020B0604020202020204" pitchFamily="34" charset="0"/>
                <a:cs typeface="Arial" panose="020B0604020202020204" pitchFamily="34" charset="0"/>
              </a:rPr>
              <a:t> </a:t>
            </a:r>
          </a:p>
          <a:p>
            <a:pPr lvl="1" indent="-406400">
              <a:lnSpc>
                <a:spcPct val="110000"/>
              </a:lnSpc>
              <a:buSzPts val="2800"/>
              <a:defRPr/>
            </a:pPr>
            <a:endParaRPr lang="en-US" sz="2400" kern="12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p:txBody>
      </p:sp>
      <p:pic>
        <p:nvPicPr>
          <p:cNvPr id="64515" name="Picture 5" descr="Part a shows a vertical ball-and-stick model of an alpha helix with a ribbon drawn through it and a rod running vertically through the center. The carboxyl terminus is at the bottom and the amino terminus is at the top. There are repeating amino acid subunits. At the top, N H 2 is visible extending to the upper left of the helix and bonded to C in the helix with the R group extending to the right , the next C toward the observer and double bonded to O to the lower right, and N H to the left side continuing the chain. The O forms a hydrogen bond with H of an amino acid beneath it and multiple similar hydrogen bonds are shown holding the helical shape. The distance between two turns is labeled, 5.4 angstroms (3.6 residues). Part b shows a helix oriented to look through the hollow center with all of the R groups extending out from the helix. ">
            <a:extLst>
              <a:ext uri="{FF2B5EF4-FFF2-40B4-BE49-F238E27FC236}">
                <a16:creationId xmlns:a16="http://schemas.microsoft.com/office/drawing/2014/main" id="{C4534F28-752D-244A-898E-D6382CC5AC6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70149" y="1752600"/>
            <a:ext cx="4394701"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E34FC0-220C-4CD4-AEB1-8A41EEEEA023}"/>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4</a:t>
            </a:r>
            <a:endParaRPr lang="en-AU" dirty="0">
              <a:solidFill>
                <a:srgbClr val="145C76"/>
              </a:solidFill>
            </a:endParaRPr>
          </a:p>
        </p:txBody>
      </p:sp>
      <p:sp>
        <p:nvSpPr>
          <p:cNvPr id="245763" name="Google Shape;433;g847cf01710_0_113">
            <a:extLst>
              <a:ext uri="{FF2B5EF4-FFF2-40B4-BE49-F238E27FC236}">
                <a16:creationId xmlns:a16="http://schemas.microsoft.com/office/drawing/2014/main" id="{DEBCCACE-D86C-DB4F-9E6D-0C4AE1CBC382}"/>
              </a:ext>
            </a:extLst>
          </p:cNvPr>
          <p:cNvSpPr txBox="1">
            <a:spLocks noChangeArrowheads="1"/>
          </p:cNvSpPr>
          <p:nvPr/>
        </p:nvSpPr>
        <p:spPr bwMode="auto">
          <a:xfrm>
            <a:off x="708025" y="1600199"/>
            <a:ext cx="8042275"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Given that an </a:t>
            </a:r>
            <a:r>
              <a:rPr lang="en-US"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Symbol" pitchFamily="2" charset="2"/>
              </a:rPr>
              <a:t>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Symbol" pitchFamily="2" charset="2"/>
              </a:rPr>
              <a:t>helix</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has 3.6 amino acids per turn and </a:t>
            </a:r>
            <a:r>
              <a:rPr lang="en-US" altLang="en-US" sz="2400" dirty="0" err="1">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and</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 rise of 5.4 Å per turn, what is the length per amino acid of the </a:t>
            </a:r>
            <a:r>
              <a:rPr lang="en-US"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Symbol" pitchFamily="2" charset="2"/>
              </a:rPr>
              <a:t>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Symbol" pitchFamily="2" charset="2"/>
              </a:rPr>
              <a:t>helix?</a:t>
            </a: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 3.6 </a:t>
            </a:r>
            <a:r>
              <a:rPr lang="en-US" altLang="en-US" sz="2400" dirty="0">
                <a:solidFill>
                  <a:srgbClr val="000000"/>
                </a:solidFill>
                <a:latin typeface="Arial" panose="020B0604020202020204" pitchFamily="34" charset="0"/>
                <a:sym typeface="Calibri" panose="020F0502020204030204" pitchFamily="34" charset="0"/>
              </a:rPr>
              <a:t>Å </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B. 5.4 </a:t>
            </a:r>
            <a:r>
              <a:rPr lang="en-US" altLang="en-US" sz="2400" dirty="0">
                <a:solidFill>
                  <a:srgbClr val="000000"/>
                </a:solidFill>
                <a:latin typeface="Arial" panose="020B0604020202020204" pitchFamily="34" charset="0"/>
                <a:sym typeface="Calibri" panose="020F0502020204030204" pitchFamily="34" charset="0"/>
              </a:rPr>
              <a:t>Å </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 1.5 </a:t>
            </a:r>
            <a:r>
              <a:rPr lang="en-US" altLang="en-US" sz="2400" dirty="0">
                <a:solidFill>
                  <a:srgbClr val="000000"/>
                </a:solidFill>
                <a:latin typeface="Arial" panose="020B0604020202020204" pitchFamily="34" charset="0"/>
                <a:sym typeface="Calibri" panose="020F0502020204030204" pitchFamily="34" charset="0"/>
              </a:rPr>
              <a:t>Å </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D. 19.4 </a:t>
            </a:r>
            <a:r>
              <a:rPr lang="en-US" altLang="en-US" sz="2400" dirty="0">
                <a:solidFill>
                  <a:srgbClr val="000000"/>
                </a:solidFill>
                <a:latin typeface="Arial" panose="020B0604020202020204" pitchFamily="34" charset="0"/>
                <a:sym typeface="Calibri" panose="020F0502020204030204" pitchFamily="34" charset="0"/>
              </a:rPr>
              <a:t>Å </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sym typeface="Calibri" panose="020F0502020204030204" pitchFamily="34" charset="0"/>
            </a:endParaRPr>
          </a:p>
          <a:p>
            <a:pPr>
              <a:spcBef>
                <a:spcPts val="363"/>
              </a:spcBef>
              <a:buClr>
                <a:srgbClr val="000000"/>
              </a:buClr>
              <a:buSzPts val="3200"/>
              <a:buFont typeface="Calibri" panose="020F0502020204030204" pitchFamily="34" charset="0"/>
              <a:buNone/>
            </a:pPr>
            <a:endParaRPr lang="en-US" altLang="en-US" dirty="0">
              <a:solidFill>
                <a:srgbClr val="000000"/>
              </a:solidFill>
              <a:sym typeface="Calibri" panose="020F0502020204030204" pitchFamily="34" charset="0"/>
            </a:endParaRPr>
          </a:p>
        </p:txBody>
      </p:sp>
      <p:pic>
        <p:nvPicPr>
          <p:cNvPr id="4" name="Picture 3" descr="Icon P 2&#10;">
            <a:extLst>
              <a:ext uri="{FF2B5EF4-FFF2-40B4-BE49-F238E27FC236}">
                <a16:creationId xmlns:a16="http://schemas.microsoft.com/office/drawing/2014/main" id="{47523306-FA9A-42EB-9481-6FF90FD4854F}"/>
              </a:ext>
            </a:extLst>
          </p:cNvPr>
          <p:cNvPicPr>
            <a:picLocks noChangeAspect="1"/>
          </p:cNvPicPr>
          <p:nvPr/>
        </p:nvPicPr>
        <p:blipFill>
          <a:blip r:embed="rId3"/>
          <a:stretch>
            <a:fillRect/>
          </a:stretch>
        </p:blipFill>
        <p:spPr>
          <a:xfrm>
            <a:off x="927526" y="344928"/>
            <a:ext cx="1133954" cy="81693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17D20-2A7B-4CAA-BBFF-D5BBDD409696}"/>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4, Response</a:t>
            </a:r>
            <a:endParaRPr lang="en-AU" dirty="0">
              <a:solidFill>
                <a:srgbClr val="145C76"/>
              </a:solidFill>
            </a:endParaRPr>
          </a:p>
        </p:txBody>
      </p:sp>
      <p:sp>
        <p:nvSpPr>
          <p:cNvPr id="247811" name="Google Shape;433;g847cf01710_0_113">
            <a:extLst>
              <a:ext uri="{FF2B5EF4-FFF2-40B4-BE49-F238E27FC236}">
                <a16:creationId xmlns:a16="http://schemas.microsoft.com/office/drawing/2014/main" id="{7B1CC8E3-23C6-064B-9A66-6C62FB6B4326}"/>
              </a:ext>
            </a:extLst>
          </p:cNvPr>
          <p:cNvSpPr txBox="1">
            <a:spLocks noChangeArrowheads="1"/>
          </p:cNvSpPr>
          <p:nvPr/>
        </p:nvSpPr>
        <p:spPr bwMode="auto">
          <a:xfrm>
            <a:off x="708025" y="1661651"/>
            <a:ext cx="8042275" cy="4786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Given that an </a:t>
            </a:r>
            <a:r>
              <a:rPr lang="en-US"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Symbol" pitchFamily="2" charset="2"/>
              </a:rPr>
              <a:t>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Symbol" pitchFamily="2" charset="2"/>
              </a:rPr>
              <a:t>helix</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has 3.6 amino acids per turn and and a rise of 5.4 Å per turn, what is the length per amino acid of the </a:t>
            </a:r>
            <a:r>
              <a:rPr lang="en-US"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Symbol" pitchFamily="2" charset="2"/>
              </a:rPr>
              <a:t>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Symbol" pitchFamily="2" charset="2"/>
              </a:rPr>
              <a:t>helix?</a:t>
            </a: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C. 1.5 </a:t>
            </a:r>
            <a:r>
              <a:rPr lang="en-US" altLang="en-US" sz="2400" b="1" dirty="0">
                <a:solidFill>
                  <a:srgbClr val="000000"/>
                </a:solidFill>
                <a:latin typeface="Arial" panose="020B0604020202020204" pitchFamily="34" charset="0"/>
                <a:sym typeface="Calibri" panose="020F0502020204030204" pitchFamily="34" charset="0"/>
              </a:rPr>
              <a:t>Å </a:t>
            </a:r>
          </a:p>
          <a:p>
            <a:pPr>
              <a:lnSpc>
                <a:spcPct val="115000"/>
              </a:lnSpc>
              <a:spcBef>
                <a:spcPct val="0"/>
              </a:spcBef>
              <a:buClr>
                <a:srgbClr val="000000"/>
              </a:buClr>
              <a:buSzPts val="1100"/>
              <a:buFont typeface="Calibri" panose="020F0502020204030204" pitchFamily="34" charset="0"/>
              <a:buNone/>
            </a:pPr>
            <a:endParaRPr lang="en-US" altLang="en-US" sz="2400" b="1" dirty="0">
              <a:solidFill>
                <a:srgbClr val="000000"/>
              </a:solidFill>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sym typeface="Calibri" panose="020F0502020204030204" pitchFamily="34" charset="0"/>
              </a:rPr>
              <a:t>length per amino acid = (5.4 Å per turn)/(3.6 amino acids per turn)</a:t>
            </a: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sym typeface="Calibri" panose="020F0502020204030204" pitchFamily="34" charset="0"/>
              </a:rPr>
              <a:t>		</a:t>
            </a: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sym typeface="Calibri" panose="020F0502020204030204" pitchFamily="34" charset="0"/>
              </a:rPr>
              <a:t>                                       = 1.5 Å </a:t>
            </a:r>
          </a:p>
          <a:p>
            <a:pPr>
              <a:lnSpc>
                <a:spcPct val="115000"/>
              </a:lnSpc>
              <a:spcBef>
                <a:spcPct val="0"/>
              </a:spcBef>
              <a:buClr>
                <a:srgbClr val="000000"/>
              </a:buClr>
              <a:buSzPts val="1100"/>
              <a:buFont typeface="Calibri" panose="020F0502020204030204" pitchFamily="34" charset="0"/>
              <a:buNone/>
            </a:pPr>
            <a:endParaRPr lang="en-US" altLang="en-US" sz="2400" b="1" dirty="0">
              <a:solidFill>
                <a:srgbClr val="000000"/>
              </a:solidFill>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b="1" dirty="0">
              <a:solidFill>
                <a:srgbClr val="000000"/>
              </a:solidFill>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Tx/>
              <a:buNone/>
            </a:pPr>
            <a:endParaRPr lang="en-US" altLang="en-US" sz="2400" dirty="0">
              <a:solidFill>
                <a:srgbClr val="000000"/>
              </a:solidFill>
              <a:latin typeface="Arial" panose="020B0604020202020204" pitchFamily="34" charset="0"/>
              <a:sym typeface="Calibri" panose="020F0502020204030204" pitchFamily="34" charset="0"/>
            </a:endParaRPr>
          </a:p>
          <a:p>
            <a:pPr>
              <a:spcBef>
                <a:spcPts val="363"/>
              </a:spcBef>
              <a:buClr>
                <a:srgbClr val="000000"/>
              </a:buClr>
              <a:buSzPts val="3200"/>
              <a:buFont typeface="Calibri" panose="020F0502020204030204" pitchFamily="34" charset="0"/>
              <a:buNone/>
            </a:pPr>
            <a:endParaRPr lang="en-US" altLang="en-US" dirty="0">
              <a:solidFill>
                <a:srgbClr val="000000"/>
              </a:solidFill>
              <a:sym typeface="Calibri" panose="020F0502020204030204"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030F5E-D8F6-4A70-ABCB-D2C01FA045A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Dihedral Angles Define Protein Conformations</a:t>
            </a:r>
            <a:endParaRPr lang="en-AU" dirty="0"/>
          </a:p>
        </p:txBody>
      </p:sp>
      <p:graphicFrame>
        <p:nvGraphicFramePr>
          <p:cNvPr id="2" name="Table 1"/>
          <p:cNvGraphicFramePr>
            <a:graphicFrameLocks noGrp="1"/>
          </p:cNvGraphicFramePr>
          <p:nvPr/>
        </p:nvGraphicFramePr>
        <p:xfrm>
          <a:off x="2344229" y="1600200"/>
          <a:ext cx="4455541" cy="3337560"/>
        </p:xfrm>
        <a:graphic>
          <a:graphicData uri="http://schemas.openxmlformats.org/drawingml/2006/table">
            <a:tbl>
              <a:tblPr firstRow="1" bandRow="1">
                <a:tableStyleId>{5C22544A-7EE6-4342-B048-85BDC9FD1C3A}</a:tableStyleId>
              </a:tblPr>
              <a:tblGrid>
                <a:gridCol w="2894394">
                  <a:extLst>
                    <a:ext uri="{9D8B030D-6E8A-4147-A177-3AD203B41FA5}">
                      <a16:colId xmlns:a16="http://schemas.microsoft.com/office/drawing/2014/main" val="20000"/>
                    </a:ext>
                  </a:extLst>
                </a:gridCol>
                <a:gridCol w="773430">
                  <a:extLst>
                    <a:ext uri="{9D8B030D-6E8A-4147-A177-3AD203B41FA5}">
                      <a16:colId xmlns:a16="http://schemas.microsoft.com/office/drawing/2014/main" val="20001"/>
                    </a:ext>
                  </a:extLst>
                </a:gridCol>
                <a:gridCol w="787717">
                  <a:extLst>
                    <a:ext uri="{9D8B030D-6E8A-4147-A177-3AD203B41FA5}">
                      <a16:colId xmlns:a16="http://schemas.microsoft.com/office/drawing/2014/main" val="20002"/>
                    </a:ext>
                  </a:extLst>
                </a:gridCol>
              </a:tblGrid>
              <a:tr h="370840">
                <a:tc>
                  <a:txBody>
                    <a:bodyPr/>
                    <a:lstStyle/>
                    <a:p>
                      <a:r>
                        <a:rPr lang="en-US" dirty="0">
                          <a:solidFill>
                            <a:sysClr val="windowText" lastClr="000000"/>
                          </a:solidFill>
                        </a:rPr>
                        <a:t>Structure</a:t>
                      </a:r>
                    </a:p>
                  </a:txBody>
                  <a:tcPr>
                    <a:lnB w="12700" cap="flat" cmpd="sng" algn="ctr">
                      <a:solidFill>
                        <a:schemeClr val="tx1"/>
                      </a:solidFill>
                      <a:prstDash val="solid"/>
                      <a:round/>
                      <a:headEnd type="none" w="med" len="med"/>
                      <a:tailEnd type="none" w="med" len="med"/>
                    </a:lnB>
                    <a:solidFill>
                      <a:srgbClr val="D0E7D2"/>
                    </a:solidFill>
                  </a:tcPr>
                </a:tc>
                <a:tc>
                  <a:txBody>
                    <a:bodyPr/>
                    <a:lstStyle/>
                    <a:p>
                      <a:pPr algn="ctr"/>
                      <a:r>
                        <a:rPr lang="el-GR" i="1" dirty="0">
                          <a:solidFill>
                            <a:sysClr val="windowText" lastClr="000000"/>
                          </a:solidFill>
                        </a:rPr>
                        <a:t>ϕ</a:t>
                      </a:r>
                      <a:endParaRPr lang="en-US" i="1" dirty="0">
                        <a:solidFill>
                          <a:sysClr val="windowText" lastClr="000000"/>
                        </a:solidFill>
                      </a:endParaRPr>
                    </a:p>
                  </a:txBody>
                  <a:tcPr>
                    <a:lnB w="12700" cap="flat" cmpd="sng" algn="ctr">
                      <a:solidFill>
                        <a:schemeClr val="tx1"/>
                      </a:solidFill>
                      <a:prstDash val="solid"/>
                      <a:round/>
                      <a:headEnd type="none" w="med" len="med"/>
                      <a:tailEnd type="none" w="med" len="med"/>
                    </a:lnB>
                    <a:solidFill>
                      <a:srgbClr val="D0E7D2"/>
                    </a:solidFill>
                  </a:tcPr>
                </a:tc>
                <a:tc>
                  <a:txBody>
                    <a:bodyPr/>
                    <a:lstStyle/>
                    <a:p>
                      <a:pPr algn="ctr"/>
                      <a:r>
                        <a:rPr lang="el-GR" i="1" dirty="0">
                          <a:solidFill>
                            <a:sysClr val="windowText" lastClr="000000"/>
                          </a:solidFill>
                        </a:rPr>
                        <a:t>ψ</a:t>
                      </a:r>
                      <a:endParaRPr lang="en-US" i="1" dirty="0">
                        <a:solidFill>
                          <a:sysClr val="windowText" lastClr="000000"/>
                        </a:solidFill>
                      </a:endParaRPr>
                    </a:p>
                  </a:txBody>
                  <a:tcPr>
                    <a:lnB w="12700" cap="flat" cmpd="sng" algn="ctr">
                      <a:solidFill>
                        <a:schemeClr val="tx1"/>
                      </a:solidFill>
                      <a:prstDash val="solid"/>
                      <a:round/>
                      <a:headEnd type="none" w="med" len="med"/>
                      <a:tailEnd type="none" w="med" len="med"/>
                    </a:lnB>
                    <a:solidFill>
                      <a:srgbClr val="D0E7D2"/>
                    </a:solidFill>
                  </a:tcPr>
                </a:tc>
                <a:extLst>
                  <a:ext uri="{0D108BD9-81ED-4DB2-BD59-A6C34878D82A}">
                    <a16:rowId xmlns:a16="http://schemas.microsoft.com/office/drawing/2014/main" val="10000"/>
                  </a:ext>
                </a:extLst>
              </a:tr>
              <a:tr h="370840">
                <a:tc>
                  <a:txBody>
                    <a:bodyPr/>
                    <a:lstStyle/>
                    <a:p>
                      <a:r>
                        <a:rPr lang="el-GR" i="1" dirty="0"/>
                        <a:t>α</a:t>
                      </a:r>
                      <a:r>
                        <a:rPr lang="en-US" i="0" dirty="0"/>
                        <a:t> Helix</a:t>
                      </a:r>
                      <a:endParaRPr lang="en-US"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–57˚</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a:t>–47˚</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r>
                        <a:rPr lang="el-GR" i="1" dirty="0"/>
                        <a:t>β</a:t>
                      </a:r>
                      <a:r>
                        <a:rPr lang="en-US" dirty="0"/>
                        <a:t> Conformation:</a:t>
                      </a:r>
                      <a:r>
                        <a:rPr lang="en-US" baseline="0" dirty="0"/>
                        <a:t> </a:t>
                      </a:r>
                      <a:r>
                        <a:rPr lang="en-US" dirty="0"/>
                        <a:t>Antiparallel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a:t>–139˚</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a:t>+135˚</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l-GR" i="1" dirty="0"/>
                        <a:t>β</a:t>
                      </a:r>
                      <a:r>
                        <a:rPr lang="en-US" dirty="0"/>
                        <a:t> Conformation:</a:t>
                      </a:r>
                      <a:r>
                        <a:rPr lang="en-US" baseline="0" dirty="0"/>
                        <a:t> </a:t>
                      </a:r>
                      <a:r>
                        <a:rPr lang="en-US" dirty="0"/>
                        <a:t>Parallel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a:t>–119˚</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a:t>+113˚</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r>
                        <a:rPr lang="en-US" dirty="0"/>
                        <a:t>Collagen triple helix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a:t>–51˚</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a:t>+153˚</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i="1" dirty="0"/>
                        <a:t>β</a:t>
                      </a:r>
                      <a:r>
                        <a:rPr lang="en-US" dirty="0"/>
                        <a:t> Turn</a:t>
                      </a:r>
                      <a:r>
                        <a:rPr lang="en-US" baseline="0" dirty="0"/>
                        <a:t> type I: i+1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a:t>–60˚</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a:t>–30˚</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840">
                <a:tc>
                  <a:txBody>
                    <a:bodyPr/>
                    <a:lstStyle/>
                    <a:p>
                      <a:r>
                        <a:rPr lang="el-GR" i="1" dirty="0"/>
                        <a:t>β</a:t>
                      </a:r>
                      <a:r>
                        <a:rPr lang="en-US" dirty="0"/>
                        <a:t> Turn</a:t>
                      </a:r>
                      <a:r>
                        <a:rPr lang="en-US" baseline="0" dirty="0"/>
                        <a:t> type I: i+2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a:t>–90˚</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a:t>0˚</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r h="370840">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l-GR" i="1" dirty="0"/>
                        <a:t>β</a:t>
                      </a:r>
                      <a:r>
                        <a:rPr lang="en-US" dirty="0"/>
                        <a:t> Turn</a:t>
                      </a:r>
                      <a:r>
                        <a:rPr lang="en-US" baseline="0" dirty="0"/>
                        <a:t> type II: i+1</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a:t>–60˚</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a:t>+120˚</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7"/>
                  </a:ext>
                </a:extLst>
              </a:tr>
              <a:tr h="370840">
                <a:tc>
                  <a:txBody>
                    <a:bodyPr/>
                    <a:lstStyle/>
                    <a:p>
                      <a:r>
                        <a:rPr lang="el-GR" i="1" dirty="0"/>
                        <a:t>β</a:t>
                      </a:r>
                      <a:r>
                        <a:rPr lang="en-US" dirty="0"/>
                        <a:t> Turn</a:t>
                      </a:r>
                      <a:r>
                        <a:rPr lang="en-US" baseline="0" dirty="0"/>
                        <a:t> type II: i+2</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a:t>+80˚</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lang="en-US" dirty="0"/>
                        <a:t>0˚</a:t>
                      </a:r>
                    </a:p>
                  </a:txBody>
                  <a:tcPr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bl>
          </a:graphicData>
        </a:graphic>
      </p:graphicFrame>
      <p:sp>
        <p:nvSpPr>
          <p:cNvPr id="3" name="TextBox 2"/>
          <p:cNvSpPr txBox="1"/>
          <p:nvPr/>
        </p:nvSpPr>
        <p:spPr>
          <a:xfrm>
            <a:off x="2320581" y="5242560"/>
            <a:ext cx="4455541" cy="1200329"/>
          </a:xfrm>
          <a:prstGeom prst="rect">
            <a:avLst/>
          </a:prstGeom>
          <a:noFill/>
        </p:spPr>
        <p:txBody>
          <a:bodyPr wrap="square" rtlCol="0">
            <a:spAutoFit/>
          </a:bodyPr>
          <a:lstStyle/>
          <a:p>
            <a:r>
              <a:rPr lang="en-US" dirty="0"/>
              <a:t>Table 4-1 Idealized </a:t>
            </a:r>
            <a:r>
              <a:rPr lang="el-GR" i="1" dirty="0">
                <a:solidFill>
                  <a:sysClr val="windowText" lastClr="000000"/>
                </a:solidFill>
              </a:rPr>
              <a:t>ϕ</a:t>
            </a:r>
            <a:r>
              <a:rPr lang="en-US" dirty="0"/>
              <a:t> and </a:t>
            </a:r>
            <a:r>
              <a:rPr lang="el-GR" i="1" dirty="0">
                <a:solidFill>
                  <a:sysClr val="windowText" lastClr="000000"/>
                </a:solidFill>
              </a:rPr>
              <a:t>ψ</a:t>
            </a:r>
            <a:r>
              <a:rPr lang="en-US" i="1" dirty="0">
                <a:solidFill>
                  <a:sysClr val="windowText" lastClr="000000"/>
                </a:solidFill>
              </a:rPr>
              <a:t> </a:t>
            </a:r>
            <a:r>
              <a:rPr lang="en-US" dirty="0">
                <a:solidFill>
                  <a:sysClr val="windowText" lastClr="000000"/>
                </a:solidFill>
              </a:rPr>
              <a:t>Angles for Common Secondary Structures in Proteins</a:t>
            </a:r>
            <a:r>
              <a:rPr lang="en-US" dirty="0"/>
              <a:t> </a:t>
            </a:r>
            <a:endParaRPr lang="en-US" i="1" dirty="0">
              <a:solidFill>
                <a:sysClr val="windowText" lastClr="000000"/>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95BAA6E-4B1C-42E9-B027-7154A97CD98C}"/>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rPr>
              <a:t>Handedness of the </a:t>
            </a:r>
            <a:r>
              <a:rPr lang="en-US" altLang="en-US" i="1" dirty="0">
                <a:solidFill>
                  <a:schemeClr val="tx1"/>
                </a:solidFill>
                <a:latin typeface="Arial" panose="020B0604020202020204" pitchFamily="34" charset="0"/>
                <a:cs typeface="Arial" panose="020B0604020202020204" pitchFamily="34" charset="0"/>
                <a:sym typeface="Symbol" pitchFamily="2" charset="2"/>
              </a:rPr>
              <a:t> </a:t>
            </a:r>
            <a:r>
              <a:rPr lang="en-US" altLang="en-US" dirty="0">
                <a:solidFill>
                  <a:schemeClr val="tx1"/>
                </a:solidFill>
                <a:latin typeface="Arial" panose="020B0604020202020204" pitchFamily="34" charset="0"/>
                <a:cs typeface="Arial" panose="020B0604020202020204" pitchFamily="34" charset="0"/>
                <a:sym typeface="Symbol" pitchFamily="2" charset="2"/>
              </a:rPr>
              <a:t>Helix</a:t>
            </a:r>
            <a:endParaRPr lang="en-AU" dirty="0"/>
          </a:p>
        </p:txBody>
      </p:sp>
      <p:sp>
        <p:nvSpPr>
          <p:cNvPr id="6" name="Google Shape;232;g7fe2cbe272_0_58">
            <a:extLst>
              <a:ext uri="{FF2B5EF4-FFF2-40B4-BE49-F238E27FC236}">
                <a16:creationId xmlns:a16="http://schemas.microsoft.com/office/drawing/2014/main" id="{FD492E17-EAC5-7F44-BCDF-D6BFF089B9D4}"/>
              </a:ext>
            </a:extLst>
          </p:cNvPr>
          <p:cNvSpPr txBox="1">
            <a:spLocks noGrp="1"/>
          </p:cNvSpPr>
          <p:nvPr>
            <p:ph type="body" idx="1"/>
          </p:nvPr>
        </p:nvSpPr>
        <p:spPr>
          <a:xfrm>
            <a:off x="381000" y="1600200"/>
            <a:ext cx="3542071" cy="4889090"/>
          </a:xfrm>
        </p:spPr>
        <p:txBody>
          <a:bodyPr/>
          <a:lstStyle/>
          <a:p>
            <a:pPr indent="-406400">
              <a:lnSpc>
                <a:spcPct val="110000"/>
              </a:lnSpc>
              <a:buSzPts val="2800"/>
              <a:defRPr/>
            </a:pPr>
            <a:r>
              <a:rPr lang="en-US" sz="2400" dirty="0">
                <a:latin typeface="Arial" panose="020B0604020202020204" pitchFamily="34" charset="0"/>
                <a:cs typeface="Arial" panose="020B0604020202020204" pitchFamily="34" charset="0"/>
              </a:rPr>
              <a:t>right-handed:</a:t>
            </a:r>
          </a:p>
          <a:p>
            <a:pPr lvl="1" indent="-406400">
              <a:lnSpc>
                <a:spcPct val="110000"/>
              </a:lnSpc>
              <a:buSzPts val="2800"/>
              <a:defRPr/>
            </a:pPr>
            <a:r>
              <a:rPr lang="en-US" sz="2400" dirty="0">
                <a:latin typeface="Arial" panose="020B0604020202020204" pitchFamily="34" charset="0"/>
                <a:cs typeface="Arial" panose="020B0604020202020204" pitchFamily="34" charset="0"/>
              </a:rPr>
              <a:t>R groups protruding away from the helical backbone </a:t>
            </a:r>
          </a:p>
          <a:p>
            <a:pPr lvl="1" indent="-406400">
              <a:lnSpc>
                <a:spcPct val="110000"/>
              </a:lnSpc>
              <a:buSzPts val="2800"/>
              <a:defRPr/>
            </a:pPr>
            <a:r>
              <a:rPr lang="en-US" sz="2400" dirty="0">
                <a:latin typeface="Arial" panose="020B0604020202020204" pitchFamily="34" charset="0"/>
                <a:cs typeface="Arial" panose="020B0604020202020204" pitchFamily="34" charset="0"/>
              </a:rPr>
              <a:t>most common</a:t>
            </a:r>
          </a:p>
          <a:p>
            <a:pPr indent="-406400">
              <a:lnSpc>
                <a:spcPct val="110000"/>
              </a:lnSpc>
              <a:buSzPts val="2800"/>
              <a:defRPr/>
            </a:pPr>
            <a:endParaRPr lang="en-US" sz="2400" kern="1200" dirty="0">
              <a:latin typeface="Arial" panose="020B0604020202020204" pitchFamily="34" charset="0"/>
              <a:cs typeface="Arial" panose="020B0604020202020204" pitchFamily="34" charset="0"/>
            </a:endParaRPr>
          </a:p>
          <a:p>
            <a:pPr indent="-406400">
              <a:lnSpc>
                <a:spcPct val="110000"/>
              </a:lnSpc>
              <a:buSzPts val="2800"/>
              <a:defRPr/>
            </a:pPr>
            <a:r>
              <a:rPr lang="en-US" sz="2400" dirty="0">
                <a:latin typeface="Arial" panose="020B0604020202020204" pitchFamily="34" charset="0"/>
                <a:cs typeface="Arial" panose="020B0604020202020204" pitchFamily="34" charset="0"/>
              </a:rPr>
              <a:t>extended left-handed: theoretically less stable, not observed in proteins </a:t>
            </a:r>
          </a:p>
          <a:p>
            <a:pPr indent="-406400">
              <a:lnSpc>
                <a:spcPct val="110000"/>
              </a:lnSpc>
              <a:buSzPts val="2800"/>
              <a:defRPr/>
            </a:pPr>
            <a:endParaRPr lang="en-US" sz="2400" kern="12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p:txBody>
      </p:sp>
      <p:pic>
        <p:nvPicPr>
          <p:cNvPr id="68611" name="Picture 3" descr="A figure compares a left-handed helix with a right-handed helix.">
            <a:extLst>
              <a:ext uri="{FF2B5EF4-FFF2-40B4-BE49-F238E27FC236}">
                <a16:creationId xmlns:a16="http://schemas.microsoft.com/office/drawing/2014/main" id="{AD28A788-0647-484A-85E0-F6405D0C46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1593850"/>
            <a:ext cx="4995863"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F818B3E-E8B2-445E-9F07-B8AEA2632481}"/>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sym typeface="Symbol" pitchFamily="2" charset="2"/>
              </a:rPr>
              <a:t>Intrahelical Hydrogen Bonds</a:t>
            </a:r>
            <a:endParaRPr lang="en-AU" dirty="0"/>
          </a:p>
        </p:txBody>
      </p:sp>
      <p:sp>
        <p:nvSpPr>
          <p:cNvPr id="6" name="Google Shape;232;g7fe2cbe272_0_58">
            <a:extLst>
              <a:ext uri="{FF2B5EF4-FFF2-40B4-BE49-F238E27FC236}">
                <a16:creationId xmlns:a16="http://schemas.microsoft.com/office/drawing/2014/main" id="{D93C8B3C-C83D-2B44-B3C9-E32BCCF34854}"/>
              </a:ext>
            </a:extLst>
          </p:cNvPr>
          <p:cNvSpPr txBox="1">
            <a:spLocks noGrp="1"/>
          </p:cNvSpPr>
          <p:nvPr>
            <p:ph type="body" idx="1"/>
          </p:nvPr>
        </p:nvSpPr>
        <p:spPr>
          <a:xfrm>
            <a:off x="454886" y="1782416"/>
            <a:ext cx="3983037" cy="4402073"/>
          </a:xfrm>
        </p:spPr>
        <p:txBody>
          <a:bodyPr/>
          <a:lstStyle/>
          <a:p>
            <a:pPr indent="-406400">
              <a:lnSpc>
                <a:spcPct val="110000"/>
              </a:lnSpc>
              <a:buSzPts val="2800"/>
              <a:defRPr/>
            </a:pPr>
            <a:r>
              <a:rPr lang="en-US" sz="2400" dirty="0">
                <a:latin typeface="Arial" panose="020B0604020202020204" pitchFamily="34" charset="0"/>
                <a:cs typeface="Arial" panose="020B0604020202020204" pitchFamily="34" charset="0"/>
              </a:rPr>
              <a:t>between hydrogen atom attached to the electronegative nitrogen atom of residue </a:t>
            </a:r>
            <a:r>
              <a:rPr lang="en-US" sz="2400" i="1" dirty="0">
                <a:latin typeface="Arial" panose="020B0604020202020204" pitchFamily="34" charset="0"/>
                <a:cs typeface="Arial" panose="020B0604020202020204" pitchFamily="34" charset="0"/>
              </a:rPr>
              <a:t>n</a:t>
            </a:r>
            <a:r>
              <a:rPr lang="en-US" sz="2400" dirty="0">
                <a:latin typeface="Arial" panose="020B0604020202020204" pitchFamily="34" charset="0"/>
                <a:cs typeface="Arial" panose="020B0604020202020204" pitchFamily="34" charset="0"/>
              </a:rPr>
              <a:t> and the  electronegative carbonyl oxygen atom of residue </a:t>
            </a:r>
            <a:r>
              <a:rPr lang="en-US" sz="2400" i="1" dirty="0">
                <a:latin typeface="Arial" panose="020B0604020202020204" pitchFamily="34" charset="0"/>
                <a:cs typeface="Arial" panose="020B0604020202020204" pitchFamily="34" charset="0"/>
              </a:rPr>
              <a:t>n </a:t>
            </a:r>
            <a:r>
              <a:rPr lang="en-US" sz="2400" dirty="0">
                <a:latin typeface="Arial" panose="020B0604020202020204" pitchFamily="34" charset="0"/>
                <a:cs typeface="Arial" panose="020B0604020202020204" pitchFamily="34" charset="0"/>
              </a:rPr>
              <a:t>+ 4</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r>
              <a:rPr lang="en-US" sz="2400" dirty="0">
                <a:latin typeface="Arial" panose="020B0604020202020204" pitchFamily="34" charset="0"/>
                <a:cs typeface="Arial" panose="020B0604020202020204" pitchFamily="34" charset="0"/>
              </a:rPr>
              <a:t>confers significant stability </a:t>
            </a:r>
            <a:endParaRPr lang="en-US" sz="2000" dirty="0">
              <a:latin typeface="Arial" panose="020B0604020202020204" pitchFamily="34" charset="0"/>
              <a:cs typeface="Arial" panose="020B0604020202020204" pitchFamily="34" charset="0"/>
            </a:endParaRPr>
          </a:p>
          <a:p>
            <a:pPr lvl="1" indent="-406400">
              <a:lnSpc>
                <a:spcPct val="110000"/>
              </a:lnSpc>
              <a:buSzPts val="2800"/>
              <a:defRPr/>
            </a:pPr>
            <a:endParaRPr lang="en-US" sz="2400" kern="12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p:txBody>
      </p:sp>
      <p:pic>
        <p:nvPicPr>
          <p:cNvPr id="70659" name="Picture 6" descr="Part a shows a vertical ball-and-stick model of an alpha helix with a ribbon drawn through it and a rod running vertically through the center. The carboxyl terminus is at the bottom and the amino terminus is at the top. There are repeating amino acid subunits. At the top, N H 2 is visible extending to the upper left of the helix and bonded to C in the helix with the R group extending to the right , the next C toward the observer and double bonded to O to the lower right, and N H to the left side continuing the chain. The O forms a hydrogen bond with H of an amino acid beneath it and multiple similar hydrogen bonds are shown holding the helical shape. The distance between two turns is labeled, 5.4 angstroms (3.6 residues). ">
            <a:extLst>
              <a:ext uri="{FF2B5EF4-FFF2-40B4-BE49-F238E27FC236}">
                <a16:creationId xmlns:a16="http://schemas.microsoft.com/office/drawing/2014/main" id="{B4E744FC-72C2-9941-9064-B2D3FF6B62F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178197" y="1752600"/>
            <a:ext cx="3048456"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0660" name="Straight Arrow Connector 12">
            <a:extLst>
              <a:ext uri="{FF2B5EF4-FFF2-40B4-BE49-F238E27FC236}">
                <a16:creationId xmlns:a16="http://schemas.microsoft.com/office/drawing/2014/main" id="{B7C4435D-1AFD-CD4E-84EE-0AEEAEBF6DB4}"/>
              </a:ext>
            </a:extLst>
          </p:cNvPr>
          <p:cNvCxnSpPr>
            <a:cxnSpLocks noChangeShapeType="1"/>
            <a:endCxn id="70662" idx="1"/>
          </p:cNvCxnSpPr>
          <p:nvPr/>
        </p:nvCxnSpPr>
        <p:spPr bwMode="auto">
          <a:xfrm flipV="1">
            <a:off x="6175375" y="4779169"/>
            <a:ext cx="1301750" cy="230982"/>
          </a:xfrm>
          <a:prstGeom prst="straightConnector1">
            <a:avLst/>
          </a:prstGeom>
          <a:noFill/>
          <a:ln w="38100">
            <a:solidFill>
              <a:schemeClr val="tx1"/>
            </a:solidFill>
            <a:round/>
            <a:headEnd type="arrow" w="med" len="med"/>
            <a:tailEnd/>
          </a:ln>
          <a:extLst>
            <a:ext uri="{909E8E84-426E-40DD-AFC4-6F175D3DCCD1}">
              <a14:hiddenFill xmlns:a14="http://schemas.microsoft.com/office/drawing/2010/main">
                <a:noFill/>
              </a14:hiddenFill>
            </a:ext>
          </a:extLst>
        </p:spPr>
      </p:cxnSp>
      <p:sp>
        <p:nvSpPr>
          <p:cNvPr id="70662" name="TextBox 10">
            <a:extLst>
              <a:ext uri="{FF2B5EF4-FFF2-40B4-BE49-F238E27FC236}">
                <a16:creationId xmlns:a16="http://schemas.microsoft.com/office/drawing/2014/main" id="{3C84F57C-5AD6-2F43-8F82-656186FD5315}"/>
              </a:ext>
            </a:extLst>
          </p:cNvPr>
          <p:cNvSpPr txBox="1">
            <a:spLocks noChangeArrowheads="1"/>
          </p:cNvSpPr>
          <p:nvPr/>
        </p:nvSpPr>
        <p:spPr bwMode="auto">
          <a:xfrm>
            <a:off x="7477125" y="4548188"/>
            <a:ext cx="417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i="1" dirty="0"/>
              <a:t>n</a:t>
            </a:r>
          </a:p>
        </p:txBody>
      </p:sp>
      <p:cxnSp>
        <p:nvCxnSpPr>
          <p:cNvPr id="70663" name="Straight Arrow Connector 6">
            <a:extLst>
              <a:ext uri="{FF2B5EF4-FFF2-40B4-BE49-F238E27FC236}">
                <a16:creationId xmlns:a16="http://schemas.microsoft.com/office/drawing/2014/main" id="{D50E2CCF-F0EE-EE4C-8C84-8C22BAE8248D}"/>
              </a:ext>
            </a:extLst>
          </p:cNvPr>
          <p:cNvCxnSpPr>
            <a:cxnSpLocks noChangeShapeType="1"/>
          </p:cNvCxnSpPr>
          <p:nvPr/>
        </p:nvCxnSpPr>
        <p:spPr bwMode="auto">
          <a:xfrm flipV="1">
            <a:off x="6162675" y="3789363"/>
            <a:ext cx="1403350" cy="703262"/>
          </a:xfrm>
          <a:prstGeom prst="straightConnector1">
            <a:avLst/>
          </a:prstGeom>
          <a:noFill/>
          <a:ln w="38100">
            <a:solidFill>
              <a:schemeClr val="tx1"/>
            </a:solidFill>
            <a:round/>
            <a:headEnd type="arrow" w="med" len="med"/>
            <a:tailEnd/>
          </a:ln>
          <a:extLst>
            <a:ext uri="{909E8E84-426E-40DD-AFC4-6F175D3DCCD1}">
              <a14:hiddenFill xmlns:a14="http://schemas.microsoft.com/office/drawing/2010/main">
                <a:noFill/>
              </a14:hiddenFill>
            </a:ext>
          </a:extLst>
        </p:spPr>
      </p:cxnSp>
      <p:sp>
        <p:nvSpPr>
          <p:cNvPr id="70664" name="TextBox 10">
            <a:extLst>
              <a:ext uri="{FF2B5EF4-FFF2-40B4-BE49-F238E27FC236}">
                <a16:creationId xmlns:a16="http://schemas.microsoft.com/office/drawing/2014/main" id="{52EF390B-CFAC-4242-B4B8-7DDBD1314E4E}"/>
              </a:ext>
            </a:extLst>
          </p:cNvPr>
          <p:cNvSpPr txBox="1">
            <a:spLocks noChangeArrowheads="1"/>
          </p:cNvSpPr>
          <p:nvPr/>
        </p:nvSpPr>
        <p:spPr bwMode="auto">
          <a:xfrm>
            <a:off x="7581900" y="3524250"/>
            <a:ext cx="790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ct val="0"/>
              </a:spcBef>
              <a:buFontTx/>
              <a:buNone/>
            </a:pPr>
            <a:r>
              <a:rPr lang="en-US" altLang="en-US" sz="2400" i="1" dirty="0"/>
              <a:t>n </a:t>
            </a:r>
            <a:r>
              <a:rPr lang="en-US" altLang="en-US" sz="2400" dirty="0"/>
              <a:t>+ 4</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418EF1-0BF0-4B03-8953-A64B088DD57E}"/>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rPr>
              <a:t>Amino Acid Sequence Affects Stability of the </a:t>
            </a:r>
            <a:r>
              <a:rPr lang="en-US" altLang="en-US" i="1" dirty="0">
                <a:solidFill>
                  <a:srgbClr val="4E4CB4"/>
                </a:solidFill>
                <a:latin typeface="Arial" panose="020B0604020202020204" pitchFamily="34" charset="0"/>
                <a:cs typeface="Arial" panose="020B0604020202020204" pitchFamily="34" charset="0"/>
                <a:sym typeface="Symbol" pitchFamily="2" charset="2"/>
              </a:rPr>
              <a:t> </a:t>
            </a:r>
            <a:r>
              <a:rPr lang="en-US" altLang="en-US" dirty="0">
                <a:solidFill>
                  <a:srgbClr val="4E4CB4"/>
                </a:solidFill>
                <a:latin typeface="Arial" panose="020B0604020202020204" pitchFamily="34" charset="0"/>
                <a:cs typeface="Arial" panose="020B0604020202020204" pitchFamily="34" charset="0"/>
                <a:sym typeface="Symbol" pitchFamily="2" charset="2"/>
              </a:rPr>
              <a:t>Helix</a:t>
            </a:r>
            <a:endParaRPr lang="en-AU" dirty="0">
              <a:solidFill>
                <a:srgbClr val="4E4CB4"/>
              </a:solidFill>
            </a:endParaRPr>
          </a:p>
        </p:txBody>
      </p:sp>
      <p:sp>
        <p:nvSpPr>
          <p:cNvPr id="5" name="Google Shape;232;g7fe2cbe272_0_58">
            <a:extLst>
              <a:ext uri="{FF2B5EF4-FFF2-40B4-BE49-F238E27FC236}">
                <a16:creationId xmlns:a16="http://schemas.microsoft.com/office/drawing/2014/main" id="{3079F0C4-78CC-FE42-8E2A-50DCE51C1DC8}"/>
              </a:ext>
            </a:extLst>
          </p:cNvPr>
          <p:cNvSpPr txBox="1">
            <a:spLocks noGrp="1"/>
          </p:cNvSpPr>
          <p:nvPr>
            <p:ph type="body" idx="1"/>
          </p:nvPr>
        </p:nvSpPr>
        <p:spPr>
          <a:xfrm>
            <a:off x="165100" y="2019299"/>
            <a:ext cx="5989638" cy="4400549"/>
          </a:xfrm>
        </p:spPr>
        <p:txBody>
          <a:bodyPr/>
          <a:lstStyle/>
          <a:p>
            <a:pPr indent="-406400">
              <a:lnSpc>
                <a:spcPct val="110000"/>
              </a:lnSpc>
              <a:buSzPts val="2800"/>
              <a:defRPr/>
            </a:pPr>
            <a:r>
              <a:rPr lang="en-US" altLang="en-US" sz="2400" dirty="0">
                <a:latin typeface="Arial" panose="020B0604020202020204" pitchFamily="34" charset="0"/>
                <a:cs typeface="Arial" panose="020B0604020202020204" pitchFamily="34" charset="0"/>
                <a:sym typeface="Symbol" pitchFamily="2" charset="2"/>
              </a:rPr>
              <a:t>amino acid residues have an intrinsic propensity to form an </a:t>
            </a:r>
            <a:r>
              <a:rPr lang="en-US" altLang="en-US" sz="2400" i="1" dirty="0">
                <a:latin typeface="Arial" panose="020B0604020202020204" pitchFamily="34" charset="0"/>
                <a:cs typeface="Arial" panose="020B0604020202020204" pitchFamily="34" charset="0"/>
                <a:sym typeface="Symbol" pitchFamily="2" charset="2"/>
              </a:rPr>
              <a:t> </a:t>
            </a:r>
            <a:r>
              <a:rPr lang="en-US" altLang="en-US" sz="2400" dirty="0">
                <a:latin typeface="Arial" panose="020B0604020202020204" pitchFamily="34" charset="0"/>
                <a:cs typeface="Arial" panose="020B0604020202020204" pitchFamily="34" charset="0"/>
                <a:sym typeface="Symbol" pitchFamily="2" charset="2"/>
              </a:rPr>
              <a:t>helix </a:t>
            </a:r>
          </a:p>
          <a:p>
            <a:pPr marL="50800" indent="0">
              <a:lnSpc>
                <a:spcPct val="110000"/>
              </a:lnSpc>
              <a:buSzPts val="2800"/>
              <a:buFontTx/>
              <a:buNone/>
              <a:defRPr/>
            </a:pPr>
            <a:endParaRPr lang="en-US" altLang="en-US" sz="2400" dirty="0">
              <a:latin typeface="Arial" panose="020B0604020202020204" pitchFamily="34" charset="0"/>
              <a:cs typeface="Arial" panose="020B0604020202020204" pitchFamily="34" charset="0"/>
              <a:sym typeface="Symbol" pitchFamily="2" charset="2"/>
            </a:endParaRPr>
          </a:p>
          <a:p>
            <a:pPr indent="-406400">
              <a:lnSpc>
                <a:spcPct val="110000"/>
              </a:lnSpc>
              <a:buSzPts val="2800"/>
              <a:defRPr/>
            </a:pPr>
            <a:r>
              <a:rPr lang="en-US" altLang="en-US" sz="2400" dirty="0">
                <a:latin typeface="Arial" panose="020B0604020202020204" pitchFamily="34" charset="0"/>
                <a:cs typeface="Arial" panose="020B0604020202020204" pitchFamily="34" charset="0"/>
                <a:sym typeface="Symbol" pitchFamily="2" charset="2"/>
              </a:rPr>
              <a:t>interactions between R chains spaced 3–4 residues apart can stabilize or destabilize </a:t>
            </a:r>
            <a:r>
              <a:rPr lang="en-US" altLang="en-US" sz="2400" i="1" dirty="0">
                <a:latin typeface="Arial" panose="020B0604020202020204" pitchFamily="34" charset="0"/>
                <a:cs typeface="Arial" panose="020B0604020202020204" pitchFamily="34" charset="0"/>
                <a:sym typeface="Symbol" pitchFamily="2" charset="2"/>
              </a:rPr>
              <a:t> </a:t>
            </a:r>
            <a:r>
              <a:rPr lang="en-US" altLang="en-US" sz="2400" dirty="0">
                <a:latin typeface="Arial" panose="020B0604020202020204" pitchFamily="34" charset="0"/>
                <a:cs typeface="Arial" panose="020B0604020202020204" pitchFamily="34" charset="0"/>
                <a:sym typeface="Symbol" pitchFamily="2" charset="2"/>
              </a:rPr>
              <a:t>helix </a:t>
            </a:r>
          </a:p>
          <a:p>
            <a:pPr lvl="1" indent="-406400">
              <a:lnSpc>
                <a:spcPct val="110000"/>
              </a:lnSpc>
              <a:buSzPts val="2800"/>
              <a:defRPr/>
            </a:pPr>
            <a:r>
              <a:rPr lang="en-US" sz="2400" kern="1200" dirty="0">
                <a:latin typeface="Arial" panose="020B0604020202020204" pitchFamily="34" charset="0"/>
                <a:cs typeface="Arial" panose="020B0604020202020204" pitchFamily="34" charset="0"/>
              </a:rPr>
              <a:t>charge, </a:t>
            </a:r>
            <a:r>
              <a:rPr lang="en-US" sz="2400" dirty="0">
                <a:latin typeface="Arial" panose="020B0604020202020204" pitchFamily="34" charset="0"/>
                <a:cs typeface="Arial" panose="020B0604020202020204" pitchFamily="34" charset="0"/>
              </a:rPr>
              <a:t>size, and shape of R chains can destabilize</a:t>
            </a:r>
          </a:p>
          <a:p>
            <a:pPr lvl="1" indent="-406400">
              <a:lnSpc>
                <a:spcPct val="110000"/>
              </a:lnSpc>
              <a:buSzPts val="2800"/>
              <a:defRPr/>
            </a:pPr>
            <a:r>
              <a:rPr lang="en-US" sz="2400" dirty="0">
                <a:latin typeface="Arial" panose="020B0604020202020204" pitchFamily="34" charset="0"/>
                <a:cs typeface="Arial" panose="020B0604020202020204" pitchFamily="34" charset="0"/>
              </a:rPr>
              <a:t>formation of ion pairs and hydrophobic effect can stabilize</a:t>
            </a:r>
          </a:p>
          <a:p>
            <a:pPr indent="-406400">
              <a:lnSpc>
                <a:spcPct val="110000"/>
              </a:lnSpc>
              <a:spcBef>
                <a:spcPts val="0"/>
              </a:spcBef>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p:txBody>
      </p:sp>
      <p:sp>
        <p:nvSpPr>
          <p:cNvPr id="8" name="Google Shape;232;g7fe2cbe272_0_58">
            <a:extLst>
              <a:ext uri="{FF2B5EF4-FFF2-40B4-BE49-F238E27FC236}">
                <a16:creationId xmlns:a16="http://schemas.microsoft.com/office/drawing/2014/main" id="{352AF8E8-0512-664E-AEAD-C9BF8986EC50}"/>
              </a:ext>
            </a:extLst>
          </p:cNvPr>
          <p:cNvSpPr txBox="1">
            <a:spLocks/>
          </p:cNvSpPr>
          <p:nvPr/>
        </p:nvSpPr>
        <p:spPr bwMode="auto">
          <a:xfrm>
            <a:off x="6670947" y="2561561"/>
            <a:ext cx="1752600" cy="858255"/>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9pPr>
          </a:lstStyle>
          <a:p>
            <a:pPr marL="50800" indent="0" algn="ctr">
              <a:lnSpc>
                <a:spcPct val="110000"/>
              </a:lnSpc>
              <a:spcBef>
                <a:spcPts val="0"/>
              </a:spcBef>
              <a:buSzPts val="2800"/>
              <a:buFontTx/>
              <a:buNone/>
              <a:defRPr/>
            </a:pPr>
            <a:r>
              <a:rPr lang="en-US" sz="2400" kern="0" dirty="0">
                <a:latin typeface="Arial" panose="020B0604020202020204" pitchFamily="34" charset="0"/>
                <a:cs typeface="Arial" panose="020B0604020202020204" pitchFamily="34" charset="0"/>
              </a:rPr>
              <a:t>Helical wheel </a:t>
            </a:r>
          </a:p>
        </p:txBody>
      </p:sp>
      <p:pic>
        <p:nvPicPr>
          <p:cNvPr id="72707" name="Picture 6" descr="There is a blue sphere 1 labeled, plus at the upper left connected to a yellow sphere 2 by a rod that angles slightly up and to the right. A rod extends down and slightly to the left to join yellow sphere 2 with yellow sphere 3. Another rod angles slightly up and to the left to connect yellow sphere 3 with red sphere 4, which has a minus sign next to it. It is beneath blue sphere 1 and connected by a rod that angles upward and slightly to the right to sphere 5, which is behind the rod between sphere 1 and sphere 2. Additional numbered spheres to number 11 are shown continuing to form similar patterns structures receding into the distance.">
            <a:extLst>
              <a:ext uri="{FF2B5EF4-FFF2-40B4-BE49-F238E27FC236}">
                <a16:creationId xmlns:a16="http://schemas.microsoft.com/office/drawing/2014/main" id="{5FCCB247-34FE-BF4D-9924-F74A0E0562BD}"/>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331494" y="3438184"/>
            <a:ext cx="2431506" cy="298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C709BA7-045C-442F-BA6D-864111605A88}"/>
              </a:ext>
            </a:extLst>
          </p:cNvPr>
          <p:cNvSpPr>
            <a:spLocks noGrp="1"/>
          </p:cNvSpPr>
          <p:nvPr>
            <p:ph type="title"/>
          </p:nvPr>
        </p:nvSpPr>
        <p:spPr/>
        <p:txBody>
          <a:bodyPr/>
          <a:lstStyle/>
          <a:p>
            <a:r>
              <a:rPr lang="en-US" altLang="en-US" dirty="0">
                <a:solidFill>
                  <a:schemeClr val="tx1"/>
                </a:solidFill>
                <a:latin typeface="Arial" panose="020B0604020202020204" pitchFamily="34" charset="0"/>
                <a:cs typeface="Arial" panose="020B0604020202020204" pitchFamily="34" charset="0"/>
                <a:sym typeface="Symbol" pitchFamily="2" charset="2"/>
              </a:rPr>
              <a:t>Proline and Glycine Occur Infrequently in an </a:t>
            </a:r>
            <a:r>
              <a:rPr lang="en-US" altLang="en-US" i="1" dirty="0">
                <a:solidFill>
                  <a:schemeClr val="tx1"/>
                </a:solidFill>
                <a:latin typeface="Arial" panose="020B0604020202020204" pitchFamily="34" charset="0"/>
                <a:cs typeface="Arial" panose="020B0604020202020204" pitchFamily="34" charset="0"/>
                <a:sym typeface="Symbol" pitchFamily="2" charset="2"/>
              </a:rPr>
              <a:t> </a:t>
            </a:r>
            <a:r>
              <a:rPr lang="en-US" altLang="en-US" dirty="0">
                <a:solidFill>
                  <a:schemeClr val="tx1"/>
                </a:solidFill>
                <a:latin typeface="Arial" panose="020B0604020202020204" pitchFamily="34" charset="0"/>
                <a:cs typeface="Arial" panose="020B0604020202020204" pitchFamily="34" charset="0"/>
                <a:sym typeface="Symbol" pitchFamily="2" charset="2"/>
              </a:rPr>
              <a:t>Helix</a:t>
            </a:r>
            <a:endParaRPr lang="en-AU" dirty="0"/>
          </a:p>
        </p:txBody>
      </p:sp>
      <p:sp>
        <p:nvSpPr>
          <p:cNvPr id="6" name="Google Shape;232;g7fe2cbe272_0_58">
            <a:extLst>
              <a:ext uri="{FF2B5EF4-FFF2-40B4-BE49-F238E27FC236}">
                <a16:creationId xmlns:a16="http://schemas.microsoft.com/office/drawing/2014/main" id="{8C44D488-676C-EC49-87CD-3E6D049EC02F}"/>
              </a:ext>
            </a:extLst>
          </p:cNvPr>
          <p:cNvSpPr txBox="1">
            <a:spLocks noGrp="1"/>
          </p:cNvSpPr>
          <p:nvPr>
            <p:ph type="body" idx="1"/>
          </p:nvPr>
        </p:nvSpPr>
        <p:spPr>
          <a:xfrm>
            <a:off x="322263" y="1752600"/>
            <a:ext cx="8499475" cy="1433052"/>
          </a:xfrm>
        </p:spPr>
        <p:txBody>
          <a:bodyPr/>
          <a:lstStyle/>
          <a:p>
            <a:pPr marL="393700">
              <a:lnSpc>
                <a:spcPct val="110000"/>
              </a:lnSpc>
              <a:buSzPct val="100000"/>
              <a:buFont typeface="Arial" panose="020B0604020202020204" pitchFamily="34" charset="0"/>
              <a:buChar char="•"/>
              <a:defRPr/>
            </a:pPr>
            <a:r>
              <a:rPr lang="en-US" sz="2400" dirty="0">
                <a:latin typeface="Arial" panose="020B0604020202020204" pitchFamily="34" charset="0"/>
                <a:cs typeface="Arial" panose="020B0604020202020204" pitchFamily="34" charset="0"/>
              </a:rPr>
              <a:t>proline = introduces destabilizing kink in helix</a:t>
            </a:r>
          </a:p>
          <a:p>
            <a:pPr lvl="1" indent="-406400">
              <a:lnSpc>
                <a:spcPct val="110000"/>
              </a:lnSpc>
              <a:buSzPts val="2800"/>
              <a:defRPr/>
            </a:pPr>
            <a:r>
              <a:rPr lang="en-US" sz="2400" dirty="0">
                <a:latin typeface="Arial" panose="020B0604020202020204" pitchFamily="34" charset="0"/>
                <a:cs typeface="Arial" panose="020B0604020202020204" pitchFamily="34" charset="0"/>
              </a:rPr>
              <a:t>nitrogen atom is part of rigid ring</a:t>
            </a:r>
          </a:p>
          <a:p>
            <a:pPr lvl="1" indent="-406400">
              <a:lnSpc>
                <a:spcPct val="110000"/>
              </a:lnSpc>
              <a:buSzPts val="2800"/>
              <a:defRPr/>
            </a:pPr>
            <a:r>
              <a:rPr lang="en-US" sz="2400" dirty="0">
                <a:latin typeface="Arial" panose="020B0604020202020204" pitchFamily="34" charset="0"/>
                <a:cs typeface="Arial" panose="020B0604020202020204" pitchFamily="34" charset="0"/>
              </a:rPr>
              <a:t>rotation about </a:t>
            </a:r>
            <a:r>
              <a:rPr lang="en-US" altLang="en-US" sz="2400" dirty="0">
                <a:latin typeface="Arial" panose="020B0604020202020204" pitchFamily="34" charset="0"/>
                <a:cs typeface="Arial" panose="020B0604020202020204" pitchFamily="34" charset="0"/>
                <a:sym typeface="Symbol" pitchFamily="2" charset="2"/>
              </a:rPr>
              <a:t>N</a:t>
            </a:r>
            <a:r>
              <a:rPr lang="en-US" sz="2400" dirty="0">
                <a:latin typeface="Arial" panose="020B0604020202020204" pitchFamily="34" charset="0"/>
                <a:cs typeface="Arial" panose="020B0604020202020204" pitchFamily="34" charset="0"/>
              </a:rPr>
              <a:t>—</a:t>
            </a:r>
            <a:r>
              <a:rPr lang="en-US" altLang="en-US" sz="2400" dirty="0">
                <a:latin typeface="Arial" panose="020B0604020202020204" pitchFamily="34" charset="0"/>
                <a:cs typeface="Arial" panose="020B0604020202020204" pitchFamily="34" charset="0"/>
                <a:sym typeface="Symbol" pitchFamily="2" charset="2"/>
              </a:rPr>
              <a:t>C</a:t>
            </a:r>
            <a:r>
              <a:rPr lang="en-US" altLang="en-US" sz="2400" i="1" baseline="-25000" dirty="0">
                <a:latin typeface="Arial" panose="020B0604020202020204" pitchFamily="34" charset="0"/>
                <a:cs typeface="Arial" panose="020B0604020202020204" pitchFamily="34" charset="0"/>
                <a:sym typeface="Symbol" pitchFamily="2" charset="2"/>
              </a:rPr>
              <a:t>  </a:t>
            </a:r>
            <a:r>
              <a:rPr lang="en-US" altLang="en-US" sz="2400" dirty="0">
                <a:latin typeface="Arial" panose="020B0604020202020204" pitchFamily="34" charset="0"/>
                <a:cs typeface="Arial" panose="020B0604020202020204" pitchFamily="34" charset="0"/>
                <a:sym typeface="Symbol" pitchFamily="2" charset="2"/>
              </a:rPr>
              <a:t>bond not possible</a:t>
            </a:r>
            <a:endParaRPr lang="en-US" sz="2000" dirty="0">
              <a:latin typeface="Arial" panose="020B0604020202020204" pitchFamily="34" charset="0"/>
              <a:cs typeface="Arial" panose="020B0604020202020204" pitchFamily="34" charset="0"/>
            </a:endParaRPr>
          </a:p>
          <a:p>
            <a:pPr lvl="1" indent="-406400">
              <a:lnSpc>
                <a:spcPct val="110000"/>
              </a:lnSpc>
              <a:buSzPts val="2800"/>
              <a:defRPr/>
            </a:pPr>
            <a:endParaRPr lang="en-US" sz="2400" kern="12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p:txBody>
      </p:sp>
      <p:pic>
        <p:nvPicPr>
          <p:cNvPr id="74755" name="Picture 2" descr="The trans isomer has C in the upper right that is hash wedge bonded to R at the upper left, further bonded to the lower left, solid wedge bonded to H to the right, and connected by a highlighted bond to C that is double bonded to O to the lower left and connected by a highlighted bond to N that forms the left vertex of a five-membered ring. The bond from N to C at the lower left vertex is highlighted and that C is hash wedge bonded to H at the lower left and solid wedge bonded to C at the lower right that is double bonded to O to the right and further bonded to the lower left. This interconverts with the cis isomer, which is similar except that the highlighted bond from N at the left vertex is to C at the top, not bottom, of the ring and this C is solid wedge bonded to H to the right and hash wedge bonded to C to the upper left that is double bonded to O and further bonded in a way that points back at the first red highlighted bond between the alpha C and C double bonded to O.">
            <a:extLst>
              <a:ext uri="{FF2B5EF4-FFF2-40B4-BE49-F238E27FC236}">
                <a16:creationId xmlns:a16="http://schemas.microsoft.com/office/drawing/2014/main" id="{40FF5181-2EC8-ED46-B0A0-7B68245728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0" y="3429000"/>
            <a:ext cx="3733800" cy="196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38320F99-F913-4D0A-ABEE-39121540C620}"/>
              </a:ext>
            </a:extLst>
          </p:cNvPr>
          <p:cNvSpPr/>
          <p:nvPr/>
        </p:nvSpPr>
        <p:spPr>
          <a:xfrm>
            <a:off x="410753" y="5639261"/>
            <a:ext cx="6553200" cy="873316"/>
          </a:xfrm>
          <a:prstGeom prst="rect">
            <a:avLst/>
          </a:prstGeom>
        </p:spPr>
        <p:txBody>
          <a:bodyPr wrap="square">
            <a:spAutoFit/>
          </a:bodyPr>
          <a:lstStyle/>
          <a:p>
            <a:pPr marL="406400" indent="-406400">
              <a:lnSpc>
                <a:spcPct val="110000"/>
              </a:lnSpc>
              <a:buSzPct val="100000"/>
              <a:buFont typeface="Arial" panose="020B0604020202020204" pitchFamily="34" charset="0"/>
              <a:buChar char="•"/>
              <a:defRPr/>
            </a:pPr>
            <a:r>
              <a:rPr lang="en-US" sz="2400" dirty="0">
                <a:latin typeface="Arial" panose="020B0604020202020204" pitchFamily="34" charset="0"/>
                <a:cs typeface="Arial" panose="020B0604020202020204" pitchFamily="34" charset="0"/>
              </a:rPr>
              <a:t>glycine = high conformational flexibility, take up coiled structures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9DC3C-C090-4D9C-81EF-C83054B84998}"/>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5</a:t>
            </a:r>
            <a:endParaRPr lang="en-AU" dirty="0">
              <a:solidFill>
                <a:srgbClr val="145C76"/>
              </a:solidFill>
            </a:endParaRPr>
          </a:p>
        </p:txBody>
      </p:sp>
      <p:sp>
        <p:nvSpPr>
          <p:cNvPr id="8" name="Google Shape;232;g7fe2cbe272_0_58">
            <a:extLst>
              <a:ext uri="{FF2B5EF4-FFF2-40B4-BE49-F238E27FC236}">
                <a16:creationId xmlns:a16="http://schemas.microsoft.com/office/drawing/2014/main" id="{5844B892-2A5F-5149-BB41-92E3EEE8D7DF}"/>
              </a:ext>
            </a:extLst>
          </p:cNvPr>
          <p:cNvSpPr txBox="1">
            <a:spLocks/>
          </p:cNvSpPr>
          <p:nvPr/>
        </p:nvSpPr>
        <p:spPr bwMode="auto">
          <a:xfrm>
            <a:off x="492124" y="1316038"/>
            <a:ext cx="81438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Calibri" pitchFamily="34" charset="0"/>
                <a:ea typeface="MS PGothic" pitchFamily="34" charset="-128"/>
                <a:cs typeface="Calibri" pitchFamily="34" charset="0"/>
              </a:defRPr>
            </a:lvl1pPr>
            <a:lvl2pPr marL="457200" indent="0" algn="ctr" rtl="0" eaLnBrk="0" fontAlgn="base" hangingPunct="0">
              <a:spcBef>
                <a:spcPct val="20000"/>
              </a:spcBef>
              <a:spcAft>
                <a:spcPct val="0"/>
              </a:spcAft>
              <a:buNone/>
              <a:defRPr sz="2800">
                <a:solidFill>
                  <a:schemeClr val="tx1"/>
                </a:solidFill>
                <a:latin typeface="Calibri" pitchFamily="34" charset="0"/>
                <a:ea typeface="MS PGothic" pitchFamily="34" charset="-128"/>
                <a:cs typeface="Calibri" pitchFamily="34" charset="0"/>
              </a:defRPr>
            </a:lvl2pPr>
            <a:lvl3pPr marL="914400" indent="0" algn="ctr" rtl="0" eaLnBrk="0" fontAlgn="base" hangingPunct="0">
              <a:spcBef>
                <a:spcPct val="20000"/>
              </a:spcBef>
              <a:spcAft>
                <a:spcPct val="0"/>
              </a:spcAft>
              <a:buNone/>
              <a:defRPr sz="2400">
                <a:solidFill>
                  <a:schemeClr val="tx1"/>
                </a:solidFill>
                <a:latin typeface="Calibri" pitchFamily="34" charset="0"/>
                <a:ea typeface="MS PGothic" pitchFamily="34" charset="-128"/>
                <a:cs typeface="Calibri" pitchFamily="34" charset="0"/>
              </a:defRPr>
            </a:lvl3pPr>
            <a:lvl4pPr marL="1371600" indent="0" algn="ctr" rtl="0" eaLnBrk="0" fontAlgn="base" hangingPunct="0">
              <a:spcBef>
                <a:spcPct val="20000"/>
              </a:spcBef>
              <a:spcAft>
                <a:spcPct val="0"/>
              </a:spcAft>
              <a:buNone/>
              <a:defRPr sz="2000">
                <a:solidFill>
                  <a:schemeClr val="tx1"/>
                </a:solidFill>
                <a:latin typeface="Calibri" pitchFamily="34" charset="0"/>
                <a:ea typeface="MS PGothic" pitchFamily="34" charset="-128"/>
                <a:cs typeface="Calibri" pitchFamily="34" charset="0"/>
              </a:defRPr>
            </a:lvl4pPr>
            <a:lvl5pPr marL="1828800" indent="0" algn="ctr" rtl="0" eaLnBrk="0" fontAlgn="base" hangingPunct="0">
              <a:spcBef>
                <a:spcPct val="20000"/>
              </a:spcBef>
              <a:spcAft>
                <a:spcPct val="0"/>
              </a:spcAft>
              <a:buNone/>
              <a:defRPr sz="2000">
                <a:solidFill>
                  <a:schemeClr val="tx1"/>
                </a:solidFill>
                <a:latin typeface="Calibri" pitchFamily="34" charset="0"/>
                <a:ea typeface="MS PGothic" pitchFamily="34" charset="-128"/>
                <a:cs typeface="Calibri" pitchFamily="34" charset="0"/>
              </a:defRPr>
            </a:lvl5pPr>
            <a:lvl6pPr marL="2286000" indent="0" algn="ctr" rtl="0" fontAlgn="base">
              <a:spcBef>
                <a:spcPct val="20000"/>
              </a:spcBef>
              <a:spcAft>
                <a:spcPct val="0"/>
              </a:spcAft>
              <a:buNone/>
              <a:defRPr sz="2000">
                <a:solidFill>
                  <a:schemeClr val="tx1"/>
                </a:solidFill>
                <a:latin typeface="+mn-lt"/>
                <a:ea typeface="ＭＳ Ｐゴシック" charset="-128"/>
              </a:defRPr>
            </a:lvl6pPr>
            <a:lvl7pPr marL="2743200" indent="0" algn="ctr" rtl="0" fontAlgn="base">
              <a:spcBef>
                <a:spcPct val="20000"/>
              </a:spcBef>
              <a:spcAft>
                <a:spcPct val="0"/>
              </a:spcAft>
              <a:buNone/>
              <a:defRPr sz="2000">
                <a:solidFill>
                  <a:schemeClr val="tx1"/>
                </a:solidFill>
                <a:latin typeface="+mn-lt"/>
                <a:ea typeface="ＭＳ Ｐゴシック" charset="-128"/>
              </a:defRPr>
            </a:lvl7pPr>
            <a:lvl8pPr marL="3200400" indent="0" algn="ctr" rtl="0" fontAlgn="base">
              <a:spcBef>
                <a:spcPct val="20000"/>
              </a:spcBef>
              <a:spcAft>
                <a:spcPct val="0"/>
              </a:spcAft>
              <a:buNone/>
              <a:defRPr sz="2000">
                <a:solidFill>
                  <a:schemeClr val="tx1"/>
                </a:solidFill>
                <a:latin typeface="+mn-lt"/>
                <a:ea typeface="ＭＳ Ｐゴシック" charset="-128"/>
              </a:defRPr>
            </a:lvl8pPr>
            <a:lvl9pPr marL="3657600" indent="0" algn="ctr" rtl="0" fontAlgn="base">
              <a:spcBef>
                <a:spcPct val="20000"/>
              </a:spcBef>
              <a:spcAft>
                <a:spcPct val="0"/>
              </a:spcAft>
              <a:buNone/>
              <a:defRPr sz="2000">
                <a:solidFill>
                  <a:schemeClr val="tx1"/>
                </a:solidFill>
                <a:latin typeface="+mn-lt"/>
                <a:ea typeface="ＭＳ Ｐゴシック" charset="-128"/>
              </a:defRPr>
            </a:lvl9pPr>
          </a:lstStyle>
          <a:p>
            <a:pPr indent="-406400" algn="l">
              <a:lnSpc>
                <a:spcPct val="110000"/>
              </a:lnSpc>
              <a:buSzPts val="2800"/>
              <a:defRPr/>
            </a:pPr>
            <a:r>
              <a:rPr lang="en-US" sz="2400" kern="0" dirty="0">
                <a:latin typeface="Arial" panose="020B0604020202020204" pitchFamily="34" charset="0"/>
                <a:cs typeface="Arial" panose="020B0604020202020204" pitchFamily="34" charset="0"/>
              </a:rPr>
              <a:t>Which amino acid would destabilize an amphipathic </a:t>
            </a:r>
            <a:r>
              <a:rPr lang="el-GR" sz="2400" i="1" dirty="0">
                <a:latin typeface="Arial" panose="020B0604020202020204" pitchFamily="34" charset="0"/>
                <a:cs typeface="Arial" panose="020B0604020202020204" pitchFamily="34" charset="0"/>
              </a:rPr>
              <a:t>α</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helix if placed in the middle of one? </a:t>
            </a:r>
          </a:p>
          <a:p>
            <a:pPr indent="-406400" algn="l">
              <a:lnSpc>
                <a:spcPct val="110000"/>
              </a:lnSpc>
              <a:buSzPts val="2800"/>
              <a:defRPr/>
            </a:pPr>
            <a:endParaRPr lang="en-US" sz="2400" i="1" kern="0" dirty="0">
              <a:latin typeface="Arial" panose="020B0604020202020204" pitchFamily="34" charset="0"/>
              <a:cs typeface="Arial" panose="020B0604020202020204" pitchFamily="34" charset="0"/>
            </a:endParaRPr>
          </a:p>
          <a:p>
            <a:pPr indent="-406400" algn="l">
              <a:lnSpc>
                <a:spcPct val="110000"/>
              </a:lnSpc>
              <a:buSzPts val="2800"/>
              <a:defRPr/>
            </a:pPr>
            <a:r>
              <a:rPr lang="en-US" sz="2400" kern="0" dirty="0">
                <a:latin typeface="Arial" panose="020B0604020202020204" pitchFamily="34" charset="0"/>
                <a:cs typeface="Arial" panose="020B0604020202020204" pitchFamily="34" charset="0"/>
              </a:rPr>
              <a:t>A. glycine</a:t>
            </a:r>
          </a:p>
          <a:p>
            <a:pPr indent="-406400" algn="l">
              <a:lnSpc>
                <a:spcPct val="110000"/>
              </a:lnSpc>
              <a:buSzPts val="2800"/>
              <a:defRPr/>
            </a:pPr>
            <a:r>
              <a:rPr lang="en-US" sz="2400" kern="0" dirty="0">
                <a:latin typeface="Arial" panose="020B0604020202020204" pitchFamily="34" charset="0"/>
                <a:cs typeface="Arial" panose="020B0604020202020204" pitchFamily="34" charset="0"/>
              </a:rPr>
              <a:t>B. proline</a:t>
            </a:r>
          </a:p>
          <a:p>
            <a:pPr indent="-406400" algn="l">
              <a:lnSpc>
                <a:spcPct val="110000"/>
              </a:lnSpc>
              <a:buSzPts val="2800"/>
              <a:defRPr/>
            </a:pPr>
            <a:r>
              <a:rPr lang="en-US" sz="2400" kern="0" dirty="0">
                <a:latin typeface="Arial" panose="020B0604020202020204" pitchFamily="34" charset="0"/>
                <a:cs typeface="Arial" panose="020B0604020202020204" pitchFamily="34" charset="0"/>
              </a:rPr>
              <a:t>C. glutamate</a:t>
            </a:r>
          </a:p>
          <a:p>
            <a:pPr indent="-406400" algn="l">
              <a:lnSpc>
                <a:spcPct val="110000"/>
              </a:lnSpc>
              <a:buSzPts val="2800"/>
              <a:defRPr/>
            </a:pPr>
            <a:r>
              <a:rPr lang="en-US" sz="2400" kern="0" dirty="0">
                <a:latin typeface="Arial" panose="020B0604020202020204" pitchFamily="34" charset="0"/>
                <a:cs typeface="Arial" panose="020B0604020202020204" pitchFamily="34" charset="0"/>
              </a:rPr>
              <a:t>D. valine</a:t>
            </a:r>
          </a:p>
          <a:p>
            <a:pPr indent="-406400" algn="l">
              <a:lnSpc>
                <a:spcPct val="110000"/>
              </a:lnSpc>
              <a:buSzPts val="2800"/>
              <a:defRPr/>
            </a:pPr>
            <a:r>
              <a:rPr lang="en-US" sz="2400" kern="0" dirty="0">
                <a:latin typeface="Arial" panose="020B0604020202020204" pitchFamily="34" charset="0"/>
                <a:cs typeface="Arial" panose="020B0604020202020204" pitchFamily="34" charset="0"/>
              </a:rPr>
              <a:t>E. All of these amino acids would potentially destabilize an</a:t>
            </a:r>
          </a:p>
          <a:p>
            <a:pPr indent="-406400" algn="l">
              <a:lnSpc>
                <a:spcPct val="110000"/>
              </a:lnSpc>
              <a:buSzPts val="2800"/>
              <a:defRPr/>
            </a:pPr>
            <a:r>
              <a:rPr lang="en-US" sz="2400" kern="0" dirty="0">
                <a:latin typeface="Arial" panose="020B0604020202020204" pitchFamily="34" charset="0"/>
                <a:cs typeface="Arial" panose="020B0604020202020204" pitchFamily="34" charset="0"/>
              </a:rPr>
              <a:t>     amphipathic </a:t>
            </a:r>
            <a:r>
              <a:rPr lang="el-GR" sz="2400" i="1" dirty="0">
                <a:latin typeface="Arial" panose="020B0604020202020204" pitchFamily="34" charset="0"/>
                <a:cs typeface="Arial" panose="020B0604020202020204" pitchFamily="34" charset="0"/>
              </a:rPr>
              <a:t>α</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helix.</a:t>
            </a:r>
          </a:p>
          <a:p>
            <a:pPr indent="-406400" algn="l">
              <a:lnSpc>
                <a:spcPct val="110000"/>
              </a:lnSpc>
              <a:buSzPts val="2800"/>
              <a:defRPr/>
            </a:pPr>
            <a:endParaRPr lang="en-US" sz="2400" kern="0" dirty="0">
              <a:latin typeface="Arial" panose="020B0604020202020204" pitchFamily="34" charset="0"/>
              <a:cs typeface="Arial" panose="020B0604020202020204" pitchFamily="34" charset="0"/>
            </a:endParaRPr>
          </a:p>
          <a:p>
            <a:pPr indent="-406400">
              <a:lnSpc>
                <a:spcPct val="110000"/>
              </a:lnSpc>
              <a:buSzPts val="2800"/>
              <a:defRPr/>
            </a:pPr>
            <a:endParaRPr lang="en-US" sz="2400" kern="0" dirty="0">
              <a:latin typeface="Arial" panose="020B0604020202020204" pitchFamily="34" charset="0"/>
              <a:cs typeface="Arial" panose="020B0604020202020204" pitchFamily="34" charset="0"/>
            </a:endParaRPr>
          </a:p>
          <a:p>
            <a:pPr lvl="1" indent="-406400">
              <a:lnSpc>
                <a:spcPct val="110000"/>
              </a:lnSpc>
              <a:buSzPts val="2800"/>
              <a:defRPr/>
            </a:pPr>
            <a:endParaRPr lang="en-US" sz="2400" kern="1200" dirty="0">
              <a:latin typeface="Arial" panose="020B0604020202020204" pitchFamily="34" charset="0"/>
              <a:cs typeface="Arial" panose="020B0604020202020204" pitchFamily="34" charset="0"/>
            </a:endParaRPr>
          </a:p>
          <a:p>
            <a:pPr marL="50800">
              <a:lnSpc>
                <a:spcPct val="110000"/>
              </a:lnSpc>
              <a:spcBef>
                <a:spcPts val="0"/>
              </a:spcBef>
              <a:buSzPts val="2800"/>
              <a:defRPr/>
            </a:pPr>
            <a:endParaRPr lang="en-US" sz="2400" kern="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kern="0" dirty="0">
              <a:latin typeface="Arial" panose="020B0604020202020204" pitchFamily="34" charset="0"/>
              <a:cs typeface="Arial" panose="020B0604020202020204" pitchFamily="34" charset="0"/>
            </a:endParaRPr>
          </a:p>
          <a:p>
            <a:pPr marL="50800">
              <a:lnSpc>
                <a:spcPct val="110000"/>
              </a:lnSpc>
              <a:spcBef>
                <a:spcPts val="0"/>
              </a:spcBef>
              <a:buSzPts val="2800"/>
              <a:defRPr/>
            </a:pPr>
            <a:endParaRPr lang="en-US" sz="2400" kern="0" dirty="0">
              <a:latin typeface="Arial" panose="020B0604020202020204" pitchFamily="34" charset="0"/>
              <a:cs typeface="Arial" panose="020B0604020202020204" pitchFamily="34" charset="0"/>
            </a:endParaRPr>
          </a:p>
        </p:txBody>
      </p:sp>
      <p:pic>
        <p:nvPicPr>
          <p:cNvPr id="5" name="Picture 4" descr="Icon P 2&#10;">
            <a:extLst>
              <a:ext uri="{FF2B5EF4-FFF2-40B4-BE49-F238E27FC236}">
                <a16:creationId xmlns:a16="http://schemas.microsoft.com/office/drawing/2014/main" id="{0205D68C-10B4-4ED9-A8A9-52F150A1F2AE}"/>
              </a:ext>
            </a:extLst>
          </p:cNvPr>
          <p:cNvPicPr>
            <a:picLocks noChangeAspect="1"/>
          </p:cNvPicPr>
          <p:nvPr/>
        </p:nvPicPr>
        <p:blipFill>
          <a:blip r:embed="rId3"/>
          <a:stretch>
            <a:fillRect/>
          </a:stretch>
        </p:blipFill>
        <p:spPr>
          <a:xfrm>
            <a:off x="927526" y="344928"/>
            <a:ext cx="1133954" cy="81693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Google Shape;184;g7fe2cbe272_0_35" descr="Icon P 3&#10;">
            <a:extLst>
              <a:ext uri="{FF2B5EF4-FFF2-40B4-BE49-F238E27FC236}">
                <a16:creationId xmlns:a16="http://schemas.microsoft.com/office/drawing/2014/main" id="{A40C3738-5AAA-0342-A345-B8F15286284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6605" y="303665"/>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A5D383D-51D8-4F46-A2C9-A34FD3F0C4F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(1 of 2)</a:t>
            </a:r>
            <a:endParaRPr lang="en-AU" dirty="0"/>
          </a:p>
        </p:txBody>
      </p:sp>
      <p:sp>
        <p:nvSpPr>
          <p:cNvPr id="27651" name="Text Placeholder 2">
            <a:extLst>
              <a:ext uri="{FF2B5EF4-FFF2-40B4-BE49-F238E27FC236}">
                <a16:creationId xmlns:a16="http://schemas.microsoft.com/office/drawing/2014/main" id="{E60C62E0-6485-3340-8EBB-5C152886482C}"/>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ts val="363"/>
              </a:spcBef>
              <a:buClr>
                <a:srgbClr val="000000"/>
              </a:buClr>
              <a:buSzPts val="18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Tertiary structure describes the well-defined, three-dimensional fold adopted by a protein.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Protein structures are often built by combinatorial use of common protein folds or motifs. Quaternary structure describes the interactions between components of a multisubunit assembly.</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DD9B5-9DD4-49C2-95A9-C9A41B6CAF74}"/>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5, Response</a:t>
            </a:r>
            <a:endParaRPr lang="en-AU" dirty="0">
              <a:solidFill>
                <a:srgbClr val="145C76"/>
              </a:solidFill>
            </a:endParaRPr>
          </a:p>
        </p:txBody>
      </p:sp>
      <p:sp>
        <p:nvSpPr>
          <p:cNvPr id="4" name="Google Shape;232;g7fe2cbe272_0_58">
            <a:extLst>
              <a:ext uri="{FF2B5EF4-FFF2-40B4-BE49-F238E27FC236}">
                <a16:creationId xmlns:a16="http://schemas.microsoft.com/office/drawing/2014/main" id="{51EBC5DF-0994-364F-9F09-2808A98C57A2}"/>
              </a:ext>
            </a:extLst>
          </p:cNvPr>
          <p:cNvSpPr txBox="1">
            <a:spLocks/>
          </p:cNvSpPr>
          <p:nvPr/>
        </p:nvSpPr>
        <p:spPr bwMode="auto">
          <a:xfrm>
            <a:off x="492124" y="1316038"/>
            <a:ext cx="81438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Calibri" pitchFamily="34" charset="0"/>
                <a:ea typeface="MS PGothic" pitchFamily="34" charset="-128"/>
                <a:cs typeface="Calibri" pitchFamily="34" charset="0"/>
              </a:defRPr>
            </a:lvl1pPr>
            <a:lvl2pPr marL="457200" indent="0" algn="ctr" rtl="0" eaLnBrk="0" fontAlgn="base" hangingPunct="0">
              <a:spcBef>
                <a:spcPct val="20000"/>
              </a:spcBef>
              <a:spcAft>
                <a:spcPct val="0"/>
              </a:spcAft>
              <a:buNone/>
              <a:defRPr sz="2800">
                <a:solidFill>
                  <a:schemeClr val="tx1"/>
                </a:solidFill>
                <a:latin typeface="Calibri" pitchFamily="34" charset="0"/>
                <a:ea typeface="MS PGothic" pitchFamily="34" charset="-128"/>
                <a:cs typeface="Calibri" pitchFamily="34" charset="0"/>
              </a:defRPr>
            </a:lvl2pPr>
            <a:lvl3pPr marL="914400" indent="0" algn="ctr" rtl="0" eaLnBrk="0" fontAlgn="base" hangingPunct="0">
              <a:spcBef>
                <a:spcPct val="20000"/>
              </a:spcBef>
              <a:spcAft>
                <a:spcPct val="0"/>
              </a:spcAft>
              <a:buNone/>
              <a:defRPr sz="2400">
                <a:solidFill>
                  <a:schemeClr val="tx1"/>
                </a:solidFill>
                <a:latin typeface="Calibri" pitchFamily="34" charset="0"/>
                <a:ea typeface="MS PGothic" pitchFamily="34" charset="-128"/>
                <a:cs typeface="Calibri" pitchFamily="34" charset="0"/>
              </a:defRPr>
            </a:lvl3pPr>
            <a:lvl4pPr marL="1371600" indent="0" algn="ctr" rtl="0" eaLnBrk="0" fontAlgn="base" hangingPunct="0">
              <a:spcBef>
                <a:spcPct val="20000"/>
              </a:spcBef>
              <a:spcAft>
                <a:spcPct val="0"/>
              </a:spcAft>
              <a:buNone/>
              <a:defRPr sz="2000">
                <a:solidFill>
                  <a:schemeClr val="tx1"/>
                </a:solidFill>
                <a:latin typeface="Calibri" pitchFamily="34" charset="0"/>
                <a:ea typeface="MS PGothic" pitchFamily="34" charset="-128"/>
                <a:cs typeface="Calibri" pitchFamily="34" charset="0"/>
              </a:defRPr>
            </a:lvl4pPr>
            <a:lvl5pPr marL="1828800" indent="0" algn="ctr" rtl="0" eaLnBrk="0" fontAlgn="base" hangingPunct="0">
              <a:spcBef>
                <a:spcPct val="20000"/>
              </a:spcBef>
              <a:spcAft>
                <a:spcPct val="0"/>
              </a:spcAft>
              <a:buNone/>
              <a:defRPr sz="2000">
                <a:solidFill>
                  <a:schemeClr val="tx1"/>
                </a:solidFill>
                <a:latin typeface="Calibri" pitchFamily="34" charset="0"/>
                <a:ea typeface="MS PGothic" pitchFamily="34" charset="-128"/>
                <a:cs typeface="Calibri" pitchFamily="34" charset="0"/>
              </a:defRPr>
            </a:lvl5pPr>
            <a:lvl6pPr marL="2286000" indent="0" algn="ctr" rtl="0" fontAlgn="base">
              <a:spcBef>
                <a:spcPct val="20000"/>
              </a:spcBef>
              <a:spcAft>
                <a:spcPct val="0"/>
              </a:spcAft>
              <a:buNone/>
              <a:defRPr sz="2000">
                <a:solidFill>
                  <a:schemeClr val="tx1"/>
                </a:solidFill>
                <a:latin typeface="+mn-lt"/>
                <a:ea typeface="ＭＳ Ｐゴシック" charset="-128"/>
              </a:defRPr>
            </a:lvl6pPr>
            <a:lvl7pPr marL="2743200" indent="0" algn="ctr" rtl="0" fontAlgn="base">
              <a:spcBef>
                <a:spcPct val="20000"/>
              </a:spcBef>
              <a:spcAft>
                <a:spcPct val="0"/>
              </a:spcAft>
              <a:buNone/>
              <a:defRPr sz="2000">
                <a:solidFill>
                  <a:schemeClr val="tx1"/>
                </a:solidFill>
                <a:latin typeface="+mn-lt"/>
                <a:ea typeface="ＭＳ Ｐゴシック" charset="-128"/>
              </a:defRPr>
            </a:lvl7pPr>
            <a:lvl8pPr marL="3200400" indent="0" algn="ctr" rtl="0" fontAlgn="base">
              <a:spcBef>
                <a:spcPct val="20000"/>
              </a:spcBef>
              <a:spcAft>
                <a:spcPct val="0"/>
              </a:spcAft>
              <a:buNone/>
              <a:defRPr sz="2000">
                <a:solidFill>
                  <a:schemeClr val="tx1"/>
                </a:solidFill>
                <a:latin typeface="+mn-lt"/>
                <a:ea typeface="ＭＳ Ｐゴシック" charset="-128"/>
              </a:defRPr>
            </a:lvl8pPr>
            <a:lvl9pPr marL="3657600" indent="0" algn="ctr" rtl="0" fontAlgn="base">
              <a:spcBef>
                <a:spcPct val="20000"/>
              </a:spcBef>
              <a:spcAft>
                <a:spcPct val="0"/>
              </a:spcAft>
              <a:buNone/>
              <a:defRPr sz="2000">
                <a:solidFill>
                  <a:schemeClr val="tx1"/>
                </a:solidFill>
                <a:latin typeface="+mn-lt"/>
                <a:ea typeface="ＭＳ Ｐゴシック" charset="-128"/>
              </a:defRPr>
            </a:lvl9pPr>
          </a:lstStyle>
          <a:p>
            <a:pPr indent="-406400" algn="l">
              <a:lnSpc>
                <a:spcPct val="110000"/>
              </a:lnSpc>
              <a:buSzPts val="2800"/>
              <a:defRPr/>
            </a:pPr>
            <a:r>
              <a:rPr lang="en-US" sz="2400" kern="0" dirty="0">
                <a:latin typeface="Arial" panose="020B0604020202020204" pitchFamily="34" charset="0"/>
                <a:cs typeface="Arial" panose="020B0604020202020204" pitchFamily="34" charset="0"/>
              </a:rPr>
              <a:t>Which amino acid would destabilize an amphipathic </a:t>
            </a:r>
            <a:r>
              <a:rPr lang="el-GR" sz="2400" i="1" dirty="0">
                <a:latin typeface="Arial" panose="020B0604020202020204" pitchFamily="34" charset="0"/>
                <a:cs typeface="Arial" panose="020B0604020202020204" pitchFamily="34" charset="0"/>
              </a:rPr>
              <a:t>α</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helix if placed in the middle of one? </a:t>
            </a:r>
          </a:p>
          <a:p>
            <a:pPr indent="-406400" algn="l">
              <a:lnSpc>
                <a:spcPct val="110000"/>
              </a:lnSpc>
              <a:buSzPts val="2800"/>
              <a:defRPr/>
            </a:pPr>
            <a:endParaRPr lang="en-US" sz="2400" i="1" kern="0" dirty="0">
              <a:latin typeface="Arial" panose="020B0604020202020204" pitchFamily="34" charset="0"/>
              <a:cs typeface="Arial" panose="020B0604020202020204" pitchFamily="34" charset="0"/>
            </a:endParaRPr>
          </a:p>
          <a:p>
            <a:pPr indent="-406400" algn="l">
              <a:lnSpc>
                <a:spcPct val="110000"/>
              </a:lnSpc>
              <a:buSzPts val="2800"/>
              <a:defRPr/>
            </a:pPr>
            <a:r>
              <a:rPr lang="en-US" sz="2400" b="1" kern="0" dirty="0">
                <a:latin typeface="Arial" panose="020B0604020202020204" pitchFamily="34" charset="0"/>
                <a:cs typeface="Arial" panose="020B0604020202020204" pitchFamily="34" charset="0"/>
              </a:rPr>
              <a:t>E. All of these amino acids would potentially</a:t>
            </a:r>
          </a:p>
          <a:p>
            <a:pPr indent="-406400" algn="l">
              <a:lnSpc>
                <a:spcPct val="110000"/>
              </a:lnSpc>
              <a:buSzPts val="2800"/>
              <a:defRPr/>
            </a:pPr>
            <a:r>
              <a:rPr lang="en-US" sz="2400" b="1" kern="0" dirty="0">
                <a:latin typeface="Arial" panose="020B0604020202020204" pitchFamily="34" charset="0"/>
                <a:cs typeface="Arial" panose="020B0604020202020204" pitchFamily="34" charset="0"/>
              </a:rPr>
              <a:t>    destabilize an amphipathic </a:t>
            </a:r>
            <a:r>
              <a:rPr lang="el-GR" sz="2400" b="1" i="1" dirty="0">
                <a:latin typeface="Arial" panose="020B0604020202020204" pitchFamily="34" charset="0"/>
                <a:cs typeface="Arial" panose="020B0604020202020204" pitchFamily="34" charset="0"/>
              </a:rPr>
              <a:t>α</a:t>
            </a:r>
            <a:r>
              <a:rPr lang="en-US" sz="2400" b="1" i="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helix.</a:t>
            </a:r>
          </a:p>
          <a:p>
            <a:pPr indent="-406400" algn="l">
              <a:lnSpc>
                <a:spcPct val="110000"/>
              </a:lnSpc>
              <a:buSzPts val="2800"/>
              <a:defRPr/>
            </a:pPr>
            <a:endParaRPr lang="en-US" sz="2400" kern="0" dirty="0">
              <a:latin typeface="Arial" panose="020B0604020202020204" pitchFamily="34" charset="0"/>
              <a:cs typeface="Arial" panose="020B0604020202020204" pitchFamily="34" charset="0"/>
            </a:endParaRPr>
          </a:p>
          <a:p>
            <a:pPr indent="-406400" algn="l">
              <a:lnSpc>
                <a:spcPct val="110000"/>
              </a:lnSpc>
              <a:buSzPts val="2800"/>
              <a:defRPr/>
            </a:pPr>
            <a:r>
              <a:rPr lang="en-US" sz="2400" b="1" kern="0" dirty="0">
                <a:latin typeface="Arial" panose="020B0604020202020204" pitchFamily="34" charset="0"/>
                <a:cs typeface="Arial" panose="020B0604020202020204" pitchFamily="34" charset="0"/>
              </a:rPr>
              <a:t>Glycine has high conformational flexibility and tends to take up coiled structures. Proline introduces a destabilizing kink and the nitrogen atom of proline has no substituent hydrogen to participate in hydrogen bonds. The charge of glutamate and the branching of valine could destabilize the helix. </a:t>
            </a:r>
          </a:p>
          <a:p>
            <a:pPr indent="-406400">
              <a:lnSpc>
                <a:spcPct val="110000"/>
              </a:lnSpc>
              <a:buSzPts val="2800"/>
              <a:defRPr/>
            </a:pPr>
            <a:endParaRPr lang="en-US" sz="2400" kern="0" dirty="0">
              <a:latin typeface="Arial" panose="020B0604020202020204" pitchFamily="34" charset="0"/>
              <a:cs typeface="Arial" panose="020B0604020202020204" pitchFamily="34" charset="0"/>
            </a:endParaRPr>
          </a:p>
          <a:p>
            <a:pPr lvl="1" indent="-406400">
              <a:lnSpc>
                <a:spcPct val="110000"/>
              </a:lnSpc>
              <a:buSzPts val="2800"/>
              <a:defRPr/>
            </a:pPr>
            <a:endParaRPr lang="en-US" sz="2400" kern="1200" dirty="0">
              <a:latin typeface="Arial" panose="020B0604020202020204" pitchFamily="34" charset="0"/>
              <a:cs typeface="Arial" panose="020B0604020202020204" pitchFamily="34" charset="0"/>
            </a:endParaRPr>
          </a:p>
          <a:p>
            <a:pPr marL="50800">
              <a:lnSpc>
                <a:spcPct val="110000"/>
              </a:lnSpc>
              <a:spcBef>
                <a:spcPts val="0"/>
              </a:spcBef>
              <a:buSzPts val="2800"/>
              <a:defRPr/>
            </a:pPr>
            <a:endParaRPr lang="en-US" sz="2400" kern="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kern="0" dirty="0">
              <a:latin typeface="Arial" panose="020B0604020202020204" pitchFamily="34" charset="0"/>
              <a:cs typeface="Arial" panose="020B0604020202020204" pitchFamily="34" charset="0"/>
            </a:endParaRPr>
          </a:p>
          <a:p>
            <a:pPr marL="50800">
              <a:lnSpc>
                <a:spcPct val="110000"/>
              </a:lnSpc>
              <a:spcBef>
                <a:spcPts val="0"/>
              </a:spcBef>
              <a:buSzPts val="2800"/>
              <a:defRPr/>
            </a:pPr>
            <a:endParaRPr lang="en-US" sz="2400" kern="0" dirty="0">
              <a:latin typeface="Arial" panose="020B0604020202020204" pitchFamily="34" charset="0"/>
              <a:cs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5A72D9F-B596-4E95-B7C5-1E0C45D1C275}"/>
              </a:ext>
            </a:extLst>
          </p:cNvPr>
          <p:cNvSpPr>
            <a:spLocks noGrp="1"/>
          </p:cNvSpPr>
          <p:nvPr>
            <p:ph type="title"/>
          </p:nvPr>
        </p:nvSpPr>
        <p:spPr/>
        <p:txBody>
          <a:bodyPr/>
          <a:lstStyle/>
          <a:p>
            <a:r>
              <a:rPr lang="en-US" altLang="en-US" sz="3200" dirty="0">
                <a:solidFill>
                  <a:schemeClr val="tx1"/>
                </a:solidFill>
                <a:latin typeface="Arial" panose="020B0604020202020204" pitchFamily="34" charset="0"/>
                <a:cs typeface="Arial" panose="020B0604020202020204" pitchFamily="34" charset="0"/>
                <a:sym typeface="Symbol" pitchFamily="2" charset="2"/>
              </a:rPr>
              <a:t>Amino Acid Residues Near the End of the </a:t>
            </a:r>
            <a:r>
              <a:rPr lang="en-US" altLang="en-US" sz="3200" i="1" dirty="0">
                <a:solidFill>
                  <a:schemeClr val="tx1"/>
                </a:solidFill>
                <a:latin typeface="Arial" panose="020B0604020202020204" pitchFamily="34" charset="0"/>
                <a:cs typeface="Arial" panose="020B0604020202020204" pitchFamily="34" charset="0"/>
                <a:sym typeface="Symbol" pitchFamily="2" charset="2"/>
              </a:rPr>
              <a:t> </a:t>
            </a:r>
            <a:r>
              <a:rPr lang="en-US" altLang="en-US" sz="3200" dirty="0">
                <a:solidFill>
                  <a:schemeClr val="tx1"/>
                </a:solidFill>
                <a:latin typeface="Arial" panose="020B0604020202020204" pitchFamily="34" charset="0"/>
                <a:cs typeface="Arial" panose="020B0604020202020204" pitchFamily="34" charset="0"/>
                <a:sym typeface="Symbol" pitchFamily="2" charset="2"/>
              </a:rPr>
              <a:t>Helix Segment Affect Stability</a:t>
            </a:r>
            <a:endParaRPr lang="en-AU" sz="3200" dirty="0"/>
          </a:p>
        </p:txBody>
      </p:sp>
      <p:sp>
        <p:nvSpPr>
          <p:cNvPr id="6" name="Google Shape;232;g7fe2cbe272_0_58">
            <a:extLst>
              <a:ext uri="{FF2B5EF4-FFF2-40B4-BE49-F238E27FC236}">
                <a16:creationId xmlns:a16="http://schemas.microsoft.com/office/drawing/2014/main" id="{EA59FF58-86AF-DE41-B98C-05D79B8F656F}"/>
              </a:ext>
            </a:extLst>
          </p:cNvPr>
          <p:cNvSpPr txBox="1">
            <a:spLocks noGrp="1"/>
          </p:cNvSpPr>
          <p:nvPr>
            <p:ph type="body" idx="1"/>
          </p:nvPr>
        </p:nvSpPr>
        <p:spPr>
          <a:xfrm>
            <a:off x="322263" y="2306638"/>
            <a:ext cx="5529262" cy="4114800"/>
          </a:xfrm>
        </p:spPr>
        <p:txBody>
          <a:bodyPr/>
          <a:lstStyle/>
          <a:p>
            <a:pPr indent="-406400">
              <a:lnSpc>
                <a:spcPct val="110000"/>
              </a:lnSpc>
              <a:buSzPts val="2800"/>
              <a:defRPr/>
            </a:pPr>
            <a:r>
              <a:rPr lang="en-US" sz="2400" dirty="0">
                <a:latin typeface="Arial" panose="020B0604020202020204" pitchFamily="34" charset="0"/>
                <a:cs typeface="Arial" panose="020B0604020202020204" pitchFamily="34" charset="0"/>
              </a:rPr>
              <a:t>small electric dipoles in each peptide bond align through hydrogen bonds</a:t>
            </a: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r>
              <a:rPr lang="en-US" sz="2400" dirty="0">
                <a:latin typeface="Arial" panose="020B0604020202020204" pitchFamily="34" charset="0"/>
                <a:cs typeface="Arial" panose="020B0604020202020204" pitchFamily="34" charset="0"/>
              </a:rPr>
              <a:t>negatively charged amino acids often found near the NH</a:t>
            </a:r>
            <a:r>
              <a:rPr lang="en-US" sz="2400" baseline="-25000" dirty="0">
                <a:latin typeface="Arial" panose="020B0604020202020204" pitchFamily="34" charset="0"/>
                <a:cs typeface="Arial" panose="020B0604020202020204" pitchFamily="34" charset="0"/>
              </a:rPr>
              <a:t>3</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terminus</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r>
              <a:rPr lang="en-US" sz="2400" dirty="0">
                <a:latin typeface="Arial" panose="020B0604020202020204" pitchFamily="34" charset="0"/>
                <a:cs typeface="Arial" panose="020B0604020202020204" pitchFamily="34" charset="0"/>
              </a:rPr>
              <a:t>positively charged amino acids often found near the COO</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terminus</a:t>
            </a:r>
            <a:endParaRPr lang="en-US" sz="2400" dirty="0"/>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000" dirty="0">
              <a:latin typeface="Arial" panose="020B0604020202020204" pitchFamily="34" charset="0"/>
              <a:cs typeface="Arial" panose="020B0604020202020204" pitchFamily="34" charset="0"/>
            </a:endParaRPr>
          </a:p>
          <a:p>
            <a:pPr lvl="1" indent="-406400">
              <a:lnSpc>
                <a:spcPct val="110000"/>
              </a:lnSpc>
              <a:buSzPts val="2800"/>
              <a:defRPr/>
            </a:pPr>
            <a:endParaRPr lang="en-US" sz="2400" kern="12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p:txBody>
      </p:sp>
      <p:pic>
        <p:nvPicPr>
          <p:cNvPr id="76803" name="Picture 3" descr="A figure shows a segment of alpha helix with N H 3 plus at the bottom and C O O minus at the top with an arrow pointing upward alongside labeled net dipole that shows delta plus at the bottom and delta minus at the top.">
            <a:extLst>
              <a:ext uri="{FF2B5EF4-FFF2-40B4-BE49-F238E27FC236}">
                <a16:creationId xmlns:a16="http://schemas.microsoft.com/office/drawing/2014/main" id="{7FADE534-614C-B54C-B227-5CABF6B3C6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1525" y="2184400"/>
            <a:ext cx="2809875" cy="423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D8B16-1E62-4AE8-9633-837A68119C22}"/>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6</a:t>
            </a:r>
            <a:endParaRPr lang="en-AU" dirty="0">
              <a:solidFill>
                <a:srgbClr val="145C76"/>
              </a:solidFill>
            </a:endParaRPr>
          </a:p>
        </p:txBody>
      </p:sp>
      <p:sp>
        <p:nvSpPr>
          <p:cNvPr id="6" name="Google Shape;232;g7fe2cbe272_0_58">
            <a:extLst>
              <a:ext uri="{FF2B5EF4-FFF2-40B4-BE49-F238E27FC236}">
                <a16:creationId xmlns:a16="http://schemas.microsoft.com/office/drawing/2014/main" id="{07415BEC-E291-F748-B5A8-68281650FA65}"/>
              </a:ext>
            </a:extLst>
          </p:cNvPr>
          <p:cNvSpPr txBox="1">
            <a:spLocks/>
          </p:cNvSpPr>
          <p:nvPr/>
        </p:nvSpPr>
        <p:spPr bwMode="auto">
          <a:xfrm>
            <a:off x="342900" y="1371600"/>
            <a:ext cx="8458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Calibri" pitchFamily="34" charset="0"/>
                <a:ea typeface="MS PGothic" pitchFamily="34" charset="-128"/>
                <a:cs typeface="Calibri" pitchFamily="34" charset="0"/>
              </a:defRPr>
            </a:lvl1pPr>
            <a:lvl2pPr marL="457200" indent="0" algn="ctr" rtl="0" eaLnBrk="0" fontAlgn="base" hangingPunct="0">
              <a:spcBef>
                <a:spcPct val="20000"/>
              </a:spcBef>
              <a:spcAft>
                <a:spcPct val="0"/>
              </a:spcAft>
              <a:buNone/>
              <a:defRPr sz="2800">
                <a:solidFill>
                  <a:schemeClr val="tx1"/>
                </a:solidFill>
                <a:latin typeface="Calibri" pitchFamily="34" charset="0"/>
                <a:ea typeface="MS PGothic" pitchFamily="34" charset="-128"/>
                <a:cs typeface="Calibri" pitchFamily="34" charset="0"/>
              </a:defRPr>
            </a:lvl2pPr>
            <a:lvl3pPr marL="914400" indent="0" algn="ctr" rtl="0" eaLnBrk="0" fontAlgn="base" hangingPunct="0">
              <a:spcBef>
                <a:spcPct val="20000"/>
              </a:spcBef>
              <a:spcAft>
                <a:spcPct val="0"/>
              </a:spcAft>
              <a:buNone/>
              <a:defRPr sz="2400">
                <a:solidFill>
                  <a:schemeClr val="tx1"/>
                </a:solidFill>
                <a:latin typeface="Calibri" pitchFamily="34" charset="0"/>
                <a:ea typeface="MS PGothic" pitchFamily="34" charset="-128"/>
                <a:cs typeface="Calibri" pitchFamily="34" charset="0"/>
              </a:defRPr>
            </a:lvl3pPr>
            <a:lvl4pPr marL="1371600" indent="0" algn="ctr" rtl="0" eaLnBrk="0" fontAlgn="base" hangingPunct="0">
              <a:spcBef>
                <a:spcPct val="20000"/>
              </a:spcBef>
              <a:spcAft>
                <a:spcPct val="0"/>
              </a:spcAft>
              <a:buNone/>
              <a:defRPr sz="2000">
                <a:solidFill>
                  <a:schemeClr val="tx1"/>
                </a:solidFill>
                <a:latin typeface="Calibri" pitchFamily="34" charset="0"/>
                <a:ea typeface="MS PGothic" pitchFamily="34" charset="-128"/>
                <a:cs typeface="Calibri" pitchFamily="34" charset="0"/>
              </a:defRPr>
            </a:lvl4pPr>
            <a:lvl5pPr marL="1828800" indent="0" algn="ctr" rtl="0" eaLnBrk="0" fontAlgn="base" hangingPunct="0">
              <a:spcBef>
                <a:spcPct val="20000"/>
              </a:spcBef>
              <a:spcAft>
                <a:spcPct val="0"/>
              </a:spcAft>
              <a:buNone/>
              <a:defRPr sz="2000">
                <a:solidFill>
                  <a:schemeClr val="tx1"/>
                </a:solidFill>
                <a:latin typeface="Calibri" pitchFamily="34" charset="0"/>
                <a:ea typeface="MS PGothic" pitchFamily="34" charset="-128"/>
                <a:cs typeface="Calibri" pitchFamily="34" charset="0"/>
              </a:defRPr>
            </a:lvl5pPr>
            <a:lvl6pPr marL="2286000" indent="0" algn="ctr" rtl="0" fontAlgn="base">
              <a:spcBef>
                <a:spcPct val="20000"/>
              </a:spcBef>
              <a:spcAft>
                <a:spcPct val="0"/>
              </a:spcAft>
              <a:buNone/>
              <a:defRPr sz="2000">
                <a:solidFill>
                  <a:schemeClr val="tx1"/>
                </a:solidFill>
                <a:latin typeface="+mn-lt"/>
                <a:ea typeface="ＭＳ Ｐゴシック" charset="-128"/>
              </a:defRPr>
            </a:lvl6pPr>
            <a:lvl7pPr marL="2743200" indent="0" algn="ctr" rtl="0" fontAlgn="base">
              <a:spcBef>
                <a:spcPct val="20000"/>
              </a:spcBef>
              <a:spcAft>
                <a:spcPct val="0"/>
              </a:spcAft>
              <a:buNone/>
              <a:defRPr sz="2000">
                <a:solidFill>
                  <a:schemeClr val="tx1"/>
                </a:solidFill>
                <a:latin typeface="+mn-lt"/>
                <a:ea typeface="ＭＳ Ｐゴシック" charset="-128"/>
              </a:defRPr>
            </a:lvl7pPr>
            <a:lvl8pPr marL="3200400" indent="0" algn="ctr" rtl="0" fontAlgn="base">
              <a:spcBef>
                <a:spcPct val="20000"/>
              </a:spcBef>
              <a:spcAft>
                <a:spcPct val="0"/>
              </a:spcAft>
              <a:buNone/>
              <a:defRPr sz="2000">
                <a:solidFill>
                  <a:schemeClr val="tx1"/>
                </a:solidFill>
                <a:latin typeface="+mn-lt"/>
                <a:ea typeface="ＭＳ Ｐゴシック" charset="-128"/>
              </a:defRPr>
            </a:lvl8pPr>
            <a:lvl9pPr marL="3657600" indent="0" algn="ctr" rtl="0" fontAlgn="base">
              <a:spcBef>
                <a:spcPct val="20000"/>
              </a:spcBef>
              <a:spcAft>
                <a:spcPct val="0"/>
              </a:spcAft>
              <a:buNone/>
              <a:defRPr sz="2000">
                <a:solidFill>
                  <a:schemeClr val="tx1"/>
                </a:solidFill>
                <a:latin typeface="+mn-lt"/>
                <a:ea typeface="ＭＳ Ｐゴシック" charset="-128"/>
              </a:defRPr>
            </a:lvl9pPr>
          </a:lstStyle>
          <a:p>
            <a:pPr indent="-406400" algn="l">
              <a:lnSpc>
                <a:spcPct val="110000"/>
              </a:lnSpc>
              <a:buSzPts val="2800"/>
              <a:defRPr/>
            </a:pPr>
            <a:r>
              <a:rPr lang="en-US" sz="2400" kern="0" dirty="0">
                <a:latin typeface="Arial" panose="020B0604020202020204" pitchFamily="34" charset="0"/>
                <a:cs typeface="Arial" panose="020B0604020202020204" pitchFamily="34" charset="0"/>
              </a:rPr>
              <a:t>The </a:t>
            </a:r>
            <a:r>
              <a:rPr lang="el-GR" sz="2400" i="1" dirty="0">
                <a:latin typeface="Arial" panose="020B0604020202020204" pitchFamily="34" charset="0"/>
                <a:cs typeface="Arial" panose="020B0604020202020204" pitchFamily="34" charset="0"/>
              </a:rPr>
              <a:t>α</a:t>
            </a:r>
            <a:r>
              <a:rPr lang="en-US" sz="2400" dirty="0">
                <a:latin typeface="Arial" panose="020B0604020202020204" pitchFamily="34" charset="0"/>
                <a:cs typeface="Arial" panose="020B0604020202020204" pitchFamily="34" charset="0"/>
              </a:rPr>
              <a:t> helix is: </a:t>
            </a:r>
          </a:p>
          <a:p>
            <a:pPr indent="-406400" algn="l">
              <a:lnSpc>
                <a:spcPct val="110000"/>
              </a:lnSpc>
              <a:buSzPts val="2800"/>
              <a:defRPr/>
            </a:pPr>
            <a:endParaRPr lang="en-US" sz="2400" kern="0" dirty="0">
              <a:latin typeface="Arial" panose="020B0604020202020204" pitchFamily="34" charset="0"/>
              <a:cs typeface="Arial" panose="020B0604020202020204" pitchFamily="34" charset="0"/>
            </a:endParaRPr>
          </a:p>
          <a:p>
            <a:pPr indent="-406400" algn="l">
              <a:lnSpc>
                <a:spcPct val="110000"/>
              </a:lnSpc>
              <a:buSzPts val="2800"/>
              <a:defRPr/>
            </a:pPr>
            <a:r>
              <a:rPr lang="en-US" sz="2400" kern="0" dirty="0">
                <a:latin typeface="Arial" panose="020B0604020202020204" pitchFamily="34" charset="0"/>
                <a:cs typeface="Arial" panose="020B0604020202020204" pitchFamily="34" charset="0"/>
              </a:rPr>
              <a:t>A. affected by the identities of the residues near each end.</a:t>
            </a:r>
          </a:p>
          <a:p>
            <a:pPr indent="-406400" algn="l">
              <a:lnSpc>
                <a:spcPct val="110000"/>
              </a:lnSpc>
              <a:buSzPts val="2800"/>
              <a:defRPr/>
            </a:pPr>
            <a:r>
              <a:rPr lang="en-US" sz="2400" kern="0" dirty="0">
                <a:latin typeface="Arial" panose="020B0604020202020204" pitchFamily="34" charset="0"/>
                <a:cs typeface="Arial" panose="020B0604020202020204" pitchFamily="34" charset="0"/>
              </a:rPr>
              <a:t>B. stabilized by amino acid R-group interactions.</a:t>
            </a:r>
          </a:p>
          <a:p>
            <a:pPr indent="-406400" algn="l">
              <a:lnSpc>
                <a:spcPct val="110000"/>
              </a:lnSpc>
              <a:buSzPts val="2800"/>
              <a:defRPr/>
            </a:pPr>
            <a:r>
              <a:rPr lang="en-US" sz="2400" kern="0" dirty="0">
                <a:latin typeface="Arial" panose="020B0604020202020204" pitchFamily="34" charset="0"/>
                <a:cs typeface="Arial" panose="020B0604020202020204" pitchFamily="34" charset="0"/>
              </a:rPr>
              <a:t>C. a left-handed helix with 3.6 amino acids per turn.</a:t>
            </a:r>
          </a:p>
          <a:p>
            <a:pPr indent="-406400" algn="l">
              <a:lnSpc>
                <a:spcPct val="110000"/>
              </a:lnSpc>
              <a:buSzPts val="2800"/>
              <a:defRPr/>
            </a:pPr>
            <a:r>
              <a:rPr lang="en-US" sz="2400" kern="0" dirty="0">
                <a:latin typeface="Arial" panose="020B0604020202020204" pitchFamily="34" charset="0"/>
                <a:cs typeface="Arial" panose="020B0604020202020204" pitchFamily="34" charset="0"/>
              </a:rPr>
              <a:t>D. stabilized primarily by the hydrophobic effect.</a:t>
            </a:r>
          </a:p>
          <a:p>
            <a:pPr indent="-406400">
              <a:lnSpc>
                <a:spcPct val="110000"/>
              </a:lnSpc>
              <a:buSzPts val="2800"/>
              <a:defRPr/>
            </a:pPr>
            <a:endParaRPr lang="en-US" sz="2000" kern="0" dirty="0">
              <a:latin typeface="Arial" panose="020B0604020202020204" pitchFamily="34" charset="0"/>
              <a:cs typeface="Arial" panose="020B0604020202020204" pitchFamily="34" charset="0"/>
            </a:endParaRPr>
          </a:p>
          <a:p>
            <a:pPr lvl="1" indent="-406400">
              <a:lnSpc>
                <a:spcPct val="110000"/>
              </a:lnSpc>
              <a:buSzPts val="2800"/>
              <a:defRPr/>
            </a:pPr>
            <a:endParaRPr lang="en-US" sz="2400" kern="1200" dirty="0">
              <a:latin typeface="Arial" panose="020B0604020202020204" pitchFamily="34" charset="0"/>
              <a:cs typeface="Arial" panose="020B0604020202020204" pitchFamily="34" charset="0"/>
            </a:endParaRPr>
          </a:p>
          <a:p>
            <a:pPr marL="50800">
              <a:lnSpc>
                <a:spcPct val="110000"/>
              </a:lnSpc>
              <a:spcBef>
                <a:spcPts val="0"/>
              </a:spcBef>
              <a:buSzPts val="2800"/>
              <a:defRPr/>
            </a:pPr>
            <a:endParaRPr lang="en-US" sz="2400" kern="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kern="0" dirty="0">
              <a:latin typeface="Arial" panose="020B0604020202020204" pitchFamily="34" charset="0"/>
              <a:cs typeface="Arial" panose="020B0604020202020204" pitchFamily="34" charset="0"/>
            </a:endParaRPr>
          </a:p>
          <a:p>
            <a:pPr marL="50800">
              <a:lnSpc>
                <a:spcPct val="110000"/>
              </a:lnSpc>
              <a:spcBef>
                <a:spcPts val="0"/>
              </a:spcBef>
              <a:buSzPts val="2800"/>
              <a:defRPr/>
            </a:pPr>
            <a:endParaRPr lang="en-US" sz="2400" kern="0" dirty="0">
              <a:latin typeface="Arial" panose="020B0604020202020204" pitchFamily="34" charset="0"/>
              <a:cs typeface="Arial" panose="020B0604020202020204" pitchFamily="34" charset="0"/>
            </a:endParaRPr>
          </a:p>
        </p:txBody>
      </p:sp>
      <p:pic>
        <p:nvPicPr>
          <p:cNvPr id="5" name="Picture 4" descr="Icon P 2&#10;">
            <a:extLst>
              <a:ext uri="{FF2B5EF4-FFF2-40B4-BE49-F238E27FC236}">
                <a16:creationId xmlns:a16="http://schemas.microsoft.com/office/drawing/2014/main" id="{BBFC1683-1B6D-49CA-9204-4E82836A78C4}"/>
              </a:ext>
            </a:extLst>
          </p:cNvPr>
          <p:cNvPicPr>
            <a:picLocks noChangeAspect="1"/>
          </p:cNvPicPr>
          <p:nvPr/>
        </p:nvPicPr>
        <p:blipFill>
          <a:blip r:embed="rId3"/>
          <a:stretch>
            <a:fillRect/>
          </a:stretch>
        </p:blipFill>
        <p:spPr>
          <a:xfrm>
            <a:off x="927526" y="344928"/>
            <a:ext cx="1133954" cy="816935"/>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BCFB4-1865-4855-8B8B-BE253C52DEE4}"/>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6, Response</a:t>
            </a:r>
            <a:endParaRPr lang="en-AU" dirty="0">
              <a:solidFill>
                <a:srgbClr val="145C76"/>
              </a:solidFill>
            </a:endParaRPr>
          </a:p>
        </p:txBody>
      </p:sp>
      <p:sp>
        <p:nvSpPr>
          <p:cNvPr id="4" name="Google Shape;232;g7fe2cbe272_0_58">
            <a:extLst>
              <a:ext uri="{FF2B5EF4-FFF2-40B4-BE49-F238E27FC236}">
                <a16:creationId xmlns:a16="http://schemas.microsoft.com/office/drawing/2014/main" id="{AC6C3181-2B29-0844-A6DD-0EE5870CF9E3}"/>
              </a:ext>
            </a:extLst>
          </p:cNvPr>
          <p:cNvSpPr txBox="1">
            <a:spLocks/>
          </p:cNvSpPr>
          <p:nvPr/>
        </p:nvSpPr>
        <p:spPr bwMode="auto">
          <a:xfrm>
            <a:off x="342900" y="1371600"/>
            <a:ext cx="8458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Calibri" pitchFamily="34" charset="0"/>
                <a:ea typeface="MS PGothic" pitchFamily="34" charset="-128"/>
                <a:cs typeface="Calibri" pitchFamily="34" charset="0"/>
              </a:defRPr>
            </a:lvl1pPr>
            <a:lvl2pPr marL="457200" indent="0" algn="ctr" rtl="0" eaLnBrk="0" fontAlgn="base" hangingPunct="0">
              <a:spcBef>
                <a:spcPct val="20000"/>
              </a:spcBef>
              <a:spcAft>
                <a:spcPct val="0"/>
              </a:spcAft>
              <a:buNone/>
              <a:defRPr sz="2800">
                <a:solidFill>
                  <a:schemeClr val="tx1"/>
                </a:solidFill>
                <a:latin typeface="Calibri" pitchFamily="34" charset="0"/>
                <a:ea typeface="MS PGothic" pitchFamily="34" charset="-128"/>
                <a:cs typeface="Calibri" pitchFamily="34" charset="0"/>
              </a:defRPr>
            </a:lvl2pPr>
            <a:lvl3pPr marL="914400" indent="0" algn="ctr" rtl="0" eaLnBrk="0" fontAlgn="base" hangingPunct="0">
              <a:spcBef>
                <a:spcPct val="20000"/>
              </a:spcBef>
              <a:spcAft>
                <a:spcPct val="0"/>
              </a:spcAft>
              <a:buNone/>
              <a:defRPr sz="2400">
                <a:solidFill>
                  <a:schemeClr val="tx1"/>
                </a:solidFill>
                <a:latin typeface="Calibri" pitchFamily="34" charset="0"/>
                <a:ea typeface="MS PGothic" pitchFamily="34" charset="-128"/>
                <a:cs typeface="Calibri" pitchFamily="34" charset="0"/>
              </a:defRPr>
            </a:lvl3pPr>
            <a:lvl4pPr marL="1371600" indent="0" algn="ctr" rtl="0" eaLnBrk="0" fontAlgn="base" hangingPunct="0">
              <a:spcBef>
                <a:spcPct val="20000"/>
              </a:spcBef>
              <a:spcAft>
                <a:spcPct val="0"/>
              </a:spcAft>
              <a:buNone/>
              <a:defRPr sz="2000">
                <a:solidFill>
                  <a:schemeClr val="tx1"/>
                </a:solidFill>
                <a:latin typeface="Calibri" pitchFamily="34" charset="0"/>
                <a:ea typeface="MS PGothic" pitchFamily="34" charset="-128"/>
                <a:cs typeface="Calibri" pitchFamily="34" charset="0"/>
              </a:defRPr>
            </a:lvl4pPr>
            <a:lvl5pPr marL="1828800" indent="0" algn="ctr" rtl="0" eaLnBrk="0" fontAlgn="base" hangingPunct="0">
              <a:spcBef>
                <a:spcPct val="20000"/>
              </a:spcBef>
              <a:spcAft>
                <a:spcPct val="0"/>
              </a:spcAft>
              <a:buNone/>
              <a:defRPr sz="2000">
                <a:solidFill>
                  <a:schemeClr val="tx1"/>
                </a:solidFill>
                <a:latin typeface="Calibri" pitchFamily="34" charset="0"/>
                <a:ea typeface="MS PGothic" pitchFamily="34" charset="-128"/>
                <a:cs typeface="Calibri" pitchFamily="34" charset="0"/>
              </a:defRPr>
            </a:lvl5pPr>
            <a:lvl6pPr marL="2286000" indent="0" algn="ctr" rtl="0" fontAlgn="base">
              <a:spcBef>
                <a:spcPct val="20000"/>
              </a:spcBef>
              <a:spcAft>
                <a:spcPct val="0"/>
              </a:spcAft>
              <a:buNone/>
              <a:defRPr sz="2000">
                <a:solidFill>
                  <a:schemeClr val="tx1"/>
                </a:solidFill>
                <a:latin typeface="+mn-lt"/>
                <a:ea typeface="ＭＳ Ｐゴシック" charset="-128"/>
              </a:defRPr>
            </a:lvl6pPr>
            <a:lvl7pPr marL="2743200" indent="0" algn="ctr" rtl="0" fontAlgn="base">
              <a:spcBef>
                <a:spcPct val="20000"/>
              </a:spcBef>
              <a:spcAft>
                <a:spcPct val="0"/>
              </a:spcAft>
              <a:buNone/>
              <a:defRPr sz="2000">
                <a:solidFill>
                  <a:schemeClr val="tx1"/>
                </a:solidFill>
                <a:latin typeface="+mn-lt"/>
                <a:ea typeface="ＭＳ Ｐゴシック" charset="-128"/>
              </a:defRPr>
            </a:lvl7pPr>
            <a:lvl8pPr marL="3200400" indent="0" algn="ctr" rtl="0" fontAlgn="base">
              <a:spcBef>
                <a:spcPct val="20000"/>
              </a:spcBef>
              <a:spcAft>
                <a:spcPct val="0"/>
              </a:spcAft>
              <a:buNone/>
              <a:defRPr sz="2000">
                <a:solidFill>
                  <a:schemeClr val="tx1"/>
                </a:solidFill>
                <a:latin typeface="+mn-lt"/>
                <a:ea typeface="ＭＳ Ｐゴシック" charset="-128"/>
              </a:defRPr>
            </a:lvl8pPr>
            <a:lvl9pPr marL="3657600" indent="0" algn="ctr" rtl="0" fontAlgn="base">
              <a:spcBef>
                <a:spcPct val="20000"/>
              </a:spcBef>
              <a:spcAft>
                <a:spcPct val="0"/>
              </a:spcAft>
              <a:buNone/>
              <a:defRPr sz="2000">
                <a:solidFill>
                  <a:schemeClr val="tx1"/>
                </a:solidFill>
                <a:latin typeface="+mn-lt"/>
                <a:ea typeface="ＭＳ Ｐゴシック" charset="-128"/>
              </a:defRPr>
            </a:lvl9pPr>
          </a:lstStyle>
          <a:p>
            <a:pPr indent="-406400" algn="l">
              <a:lnSpc>
                <a:spcPct val="110000"/>
              </a:lnSpc>
              <a:buSzPts val="2800"/>
              <a:defRPr/>
            </a:pPr>
            <a:r>
              <a:rPr lang="en-US" sz="2400" kern="0" dirty="0">
                <a:latin typeface="Arial" panose="020B0604020202020204" pitchFamily="34" charset="0"/>
                <a:cs typeface="Arial" panose="020B0604020202020204" pitchFamily="34" charset="0"/>
              </a:rPr>
              <a:t>The </a:t>
            </a:r>
            <a:r>
              <a:rPr lang="el-GR" sz="2400" i="1" dirty="0">
                <a:latin typeface="Arial" panose="020B0604020202020204" pitchFamily="34" charset="0"/>
                <a:cs typeface="Arial" panose="020B0604020202020204" pitchFamily="34" charset="0"/>
              </a:rPr>
              <a:t>α</a:t>
            </a:r>
            <a:r>
              <a:rPr lang="en-US" sz="2400" dirty="0">
                <a:latin typeface="Arial" panose="020B0604020202020204" pitchFamily="34" charset="0"/>
                <a:cs typeface="Arial" panose="020B0604020202020204" pitchFamily="34" charset="0"/>
              </a:rPr>
              <a:t> helix is: </a:t>
            </a:r>
          </a:p>
          <a:p>
            <a:pPr indent="-406400" algn="l">
              <a:lnSpc>
                <a:spcPct val="110000"/>
              </a:lnSpc>
              <a:buSzPts val="2800"/>
              <a:defRPr/>
            </a:pPr>
            <a:endParaRPr lang="en-US" sz="2400" kern="0" dirty="0">
              <a:latin typeface="Arial" panose="020B0604020202020204" pitchFamily="34" charset="0"/>
              <a:cs typeface="Arial" panose="020B0604020202020204" pitchFamily="34" charset="0"/>
            </a:endParaRPr>
          </a:p>
          <a:p>
            <a:pPr indent="-406400" algn="l">
              <a:lnSpc>
                <a:spcPct val="110000"/>
              </a:lnSpc>
              <a:buSzPts val="2800"/>
              <a:defRPr/>
            </a:pPr>
            <a:r>
              <a:rPr lang="en-US" sz="2400" b="1" kern="0" dirty="0">
                <a:latin typeface="Arial" panose="020B0604020202020204" pitchFamily="34" charset="0"/>
                <a:cs typeface="Arial" panose="020B0604020202020204" pitchFamily="34" charset="0"/>
              </a:rPr>
              <a:t>A. affected by the identities of the residues near each  </a:t>
            </a:r>
          </a:p>
          <a:p>
            <a:pPr indent="-406400" algn="l">
              <a:lnSpc>
                <a:spcPct val="110000"/>
              </a:lnSpc>
              <a:buSzPts val="2800"/>
              <a:defRPr/>
            </a:pPr>
            <a:r>
              <a:rPr lang="en-US" sz="2400" b="1" kern="0" dirty="0">
                <a:latin typeface="Arial" panose="020B0604020202020204" pitchFamily="34" charset="0"/>
                <a:cs typeface="Arial" panose="020B0604020202020204" pitchFamily="34" charset="0"/>
              </a:rPr>
              <a:t>     end.</a:t>
            </a:r>
          </a:p>
          <a:p>
            <a:pPr indent="-406400" algn="l">
              <a:lnSpc>
                <a:spcPct val="110000"/>
              </a:lnSpc>
              <a:buSzPts val="2800"/>
              <a:defRPr/>
            </a:pPr>
            <a:endParaRPr lang="en-US" sz="2400" b="1" kern="0" dirty="0">
              <a:latin typeface="Arial" panose="020B0604020202020204" pitchFamily="34" charset="0"/>
              <a:cs typeface="Arial" panose="020B0604020202020204" pitchFamily="34" charset="0"/>
            </a:endParaRPr>
          </a:p>
          <a:p>
            <a:pPr indent="-406400" algn="l">
              <a:lnSpc>
                <a:spcPct val="110000"/>
              </a:lnSpc>
              <a:buSzPts val="2800"/>
              <a:defRPr/>
            </a:pPr>
            <a:r>
              <a:rPr lang="en-US" sz="2400" b="1" kern="0" dirty="0">
                <a:latin typeface="Arial" panose="020B0604020202020204" pitchFamily="34" charset="0"/>
                <a:cs typeface="Arial" panose="020B0604020202020204" pitchFamily="34" charset="0"/>
              </a:rPr>
              <a:t>There is a net dipole along the helical axis of an </a:t>
            </a:r>
            <a:r>
              <a:rPr lang="el-GR" sz="2400" b="1" i="1" dirty="0">
                <a:latin typeface="Arial" panose="020B0604020202020204" pitchFamily="34" charset="0"/>
                <a:cs typeface="Arial" panose="020B0604020202020204" pitchFamily="34" charset="0"/>
              </a:rPr>
              <a:t>α</a:t>
            </a:r>
            <a:r>
              <a:rPr lang="en-US" sz="2400" b="1" dirty="0">
                <a:latin typeface="Arial" panose="020B0604020202020204" pitchFamily="34" charset="0"/>
                <a:cs typeface="Arial" panose="020B0604020202020204" pitchFamily="34" charset="0"/>
              </a:rPr>
              <a:t> helix. The partial positive and negative charges of the helix dipole reside on the peptide NH</a:t>
            </a:r>
            <a:r>
              <a:rPr lang="en-US" sz="2400" b="1" baseline="-25000" dirty="0">
                <a:latin typeface="Arial" panose="020B0604020202020204" pitchFamily="34" charset="0"/>
                <a:cs typeface="Arial" panose="020B0604020202020204" pitchFamily="34" charset="0"/>
              </a:rPr>
              <a:t>3</a:t>
            </a:r>
            <a:r>
              <a:rPr lang="en-US" sz="2400" b="1" baseline="300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and COO</a:t>
            </a:r>
            <a:r>
              <a:rPr lang="en-US" sz="2400" b="1" baseline="300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groups. For this reason, negatively charged amino acids are often found near the NH</a:t>
            </a:r>
            <a:r>
              <a:rPr lang="en-US" sz="2400" b="1" baseline="-25000" dirty="0">
                <a:latin typeface="Arial" panose="020B0604020202020204" pitchFamily="34" charset="0"/>
                <a:cs typeface="Arial" panose="020B0604020202020204" pitchFamily="34" charset="0"/>
              </a:rPr>
              <a:t>3</a:t>
            </a:r>
            <a:r>
              <a:rPr lang="en-US" sz="2400" b="1" baseline="300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terminus and positively charged amino acids are often found near the COO</a:t>
            </a:r>
            <a:r>
              <a:rPr lang="en-US" sz="2400" b="1" baseline="300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terminus.</a:t>
            </a:r>
            <a:endParaRPr lang="en-US" sz="2400" b="1" kern="0" dirty="0">
              <a:latin typeface="Arial" panose="020B0604020202020204" pitchFamily="34" charset="0"/>
              <a:cs typeface="Arial" panose="020B0604020202020204" pitchFamily="34" charset="0"/>
            </a:endParaRPr>
          </a:p>
          <a:p>
            <a:pPr indent="-406400">
              <a:lnSpc>
                <a:spcPct val="110000"/>
              </a:lnSpc>
              <a:buSzPts val="2800"/>
              <a:defRPr/>
            </a:pPr>
            <a:endParaRPr lang="en-US" sz="2000" kern="0" dirty="0">
              <a:latin typeface="Arial" panose="020B0604020202020204" pitchFamily="34" charset="0"/>
              <a:cs typeface="Arial" panose="020B0604020202020204" pitchFamily="34" charset="0"/>
            </a:endParaRPr>
          </a:p>
          <a:p>
            <a:pPr lvl="1" indent="-406400">
              <a:lnSpc>
                <a:spcPct val="110000"/>
              </a:lnSpc>
              <a:buSzPts val="2800"/>
              <a:defRPr/>
            </a:pPr>
            <a:endParaRPr lang="en-US" sz="2400" kern="1200" dirty="0">
              <a:latin typeface="Arial" panose="020B0604020202020204" pitchFamily="34" charset="0"/>
              <a:cs typeface="Arial" panose="020B0604020202020204" pitchFamily="34" charset="0"/>
            </a:endParaRPr>
          </a:p>
          <a:p>
            <a:pPr marL="50800">
              <a:lnSpc>
                <a:spcPct val="110000"/>
              </a:lnSpc>
              <a:spcBef>
                <a:spcPts val="0"/>
              </a:spcBef>
              <a:buSzPts val="2800"/>
              <a:defRPr/>
            </a:pPr>
            <a:endParaRPr lang="en-US" sz="2400" kern="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kern="0" dirty="0">
              <a:latin typeface="Arial" panose="020B0604020202020204" pitchFamily="34" charset="0"/>
              <a:cs typeface="Arial" panose="020B0604020202020204" pitchFamily="34" charset="0"/>
            </a:endParaRPr>
          </a:p>
          <a:p>
            <a:pPr marL="50800">
              <a:lnSpc>
                <a:spcPct val="110000"/>
              </a:lnSpc>
              <a:spcBef>
                <a:spcPts val="0"/>
              </a:spcBef>
              <a:buSzPts val="2800"/>
              <a:defRPr/>
            </a:pPr>
            <a:endParaRPr lang="en-US" sz="2400" kern="0" dirty="0">
              <a:latin typeface="Arial" panose="020B0604020202020204" pitchFamily="34" charset="0"/>
              <a:cs typeface="Arial" panose="020B060402020202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EA454A-9D47-47E5-89DF-2AC3C050D5FD}"/>
              </a:ext>
            </a:extLst>
          </p:cNvPr>
          <p:cNvSpPr>
            <a:spLocks noGrp="1"/>
          </p:cNvSpPr>
          <p:nvPr>
            <p:ph type="title"/>
          </p:nvPr>
        </p:nvSpPr>
        <p:spPr>
          <a:xfrm>
            <a:off x="0" y="152399"/>
            <a:ext cx="9144000" cy="1253613"/>
          </a:xfrm>
        </p:spPr>
        <p:txBody>
          <a:bodyPr/>
          <a:lstStyle/>
          <a:p>
            <a:r>
              <a:rPr lang="en-US" altLang="en-US" dirty="0">
                <a:solidFill>
                  <a:srgbClr val="4E4CB4"/>
                </a:solidFill>
                <a:latin typeface="Arial" panose="020B0604020202020204" pitchFamily="34" charset="0"/>
                <a:cs typeface="Arial" panose="020B0604020202020204" pitchFamily="34" charset="0"/>
              </a:rPr>
              <a:t>The </a:t>
            </a:r>
            <a:r>
              <a:rPr lang="en-US" altLang="en-US" i="1" dirty="0">
                <a:solidFill>
                  <a:srgbClr val="4E4CB4"/>
                </a:solidFill>
                <a:latin typeface="Arial" panose="020B0604020202020204" pitchFamily="34" charset="0"/>
                <a:cs typeface="Arial" panose="020B0604020202020204" pitchFamily="34" charset="0"/>
                <a:sym typeface="Symbol" pitchFamily="2" charset="2"/>
              </a:rPr>
              <a:t></a:t>
            </a:r>
            <a:r>
              <a:rPr lang="en-US" altLang="en-US" dirty="0">
                <a:solidFill>
                  <a:srgbClr val="4E4CB4"/>
                </a:solidFill>
                <a:latin typeface="Arial" panose="020B0604020202020204" pitchFamily="34" charset="0"/>
                <a:cs typeface="Arial" panose="020B0604020202020204" pitchFamily="34" charset="0"/>
                <a:sym typeface="Symbol" pitchFamily="2" charset="2"/>
              </a:rPr>
              <a:t> Conformation Organizes Polypeptide Chains into Sheets</a:t>
            </a:r>
            <a:endParaRPr lang="en-AU" dirty="0">
              <a:solidFill>
                <a:srgbClr val="4E4CB4"/>
              </a:solidFill>
            </a:endParaRPr>
          </a:p>
        </p:txBody>
      </p:sp>
      <p:sp>
        <p:nvSpPr>
          <p:cNvPr id="5" name="Google Shape;232;g7fe2cbe272_0_58">
            <a:extLst>
              <a:ext uri="{FF2B5EF4-FFF2-40B4-BE49-F238E27FC236}">
                <a16:creationId xmlns:a16="http://schemas.microsoft.com/office/drawing/2014/main" id="{0D68A569-B6EA-E942-81A4-C7B07C4C29A7}"/>
              </a:ext>
            </a:extLst>
          </p:cNvPr>
          <p:cNvSpPr txBox="1">
            <a:spLocks noGrp="1"/>
          </p:cNvSpPr>
          <p:nvPr>
            <p:ph type="body" idx="1"/>
          </p:nvPr>
        </p:nvSpPr>
        <p:spPr>
          <a:xfrm>
            <a:off x="165100" y="2019300"/>
            <a:ext cx="8521700" cy="1785784"/>
          </a:xfrm>
        </p:spPr>
        <p:txBody>
          <a:bodyPr/>
          <a:lstStyle/>
          <a:p>
            <a:pPr indent="-406400">
              <a:lnSpc>
                <a:spcPct val="110000"/>
              </a:lnSpc>
              <a:buSzPts val="2800"/>
              <a:defRPr/>
            </a:pPr>
            <a:r>
              <a:rPr lang="en-US" altLang="en-US" sz="2400" b="1" i="1" dirty="0">
                <a:latin typeface="Arial" panose="020B0604020202020204" pitchFamily="34" charset="0"/>
                <a:cs typeface="Arial" panose="020B0604020202020204" pitchFamily="34" charset="0"/>
                <a:sym typeface="Symbol" pitchFamily="2" charset="2"/>
              </a:rPr>
              <a:t></a:t>
            </a:r>
            <a:r>
              <a:rPr lang="en-US" altLang="en-US" sz="2400" b="1" dirty="0">
                <a:latin typeface="Arial" panose="020B0604020202020204" pitchFamily="34" charset="0"/>
                <a:cs typeface="Arial" panose="020B0604020202020204" pitchFamily="34" charset="0"/>
                <a:sym typeface="Symbol" pitchFamily="2" charset="2"/>
              </a:rPr>
              <a:t> conformation </a:t>
            </a:r>
            <a:r>
              <a:rPr lang="en-US" altLang="en-US" sz="2400" dirty="0">
                <a:latin typeface="Arial" panose="020B0604020202020204" pitchFamily="34" charset="0"/>
                <a:cs typeface="Arial" panose="020B0604020202020204" pitchFamily="34" charset="0"/>
                <a:sym typeface="Symbol" pitchFamily="2" charset="2"/>
              </a:rPr>
              <a:t>= backbone extends into a zigzag</a:t>
            </a:r>
          </a:p>
          <a:p>
            <a:pPr lvl="1" indent="-406400">
              <a:lnSpc>
                <a:spcPct val="110000"/>
              </a:lnSpc>
              <a:buSzPts val="2800"/>
              <a:defRPr/>
            </a:pPr>
            <a:r>
              <a:rPr lang="en-US" altLang="en-US" sz="2400" i="1" dirty="0">
                <a:latin typeface="Arial" panose="020B0604020202020204" pitchFamily="34" charset="0"/>
                <a:cs typeface="Arial" panose="020B0604020202020204" pitchFamily="34" charset="0"/>
                <a:sym typeface="Symbol" pitchFamily="2" charset="2"/>
              </a:rPr>
              <a:t></a:t>
            </a:r>
            <a:r>
              <a:rPr lang="en-US" altLang="en-US" sz="2400" dirty="0">
                <a:latin typeface="Arial" panose="020B0604020202020204" pitchFamily="34" charset="0"/>
                <a:cs typeface="Arial" panose="020B0604020202020204" pitchFamily="34" charset="0"/>
                <a:sym typeface="Symbol" pitchFamily="2" charset="2"/>
              </a:rPr>
              <a:t> strand =</a:t>
            </a:r>
            <a:r>
              <a:rPr lang="en-US" altLang="en-US" sz="2400" b="1" dirty="0">
                <a:latin typeface="Arial" panose="020B0604020202020204" pitchFamily="34" charset="0"/>
                <a:cs typeface="Arial" panose="020B0604020202020204" pitchFamily="34" charset="0"/>
                <a:sym typeface="Symbol" pitchFamily="2" charset="2"/>
              </a:rPr>
              <a:t> </a:t>
            </a:r>
            <a:r>
              <a:rPr lang="en-US" altLang="en-US" sz="2400" kern="1200" dirty="0">
                <a:latin typeface="Arial" panose="020B0604020202020204" pitchFamily="34" charset="0"/>
                <a:cs typeface="Arial" panose="020B0604020202020204" pitchFamily="34" charset="0"/>
                <a:sym typeface="Symbol" pitchFamily="2" charset="2"/>
              </a:rPr>
              <a:t>s</a:t>
            </a:r>
            <a:r>
              <a:rPr lang="en-US" sz="2400" kern="1200" dirty="0">
                <a:latin typeface="Arial" panose="020B0604020202020204" pitchFamily="34" charset="0"/>
                <a:cs typeface="Arial" panose="020B0604020202020204" pitchFamily="34" charset="0"/>
              </a:rPr>
              <a:t>ingle protein segment </a:t>
            </a:r>
          </a:p>
          <a:p>
            <a:pPr lvl="1" indent="-406400">
              <a:lnSpc>
                <a:spcPct val="110000"/>
              </a:lnSpc>
              <a:buSzPts val="2800"/>
              <a:defRPr/>
            </a:pPr>
            <a:r>
              <a:rPr lang="en-US" altLang="en-US" sz="2400" b="1" i="1" dirty="0">
                <a:latin typeface="Arial" panose="020B0604020202020204" pitchFamily="34" charset="0"/>
                <a:cs typeface="Arial" panose="020B0604020202020204" pitchFamily="34" charset="0"/>
                <a:sym typeface="Symbol" pitchFamily="2" charset="2"/>
              </a:rPr>
              <a:t></a:t>
            </a:r>
            <a:r>
              <a:rPr lang="en-US" altLang="en-US" sz="2400" b="1" dirty="0">
                <a:latin typeface="Arial" panose="020B0604020202020204" pitchFamily="34" charset="0"/>
                <a:cs typeface="Arial" panose="020B0604020202020204" pitchFamily="34" charset="0"/>
                <a:sym typeface="Symbol" pitchFamily="2" charset="2"/>
              </a:rPr>
              <a:t> sheet </a:t>
            </a:r>
            <a:r>
              <a:rPr lang="en-US" altLang="en-US" sz="2400" dirty="0">
                <a:latin typeface="Arial" panose="020B0604020202020204" pitchFamily="34" charset="0"/>
                <a:cs typeface="Arial" panose="020B0604020202020204" pitchFamily="34" charset="0"/>
                <a:sym typeface="Symbol" pitchFamily="2" charset="2"/>
              </a:rPr>
              <a:t>= several strands in </a:t>
            </a:r>
            <a:r>
              <a:rPr lang="en-US" altLang="en-US" sz="2400" i="1" dirty="0">
                <a:latin typeface="Arial" panose="020B0604020202020204" pitchFamily="34" charset="0"/>
                <a:cs typeface="Arial" panose="020B0604020202020204" pitchFamily="34" charset="0"/>
                <a:sym typeface="Symbol" pitchFamily="2" charset="2"/>
              </a:rPr>
              <a:t></a:t>
            </a:r>
            <a:r>
              <a:rPr lang="en-US" altLang="en-US" sz="2400" dirty="0">
                <a:latin typeface="Arial" panose="020B0604020202020204" pitchFamily="34" charset="0"/>
                <a:cs typeface="Arial" panose="020B0604020202020204" pitchFamily="34" charset="0"/>
                <a:sym typeface="Symbol" pitchFamily="2" charset="2"/>
              </a:rPr>
              <a:t> conformation side by side</a:t>
            </a:r>
            <a:endParaRPr lang="en-US" sz="2400" b="1"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p:txBody>
      </p:sp>
      <p:pic>
        <p:nvPicPr>
          <p:cNvPr id="78851" name="Picture 2" descr="Part a shows a beta strand in a side view. The backbone of the strand is in a folded arrow pointing to the right. An amino group extends to the left of the arrow, then the carbons and nitrogens of six amino groups all lie along the folded arrow with the side chains alternating between pointing above and below the arrow. The first side chain is below, then the arrow slants upward and the second is above, then the arrow slants downward and the chain is below, and so on. ">
            <a:extLst>
              <a:ext uri="{FF2B5EF4-FFF2-40B4-BE49-F238E27FC236}">
                <a16:creationId xmlns:a16="http://schemas.microsoft.com/office/drawing/2014/main" id="{316BC39E-5BD1-1746-8708-764C5BE470B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34051" y="4081463"/>
            <a:ext cx="6783797" cy="2052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7881BF4-FB43-49F3-84EF-E98EBA86101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sym typeface="Symbol" pitchFamily="2" charset="2"/>
              </a:rPr>
              <a:t>Adjacent Polypeptide Chains in a </a:t>
            </a:r>
            <a:r>
              <a:rPr lang="en-US" altLang="en-US" i="1" dirty="0">
                <a:solidFill>
                  <a:schemeClr val="accent4"/>
                </a:solidFill>
                <a:latin typeface="Arial" panose="020B0604020202020204" pitchFamily="34" charset="0"/>
                <a:cs typeface="Arial" panose="020B0604020202020204" pitchFamily="34" charset="0"/>
                <a:sym typeface="Symbol" pitchFamily="2" charset="2"/>
              </a:rPr>
              <a:t></a:t>
            </a:r>
            <a:r>
              <a:rPr lang="en-US" altLang="en-US" dirty="0">
                <a:solidFill>
                  <a:schemeClr val="accent4"/>
                </a:solidFill>
                <a:latin typeface="Arial" panose="020B0604020202020204" pitchFamily="34" charset="0"/>
                <a:cs typeface="Arial" panose="020B0604020202020204" pitchFamily="34" charset="0"/>
                <a:sym typeface="Symbol" pitchFamily="2" charset="2"/>
              </a:rPr>
              <a:t> Sheet</a:t>
            </a:r>
            <a:r>
              <a:rPr lang="en-US" dirty="0">
                <a:solidFill>
                  <a:schemeClr val="accent4"/>
                </a:solidFill>
                <a:latin typeface="Arial" panose="020B0604020202020204" pitchFamily="34" charset="0"/>
                <a:cs typeface="Arial" panose="020B0604020202020204" pitchFamily="34" charset="0"/>
                <a:sym typeface="Symbol" pitchFamily="2" charset="2"/>
              </a:rPr>
              <a:t> </a:t>
            </a:r>
            <a:r>
              <a:rPr lang="en-US" dirty="0">
                <a:solidFill>
                  <a:schemeClr val="tx1"/>
                </a:solidFill>
                <a:latin typeface="Arial" panose="020B0604020202020204" pitchFamily="34" charset="0"/>
                <a:cs typeface="Arial" panose="020B0604020202020204" pitchFamily="34" charset="0"/>
                <a:sym typeface="Symbol" pitchFamily="2" charset="2"/>
              </a:rPr>
              <a:t>Can Be Antiparallel or Parallel</a:t>
            </a:r>
            <a:endParaRPr lang="en-AU" dirty="0"/>
          </a:p>
        </p:txBody>
      </p:sp>
      <p:sp>
        <p:nvSpPr>
          <p:cNvPr id="6" name="Google Shape;232;g7fe2cbe272_0_58">
            <a:extLst>
              <a:ext uri="{FF2B5EF4-FFF2-40B4-BE49-F238E27FC236}">
                <a16:creationId xmlns:a16="http://schemas.microsoft.com/office/drawing/2014/main" id="{72E2E22D-5862-B045-98FD-7F8FD4F46DE4}"/>
              </a:ext>
            </a:extLst>
          </p:cNvPr>
          <p:cNvSpPr txBox="1">
            <a:spLocks noGrp="1"/>
          </p:cNvSpPr>
          <p:nvPr>
            <p:ph type="body" idx="1"/>
          </p:nvPr>
        </p:nvSpPr>
        <p:spPr>
          <a:xfrm>
            <a:off x="304800" y="1722438"/>
            <a:ext cx="3810000" cy="4825846"/>
          </a:xfrm>
        </p:spPr>
        <p:txBody>
          <a:bodyPr/>
          <a:lstStyle/>
          <a:p>
            <a:pPr indent="-406400">
              <a:lnSpc>
                <a:spcPct val="110000"/>
              </a:lnSpc>
              <a:buSzPts val="2800"/>
              <a:defRPr/>
            </a:pPr>
            <a:r>
              <a:rPr lang="en-US" sz="2400" dirty="0">
                <a:latin typeface="Arial" panose="020B0604020202020204" pitchFamily="34" charset="0"/>
                <a:cs typeface="Arial" panose="020B0604020202020204" pitchFamily="34" charset="0"/>
              </a:rPr>
              <a:t>antiparallel = opposite orientation</a:t>
            </a:r>
          </a:p>
          <a:p>
            <a:pPr lvl="1" indent="-406400">
              <a:lnSpc>
                <a:spcPct val="110000"/>
              </a:lnSpc>
              <a:buSzPts val="2800"/>
              <a:defRPr/>
            </a:pPr>
            <a:r>
              <a:rPr lang="en-US" sz="2400" dirty="0">
                <a:latin typeface="Arial" panose="020B0604020202020204" pitchFamily="34" charset="0"/>
                <a:cs typeface="Arial" panose="020B0604020202020204" pitchFamily="34" charset="0"/>
              </a:rPr>
              <a:t>occur more frequently</a:t>
            </a:r>
          </a:p>
          <a:p>
            <a:pPr lvl="1"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r>
              <a:rPr lang="en-US" sz="2400" dirty="0">
                <a:latin typeface="Arial" panose="020B0604020202020204" pitchFamily="34" charset="0"/>
                <a:cs typeface="Arial" panose="020B0604020202020204" pitchFamily="34" charset="0"/>
              </a:rPr>
              <a:t>parallel = same orientation</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r>
              <a:rPr lang="en-US" sz="2400" dirty="0">
                <a:latin typeface="Arial" panose="020B0604020202020204" pitchFamily="34" charset="0"/>
                <a:cs typeface="Arial" panose="020B0604020202020204" pitchFamily="34" charset="0"/>
              </a:rPr>
              <a:t>H bonds form between backbone atoms of adjacent segments</a:t>
            </a:r>
          </a:p>
          <a:p>
            <a:pPr marL="508000" lvl="1" indent="0">
              <a:lnSpc>
                <a:spcPct val="110000"/>
              </a:lnSpc>
              <a:buSzPts val="2800"/>
              <a:buFontTx/>
              <a:buNone/>
              <a:defRPr/>
            </a:pPr>
            <a:endParaRPr lang="en-US" sz="2400" kern="12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p:txBody>
      </p:sp>
      <p:pic>
        <p:nvPicPr>
          <p:cNvPr id="80899" name="Picture 4" descr="part a. The top and bottom arrows point to the right and the middle arrow points to the left. Hydrogen bonding is shown between H bonded to N on one strand and O double bonded to C on the other. There are three sets of hydrogen bonds between each pair of arrows and these bond are vertical. Each new fold of the arrow contains one hydrogen bond. The distance between two carbons separated by one full up and down fold of the arrow is labeled as 7 Angstroms. Part c shows a parallel beta sheet. All of the arrows point to the right with N extending to the left of the chain. There is again one hydrogen bond for each fold of the arrow, but the hydrogen bonds are now angled. O on a lower arrow has a hydrogen bond angled upward to the right to H bonded to N above and O on the upper arrow has a hydrogen bond extending down to the right to bond with H bonded to N below. The distance between two carbons separated by one full up and down fold is 6.5 angstroms.">
            <a:extLst>
              <a:ext uri="{FF2B5EF4-FFF2-40B4-BE49-F238E27FC236}">
                <a16:creationId xmlns:a16="http://schemas.microsoft.com/office/drawing/2014/main" id="{DD648504-24E4-764D-A623-F8B737454FE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65642" y="1503363"/>
            <a:ext cx="4605254"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98448-3B12-4927-A38B-115C1D4F60A4}"/>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7</a:t>
            </a:r>
            <a:endParaRPr lang="en-AU" dirty="0">
              <a:solidFill>
                <a:srgbClr val="145C76"/>
              </a:solidFill>
            </a:endParaRPr>
          </a:p>
        </p:txBody>
      </p:sp>
      <p:sp>
        <p:nvSpPr>
          <p:cNvPr id="8" name="Google Shape;232;g7fe2cbe272_0_58">
            <a:extLst>
              <a:ext uri="{FF2B5EF4-FFF2-40B4-BE49-F238E27FC236}">
                <a16:creationId xmlns:a16="http://schemas.microsoft.com/office/drawing/2014/main" id="{5784BD99-F3BC-6045-B9A6-9442B49774A7}"/>
              </a:ext>
            </a:extLst>
          </p:cNvPr>
          <p:cNvSpPr txBox="1">
            <a:spLocks/>
          </p:cNvSpPr>
          <p:nvPr/>
        </p:nvSpPr>
        <p:spPr bwMode="auto">
          <a:xfrm>
            <a:off x="342900" y="1371600"/>
            <a:ext cx="8458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Calibri" pitchFamily="34" charset="0"/>
                <a:ea typeface="MS PGothic" pitchFamily="34" charset="-128"/>
                <a:cs typeface="Calibri" pitchFamily="34" charset="0"/>
              </a:defRPr>
            </a:lvl1pPr>
            <a:lvl2pPr marL="457200" indent="0" algn="ctr" rtl="0" eaLnBrk="0" fontAlgn="base" hangingPunct="0">
              <a:spcBef>
                <a:spcPct val="20000"/>
              </a:spcBef>
              <a:spcAft>
                <a:spcPct val="0"/>
              </a:spcAft>
              <a:buNone/>
              <a:defRPr sz="2800">
                <a:solidFill>
                  <a:schemeClr val="tx1"/>
                </a:solidFill>
                <a:latin typeface="Calibri" pitchFamily="34" charset="0"/>
                <a:ea typeface="MS PGothic" pitchFamily="34" charset="-128"/>
                <a:cs typeface="Calibri" pitchFamily="34" charset="0"/>
              </a:defRPr>
            </a:lvl2pPr>
            <a:lvl3pPr marL="914400" indent="0" algn="ctr" rtl="0" eaLnBrk="0" fontAlgn="base" hangingPunct="0">
              <a:spcBef>
                <a:spcPct val="20000"/>
              </a:spcBef>
              <a:spcAft>
                <a:spcPct val="0"/>
              </a:spcAft>
              <a:buNone/>
              <a:defRPr sz="2400">
                <a:solidFill>
                  <a:schemeClr val="tx1"/>
                </a:solidFill>
                <a:latin typeface="Calibri" pitchFamily="34" charset="0"/>
                <a:ea typeface="MS PGothic" pitchFamily="34" charset="-128"/>
                <a:cs typeface="Calibri" pitchFamily="34" charset="0"/>
              </a:defRPr>
            </a:lvl3pPr>
            <a:lvl4pPr marL="1371600" indent="0" algn="ctr" rtl="0" eaLnBrk="0" fontAlgn="base" hangingPunct="0">
              <a:spcBef>
                <a:spcPct val="20000"/>
              </a:spcBef>
              <a:spcAft>
                <a:spcPct val="0"/>
              </a:spcAft>
              <a:buNone/>
              <a:defRPr sz="2000">
                <a:solidFill>
                  <a:schemeClr val="tx1"/>
                </a:solidFill>
                <a:latin typeface="Calibri" pitchFamily="34" charset="0"/>
                <a:ea typeface="MS PGothic" pitchFamily="34" charset="-128"/>
                <a:cs typeface="Calibri" pitchFamily="34" charset="0"/>
              </a:defRPr>
            </a:lvl4pPr>
            <a:lvl5pPr marL="1828800" indent="0" algn="ctr" rtl="0" eaLnBrk="0" fontAlgn="base" hangingPunct="0">
              <a:spcBef>
                <a:spcPct val="20000"/>
              </a:spcBef>
              <a:spcAft>
                <a:spcPct val="0"/>
              </a:spcAft>
              <a:buNone/>
              <a:defRPr sz="2000">
                <a:solidFill>
                  <a:schemeClr val="tx1"/>
                </a:solidFill>
                <a:latin typeface="Calibri" pitchFamily="34" charset="0"/>
                <a:ea typeface="MS PGothic" pitchFamily="34" charset="-128"/>
                <a:cs typeface="Calibri" pitchFamily="34" charset="0"/>
              </a:defRPr>
            </a:lvl5pPr>
            <a:lvl6pPr marL="2286000" indent="0" algn="ctr" rtl="0" fontAlgn="base">
              <a:spcBef>
                <a:spcPct val="20000"/>
              </a:spcBef>
              <a:spcAft>
                <a:spcPct val="0"/>
              </a:spcAft>
              <a:buNone/>
              <a:defRPr sz="2000">
                <a:solidFill>
                  <a:schemeClr val="tx1"/>
                </a:solidFill>
                <a:latin typeface="+mn-lt"/>
                <a:ea typeface="ＭＳ Ｐゴシック" charset="-128"/>
              </a:defRPr>
            </a:lvl6pPr>
            <a:lvl7pPr marL="2743200" indent="0" algn="ctr" rtl="0" fontAlgn="base">
              <a:spcBef>
                <a:spcPct val="20000"/>
              </a:spcBef>
              <a:spcAft>
                <a:spcPct val="0"/>
              </a:spcAft>
              <a:buNone/>
              <a:defRPr sz="2000">
                <a:solidFill>
                  <a:schemeClr val="tx1"/>
                </a:solidFill>
                <a:latin typeface="+mn-lt"/>
                <a:ea typeface="ＭＳ Ｐゴシック" charset="-128"/>
              </a:defRPr>
            </a:lvl7pPr>
            <a:lvl8pPr marL="3200400" indent="0" algn="ctr" rtl="0" fontAlgn="base">
              <a:spcBef>
                <a:spcPct val="20000"/>
              </a:spcBef>
              <a:spcAft>
                <a:spcPct val="0"/>
              </a:spcAft>
              <a:buNone/>
              <a:defRPr sz="2000">
                <a:solidFill>
                  <a:schemeClr val="tx1"/>
                </a:solidFill>
                <a:latin typeface="+mn-lt"/>
                <a:ea typeface="ＭＳ Ｐゴシック" charset="-128"/>
              </a:defRPr>
            </a:lvl8pPr>
            <a:lvl9pPr marL="3657600" indent="0" algn="ctr" rtl="0" fontAlgn="base">
              <a:spcBef>
                <a:spcPct val="20000"/>
              </a:spcBef>
              <a:spcAft>
                <a:spcPct val="0"/>
              </a:spcAft>
              <a:buNone/>
              <a:defRPr sz="2000">
                <a:solidFill>
                  <a:schemeClr val="tx1"/>
                </a:solidFill>
                <a:latin typeface="+mn-lt"/>
                <a:ea typeface="ＭＳ Ｐゴシック" charset="-128"/>
              </a:defRPr>
            </a:lvl9pPr>
          </a:lstStyle>
          <a:p>
            <a:pPr indent="-406400" algn="l">
              <a:lnSpc>
                <a:spcPct val="110000"/>
              </a:lnSpc>
              <a:buSzPts val="2800"/>
              <a:defRPr/>
            </a:pPr>
            <a:r>
              <a:rPr lang="en-US" sz="2400" kern="0" dirty="0">
                <a:latin typeface="Arial" panose="020B0604020202020204" pitchFamily="34" charset="0"/>
                <a:cs typeface="Arial" panose="020B0604020202020204" pitchFamily="34" charset="0"/>
              </a:rPr>
              <a:t>The </a:t>
            </a:r>
            <a:r>
              <a:rPr lang="en-US" altLang="en-US" sz="2400" b="1" i="1" dirty="0">
                <a:latin typeface="Arial" panose="020B0604020202020204" pitchFamily="34" charset="0"/>
                <a:cs typeface="Arial" panose="020B0604020202020204" pitchFamily="34" charset="0"/>
                <a:sym typeface="Symbol" pitchFamily="2" charset="2"/>
              </a:rPr>
              <a:t> </a:t>
            </a:r>
            <a:r>
              <a:rPr lang="en-US" altLang="en-US" sz="2400" dirty="0">
                <a:latin typeface="Arial" panose="020B0604020202020204" pitchFamily="34" charset="0"/>
                <a:cs typeface="Arial" panose="020B0604020202020204" pitchFamily="34" charset="0"/>
                <a:sym typeface="Symbol" pitchFamily="2" charset="2"/>
              </a:rPr>
              <a:t>sheet:</a:t>
            </a:r>
            <a:endParaRPr lang="en-US" sz="2400" dirty="0">
              <a:latin typeface="Arial" panose="020B0604020202020204" pitchFamily="34" charset="0"/>
              <a:cs typeface="Arial" panose="020B0604020202020204" pitchFamily="34" charset="0"/>
            </a:endParaRPr>
          </a:p>
          <a:p>
            <a:pPr indent="-406400" algn="l">
              <a:lnSpc>
                <a:spcPct val="110000"/>
              </a:lnSpc>
              <a:buSzPts val="2800"/>
              <a:defRPr/>
            </a:pPr>
            <a:endParaRPr lang="en-US" sz="2400" kern="0" dirty="0">
              <a:latin typeface="Arial" panose="020B0604020202020204" pitchFamily="34" charset="0"/>
              <a:cs typeface="Arial" panose="020B0604020202020204" pitchFamily="34" charset="0"/>
            </a:endParaRPr>
          </a:p>
          <a:p>
            <a:pPr indent="-406400" algn="l">
              <a:lnSpc>
                <a:spcPct val="110000"/>
              </a:lnSpc>
              <a:buSzPts val="2800"/>
              <a:defRPr/>
            </a:pPr>
            <a:r>
              <a:rPr lang="en-US" sz="2400" kern="0" dirty="0">
                <a:latin typeface="Arial" panose="020B0604020202020204" pitchFamily="34" charset="0"/>
                <a:cs typeface="Arial" panose="020B0604020202020204" pitchFamily="34" charset="0"/>
              </a:rPr>
              <a:t>A. can be either parallel or perpendicular.</a:t>
            </a:r>
          </a:p>
          <a:p>
            <a:pPr indent="-406400" algn="l">
              <a:lnSpc>
                <a:spcPct val="110000"/>
              </a:lnSpc>
              <a:buSzPts val="2800"/>
              <a:defRPr/>
            </a:pPr>
            <a:r>
              <a:rPr lang="en-US" sz="2400" kern="0" dirty="0">
                <a:latin typeface="Arial" panose="020B0604020202020204" pitchFamily="34" charset="0"/>
                <a:cs typeface="Arial" panose="020B0604020202020204" pitchFamily="34" charset="0"/>
              </a:rPr>
              <a:t>B. has strands in which the R groups of the amino acids are</a:t>
            </a:r>
          </a:p>
          <a:p>
            <a:pPr indent="-406400" algn="l">
              <a:lnSpc>
                <a:spcPct val="110000"/>
              </a:lnSpc>
              <a:buSzPts val="2800"/>
              <a:defRPr/>
            </a:pPr>
            <a:r>
              <a:rPr lang="en-US" sz="2400" kern="0" dirty="0">
                <a:latin typeface="Arial" panose="020B0604020202020204" pitchFamily="34" charset="0"/>
                <a:cs typeface="Arial" panose="020B0604020202020204" pitchFamily="34" charset="0"/>
              </a:rPr>
              <a:t>     all on the same side of the sheet.</a:t>
            </a:r>
          </a:p>
          <a:p>
            <a:pPr indent="-406400" algn="l">
              <a:lnSpc>
                <a:spcPct val="110000"/>
              </a:lnSpc>
              <a:buSzPts val="2800"/>
              <a:defRPr/>
            </a:pPr>
            <a:r>
              <a:rPr lang="en-US" sz="2400" kern="0" dirty="0">
                <a:latin typeface="Arial" panose="020B0604020202020204" pitchFamily="34" charset="0"/>
                <a:cs typeface="Arial" panose="020B0604020202020204" pitchFamily="34" charset="0"/>
              </a:rPr>
              <a:t>C. is composed of amino acid residues all very near each</a:t>
            </a:r>
          </a:p>
          <a:p>
            <a:pPr indent="-406400" algn="l">
              <a:lnSpc>
                <a:spcPct val="110000"/>
              </a:lnSpc>
              <a:buSzPts val="2800"/>
              <a:defRPr/>
            </a:pPr>
            <a:r>
              <a:rPr lang="en-US" sz="2400" kern="0" dirty="0">
                <a:latin typeface="Arial" panose="020B0604020202020204" pitchFamily="34" charset="0"/>
                <a:cs typeface="Arial" panose="020B0604020202020204" pitchFamily="34" charset="0"/>
              </a:rPr>
              <a:t>     other in the primary structure.</a:t>
            </a:r>
          </a:p>
          <a:p>
            <a:pPr indent="-406400" algn="l">
              <a:lnSpc>
                <a:spcPct val="110000"/>
              </a:lnSpc>
              <a:buSzPts val="2800"/>
              <a:defRPr/>
            </a:pPr>
            <a:r>
              <a:rPr lang="en-US" sz="2400" kern="0" dirty="0">
                <a:latin typeface="Arial" panose="020B0604020202020204" pitchFamily="34" charset="0"/>
                <a:cs typeface="Arial" panose="020B0604020202020204" pitchFamily="34" charset="0"/>
              </a:rPr>
              <a:t>D. is primarily stabilized by hydrogen bonds. </a:t>
            </a:r>
          </a:p>
          <a:p>
            <a:pPr indent="-406400">
              <a:lnSpc>
                <a:spcPct val="110000"/>
              </a:lnSpc>
              <a:buSzPts val="2800"/>
              <a:defRPr/>
            </a:pPr>
            <a:endParaRPr lang="en-US" sz="2000" kern="0" dirty="0">
              <a:latin typeface="Arial" panose="020B0604020202020204" pitchFamily="34" charset="0"/>
              <a:cs typeface="Arial" panose="020B0604020202020204" pitchFamily="34" charset="0"/>
            </a:endParaRPr>
          </a:p>
          <a:p>
            <a:pPr lvl="1" indent="-406400">
              <a:lnSpc>
                <a:spcPct val="110000"/>
              </a:lnSpc>
              <a:buSzPts val="2800"/>
              <a:defRPr/>
            </a:pPr>
            <a:endParaRPr lang="en-US" sz="2400" kern="1200" dirty="0">
              <a:latin typeface="Arial" panose="020B0604020202020204" pitchFamily="34" charset="0"/>
              <a:cs typeface="Arial" panose="020B0604020202020204" pitchFamily="34" charset="0"/>
            </a:endParaRPr>
          </a:p>
          <a:p>
            <a:pPr marL="50800">
              <a:lnSpc>
                <a:spcPct val="110000"/>
              </a:lnSpc>
              <a:spcBef>
                <a:spcPts val="0"/>
              </a:spcBef>
              <a:buSzPts val="2800"/>
              <a:defRPr/>
            </a:pPr>
            <a:endParaRPr lang="en-US" sz="2400" kern="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kern="0" dirty="0">
              <a:latin typeface="Arial" panose="020B0604020202020204" pitchFamily="34" charset="0"/>
              <a:cs typeface="Arial" panose="020B0604020202020204" pitchFamily="34" charset="0"/>
            </a:endParaRPr>
          </a:p>
          <a:p>
            <a:pPr marL="50800">
              <a:lnSpc>
                <a:spcPct val="110000"/>
              </a:lnSpc>
              <a:spcBef>
                <a:spcPts val="0"/>
              </a:spcBef>
              <a:buSzPts val="2800"/>
              <a:defRPr/>
            </a:pPr>
            <a:endParaRPr lang="en-US" sz="2400" kern="0" dirty="0">
              <a:latin typeface="Arial" panose="020B0604020202020204" pitchFamily="34" charset="0"/>
              <a:cs typeface="Arial" panose="020B0604020202020204" pitchFamily="34" charset="0"/>
            </a:endParaRPr>
          </a:p>
        </p:txBody>
      </p:sp>
      <p:pic>
        <p:nvPicPr>
          <p:cNvPr id="5" name="Picture 4" descr="Icon P 2&#10;">
            <a:extLst>
              <a:ext uri="{FF2B5EF4-FFF2-40B4-BE49-F238E27FC236}">
                <a16:creationId xmlns:a16="http://schemas.microsoft.com/office/drawing/2014/main" id="{1C5A5C68-893A-4493-B1C0-81E543522A4D}"/>
              </a:ext>
            </a:extLst>
          </p:cNvPr>
          <p:cNvPicPr>
            <a:picLocks noChangeAspect="1"/>
          </p:cNvPicPr>
          <p:nvPr/>
        </p:nvPicPr>
        <p:blipFill>
          <a:blip r:embed="rId3"/>
          <a:stretch>
            <a:fillRect/>
          </a:stretch>
        </p:blipFill>
        <p:spPr>
          <a:xfrm>
            <a:off x="927526" y="344928"/>
            <a:ext cx="1133954" cy="816935"/>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A89CDE-4E96-457A-95D9-BDFC2E2E37E4}"/>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7, Response</a:t>
            </a:r>
            <a:endParaRPr lang="en-AU" dirty="0">
              <a:solidFill>
                <a:srgbClr val="145C76"/>
              </a:solidFill>
            </a:endParaRPr>
          </a:p>
        </p:txBody>
      </p:sp>
      <p:sp>
        <p:nvSpPr>
          <p:cNvPr id="5" name="Google Shape;232;g7fe2cbe272_0_58">
            <a:extLst>
              <a:ext uri="{FF2B5EF4-FFF2-40B4-BE49-F238E27FC236}">
                <a16:creationId xmlns:a16="http://schemas.microsoft.com/office/drawing/2014/main" id="{2D9F3315-8BFC-2F40-9BD1-E5B186192815}"/>
              </a:ext>
            </a:extLst>
          </p:cNvPr>
          <p:cNvSpPr txBox="1">
            <a:spLocks/>
          </p:cNvSpPr>
          <p:nvPr/>
        </p:nvSpPr>
        <p:spPr bwMode="auto">
          <a:xfrm>
            <a:off x="342900" y="1371600"/>
            <a:ext cx="8458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Calibri" pitchFamily="34" charset="0"/>
                <a:ea typeface="MS PGothic" pitchFamily="34" charset="-128"/>
                <a:cs typeface="Calibri" pitchFamily="34" charset="0"/>
              </a:defRPr>
            </a:lvl1pPr>
            <a:lvl2pPr marL="457200" indent="0" algn="ctr" rtl="0" eaLnBrk="0" fontAlgn="base" hangingPunct="0">
              <a:spcBef>
                <a:spcPct val="20000"/>
              </a:spcBef>
              <a:spcAft>
                <a:spcPct val="0"/>
              </a:spcAft>
              <a:buNone/>
              <a:defRPr sz="2800">
                <a:solidFill>
                  <a:schemeClr val="tx1"/>
                </a:solidFill>
                <a:latin typeface="Calibri" pitchFamily="34" charset="0"/>
                <a:ea typeface="MS PGothic" pitchFamily="34" charset="-128"/>
                <a:cs typeface="Calibri" pitchFamily="34" charset="0"/>
              </a:defRPr>
            </a:lvl2pPr>
            <a:lvl3pPr marL="914400" indent="0" algn="ctr" rtl="0" eaLnBrk="0" fontAlgn="base" hangingPunct="0">
              <a:spcBef>
                <a:spcPct val="20000"/>
              </a:spcBef>
              <a:spcAft>
                <a:spcPct val="0"/>
              </a:spcAft>
              <a:buNone/>
              <a:defRPr sz="2400">
                <a:solidFill>
                  <a:schemeClr val="tx1"/>
                </a:solidFill>
                <a:latin typeface="Calibri" pitchFamily="34" charset="0"/>
                <a:ea typeface="MS PGothic" pitchFamily="34" charset="-128"/>
                <a:cs typeface="Calibri" pitchFamily="34" charset="0"/>
              </a:defRPr>
            </a:lvl3pPr>
            <a:lvl4pPr marL="1371600" indent="0" algn="ctr" rtl="0" eaLnBrk="0" fontAlgn="base" hangingPunct="0">
              <a:spcBef>
                <a:spcPct val="20000"/>
              </a:spcBef>
              <a:spcAft>
                <a:spcPct val="0"/>
              </a:spcAft>
              <a:buNone/>
              <a:defRPr sz="2000">
                <a:solidFill>
                  <a:schemeClr val="tx1"/>
                </a:solidFill>
                <a:latin typeface="Calibri" pitchFamily="34" charset="0"/>
                <a:ea typeface="MS PGothic" pitchFamily="34" charset="-128"/>
                <a:cs typeface="Calibri" pitchFamily="34" charset="0"/>
              </a:defRPr>
            </a:lvl4pPr>
            <a:lvl5pPr marL="1828800" indent="0" algn="ctr" rtl="0" eaLnBrk="0" fontAlgn="base" hangingPunct="0">
              <a:spcBef>
                <a:spcPct val="20000"/>
              </a:spcBef>
              <a:spcAft>
                <a:spcPct val="0"/>
              </a:spcAft>
              <a:buNone/>
              <a:defRPr sz="2000">
                <a:solidFill>
                  <a:schemeClr val="tx1"/>
                </a:solidFill>
                <a:latin typeface="Calibri" pitchFamily="34" charset="0"/>
                <a:ea typeface="MS PGothic" pitchFamily="34" charset="-128"/>
                <a:cs typeface="Calibri" pitchFamily="34" charset="0"/>
              </a:defRPr>
            </a:lvl5pPr>
            <a:lvl6pPr marL="2286000" indent="0" algn="ctr" rtl="0" fontAlgn="base">
              <a:spcBef>
                <a:spcPct val="20000"/>
              </a:spcBef>
              <a:spcAft>
                <a:spcPct val="0"/>
              </a:spcAft>
              <a:buNone/>
              <a:defRPr sz="2000">
                <a:solidFill>
                  <a:schemeClr val="tx1"/>
                </a:solidFill>
                <a:latin typeface="+mn-lt"/>
                <a:ea typeface="ＭＳ Ｐゴシック" charset="-128"/>
              </a:defRPr>
            </a:lvl6pPr>
            <a:lvl7pPr marL="2743200" indent="0" algn="ctr" rtl="0" fontAlgn="base">
              <a:spcBef>
                <a:spcPct val="20000"/>
              </a:spcBef>
              <a:spcAft>
                <a:spcPct val="0"/>
              </a:spcAft>
              <a:buNone/>
              <a:defRPr sz="2000">
                <a:solidFill>
                  <a:schemeClr val="tx1"/>
                </a:solidFill>
                <a:latin typeface="+mn-lt"/>
                <a:ea typeface="ＭＳ Ｐゴシック" charset="-128"/>
              </a:defRPr>
            </a:lvl7pPr>
            <a:lvl8pPr marL="3200400" indent="0" algn="ctr" rtl="0" fontAlgn="base">
              <a:spcBef>
                <a:spcPct val="20000"/>
              </a:spcBef>
              <a:spcAft>
                <a:spcPct val="0"/>
              </a:spcAft>
              <a:buNone/>
              <a:defRPr sz="2000">
                <a:solidFill>
                  <a:schemeClr val="tx1"/>
                </a:solidFill>
                <a:latin typeface="+mn-lt"/>
                <a:ea typeface="ＭＳ Ｐゴシック" charset="-128"/>
              </a:defRPr>
            </a:lvl8pPr>
            <a:lvl9pPr marL="3657600" indent="0" algn="ctr" rtl="0" fontAlgn="base">
              <a:spcBef>
                <a:spcPct val="20000"/>
              </a:spcBef>
              <a:spcAft>
                <a:spcPct val="0"/>
              </a:spcAft>
              <a:buNone/>
              <a:defRPr sz="2000">
                <a:solidFill>
                  <a:schemeClr val="tx1"/>
                </a:solidFill>
                <a:latin typeface="+mn-lt"/>
                <a:ea typeface="ＭＳ Ｐゴシック" charset="-128"/>
              </a:defRPr>
            </a:lvl9pPr>
          </a:lstStyle>
          <a:p>
            <a:pPr indent="-406400" algn="l">
              <a:lnSpc>
                <a:spcPct val="110000"/>
              </a:lnSpc>
              <a:buSzPts val="2800"/>
              <a:defRPr/>
            </a:pPr>
            <a:r>
              <a:rPr lang="en-US" sz="2400" kern="0" dirty="0">
                <a:latin typeface="Arial" panose="020B0604020202020204" pitchFamily="34" charset="0"/>
                <a:cs typeface="Arial" panose="020B0604020202020204" pitchFamily="34" charset="0"/>
              </a:rPr>
              <a:t>The </a:t>
            </a:r>
            <a:r>
              <a:rPr lang="en-US" altLang="en-US" sz="2400" b="1" i="1" dirty="0">
                <a:latin typeface="Arial" panose="020B0604020202020204" pitchFamily="34" charset="0"/>
                <a:cs typeface="Arial" panose="020B0604020202020204" pitchFamily="34" charset="0"/>
                <a:sym typeface="Symbol" pitchFamily="2" charset="2"/>
              </a:rPr>
              <a:t> </a:t>
            </a:r>
            <a:r>
              <a:rPr lang="en-US" altLang="en-US" sz="2400" dirty="0">
                <a:latin typeface="Arial" panose="020B0604020202020204" pitchFamily="34" charset="0"/>
                <a:cs typeface="Arial" panose="020B0604020202020204" pitchFamily="34" charset="0"/>
                <a:sym typeface="Symbol" pitchFamily="2" charset="2"/>
              </a:rPr>
              <a:t>sheet:</a:t>
            </a:r>
            <a:endParaRPr lang="en-US" sz="2400" dirty="0">
              <a:latin typeface="Arial" panose="020B0604020202020204" pitchFamily="34" charset="0"/>
              <a:cs typeface="Arial" panose="020B0604020202020204" pitchFamily="34" charset="0"/>
            </a:endParaRPr>
          </a:p>
          <a:p>
            <a:pPr indent="-406400" algn="l">
              <a:lnSpc>
                <a:spcPct val="110000"/>
              </a:lnSpc>
              <a:buSzPts val="2800"/>
              <a:defRPr/>
            </a:pPr>
            <a:endParaRPr lang="en-US" sz="2400" kern="0" dirty="0">
              <a:latin typeface="Arial" panose="020B0604020202020204" pitchFamily="34" charset="0"/>
              <a:cs typeface="Arial" panose="020B0604020202020204" pitchFamily="34" charset="0"/>
            </a:endParaRPr>
          </a:p>
          <a:p>
            <a:pPr indent="-406400" algn="l">
              <a:lnSpc>
                <a:spcPct val="110000"/>
              </a:lnSpc>
              <a:buSzPts val="2800"/>
              <a:defRPr/>
            </a:pPr>
            <a:r>
              <a:rPr lang="en-US" sz="2400" b="1" kern="0" dirty="0">
                <a:latin typeface="Arial" panose="020B0604020202020204" pitchFamily="34" charset="0"/>
                <a:cs typeface="Arial" panose="020B0604020202020204" pitchFamily="34" charset="0"/>
              </a:rPr>
              <a:t>D. is primarily stabilized by hydrogen bonds. </a:t>
            </a:r>
          </a:p>
          <a:p>
            <a:pPr indent="-406400" algn="l">
              <a:lnSpc>
                <a:spcPct val="110000"/>
              </a:lnSpc>
              <a:buSzPts val="2800"/>
              <a:defRPr/>
            </a:pPr>
            <a:endParaRPr lang="en-US" sz="2400" b="1" kern="0" dirty="0">
              <a:latin typeface="Arial" panose="020B0604020202020204" pitchFamily="34" charset="0"/>
              <a:cs typeface="Arial" panose="020B0604020202020204" pitchFamily="34" charset="0"/>
            </a:endParaRPr>
          </a:p>
          <a:p>
            <a:pPr indent="-406400" algn="l">
              <a:lnSpc>
                <a:spcPct val="110000"/>
              </a:lnSpc>
              <a:buSzPts val="2800"/>
              <a:defRPr/>
            </a:pPr>
            <a:r>
              <a:rPr lang="en-US" sz="2400" b="1" kern="0" dirty="0">
                <a:latin typeface="Arial" panose="020B0604020202020204" pitchFamily="34" charset="0"/>
                <a:cs typeface="Arial" panose="020B0604020202020204" pitchFamily="34" charset="0"/>
              </a:rPr>
              <a:t>Hydrogen bonds form between backbone atoms of adjacent segments of polypeptide chains within the sheet. </a:t>
            </a:r>
          </a:p>
          <a:p>
            <a:pPr indent="-406400">
              <a:lnSpc>
                <a:spcPct val="110000"/>
              </a:lnSpc>
              <a:buSzPts val="2800"/>
              <a:defRPr/>
            </a:pPr>
            <a:endParaRPr lang="en-US" sz="2000" kern="0" dirty="0">
              <a:latin typeface="Arial" panose="020B0604020202020204" pitchFamily="34" charset="0"/>
              <a:cs typeface="Arial" panose="020B0604020202020204" pitchFamily="34" charset="0"/>
            </a:endParaRPr>
          </a:p>
          <a:p>
            <a:pPr lvl="1" indent="-406400">
              <a:lnSpc>
                <a:spcPct val="110000"/>
              </a:lnSpc>
              <a:buSzPts val="2800"/>
              <a:defRPr/>
            </a:pPr>
            <a:endParaRPr lang="en-US" sz="2400" kern="1200" dirty="0">
              <a:latin typeface="Arial" panose="020B0604020202020204" pitchFamily="34" charset="0"/>
              <a:cs typeface="Arial" panose="020B0604020202020204" pitchFamily="34" charset="0"/>
            </a:endParaRPr>
          </a:p>
          <a:p>
            <a:pPr marL="50800">
              <a:lnSpc>
                <a:spcPct val="110000"/>
              </a:lnSpc>
              <a:spcBef>
                <a:spcPts val="0"/>
              </a:spcBef>
              <a:buSzPts val="2800"/>
              <a:defRPr/>
            </a:pPr>
            <a:endParaRPr lang="en-US" sz="2400" kern="0" dirty="0">
              <a:latin typeface="Arial" panose="020B0604020202020204" pitchFamily="34" charset="0"/>
              <a:cs typeface="Arial" panose="020B0604020202020204" pitchFamily="34" charset="0"/>
            </a:endParaRPr>
          </a:p>
          <a:p>
            <a:pPr indent="-406400">
              <a:lnSpc>
                <a:spcPct val="110000"/>
              </a:lnSpc>
              <a:spcBef>
                <a:spcPts val="0"/>
              </a:spcBef>
              <a:buSzPts val="2800"/>
              <a:defRPr/>
            </a:pPr>
            <a:endParaRPr lang="en-US" sz="2400" kern="0" dirty="0">
              <a:latin typeface="Arial" panose="020B0604020202020204" pitchFamily="34" charset="0"/>
              <a:cs typeface="Arial" panose="020B0604020202020204" pitchFamily="34" charset="0"/>
            </a:endParaRPr>
          </a:p>
          <a:p>
            <a:pPr marL="50800">
              <a:lnSpc>
                <a:spcPct val="110000"/>
              </a:lnSpc>
              <a:spcBef>
                <a:spcPts val="0"/>
              </a:spcBef>
              <a:buSzPts val="2800"/>
              <a:defRPr/>
            </a:pPr>
            <a:endParaRPr lang="en-US" sz="2400" kern="0" dirty="0">
              <a:latin typeface="Arial" panose="020B0604020202020204" pitchFamily="34" charset="0"/>
              <a:cs typeface="Arial" panose="020B060402020202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D3CC18-9A07-480B-8B9E-DC0EB9EE5000}"/>
              </a:ext>
            </a:extLst>
          </p:cNvPr>
          <p:cNvSpPr>
            <a:spLocks noGrp="1"/>
          </p:cNvSpPr>
          <p:nvPr>
            <p:ph type="title"/>
          </p:nvPr>
        </p:nvSpPr>
        <p:spPr/>
        <p:txBody>
          <a:bodyPr/>
          <a:lstStyle/>
          <a:p>
            <a:r>
              <a:rPr lang="en-US" altLang="en-US" i="1" dirty="0">
                <a:solidFill>
                  <a:srgbClr val="4E4CB4"/>
                </a:solidFill>
                <a:latin typeface="Arial" panose="020B0604020202020204" pitchFamily="34" charset="0"/>
                <a:cs typeface="Arial" panose="020B0604020202020204" pitchFamily="34" charset="0"/>
                <a:sym typeface="Symbol" pitchFamily="2" charset="2"/>
              </a:rPr>
              <a:t></a:t>
            </a:r>
            <a:r>
              <a:rPr lang="en-US" altLang="en-US" dirty="0">
                <a:solidFill>
                  <a:srgbClr val="4E4CB4"/>
                </a:solidFill>
                <a:latin typeface="Arial" panose="020B0604020202020204" pitchFamily="34" charset="0"/>
                <a:cs typeface="Arial" panose="020B0604020202020204" pitchFamily="34" charset="0"/>
                <a:sym typeface="Symbol" pitchFamily="2" charset="2"/>
              </a:rPr>
              <a:t> Turns Are Common in Proteins</a:t>
            </a:r>
            <a:endParaRPr lang="en-AU" dirty="0">
              <a:solidFill>
                <a:srgbClr val="4E4CB4"/>
              </a:solidFill>
            </a:endParaRPr>
          </a:p>
        </p:txBody>
      </p:sp>
      <p:sp>
        <p:nvSpPr>
          <p:cNvPr id="5" name="Google Shape;232;g7fe2cbe272_0_58">
            <a:extLst>
              <a:ext uri="{FF2B5EF4-FFF2-40B4-BE49-F238E27FC236}">
                <a16:creationId xmlns:a16="http://schemas.microsoft.com/office/drawing/2014/main" id="{48A95BBB-F663-6B44-AFFB-00AC2903C86B}"/>
              </a:ext>
            </a:extLst>
          </p:cNvPr>
          <p:cNvSpPr txBox="1">
            <a:spLocks noGrp="1"/>
          </p:cNvSpPr>
          <p:nvPr>
            <p:ph type="body" idx="1"/>
          </p:nvPr>
        </p:nvSpPr>
        <p:spPr>
          <a:xfrm>
            <a:off x="152400" y="1600200"/>
            <a:ext cx="5549900" cy="4114800"/>
          </a:xfrm>
        </p:spPr>
        <p:txBody>
          <a:bodyPr/>
          <a:lstStyle/>
          <a:p>
            <a:pPr indent="-406400">
              <a:lnSpc>
                <a:spcPct val="110000"/>
              </a:lnSpc>
              <a:buSzPts val="2800"/>
              <a:defRPr/>
            </a:pPr>
            <a:r>
              <a:rPr lang="en-US" altLang="en-US" sz="2400" b="1" i="1" dirty="0">
                <a:latin typeface="Arial" panose="020B0604020202020204" pitchFamily="34" charset="0"/>
                <a:cs typeface="Arial" panose="020B0604020202020204" pitchFamily="34" charset="0"/>
                <a:sym typeface="Symbol" pitchFamily="2" charset="2"/>
              </a:rPr>
              <a:t></a:t>
            </a:r>
            <a:r>
              <a:rPr lang="en-US" altLang="en-US" sz="2400" b="1" dirty="0">
                <a:latin typeface="Arial" panose="020B0604020202020204" pitchFamily="34" charset="0"/>
                <a:cs typeface="Arial" panose="020B0604020202020204" pitchFamily="34" charset="0"/>
                <a:sym typeface="Symbol" pitchFamily="2" charset="2"/>
              </a:rPr>
              <a:t> turns </a:t>
            </a:r>
            <a:r>
              <a:rPr lang="en-US" altLang="en-US" sz="2400" dirty="0">
                <a:latin typeface="Arial" panose="020B0604020202020204" pitchFamily="34" charset="0"/>
                <a:cs typeface="Arial" panose="020B0604020202020204" pitchFamily="34" charset="0"/>
                <a:sym typeface="Symbol" pitchFamily="2" charset="2"/>
              </a:rPr>
              <a:t>= c</a:t>
            </a:r>
            <a:r>
              <a:rPr lang="en-US" sz="2400" dirty="0">
                <a:latin typeface="Arial" panose="020B0604020202020204" pitchFamily="34" charset="0"/>
                <a:cs typeface="Arial" panose="020B0604020202020204" pitchFamily="34" charset="0"/>
              </a:rPr>
              <a:t>onnect ends of two adjacent segments of an antiparallel </a:t>
            </a:r>
            <a:r>
              <a:rPr lang="en-US" altLang="en-US" sz="2400" b="1" i="1" dirty="0">
                <a:latin typeface="Arial" panose="020B0604020202020204" pitchFamily="34" charset="0"/>
                <a:cs typeface="Arial" panose="020B0604020202020204" pitchFamily="34" charset="0"/>
                <a:sym typeface="Symbol" pitchFamily="2" charset="2"/>
              </a:rPr>
              <a:t></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sheet </a:t>
            </a:r>
          </a:p>
          <a:p>
            <a:pPr lvl="1" indent="-406400">
              <a:lnSpc>
                <a:spcPct val="110000"/>
              </a:lnSpc>
              <a:buSzPts val="2800"/>
              <a:defRPr/>
            </a:pPr>
            <a:r>
              <a:rPr lang="en-US" sz="2400" dirty="0">
                <a:latin typeface="Arial" panose="020B0604020202020204" pitchFamily="34" charset="0"/>
                <a:cs typeface="Arial" panose="020B0604020202020204" pitchFamily="34" charset="0"/>
              </a:rPr>
              <a:t>180</a:t>
            </a:r>
            <a:r>
              <a:rPr lang="en-US" sz="2400" dirty="0">
                <a:latin typeface="+mj-lt"/>
                <a:ea typeface="Arial Unicode MS" panose="020B0604020202020204" pitchFamily="34" charset="-128"/>
                <a:cs typeface="Arial Unicode MS" panose="020B0604020202020204" pitchFamily="34" charset="-128"/>
              </a:rPr>
              <a:t>° </a:t>
            </a:r>
            <a:r>
              <a:rPr lang="en-US" sz="2400" dirty="0">
                <a:latin typeface="Arial" panose="020B0604020202020204" pitchFamily="34" charset="0"/>
                <a:cs typeface="Arial" panose="020B0604020202020204" pitchFamily="34" charset="0"/>
              </a:rPr>
              <a:t>turn</a:t>
            </a:r>
          </a:p>
          <a:p>
            <a:pPr lvl="1" indent="-406400">
              <a:lnSpc>
                <a:spcPct val="110000"/>
              </a:lnSpc>
              <a:buSzPts val="2800"/>
              <a:defRPr/>
            </a:pPr>
            <a:r>
              <a:rPr lang="en-US" sz="2400" dirty="0">
                <a:latin typeface="Arial" panose="020B0604020202020204" pitchFamily="34" charset="0"/>
                <a:cs typeface="Arial" panose="020B0604020202020204" pitchFamily="34" charset="0"/>
              </a:rPr>
              <a:t>involves 4 residues</a:t>
            </a:r>
          </a:p>
          <a:p>
            <a:pPr lvl="1" indent="-406400">
              <a:lnSpc>
                <a:spcPct val="110000"/>
              </a:lnSpc>
              <a:buSzPts val="2800"/>
              <a:defRPr/>
            </a:pPr>
            <a:r>
              <a:rPr lang="en-US" sz="2400" dirty="0">
                <a:latin typeface="Arial" panose="020B0604020202020204" pitchFamily="34" charset="0"/>
                <a:cs typeface="Arial" panose="020B0604020202020204" pitchFamily="34" charset="0"/>
              </a:rPr>
              <a:t>hydrogen bond forms between first and fourth residue</a:t>
            </a:r>
          </a:p>
          <a:p>
            <a:pPr lvl="1" indent="-406400">
              <a:lnSpc>
                <a:spcPct val="110000"/>
              </a:lnSpc>
              <a:buSzPts val="2800"/>
              <a:defRPr/>
            </a:pPr>
            <a:r>
              <a:rPr lang="en-US" sz="2400" dirty="0" err="1">
                <a:latin typeface="Arial" panose="020B0604020202020204" pitchFamily="34" charset="0"/>
                <a:cs typeface="Arial" panose="020B0604020202020204" pitchFamily="34" charset="0"/>
              </a:rPr>
              <a:t>Gly</a:t>
            </a:r>
            <a:r>
              <a:rPr lang="en-US" sz="2400" dirty="0">
                <a:latin typeface="Arial" panose="020B0604020202020204" pitchFamily="34" charset="0"/>
                <a:cs typeface="Arial" panose="020B0604020202020204" pitchFamily="34" charset="0"/>
              </a:rPr>
              <a:t> (residue 2) and Pro (residue 3) often occur in </a:t>
            </a:r>
            <a:r>
              <a:rPr lang="en-US" altLang="en-US" sz="2400" i="1" dirty="0">
                <a:latin typeface="Arial" panose="020B0604020202020204" pitchFamily="34" charset="0"/>
                <a:cs typeface="Arial" panose="020B0604020202020204" pitchFamily="34" charset="0"/>
                <a:sym typeface="Symbol" pitchFamily="2" charset="2"/>
              </a:rPr>
              <a:t></a:t>
            </a:r>
            <a:r>
              <a:rPr lang="en-US" altLang="en-US" sz="2400" dirty="0">
                <a:latin typeface="Arial" panose="020B0604020202020204" pitchFamily="34" charset="0"/>
                <a:cs typeface="Arial" panose="020B0604020202020204" pitchFamily="34" charset="0"/>
                <a:sym typeface="Symbol" pitchFamily="2" charset="2"/>
              </a:rPr>
              <a:t> turns </a:t>
            </a:r>
            <a:endParaRPr lang="en-US" sz="24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lang="en-US" sz="2400" dirty="0">
              <a:latin typeface="Arial" panose="020B0604020202020204" pitchFamily="34" charset="0"/>
              <a:cs typeface="Arial" panose="020B0604020202020204" pitchFamily="34" charset="0"/>
            </a:endParaRPr>
          </a:p>
        </p:txBody>
      </p:sp>
      <p:pic>
        <p:nvPicPr>
          <p:cNvPr id="82947" name="Picture 3" descr="A type 1 beta turn is shown with four spheres, each containing an amino acid and numbered clockwise from 1 at the lower right to 4 at the upper right. Amino acid 1 in sphere 1 has N at the right and O at the left, where it forms a hydrogen bond with H from an N in sphere 4. N is bonded to C alpha, which is bonded to an R group and to C that is double bonded to O and further bonded to N in sphere 2, which is bonded to C of a ring that loops back to C alpha. This sphere i s labeled, P r o. The R group in sphere 3 is angled to the upper right and the R group in sphere 4 is angled to the front upper right. A type 2 beta turn is similar, but O is angled upward and the R group in sphere 2 is angled down. The hydrogen bond between O in sphere 1 and H of N in sphere 4 is angled slightly to the left. Sphere 3 is labeled G l y and is angled to the left. The R group in sphere 4 is angled to the upper left.">
            <a:extLst>
              <a:ext uri="{FF2B5EF4-FFF2-40B4-BE49-F238E27FC236}">
                <a16:creationId xmlns:a16="http://schemas.microsoft.com/office/drawing/2014/main" id="{9DB6CD66-BC13-5941-8393-80BB0F95DA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527175"/>
            <a:ext cx="2362200" cy="509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905D7-F2BF-4595-A032-417556F51517}"/>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8</a:t>
            </a:r>
            <a:endParaRPr lang="en-AU" dirty="0">
              <a:solidFill>
                <a:srgbClr val="145C76"/>
              </a:solidFill>
            </a:endParaRPr>
          </a:p>
        </p:txBody>
      </p:sp>
      <p:sp>
        <p:nvSpPr>
          <p:cNvPr id="6" name="Google Shape;433;g847cf01710_0_113">
            <a:extLst>
              <a:ext uri="{FF2B5EF4-FFF2-40B4-BE49-F238E27FC236}">
                <a16:creationId xmlns:a16="http://schemas.microsoft.com/office/drawing/2014/main" id="{EFEABA2D-149D-9147-AF5E-3FA549C11F1F}"/>
              </a:ext>
            </a:extLst>
          </p:cNvPr>
          <p:cNvSpPr txBox="1">
            <a:spLocks noChangeArrowheads="1"/>
          </p:cNvSpPr>
          <p:nvPr/>
        </p:nvSpPr>
        <p:spPr bwMode="auto">
          <a:xfrm>
            <a:off x="304800" y="1219200"/>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kern="0" dirty="0">
                <a:latin typeface="Arial" panose="020B0604020202020204" pitchFamily="34" charset="0"/>
                <a:cs typeface="Arial" panose="020B0604020202020204" pitchFamily="34" charset="0"/>
              </a:rPr>
              <a:t>Which is the more stable </a:t>
            </a:r>
            <a:r>
              <a:rPr lang="en-US" altLang="en-US" sz="2400" b="1" i="1" dirty="0">
                <a:latin typeface="Arial" panose="020B0604020202020204" pitchFamily="34" charset="0"/>
                <a:cs typeface="Arial" panose="020B0604020202020204" pitchFamily="34" charset="0"/>
                <a:sym typeface="Symbol" pitchFamily="2" charset="2"/>
              </a:rPr>
              <a:t> </a:t>
            </a:r>
            <a:r>
              <a:rPr lang="en-US" altLang="en-US" sz="2400" dirty="0">
                <a:latin typeface="Arial" panose="020B0604020202020204" pitchFamily="34" charset="0"/>
                <a:cs typeface="Arial" panose="020B0604020202020204" pitchFamily="34" charset="0"/>
                <a:sym typeface="Symbol" pitchFamily="2" charset="2"/>
              </a:rPr>
              <a:t>sheet: parallel or antiparallel?</a:t>
            </a:r>
            <a:endParaRPr lang="en-US" sz="24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1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Font typeface="+mj-lt"/>
              <a:buAutoNum type="alphaUcPeriod"/>
            </a:pPr>
            <a:r>
              <a:rPr lang="en-US" sz="2400" kern="0" dirty="0">
                <a:latin typeface="Arial" panose="020B0604020202020204" pitchFamily="34" charset="0"/>
                <a:cs typeface="Arial" panose="020B0604020202020204" pitchFamily="34" charset="0"/>
              </a:rPr>
              <a:t>antiparallel due to more linear hydrogen bonds</a:t>
            </a:r>
            <a:endParaRPr lang="en-US" sz="2400" dirty="0">
              <a:latin typeface="Arial" panose="020B0604020202020204" pitchFamily="34" charset="0"/>
              <a:cs typeface="Arial" panose="020B0604020202020204" pitchFamily="34" charset="0"/>
            </a:endParaRPr>
          </a:p>
          <a:p>
            <a:pPr marL="457200" indent="-457200">
              <a:buFont typeface="+mj-lt"/>
              <a:buAutoNum type="alphaUcPeriod"/>
            </a:pPr>
            <a:r>
              <a:rPr lang="en-US" sz="2400" kern="0" dirty="0">
                <a:latin typeface="Arial" panose="020B0604020202020204" pitchFamily="34" charset="0"/>
                <a:cs typeface="Arial" panose="020B0604020202020204" pitchFamily="34" charset="0"/>
              </a:rPr>
              <a:t>parallel due to the alignment of all terminal amino groups on one side and all carboxyl groups on the other side </a:t>
            </a:r>
          </a:p>
          <a:p>
            <a:pPr marL="457200" indent="-457200">
              <a:buFont typeface="+mj-lt"/>
              <a:buAutoNum type="alphaUcPeriod"/>
            </a:pPr>
            <a:r>
              <a:rPr lang="en-US" sz="2400" kern="0" dirty="0">
                <a:latin typeface="Arial" panose="020B0604020202020204" pitchFamily="34" charset="0"/>
                <a:cs typeface="Arial" panose="020B0604020202020204" pitchFamily="34" charset="0"/>
              </a:rPr>
              <a:t>parallel due to a high concentration of proline residues, promoting more linear hydrogen bonds</a:t>
            </a:r>
          </a:p>
          <a:p>
            <a:pPr marL="457200" indent="-457200">
              <a:buFont typeface="+mj-lt"/>
              <a:buAutoNum type="alphaUcPeriod"/>
            </a:pPr>
            <a:r>
              <a:rPr lang="en-US" sz="2400" kern="0" dirty="0">
                <a:latin typeface="Arial" panose="020B0604020202020204" pitchFamily="34" charset="0"/>
                <a:cs typeface="Arial" panose="020B0604020202020204" pitchFamily="34" charset="0"/>
              </a:rPr>
              <a:t>antiparallel due to a more elongated structure than parallel sheets</a:t>
            </a:r>
          </a:p>
          <a:p>
            <a:pPr marL="457200" indent="-457200">
              <a:buFont typeface="+mj-lt"/>
              <a:buAutoNum type="alphaUcPeriod"/>
            </a:pPr>
            <a:r>
              <a:rPr lang="en-US" sz="2400" kern="0" dirty="0">
                <a:latin typeface="Arial" panose="020B0604020202020204" pitchFamily="34" charset="0"/>
                <a:cs typeface="Arial" panose="020B0604020202020204" pitchFamily="34" charset="0"/>
              </a:rPr>
              <a:t>antiparallel because</a:t>
            </a:r>
            <a:r>
              <a:rPr lang="en-US" altLang="en-US" sz="2400" b="1" i="1" dirty="0">
                <a:latin typeface="Arial" panose="020B0604020202020204" pitchFamily="34" charset="0"/>
                <a:cs typeface="Arial" panose="020B0604020202020204" pitchFamily="34" charset="0"/>
                <a:sym typeface="Symbol" pitchFamily="2" charset="2"/>
              </a:rPr>
              <a:t>  </a:t>
            </a:r>
            <a:r>
              <a:rPr lang="en-US" altLang="en-US" sz="2400" dirty="0">
                <a:latin typeface="Arial" panose="020B0604020202020204" pitchFamily="34" charset="0"/>
                <a:cs typeface="Arial" panose="020B0604020202020204" pitchFamily="34" charset="0"/>
                <a:sym typeface="Symbol" pitchFamily="2" charset="2"/>
              </a:rPr>
              <a:t>turns can join the strands, an arrangement that is not possible with parallel sheets</a:t>
            </a:r>
            <a:r>
              <a:rPr lang="en-US" sz="2400" kern="0" dirty="0">
                <a:latin typeface="Arial" panose="020B0604020202020204" pitchFamily="34" charset="0"/>
                <a:cs typeface="Arial" panose="020B0604020202020204" pitchFamily="34" charset="0"/>
              </a:rPr>
              <a:t> </a:t>
            </a:r>
          </a:p>
          <a:p>
            <a:pPr>
              <a:buNone/>
            </a:pPr>
            <a:endParaRPr lang="en-US" sz="2400" dirty="0">
              <a:latin typeface="Arial" panose="020B0604020202020204" pitchFamily="34" charset="0"/>
              <a:cs typeface="Arial" panose="020B0604020202020204" pitchFamily="34" charset="0"/>
            </a:endParaRPr>
          </a:p>
        </p:txBody>
      </p:sp>
      <p:pic>
        <p:nvPicPr>
          <p:cNvPr id="5" name="Picture 4" descr="Icon P 2&#10;">
            <a:extLst>
              <a:ext uri="{FF2B5EF4-FFF2-40B4-BE49-F238E27FC236}">
                <a16:creationId xmlns:a16="http://schemas.microsoft.com/office/drawing/2014/main" id="{70AF7E98-DBB8-4BBF-A680-CB4D3C33A8BA}"/>
              </a:ext>
            </a:extLst>
          </p:cNvPr>
          <p:cNvPicPr>
            <a:picLocks noChangeAspect="1"/>
          </p:cNvPicPr>
          <p:nvPr/>
        </p:nvPicPr>
        <p:blipFill>
          <a:blip r:embed="rId3"/>
          <a:stretch>
            <a:fillRect/>
          </a:stretch>
        </p:blipFill>
        <p:spPr>
          <a:xfrm>
            <a:off x="927526" y="344928"/>
            <a:ext cx="1133954" cy="81693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Google Shape;191;g7fe2cbe272_0_44" descr="Icon P 4&#10;">
            <a:extLst>
              <a:ext uri="{FF2B5EF4-FFF2-40B4-BE49-F238E27FC236}">
                <a16:creationId xmlns:a16="http://schemas.microsoft.com/office/drawing/2014/main" id="{00C16673-FE67-0E47-B1E3-C3A79AF6D1C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530" y="400958"/>
            <a:ext cx="1171575"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622897D3-CF1D-45CF-B00C-F8759CD3B8D4}"/>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(1 of 2)</a:t>
            </a:r>
            <a:endParaRPr lang="en-AU" dirty="0"/>
          </a:p>
        </p:txBody>
      </p:sp>
      <p:sp>
        <p:nvSpPr>
          <p:cNvPr id="29699" name="Text Placeholder 2">
            <a:extLst>
              <a:ext uri="{FF2B5EF4-FFF2-40B4-BE49-F238E27FC236}">
                <a16:creationId xmlns:a16="http://schemas.microsoft.com/office/drawing/2014/main" id="{FD5339AD-3E77-204D-A833-DF5C81893CD2}"/>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ts val="363"/>
              </a:spcBef>
              <a:buClr>
                <a:srgbClr val="000000"/>
              </a:buClr>
              <a:buSzPts val="18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Tertiary structure is determined by amino acid sequence.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Even though protein folding is complex, some denatured proteins can spontaneously refold into their active conformation based only on the chemical properties of their constituent amino acids. Cellular </a:t>
            </a:r>
            <a:r>
              <a:rPr lang="en-US" altLang="en-US" sz="2400" dirty="0" err="1">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proteostasis</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involves numerous pathways that regulate the folding, unfolding, and degradation of proteins. Many human diseases arise from protein misfolding and defects in </a:t>
            </a:r>
            <a:r>
              <a:rPr lang="en-US" altLang="en-US" sz="2400" dirty="0" err="1">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proteostasis</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78D6B3-91DB-4E48-87AE-C2904FB5A0F0}"/>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8, Response</a:t>
            </a:r>
            <a:endParaRPr lang="en-AU" dirty="0">
              <a:solidFill>
                <a:srgbClr val="145C76"/>
              </a:solidFill>
            </a:endParaRPr>
          </a:p>
        </p:txBody>
      </p:sp>
      <p:sp>
        <p:nvSpPr>
          <p:cNvPr id="4" name="Google Shape;433;g847cf01710_0_113">
            <a:extLst>
              <a:ext uri="{FF2B5EF4-FFF2-40B4-BE49-F238E27FC236}">
                <a16:creationId xmlns:a16="http://schemas.microsoft.com/office/drawing/2014/main" id="{1FE99798-4A7E-814A-BF57-A52BB86C66C7}"/>
              </a:ext>
            </a:extLst>
          </p:cNvPr>
          <p:cNvSpPr txBox="1">
            <a:spLocks noChangeArrowheads="1"/>
          </p:cNvSpPr>
          <p:nvPr/>
        </p:nvSpPr>
        <p:spPr bwMode="auto">
          <a:xfrm>
            <a:off x="304800" y="1219200"/>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defRPr/>
            </a:pPr>
            <a:r>
              <a:rPr lang="en-US" sz="2400" kern="0" dirty="0">
                <a:latin typeface="Arial" panose="020B0604020202020204" pitchFamily="34" charset="0"/>
                <a:cs typeface="Arial" panose="020B0604020202020204" pitchFamily="34" charset="0"/>
              </a:rPr>
              <a:t>Which is the more stable </a:t>
            </a:r>
            <a:r>
              <a:rPr lang="en-US" altLang="en-US" sz="2400" b="1" i="1" dirty="0">
                <a:latin typeface="Arial" panose="020B0604020202020204" pitchFamily="34" charset="0"/>
                <a:cs typeface="Arial" panose="020B0604020202020204" pitchFamily="34" charset="0"/>
                <a:sym typeface="Symbol" pitchFamily="2" charset="2"/>
              </a:rPr>
              <a:t> </a:t>
            </a:r>
            <a:r>
              <a:rPr lang="en-US" altLang="en-US" sz="2400" dirty="0">
                <a:latin typeface="Arial" panose="020B0604020202020204" pitchFamily="34" charset="0"/>
                <a:cs typeface="Arial" panose="020B0604020202020204" pitchFamily="34" charset="0"/>
                <a:sym typeface="Symbol" pitchFamily="2" charset="2"/>
              </a:rPr>
              <a:t>sheet: parallel or antiparallel?</a:t>
            </a:r>
            <a:endParaRPr lang="en-US" sz="2400" dirty="0">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1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Font typeface="+mj-lt"/>
              <a:buAutoNum type="alphaUcPeriod"/>
            </a:pPr>
            <a:r>
              <a:rPr lang="en-US" sz="2400" b="1" kern="0" dirty="0">
                <a:latin typeface="Arial" panose="020B0604020202020204" pitchFamily="34" charset="0"/>
                <a:cs typeface="Arial" panose="020B0604020202020204" pitchFamily="34" charset="0"/>
              </a:rPr>
              <a:t>antiparallel due to more linear hydrogen bonds</a:t>
            </a:r>
            <a:endParaRPr lang="en-US" sz="2400" b="1"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r>
              <a:rPr lang="en-US" sz="2400" b="1" dirty="0">
                <a:latin typeface="Arial" panose="020B0604020202020204" pitchFamily="34" charset="0"/>
                <a:cs typeface="Arial" panose="020B0604020202020204" pitchFamily="34" charset="0"/>
              </a:rPr>
              <a:t>The </a:t>
            </a:r>
            <a:r>
              <a:rPr lang="en-US" sz="2400" b="1" dirty="0" err="1">
                <a:latin typeface="Arial" panose="020B0604020202020204" pitchFamily="34" charset="0"/>
                <a:cs typeface="Arial" panose="020B0604020202020204" pitchFamily="34" charset="0"/>
              </a:rPr>
              <a:t>interstrand</a:t>
            </a:r>
            <a:r>
              <a:rPr lang="en-US" sz="2400" b="1" dirty="0">
                <a:latin typeface="Arial" panose="020B0604020202020204" pitchFamily="34" charset="0"/>
                <a:cs typeface="Arial" panose="020B0604020202020204" pitchFamily="34" charset="0"/>
              </a:rPr>
              <a:t> hydrogen bonds are essentially in-line in the antiparallel </a:t>
            </a:r>
            <a:r>
              <a:rPr lang="en-US" altLang="en-US" sz="2400" b="1" i="1" dirty="0">
                <a:latin typeface="Arial" panose="020B0604020202020204" pitchFamily="34" charset="0"/>
                <a:cs typeface="Arial" panose="020B0604020202020204" pitchFamily="34" charset="0"/>
                <a:sym typeface="Symbol" pitchFamily="2" charset="2"/>
              </a:rPr>
              <a:t> </a:t>
            </a:r>
            <a:r>
              <a:rPr lang="en-US" altLang="en-US" sz="2400" b="1" dirty="0">
                <a:latin typeface="Arial" panose="020B0604020202020204" pitchFamily="34" charset="0"/>
                <a:cs typeface="Arial" panose="020B0604020202020204" pitchFamily="34" charset="0"/>
                <a:sym typeface="Symbol" pitchFamily="2" charset="2"/>
              </a:rPr>
              <a:t>sheet, whereas they are distorted or not in-line for the parallel variant. </a:t>
            </a:r>
            <a:endParaRPr lang="en-US" sz="2400" b="1" dirty="0">
              <a:latin typeface="Arial" panose="020B0604020202020204" pitchFamily="34" charset="0"/>
              <a:cs typeface="Arial" panose="020B060402020202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EC24E7-7EF1-4C28-BF31-6DD2DF158964}"/>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sym typeface="Symbol" pitchFamily="2" charset="2"/>
              </a:rPr>
              <a:t>Common Secondary Structures Have Characteristic Dihedral Angles</a:t>
            </a:r>
            <a:endParaRPr lang="en-AU" dirty="0">
              <a:solidFill>
                <a:srgbClr val="4E4CB4"/>
              </a:solidFill>
            </a:endParaRPr>
          </a:p>
        </p:txBody>
      </p:sp>
      <p:sp>
        <p:nvSpPr>
          <p:cNvPr id="84994" name="Google Shape;232;g7fe2cbe272_0_58">
            <a:extLst>
              <a:ext uri="{FF2B5EF4-FFF2-40B4-BE49-F238E27FC236}">
                <a16:creationId xmlns:a16="http://schemas.microsoft.com/office/drawing/2014/main" id="{BB416BCE-0CD1-DC44-A940-144D1C06E868}"/>
              </a:ext>
            </a:extLst>
          </p:cNvPr>
          <p:cNvSpPr>
            <a:spLocks noGrp="1" noChangeArrowheads="1"/>
          </p:cNvSpPr>
          <p:nvPr>
            <p:ph type="body" idx="1"/>
          </p:nvPr>
        </p:nvSpPr>
        <p:spPr>
          <a:xfrm>
            <a:off x="165100" y="2019300"/>
            <a:ext cx="8369300" cy="4114800"/>
          </a:xfrm>
        </p:spPr>
        <p:txBody>
          <a:bodyPr/>
          <a:lstStyle/>
          <a:p>
            <a:pPr indent="-406400">
              <a:lnSpc>
                <a:spcPct val="110000"/>
              </a:lnSpc>
              <a:spcBef>
                <a:spcPts val="363"/>
              </a:spcBef>
              <a:spcAft>
                <a:spcPct val="0"/>
              </a:spcAft>
              <a:buClr>
                <a:srgbClr val="000000"/>
              </a:buClr>
              <a:buSzPts val="2800"/>
            </a:pPr>
            <a:r>
              <a:rPr lang="en-US" altLang="en-US" sz="2400" dirty="0">
                <a:latin typeface="Arial" panose="020B0604020202020204" pitchFamily="34" charset="0"/>
                <a:cs typeface="Arial" panose="020B0604020202020204" pitchFamily="34" charset="0"/>
              </a:rPr>
              <a:t>dihedral angles </a:t>
            </a:r>
            <a:r>
              <a:rPr lang="el-GR" altLang="en-US" sz="2400" i="1" dirty="0">
                <a:latin typeface="Arial" panose="020B0604020202020204" pitchFamily="34" charset="0"/>
                <a:cs typeface="Arial" panose="020B0604020202020204" pitchFamily="34" charset="0"/>
              </a:rPr>
              <a:t>φ</a:t>
            </a:r>
            <a:r>
              <a:rPr lang="el-GR" altLang="en-US" sz="2400"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(phi) and </a:t>
            </a:r>
            <a:r>
              <a:rPr lang="el-GR" altLang="en-US" sz="2400" i="1" dirty="0">
                <a:latin typeface="Arial" panose="020B0604020202020204" pitchFamily="34" charset="0"/>
                <a:cs typeface="Arial" panose="020B0604020202020204" pitchFamily="34" charset="0"/>
              </a:rPr>
              <a:t>ψ</a:t>
            </a:r>
            <a:r>
              <a:rPr lang="en-US" altLang="en-US" sz="2400" dirty="0">
                <a:latin typeface="Arial" panose="020B0604020202020204" pitchFamily="34" charset="0"/>
                <a:cs typeface="Arial" panose="020B0604020202020204" pitchFamily="34" charset="0"/>
              </a:rPr>
              <a:t> (psi) associated with each residue completely described secondary structure</a:t>
            </a:r>
          </a:p>
          <a:p>
            <a:pPr indent="-406400">
              <a:lnSpc>
                <a:spcPct val="110000"/>
              </a:lnSpc>
              <a:spcBef>
                <a:spcPts val="363"/>
              </a:spcBef>
              <a:spcAft>
                <a:spcPct val="0"/>
              </a:spcAft>
              <a:buClr>
                <a:srgbClr val="000000"/>
              </a:buClr>
              <a:buSzPts val="2800"/>
            </a:pPr>
            <a:endParaRPr lang="en-US" altLang="en-US" sz="2400" b="1" dirty="0">
              <a:latin typeface="Arial" panose="020B0604020202020204" pitchFamily="34" charset="0"/>
              <a:cs typeface="Arial" panose="020B0604020202020204" pitchFamily="34" charset="0"/>
            </a:endParaRPr>
          </a:p>
          <a:p>
            <a:pPr indent="-406400">
              <a:lnSpc>
                <a:spcPct val="110000"/>
              </a:lnSpc>
              <a:spcBef>
                <a:spcPts val="363"/>
              </a:spcBef>
              <a:spcAft>
                <a:spcPct val="0"/>
              </a:spcAft>
              <a:buClr>
                <a:srgbClr val="000000"/>
              </a:buClr>
              <a:buSzPts val="2800"/>
            </a:pPr>
            <a:r>
              <a:rPr lang="en-US" altLang="en-US" sz="2400" b="1" dirty="0">
                <a:latin typeface="Arial" panose="020B0604020202020204" pitchFamily="34" charset="0"/>
                <a:cs typeface="Arial" panose="020B0604020202020204" pitchFamily="34" charset="0"/>
              </a:rPr>
              <a:t>Ramachandran plots:</a:t>
            </a:r>
          </a:p>
          <a:p>
            <a:pPr lvl="1" indent="-406400">
              <a:lnSpc>
                <a:spcPct val="110000"/>
              </a:lnSpc>
              <a:spcBef>
                <a:spcPts val="363"/>
              </a:spcBef>
              <a:spcAft>
                <a:spcPct val="0"/>
              </a:spcAft>
              <a:buClr>
                <a:srgbClr val="000000"/>
              </a:buClr>
              <a:buSzPts val="2800"/>
            </a:pPr>
            <a:r>
              <a:rPr lang="en-US" altLang="en-US" sz="2400" dirty="0">
                <a:latin typeface="Arial" panose="020B0604020202020204" pitchFamily="34" charset="0"/>
                <a:cs typeface="Arial" panose="020B0604020202020204" pitchFamily="34" charset="0"/>
              </a:rPr>
              <a:t>visualize all </a:t>
            </a:r>
            <a:r>
              <a:rPr lang="el-GR" altLang="en-US" sz="2400" i="1" dirty="0">
                <a:latin typeface="Arial" panose="020B0604020202020204" pitchFamily="34" charset="0"/>
                <a:cs typeface="Arial" panose="020B0604020202020204" pitchFamily="34" charset="0"/>
              </a:rPr>
              <a:t>φ</a:t>
            </a:r>
            <a:r>
              <a:rPr lang="el-GR" altLang="en-US" sz="2400"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and </a:t>
            </a:r>
            <a:r>
              <a:rPr lang="el-GR" altLang="en-US" sz="2400" i="1" dirty="0">
                <a:latin typeface="Arial" panose="020B0604020202020204" pitchFamily="34" charset="0"/>
                <a:cs typeface="Arial" panose="020B0604020202020204" pitchFamily="34" charset="0"/>
              </a:rPr>
              <a:t>ψ</a:t>
            </a:r>
            <a:r>
              <a:rPr lang="el-GR" altLang="en-US" sz="2400" dirty="0">
                <a:latin typeface="Arial" panose="020B0604020202020204" pitchFamily="34" charset="0"/>
                <a:cs typeface="Arial" panose="020B0604020202020204" pitchFamily="34" charset="0"/>
              </a:rPr>
              <a:t> </a:t>
            </a:r>
            <a:r>
              <a:rPr lang="en-US" altLang="en-US" sz="2400" dirty="0">
                <a:latin typeface="Arial" panose="020B0604020202020204" pitchFamily="34" charset="0"/>
                <a:cs typeface="Arial" panose="020B0604020202020204" pitchFamily="34" charset="0"/>
              </a:rPr>
              <a:t>angles</a:t>
            </a:r>
          </a:p>
          <a:p>
            <a:pPr lvl="1" indent="-406400">
              <a:lnSpc>
                <a:spcPct val="110000"/>
              </a:lnSpc>
              <a:spcBef>
                <a:spcPts val="363"/>
              </a:spcBef>
              <a:spcAft>
                <a:spcPct val="0"/>
              </a:spcAft>
              <a:buClr>
                <a:srgbClr val="000000"/>
              </a:buClr>
              <a:buSzPts val="2800"/>
            </a:pPr>
            <a:r>
              <a:rPr lang="en-US" altLang="en-US" sz="2400" dirty="0">
                <a:latin typeface="Arial" panose="020B0604020202020204" pitchFamily="34" charset="0"/>
                <a:cs typeface="Arial" panose="020B0604020202020204" pitchFamily="34" charset="0"/>
              </a:rPr>
              <a:t>test quality of three-dimensional protein structures </a:t>
            </a:r>
          </a:p>
          <a:p>
            <a:pPr lvl="1" indent="-406400">
              <a:lnSpc>
                <a:spcPct val="110000"/>
              </a:lnSpc>
              <a:spcBef>
                <a:spcPts val="363"/>
              </a:spcBef>
              <a:spcAft>
                <a:spcPct val="0"/>
              </a:spcAft>
              <a:buClr>
                <a:srgbClr val="000000"/>
              </a:buClr>
              <a:buSzPts val="2800"/>
            </a:pPr>
            <a:endParaRPr lang="en-US" altLang="en-US" sz="2000" b="1" dirty="0">
              <a:latin typeface="Arial" panose="020B0604020202020204" pitchFamily="34" charset="0"/>
              <a:cs typeface="Arial" panose="020B060402020202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EF5FB58-B7B6-4577-B07A-8C75B73A29A4}"/>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Secondary Structure Conformations are Defined by </a:t>
            </a:r>
            <a:r>
              <a:rPr lang="el-GR" i="1" dirty="0">
                <a:solidFill>
                  <a:schemeClr val="accent4"/>
                </a:solidFill>
                <a:latin typeface="Arial" panose="020B0604020202020204" pitchFamily="34" charset="0"/>
                <a:cs typeface="Arial" panose="020B0604020202020204" pitchFamily="34" charset="0"/>
              </a:rPr>
              <a:t>φ</a:t>
            </a:r>
            <a:r>
              <a:rPr lang="el-GR" dirty="0">
                <a:solidFill>
                  <a:schemeClr val="accent4"/>
                </a:solidFill>
                <a:latin typeface="Arial" panose="020B0604020202020204" pitchFamily="34" charset="0"/>
                <a:cs typeface="Arial" panose="020B0604020202020204" pitchFamily="34" charset="0"/>
              </a:rPr>
              <a:t> </a:t>
            </a:r>
            <a:r>
              <a:rPr lang="en-US" dirty="0">
                <a:solidFill>
                  <a:schemeClr val="accent4"/>
                </a:solidFill>
                <a:latin typeface="Arial" panose="020B0604020202020204" pitchFamily="34" charset="0"/>
                <a:cs typeface="Arial" panose="020B0604020202020204" pitchFamily="34" charset="0"/>
              </a:rPr>
              <a:t>and </a:t>
            </a:r>
            <a:r>
              <a:rPr lang="el-GR" i="1" dirty="0">
                <a:solidFill>
                  <a:schemeClr val="accent4"/>
                </a:solidFill>
                <a:latin typeface="Arial" panose="020B0604020202020204" pitchFamily="34" charset="0"/>
                <a:cs typeface="Arial" panose="020B0604020202020204" pitchFamily="34" charset="0"/>
              </a:rPr>
              <a:t>ψ</a:t>
            </a:r>
            <a:r>
              <a:rPr lang="el-GR" dirty="0">
                <a:solidFill>
                  <a:schemeClr val="accent4"/>
                </a:solidFill>
                <a:latin typeface="Arial" panose="020B0604020202020204" pitchFamily="34" charset="0"/>
                <a:cs typeface="Arial" panose="020B0604020202020204" pitchFamily="34" charset="0"/>
              </a:rPr>
              <a:t> </a:t>
            </a:r>
            <a:r>
              <a:rPr lang="en-US" dirty="0">
                <a:solidFill>
                  <a:schemeClr val="accent4"/>
                </a:solidFill>
                <a:latin typeface="Arial" panose="020B0604020202020204" pitchFamily="34" charset="0"/>
                <a:cs typeface="Arial" panose="020B0604020202020204" pitchFamily="34" charset="0"/>
              </a:rPr>
              <a:t>Values</a:t>
            </a:r>
            <a:endParaRPr lang="en-AU" dirty="0"/>
          </a:p>
        </p:txBody>
      </p:sp>
      <p:pic>
        <p:nvPicPr>
          <p:cNvPr id="87042" name="Picture 3" descr="Part a is a plot with the horizontal axis showing phi in degrees from minus 180 to plus 180, labeled at the ends and at 0 degrees, plotted against psi in degrees on the vertical axis ranging from minus 180 to plus 180 and labeled in increments of 60. All data are approximate. A narrow colored region is at the lower left and fills space in the region to a height of minus 170 at minus 180 on the horizontal axis to a height of minus 175 at minus 30 on the horizontal axis. There is a region filled that runs horizontally from minus 180 on the horizontal axis and minus 65 on the vertical axis to minus 25 on the horizontal axis and minus 65 on the vertical axis. Most of the upper left half of the graph is filled, but there is an open region to the right of 0 on the vertical axis sloping slightly downward and extending out to minus 40 on the horizontal axis. There is also an open region at minus 38 on the horizontal axis that ranges from minus 30 to plus 90 on the vertical axis. In the filled region above minus 60 on the vertical axis, there is a darker region slightly higher that is about 10 degrees in height. The top right corner of this darker region has a point at (minus 63, minus 50) labeled right-handed alpha helix. There is a lighter region in the narrower space between the opening on the left and the clear area on the right around minus 30 to plus 30 on the vertical axis. There is a darker region with a horizontal base running from (minus 170, plus 130) to (minus 60, plus 130). It contains three points with a bean-shaped oval running from the upper left to lower right between them. The three points are at (minus 160, plus 150) for antiparallel beta sheets, (minus 150, plus 110) for parallel beta sheets, and (minus 50, plus 170) for collagen triple helix. There is a spot of color at (plus 60, minus 180) and a similar spot of color at (plus 60, plus 180). There is a colored region with a base at (plus 60, plus 20) to (plus 65, plus 20) that extends up to a (plus 60, plus 100) on the left and (plus 65, plus 100) on the right that contains a dot at (plus 63, plus 55) labeled left-handed alpha helix. ">
            <a:extLst>
              <a:ext uri="{FF2B5EF4-FFF2-40B4-BE49-F238E27FC236}">
                <a16:creationId xmlns:a16="http://schemas.microsoft.com/office/drawing/2014/main" id="{D0D8EE4D-8EB3-0540-B8BD-302696BEFBB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75711" y="1676400"/>
            <a:ext cx="5392577" cy="498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CA1D577-6113-437A-89E4-22A47D1E49E2}"/>
              </a:ext>
            </a:extLst>
          </p:cNvPr>
          <p:cNvSpPr>
            <a:spLocks noGrp="1"/>
          </p:cNvSpPr>
          <p:nvPr>
            <p:ph type="title"/>
          </p:nvPr>
        </p:nvSpPr>
        <p:spPr/>
        <p:txBody>
          <a:bodyPr/>
          <a:lstStyle/>
          <a:p>
            <a:r>
              <a:rPr lang="el-GR" i="1" dirty="0">
                <a:solidFill>
                  <a:schemeClr val="accent4"/>
                </a:solidFill>
                <a:latin typeface="Arial" panose="020B0604020202020204" pitchFamily="34" charset="0"/>
                <a:cs typeface="Arial" panose="020B0604020202020204" pitchFamily="34" charset="0"/>
              </a:rPr>
              <a:t>φ</a:t>
            </a:r>
            <a:r>
              <a:rPr lang="el-GR" dirty="0">
                <a:solidFill>
                  <a:schemeClr val="accent4"/>
                </a:solidFill>
                <a:latin typeface="Arial" panose="020B0604020202020204" pitchFamily="34" charset="0"/>
                <a:cs typeface="Arial" panose="020B0604020202020204" pitchFamily="34" charset="0"/>
              </a:rPr>
              <a:t> </a:t>
            </a:r>
            <a:r>
              <a:rPr lang="en-US" dirty="0">
                <a:solidFill>
                  <a:schemeClr val="accent4"/>
                </a:solidFill>
                <a:latin typeface="Arial" panose="020B0604020202020204" pitchFamily="34" charset="0"/>
                <a:cs typeface="Arial" panose="020B0604020202020204" pitchFamily="34" charset="0"/>
              </a:rPr>
              <a:t>and </a:t>
            </a:r>
            <a:r>
              <a:rPr lang="el-GR" i="1" dirty="0">
                <a:solidFill>
                  <a:schemeClr val="accent4"/>
                </a:solidFill>
                <a:latin typeface="Arial" panose="020B0604020202020204" pitchFamily="34" charset="0"/>
                <a:cs typeface="Arial" panose="020B0604020202020204" pitchFamily="34" charset="0"/>
              </a:rPr>
              <a:t>ψ</a:t>
            </a:r>
            <a:r>
              <a:rPr lang="el-GR" dirty="0">
                <a:solidFill>
                  <a:schemeClr val="accent4"/>
                </a:solidFill>
                <a:latin typeface="Arial" panose="020B0604020202020204" pitchFamily="34" charset="0"/>
                <a:cs typeface="Arial" panose="020B0604020202020204" pitchFamily="34" charset="0"/>
              </a:rPr>
              <a:t> </a:t>
            </a:r>
            <a:r>
              <a:rPr lang="en-US" dirty="0">
                <a:solidFill>
                  <a:schemeClr val="accent4"/>
                </a:solidFill>
                <a:latin typeface="Arial" panose="020B0604020202020204" pitchFamily="34" charset="0"/>
                <a:cs typeface="Arial" panose="020B0604020202020204" pitchFamily="34" charset="0"/>
              </a:rPr>
              <a:t>Values from Known Proteins Fall into Expected Regions</a:t>
            </a:r>
            <a:endParaRPr lang="en-AU" dirty="0"/>
          </a:p>
        </p:txBody>
      </p:sp>
      <p:pic>
        <p:nvPicPr>
          <p:cNvPr id="89090" name="Picture 4" descr="Part b has a similar graph to part a, with similar shaded areas, but has many small dots instead of the large dots. There are dots in the colored areas, including the area at the lower left. The majority of the dots are clustered around (minus 63, minus 50) and in the darker shaded area at the top left.">
            <a:extLst>
              <a:ext uri="{FF2B5EF4-FFF2-40B4-BE49-F238E27FC236}">
                <a16:creationId xmlns:a16="http://schemas.microsoft.com/office/drawing/2014/main" id="{1734440B-03CC-0448-B3CD-C82D3701321A}"/>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34991" y="1524000"/>
            <a:ext cx="5238075"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32;g7fe2cbe272_0_58">
            <a:extLst>
              <a:ext uri="{FF2B5EF4-FFF2-40B4-BE49-F238E27FC236}">
                <a16:creationId xmlns:a16="http://schemas.microsoft.com/office/drawing/2014/main" id="{F582B83C-162C-A547-A3DF-0B33FB9A6E88}"/>
              </a:ext>
            </a:extLst>
          </p:cNvPr>
          <p:cNvSpPr txBox="1">
            <a:spLocks noGrp="1"/>
          </p:cNvSpPr>
          <p:nvPr>
            <p:ph type="body" idx="1"/>
          </p:nvPr>
        </p:nvSpPr>
        <p:spPr>
          <a:xfrm>
            <a:off x="6096000" y="1881188"/>
            <a:ext cx="2590800" cy="4114800"/>
          </a:xfrm>
        </p:spPr>
        <p:txBody>
          <a:bodyPr/>
          <a:lstStyle/>
          <a:p>
            <a:pPr indent="-406400">
              <a:lnSpc>
                <a:spcPct val="110000"/>
              </a:lnSpc>
              <a:buSzPts val="2800"/>
              <a:defRPr/>
            </a:pPr>
            <a:r>
              <a:rPr lang="en-US" sz="2400" dirty="0">
                <a:latin typeface="Arial" panose="020B0604020202020204" pitchFamily="34" charset="0"/>
                <a:cs typeface="Arial" panose="020B0604020202020204" pitchFamily="34" charset="0"/>
              </a:rPr>
              <a:t>glycine frequently falls outside the expected ranges</a:t>
            </a:r>
          </a:p>
          <a:p>
            <a:pPr marL="508000" lvl="1" indent="0">
              <a:lnSpc>
                <a:spcPct val="110000"/>
              </a:lnSpc>
              <a:buSzPts val="2800"/>
              <a:buFontTx/>
              <a:buNone/>
              <a:defRPr/>
            </a:pPr>
            <a:endParaRPr lang="en-US" sz="2000" dirty="0"/>
          </a:p>
          <a:p>
            <a:pPr marL="508000" lvl="1" indent="0">
              <a:lnSpc>
                <a:spcPct val="110000"/>
              </a:lnSpc>
              <a:buSzPts val="2800"/>
              <a:buFontTx/>
              <a:buNone/>
              <a:defRPr/>
            </a:pPr>
            <a:endParaRPr lang="en-US" sz="2000" dirty="0">
              <a:latin typeface="Arial" panose="020B0604020202020204" pitchFamily="34" charset="0"/>
              <a:cs typeface="Arial" panose="020B0604020202020204" pitchFamily="34"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2A370-8456-4A84-94C7-6EAED8CF1452}"/>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9</a:t>
            </a:r>
            <a:endParaRPr lang="en-AU" dirty="0">
              <a:solidFill>
                <a:srgbClr val="145C76"/>
              </a:solidFill>
            </a:endParaRPr>
          </a:p>
        </p:txBody>
      </p:sp>
      <p:sp>
        <p:nvSpPr>
          <p:cNvPr id="266245" name="Google Shape;433;g847cf01710_0_113">
            <a:extLst>
              <a:ext uri="{FF2B5EF4-FFF2-40B4-BE49-F238E27FC236}">
                <a16:creationId xmlns:a16="http://schemas.microsoft.com/office/drawing/2014/main" id="{5E5CFF7D-0998-CD4F-A9B1-A08271C3CB25}"/>
              </a:ext>
            </a:extLst>
          </p:cNvPr>
          <p:cNvSpPr txBox="1">
            <a:spLocks noChangeArrowheads="1"/>
          </p:cNvSpPr>
          <p:nvPr/>
        </p:nvSpPr>
        <p:spPr bwMode="auto">
          <a:xfrm>
            <a:off x="708025" y="1600199"/>
            <a:ext cx="8042275"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Ramachandran plots measure which dihedral angles?  </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A.  </a:t>
            </a:r>
            <a:r>
              <a:rPr lang="el-GR" altLang="en-US" sz="2400" i="1" dirty="0">
                <a:solidFill>
                  <a:srgbClr val="000000"/>
                </a:solidFill>
                <a:latin typeface="Arial" panose="020B0604020202020204" pitchFamily="34" charset="0"/>
                <a:sym typeface="Calibri" panose="020F0502020204030204" pitchFamily="34" charset="0"/>
              </a:rPr>
              <a:t>φ</a:t>
            </a:r>
            <a:r>
              <a:rPr lang="el-GR" altLang="en-US" sz="2400" dirty="0">
                <a:solidFill>
                  <a:srgbClr val="000000"/>
                </a:solidFill>
                <a:latin typeface="Arial" panose="020B0604020202020204" pitchFamily="34" charset="0"/>
                <a:sym typeface="Calibri" panose="020F0502020204030204" pitchFamily="34" charset="0"/>
              </a:rPr>
              <a:t> </a:t>
            </a:r>
            <a:r>
              <a:rPr lang="el-GR"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phi) and </a:t>
            </a:r>
            <a:r>
              <a:rPr lang="el-GR"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ψ</a:t>
            </a:r>
            <a:r>
              <a:rPr lang="el-GR"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psi) angles</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B.  </a:t>
            </a:r>
            <a:r>
              <a:rPr lang="el-GR" altLang="en-US" sz="2400" i="1" dirty="0">
                <a:solidFill>
                  <a:srgbClr val="000000"/>
                </a:solidFill>
                <a:latin typeface="Arial" panose="020B0604020202020204" pitchFamily="34" charset="0"/>
                <a:sym typeface="Calibri" panose="020F0502020204030204" pitchFamily="34" charset="0"/>
              </a:rPr>
              <a:t>ψ</a:t>
            </a:r>
            <a:r>
              <a:rPr lang="el-GR" altLang="en-US" sz="2400" dirty="0">
                <a:solidFill>
                  <a:srgbClr val="000000"/>
                </a:solidFill>
                <a:latin typeface="Arial" panose="020B0604020202020204" pitchFamily="34" charset="0"/>
                <a:sym typeface="Calibri" panose="020F0502020204030204" pitchFamily="34" charset="0"/>
              </a:rPr>
              <a:t> (</a:t>
            </a:r>
            <a:r>
              <a:rPr lang="en-US" altLang="en-US" sz="2400" dirty="0">
                <a:solidFill>
                  <a:srgbClr val="000000"/>
                </a:solidFill>
                <a:latin typeface="Arial" panose="020B0604020202020204" pitchFamily="34" charset="0"/>
                <a:sym typeface="Calibri" panose="020F0502020204030204" pitchFamily="34" charset="0"/>
              </a:rPr>
              <a:t>psi) and </a:t>
            </a:r>
            <a:r>
              <a:rPr lang="el-GR" altLang="en-US" sz="2400" i="1" dirty="0">
                <a:solidFill>
                  <a:srgbClr val="000000"/>
                </a:solidFill>
                <a:latin typeface="Arial" panose="020B0604020202020204" pitchFamily="34" charset="0"/>
                <a:sym typeface="Calibri" panose="020F0502020204030204" pitchFamily="34" charset="0"/>
              </a:rPr>
              <a:t>ω</a:t>
            </a:r>
            <a:r>
              <a:rPr lang="el-GR" altLang="en-US" sz="2400" dirty="0">
                <a:solidFill>
                  <a:srgbClr val="000000"/>
                </a:solidFill>
                <a:latin typeface="Arial" panose="020B0604020202020204" pitchFamily="34" charset="0"/>
                <a:sym typeface="Calibri" panose="020F0502020204030204" pitchFamily="34" charset="0"/>
              </a:rPr>
              <a:t> (</a:t>
            </a:r>
            <a:r>
              <a:rPr lang="en-US" altLang="en-US" sz="2400" dirty="0">
                <a:solidFill>
                  <a:srgbClr val="000000"/>
                </a:solidFill>
                <a:latin typeface="Arial" panose="020B0604020202020204" pitchFamily="34" charset="0"/>
                <a:sym typeface="Calibri" panose="020F0502020204030204" pitchFamily="34" charset="0"/>
              </a:rPr>
              <a:t>omega) angles</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  </a:t>
            </a:r>
            <a:r>
              <a:rPr lang="el-GR" altLang="en-US" sz="2400" i="1" dirty="0">
                <a:solidFill>
                  <a:srgbClr val="000000"/>
                </a:solidFill>
                <a:latin typeface="Arial" panose="020B0604020202020204" pitchFamily="34" charset="0"/>
                <a:sym typeface="Calibri" panose="020F0502020204030204" pitchFamily="34" charset="0"/>
              </a:rPr>
              <a:t>φ</a:t>
            </a:r>
            <a:r>
              <a:rPr lang="el-GR" altLang="en-US" sz="2400" dirty="0">
                <a:solidFill>
                  <a:srgbClr val="000000"/>
                </a:solidFill>
                <a:latin typeface="Arial" panose="020B0604020202020204" pitchFamily="34" charset="0"/>
                <a:sym typeface="Calibri" panose="020F0502020204030204" pitchFamily="34" charset="0"/>
              </a:rPr>
              <a:t> (</a:t>
            </a:r>
            <a:r>
              <a:rPr lang="en-US" altLang="en-US" sz="2400" dirty="0">
                <a:solidFill>
                  <a:srgbClr val="000000"/>
                </a:solidFill>
                <a:latin typeface="Arial" panose="020B0604020202020204" pitchFamily="34" charset="0"/>
                <a:sym typeface="Calibri" panose="020F0502020204030204" pitchFamily="34" charset="0"/>
              </a:rPr>
              <a:t>phi) and </a:t>
            </a:r>
            <a:r>
              <a:rPr lang="el-GR" altLang="en-US" sz="2400" i="1" dirty="0">
                <a:solidFill>
                  <a:srgbClr val="000000"/>
                </a:solidFill>
                <a:latin typeface="Arial" panose="020B0604020202020204" pitchFamily="34" charset="0"/>
                <a:sym typeface="Calibri" panose="020F0502020204030204" pitchFamily="34" charset="0"/>
              </a:rPr>
              <a:t>ω</a:t>
            </a:r>
            <a:r>
              <a:rPr lang="el-GR" altLang="en-US" sz="2400" dirty="0">
                <a:solidFill>
                  <a:srgbClr val="000000"/>
                </a:solidFill>
                <a:latin typeface="Arial" panose="020B0604020202020204" pitchFamily="34" charset="0"/>
                <a:sym typeface="Calibri" panose="020F0502020204030204" pitchFamily="34" charset="0"/>
              </a:rPr>
              <a:t> (</a:t>
            </a:r>
            <a:r>
              <a:rPr lang="en-US" altLang="en-US" sz="2400" dirty="0">
                <a:solidFill>
                  <a:srgbClr val="000000"/>
                </a:solidFill>
                <a:latin typeface="Arial" panose="020B0604020202020204" pitchFamily="34" charset="0"/>
                <a:sym typeface="Calibri" panose="020F0502020204030204" pitchFamily="34" charset="0"/>
              </a:rPr>
              <a:t>omega) angles</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D.  </a:t>
            </a:r>
            <a:r>
              <a:rPr lang="el-GR" altLang="en-US" sz="2400" i="1" dirty="0">
                <a:solidFill>
                  <a:srgbClr val="000000"/>
                </a:solidFill>
                <a:latin typeface="Arial" panose="020B0604020202020204" pitchFamily="34" charset="0"/>
                <a:sym typeface="Calibri" panose="020F0502020204030204" pitchFamily="34" charset="0"/>
              </a:rPr>
              <a:t>φ</a:t>
            </a:r>
            <a:r>
              <a:rPr lang="el-GR" altLang="en-US" sz="2400" dirty="0">
                <a:solidFill>
                  <a:srgbClr val="000000"/>
                </a:solidFill>
                <a:latin typeface="Arial" panose="020B0604020202020204" pitchFamily="34" charset="0"/>
                <a:sym typeface="Calibri" panose="020F0502020204030204" pitchFamily="34" charset="0"/>
              </a:rPr>
              <a:t> (</a:t>
            </a:r>
            <a:r>
              <a:rPr lang="en-US" altLang="en-US" sz="2400" dirty="0">
                <a:solidFill>
                  <a:srgbClr val="000000"/>
                </a:solidFill>
                <a:latin typeface="Arial" panose="020B0604020202020204" pitchFamily="34" charset="0"/>
                <a:sym typeface="Calibri" panose="020F0502020204030204" pitchFamily="34" charset="0"/>
              </a:rPr>
              <a:t>phi), </a:t>
            </a:r>
            <a:r>
              <a:rPr lang="el-GR" altLang="en-US" sz="2400" i="1" dirty="0">
                <a:solidFill>
                  <a:srgbClr val="000000"/>
                </a:solidFill>
                <a:latin typeface="Arial" panose="020B0604020202020204" pitchFamily="34" charset="0"/>
                <a:sym typeface="Calibri" panose="020F0502020204030204" pitchFamily="34" charset="0"/>
              </a:rPr>
              <a:t>ψ</a:t>
            </a:r>
            <a:r>
              <a:rPr lang="el-GR" altLang="en-US" sz="2400" dirty="0">
                <a:solidFill>
                  <a:srgbClr val="000000"/>
                </a:solidFill>
                <a:latin typeface="Arial" panose="020B0604020202020204" pitchFamily="34" charset="0"/>
                <a:sym typeface="Calibri" panose="020F0502020204030204" pitchFamily="34" charset="0"/>
              </a:rPr>
              <a:t> (</a:t>
            </a:r>
            <a:r>
              <a:rPr lang="en-US" altLang="en-US" sz="2400" dirty="0">
                <a:solidFill>
                  <a:srgbClr val="000000"/>
                </a:solidFill>
                <a:latin typeface="Arial" panose="020B0604020202020204" pitchFamily="34" charset="0"/>
                <a:sym typeface="Calibri" panose="020F0502020204030204" pitchFamily="34" charset="0"/>
              </a:rPr>
              <a:t>psi), and </a:t>
            </a:r>
            <a:r>
              <a:rPr lang="el-GR" altLang="en-US" sz="2400" i="1" dirty="0">
                <a:solidFill>
                  <a:srgbClr val="000000"/>
                </a:solidFill>
                <a:latin typeface="Arial" panose="020B0604020202020204" pitchFamily="34" charset="0"/>
                <a:sym typeface="Calibri" panose="020F0502020204030204" pitchFamily="34" charset="0"/>
              </a:rPr>
              <a:t>ω</a:t>
            </a:r>
            <a:r>
              <a:rPr lang="el-GR" altLang="en-US" sz="2400" dirty="0">
                <a:solidFill>
                  <a:srgbClr val="000000"/>
                </a:solidFill>
                <a:latin typeface="Arial" panose="020B0604020202020204" pitchFamily="34" charset="0"/>
                <a:sym typeface="Calibri" panose="020F0502020204030204" pitchFamily="34" charset="0"/>
              </a:rPr>
              <a:t> (</a:t>
            </a:r>
            <a:r>
              <a:rPr lang="en-US" altLang="en-US" sz="2400" dirty="0">
                <a:solidFill>
                  <a:srgbClr val="000000"/>
                </a:solidFill>
                <a:latin typeface="Arial" panose="020B0604020202020204" pitchFamily="34" charset="0"/>
                <a:sym typeface="Calibri" panose="020F0502020204030204" pitchFamily="34" charset="0"/>
              </a:rPr>
              <a:t>omega) angles</a:t>
            </a: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sym typeface="Calibri" panose="020F0502020204030204" pitchFamily="34" charset="0"/>
              </a:rPr>
              <a:t>     </a:t>
            </a:r>
            <a:endParaRPr lang="en-US" altLang="en-US" dirty="0">
              <a:solidFill>
                <a:srgbClr val="000000"/>
              </a:solidFill>
              <a:sym typeface="Calibri" panose="020F0502020204030204" pitchFamily="34" charset="0"/>
            </a:endParaRPr>
          </a:p>
        </p:txBody>
      </p:sp>
      <p:pic>
        <p:nvPicPr>
          <p:cNvPr id="5" name="Picture 4" descr="Icon P 2&#10;">
            <a:extLst>
              <a:ext uri="{FF2B5EF4-FFF2-40B4-BE49-F238E27FC236}">
                <a16:creationId xmlns:a16="http://schemas.microsoft.com/office/drawing/2014/main" id="{3196709E-BADA-4910-9EE6-BC7202983717}"/>
              </a:ext>
            </a:extLst>
          </p:cNvPr>
          <p:cNvPicPr>
            <a:picLocks noChangeAspect="1"/>
          </p:cNvPicPr>
          <p:nvPr/>
        </p:nvPicPr>
        <p:blipFill>
          <a:blip r:embed="rId3"/>
          <a:stretch>
            <a:fillRect/>
          </a:stretch>
        </p:blipFill>
        <p:spPr>
          <a:xfrm>
            <a:off x="927526" y="354760"/>
            <a:ext cx="1133954" cy="816935"/>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2E9B8-55CB-4800-A38E-45B6BCD8A1D9}"/>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9, Response</a:t>
            </a:r>
            <a:endParaRPr lang="en-AU" dirty="0">
              <a:solidFill>
                <a:srgbClr val="145C76"/>
              </a:solidFill>
            </a:endParaRPr>
          </a:p>
        </p:txBody>
      </p:sp>
      <p:sp>
        <p:nvSpPr>
          <p:cNvPr id="268291" name="Google Shape;433;g847cf01710_0_113">
            <a:extLst>
              <a:ext uri="{FF2B5EF4-FFF2-40B4-BE49-F238E27FC236}">
                <a16:creationId xmlns:a16="http://schemas.microsoft.com/office/drawing/2014/main" id="{8C558C06-67CE-F04B-A044-8056936B03D9}"/>
              </a:ext>
            </a:extLst>
          </p:cNvPr>
          <p:cNvSpPr txBox="1">
            <a:spLocks noChangeArrowheads="1"/>
          </p:cNvSpPr>
          <p:nvPr/>
        </p:nvSpPr>
        <p:spPr bwMode="auto">
          <a:xfrm>
            <a:off x="698193" y="1524000"/>
            <a:ext cx="8042275"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Ramachandran plots measure which dihedral angles?  </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a:t>
            </a:r>
            <a:r>
              <a:rPr lang="el-GR" altLang="en-US" sz="2400" b="1"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φ</a:t>
            </a:r>
            <a:r>
              <a:rPr lang="el-GR"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el-GR" altLang="en-US" sz="2400" b="1" dirty="0">
                <a:solidFill>
                  <a:srgbClr val="000000"/>
                </a:solidFill>
                <a:latin typeface="Arial" panose="020B0604020202020204" pitchFamily="34" charset="0"/>
                <a:sym typeface="Calibri" panose="020F0502020204030204" pitchFamily="34" charset="0"/>
              </a:rPr>
              <a:t>(</a:t>
            </a:r>
            <a:r>
              <a:rPr lang="en-US" altLang="en-US" sz="2400" b="1" dirty="0">
                <a:solidFill>
                  <a:srgbClr val="000000"/>
                </a:solidFill>
                <a:latin typeface="Arial" panose="020B0604020202020204" pitchFamily="34" charset="0"/>
                <a:sym typeface="Calibri" panose="020F0502020204030204" pitchFamily="34" charset="0"/>
              </a:rPr>
              <a:t>phi) and </a:t>
            </a:r>
            <a:r>
              <a:rPr lang="el-GR" altLang="en-US" sz="2400" b="1" i="1" dirty="0">
                <a:solidFill>
                  <a:srgbClr val="000000"/>
                </a:solidFill>
                <a:latin typeface="Arial" panose="020B0604020202020204" pitchFamily="34" charset="0"/>
                <a:sym typeface="Calibri" panose="020F0502020204030204" pitchFamily="34" charset="0"/>
              </a:rPr>
              <a:t>ψ</a:t>
            </a:r>
            <a:r>
              <a:rPr lang="el-GR" altLang="en-US" sz="2400" b="1" dirty="0">
                <a:solidFill>
                  <a:srgbClr val="000000"/>
                </a:solidFill>
                <a:latin typeface="Arial" panose="020B0604020202020204" pitchFamily="34" charset="0"/>
                <a:sym typeface="Calibri" panose="020F0502020204030204" pitchFamily="34" charset="0"/>
              </a:rPr>
              <a:t> (</a:t>
            </a:r>
            <a:r>
              <a:rPr lang="en-US" altLang="en-US" sz="2400" b="1" dirty="0">
                <a:solidFill>
                  <a:srgbClr val="000000"/>
                </a:solidFill>
                <a:latin typeface="Arial" panose="020B0604020202020204" pitchFamily="34" charset="0"/>
                <a:sym typeface="Calibri" panose="020F0502020204030204" pitchFamily="34" charset="0"/>
              </a:rPr>
              <a:t>psi) angles</a:t>
            </a:r>
          </a:p>
          <a:p>
            <a:pPr>
              <a:lnSpc>
                <a:spcPct val="115000"/>
              </a:lnSpc>
              <a:spcBef>
                <a:spcPct val="0"/>
              </a:spcBef>
              <a:buClr>
                <a:srgbClr val="000000"/>
              </a:buClr>
              <a:buSzPts val="1100"/>
              <a:buFont typeface="Calibri" panose="020F0502020204030204" pitchFamily="34" charset="0"/>
              <a:buNone/>
            </a:pPr>
            <a:endPar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sym typeface="Calibri" panose="020F0502020204030204" pitchFamily="34" charset="0"/>
              </a:rPr>
              <a:t>Ramachandran plots are useful tools for visualizing all of the </a:t>
            </a:r>
            <a:r>
              <a:rPr lang="el-GR" altLang="en-US" sz="2400" b="1" i="1" dirty="0">
                <a:solidFill>
                  <a:srgbClr val="000000"/>
                </a:solidFill>
                <a:latin typeface="Arial" panose="020B0604020202020204" pitchFamily="34" charset="0"/>
                <a:sym typeface="Calibri" panose="020F0502020204030204" pitchFamily="34" charset="0"/>
              </a:rPr>
              <a:t>φ</a:t>
            </a:r>
            <a:r>
              <a:rPr lang="el-GR" altLang="en-US" sz="2400" b="1" dirty="0">
                <a:solidFill>
                  <a:srgbClr val="000000"/>
                </a:solidFill>
                <a:latin typeface="Arial" panose="020B0604020202020204" pitchFamily="34" charset="0"/>
                <a:sym typeface="Calibri" panose="020F0502020204030204" pitchFamily="34" charset="0"/>
              </a:rPr>
              <a:t> </a:t>
            </a:r>
            <a:r>
              <a:rPr lang="en-US" altLang="en-US" sz="2400" b="1" dirty="0">
                <a:solidFill>
                  <a:srgbClr val="000000"/>
                </a:solidFill>
                <a:latin typeface="Arial" panose="020B0604020202020204" pitchFamily="34" charset="0"/>
                <a:sym typeface="Calibri" panose="020F0502020204030204" pitchFamily="34" charset="0"/>
              </a:rPr>
              <a:t>and </a:t>
            </a:r>
            <a:r>
              <a:rPr lang="el-GR" altLang="en-US" sz="2400" b="1" i="1" dirty="0">
                <a:solidFill>
                  <a:srgbClr val="000000"/>
                </a:solidFill>
                <a:latin typeface="Arial" panose="020B0604020202020204" pitchFamily="34" charset="0"/>
                <a:sym typeface="Calibri" panose="020F0502020204030204" pitchFamily="34" charset="0"/>
              </a:rPr>
              <a:t>ψ</a:t>
            </a:r>
            <a:r>
              <a:rPr lang="el-GR" altLang="en-US" sz="2400" b="1" dirty="0">
                <a:solidFill>
                  <a:srgbClr val="000000"/>
                </a:solidFill>
                <a:latin typeface="Arial" panose="020B0604020202020204" pitchFamily="34" charset="0"/>
                <a:sym typeface="Calibri" panose="020F0502020204030204" pitchFamily="34" charset="0"/>
              </a:rPr>
              <a:t> </a:t>
            </a:r>
            <a:r>
              <a:rPr lang="en-US" altLang="en-US" sz="2400" b="1" dirty="0">
                <a:solidFill>
                  <a:srgbClr val="000000"/>
                </a:solidFill>
                <a:latin typeface="Arial" panose="020B0604020202020204" pitchFamily="34" charset="0"/>
                <a:sym typeface="Calibri" panose="020F0502020204030204" pitchFamily="34" charset="0"/>
              </a:rPr>
              <a:t>angles observed in a particular protein structure and are often used to test the quality of three-dimensional protein structures. </a:t>
            </a: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sym typeface="Calibri" panose="020F0502020204030204" pitchFamily="34" charset="0"/>
              </a:rPr>
              <a:t>     </a:t>
            </a:r>
            <a:endParaRPr lang="en-US" altLang="en-US" dirty="0">
              <a:solidFill>
                <a:srgbClr val="000000"/>
              </a:solidFill>
              <a:sym typeface="Calibri" panose="020F0502020204030204"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D4D05E-AE71-48A6-A19F-AB17E3D7FF08}"/>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sym typeface="Symbol" pitchFamily="2" charset="2"/>
              </a:rPr>
              <a:t>Common Secondary Structures Can Be Assessed by Circular Dichroism</a:t>
            </a:r>
            <a:endParaRPr lang="en-AU" dirty="0">
              <a:solidFill>
                <a:srgbClr val="4E4CB4"/>
              </a:solidFill>
            </a:endParaRPr>
          </a:p>
        </p:txBody>
      </p:sp>
      <p:sp>
        <p:nvSpPr>
          <p:cNvPr id="5" name="Google Shape;232;g7fe2cbe272_0_58">
            <a:extLst>
              <a:ext uri="{FF2B5EF4-FFF2-40B4-BE49-F238E27FC236}">
                <a16:creationId xmlns:a16="http://schemas.microsoft.com/office/drawing/2014/main" id="{CDB93B04-A00F-734E-88FD-DD9CD0C66E69}"/>
              </a:ext>
            </a:extLst>
          </p:cNvPr>
          <p:cNvSpPr txBox="1">
            <a:spLocks noGrp="1"/>
          </p:cNvSpPr>
          <p:nvPr>
            <p:ph type="body" idx="1"/>
          </p:nvPr>
        </p:nvSpPr>
        <p:spPr>
          <a:xfrm>
            <a:off x="165100" y="2019300"/>
            <a:ext cx="8674100" cy="4114800"/>
          </a:xfrm>
        </p:spPr>
        <p:txBody>
          <a:bodyPr/>
          <a:lstStyle/>
          <a:p>
            <a:pPr indent="-406400">
              <a:lnSpc>
                <a:spcPct val="110000"/>
              </a:lnSpc>
              <a:buSzPts val="2800"/>
              <a:defRPr/>
            </a:pPr>
            <a:r>
              <a:rPr lang="en-US" sz="2400" b="1" dirty="0">
                <a:latin typeface="Arial" panose="020B0604020202020204" pitchFamily="34" charset="0"/>
                <a:cs typeface="Arial" panose="020B0604020202020204" pitchFamily="34" charset="0"/>
              </a:rPr>
              <a:t>circular dichroism (CD) spectroscopy </a:t>
            </a:r>
            <a:r>
              <a:rPr lang="en-US" sz="2400" dirty="0">
                <a:latin typeface="Arial" panose="020B0604020202020204" pitchFamily="34" charset="0"/>
                <a:cs typeface="Arial" panose="020B0604020202020204" pitchFamily="34" charset="0"/>
              </a:rPr>
              <a:t>= measures differences in the molar absorption of left-handed vs. right-handed circularly polarized light: </a:t>
            </a:r>
          </a:p>
          <a:p>
            <a:pPr marL="50800" indent="0">
              <a:lnSpc>
                <a:spcPct val="110000"/>
              </a:lnSpc>
              <a:buSzPts val="2800"/>
              <a:buFontTx/>
              <a:buNone/>
              <a:defRPr/>
            </a:pPr>
            <a:r>
              <a:rPr lang="en-US" sz="2400" dirty="0">
                <a:latin typeface="Arial" panose="020B0604020202020204" pitchFamily="34" charset="0"/>
                <a:cs typeface="Arial" panose="020B0604020202020204" pitchFamily="34" charset="0"/>
              </a:rPr>
              <a:t>		</a:t>
            </a:r>
            <a:r>
              <a:rPr lang="en-US" altLang="en-US" sz="2400" dirty="0">
                <a:latin typeface="Arial" panose="020B0604020202020204" pitchFamily="34" charset="0"/>
                <a:sym typeface="Symbol" pitchFamily="2" charset="2"/>
              </a:rPr>
              <a:t> </a:t>
            </a:r>
            <a:r>
              <a:rPr lang="en-US" altLang="en-US" sz="2400" i="1" dirty="0">
                <a:latin typeface="Arial" panose="020B0604020202020204" pitchFamily="34" charset="0"/>
                <a:sym typeface="Symbol" pitchFamily="2" charset="2"/>
              </a:rPr>
              <a:t> </a:t>
            </a:r>
            <a:r>
              <a:rPr lang="en-US" altLang="en-US" sz="2400" dirty="0">
                <a:latin typeface="Arial" panose="020B0604020202020204" pitchFamily="34" charset="0"/>
                <a:sym typeface="Symbol" pitchFamily="2" charset="2"/>
              </a:rPr>
              <a:t>= </a:t>
            </a:r>
            <a:r>
              <a:rPr lang="en-US" altLang="en-US" sz="2400" i="1" dirty="0">
                <a:latin typeface="Arial" panose="020B0604020202020204" pitchFamily="34" charset="0"/>
                <a:sym typeface="Symbol" pitchFamily="2" charset="2"/>
              </a:rPr>
              <a:t></a:t>
            </a:r>
            <a:r>
              <a:rPr lang="en-US" altLang="en-US" sz="2400" baseline="-25000" dirty="0">
                <a:latin typeface="Arial" panose="020B0604020202020204" pitchFamily="34" charset="0"/>
                <a:sym typeface="Symbol" pitchFamily="2" charset="2"/>
              </a:rPr>
              <a:t>L</a:t>
            </a:r>
            <a:r>
              <a:rPr lang="en-US" altLang="en-US" sz="2400" dirty="0">
                <a:latin typeface="Arial" panose="020B0604020202020204" pitchFamily="34" charset="0"/>
                <a:sym typeface="Symbol" pitchFamily="2" charset="2"/>
              </a:rPr>
              <a:t> </a:t>
            </a:r>
            <a:r>
              <a:rPr lang="en-US" altLang="en-US" sz="2400" dirty="0">
                <a:latin typeface="Arial" panose="020B0604020202020204" pitchFamily="34" charset="0"/>
                <a:cs typeface="Arial" panose="020B0604020202020204" pitchFamily="34" charset="0"/>
                <a:sym typeface="Symbol" pitchFamily="2" charset="2"/>
              </a:rPr>
              <a:t>– </a:t>
            </a:r>
            <a:r>
              <a:rPr lang="en-US" altLang="en-US" sz="2400" i="1" dirty="0">
                <a:latin typeface="Arial" panose="020B0604020202020204" pitchFamily="34" charset="0"/>
                <a:sym typeface="Symbol" pitchFamily="2" charset="2"/>
              </a:rPr>
              <a:t></a:t>
            </a:r>
            <a:r>
              <a:rPr lang="en-US" altLang="en-US" sz="2400" baseline="-25000" dirty="0">
                <a:latin typeface="Arial" panose="020B0604020202020204" pitchFamily="34" charset="0"/>
                <a:sym typeface="Symbol" pitchFamily="2" charset="2"/>
              </a:rPr>
              <a:t>R</a:t>
            </a: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r>
              <a:rPr lang="en-US" sz="2400" dirty="0">
                <a:latin typeface="Arial" panose="020B0604020202020204" pitchFamily="34" charset="0"/>
                <a:cs typeface="Arial" panose="020B0604020202020204" pitchFamily="34" charset="0"/>
              </a:rPr>
              <a:t>chromophore = peptide bond</a:t>
            </a: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dirty="0">
              <a:latin typeface="Arial" panose="020B0604020202020204" pitchFamily="34" charset="0"/>
              <a:cs typeface="Arial" panose="020B0604020202020204" pitchFamily="34"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06E743-681E-4E7F-BB98-8EBADFC5C688}"/>
              </a:ext>
            </a:extLst>
          </p:cNvPr>
          <p:cNvSpPr>
            <a:spLocks noGrp="1"/>
          </p:cNvSpPr>
          <p:nvPr>
            <p:ph type="title"/>
          </p:nvPr>
        </p:nvSpPr>
        <p:spPr/>
        <p:txBody>
          <a:bodyPr/>
          <a:lstStyle/>
          <a:p>
            <a:r>
              <a:rPr lang="en-US" sz="3200" dirty="0">
                <a:solidFill>
                  <a:schemeClr val="accent4"/>
                </a:solidFill>
                <a:latin typeface="Arial" panose="020B0604020202020204" pitchFamily="34" charset="0"/>
                <a:cs typeface="Arial" panose="020B0604020202020204" pitchFamily="34" charset="0"/>
                <a:sym typeface="Symbol" pitchFamily="2" charset="2"/>
              </a:rPr>
              <a:t>Different Secondary Structures Have Different Circular Dichroism Spectra</a:t>
            </a:r>
            <a:endParaRPr lang="en-AU" sz="3200" dirty="0"/>
          </a:p>
        </p:txBody>
      </p:sp>
      <p:pic>
        <p:nvPicPr>
          <p:cNvPr id="93186" name="Picture 2" descr="There is a dotted horizontal line extending from 0 on the vertical axis. The curve for alpha helix begins at (190, 23) and curves downward to (206, -13), moves up slightly to (213, minus 12), then lowers to (222, minus 16) before curving upward to meet the dotted line at (240, 0) before ending at (250, 0). The curve for beta conformation begins at (190, 6), rises to (193, 9), lowers slowly to (205, minus 10), then rises to meet the dotted line at (240, 0) before ending at (250, 0). The curve for unstructured begins at (190, minus 14), drops to (196, minus 12), curves upward to (209, minus 1), moves briefly horizontally to (210, minus 1), then rises to (213, 2) before lowering to meet the dotted line at (240, 0) before ending at (250, 0). All data are approximate. ">
            <a:extLst>
              <a:ext uri="{FF2B5EF4-FFF2-40B4-BE49-F238E27FC236}">
                <a16:creationId xmlns:a16="http://schemas.microsoft.com/office/drawing/2014/main" id="{07BF8E16-952D-9A48-95DA-945D54940F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2737" y="1737189"/>
            <a:ext cx="5978525" cy="452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A2E94D-37EF-4D55-B5BD-6BBEFB353755}"/>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10</a:t>
            </a:r>
            <a:endParaRPr lang="en-AU" dirty="0">
              <a:solidFill>
                <a:srgbClr val="145C76"/>
              </a:solidFill>
            </a:endParaRPr>
          </a:p>
        </p:txBody>
      </p:sp>
      <p:sp>
        <p:nvSpPr>
          <p:cNvPr id="270341" name="Google Shape;433;g847cf01710_0_113">
            <a:extLst>
              <a:ext uri="{FF2B5EF4-FFF2-40B4-BE49-F238E27FC236}">
                <a16:creationId xmlns:a16="http://schemas.microsoft.com/office/drawing/2014/main" id="{3F38D70D-C505-AB45-87EA-B50B28F6DC10}"/>
              </a:ext>
            </a:extLst>
          </p:cNvPr>
          <p:cNvSpPr txBox="1">
            <a:spLocks noChangeArrowheads="1"/>
          </p:cNvSpPr>
          <p:nvPr/>
        </p:nvSpPr>
        <p:spPr bwMode="auto">
          <a:xfrm>
            <a:off x="708025" y="1600200"/>
            <a:ext cx="8042275" cy="3630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Circular dichroism can NOT: </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provide a rough estimate for the fraction of the protein</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     made up of the two common secondary structures.</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monitor the denaturation of a protein. </a:t>
            </a: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C.  monitor conformational changes in a protein. </a:t>
            </a:r>
            <a:endParaRPr lang="en-US" altLang="en-US" sz="2400" dirty="0">
              <a:solidFill>
                <a:srgbClr val="000000"/>
              </a:solidFill>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D.  obtain a high-resolution three-dimensional structure. </a:t>
            </a: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sym typeface="Calibri" panose="020F0502020204030204" pitchFamily="34" charset="0"/>
              </a:rPr>
              <a:t>     </a:t>
            </a:r>
            <a:endParaRPr lang="en-US" altLang="en-US" dirty="0">
              <a:solidFill>
                <a:srgbClr val="000000"/>
              </a:solidFill>
              <a:sym typeface="Calibri" panose="020F0502020204030204" pitchFamily="34" charset="0"/>
            </a:endParaRPr>
          </a:p>
        </p:txBody>
      </p:sp>
      <p:pic>
        <p:nvPicPr>
          <p:cNvPr id="5" name="Picture 4" descr="Icon P 2&#10;">
            <a:extLst>
              <a:ext uri="{FF2B5EF4-FFF2-40B4-BE49-F238E27FC236}">
                <a16:creationId xmlns:a16="http://schemas.microsoft.com/office/drawing/2014/main" id="{8C5DEFC4-8644-4D97-863E-9862CD412AC6}"/>
              </a:ext>
            </a:extLst>
          </p:cNvPr>
          <p:cNvPicPr>
            <a:picLocks noChangeAspect="1"/>
          </p:cNvPicPr>
          <p:nvPr/>
        </p:nvPicPr>
        <p:blipFill>
          <a:blip r:embed="rId3"/>
          <a:stretch>
            <a:fillRect/>
          </a:stretch>
        </p:blipFill>
        <p:spPr>
          <a:xfrm>
            <a:off x="829206" y="344928"/>
            <a:ext cx="1133954" cy="816935"/>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ACE65-6949-4039-ABCC-9E91E0BA1DD0}"/>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10, Response</a:t>
            </a:r>
            <a:endParaRPr lang="en-AU" dirty="0">
              <a:solidFill>
                <a:srgbClr val="145C76"/>
              </a:solidFill>
            </a:endParaRPr>
          </a:p>
        </p:txBody>
      </p:sp>
      <p:sp>
        <p:nvSpPr>
          <p:cNvPr id="272387" name="Google Shape;433;g847cf01710_0_113">
            <a:extLst>
              <a:ext uri="{FF2B5EF4-FFF2-40B4-BE49-F238E27FC236}">
                <a16:creationId xmlns:a16="http://schemas.microsoft.com/office/drawing/2014/main" id="{DB644650-398F-9744-8880-052CC900E62E}"/>
              </a:ext>
            </a:extLst>
          </p:cNvPr>
          <p:cNvSpPr txBox="1">
            <a:spLocks noChangeArrowheads="1"/>
          </p:cNvSpPr>
          <p:nvPr/>
        </p:nvSpPr>
        <p:spPr bwMode="auto">
          <a:xfrm>
            <a:off x="708025" y="1592825"/>
            <a:ext cx="8042275" cy="4855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Circular dichroism can NOT: </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D. obtain a high-resolution three-dimensional</a:t>
            </a: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     structure. </a:t>
            </a:r>
          </a:p>
          <a:p>
            <a:pPr>
              <a:lnSpc>
                <a:spcPct val="115000"/>
              </a:lnSpc>
              <a:spcBef>
                <a:spcPct val="0"/>
              </a:spcBef>
              <a:buClr>
                <a:srgbClr val="000000"/>
              </a:buClr>
              <a:buSzPts val="1100"/>
              <a:buFont typeface="Calibri" panose="020F0502020204030204" pitchFamily="34" charset="0"/>
              <a:buNone/>
            </a:pPr>
            <a:endPar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Circular dichroism spectroscopy is a method for assessing common secondary structure and monitoring folding in proteins based on absorption of circularly polarized UV light. However, circular dichroism can not be used to obtain </a:t>
            </a: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high-resolution three-dimensional structure. </a:t>
            </a:r>
          </a:p>
          <a:p>
            <a:pPr>
              <a:lnSpc>
                <a:spcPct val="115000"/>
              </a:lnSpc>
              <a:spcBef>
                <a:spcPct val="0"/>
              </a:spcBef>
              <a:buClr>
                <a:srgbClr val="000000"/>
              </a:buClr>
              <a:buSzPts val="1100"/>
              <a:buFont typeface="Calibri" panose="020F0502020204030204" pitchFamily="34" charset="0"/>
              <a:buNone/>
            </a:pPr>
            <a:endPar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endParaRPr lang="en-US" altLang="en-US" dirty="0">
              <a:solidFill>
                <a:srgbClr val="000000"/>
              </a:solidFill>
              <a:sym typeface="Calibri" panose="020F050202020403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con P 5 &#10;">
            <a:extLst>
              <a:ext uri="{FF2B5EF4-FFF2-40B4-BE49-F238E27FC236}">
                <a16:creationId xmlns:a16="http://schemas.microsoft.com/office/drawing/2014/main" id="{D1E96ADD-69E5-40B9-8777-BCBE397DB198}"/>
              </a:ext>
            </a:extLst>
          </p:cNvPr>
          <p:cNvPicPr>
            <a:picLocks noChangeAspect="1"/>
          </p:cNvPicPr>
          <p:nvPr/>
        </p:nvPicPr>
        <p:blipFill>
          <a:blip r:embed="rId3"/>
          <a:stretch>
            <a:fillRect/>
          </a:stretch>
        </p:blipFill>
        <p:spPr>
          <a:xfrm>
            <a:off x="1803884" y="414320"/>
            <a:ext cx="993734" cy="695004"/>
          </a:xfrm>
          <a:prstGeom prst="rect">
            <a:avLst/>
          </a:prstGeom>
        </p:spPr>
      </p:pic>
      <p:sp>
        <p:nvSpPr>
          <p:cNvPr id="4" name="Title 3">
            <a:extLst>
              <a:ext uri="{FF2B5EF4-FFF2-40B4-BE49-F238E27FC236}">
                <a16:creationId xmlns:a16="http://schemas.microsoft.com/office/drawing/2014/main" id="{859EAAB5-39D5-4EF7-9354-0B0BFF7EADB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(1 of 2)</a:t>
            </a:r>
            <a:endParaRPr lang="en-AU" dirty="0"/>
          </a:p>
        </p:txBody>
      </p:sp>
      <p:sp>
        <p:nvSpPr>
          <p:cNvPr id="31746" name="Text Placeholder 2">
            <a:extLst>
              <a:ext uri="{FF2B5EF4-FFF2-40B4-BE49-F238E27FC236}">
                <a16:creationId xmlns:a16="http://schemas.microsoft.com/office/drawing/2014/main" id="{86CEB1A6-83FD-044F-B5DD-24EBF02E15DA}"/>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ts val="363"/>
              </a:spcBef>
              <a:buClr>
                <a:srgbClr val="000000"/>
              </a:buClr>
              <a:buSzPts val="18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The three-dimensional structures of proteins can be defined.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Structural biologists use a variety of instruments and computational methods to solve biomolecular structures. The choice of method may depend on factors such as the size of the protein being studied, its properties, or the desired resolution of the final structure.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65"/>
        <p:cNvGrpSpPr/>
        <p:nvPr/>
      </p:nvGrpSpPr>
      <p:grpSpPr>
        <a:xfrm>
          <a:off x="0" y="0"/>
          <a:ext cx="0" cy="0"/>
          <a:chOff x="0" y="0"/>
          <a:chExt cx="0" cy="0"/>
        </a:xfrm>
      </p:grpSpPr>
      <p:pic>
        <p:nvPicPr>
          <p:cNvPr id="5" name="Picture 4" descr="Icon P 2&#10;">
            <a:extLst>
              <a:ext uri="{FF2B5EF4-FFF2-40B4-BE49-F238E27FC236}">
                <a16:creationId xmlns:a16="http://schemas.microsoft.com/office/drawing/2014/main" id="{7937C785-CD72-4181-9EF7-C5F64AB2BD36}"/>
              </a:ext>
            </a:extLst>
          </p:cNvPr>
          <p:cNvPicPr>
            <a:picLocks noChangeAspect="1"/>
          </p:cNvPicPr>
          <p:nvPr/>
        </p:nvPicPr>
        <p:blipFill>
          <a:blip r:embed="rId3"/>
          <a:stretch>
            <a:fillRect/>
          </a:stretch>
        </p:blipFill>
        <p:spPr>
          <a:xfrm>
            <a:off x="868532" y="49961"/>
            <a:ext cx="1133954" cy="816935"/>
          </a:xfrm>
          <a:prstGeom prst="rect">
            <a:avLst/>
          </a:prstGeom>
        </p:spPr>
      </p:pic>
      <p:sp>
        <p:nvSpPr>
          <p:cNvPr id="3" name="Title 2">
            <a:extLst>
              <a:ext uri="{FF2B5EF4-FFF2-40B4-BE49-F238E27FC236}">
                <a16:creationId xmlns:a16="http://schemas.microsoft.com/office/drawing/2014/main" id="{8F04EAF4-03FF-4642-83C9-93B7FEED4809}"/>
              </a:ext>
            </a:extLst>
          </p:cNvPr>
          <p:cNvSpPr>
            <a:spLocks noGrp="1"/>
          </p:cNvSpPr>
          <p:nvPr>
            <p:ph type="title"/>
          </p:nvPr>
        </p:nvSpPr>
        <p:spPr/>
        <p:txBody>
          <a:bodyPr/>
          <a:lstStyle/>
          <a:p>
            <a:r>
              <a:rPr lang="en-US" dirty="0">
                <a:solidFill>
                  <a:srgbClr val="144652"/>
                </a:solidFill>
              </a:rPr>
              <a:t> </a:t>
            </a:r>
            <a:r>
              <a:rPr lang="en-US" dirty="0">
                <a:solidFill>
                  <a:srgbClr val="144652"/>
                </a:solidFill>
                <a:latin typeface="Arial" panose="020B0604020202020204" pitchFamily="34" charset="0"/>
                <a:cs typeface="Arial" panose="020B0604020202020204" pitchFamily="34" charset="0"/>
              </a:rPr>
              <a:t>Activity: Properties </a:t>
            </a:r>
            <a:br>
              <a:rPr lang="en-US" dirty="0">
                <a:solidFill>
                  <a:srgbClr val="144652"/>
                </a:solidFill>
                <a:latin typeface="Arial" panose="020B0604020202020204" pitchFamily="34" charset="0"/>
                <a:cs typeface="Arial" panose="020B0604020202020204" pitchFamily="34" charset="0"/>
              </a:rPr>
            </a:br>
            <a:r>
              <a:rPr lang="en-US" dirty="0">
                <a:solidFill>
                  <a:srgbClr val="144652"/>
                </a:solidFill>
                <a:latin typeface="Arial" panose="020B0604020202020204" pitchFamily="34" charset="0"/>
                <a:cs typeface="Arial" panose="020B0604020202020204" pitchFamily="34" charset="0"/>
              </a:rPr>
              <a:t>of Protein Structures</a:t>
            </a:r>
            <a:endParaRPr lang="en-AU" dirty="0">
              <a:solidFill>
                <a:srgbClr val="144652"/>
              </a:solidFill>
            </a:endParaRPr>
          </a:p>
        </p:txBody>
      </p:sp>
      <p:sp>
        <p:nvSpPr>
          <p:cNvPr id="367" name="Google Shape;367;g847cf01710_0_29"/>
          <p:cNvSpPr txBox="1">
            <a:spLocks noGrp="1"/>
          </p:cNvSpPr>
          <p:nvPr>
            <p:ph type="body" idx="1"/>
          </p:nvPr>
        </p:nvSpPr>
        <p:spPr>
          <a:xfrm>
            <a:off x="685800" y="1965450"/>
            <a:ext cx="7772400" cy="571273"/>
          </a:xfrm>
          <a:prstGeom prst="rect">
            <a:avLst/>
          </a:prstGeom>
        </p:spPr>
        <p:txBody>
          <a:bodyPr spcFirstLastPara="1" wrap="square" lIns="91425" tIns="45700" rIns="91425" bIns="45700" anchor="t" anchorCtr="0">
            <a:noAutofit/>
          </a:bodyPr>
          <a:lstStyle/>
          <a:p>
            <a:pPr marL="0" lvl="0" indent="0" algn="ctr">
              <a:lnSpc>
                <a:spcPct val="115000"/>
              </a:lnSpc>
              <a:spcBef>
                <a:spcPts val="0"/>
              </a:spcBef>
              <a:spcAft>
                <a:spcPts val="0"/>
              </a:spcAft>
              <a:buNone/>
            </a:pPr>
            <a:r>
              <a:rPr lang="en-GB" sz="2400" dirty="0">
                <a:latin typeface="Arial"/>
                <a:ea typeface="Arial"/>
                <a:cs typeface="Arial"/>
                <a:sym typeface="Arial"/>
              </a:rPr>
              <a:t>Study the Ramachandran plot model. </a:t>
            </a:r>
          </a:p>
        </p:txBody>
      </p:sp>
      <p:pic>
        <p:nvPicPr>
          <p:cNvPr id="8" name="Google Shape;168;p30" descr="A screen capture shows an interactive Ramachandran plot model.">
            <a:extLst>
              <a:ext uri="{FF2B5EF4-FFF2-40B4-BE49-F238E27FC236}">
                <a16:creationId xmlns:a16="http://schemas.microsoft.com/office/drawing/2014/main" id="{770498B0-E831-9142-B131-C5EA50FBB9E6}"/>
              </a:ext>
            </a:extLst>
          </p:cNvPr>
          <p:cNvPicPr preferRelativeResize="0"/>
          <p:nvPr/>
        </p:nvPicPr>
        <p:blipFill>
          <a:blip r:embed="rId4">
            <a:alphaModFix/>
          </a:blip>
          <a:stretch>
            <a:fillRect/>
          </a:stretch>
        </p:blipFill>
        <p:spPr>
          <a:xfrm>
            <a:off x="2636731" y="2809842"/>
            <a:ext cx="3870537" cy="3771946"/>
          </a:xfrm>
          <a:prstGeom prst="rect">
            <a:avLst/>
          </a:prstGeom>
          <a:noFill/>
          <a:ln>
            <a:noFill/>
          </a:ln>
        </p:spPr>
      </p:pic>
    </p:spTree>
    <p:extLst>
      <p:ext uri="{BB962C8B-B14F-4D97-AF65-F5344CB8AC3E}">
        <p14:creationId xmlns:p14="http://schemas.microsoft.com/office/powerpoint/2010/main" val="317542652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2" name="Title 1">
            <a:extLst>
              <a:ext uri="{FF2B5EF4-FFF2-40B4-BE49-F238E27FC236}">
                <a16:creationId xmlns:a16="http://schemas.microsoft.com/office/drawing/2014/main" id="{13B8B50B-41CC-436F-9F69-0075DC922F78}"/>
              </a:ext>
            </a:extLst>
          </p:cNvPr>
          <p:cNvSpPr>
            <a:spLocks noGrp="1"/>
          </p:cNvSpPr>
          <p:nvPr>
            <p:ph type="title"/>
          </p:nvPr>
        </p:nvSpPr>
        <p:spPr/>
        <p:txBody>
          <a:bodyPr/>
          <a:lstStyle/>
          <a:p>
            <a:r>
              <a:rPr lang="en-US" dirty="0">
                <a:solidFill>
                  <a:srgbClr val="144652"/>
                </a:solidFill>
                <a:latin typeface="Arial" panose="020B0604020202020204" pitchFamily="34" charset="0"/>
                <a:cs typeface="Arial" panose="020B0604020202020204" pitchFamily="34" charset="0"/>
              </a:rPr>
              <a:t>Activity Instructions</a:t>
            </a:r>
            <a:r>
              <a:rPr lang="en-US" sz="2000" b="0" dirty="0">
                <a:solidFill>
                  <a:srgbClr val="144652"/>
                </a:solidFill>
                <a:latin typeface="Arial" panose="020B0604020202020204" pitchFamily="34" charset="0"/>
                <a:cs typeface="Arial" panose="020B0604020202020204" pitchFamily="34" charset="0"/>
              </a:rPr>
              <a:t> (2 of 3)</a:t>
            </a:r>
            <a:endParaRPr lang="en-AU" sz="2000" b="0" dirty="0">
              <a:solidFill>
                <a:srgbClr val="144652"/>
              </a:solidFill>
            </a:endParaRPr>
          </a:p>
        </p:txBody>
      </p:sp>
      <p:sp>
        <p:nvSpPr>
          <p:cNvPr id="376" name="Google Shape;376;g847cf01710_0_48"/>
          <p:cNvSpPr txBox="1">
            <a:spLocks noGrp="1"/>
          </p:cNvSpPr>
          <p:nvPr>
            <p:ph type="body" idx="1"/>
          </p:nvPr>
        </p:nvSpPr>
        <p:spPr>
          <a:xfrm>
            <a:off x="627821" y="1450210"/>
            <a:ext cx="7888357" cy="5129708"/>
          </a:xfrm>
          <a:prstGeom prst="rect">
            <a:avLst/>
          </a:prstGeom>
        </p:spPr>
        <p:txBody>
          <a:bodyPr spcFirstLastPara="1" wrap="square" lIns="91425" tIns="45700" rIns="91425" bIns="45700" anchor="t" anchorCtr="0">
            <a:noAutofit/>
          </a:bodyPr>
          <a:lstStyle/>
          <a:p>
            <a:pPr marL="457200" lvl="0" indent="-381000" rtl="0">
              <a:lnSpc>
                <a:spcPct val="115000"/>
              </a:lnSpc>
              <a:spcBef>
                <a:spcPts val="0"/>
              </a:spcBef>
              <a:spcAft>
                <a:spcPts val="0"/>
              </a:spcAft>
              <a:buSzPts val="2400"/>
              <a:buFont typeface="Arial"/>
              <a:buChar char="•"/>
            </a:pPr>
            <a:r>
              <a:rPr lang="en-US" sz="2400" dirty="0">
                <a:latin typeface="Arial"/>
                <a:ea typeface="Arial"/>
                <a:cs typeface="Arial"/>
                <a:sym typeface="Arial"/>
              </a:rPr>
              <a:t>On your own, </a:t>
            </a:r>
            <a:r>
              <a:rPr lang="en-US" sz="2400" dirty="0">
                <a:solidFill>
                  <a:srgbClr val="0000FF"/>
                </a:solidFill>
                <a:latin typeface="Arial"/>
                <a:ea typeface="Arial"/>
                <a:cs typeface="Arial"/>
                <a:sym typeface="Arial"/>
              </a:rPr>
              <a:t>think </a:t>
            </a:r>
            <a:r>
              <a:rPr lang="en-US" sz="2400" dirty="0">
                <a:latin typeface="Arial"/>
                <a:ea typeface="Arial"/>
                <a:cs typeface="Arial"/>
                <a:sym typeface="Arial"/>
              </a:rPr>
              <a:t>of answers to the question:</a:t>
            </a:r>
            <a:endParaRPr sz="2400" dirty="0">
              <a:latin typeface="Arial"/>
              <a:ea typeface="Arial"/>
              <a:cs typeface="Arial"/>
              <a:sym typeface="Arial"/>
            </a:endParaRPr>
          </a:p>
          <a:p>
            <a:pPr marL="914400" lvl="1" indent="-381000">
              <a:lnSpc>
                <a:spcPct val="115000"/>
              </a:lnSpc>
              <a:spcBef>
                <a:spcPts val="0"/>
              </a:spcBef>
              <a:spcAft>
                <a:spcPts val="0"/>
              </a:spcAft>
              <a:buSzPts val="2400"/>
              <a:buFont typeface="Arial"/>
              <a:buChar char="–"/>
            </a:pPr>
            <a:r>
              <a:rPr lang="en-GB" sz="2400" dirty="0">
                <a:latin typeface="Arial"/>
                <a:ea typeface="Arial"/>
                <a:cs typeface="Arial"/>
                <a:sym typeface="Arial"/>
              </a:rPr>
              <a:t>Which secondary structures possess </a:t>
            </a:r>
            <a:r>
              <a:rPr lang="en-GB" sz="2400" i="1" dirty="0" err="1">
                <a:latin typeface="Arial"/>
                <a:ea typeface="Arial"/>
                <a:cs typeface="Arial"/>
                <a:sym typeface="Arial"/>
              </a:rPr>
              <a:t>φ</a:t>
            </a:r>
            <a:r>
              <a:rPr lang="en-GB" sz="2400" dirty="0">
                <a:latin typeface="Arial"/>
                <a:ea typeface="Arial"/>
                <a:cs typeface="Arial"/>
                <a:sym typeface="Arial"/>
              </a:rPr>
              <a:t> and </a:t>
            </a:r>
            <a:r>
              <a:rPr lang="en-GB" sz="2400" i="1" dirty="0" err="1">
                <a:latin typeface="Arial"/>
                <a:ea typeface="Arial"/>
                <a:cs typeface="Arial"/>
                <a:sym typeface="Arial"/>
              </a:rPr>
              <a:t>ψ</a:t>
            </a:r>
            <a:r>
              <a:rPr lang="en-GB" sz="2400" dirty="0">
                <a:latin typeface="Arial"/>
                <a:ea typeface="Arial"/>
                <a:cs typeface="Arial"/>
                <a:sym typeface="Arial"/>
              </a:rPr>
              <a:t> angles that fall within regions A, B, and C, respectively?</a:t>
            </a:r>
          </a:p>
          <a:p>
            <a:pPr marL="533400" lvl="1" indent="0">
              <a:lnSpc>
                <a:spcPct val="115000"/>
              </a:lnSpc>
              <a:spcBef>
                <a:spcPts val="0"/>
              </a:spcBef>
              <a:spcAft>
                <a:spcPts val="0"/>
              </a:spcAft>
              <a:buSzPts val="2400"/>
              <a:buNone/>
            </a:pPr>
            <a:r>
              <a:rPr lang="en-GB" sz="2400" dirty="0">
                <a:latin typeface="Arial"/>
                <a:ea typeface="Arial"/>
                <a:cs typeface="Arial"/>
                <a:sym typeface="Arial"/>
              </a:rPr>
              <a:t>	</a:t>
            </a:r>
            <a:r>
              <a:rPr lang="en-US" sz="2400" dirty="0">
                <a:latin typeface="Arial"/>
                <a:ea typeface="Arial"/>
                <a:cs typeface="Arial"/>
                <a:sym typeface="Arial"/>
              </a:rPr>
              <a:t>(2 minutes)</a:t>
            </a:r>
            <a:br>
              <a:rPr lang="en-US" sz="2400" dirty="0">
                <a:latin typeface="Arial"/>
                <a:ea typeface="Arial"/>
                <a:cs typeface="Arial"/>
                <a:sym typeface="Arial"/>
              </a:rPr>
            </a:br>
            <a:endParaRPr sz="2400" dirty="0">
              <a:latin typeface="Arial"/>
              <a:ea typeface="Arial"/>
              <a:cs typeface="Arial"/>
              <a:sym typeface="Arial"/>
            </a:endParaRPr>
          </a:p>
          <a:p>
            <a:pPr marL="457200" lvl="0" indent="-381000" rtl="0">
              <a:lnSpc>
                <a:spcPct val="115000"/>
              </a:lnSpc>
              <a:spcBef>
                <a:spcPts val="0"/>
              </a:spcBef>
              <a:spcAft>
                <a:spcPts val="0"/>
              </a:spcAft>
              <a:buSzPts val="2400"/>
              <a:buFont typeface="Arial"/>
              <a:buChar char="•"/>
            </a:pPr>
            <a:r>
              <a:rPr lang="en-US" sz="2400" dirty="0">
                <a:solidFill>
                  <a:srgbClr val="0000FF"/>
                </a:solidFill>
                <a:latin typeface="Arial"/>
                <a:ea typeface="Arial"/>
                <a:cs typeface="Arial"/>
                <a:sym typeface="Arial"/>
              </a:rPr>
              <a:t>Pair</a:t>
            </a:r>
            <a:r>
              <a:rPr lang="en-US" sz="2400" dirty="0">
                <a:latin typeface="Arial"/>
                <a:ea typeface="Arial"/>
                <a:cs typeface="Arial"/>
                <a:sym typeface="Arial"/>
              </a:rPr>
              <a:t> up to discuss your ideas. (2 minutes)</a:t>
            </a:r>
            <a:br>
              <a:rPr lang="en-US" sz="2400" dirty="0">
                <a:latin typeface="Arial"/>
                <a:ea typeface="Arial"/>
                <a:cs typeface="Arial"/>
                <a:sym typeface="Arial"/>
              </a:rPr>
            </a:br>
            <a:endParaRPr sz="2400" dirty="0">
              <a:latin typeface="Arial"/>
              <a:ea typeface="Arial"/>
              <a:cs typeface="Arial"/>
              <a:sym typeface="Arial"/>
            </a:endParaRPr>
          </a:p>
          <a:p>
            <a:pPr marL="457200" lvl="0" indent="-381000" rtl="0">
              <a:lnSpc>
                <a:spcPct val="115000"/>
              </a:lnSpc>
              <a:spcBef>
                <a:spcPts val="0"/>
              </a:spcBef>
              <a:spcAft>
                <a:spcPts val="0"/>
              </a:spcAft>
              <a:buSzPts val="2400"/>
              <a:buFont typeface="Arial"/>
              <a:buChar char="•"/>
            </a:pPr>
            <a:r>
              <a:rPr lang="en-US" sz="2400" dirty="0">
                <a:solidFill>
                  <a:srgbClr val="0000FF"/>
                </a:solidFill>
                <a:latin typeface="Arial"/>
                <a:ea typeface="Arial"/>
                <a:cs typeface="Arial"/>
                <a:sym typeface="Arial"/>
              </a:rPr>
              <a:t>Share</a:t>
            </a:r>
            <a:r>
              <a:rPr lang="en-US" sz="2400" dirty="0">
                <a:latin typeface="Arial"/>
                <a:ea typeface="Arial"/>
                <a:cs typeface="Arial"/>
                <a:sym typeface="Arial"/>
              </a:rPr>
              <a:t> your ideas with the class in group discussion.</a:t>
            </a:r>
            <a:endParaRPr sz="2400" dirty="0">
              <a:solidFill>
                <a:srgbClr val="0000FF"/>
              </a:solidFill>
              <a:latin typeface="Arial"/>
              <a:ea typeface="Arial"/>
              <a:cs typeface="Arial"/>
              <a:sym typeface="Arial"/>
            </a:endParaRPr>
          </a:p>
          <a:p>
            <a:pPr marL="0" lvl="0" indent="0" algn="just" rtl="0">
              <a:spcBef>
                <a:spcPts val="360"/>
              </a:spcBef>
              <a:spcAft>
                <a:spcPts val="0"/>
              </a:spcAft>
              <a:buNone/>
            </a:pPr>
            <a:endParaRPr dirty="0"/>
          </a:p>
          <a:p>
            <a:pPr marL="0" lvl="0" indent="0" algn="l" rtl="0">
              <a:spcBef>
                <a:spcPts val="360"/>
              </a:spcBef>
              <a:spcAft>
                <a:spcPts val="0"/>
              </a:spcAft>
              <a:buNone/>
            </a:pPr>
            <a:endParaRPr dirty="0"/>
          </a:p>
        </p:txBody>
      </p:sp>
    </p:spTree>
    <p:extLst>
      <p:ext uri="{BB962C8B-B14F-4D97-AF65-F5344CB8AC3E}">
        <p14:creationId xmlns:p14="http://schemas.microsoft.com/office/powerpoint/2010/main" val="20410980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2" name="Title 1">
            <a:extLst>
              <a:ext uri="{FF2B5EF4-FFF2-40B4-BE49-F238E27FC236}">
                <a16:creationId xmlns:a16="http://schemas.microsoft.com/office/drawing/2014/main" id="{95E72689-923D-4B93-B77E-606F25F810B5}"/>
              </a:ext>
            </a:extLst>
          </p:cNvPr>
          <p:cNvSpPr>
            <a:spLocks noGrp="1"/>
          </p:cNvSpPr>
          <p:nvPr>
            <p:ph type="title"/>
          </p:nvPr>
        </p:nvSpPr>
        <p:spPr/>
        <p:txBody>
          <a:bodyPr/>
          <a:lstStyle/>
          <a:p>
            <a:r>
              <a:rPr lang="en-US" dirty="0">
                <a:solidFill>
                  <a:srgbClr val="144652"/>
                </a:solidFill>
                <a:latin typeface="Arial" panose="020B0604020202020204" pitchFamily="34" charset="0"/>
                <a:cs typeface="Arial" panose="020B0604020202020204" pitchFamily="34" charset="0"/>
              </a:rPr>
              <a:t>Activity Solution</a:t>
            </a:r>
            <a:r>
              <a:rPr lang="en-US" sz="2000" b="0" dirty="0">
                <a:solidFill>
                  <a:srgbClr val="144652"/>
                </a:solidFill>
                <a:latin typeface="Arial" panose="020B0604020202020204" pitchFamily="34" charset="0"/>
                <a:cs typeface="Arial" panose="020B0604020202020204" pitchFamily="34" charset="0"/>
              </a:rPr>
              <a:t> (2 of 3)</a:t>
            </a:r>
            <a:endParaRPr lang="en-AU" sz="2000" b="0" dirty="0">
              <a:solidFill>
                <a:srgbClr val="144652"/>
              </a:solidFill>
            </a:endParaRPr>
          </a:p>
        </p:txBody>
      </p:sp>
      <p:sp>
        <p:nvSpPr>
          <p:cNvPr id="376" name="Google Shape;376;g847cf01710_0_48"/>
          <p:cNvSpPr txBox="1">
            <a:spLocks noGrp="1"/>
          </p:cNvSpPr>
          <p:nvPr>
            <p:ph type="body" idx="1"/>
          </p:nvPr>
        </p:nvSpPr>
        <p:spPr>
          <a:xfrm>
            <a:off x="609600" y="1671484"/>
            <a:ext cx="7848600" cy="4610045"/>
          </a:xfrm>
          <a:prstGeom prst="rect">
            <a:avLst/>
          </a:prstGeom>
        </p:spPr>
        <p:txBody>
          <a:bodyPr spcFirstLastPara="1" wrap="square" lIns="91425" tIns="45700" rIns="91425" bIns="45700" anchor="t" anchorCtr="0">
            <a:noAutofit/>
          </a:bodyPr>
          <a:lstStyle/>
          <a:p>
            <a:pPr marL="914400" lvl="1" indent="-381000">
              <a:lnSpc>
                <a:spcPct val="115000"/>
              </a:lnSpc>
              <a:spcBef>
                <a:spcPts val="0"/>
              </a:spcBef>
              <a:spcAft>
                <a:spcPts val="0"/>
              </a:spcAft>
              <a:buSzPts val="2400"/>
              <a:buFont typeface="Arial"/>
              <a:buChar char="–"/>
            </a:pPr>
            <a:r>
              <a:rPr lang="en-GB" sz="2400" dirty="0">
                <a:latin typeface="Arial"/>
                <a:ea typeface="Arial"/>
                <a:cs typeface="Arial"/>
                <a:sym typeface="Arial"/>
              </a:rPr>
              <a:t>Which secondary structures possess </a:t>
            </a:r>
            <a:r>
              <a:rPr lang="en-GB" sz="2400" i="1" dirty="0">
                <a:latin typeface="Arial"/>
                <a:ea typeface="Arial"/>
                <a:cs typeface="Arial"/>
                <a:sym typeface="Arial"/>
              </a:rPr>
              <a:t>φ</a:t>
            </a:r>
            <a:r>
              <a:rPr lang="en-GB" sz="2400" dirty="0">
                <a:latin typeface="Arial"/>
                <a:ea typeface="Arial"/>
                <a:cs typeface="Arial"/>
                <a:sym typeface="Arial"/>
              </a:rPr>
              <a:t> and </a:t>
            </a:r>
            <a:r>
              <a:rPr lang="en-GB" sz="2400" i="1" dirty="0">
                <a:latin typeface="Arial"/>
                <a:ea typeface="Arial"/>
                <a:cs typeface="Arial"/>
                <a:sym typeface="Arial"/>
              </a:rPr>
              <a:t>ψ</a:t>
            </a:r>
            <a:r>
              <a:rPr lang="en-GB" sz="2400" dirty="0">
                <a:latin typeface="Arial"/>
                <a:ea typeface="Arial"/>
                <a:cs typeface="Arial"/>
                <a:sym typeface="Arial"/>
              </a:rPr>
              <a:t> angles that fall within regions A, B, and C, respectively? </a:t>
            </a:r>
            <a:r>
              <a:rPr lang="en-GB" sz="2400" b="1" dirty="0">
                <a:latin typeface="Arial"/>
                <a:ea typeface="Arial"/>
                <a:cs typeface="Arial"/>
                <a:sym typeface="Arial"/>
              </a:rPr>
              <a:t>Region A corresponds to beta sheets, region B corresponds to right-handed alpha helices, region C corresponds to left-handed alpha helices.</a:t>
            </a:r>
            <a:br>
              <a:rPr lang="en-GB" sz="2400" dirty="0">
                <a:latin typeface="Arial"/>
                <a:ea typeface="Arial"/>
                <a:cs typeface="Arial"/>
                <a:sym typeface="Arial"/>
              </a:rPr>
            </a:br>
            <a:endParaRPr lang="en-GB" sz="2400" dirty="0">
              <a:latin typeface="Arial"/>
              <a:ea typeface="Arial"/>
              <a:cs typeface="Arial"/>
              <a:sym typeface="Arial"/>
            </a:endParaRPr>
          </a:p>
          <a:p>
            <a:pPr marL="533400" lvl="1" indent="0" algn="just">
              <a:lnSpc>
                <a:spcPct val="115000"/>
              </a:lnSpc>
              <a:spcBef>
                <a:spcPts val="0"/>
              </a:spcBef>
              <a:spcAft>
                <a:spcPts val="0"/>
              </a:spcAft>
              <a:buSzPts val="2400"/>
              <a:buNone/>
            </a:pPr>
            <a:endParaRPr lang="en-US" sz="2400" dirty="0">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20516764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8649ACA-A7EF-4070-89FF-984365D59BC5}"/>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4.3</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Protein Tertiary and Quaternary Structures</a:t>
            </a:r>
            <a:endParaRPr lang="en-AU"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Google Shape;184;g7fe2cbe272_0_35" descr="Icon P 3&#10;">
            <a:extLst>
              <a:ext uri="{FF2B5EF4-FFF2-40B4-BE49-F238E27FC236}">
                <a16:creationId xmlns:a16="http://schemas.microsoft.com/office/drawing/2014/main" id="{58446520-F815-7E48-A0E0-2F11936E516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8543" y="303558"/>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096A254F-1C97-43E0-9F90-D6AEDF4A70D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(2 of 2)</a:t>
            </a:r>
            <a:endParaRPr lang="en-AU" sz="2000" b="0" dirty="0"/>
          </a:p>
        </p:txBody>
      </p:sp>
      <p:sp>
        <p:nvSpPr>
          <p:cNvPr id="97283" name="Text Placeholder 2">
            <a:extLst>
              <a:ext uri="{FF2B5EF4-FFF2-40B4-BE49-F238E27FC236}">
                <a16:creationId xmlns:a16="http://schemas.microsoft.com/office/drawing/2014/main" id="{FADA7578-90A5-3E4A-8EA3-E1E97EDA2BD0}"/>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ts val="363"/>
              </a:spcBef>
              <a:buClr>
                <a:srgbClr val="000000"/>
              </a:buClr>
              <a:buSzPts val="18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Tertiary structure describes the well-defined, three-dimensional fold adopted by a protein.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Protein structures are often built by combinatorial use of common protein folds or motifs. Quaternary structure describes the interactions between components of a multisubunit assembly.</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38AFD81-1250-4669-83E7-099FAB9B3092}"/>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sym typeface="Symbol" pitchFamily="2" charset="2"/>
              </a:rPr>
              <a:t>Protein Tertiary and Quaternary Structure</a:t>
            </a:r>
            <a:endParaRPr lang="en-AU" dirty="0"/>
          </a:p>
        </p:txBody>
      </p:sp>
      <p:sp>
        <p:nvSpPr>
          <p:cNvPr id="4" name="Google Shape;232;g7fe2cbe272_0_58">
            <a:extLst>
              <a:ext uri="{FF2B5EF4-FFF2-40B4-BE49-F238E27FC236}">
                <a16:creationId xmlns:a16="http://schemas.microsoft.com/office/drawing/2014/main" id="{2D06B09D-71FF-4547-B93D-4310A29D816C}"/>
              </a:ext>
            </a:extLst>
          </p:cNvPr>
          <p:cNvSpPr txBox="1">
            <a:spLocks noGrp="1"/>
          </p:cNvSpPr>
          <p:nvPr>
            <p:ph type="body" idx="1"/>
          </p:nvPr>
        </p:nvSpPr>
        <p:spPr>
          <a:xfrm>
            <a:off x="165100" y="2019300"/>
            <a:ext cx="8750300" cy="4114800"/>
          </a:xfrm>
        </p:spPr>
        <p:txBody>
          <a:bodyPr/>
          <a:lstStyle/>
          <a:p>
            <a:pPr indent="-406400">
              <a:lnSpc>
                <a:spcPct val="110000"/>
              </a:lnSpc>
              <a:buSzPts val="2800"/>
              <a:defRPr/>
            </a:pPr>
            <a:r>
              <a:rPr lang="en-US" sz="2400" b="1" dirty="0">
                <a:latin typeface="Arial" panose="020B0604020202020204" pitchFamily="34" charset="0"/>
                <a:cs typeface="Arial" panose="020B0604020202020204" pitchFamily="34" charset="0"/>
              </a:rPr>
              <a:t>tertiary structure </a:t>
            </a:r>
            <a:r>
              <a:rPr lang="en-US" sz="2400" dirty="0">
                <a:latin typeface="Arial" panose="020B0604020202020204" pitchFamily="34" charset="0"/>
                <a:cs typeface="Arial" panose="020B0604020202020204" pitchFamily="34" charset="0"/>
              </a:rPr>
              <a:t>= overall three-dimensional arrangement of all the atoms in a protein</a:t>
            </a:r>
          </a:p>
          <a:p>
            <a:pPr lvl="1" indent="-406400">
              <a:lnSpc>
                <a:spcPct val="110000"/>
              </a:lnSpc>
              <a:buSzPts val="2800"/>
              <a:defRPr/>
            </a:pPr>
            <a:r>
              <a:rPr lang="en-US" sz="2400" dirty="0">
                <a:latin typeface="Arial" panose="020B0604020202020204" pitchFamily="34" charset="0"/>
                <a:cs typeface="Arial" panose="020B0604020202020204" pitchFamily="34" charset="0"/>
              </a:rPr>
              <a:t>weak interactions and covalent bonds hold interacting segments in position</a:t>
            </a: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a:p>
            <a:pPr indent="-406400">
              <a:lnSpc>
                <a:spcPct val="110000"/>
              </a:lnSpc>
              <a:buSzPts val="2800"/>
              <a:defRPr/>
            </a:pPr>
            <a:r>
              <a:rPr lang="en-US" sz="2400" b="1" dirty="0">
                <a:latin typeface="Arial" panose="020B0604020202020204" pitchFamily="34" charset="0"/>
                <a:cs typeface="Arial" panose="020B0604020202020204" pitchFamily="34" charset="0"/>
              </a:rPr>
              <a:t>quaternary structure </a:t>
            </a:r>
            <a:r>
              <a:rPr lang="en-US" sz="2400" dirty="0">
                <a:latin typeface="Arial" panose="020B0604020202020204" pitchFamily="34" charset="0"/>
                <a:cs typeface="Arial" panose="020B0604020202020204" pitchFamily="34" charset="0"/>
              </a:rPr>
              <a:t>= arrangement of 2+ separate polypeptide chains in three-dimensional complexes</a:t>
            </a:r>
            <a:endParaRPr lang="en-US" sz="2400" b="1"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b="1" dirty="0">
              <a:latin typeface="Arial" panose="020B0604020202020204" pitchFamily="34" charset="0"/>
              <a:cs typeface="Arial" panose="020B0604020202020204"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D2D23E6-2415-44A2-852A-A6FBD3952715}"/>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sym typeface="Symbol" pitchFamily="2" charset="2"/>
              </a:rPr>
              <a:t>Classifying Proteins</a:t>
            </a:r>
            <a:endParaRPr lang="en-AU" dirty="0"/>
          </a:p>
        </p:txBody>
      </p:sp>
      <p:sp>
        <p:nvSpPr>
          <p:cNvPr id="4" name="Google Shape;232;g7fe2cbe272_0_58">
            <a:extLst>
              <a:ext uri="{FF2B5EF4-FFF2-40B4-BE49-F238E27FC236}">
                <a16:creationId xmlns:a16="http://schemas.microsoft.com/office/drawing/2014/main" id="{40DDBE36-14D8-4E47-9260-6BE979A285B5}"/>
              </a:ext>
            </a:extLst>
          </p:cNvPr>
          <p:cNvSpPr txBox="1">
            <a:spLocks noGrp="1"/>
          </p:cNvSpPr>
          <p:nvPr>
            <p:ph type="body" idx="1"/>
          </p:nvPr>
        </p:nvSpPr>
        <p:spPr>
          <a:xfrm>
            <a:off x="165100" y="2019300"/>
            <a:ext cx="8750300" cy="4114800"/>
          </a:xfrm>
        </p:spPr>
        <p:txBody>
          <a:bodyPr/>
          <a:lstStyle/>
          <a:p>
            <a:pPr indent="-406400">
              <a:lnSpc>
                <a:spcPct val="110000"/>
              </a:lnSpc>
              <a:buSzPts val="2800"/>
              <a:defRPr/>
            </a:pPr>
            <a:r>
              <a:rPr lang="en-US" sz="2400" dirty="0">
                <a:latin typeface="Arial" panose="020B0604020202020204" pitchFamily="34" charset="0"/>
                <a:cs typeface="Arial" panose="020B0604020202020204" pitchFamily="34" charset="0"/>
              </a:rPr>
              <a:t>four major types of protein groups based on polypeptide chains:</a:t>
            </a:r>
          </a:p>
          <a:p>
            <a:pPr lvl="1" indent="-406400">
              <a:lnSpc>
                <a:spcPct val="110000"/>
              </a:lnSpc>
              <a:buSzPts val="2800"/>
              <a:defRPr/>
            </a:pPr>
            <a:r>
              <a:rPr lang="en-US" sz="2400" b="1" dirty="0">
                <a:latin typeface="Arial" panose="020B0604020202020204" pitchFamily="34" charset="0"/>
                <a:cs typeface="Arial" panose="020B0604020202020204" pitchFamily="34" charset="0"/>
              </a:rPr>
              <a:t>fibrous proteins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arranged in long strands or sheets</a:t>
            </a:r>
          </a:p>
          <a:p>
            <a:pPr lvl="1" indent="-406400">
              <a:lnSpc>
                <a:spcPct val="110000"/>
              </a:lnSpc>
              <a:buSzPts val="2800"/>
              <a:defRPr/>
            </a:pPr>
            <a:r>
              <a:rPr lang="en-US" sz="2400" b="1" dirty="0">
                <a:latin typeface="Arial" panose="020B0604020202020204" pitchFamily="34" charset="0"/>
                <a:cs typeface="Arial" panose="020B0604020202020204" pitchFamily="34" charset="0"/>
              </a:rPr>
              <a:t>globular proteins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folded into a spherical or globular shape</a:t>
            </a:r>
          </a:p>
          <a:p>
            <a:pPr lvl="1" indent="-406400">
              <a:lnSpc>
                <a:spcPct val="110000"/>
              </a:lnSpc>
              <a:buSzPts val="2800"/>
              <a:defRPr/>
            </a:pPr>
            <a:r>
              <a:rPr lang="en-US" sz="2400" b="1" dirty="0">
                <a:latin typeface="Arial" panose="020B0604020202020204" pitchFamily="34" charset="0"/>
                <a:cs typeface="Arial" panose="020B0604020202020204" pitchFamily="34" charset="0"/>
              </a:rPr>
              <a:t>membrane proteins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embedded in hydrophobic lipid membranes</a:t>
            </a:r>
          </a:p>
          <a:p>
            <a:pPr lvl="1" indent="-406400">
              <a:lnSpc>
                <a:spcPct val="110000"/>
              </a:lnSpc>
              <a:buSzPts val="2800"/>
              <a:defRPr/>
            </a:pPr>
            <a:r>
              <a:rPr lang="en-US" sz="2400" b="1" dirty="0">
                <a:latin typeface="Arial" panose="020B0604020202020204" pitchFamily="34" charset="0"/>
                <a:cs typeface="Arial" panose="020B0604020202020204" pitchFamily="34" charset="0"/>
              </a:rPr>
              <a:t>intrinsically disordered proteins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lacking stable tertiary structures </a:t>
            </a:r>
          </a:p>
          <a:p>
            <a:pPr lvl="1" indent="-406400">
              <a:lnSpc>
                <a:spcPct val="110000"/>
              </a:lnSpc>
              <a:buSzPts val="2800"/>
              <a:defRPr/>
            </a:pPr>
            <a:endParaRPr lang="en-US" sz="2000" dirty="0"/>
          </a:p>
          <a:p>
            <a:pPr lvl="1" indent="-406400">
              <a:lnSpc>
                <a:spcPct val="110000"/>
              </a:lnSpc>
              <a:buSzPts val="2800"/>
              <a:defRPr/>
            </a:pPr>
            <a:endParaRPr lang="en-US" sz="2000"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b="1" dirty="0">
              <a:latin typeface="Arial" panose="020B0604020202020204" pitchFamily="34" charset="0"/>
              <a:cs typeface="Arial" panose="020B060402020202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65"/>
        <p:cNvGrpSpPr/>
        <p:nvPr/>
      </p:nvGrpSpPr>
      <p:grpSpPr>
        <a:xfrm>
          <a:off x="0" y="0"/>
          <a:ext cx="0" cy="0"/>
          <a:chOff x="0" y="0"/>
          <a:chExt cx="0" cy="0"/>
        </a:xfrm>
      </p:grpSpPr>
      <p:sp>
        <p:nvSpPr>
          <p:cNvPr id="3" name="Title 2">
            <a:extLst>
              <a:ext uri="{FF2B5EF4-FFF2-40B4-BE49-F238E27FC236}">
                <a16:creationId xmlns:a16="http://schemas.microsoft.com/office/drawing/2014/main" id="{F4FD85A3-330E-4E6F-84CC-98058CD6C180}"/>
              </a:ext>
            </a:extLst>
          </p:cNvPr>
          <p:cNvSpPr>
            <a:spLocks noGrp="1"/>
          </p:cNvSpPr>
          <p:nvPr>
            <p:ph type="title"/>
          </p:nvPr>
        </p:nvSpPr>
        <p:spPr/>
        <p:txBody>
          <a:bodyPr/>
          <a:lstStyle/>
          <a:p>
            <a:r>
              <a:rPr lang="en-US" dirty="0">
                <a:solidFill>
                  <a:srgbClr val="144652"/>
                </a:solidFill>
              </a:rPr>
              <a:t> </a:t>
            </a:r>
            <a:r>
              <a:rPr lang="en-US" dirty="0">
                <a:solidFill>
                  <a:srgbClr val="144652"/>
                </a:solidFill>
                <a:latin typeface="Arial" panose="020B0604020202020204" pitchFamily="34" charset="0"/>
                <a:cs typeface="Arial" panose="020B0604020202020204" pitchFamily="34" charset="0"/>
              </a:rPr>
              <a:t>Activity: Visualizing </a:t>
            </a:r>
            <a:br>
              <a:rPr lang="en-US" dirty="0">
                <a:solidFill>
                  <a:srgbClr val="144652"/>
                </a:solidFill>
                <a:latin typeface="Arial" panose="020B0604020202020204" pitchFamily="34" charset="0"/>
                <a:cs typeface="Arial" panose="020B0604020202020204" pitchFamily="34" charset="0"/>
              </a:rPr>
            </a:br>
            <a:r>
              <a:rPr lang="en-US" dirty="0">
                <a:solidFill>
                  <a:srgbClr val="144652"/>
                </a:solidFill>
                <a:latin typeface="Arial" panose="020B0604020202020204" pitchFamily="34" charset="0"/>
                <a:cs typeface="Arial" panose="020B0604020202020204" pitchFamily="34" charset="0"/>
              </a:rPr>
              <a:t>Protein Structure</a:t>
            </a:r>
            <a:endParaRPr lang="en-AU" dirty="0">
              <a:solidFill>
                <a:srgbClr val="144652"/>
              </a:solidFill>
            </a:endParaRPr>
          </a:p>
        </p:txBody>
      </p:sp>
      <p:sp>
        <p:nvSpPr>
          <p:cNvPr id="367" name="Google Shape;367;g847cf01710_0_29"/>
          <p:cNvSpPr txBox="1">
            <a:spLocks noGrp="1"/>
          </p:cNvSpPr>
          <p:nvPr>
            <p:ph type="body" idx="1"/>
          </p:nvPr>
        </p:nvSpPr>
        <p:spPr>
          <a:xfrm>
            <a:off x="677862" y="1699251"/>
            <a:ext cx="7772400" cy="944898"/>
          </a:xfrm>
          <a:prstGeom prst="rect">
            <a:avLst/>
          </a:prstGeom>
        </p:spPr>
        <p:txBody>
          <a:bodyPr spcFirstLastPara="1" wrap="square" lIns="91425" tIns="45700" rIns="91425" bIns="45700" anchor="t" anchorCtr="0">
            <a:noAutofit/>
          </a:bodyPr>
          <a:lstStyle/>
          <a:p>
            <a:pPr marL="0" lvl="0" indent="0" algn="ctr">
              <a:lnSpc>
                <a:spcPct val="115000"/>
              </a:lnSpc>
              <a:spcBef>
                <a:spcPts val="0"/>
              </a:spcBef>
              <a:spcAft>
                <a:spcPts val="0"/>
              </a:spcAft>
              <a:buNone/>
            </a:pPr>
            <a:r>
              <a:rPr lang="en-GB" sz="2400" dirty="0">
                <a:latin typeface="Arial"/>
                <a:ea typeface="Arial"/>
                <a:cs typeface="Arial"/>
                <a:sym typeface="Arial"/>
              </a:rPr>
              <a:t>Observe the structure of the SARS-CoV-2 spike protein in complex with its receptor ACE2 in </a:t>
            </a:r>
            <a:r>
              <a:rPr lang="en-GB" sz="2400" dirty="0">
                <a:solidFill>
                  <a:schemeClr val="tx1"/>
                </a:solidFill>
                <a:latin typeface="Arial"/>
                <a:ea typeface="Arial"/>
                <a:cs typeface="Arial"/>
                <a:sym typeface="Arial"/>
              </a:rPr>
              <a:t>Mol3D viewer in your Achieve course. </a:t>
            </a:r>
          </a:p>
          <a:p>
            <a:pPr marL="0" lvl="0" indent="0" algn="l" rtl="0">
              <a:lnSpc>
                <a:spcPct val="115000"/>
              </a:lnSpc>
              <a:spcBef>
                <a:spcPts val="0"/>
              </a:spcBef>
              <a:spcAft>
                <a:spcPts val="0"/>
              </a:spcAft>
              <a:buNone/>
            </a:pPr>
            <a:endParaRPr sz="2400" dirty="0">
              <a:latin typeface="Arial"/>
              <a:ea typeface="Arial"/>
              <a:cs typeface="Arial"/>
              <a:sym typeface="Arial"/>
            </a:endParaRPr>
          </a:p>
          <a:p>
            <a:pPr marL="0" lvl="0" indent="0" algn="l" rtl="0">
              <a:spcBef>
                <a:spcPts val="360"/>
              </a:spcBef>
              <a:spcAft>
                <a:spcPts val="0"/>
              </a:spcAft>
              <a:buNone/>
            </a:pPr>
            <a:endParaRPr dirty="0"/>
          </a:p>
          <a:p>
            <a:pPr marL="0" lvl="0" indent="0" algn="l" rtl="0">
              <a:spcBef>
                <a:spcPts val="360"/>
              </a:spcBef>
              <a:spcAft>
                <a:spcPts val="0"/>
              </a:spcAft>
              <a:buNone/>
            </a:pPr>
            <a:endParaRPr dirty="0"/>
          </a:p>
        </p:txBody>
      </p:sp>
      <p:pic>
        <p:nvPicPr>
          <p:cNvPr id="9" name="Google Shape;190;p33" descr="A screen capture shows an interactive 3 D ribbon model of the SARS-CoV-2 spike protein in complex with its receptor A C E 2.">
            <a:extLst>
              <a:ext uri="{FF2B5EF4-FFF2-40B4-BE49-F238E27FC236}">
                <a16:creationId xmlns:a16="http://schemas.microsoft.com/office/drawing/2014/main" id="{3A1E5BCE-2DBB-E249-BEDA-4ABDAA7D0C50}"/>
              </a:ext>
            </a:extLst>
          </p:cNvPr>
          <p:cNvPicPr preferRelativeResize="0"/>
          <p:nvPr/>
        </p:nvPicPr>
        <p:blipFill>
          <a:blip r:embed="rId3">
            <a:alphaModFix/>
          </a:blip>
          <a:stretch>
            <a:fillRect/>
          </a:stretch>
        </p:blipFill>
        <p:spPr>
          <a:xfrm>
            <a:off x="2059151" y="3131127"/>
            <a:ext cx="5025698" cy="3241027"/>
          </a:xfrm>
          <a:prstGeom prst="rect">
            <a:avLst/>
          </a:prstGeom>
          <a:noFill/>
          <a:ln>
            <a:noFill/>
          </a:ln>
        </p:spPr>
      </p:pic>
      <p:pic>
        <p:nvPicPr>
          <p:cNvPr id="6" name="Picture 5" descr="Icon P 3&#10;">
            <a:extLst>
              <a:ext uri="{FF2B5EF4-FFF2-40B4-BE49-F238E27FC236}">
                <a16:creationId xmlns:a16="http://schemas.microsoft.com/office/drawing/2014/main" id="{93585F09-A415-45ED-8AF9-47214B17D7AF}"/>
              </a:ext>
            </a:extLst>
          </p:cNvPr>
          <p:cNvPicPr>
            <a:picLocks noChangeAspect="1"/>
          </p:cNvPicPr>
          <p:nvPr/>
        </p:nvPicPr>
        <p:blipFill>
          <a:blip r:embed="rId4"/>
          <a:stretch>
            <a:fillRect/>
          </a:stretch>
        </p:blipFill>
        <p:spPr>
          <a:xfrm>
            <a:off x="522298" y="152400"/>
            <a:ext cx="1133954" cy="816935"/>
          </a:xfrm>
          <a:prstGeom prst="rect">
            <a:avLst/>
          </a:prstGeom>
        </p:spPr>
      </p:pic>
    </p:spTree>
    <p:extLst>
      <p:ext uri="{BB962C8B-B14F-4D97-AF65-F5344CB8AC3E}">
        <p14:creationId xmlns:p14="http://schemas.microsoft.com/office/powerpoint/2010/main" val="29588266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2" name="Title 1">
            <a:extLst>
              <a:ext uri="{FF2B5EF4-FFF2-40B4-BE49-F238E27FC236}">
                <a16:creationId xmlns:a16="http://schemas.microsoft.com/office/drawing/2014/main" id="{D2B2F2D5-BEAA-4888-90CD-C954A40CCD0F}"/>
              </a:ext>
            </a:extLst>
          </p:cNvPr>
          <p:cNvSpPr>
            <a:spLocks noGrp="1"/>
          </p:cNvSpPr>
          <p:nvPr>
            <p:ph type="title"/>
          </p:nvPr>
        </p:nvSpPr>
        <p:spPr/>
        <p:txBody>
          <a:bodyPr/>
          <a:lstStyle/>
          <a:p>
            <a:r>
              <a:rPr lang="en-US" dirty="0">
                <a:solidFill>
                  <a:srgbClr val="144652"/>
                </a:solidFill>
                <a:latin typeface="Arial" panose="020B0604020202020204" pitchFamily="34" charset="0"/>
                <a:cs typeface="Arial" panose="020B0604020202020204" pitchFamily="34" charset="0"/>
              </a:rPr>
              <a:t>Activity Instructions</a:t>
            </a:r>
            <a:r>
              <a:rPr lang="en-US" sz="2000" b="0" dirty="0">
                <a:solidFill>
                  <a:srgbClr val="144652"/>
                </a:solidFill>
                <a:latin typeface="Arial" panose="020B0604020202020204" pitchFamily="34" charset="0"/>
                <a:cs typeface="Arial" panose="020B0604020202020204" pitchFamily="34" charset="0"/>
              </a:rPr>
              <a:t> (3 of 3)</a:t>
            </a:r>
            <a:endParaRPr lang="en-AU" dirty="0">
              <a:solidFill>
                <a:srgbClr val="144652"/>
              </a:solidFill>
            </a:endParaRPr>
          </a:p>
        </p:txBody>
      </p:sp>
      <p:sp>
        <p:nvSpPr>
          <p:cNvPr id="376" name="Google Shape;376;g847cf01710_0_48"/>
          <p:cNvSpPr txBox="1">
            <a:spLocks noGrp="1"/>
          </p:cNvSpPr>
          <p:nvPr>
            <p:ph type="body" idx="1"/>
          </p:nvPr>
        </p:nvSpPr>
        <p:spPr>
          <a:xfrm>
            <a:off x="94422" y="1219200"/>
            <a:ext cx="8955156" cy="5264150"/>
          </a:xfrm>
          <a:prstGeom prst="rect">
            <a:avLst/>
          </a:prstGeom>
        </p:spPr>
        <p:txBody>
          <a:bodyPr spcFirstLastPara="1" wrap="square" lIns="91425" tIns="45700" rIns="91425" bIns="45700" anchor="t" anchorCtr="0">
            <a:noAutofit/>
          </a:bodyPr>
          <a:lstStyle/>
          <a:p>
            <a:pPr marL="457200" lvl="0" indent="-381000" rtl="0">
              <a:lnSpc>
                <a:spcPct val="115000"/>
              </a:lnSpc>
              <a:spcBef>
                <a:spcPts val="0"/>
              </a:spcBef>
              <a:spcAft>
                <a:spcPts val="0"/>
              </a:spcAft>
              <a:buSzPts val="2400"/>
              <a:buFont typeface="Arial"/>
              <a:buChar char="•"/>
            </a:pPr>
            <a:r>
              <a:rPr lang="en-US" sz="2400" dirty="0">
                <a:latin typeface="Arial"/>
                <a:ea typeface="Arial"/>
                <a:cs typeface="Arial"/>
                <a:sym typeface="Arial"/>
              </a:rPr>
              <a:t>On your own, </a:t>
            </a:r>
            <a:r>
              <a:rPr lang="en-US" sz="2400" dirty="0">
                <a:solidFill>
                  <a:srgbClr val="0000FF"/>
                </a:solidFill>
                <a:latin typeface="Arial"/>
                <a:ea typeface="Arial"/>
                <a:cs typeface="Arial"/>
                <a:sym typeface="Arial"/>
              </a:rPr>
              <a:t>think </a:t>
            </a:r>
            <a:r>
              <a:rPr lang="en-US" sz="2400" dirty="0">
                <a:latin typeface="Arial"/>
                <a:ea typeface="Arial"/>
                <a:cs typeface="Arial"/>
                <a:sym typeface="Arial"/>
              </a:rPr>
              <a:t>of answers to the questions:</a:t>
            </a:r>
            <a:endParaRPr sz="2400" dirty="0">
              <a:latin typeface="Arial"/>
              <a:ea typeface="Arial"/>
              <a:cs typeface="Arial"/>
              <a:sym typeface="Arial"/>
            </a:endParaRPr>
          </a:p>
          <a:p>
            <a:pPr marL="914400" lvl="1" indent="-342900">
              <a:lnSpc>
                <a:spcPct val="115000"/>
              </a:lnSpc>
              <a:spcBef>
                <a:spcPts val="0"/>
              </a:spcBef>
              <a:spcAft>
                <a:spcPts val="0"/>
              </a:spcAft>
              <a:buSzPct val="100000"/>
            </a:pPr>
            <a:r>
              <a:rPr lang="en-GB" sz="2400" dirty="0">
                <a:latin typeface="Arial"/>
                <a:ea typeface="Arial"/>
                <a:cs typeface="Arial"/>
                <a:sym typeface="Arial"/>
              </a:rPr>
              <a:t>How do the secondary structures within ACE2 differ from those of the spike protein?</a:t>
            </a:r>
          </a:p>
          <a:p>
            <a:pPr marL="914400" lvl="1" indent="-342900">
              <a:lnSpc>
                <a:spcPct val="115000"/>
              </a:lnSpc>
              <a:spcBef>
                <a:spcPts val="0"/>
              </a:spcBef>
              <a:spcAft>
                <a:spcPts val="0"/>
              </a:spcAft>
              <a:buSzPct val="100000"/>
              <a:buFont typeface="Arial"/>
              <a:buChar char="–"/>
            </a:pPr>
            <a:r>
              <a:rPr lang="en-GB" sz="2400" dirty="0">
                <a:latin typeface="Arial"/>
                <a:ea typeface="Arial"/>
                <a:cs typeface="Arial"/>
                <a:sym typeface="Arial"/>
              </a:rPr>
              <a:t>What type of bonding likely occurs between each of the following pairs of amino acids: Y453 of the spike protein with H34 of ACE2, N487 of the spike protein with Q24 of ACE2, and K417 of the spike protein with D30 of ACE2?</a:t>
            </a:r>
          </a:p>
          <a:p>
            <a:pPr marL="533400" lvl="1" indent="0">
              <a:lnSpc>
                <a:spcPct val="115000"/>
              </a:lnSpc>
              <a:spcBef>
                <a:spcPts val="0"/>
              </a:spcBef>
              <a:spcAft>
                <a:spcPts val="0"/>
              </a:spcAft>
              <a:buSzPts val="2400"/>
              <a:buNone/>
            </a:pPr>
            <a:r>
              <a:rPr lang="en-GB" sz="2400" dirty="0">
                <a:latin typeface="Arial"/>
                <a:ea typeface="Arial"/>
                <a:cs typeface="Arial"/>
                <a:sym typeface="Arial"/>
              </a:rPr>
              <a:t>	</a:t>
            </a:r>
            <a:r>
              <a:rPr lang="en-US" sz="2400" dirty="0">
                <a:latin typeface="Arial"/>
                <a:ea typeface="Arial"/>
                <a:cs typeface="Arial"/>
                <a:sym typeface="Arial"/>
              </a:rPr>
              <a:t>(2 minutes)</a:t>
            </a:r>
            <a:br>
              <a:rPr lang="en-US" sz="2400" dirty="0">
                <a:latin typeface="Arial"/>
                <a:ea typeface="Arial"/>
                <a:cs typeface="Arial"/>
                <a:sym typeface="Arial"/>
              </a:rPr>
            </a:br>
            <a:endParaRPr sz="2400" dirty="0">
              <a:latin typeface="Arial"/>
              <a:ea typeface="Arial"/>
              <a:cs typeface="Arial"/>
              <a:sym typeface="Arial"/>
            </a:endParaRPr>
          </a:p>
          <a:p>
            <a:pPr marL="457200" lvl="0" indent="-381000" rtl="0">
              <a:lnSpc>
                <a:spcPct val="115000"/>
              </a:lnSpc>
              <a:spcBef>
                <a:spcPts val="0"/>
              </a:spcBef>
              <a:spcAft>
                <a:spcPts val="0"/>
              </a:spcAft>
              <a:buSzPts val="2400"/>
              <a:buFont typeface="Arial"/>
              <a:buChar char="•"/>
            </a:pPr>
            <a:r>
              <a:rPr lang="en-US" sz="2400" dirty="0">
                <a:solidFill>
                  <a:srgbClr val="0000FF"/>
                </a:solidFill>
                <a:latin typeface="Arial"/>
                <a:ea typeface="Arial"/>
                <a:cs typeface="Arial"/>
                <a:sym typeface="Arial"/>
              </a:rPr>
              <a:t>Pair</a:t>
            </a:r>
            <a:r>
              <a:rPr lang="en-US" sz="2400" dirty="0">
                <a:latin typeface="Arial"/>
                <a:ea typeface="Arial"/>
                <a:cs typeface="Arial"/>
                <a:sym typeface="Arial"/>
              </a:rPr>
              <a:t> up to discuss your ideas. (2 minutes)</a:t>
            </a:r>
            <a:br>
              <a:rPr lang="en-US" sz="2400" dirty="0">
                <a:latin typeface="Arial"/>
                <a:ea typeface="Arial"/>
                <a:cs typeface="Arial"/>
                <a:sym typeface="Arial"/>
              </a:rPr>
            </a:br>
            <a:endParaRPr sz="2400" dirty="0">
              <a:latin typeface="Arial"/>
              <a:ea typeface="Arial"/>
              <a:cs typeface="Arial"/>
              <a:sym typeface="Arial"/>
            </a:endParaRPr>
          </a:p>
          <a:p>
            <a:pPr marL="457200" lvl="0" indent="-381000" rtl="0">
              <a:lnSpc>
                <a:spcPct val="115000"/>
              </a:lnSpc>
              <a:spcBef>
                <a:spcPts val="0"/>
              </a:spcBef>
              <a:spcAft>
                <a:spcPts val="0"/>
              </a:spcAft>
              <a:buSzPts val="2400"/>
              <a:buFont typeface="Arial"/>
              <a:buChar char="•"/>
            </a:pPr>
            <a:r>
              <a:rPr lang="en-US" sz="2400" dirty="0">
                <a:solidFill>
                  <a:srgbClr val="0000FF"/>
                </a:solidFill>
                <a:latin typeface="Arial"/>
                <a:ea typeface="Arial"/>
                <a:cs typeface="Arial"/>
                <a:sym typeface="Arial"/>
              </a:rPr>
              <a:t>Share</a:t>
            </a:r>
            <a:r>
              <a:rPr lang="en-US" sz="2400" dirty="0">
                <a:latin typeface="Arial"/>
                <a:ea typeface="Arial"/>
                <a:cs typeface="Arial"/>
                <a:sym typeface="Arial"/>
              </a:rPr>
              <a:t> your ideas with the class in group discussion.</a:t>
            </a:r>
            <a:endParaRPr sz="2400" dirty="0">
              <a:solidFill>
                <a:srgbClr val="0000FF"/>
              </a:solidFill>
              <a:latin typeface="Arial"/>
              <a:ea typeface="Arial"/>
              <a:cs typeface="Arial"/>
              <a:sym typeface="Arial"/>
            </a:endParaRPr>
          </a:p>
          <a:p>
            <a:pPr marL="0" lvl="0" indent="0" algn="just" rtl="0">
              <a:spcBef>
                <a:spcPts val="360"/>
              </a:spcBef>
              <a:spcAft>
                <a:spcPts val="0"/>
              </a:spcAft>
              <a:buNone/>
            </a:pPr>
            <a:endParaRPr dirty="0"/>
          </a:p>
          <a:p>
            <a:pPr marL="0" lvl="0" indent="0" algn="l" rtl="0">
              <a:spcBef>
                <a:spcPts val="360"/>
              </a:spcBef>
              <a:spcAft>
                <a:spcPts val="0"/>
              </a:spcAft>
              <a:buNone/>
            </a:pPr>
            <a:endParaRPr dirty="0"/>
          </a:p>
        </p:txBody>
      </p:sp>
    </p:spTree>
    <p:extLst>
      <p:ext uri="{BB962C8B-B14F-4D97-AF65-F5344CB8AC3E}">
        <p14:creationId xmlns:p14="http://schemas.microsoft.com/office/powerpoint/2010/main" val="265813149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Shape 374"/>
        <p:cNvGrpSpPr/>
        <p:nvPr/>
      </p:nvGrpSpPr>
      <p:grpSpPr>
        <a:xfrm>
          <a:off x="0" y="0"/>
          <a:ext cx="0" cy="0"/>
          <a:chOff x="0" y="0"/>
          <a:chExt cx="0" cy="0"/>
        </a:xfrm>
      </p:grpSpPr>
      <p:sp>
        <p:nvSpPr>
          <p:cNvPr id="2" name="Title 1">
            <a:extLst>
              <a:ext uri="{FF2B5EF4-FFF2-40B4-BE49-F238E27FC236}">
                <a16:creationId xmlns:a16="http://schemas.microsoft.com/office/drawing/2014/main" id="{D258548C-D740-4B18-8283-662113AEA6A0}"/>
              </a:ext>
            </a:extLst>
          </p:cNvPr>
          <p:cNvSpPr>
            <a:spLocks noGrp="1"/>
          </p:cNvSpPr>
          <p:nvPr>
            <p:ph type="title"/>
          </p:nvPr>
        </p:nvSpPr>
        <p:spPr/>
        <p:txBody>
          <a:bodyPr/>
          <a:lstStyle/>
          <a:p>
            <a:r>
              <a:rPr lang="en-US" dirty="0">
                <a:solidFill>
                  <a:srgbClr val="144652"/>
                </a:solidFill>
                <a:latin typeface="Arial" panose="020B0604020202020204" pitchFamily="34" charset="0"/>
                <a:cs typeface="Arial" panose="020B0604020202020204" pitchFamily="34" charset="0"/>
              </a:rPr>
              <a:t>Activity Solution</a:t>
            </a:r>
            <a:r>
              <a:rPr lang="en-US" sz="2000" b="0" dirty="0">
                <a:solidFill>
                  <a:srgbClr val="144652"/>
                </a:solidFill>
                <a:latin typeface="Arial" panose="020B0604020202020204" pitchFamily="34" charset="0"/>
                <a:cs typeface="Arial" panose="020B0604020202020204" pitchFamily="34" charset="0"/>
              </a:rPr>
              <a:t> (3 of 3)</a:t>
            </a:r>
            <a:endParaRPr lang="en-AU" dirty="0">
              <a:solidFill>
                <a:srgbClr val="144652"/>
              </a:solidFill>
            </a:endParaRPr>
          </a:p>
        </p:txBody>
      </p:sp>
      <p:sp>
        <p:nvSpPr>
          <p:cNvPr id="376" name="Google Shape;376;g847cf01710_0_48"/>
          <p:cNvSpPr txBox="1">
            <a:spLocks noGrp="1"/>
          </p:cNvSpPr>
          <p:nvPr>
            <p:ph type="body" idx="1"/>
          </p:nvPr>
        </p:nvSpPr>
        <p:spPr>
          <a:xfrm>
            <a:off x="167147" y="1582994"/>
            <a:ext cx="8781367" cy="5122606"/>
          </a:xfrm>
          <a:prstGeom prst="rect">
            <a:avLst/>
          </a:prstGeom>
        </p:spPr>
        <p:txBody>
          <a:bodyPr spcFirstLastPara="1" wrap="square" lIns="91425" tIns="45700" rIns="91425" bIns="45700" anchor="t" anchorCtr="0">
            <a:noAutofit/>
          </a:bodyPr>
          <a:lstStyle/>
          <a:p>
            <a:pPr marL="914400" lvl="1" indent="-381000">
              <a:lnSpc>
                <a:spcPct val="115000"/>
              </a:lnSpc>
              <a:spcBef>
                <a:spcPts val="0"/>
              </a:spcBef>
              <a:spcAft>
                <a:spcPts val="0"/>
              </a:spcAft>
              <a:buSzPts val="2400"/>
              <a:buFont typeface="Arial"/>
              <a:buChar char="–"/>
            </a:pPr>
            <a:r>
              <a:rPr lang="en-US" sz="2400" dirty="0">
                <a:latin typeface="Arial"/>
                <a:ea typeface="Arial"/>
                <a:cs typeface="Arial"/>
                <a:sym typeface="Arial"/>
              </a:rPr>
              <a:t>How do the secondary structures within ACE2 differ from those of the spike protein? </a:t>
            </a:r>
            <a:r>
              <a:rPr lang="en-US" sz="2400" b="1" dirty="0">
                <a:solidFill>
                  <a:srgbClr val="000000"/>
                </a:solidFill>
                <a:latin typeface="Arial"/>
                <a:ea typeface="Arial"/>
                <a:cs typeface="Arial"/>
                <a:sym typeface="Arial"/>
              </a:rPr>
              <a:t>ACE2 comprises primarily alpha helices whereas the spike protein comprises primarily beta sheets.</a:t>
            </a:r>
          </a:p>
          <a:p>
            <a:pPr marL="914400" lvl="1" indent="-381000">
              <a:lnSpc>
                <a:spcPct val="115000"/>
              </a:lnSpc>
              <a:spcBef>
                <a:spcPts val="0"/>
              </a:spcBef>
              <a:spcAft>
                <a:spcPts val="0"/>
              </a:spcAft>
              <a:buSzPts val="2400"/>
              <a:buFont typeface="Arial"/>
              <a:buChar char="–"/>
            </a:pPr>
            <a:endParaRPr lang="en-US" sz="2400" b="1" dirty="0">
              <a:solidFill>
                <a:srgbClr val="000000"/>
              </a:solidFill>
              <a:latin typeface="Arial"/>
              <a:ea typeface="Arial"/>
              <a:cs typeface="Arial"/>
              <a:sym typeface="Arial"/>
            </a:endParaRPr>
          </a:p>
          <a:p>
            <a:pPr marL="914400" lvl="1" indent="-381000">
              <a:lnSpc>
                <a:spcPct val="115000"/>
              </a:lnSpc>
              <a:spcBef>
                <a:spcPts val="0"/>
              </a:spcBef>
              <a:spcAft>
                <a:spcPts val="0"/>
              </a:spcAft>
              <a:buSzPts val="2400"/>
              <a:buFont typeface="Arial"/>
              <a:buChar char="–"/>
            </a:pPr>
            <a:r>
              <a:rPr lang="en-US" sz="2400" dirty="0">
                <a:latin typeface="Arial"/>
                <a:ea typeface="Arial"/>
                <a:cs typeface="Arial"/>
                <a:sym typeface="Arial"/>
              </a:rPr>
              <a:t>What type of bonding likely occurs between each of the following pairs of amino acids: Y453 of the spike protein with H34 of ACE2, N487 of the spike protein with Q24 of ACE2, and K417 of the spike protein with D30 of ACE2?</a:t>
            </a:r>
          </a:p>
          <a:p>
            <a:pPr marL="114300" lvl="0" indent="0">
              <a:lnSpc>
                <a:spcPct val="115000"/>
              </a:lnSpc>
              <a:spcBef>
                <a:spcPts val="0"/>
              </a:spcBef>
              <a:spcAft>
                <a:spcPts val="0"/>
              </a:spcAft>
              <a:buClr>
                <a:srgbClr val="000000"/>
              </a:buClr>
              <a:buSzPts val="1800"/>
              <a:buNone/>
            </a:pPr>
            <a:r>
              <a:rPr lang="en-US" sz="2400" dirty="0">
                <a:solidFill>
                  <a:srgbClr val="000000"/>
                </a:solidFill>
                <a:latin typeface="Arial"/>
                <a:ea typeface="Arial"/>
                <a:cs typeface="Arial"/>
                <a:sym typeface="Arial"/>
              </a:rPr>
              <a:t>	</a:t>
            </a:r>
            <a:r>
              <a:rPr lang="en-US" sz="2400" b="1" dirty="0">
                <a:solidFill>
                  <a:srgbClr val="000000"/>
                </a:solidFill>
                <a:latin typeface="Arial"/>
                <a:ea typeface="Arial"/>
                <a:cs typeface="Arial"/>
                <a:sym typeface="Arial"/>
              </a:rPr>
              <a:t>Y453 and H34: hydrogen bonding</a:t>
            </a:r>
          </a:p>
          <a:p>
            <a:pPr marL="457200" lvl="0" indent="0">
              <a:lnSpc>
                <a:spcPct val="115000"/>
              </a:lnSpc>
              <a:spcBef>
                <a:spcPts val="0"/>
              </a:spcBef>
              <a:spcAft>
                <a:spcPts val="0"/>
              </a:spcAft>
              <a:buClr>
                <a:schemeClr val="dk1"/>
              </a:buClr>
              <a:buSzPts val="1100"/>
              <a:buNone/>
            </a:pPr>
            <a:r>
              <a:rPr lang="en-US" sz="2400" b="1" dirty="0">
                <a:solidFill>
                  <a:srgbClr val="000000"/>
                </a:solidFill>
                <a:latin typeface="Arial"/>
                <a:ea typeface="Arial"/>
                <a:cs typeface="Arial"/>
                <a:sym typeface="Arial"/>
              </a:rPr>
              <a:t>	N487 and Q24: hydrogen bonding</a:t>
            </a:r>
          </a:p>
          <a:p>
            <a:pPr marL="457200" lvl="0" indent="0">
              <a:lnSpc>
                <a:spcPct val="115000"/>
              </a:lnSpc>
              <a:spcBef>
                <a:spcPts val="0"/>
              </a:spcBef>
              <a:spcAft>
                <a:spcPts val="0"/>
              </a:spcAft>
              <a:buClr>
                <a:schemeClr val="dk1"/>
              </a:buClr>
              <a:buSzPts val="1100"/>
              <a:buNone/>
            </a:pPr>
            <a:r>
              <a:rPr lang="en-US" sz="2400" b="1" dirty="0">
                <a:solidFill>
                  <a:srgbClr val="000000"/>
                </a:solidFill>
                <a:latin typeface="Arial"/>
                <a:ea typeface="Arial"/>
                <a:cs typeface="Arial"/>
                <a:sym typeface="Arial"/>
              </a:rPr>
              <a:t>	K417 and D30: ionic bonding</a:t>
            </a:r>
          </a:p>
          <a:p>
            <a:pPr marL="914400" lvl="1" indent="-381000">
              <a:lnSpc>
                <a:spcPct val="115000"/>
              </a:lnSpc>
              <a:spcBef>
                <a:spcPts val="0"/>
              </a:spcBef>
              <a:spcAft>
                <a:spcPts val="0"/>
              </a:spcAft>
              <a:buSzPts val="2400"/>
              <a:buFont typeface="Arial"/>
              <a:buChar char="–"/>
            </a:pPr>
            <a:endParaRPr lang="en-GB" sz="2400" dirty="0">
              <a:latin typeface="Arial"/>
              <a:ea typeface="Arial"/>
              <a:cs typeface="Arial"/>
              <a:sym typeface="Arial"/>
            </a:endParaRPr>
          </a:p>
          <a:p>
            <a:pPr marL="533400" lvl="1" indent="0" algn="just">
              <a:lnSpc>
                <a:spcPct val="115000"/>
              </a:lnSpc>
              <a:spcBef>
                <a:spcPts val="0"/>
              </a:spcBef>
              <a:spcAft>
                <a:spcPts val="0"/>
              </a:spcAft>
              <a:buSzPts val="2400"/>
              <a:buNone/>
            </a:pPr>
            <a:endParaRPr lang="en-US" sz="2400" dirty="0">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0251764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31ED2-1E3C-4D86-82F1-C1A49F0F5717}"/>
              </a:ext>
            </a:extLst>
          </p:cNvPr>
          <p:cNvSpPr>
            <a:spLocks noGrp="1"/>
          </p:cNvSpPr>
          <p:nvPr>
            <p:ph type="title"/>
          </p:nvPr>
        </p:nvSpPr>
        <p:spPr/>
        <p:txBody>
          <a:bodyPr/>
          <a:lstStyle/>
          <a:p>
            <a:r>
              <a:rPr lang="en-US" altLang="en-US" dirty="0">
                <a:solidFill>
                  <a:srgbClr val="000000"/>
                </a:solidFill>
                <a:latin typeface="Arial" panose="020B0604020202020204" pitchFamily="34" charset="0"/>
                <a:cs typeface="Arial" panose="020B0604020202020204" pitchFamily="34" charset="0"/>
              </a:rPr>
              <a:t>The Relationship between Protein Structure and Function</a:t>
            </a:r>
            <a:endParaRPr lang="en-AU" dirty="0"/>
          </a:p>
        </p:txBody>
      </p:sp>
      <p:sp>
        <p:nvSpPr>
          <p:cNvPr id="8" name="Google Shape;232;g7fe2cbe272_0_58">
            <a:extLst>
              <a:ext uri="{FF2B5EF4-FFF2-40B4-BE49-F238E27FC236}">
                <a16:creationId xmlns:a16="http://schemas.microsoft.com/office/drawing/2014/main" id="{66EDE516-93EA-1C4A-BE75-F01C67DB5BB8}"/>
              </a:ext>
            </a:extLst>
          </p:cNvPr>
          <p:cNvSpPr txBox="1">
            <a:spLocks noGrp="1"/>
          </p:cNvSpPr>
          <p:nvPr>
            <p:ph type="body" idx="1"/>
          </p:nvPr>
        </p:nvSpPr>
        <p:spPr>
          <a:xfrm>
            <a:off x="381000" y="1752600"/>
            <a:ext cx="3821113" cy="4114800"/>
          </a:xfrm>
        </p:spPr>
        <p:txBody>
          <a:bodyPr/>
          <a:lstStyle/>
          <a:p>
            <a:pPr indent="-406400">
              <a:lnSpc>
                <a:spcPct val="110000"/>
              </a:lnSpc>
              <a:spcBef>
                <a:spcPts val="0"/>
              </a:spcBef>
              <a:buSzPts val="2800"/>
              <a:defRPr/>
            </a:pPr>
            <a:r>
              <a:rPr lang="en-US" sz="2400" dirty="0">
                <a:latin typeface="Arial" panose="020B0604020202020204" pitchFamily="34" charset="0"/>
                <a:cs typeface="Arial" panose="020B0604020202020204" pitchFamily="34" charset="0"/>
              </a:rPr>
              <a:t>in principle, proteins can assume an uncountable number of special arrangements, or </a:t>
            </a:r>
            <a:r>
              <a:rPr lang="en-US" sz="2400" b="1" dirty="0">
                <a:latin typeface="Arial" panose="020B0604020202020204" pitchFamily="34" charset="0"/>
                <a:cs typeface="Arial" panose="020B0604020202020204" pitchFamily="34" charset="0"/>
              </a:rPr>
              <a:t>conformations</a:t>
            </a:r>
            <a:r>
              <a:rPr lang="en-US" sz="2400" dirty="0">
                <a:latin typeface="Arial" panose="020B0604020202020204" pitchFamily="34" charset="0"/>
                <a:cs typeface="Arial" panose="020B0604020202020204" pitchFamily="34" charset="0"/>
              </a:rPr>
              <a:t> </a:t>
            </a:r>
          </a:p>
          <a:p>
            <a:pPr marL="50800" indent="0">
              <a:lnSpc>
                <a:spcPct val="110000"/>
              </a:lnSpc>
              <a:spcBef>
                <a:spcPts val="0"/>
              </a:spcBef>
              <a:buSzPts val="2800"/>
              <a:buNone/>
              <a:defRPr/>
            </a:pPr>
            <a:endParaRPr lang="en-US" sz="2400" dirty="0">
              <a:latin typeface="Arial" panose="020B0604020202020204" pitchFamily="34" charset="0"/>
              <a:cs typeface="Arial" panose="020B0604020202020204" pitchFamily="34" charset="0"/>
            </a:endParaRPr>
          </a:p>
          <a:p>
            <a:pPr indent="-406400">
              <a:lnSpc>
                <a:spcPct val="110000"/>
              </a:lnSpc>
              <a:spcBef>
                <a:spcPts val="0"/>
              </a:spcBef>
              <a:buSzPts val="2800"/>
              <a:defRPr/>
            </a:pPr>
            <a:r>
              <a:rPr lang="en-US" sz="2400" dirty="0">
                <a:latin typeface="Arial" panose="020B0604020202020204" pitchFamily="34" charset="0"/>
                <a:cs typeface="Arial" panose="020B0604020202020204" pitchFamily="34" charset="0"/>
              </a:rPr>
              <a:t>chemical or structural functions relate to unique three-dimensional structures</a:t>
            </a:r>
            <a:endParaRPr sz="2400" dirty="0">
              <a:latin typeface="Arial" panose="020B0604020202020204" pitchFamily="34" charset="0"/>
              <a:cs typeface="Arial" panose="020B0604020202020204" pitchFamily="34" charset="0"/>
            </a:endParaRPr>
          </a:p>
          <a:p>
            <a:pPr marL="50800" indent="0">
              <a:lnSpc>
                <a:spcPct val="110000"/>
              </a:lnSpc>
              <a:spcBef>
                <a:spcPts val="0"/>
              </a:spcBef>
              <a:buSzPts val="2800"/>
              <a:buFontTx/>
              <a:buNone/>
              <a:defRPr/>
            </a:pPr>
            <a:endParaRPr dirty="0"/>
          </a:p>
          <a:p>
            <a:pPr marL="0" indent="0">
              <a:lnSpc>
                <a:spcPct val="110000"/>
              </a:lnSpc>
              <a:spcBef>
                <a:spcPts val="560"/>
              </a:spcBef>
              <a:buFontTx/>
              <a:buNone/>
              <a:defRPr/>
            </a:pPr>
            <a:endParaRPr dirty="0"/>
          </a:p>
        </p:txBody>
      </p:sp>
      <p:pic>
        <p:nvPicPr>
          <p:cNvPr id="33794" name="Picture 2" descr="A four-part figure, a, b, c, and d, shows the relationship between protein structure and function. Part a shows a close-up of a part of an enzyme to illustrate polar and nonpolar groups, part b shows the overall structure of the enzyme, part c is a ribbon diagram showing the protein backbone of the enzyme, and part d is a close-up of the active site.">
            <a:extLst>
              <a:ext uri="{FF2B5EF4-FFF2-40B4-BE49-F238E27FC236}">
                <a16:creationId xmlns:a16="http://schemas.microsoft.com/office/drawing/2014/main" id="{D6C9D70C-BA19-E94A-8F54-33B5985993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2113" y="2057400"/>
            <a:ext cx="4746625"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pic>
        <p:nvPicPr>
          <p:cNvPr id="4" name="Picture 3" descr="Icon P 3&#10;">
            <a:extLst>
              <a:ext uri="{FF2B5EF4-FFF2-40B4-BE49-F238E27FC236}">
                <a16:creationId xmlns:a16="http://schemas.microsoft.com/office/drawing/2014/main" id="{83D0290F-5CDB-4941-83CE-50881EFAAA09}"/>
              </a:ext>
            </a:extLst>
          </p:cNvPr>
          <p:cNvPicPr>
            <a:picLocks noChangeAspect="1"/>
          </p:cNvPicPr>
          <p:nvPr/>
        </p:nvPicPr>
        <p:blipFill>
          <a:blip r:embed="rId3"/>
          <a:stretch>
            <a:fillRect/>
          </a:stretch>
        </p:blipFill>
        <p:spPr>
          <a:xfrm>
            <a:off x="777479" y="330064"/>
            <a:ext cx="1133954" cy="816935"/>
          </a:xfrm>
          <a:prstGeom prst="rect">
            <a:avLst/>
          </a:prstGeom>
        </p:spPr>
      </p:pic>
      <p:sp>
        <p:nvSpPr>
          <p:cNvPr id="2" name="Title 1">
            <a:extLst>
              <a:ext uri="{FF2B5EF4-FFF2-40B4-BE49-F238E27FC236}">
                <a16:creationId xmlns:a16="http://schemas.microsoft.com/office/drawing/2014/main" id="{ED59751E-EFFC-419C-8A40-B8C094A9F916}"/>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11</a:t>
            </a:r>
            <a:endParaRPr lang="en-AU" dirty="0">
              <a:solidFill>
                <a:srgbClr val="145C76"/>
              </a:solidFill>
            </a:endParaRPr>
          </a:p>
        </p:txBody>
      </p:sp>
      <p:sp>
        <p:nvSpPr>
          <p:cNvPr id="274437" name="Google Shape;433;g847cf01710_0_113">
            <a:extLst>
              <a:ext uri="{FF2B5EF4-FFF2-40B4-BE49-F238E27FC236}">
                <a16:creationId xmlns:a16="http://schemas.microsoft.com/office/drawing/2014/main" id="{8F3A7196-4803-5945-8C2D-52C3955B449B}"/>
              </a:ext>
            </a:extLst>
          </p:cNvPr>
          <p:cNvSpPr txBox="1">
            <a:spLocks noChangeArrowheads="1"/>
          </p:cNvSpPr>
          <p:nvPr/>
        </p:nvSpPr>
        <p:spPr bwMode="auto">
          <a:xfrm>
            <a:off x="708025" y="1600199"/>
            <a:ext cx="8042275"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Which statement regarding the tertiary structure of proteins is false?</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Amino acid residues far apart in primary structure may </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interact with each other in the tertiary structure.</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B. The tertiary structure of a protein is destabilized by the</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sym typeface="Calibri" panose="020F0502020204030204" pitchFamily="34" charset="0"/>
              </a:rPr>
              <a:t>     hydrophobic effect.</a:t>
            </a:r>
            <a:endParaRPr lang="en-US" altLang="en-US" sz="2400" dirty="0">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 Many proteins can be classified as either globular or</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sym typeface="Calibri" panose="020F0502020204030204" pitchFamily="34" charset="0"/>
              </a:rPr>
              <a:t>     fibrous (but not both).</a:t>
            </a:r>
            <a:endParaRPr lang="en-US" altLang="en-US" sz="2400" dirty="0">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D. Quaternary structure is the description of how the</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sym typeface="Calibri" panose="020F0502020204030204" pitchFamily="34" charset="0"/>
              </a:rPr>
              <a:t>     tertiary structures in a </a:t>
            </a:r>
            <a:r>
              <a:rPr lang="en-US" altLang="en-US" sz="2400" dirty="0" err="1">
                <a:solidFill>
                  <a:srgbClr val="000000"/>
                </a:solidFill>
                <a:latin typeface="Arial" panose="020B0604020202020204" pitchFamily="34" charset="0"/>
                <a:sym typeface="Calibri" panose="020F0502020204030204" pitchFamily="34" charset="0"/>
              </a:rPr>
              <a:t>multisubunit</a:t>
            </a:r>
            <a:r>
              <a:rPr lang="en-US" altLang="en-US" sz="2400" dirty="0">
                <a:solidFill>
                  <a:srgbClr val="000000"/>
                </a:solidFill>
                <a:latin typeface="Arial" panose="020B0604020202020204" pitchFamily="34" charset="0"/>
                <a:sym typeface="Calibri" panose="020F0502020204030204" pitchFamily="34" charset="0"/>
              </a:rPr>
              <a:t> protein are</a:t>
            </a: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sym typeface="Calibri" panose="020F0502020204030204" pitchFamily="34" charset="0"/>
              </a:rPr>
              <a:t>     arranged with respect to each other. </a:t>
            </a:r>
            <a:endParaRPr lang="en-US" altLang="en-US" sz="2400" dirty="0">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8C743-B587-42B8-9A6E-AD84EE868EC7}"/>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11, Response</a:t>
            </a:r>
            <a:endParaRPr lang="en-AU" dirty="0">
              <a:solidFill>
                <a:srgbClr val="145C76"/>
              </a:solidFill>
            </a:endParaRPr>
          </a:p>
        </p:txBody>
      </p:sp>
      <p:sp>
        <p:nvSpPr>
          <p:cNvPr id="6" name="Google Shape;433;g847cf01710_0_113">
            <a:extLst>
              <a:ext uri="{FF2B5EF4-FFF2-40B4-BE49-F238E27FC236}">
                <a16:creationId xmlns:a16="http://schemas.microsoft.com/office/drawing/2014/main" id="{3F39C16D-7D40-BE48-874F-4DB7A4338DDB}"/>
              </a:ext>
            </a:extLst>
          </p:cNvPr>
          <p:cNvSpPr txBox="1">
            <a:spLocks/>
          </p:cNvSpPr>
          <p:nvPr/>
        </p:nvSpPr>
        <p:spPr>
          <a:xfrm>
            <a:off x="708025" y="1632155"/>
            <a:ext cx="8042275" cy="4816270"/>
          </a:xfrm>
          <a:prstGeom prst="rect">
            <a:avLst/>
          </a:prstGeom>
          <a:noFill/>
          <a:ln>
            <a:noFill/>
          </a:ln>
        </p:spPr>
        <p:txBody>
          <a:bodyPr spcFirstLastPara="1" lIns="91425" tIns="45700" rIns="91425" bIns="45700"/>
          <a:lstStyle>
            <a:defPPr marR="0" lvl="0" algn="l" rtl="0">
              <a:lnSpc>
                <a:spcPct val="100000"/>
              </a:lnSpc>
              <a:spcBef>
                <a:spcPts val="0"/>
              </a:spcBef>
              <a:spcAft>
                <a:spcPts val="0"/>
              </a:spcAft>
            </a:defPPr>
            <a:lvl1pPr marL="457200" marR="0" lvl="0" indent="-431800" algn="ctr" rtl="0">
              <a:lnSpc>
                <a:spcPct val="100000"/>
              </a:lnSpc>
              <a:spcBef>
                <a:spcPts val="64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marL="914400" marR="0" lvl="1" indent="-406400" algn="ctr" rtl="0">
              <a:lnSpc>
                <a:spcPct val="100000"/>
              </a:lnSpc>
              <a:spcBef>
                <a:spcPts val="560"/>
              </a:spcBef>
              <a:spcAft>
                <a:spcPts val="0"/>
              </a:spcAft>
              <a:buClr>
                <a:schemeClr val="dk1"/>
              </a:buClr>
              <a:buSzPts val="2800"/>
              <a:buFont typeface="Calibri"/>
              <a:buNone/>
              <a:defRPr sz="2800" b="0" i="0" u="none" strike="noStrike" cap="none">
                <a:solidFill>
                  <a:schemeClr val="dk1"/>
                </a:solidFill>
                <a:latin typeface="Calibri"/>
                <a:ea typeface="Calibri"/>
                <a:cs typeface="Calibri"/>
                <a:sym typeface="Calibri"/>
              </a:defRPr>
            </a:lvl2pPr>
            <a:lvl3pPr marL="1371600" marR="0" lvl="2" indent="-381000" algn="ctr" rtl="0">
              <a:lnSpc>
                <a:spcPct val="100000"/>
              </a:lnSpc>
              <a:spcBef>
                <a:spcPts val="480"/>
              </a:spcBef>
              <a:spcAft>
                <a:spcPts val="0"/>
              </a:spcAft>
              <a:buClr>
                <a:schemeClr val="dk1"/>
              </a:buClr>
              <a:buSzPts val="2400"/>
              <a:buFont typeface="Calibri"/>
              <a:buNone/>
              <a:defRPr sz="2400" b="0" i="0" u="none" strike="noStrike" cap="none">
                <a:solidFill>
                  <a:schemeClr val="dk1"/>
                </a:solidFill>
                <a:latin typeface="Calibri"/>
                <a:ea typeface="Calibri"/>
                <a:cs typeface="Calibri"/>
                <a:sym typeface="Calibri"/>
              </a:defRPr>
            </a:lvl3pPr>
            <a:lvl4pPr marL="1828800" marR="0" lvl="3"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4pPr>
            <a:lvl5pPr marL="2286000" marR="0" lvl="4" indent="-355600" algn="ctr" rtl="0">
              <a:lnSpc>
                <a:spcPct val="100000"/>
              </a:lnSpc>
              <a:spcBef>
                <a:spcPts val="400"/>
              </a:spcBef>
              <a:spcAft>
                <a:spcPts val="0"/>
              </a:spcAft>
              <a:buClr>
                <a:schemeClr val="dk1"/>
              </a:buClr>
              <a:buSzPts val="2000"/>
              <a:buFont typeface="Calibri"/>
              <a:buNone/>
              <a:defRPr sz="2000" b="0" i="0" u="none" strike="noStrike" cap="none">
                <a:solidFill>
                  <a:schemeClr val="dk1"/>
                </a:solidFill>
                <a:latin typeface="Calibri"/>
                <a:ea typeface="Calibri"/>
                <a:cs typeface="Calibri"/>
                <a:sym typeface="Calibri"/>
              </a:defRPr>
            </a:lvl5pPr>
            <a:lvl6pPr marL="2743200" marR="0" lvl="5"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L="3200400" marR="0" lvl="6"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L="3657600" marR="0" lvl="7"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L="4114800" marR="0" lvl="8" indent="-355600" algn="ctr" rtl="0">
              <a:lnSpc>
                <a:spcPct val="100000"/>
              </a:lnSpc>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pPr marL="0" indent="0" algn="l">
              <a:lnSpc>
                <a:spcPct val="115000"/>
              </a:lnSpc>
              <a:spcBef>
                <a:spcPts val="800"/>
              </a:spcBef>
              <a:buSzPts val="1100"/>
              <a:defRPr/>
            </a:pPr>
            <a:r>
              <a:rPr lang="en-US" sz="2400" dirty="0">
                <a:latin typeface="Arial" panose="020B0604020202020204" pitchFamily="34" charset="0"/>
                <a:cs typeface="Arial" panose="020B0604020202020204" pitchFamily="34" charset="0"/>
              </a:rPr>
              <a:t>Which statement regarding the tertiary structure of proteins is false?</a:t>
            </a:r>
            <a:endParaRPr lang="en-US" sz="2400" dirty="0">
              <a:solidFill>
                <a:schemeClr val="tx1"/>
              </a:solidFill>
              <a:latin typeface="Arial" panose="020B0604020202020204" pitchFamily="34" charset="0"/>
              <a:cs typeface="Arial" panose="020B0604020202020204" pitchFamily="34" charset="0"/>
            </a:endParaRPr>
          </a:p>
          <a:p>
            <a:pPr marL="0" indent="0" algn="l">
              <a:lnSpc>
                <a:spcPct val="115000"/>
              </a:lnSpc>
              <a:spcBef>
                <a:spcPts val="800"/>
              </a:spcBef>
              <a:buSzPts val="1100"/>
              <a:defRPr/>
            </a:pPr>
            <a:endParaRPr lang="en-US" sz="2400" dirty="0">
              <a:latin typeface="Arial" panose="020B0604020202020204" pitchFamily="34" charset="0"/>
              <a:ea typeface="Arial"/>
              <a:cs typeface="Arial" panose="020B0604020202020204" pitchFamily="34" charset="0"/>
              <a:sym typeface="Arial"/>
            </a:endParaRPr>
          </a:p>
          <a:p>
            <a:pPr marL="0" indent="0" algn="l">
              <a:lnSpc>
                <a:spcPct val="115000"/>
              </a:lnSpc>
              <a:spcBef>
                <a:spcPts val="0"/>
              </a:spcBef>
              <a:buSzPts val="1100"/>
              <a:defRPr/>
            </a:pPr>
            <a:r>
              <a:rPr lang="en-US" sz="2400" b="1" dirty="0">
                <a:latin typeface="Arial" panose="020B0604020202020204" pitchFamily="34" charset="0"/>
                <a:ea typeface="Arial"/>
                <a:cs typeface="Arial" panose="020B0604020202020204" pitchFamily="34" charset="0"/>
                <a:sym typeface="Arial"/>
              </a:rPr>
              <a:t>B. The tertiary structure of a protein is destabilized by</a:t>
            </a:r>
          </a:p>
          <a:p>
            <a:pPr marL="0" indent="0" algn="l">
              <a:lnSpc>
                <a:spcPct val="115000"/>
              </a:lnSpc>
              <a:spcBef>
                <a:spcPts val="0"/>
              </a:spcBef>
              <a:buSzPts val="1100"/>
              <a:defRPr/>
            </a:pPr>
            <a:r>
              <a:rPr lang="en-US" sz="2400" b="1" dirty="0">
                <a:latin typeface="Arial" panose="020B0604020202020204" pitchFamily="34" charset="0"/>
                <a:cs typeface="Arial" panose="020B0604020202020204" pitchFamily="34" charset="0"/>
              </a:rPr>
              <a:t>     the hydrophobic effect.</a:t>
            </a:r>
            <a:endParaRPr lang="en-US" sz="2400" b="1" dirty="0">
              <a:solidFill>
                <a:schemeClr val="tx1"/>
              </a:solidFill>
              <a:latin typeface="Arial" panose="020B0604020202020204" pitchFamily="34" charset="0"/>
              <a:cs typeface="Arial" panose="020B0604020202020204" pitchFamily="34" charset="0"/>
            </a:endParaRPr>
          </a:p>
          <a:p>
            <a:pPr marL="0" indent="0" algn="l">
              <a:lnSpc>
                <a:spcPct val="115000"/>
              </a:lnSpc>
              <a:spcBef>
                <a:spcPts val="0"/>
              </a:spcBef>
              <a:buSzPts val="1100"/>
              <a:defRPr/>
            </a:pPr>
            <a:endParaRPr lang="en-US" sz="2400" dirty="0">
              <a:latin typeface="Arial" panose="020B0604020202020204" pitchFamily="34" charset="0"/>
              <a:cs typeface="Arial" panose="020B0604020202020204" pitchFamily="34" charset="0"/>
            </a:endParaRPr>
          </a:p>
          <a:p>
            <a:pPr marL="0" indent="0" algn="l">
              <a:lnSpc>
                <a:spcPct val="115000"/>
              </a:lnSpc>
              <a:spcBef>
                <a:spcPts val="0"/>
              </a:spcBef>
              <a:buSzPts val="1100"/>
              <a:defRPr/>
            </a:pPr>
            <a:r>
              <a:rPr lang="en-US" sz="2400" b="1" dirty="0">
                <a:latin typeface="Arial" panose="020B0604020202020204" pitchFamily="34" charset="0"/>
                <a:cs typeface="Arial" panose="020B0604020202020204" pitchFamily="34" charset="0"/>
              </a:rPr>
              <a:t>The tertiary structure of a protein is largely stabilized by the hydrophobic effect. In typical globular proteins, most of the hydrophobic R groups are in the interior of the molecule, hidden from exposure to water. </a:t>
            </a:r>
          </a:p>
          <a:p>
            <a:pPr>
              <a:defRPr/>
            </a:pPr>
            <a:endParaRPr lang="en-US" sz="2400" dirty="0"/>
          </a:p>
          <a:p>
            <a:pPr marL="0" indent="0" algn="l">
              <a:lnSpc>
                <a:spcPct val="115000"/>
              </a:lnSpc>
              <a:spcBef>
                <a:spcPts val="0"/>
              </a:spcBef>
              <a:buSzPts val="1100"/>
              <a:defRPr/>
            </a:pPr>
            <a:endParaRPr lang="en-US" sz="2400" dirty="0"/>
          </a:p>
          <a:p>
            <a:pPr marL="0" indent="0" algn="l">
              <a:lnSpc>
                <a:spcPct val="115000"/>
              </a:lnSpc>
              <a:spcBef>
                <a:spcPts val="0"/>
              </a:spcBef>
              <a:buSzPts val="1100"/>
              <a:defRPr/>
            </a:pPr>
            <a:endParaRPr lang="en-US" sz="2400" dirty="0">
              <a:solidFill>
                <a:schemeClr val="tx1"/>
              </a:solidFill>
              <a:latin typeface="Arial" panose="020B0604020202020204" pitchFamily="34" charset="0"/>
              <a:cs typeface="Arial" panose="020B060402020202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A907E2F-33AA-4371-87A1-45B58001EB3F}"/>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sym typeface="Symbol" pitchFamily="2" charset="2"/>
              </a:rPr>
              <a:t>Fibrous Proteins Are Adapted for a Structural Function</a:t>
            </a:r>
            <a:endParaRPr lang="en-AU" dirty="0">
              <a:solidFill>
                <a:srgbClr val="4E4CB4"/>
              </a:solidFill>
            </a:endParaRPr>
          </a:p>
        </p:txBody>
      </p:sp>
      <p:sp>
        <p:nvSpPr>
          <p:cNvPr id="5" name="Google Shape;232;g7fe2cbe272_0_58">
            <a:extLst>
              <a:ext uri="{FF2B5EF4-FFF2-40B4-BE49-F238E27FC236}">
                <a16:creationId xmlns:a16="http://schemas.microsoft.com/office/drawing/2014/main" id="{282B85A1-8218-4641-8CC8-5C4157AE0B7E}"/>
              </a:ext>
            </a:extLst>
          </p:cNvPr>
          <p:cNvSpPr txBox="1">
            <a:spLocks noGrp="1"/>
          </p:cNvSpPr>
          <p:nvPr>
            <p:ph type="body" idx="1"/>
          </p:nvPr>
        </p:nvSpPr>
        <p:spPr>
          <a:xfrm>
            <a:off x="165100" y="2019300"/>
            <a:ext cx="8674100" cy="1790700"/>
          </a:xfrm>
        </p:spPr>
        <p:txBody>
          <a:bodyPr/>
          <a:lstStyle/>
          <a:p>
            <a:pPr indent="-406400">
              <a:lnSpc>
                <a:spcPct val="110000"/>
              </a:lnSpc>
              <a:buSzPct val="100000"/>
              <a:defRPr/>
            </a:pPr>
            <a:r>
              <a:rPr lang="en-US" sz="2400" dirty="0">
                <a:latin typeface="Arial" panose="020B0604020202020204" pitchFamily="34" charset="0"/>
                <a:cs typeface="Arial" panose="020B0604020202020204" pitchFamily="34" charset="0"/>
              </a:rPr>
              <a:t>give strength and/or flexibility to structures</a:t>
            </a:r>
          </a:p>
          <a:p>
            <a:pPr indent="-406400">
              <a:lnSpc>
                <a:spcPct val="110000"/>
              </a:lnSpc>
              <a:buSzPct val="100000"/>
              <a:defRPr/>
            </a:pPr>
            <a:r>
              <a:rPr lang="en-US" sz="2400" dirty="0">
                <a:latin typeface="Arial" panose="020B0604020202020204" pitchFamily="34" charset="0"/>
                <a:cs typeface="Arial" panose="020B0604020202020204" pitchFamily="34" charset="0"/>
              </a:rPr>
              <a:t>simple repeating element of secondary structure</a:t>
            </a:r>
          </a:p>
          <a:p>
            <a:pPr indent="-406400">
              <a:lnSpc>
                <a:spcPct val="110000"/>
              </a:lnSpc>
              <a:buSzPct val="100000"/>
              <a:defRPr/>
            </a:pPr>
            <a:r>
              <a:rPr lang="en-US" sz="2400" dirty="0">
                <a:latin typeface="Arial" panose="020B0604020202020204" pitchFamily="34" charset="0"/>
                <a:cs typeface="Arial" panose="020B0604020202020204" pitchFamily="34" charset="0"/>
              </a:rPr>
              <a:t>H</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O insoluble due to high concentrations of hydrophobic residues</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dirty="0">
              <a:latin typeface="Arial" panose="020B0604020202020204" pitchFamily="34" charset="0"/>
              <a:cs typeface="Arial" panose="020B0604020202020204" pitchFamily="34" charset="0"/>
            </a:endParaRPr>
          </a:p>
        </p:txBody>
      </p:sp>
      <p:sp>
        <p:nvSpPr>
          <p:cNvPr id="3" name="TextBox 2"/>
          <p:cNvSpPr txBox="1"/>
          <p:nvPr/>
        </p:nvSpPr>
        <p:spPr>
          <a:xfrm>
            <a:off x="154590" y="4054753"/>
            <a:ext cx="8915400" cy="369332"/>
          </a:xfrm>
          <a:prstGeom prst="rect">
            <a:avLst/>
          </a:prstGeom>
          <a:solidFill>
            <a:srgbClr val="005F6A"/>
          </a:solidFill>
        </p:spPr>
        <p:txBody>
          <a:bodyPr wrap="square" rtlCol="0">
            <a:spAutoFit/>
          </a:bodyPr>
          <a:lstStyle/>
          <a:p>
            <a:r>
              <a:rPr lang="en-US" sz="1800" b="1" dirty="0">
                <a:solidFill>
                  <a:schemeClr val="bg1"/>
                </a:solidFill>
              </a:rPr>
              <a:t>Table 4-2 Secondary Structures and Properties of Some Fibrous Proteins</a:t>
            </a:r>
          </a:p>
        </p:txBody>
      </p:sp>
      <p:graphicFrame>
        <p:nvGraphicFramePr>
          <p:cNvPr id="2" name="Table 1"/>
          <p:cNvGraphicFramePr>
            <a:graphicFrameLocks noGrp="1"/>
          </p:cNvGraphicFramePr>
          <p:nvPr>
            <p:extLst>
              <p:ext uri="{D42A27DB-BD31-4B8C-83A1-F6EECF244321}">
                <p14:modId xmlns:p14="http://schemas.microsoft.com/office/powerpoint/2010/main" val="1111372150"/>
              </p:ext>
            </p:extLst>
          </p:nvPr>
        </p:nvGraphicFramePr>
        <p:xfrm>
          <a:off x="154590" y="4426648"/>
          <a:ext cx="8915400" cy="1630680"/>
        </p:xfrm>
        <a:graphic>
          <a:graphicData uri="http://schemas.openxmlformats.org/drawingml/2006/table">
            <a:tbl>
              <a:tblPr firstRow="1" bandRow="1">
                <a:tableStyleId>{5C22544A-7EE6-4342-B048-85BDC9FD1C3A}</a:tableStyleId>
              </a:tblPr>
              <a:tblGrid>
                <a:gridCol w="24384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gridCol w="3276600">
                  <a:extLst>
                    <a:ext uri="{9D8B030D-6E8A-4147-A177-3AD203B41FA5}">
                      <a16:colId xmlns:a16="http://schemas.microsoft.com/office/drawing/2014/main" val="20002"/>
                    </a:ext>
                  </a:extLst>
                </a:gridCol>
              </a:tblGrid>
              <a:tr h="370840">
                <a:tc>
                  <a:txBody>
                    <a:bodyPr/>
                    <a:lstStyle/>
                    <a:p>
                      <a:r>
                        <a:rPr lang="en-US" dirty="0">
                          <a:solidFill>
                            <a:sysClr val="windowText" lastClr="000000"/>
                          </a:solidFill>
                        </a:rPr>
                        <a:t>Structure</a:t>
                      </a:r>
                    </a:p>
                  </a:txBody>
                  <a:tcPr>
                    <a:lnB w="12700" cap="flat" cmpd="sng" algn="ctr">
                      <a:solidFill>
                        <a:schemeClr val="tx1"/>
                      </a:solidFill>
                      <a:prstDash val="solid"/>
                      <a:round/>
                      <a:headEnd type="none" w="med" len="med"/>
                      <a:tailEnd type="none" w="med" len="med"/>
                    </a:lnB>
                    <a:solidFill>
                      <a:srgbClr val="D0E7D2"/>
                    </a:solidFill>
                  </a:tcPr>
                </a:tc>
                <a:tc>
                  <a:txBody>
                    <a:bodyPr/>
                    <a:lstStyle/>
                    <a:p>
                      <a:r>
                        <a:rPr lang="en-US" dirty="0">
                          <a:solidFill>
                            <a:sysClr val="windowText" lastClr="000000"/>
                          </a:solidFill>
                        </a:rPr>
                        <a:t>Characteristics</a:t>
                      </a:r>
                    </a:p>
                  </a:txBody>
                  <a:tcPr>
                    <a:lnB w="12700" cap="flat" cmpd="sng" algn="ctr">
                      <a:solidFill>
                        <a:schemeClr val="tx1"/>
                      </a:solidFill>
                      <a:prstDash val="solid"/>
                      <a:round/>
                      <a:headEnd type="none" w="med" len="med"/>
                      <a:tailEnd type="none" w="med" len="med"/>
                    </a:lnB>
                    <a:solidFill>
                      <a:srgbClr val="D0E7D2"/>
                    </a:solidFill>
                  </a:tcPr>
                </a:tc>
                <a:tc>
                  <a:txBody>
                    <a:bodyPr/>
                    <a:lstStyle/>
                    <a:p>
                      <a:r>
                        <a:rPr lang="en-US" dirty="0">
                          <a:solidFill>
                            <a:sysClr val="windowText" lastClr="000000"/>
                          </a:solidFill>
                        </a:rPr>
                        <a:t>Examples of occurrence</a:t>
                      </a:r>
                    </a:p>
                  </a:txBody>
                  <a:tcPr>
                    <a:lnB w="12700" cap="flat" cmpd="sng" algn="ctr">
                      <a:solidFill>
                        <a:schemeClr val="tx1"/>
                      </a:solidFill>
                      <a:prstDash val="solid"/>
                      <a:round/>
                      <a:headEnd type="none" w="med" len="med"/>
                      <a:tailEnd type="none" w="med" len="med"/>
                    </a:lnB>
                    <a:solidFill>
                      <a:srgbClr val="D0E7D2"/>
                    </a:solidFill>
                  </a:tcPr>
                </a:tc>
                <a:extLst>
                  <a:ext uri="{0D108BD9-81ED-4DB2-BD59-A6C34878D82A}">
                    <a16:rowId xmlns:a16="http://schemas.microsoft.com/office/drawing/2014/main" val="10000"/>
                  </a:ext>
                </a:extLst>
              </a:tr>
              <a:tr h="370840">
                <a:tc>
                  <a:txBody>
                    <a:bodyPr/>
                    <a:lstStyle/>
                    <a:p>
                      <a:r>
                        <a:rPr lang="el-GR" i="1" dirty="0"/>
                        <a:t>α</a:t>
                      </a:r>
                      <a:r>
                        <a:rPr lang="en-US" dirty="0"/>
                        <a:t> Helix, cross-linked by disulfide bonds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Tough, insoluble protective structures of varying hardness and flexibility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l-GR" i="1" dirty="0"/>
                        <a:t>α</a:t>
                      </a:r>
                      <a:r>
                        <a:rPr lang="en-US" i="0" dirty="0"/>
                        <a:t>-Keratin of hair, feathers,</a:t>
                      </a:r>
                      <a:r>
                        <a:rPr lang="en-US" i="0" baseline="0" dirty="0"/>
                        <a:t> nails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r>
                        <a:rPr lang="el-GR" i="1" dirty="0"/>
                        <a:t>β</a:t>
                      </a:r>
                      <a:r>
                        <a:rPr lang="en-US" i="0" baseline="0" dirty="0"/>
                        <a:t> Conformation</a:t>
                      </a:r>
                      <a:endParaRPr lang="en-US" i="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Soft, flexible</a:t>
                      </a:r>
                      <a:r>
                        <a:rPr lang="en-US" baseline="0" dirty="0"/>
                        <a:t> filaments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Silk </a:t>
                      </a:r>
                      <a:r>
                        <a:rPr lang="en-US" dirty="0" err="1"/>
                        <a:t>fibron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n-US" i="0" dirty="0"/>
                        <a:t>Collagen</a:t>
                      </a:r>
                      <a:r>
                        <a:rPr lang="en-US" i="0" baseline="0" dirty="0"/>
                        <a:t> triple helix</a:t>
                      </a:r>
                      <a:endParaRPr lang="en-US" i="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High tensile strength, without stretch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dirty="0"/>
                        <a:t>Collagen of tendons, bone matrix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bl>
          </a:graphicData>
        </a:graphic>
      </p:graphicFrame>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6E0754-BDE2-4EBB-846D-5FADBBDBD143}"/>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The Structure of </a:t>
            </a:r>
            <a:r>
              <a:rPr lang="el-GR" i="1" dirty="0">
                <a:solidFill>
                  <a:schemeClr val="accent4"/>
                </a:solidFill>
                <a:latin typeface="Arial" panose="020B0604020202020204" pitchFamily="34" charset="0"/>
                <a:cs typeface="Arial" panose="020B0604020202020204" pitchFamily="34" charset="0"/>
              </a:rPr>
              <a:t>α</a:t>
            </a:r>
            <a:r>
              <a:rPr lang="el-GR" dirty="0">
                <a:solidFill>
                  <a:schemeClr val="accent4"/>
                </a:solidFill>
                <a:latin typeface="Arial" panose="020B0604020202020204" pitchFamily="34" charset="0"/>
                <a:cs typeface="Arial" panose="020B0604020202020204" pitchFamily="34" charset="0"/>
              </a:rPr>
              <a:t>-</a:t>
            </a:r>
            <a:r>
              <a:rPr lang="en-US" dirty="0">
                <a:solidFill>
                  <a:schemeClr val="accent4"/>
                </a:solidFill>
                <a:latin typeface="Arial" panose="020B0604020202020204" pitchFamily="34" charset="0"/>
                <a:cs typeface="Arial" panose="020B0604020202020204" pitchFamily="34" charset="0"/>
              </a:rPr>
              <a:t>Keratin in Hair</a:t>
            </a:r>
            <a:endParaRPr lang="en-AU" dirty="0"/>
          </a:p>
        </p:txBody>
      </p:sp>
      <p:sp>
        <p:nvSpPr>
          <p:cNvPr id="6" name="Google Shape;232;g7fe2cbe272_0_58">
            <a:extLst>
              <a:ext uri="{FF2B5EF4-FFF2-40B4-BE49-F238E27FC236}">
                <a16:creationId xmlns:a16="http://schemas.microsoft.com/office/drawing/2014/main" id="{8031064D-9001-B640-930B-BCFF01E130E0}"/>
              </a:ext>
            </a:extLst>
          </p:cNvPr>
          <p:cNvSpPr txBox="1">
            <a:spLocks/>
          </p:cNvSpPr>
          <p:nvPr/>
        </p:nvSpPr>
        <p:spPr bwMode="auto">
          <a:xfrm>
            <a:off x="234950" y="1385888"/>
            <a:ext cx="8674100" cy="182926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9pPr>
          </a:lstStyle>
          <a:p>
            <a:pPr indent="-406400">
              <a:lnSpc>
                <a:spcPct val="110000"/>
              </a:lnSpc>
              <a:buSzPts val="2800"/>
              <a:defRPr/>
            </a:pP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keratin helix is a right-handed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helix</a:t>
            </a:r>
          </a:p>
          <a:p>
            <a:pPr indent="-406400">
              <a:lnSpc>
                <a:spcPct val="110000"/>
              </a:lnSpc>
              <a:buSzPts val="2800"/>
              <a:defRPr/>
            </a:pPr>
            <a:r>
              <a:rPr lang="en-US" sz="2400" dirty="0">
                <a:latin typeface="Arial" panose="020B0604020202020204" pitchFamily="34" charset="0"/>
                <a:cs typeface="Arial" panose="020B0604020202020204" pitchFamily="34" charset="0"/>
              </a:rPr>
              <a:t>two strands of </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keratin, oriented in parallel, wrap about each other to form a </a:t>
            </a:r>
            <a:r>
              <a:rPr lang="en-US" sz="2400" dirty="0" err="1">
                <a:latin typeface="Arial" panose="020B0604020202020204" pitchFamily="34" charset="0"/>
                <a:cs typeface="Arial" panose="020B0604020202020204" pitchFamily="34" charset="0"/>
              </a:rPr>
              <a:t>supertwisted</a:t>
            </a:r>
            <a:r>
              <a:rPr lang="en-US" sz="2400" dirty="0">
                <a:latin typeface="Arial" panose="020B0604020202020204" pitchFamily="34" charset="0"/>
                <a:cs typeface="Arial" panose="020B0604020202020204" pitchFamily="34" charset="0"/>
              </a:rPr>
              <a:t> coiled coil</a:t>
            </a:r>
          </a:p>
          <a:p>
            <a:pPr lvl="1" indent="-406400">
              <a:lnSpc>
                <a:spcPct val="110000"/>
              </a:lnSpc>
              <a:buSzPts val="2800"/>
              <a:defRPr/>
            </a:pPr>
            <a:r>
              <a:rPr lang="en-US" sz="2400" dirty="0" err="1">
                <a:latin typeface="Arial" panose="020B0604020202020204" pitchFamily="34" charset="0"/>
                <a:cs typeface="Arial" panose="020B0604020202020204" pitchFamily="34" charset="0"/>
              </a:rPr>
              <a:t>supertwisted</a:t>
            </a:r>
            <a:r>
              <a:rPr lang="en-US" sz="2400" dirty="0">
                <a:latin typeface="Arial" panose="020B0604020202020204" pitchFamily="34" charset="0"/>
                <a:cs typeface="Arial" panose="020B0604020202020204" pitchFamily="34" charset="0"/>
              </a:rPr>
              <a:t> helical path is left-handed</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kern="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kern="0" dirty="0">
              <a:latin typeface="Arial" panose="020B0604020202020204" pitchFamily="34" charset="0"/>
              <a:cs typeface="Arial" panose="020B0604020202020204" pitchFamily="34" charset="0"/>
            </a:endParaRPr>
          </a:p>
          <a:p>
            <a:pPr indent="-406400">
              <a:lnSpc>
                <a:spcPct val="110000"/>
              </a:lnSpc>
              <a:buSzPts val="2800"/>
              <a:defRPr/>
            </a:pPr>
            <a:endParaRPr lang="en-US" sz="2400" b="1" kern="0"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kern="0" dirty="0">
              <a:latin typeface="Arial" panose="020B0604020202020204" pitchFamily="34" charset="0"/>
              <a:cs typeface="Arial" panose="020B0604020202020204" pitchFamily="34" charset="0"/>
            </a:endParaRPr>
          </a:p>
        </p:txBody>
      </p:sp>
      <p:pic>
        <p:nvPicPr>
          <p:cNvPr id="105474" name="Picture 2" descr="Part a shows two rough strands wrapped around each other with helices visible inside. Beneath this, a protofilament is shown as two horizontal strands of identical length, each made up of two strands twisted together. The top strand has a short piece on the left. There is a small space, then a much longer similar piece that has two intertwined strands that each end in an oblong structure on the left end. The bottom horizontal line is similar but inverted, with the longer strand on the left and the oblong structures at its right. The width of the two horizontal lines together is 20 to 30 angstroms. A profibril is shown as four horizontal lines. The top line has three pieces each made up of two intertwined strands with each strand ending in two oblongs on the right. The second line has three pieces of the same length and structure, except that the oblongs are on the left. The pieces in the top two lines are lined up so that there are three sets of two strands, one above the other in opposite orientations. The third and fourth lines are similar but shifted so that there are two complete sets of strands with partial strands to their left and right sides. ">
            <a:extLst>
              <a:ext uri="{FF2B5EF4-FFF2-40B4-BE49-F238E27FC236}">
                <a16:creationId xmlns:a16="http://schemas.microsoft.com/office/drawing/2014/main" id="{5FF24417-EA22-F84D-A756-4FB382FEBD56}"/>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2098838" y="3429000"/>
            <a:ext cx="4946324" cy="318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E02885-1B2C-424F-AEEB-0475AD65BB53}"/>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Hair Contains Many </a:t>
            </a:r>
            <a:r>
              <a:rPr lang="el-GR" i="1" dirty="0">
                <a:solidFill>
                  <a:schemeClr val="accent4"/>
                </a:solidFill>
                <a:latin typeface="Arial" panose="020B0604020202020204" pitchFamily="34" charset="0"/>
                <a:cs typeface="Arial" panose="020B0604020202020204" pitchFamily="34" charset="0"/>
              </a:rPr>
              <a:t>α</a:t>
            </a:r>
            <a:r>
              <a:rPr lang="el-GR" dirty="0">
                <a:solidFill>
                  <a:schemeClr val="accent4"/>
                </a:solidFill>
                <a:latin typeface="Arial" panose="020B0604020202020204" pitchFamily="34" charset="0"/>
                <a:cs typeface="Arial" panose="020B0604020202020204" pitchFamily="34" charset="0"/>
              </a:rPr>
              <a:t>-</a:t>
            </a:r>
            <a:r>
              <a:rPr lang="en-US" dirty="0">
                <a:solidFill>
                  <a:schemeClr val="accent4"/>
                </a:solidFill>
                <a:latin typeface="Arial" panose="020B0604020202020204" pitchFamily="34" charset="0"/>
                <a:cs typeface="Arial" panose="020B0604020202020204" pitchFamily="34" charset="0"/>
              </a:rPr>
              <a:t>Keratin Filaments</a:t>
            </a:r>
            <a:endParaRPr lang="en-AU" dirty="0"/>
          </a:p>
        </p:txBody>
      </p:sp>
      <p:sp>
        <p:nvSpPr>
          <p:cNvPr id="6" name="Google Shape;232;g7fe2cbe272_0_58">
            <a:extLst>
              <a:ext uri="{FF2B5EF4-FFF2-40B4-BE49-F238E27FC236}">
                <a16:creationId xmlns:a16="http://schemas.microsoft.com/office/drawing/2014/main" id="{C24B065F-EB38-F545-A15B-E7B9E7F6E0E9}"/>
              </a:ext>
            </a:extLst>
          </p:cNvPr>
          <p:cNvSpPr txBox="1">
            <a:spLocks/>
          </p:cNvSpPr>
          <p:nvPr/>
        </p:nvSpPr>
        <p:spPr bwMode="auto">
          <a:xfrm>
            <a:off x="234950" y="1731963"/>
            <a:ext cx="3803650" cy="3498798"/>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9pPr>
          </a:lstStyle>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ct val="100000"/>
              <a:defRPr/>
            </a:pPr>
            <a:r>
              <a:rPr lang="en-US" sz="2400" dirty="0">
                <a:latin typeface="Arial" panose="020B0604020202020204" pitchFamily="34" charset="0"/>
                <a:cs typeface="Arial" panose="020B0604020202020204" pitchFamily="34" charset="0"/>
              </a:rPr>
              <a:t>rich in hydrophobic residues: Ala, Val, Leu, Ile, Met, </a:t>
            </a:r>
            <a:r>
              <a:rPr lang="en-US" sz="2400" dirty="0" err="1">
                <a:latin typeface="Arial" panose="020B0604020202020204" pitchFamily="34" charset="0"/>
                <a:cs typeface="Arial" panose="020B0604020202020204" pitchFamily="34" charset="0"/>
              </a:rPr>
              <a:t>Phe</a:t>
            </a:r>
            <a:r>
              <a:rPr lang="en-US" sz="2400" dirty="0">
                <a:latin typeface="Arial" panose="020B0604020202020204" pitchFamily="34" charset="0"/>
                <a:cs typeface="Arial" panose="020B0604020202020204" pitchFamily="34" charset="0"/>
              </a:rPr>
              <a:t> </a:t>
            </a:r>
          </a:p>
          <a:p>
            <a:pPr indent="-406400">
              <a:lnSpc>
                <a:spcPct val="110000"/>
              </a:lnSpc>
              <a:buSzPts val="2800"/>
              <a:defRPr/>
            </a:pPr>
            <a:endParaRPr lang="en-US" sz="2400" b="1" kern="0" dirty="0">
              <a:latin typeface="Arial" panose="020B0604020202020204" pitchFamily="34" charset="0"/>
              <a:cs typeface="Arial" panose="020B0604020202020204" pitchFamily="34" charset="0"/>
            </a:endParaRPr>
          </a:p>
          <a:p>
            <a:pPr indent="-406400">
              <a:lnSpc>
                <a:spcPct val="110000"/>
              </a:lnSpc>
              <a:buSzPct val="100000"/>
              <a:defRPr/>
            </a:pPr>
            <a:r>
              <a:rPr lang="en-US" sz="2400" kern="0" dirty="0">
                <a:latin typeface="Arial" panose="020B0604020202020204" pitchFamily="34" charset="0"/>
                <a:cs typeface="Arial" panose="020B0604020202020204" pitchFamily="34" charset="0"/>
              </a:rPr>
              <a:t>cross-links stabilized by disulfide bonds</a:t>
            </a:r>
          </a:p>
          <a:p>
            <a:pPr marL="50800" indent="0">
              <a:lnSpc>
                <a:spcPct val="110000"/>
              </a:lnSpc>
              <a:buSzPts val="2800"/>
              <a:buFontTx/>
              <a:buNone/>
              <a:defRPr/>
            </a:pPr>
            <a:endParaRPr lang="en-US" sz="2400" b="1" kern="0"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kern="0" dirty="0">
              <a:latin typeface="Arial" panose="020B0604020202020204" pitchFamily="34" charset="0"/>
              <a:cs typeface="Arial" panose="020B0604020202020204" pitchFamily="34" charset="0"/>
            </a:endParaRPr>
          </a:p>
        </p:txBody>
      </p:sp>
      <p:pic>
        <p:nvPicPr>
          <p:cNvPr id="107522" name="Picture 2" descr="Part b shows a thick cylinder made up of many bundles inside. Lines are visible running along the length of its outer surface and a single thin line is wrapped along its width near the place that it is cut to show the interior. There are many tightly packed bundles inside that all contain many small circles labeled, cells. A close-up of an intermediate filament extending from the cross-sectional end shows that it contains multiple smaller bundles, each containing two circles. A close-up of one of these bundles, labeled protofibril, shows that the smaller circles inside are cut protofilaments. An extended piece of protofilament shows that it contains many linear structures and a close-up of one of these shows that it is two intertwined strands labeled, two-chain coiled coil. Within each, there is a ribbon structure helix labeled, alpha helix.">
            <a:extLst>
              <a:ext uri="{FF2B5EF4-FFF2-40B4-BE49-F238E27FC236}">
                <a16:creationId xmlns:a16="http://schemas.microsoft.com/office/drawing/2014/main" id="{BCB89685-9CBA-0742-8A29-B86FFE90051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155331" y="1731963"/>
            <a:ext cx="4183321" cy="493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F28DAF-3933-405A-97B2-6B0EE3476864}"/>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12</a:t>
            </a:r>
            <a:endParaRPr lang="en-AU" dirty="0">
              <a:solidFill>
                <a:srgbClr val="145C76"/>
              </a:solidFill>
            </a:endParaRPr>
          </a:p>
        </p:txBody>
      </p:sp>
      <p:sp>
        <p:nvSpPr>
          <p:cNvPr id="6" name="Google Shape;433;g847cf01710_0_113">
            <a:extLst>
              <a:ext uri="{FF2B5EF4-FFF2-40B4-BE49-F238E27FC236}">
                <a16:creationId xmlns:a16="http://schemas.microsoft.com/office/drawing/2014/main" id="{F407DF8E-F2C1-2340-A3D0-1C3030991E66}"/>
              </a:ext>
            </a:extLst>
          </p:cNvPr>
          <p:cNvSpPr txBox="1">
            <a:spLocks/>
          </p:cNvSpPr>
          <p:nvPr/>
        </p:nvSpPr>
        <p:spPr>
          <a:xfrm>
            <a:off x="708025" y="1740309"/>
            <a:ext cx="8042275" cy="4708115"/>
          </a:xfrm>
          <a:prstGeom prst="rect">
            <a:avLst/>
          </a:prstGeom>
          <a:noFill/>
          <a:ln>
            <a:noFill/>
          </a:ln>
        </p:spPr>
        <p:txBody>
          <a:bodyPr lIns="91425" tIns="45700" rIns="91425" bIns="45700"/>
          <a:lstStyle>
            <a:lvl1pPr marL="457200" indent="-4318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ts val="638"/>
              </a:spcBef>
              <a:buClr>
                <a:srgbClr val="000000"/>
              </a:buClr>
              <a:buSzPts val="3200"/>
              <a:buFont typeface="Calibri" panose="020F0502020204030204" pitchFamily="34" charset="0"/>
              <a:buNone/>
            </a:pPr>
            <a:r>
              <a:rPr lang="el-GR"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α</a:t>
            </a:r>
            <a:r>
              <a:rPr lang="el-GR"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Keratin proteins constitute almost the entire dry weight</a:t>
            </a:r>
          </a:p>
          <a:p>
            <a:pPr>
              <a:spcBef>
                <a:spcPts val="638"/>
              </a:spcBef>
              <a:buClr>
                <a:srgbClr val="000000"/>
              </a:buClr>
              <a:buSzPts val="32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of horns and hooves in mammals. The strength of </a:t>
            </a:r>
            <a:r>
              <a:rPr lang="el-GR"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α</a:t>
            </a:r>
            <a:r>
              <a:rPr lang="en-US"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t>
            </a:r>
          </a:p>
          <a:p>
            <a:pPr>
              <a:spcBef>
                <a:spcPts val="638"/>
              </a:spcBef>
              <a:buClr>
                <a:srgbClr val="000000"/>
              </a:buClr>
              <a:buSzPts val="32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keratin proteins comes from: </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cross-linking of </a:t>
            </a:r>
            <a:r>
              <a:rPr lang="el-GR" altLang="en-US" sz="2400" i="1" dirty="0">
                <a:solidFill>
                  <a:srgbClr val="000000"/>
                </a:solidFill>
                <a:latin typeface="Arial" panose="020B0604020202020204" pitchFamily="34" charset="0"/>
                <a:sym typeface="Calibri" panose="020F0502020204030204" pitchFamily="34" charset="0"/>
              </a:rPr>
              <a:t>α</a:t>
            </a:r>
            <a:r>
              <a:rPr lang="en-US" altLang="en-US" sz="2400" i="1" dirty="0">
                <a:solidFill>
                  <a:srgbClr val="000000"/>
                </a:solidFill>
                <a:latin typeface="Arial" panose="020B0604020202020204" pitchFamily="34" charset="0"/>
                <a:sym typeface="Calibri" panose="020F0502020204030204" pitchFamily="34" charset="0"/>
              </a:rPr>
              <a:t> </a:t>
            </a:r>
            <a:r>
              <a:rPr lang="en-US" altLang="en-US" sz="2400" dirty="0">
                <a:solidFill>
                  <a:srgbClr val="000000"/>
                </a:solidFill>
                <a:latin typeface="Arial" panose="020B0604020202020204" pitchFamily="34" charset="0"/>
                <a:sym typeface="Calibri" panose="020F0502020204030204" pitchFamily="34" charset="0"/>
              </a:rPr>
              <a:t>helices</a:t>
            </a:r>
            <a:r>
              <a:rPr lang="en-US" altLang="en-US" sz="2400" i="1" dirty="0">
                <a:solidFill>
                  <a:srgbClr val="000000"/>
                </a:solidFill>
                <a:latin typeface="Arial" panose="020B0604020202020204" pitchFamily="34" charset="0"/>
                <a:sym typeface="Calibri" panose="020F0502020204030204" pitchFamily="34" charset="0"/>
              </a:rPr>
              <a:t> </a:t>
            </a: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by disulfide bonds.</a:t>
            </a:r>
            <a:endParaRPr lang="en-US" altLang="en-US" sz="2400" dirty="0">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B. </a:t>
            </a:r>
            <a:r>
              <a:rPr lang="en-US" altLang="en-US" sz="2400" dirty="0">
                <a:solidFill>
                  <a:srgbClr val="000000"/>
                </a:solidFill>
                <a:latin typeface="Arial" panose="020B0604020202020204" pitchFamily="34" charset="0"/>
                <a:sym typeface="Calibri" panose="020F0502020204030204" pitchFamily="34" charset="0"/>
              </a:rPr>
              <a:t>a close packing of </a:t>
            </a:r>
            <a:r>
              <a:rPr lang="el-GR" altLang="en-US" sz="2400" i="1" dirty="0">
                <a:solidFill>
                  <a:srgbClr val="000000"/>
                </a:solidFill>
                <a:latin typeface="Arial" panose="020B0604020202020204" pitchFamily="34" charset="0"/>
                <a:sym typeface="Calibri" panose="020F0502020204030204" pitchFamily="34" charset="0"/>
              </a:rPr>
              <a:t>β</a:t>
            </a:r>
            <a:r>
              <a:rPr lang="el-GR" altLang="en-US" sz="2400" dirty="0">
                <a:solidFill>
                  <a:srgbClr val="000000"/>
                </a:solidFill>
                <a:latin typeface="Arial" panose="020B0604020202020204" pitchFamily="34" charset="0"/>
                <a:sym typeface="Calibri" panose="020F0502020204030204" pitchFamily="34" charset="0"/>
              </a:rPr>
              <a:t> </a:t>
            </a:r>
            <a:r>
              <a:rPr lang="en-US" altLang="en-US" sz="2400" dirty="0">
                <a:solidFill>
                  <a:srgbClr val="000000"/>
                </a:solidFill>
                <a:latin typeface="Arial" panose="020B0604020202020204" pitchFamily="34" charset="0"/>
                <a:sym typeface="Calibri" panose="020F0502020204030204" pitchFamily="34" charset="0"/>
              </a:rPr>
              <a:t>sheets. </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C. a triple helix.</a:t>
            </a:r>
            <a:endParaRPr lang="en-US" altLang="en-US" sz="2400" dirty="0">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D. high concentrations of charged amino acids.</a:t>
            </a:r>
            <a:endParaRPr lang="en-US" altLang="en-US" sz="2400" dirty="0">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Icon P 3&#10;">
            <a:extLst>
              <a:ext uri="{FF2B5EF4-FFF2-40B4-BE49-F238E27FC236}">
                <a16:creationId xmlns:a16="http://schemas.microsoft.com/office/drawing/2014/main" id="{FF98DD20-8EB3-41F9-8B8B-7363EC6AF9FC}"/>
              </a:ext>
            </a:extLst>
          </p:cNvPr>
          <p:cNvPicPr>
            <a:picLocks noChangeAspect="1"/>
          </p:cNvPicPr>
          <p:nvPr/>
        </p:nvPicPr>
        <p:blipFill>
          <a:blip r:embed="rId3"/>
          <a:stretch>
            <a:fillRect/>
          </a:stretch>
        </p:blipFill>
        <p:spPr>
          <a:xfrm>
            <a:off x="777479" y="349728"/>
            <a:ext cx="1133954" cy="816935"/>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0EFF8-D113-44AC-85B3-55E10E8C2F74}"/>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12, Response</a:t>
            </a:r>
            <a:endParaRPr lang="en-AU" dirty="0">
              <a:solidFill>
                <a:srgbClr val="145C76"/>
              </a:solidFill>
            </a:endParaRPr>
          </a:p>
        </p:txBody>
      </p:sp>
      <p:sp>
        <p:nvSpPr>
          <p:cNvPr id="4" name="Google Shape;433;g847cf01710_0_113">
            <a:extLst>
              <a:ext uri="{FF2B5EF4-FFF2-40B4-BE49-F238E27FC236}">
                <a16:creationId xmlns:a16="http://schemas.microsoft.com/office/drawing/2014/main" id="{0541DA1A-17FF-5B49-8BFF-6147D78A9EB7}"/>
              </a:ext>
            </a:extLst>
          </p:cNvPr>
          <p:cNvSpPr txBox="1">
            <a:spLocks/>
          </p:cNvSpPr>
          <p:nvPr/>
        </p:nvSpPr>
        <p:spPr>
          <a:xfrm>
            <a:off x="708025" y="1641987"/>
            <a:ext cx="8042275" cy="4806438"/>
          </a:xfrm>
          <a:prstGeom prst="rect">
            <a:avLst/>
          </a:prstGeom>
          <a:noFill/>
          <a:ln>
            <a:noFill/>
          </a:ln>
        </p:spPr>
        <p:txBody>
          <a:bodyPr lIns="91425" tIns="45700" rIns="91425" bIns="45700"/>
          <a:lstStyle>
            <a:lvl1pPr marL="457200" indent="-4318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ts val="638"/>
              </a:spcBef>
              <a:buClr>
                <a:srgbClr val="000000"/>
              </a:buClr>
              <a:buSzPts val="3200"/>
              <a:buFont typeface="Calibri" panose="020F0502020204030204" pitchFamily="34" charset="0"/>
              <a:buNone/>
            </a:pPr>
            <a:r>
              <a:rPr lang="el-GR"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α</a:t>
            </a:r>
            <a:r>
              <a:rPr lang="el-GR"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Keratin proteins constitute almost the entire dry weight</a:t>
            </a:r>
          </a:p>
          <a:p>
            <a:pPr>
              <a:spcBef>
                <a:spcPts val="638"/>
              </a:spcBef>
              <a:buClr>
                <a:srgbClr val="000000"/>
              </a:buClr>
              <a:buSzPts val="32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of horns and hooves in mammals. The strength of </a:t>
            </a:r>
            <a:r>
              <a:rPr lang="el-GR"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α</a:t>
            </a:r>
            <a:r>
              <a:rPr lang="en-US"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t>
            </a:r>
          </a:p>
          <a:p>
            <a:pPr>
              <a:spcBef>
                <a:spcPts val="638"/>
              </a:spcBef>
              <a:buClr>
                <a:srgbClr val="000000"/>
              </a:buClr>
              <a:buSzPts val="32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keratin proteins comes from: </a:t>
            </a: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cross-linking of </a:t>
            </a:r>
            <a:r>
              <a:rPr lang="el-GR" altLang="en-US" sz="2400" b="1" i="1" dirty="0">
                <a:solidFill>
                  <a:srgbClr val="000000"/>
                </a:solidFill>
                <a:latin typeface="Arial" panose="020B0604020202020204" pitchFamily="34" charset="0"/>
                <a:sym typeface="Calibri" panose="020F0502020204030204" pitchFamily="34" charset="0"/>
              </a:rPr>
              <a:t>α</a:t>
            </a:r>
            <a:r>
              <a:rPr lang="en-US" altLang="en-US" sz="2400" b="1" i="1" dirty="0">
                <a:solidFill>
                  <a:srgbClr val="000000"/>
                </a:solidFill>
                <a:latin typeface="Arial" panose="020B0604020202020204" pitchFamily="34" charset="0"/>
                <a:sym typeface="Calibri" panose="020F0502020204030204" pitchFamily="34" charset="0"/>
              </a:rPr>
              <a:t> </a:t>
            </a:r>
            <a:r>
              <a:rPr lang="en-US" altLang="en-US" sz="2400" b="1" dirty="0">
                <a:solidFill>
                  <a:srgbClr val="000000"/>
                </a:solidFill>
                <a:latin typeface="Arial" panose="020B0604020202020204" pitchFamily="34" charset="0"/>
                <a:sym typeface="Calibri" panose="020F0502020204030204" pitchFamily="34" charset="0"/>
              </a:rPr>
              <a:t>helices</a:t>
            </a:r>
            <a:r>
              <a:rPr lang="en-US" altLang="en-US" sz="2400" b="1" i="1" dirty="0">
                <a:solidFill>
                  <a:srgbClr val="000000"/>
                </a:solidFill>
                <a:latin typeface="Arial" panose="020B0604020202020204" pitchFamily="34" charset="0"/>
                <a:sym typeface="Calibri" panose="020F0502020204030204" pitchFamily="34" charset="0"/>
              </a:rPr>
              <a:t> </a:t>
            </a:r>
            <a:r>
              <a:rPr lang="en-US" altLang="en-US" sz="2400" b="1" dirty="0">
                <a:solidFill>
                  <a:srgbClr val="000000"/>
                </a:solidFill>
                <a:latin typeface="Arial" panose="020B0604020202020204" pitchFamily="34" charset="0"/>
                <a:cs typeface="Arial" panose="020B0604020202020204" pitchFamily="34" charset="0"/>
                <a:sym typeface="Arial" panose="020B0604020202020204" pitchFamily="34" charset="0"/>
              </a:rPr>
              <a:t>by disulfide bonds.</a:t>
            </a:r>
            <a:endParaRPr lang="en-US" altLang="en-US" sz="2400" b="1" dirty="0">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sym typeface="Calibri" panose="020F0502020204030204" pitchFamily="34" charset="0"/>
              </a:rPr>
              <a:t>The </a:t>
            </a:r>
            <a:r>
              <a:rPr lang="el-GR" altLang="en-US" sz="2400" b="1" i="1" dirty="0">
                <a:solidFill>
                  <a:srgbClr val="000000"/>
                </a:solidFill>
                <a:latin typeface="Arial" panose="020B0604020202020204" pitchFamily="34" charset="0"/>
                <a:sym typeface="Calibri" panose="020F0502020204030204" pitchFamily="34" charset="0"/>
              </a:rPr>
              <a:t>α</a:t>
            </a:r>
            <a:r>
              <a:rPr lang="el-GR" altLang="en-US" sz="2400" b="1" dirty="0">
                <a:solidFill>
                  <a:srgbClr val="000000"/>
                </a:solidFill>
                <a:latin typeface="Arial" panose="020B0604020202020204" pitchFamily="34" charset="0"/>
                <a:sym typeface="Calibri" panose="020F0502020204030204" pitchFamily="34" charset="0"/>
              </a:rPr>
              <a:t>-</a:t>
            </a:r>
            <a:r>
              <a:rPr lang="en-US" altLang="en-US" sz="2400" b="1" dirty="0">
                <a:solidFill>
                  <a:srgbClr val="000000"/>
                </a:solidFill>
                <a:latin typeface="Arial" panose="020B0604020202020204" pitchFamily="34" charset="0"/>
                <a:sym typeface="Calibri" panose="020F0502020204030204" pitchFamily="34" charset="0"/>
              </a:rPr>
              <a:t>keratin helix is a right-handed </a:t>
            </a:r>
            <a:r>
              <a:rPr lang="el-GR" altLang="en-US" sz="2400" b="1" i="1" dirty="0">
                <a:solidFill>
                  <a:srgbClr val="000000"/>
                </a:solidFill>
                <a:latin typeface="Arial" panose="020B0604020202020204" pitchFamily="34" charset="0"/>
                <a:sym typeface="Calibri" panose="020F0502020204030204" pitchFamily="34" charset="0"/>
              </a:rPr>
              <a:t>α</a:t>
            </a:r>
            <a:r>
              <a:rPr lang="en-US" altLang="en-US" sz="2400" b="1" i="1" dirty="0">
                <a:solidFill>
                  <a:srgbClr val="000000"/>
                </a:solidFill>
                <a:latin typeface="Arial" panose="020B0604020202020204" pitchFamily="34" charset="0"/>
                <a:sym typeface="Calibri" panose="020F0502020204030204" pitchFamily="34" charset="0"/>
              </a:rPr>
              <a:t> </a:t>
            </a:r>
            <a:r>
              <a:rPr lang="en-US" altLang="en-US" sz="2400" b="1" dirty="0">
                <a:solidFill>
                  <a:srgbClr val="000000"/>
                </a:solidFill>
                <a:latin typeface="Arial" panose="020B0604020202020204" pitchFamily="34" charset="0"/>
                <a:sym typeface="Calibri" panose="020F0502020204030204" pitchFamily="34" charset="0"/>
              </a:rPr>
              <a:t>helix, enhanced by covalent (disulfide) cross-links. </a:t>
            </a:r>
          </a:p>
          <a:p>
            <a:pPr>
              <a:lnSpc>
                <a:spcPct val="115000"/>
              </a:lnSpc>
              <a:spcBef>
                <a:spcPct val="0"/>
              </a:spcBef>
              <a:buClr>
                <a:srgbClr val="000000"/>
              </a:buClr>
              <a:buSzPts val="1100"/>
              <a:buFont typeface="Calibri" panose="020F0502020204030204" pitchFamily="34" charset="0"/>
              <a:buNone/>
            </a:pPr>
            <a:r>
              <a:rPr lang="en-US" altLang="en-US" dirty="0">
                <a:solidFill>
                  <a:srgbClr val="000000"/>
                </a:solidFill>
                <a:sym typeface="Calibri" panose="020F0502020204030204" pitchFamily="34" charset="0"/>
              </a:rPr>
              <a:t> </a:t>
            </a:r>
            <a:endParaRPr lang="en-US" altLang="en-US" sz="2400" dirty="0">
              <a:solidFill>
                <a:srgbClr val="000000"/>
              </a:solidFill>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latin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A1FA5E7-12DF-4F6A-8273-7ABF90D4043B}"/>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The Structure of Collagen</a:t>
            </a:r>
            <a:endParaRPr lang="en-AU" dirty="0"/>
          </a:p>
        </p:txBody>
      </p:sp>
      <p:sp>
        <p:nvSpPr>
          <p:cNvPr id="6" name="Google Shape;232;g7fe2cbe272_0_58">
            <a:extLst>
              <a:ext uri="{FF2B5EF4-FFF2-40B4-BE49-F238E27FC236}">
                <a16:creationId xmlns:a16="http://schemas.microsoft.com/office/drawing/2014/main" id="{1B36EB25-ADBC-D04C-8050-E15029545DE9}"/>
              </a:ext>
            </a:extLst>
          </p:cNvPr>
          <p:cNvSpPr txBox="1">
            <a:spLocks/>
          </p:cNvSpPr>
          <p:nvPr/>
        </p:nvSpPr>
        <p:spPr bwMode="auto">
          <a:xfrm>
            <a:off x="234950" y="1385888"/>
            <a:ext cx="4437063" cy="479425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9pPr>
          </a:lstStyle>
          <a:p>
            <a:pPr indent="-406400">
              <a:lnSpc>
                <a:spcPct val="110000"/>
              </a:lnSpc>
              <a:buSzPct val="100000"/>
              <a:defRPr/>
            </a:pPr>
            <a:r>
              <a:rPr lang="en-US" sz="2400" b="1" dirty="0">
                <a:latin typeface="Arial" panose="020B0604020202020204" pitchFamily="34" charset="0"/>
                <a:cs typeface="Arial" panose="020B0604020202020204" pitchFamily="34" charset="0"/>
              </a:rPr>
              <a:t>collagen </a:t>
            </a:r>
            <a:r>
              <a:rPr lang="en-US" sz="2400" dirty="0">
                <a:latin typeface="Arial" panose="020B0604020202020204" pitchFamily="34" charset="0"/>
                <a:cs typeface="Arial" panose="020B0604020202020204" pitchFamily="34" charset="0"/>
              </a:rPr>
              <a:t>= found in connective tissue</a:t>
            </a:r>
          </a:p>
          <a:p>
            <a:pPr lvl="1" indent="-406400">
              <a:lnSpc>
                <a:spcPct val="110000"/>
              </a:lnSpc>
              <a:buSzPts val="2800"/>
              <a:defRPr/>
            </a:pPr>
            <a:r>
              <a:rPr lang="en-US" sz="2400" dirty="0">
                <a:latin typeface="Arial" panose="020B0604020202020204" pitchFamily="34" charset="0"/>
                <a:cs typeface="Arial" panose="020B0604020202020204" pitchFamily="34" charset="0"/>
              </a:rPr>
              <a:t>secondary structure = left-handed, repeating tripeptide unit </a:t>
            </a:r>
            <a:r>
              <a:rPr lang="en-US" sz="2400" dirty="0" err="1">
                <a:latin typeface="Arial" panose="020B0604020202020204" pitchFamily="34" charset="0"/>
                <a:cs typeface="Arial" panose="020B0604020202020204" pitchFamily="34" charset="0"/>
              </a:rPr>
              <a:t>Gly</a:t>
            </a:r>
            <a:r>
              <a:rPr lang="en-US" sz="2400" dirty="0">
                <a:latin typeface="Arial" panose="020B0604020202020204" pitchFamily="34" charset="0"/>
                <a:cs typeface="Arial" panose="020B0604020202020204" pitchFamily="34" charset="0"/>
              </a:rPr>
              <a:t>–X–Y, where X is often Pro and Y is often 4-Hyp </a:t>
            </a:r>
          </a:p>
          <a:p>
            <a:pPr lvl="1" indent="-406400">
              <a:lnSpc>
                <a:spcPct val="110000"/>
              </a:lnSpc>
              <a:buSzPts val="2800"/>
              <a:defRPr/>
            </a:pPr>
            <a:r>
              <a:rPr lang="en-US" sz="2400" dirty="0">
                <a:latin typeface="Arial" panose="020B0604020202020204" pitchFamily="34" charset="0"/>
                <a:cs typeface="Arial" panose="020B0604020202020204" pitchFamily="34" charset="0"/>
              </a:rPr>
              <a:t>tertiary and quaternary structure = right-handed twisting of 3 separate polypeptides</a:t>
            </a:r>
          </a:p>
          <a:p>
            <a:pPr lvl="1" indent="-406400">
              <a:lnSpc>
                <a:spcPct val="110000"/>
              </a:lnSpc>
              <a:buSzPts val="2800"/>
              <a:defRPr/>
            </a:pPr>
            <a:endParaRPr lang="en-US" sz="20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kern="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kern="0" dirty="0">
              <a:latin typeface="Arial" panose="020B0604020202020204" pitchFamily="34" charset="0"/>
              <a:cs typeface="Arial" panose="020B0604020202020204" pitchFamily="34" charset="0"/>
            </a:endParaRPr>
          </a:p>
          <a:p>
            <a:pPr indent="-406400">
              <a:lnSpc>
                <a:spcPct val="110000"/>
              </a:lnSpc>
              <a:buSzPts val="2800"/>
              <a:defRPr/>
            </a:pPr>
            <a:endParaRPr lang="en-US" sz="2400" b="1" kern="0"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kern="0" dirty="0">
              <a:latin typeface="Arial" panose="020B0604020202020204" pitchFamily="34" charset="0"/>
              <a:cs typeface="Arial" panose="020B0604020202020204" pitchFamily="34" charset="0"/>
            </a:endParaRPr>
          </a:p>
        </p:txBody>
      </p:sp>
      <p:pic>
        <p:nvPicPr>
          <p:cNvPr id="109571" name="Picture 2" descr="Part a shows three vertical intertwined helices (white, blue, and purple). A close-up of one strand shows a left-handed helix that begins from the right and twists clockwise. An additional close-up ball-and-stick figure of the same helix shows G l y with N at the top bonded to P r o above with 4-H y p below. The proline ring extends out toward the observer and the 4 -H y p ring extends out to the right. Text above reads, three amino acid residues per turn. Part b shows a left-handed helix extending away from the observer. It is open in the center. There is a white section below, a purple section to the left that twists beneath a blue section at the top and right. The part lining the opening is red.">
            <a:extLst>
              <a:ext uri="{FF2B5EF4-FFF2-40B4-BE49-F238E27FC236}">
                <a16:creationId xmlns:a16="http://schemas.microsoft.com/office/drawing/2014/main" id="{76C777FA-35B5-1745-B88E-7649E2ED96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9488" y="1524000"/>
            <a:ext cx="4237037" cy="465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4CA242-7509-4DE4-A972-0DB0F6287EA0}"/>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The Structure of Collagen Fibrils</a:t>
            </a:r>
            <a:endParaRPr lang="en-AU" dirty="0"/>
          </a:p>
        </p:txBody>
      </p:sp>
      <p:pic>
        <p:nvPicPr>
          <p:cNvPr id="111618" name="Picture 6" descr="The micrograph shows many strands running in varied directions. Each one appears to have many narrow segments labeled, cross-striations. There are about 4 striations in a 250 nanometers piece. The illustration shows 6 horizontal rows connected by yellow highlighted bonds. Each horizontal row consists of multiple pieces lined up end to end. Each piece has three intertwined helices and rounded ends, two of which are labeled, heads of collagen molecules. A close-up of a piece of one of these segments labeled, section of collagen molecule shows three different intertwined strands that each contain a ribbon-like helix.">
            <a:extLst>
              <a:ext uri="{FF2B5EF4-FFF2-40B4-BE49-F238E27FC236}">
                <a16:creationId xmlns:a16="http://schemas.microsoft.com/office/drawing/2014/main" id="{E0324FEF-D761-324E-8205-6C4A3AD337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5225" y="1362075"/>
            <a:ext cx="4273550" cy="505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0A1015-9BDC-46DE-9B80-A505E20A88AF}"/>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Covalent Cross-Links in </a:t>
            </a:r>
            <a:br>
              <a:rPr lang="en-US" dirty="0">
                <a:solidFill>
                  <a:schemeClr val="accent4"/>
                </a:solidFill>
                <a:latin typeface="Arial" panose="020B0604020202020204" pitchFamily="34" charset="0"/>
                <a:cs typeface="Arial" panose="020B0604020202020204" pitchFamily="34" charset="0"/>
              </a:rPr>
            </a:br>
            <a:r>
              <a:rPr lang="en-US" dirty="0">
                <a:solidFill>
                  <a:schemeClr val="accent4"/>
                </a:solidFill>
                <a:latin typeface="Arial" panose="020B0604020202020204" pitchFamily="34" charset="0"/>
                <a:cs typeface="Arial" panose="020B0604020202020204" pitchFamily="34" charset="0"/>
              </a:rPr>
              <a:t>Collagen Fibrils</a:t>
            </a:r>
            <a:endParaRPr lang="en-AU" dirty="0"/>
          </a:p>
        </p:txBody>
      </p:sp>
      <p:sp>
        <p:nvSpPr>
          <p:cNvPr id="6" name="Google Shape;232;g7fe2cbe272_0_58">
            <a:extLst>
              <a:ext uri="{FF2B5EF4-FFF2-40B4-BE49-F238E27FC236}">
                <a16:creationId xmlns:a16="http://schemas.microsoft.com/office/drawing/2014/main" id="{4FF97F70-451D-764F-983B-29B0564ED9DF}"/>
              </a:ext>
            </a:extLst>
          </p:cNvPr>
          <p:cNvSpPr txBox="1">
            <a:spLocks/>
          </p:cNvSpPr>
          <p:nvPr/>
        </p:nvSpPr>
        <p:spPr bwMode="auto">
          <a:xfrm>
            <a:off x="274638" y="1828800"/>
            <a:ext cx="8253412" cy="1396181"/>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9pPr>
          </a:lstStyle>
          <a:p>
            <a:pPr indent="-406400">
              <a:lnSpc>
                <a:spcPct val="110000"/>
              </a:lnSpc>
              <a:buSzPct val="100000"/>
              <a:defRPr/>
            </a:pPr>
            <a:r>
              <a:rPr lang="en-US" sz="2400" dirty="0">
                <a:latin typeface="Arial" panose="020B0604020202020204" pitchFamily="34" charset="0"/>
                <a:cs typeface="Arial" panose="020B0604020202020204" pitchFamily="34" charset="0"/>
              </a:rPr>
              <a:t>cross-linked by covalent bonds involving Lys, </a:t>
            </a:r>
            <a:r>
              <a:rPr lang="en-US" sz="2400" dirty="0" err="1">
                <a:latin typeface="Arial" panose="020B0604020202020204" pitchFamily="34" charset="0"/>
                <a:cs typeface="Arial" panose="020B0604020202020204" pitchFamily="34" charset="0"/>
              </a:rPr>
              <a:t>HyLys</a:t>
            </a:r>
            <a:r>
              <a:rPr lang="en-US" sz="2400" dirty="0">
                <a:latin typeface="Arial" panose="020B0604020202020204" pitchFamily="34" charset="0"/>
                <a:cs typeface="Arial" panose="020B0604020202020204" pitchFamily="34" charset="0"/>
              </a:rPr>
              <a:t> (5-hydroxylysine), or His </a:t>
            </a:r>
          </a:p>
          <a:p>
            <a:pPr lvl="1" indent="-406400">
              <a:lnSpc>
                <a:spcPct val="110000"/>
              </a:lnSpc>
              <a:buSzPts val="2800"/>
              <a:defRPr/>
            </a:pPr>
            <a:r>
              <a:rPr lang="en-US" sz="2400" dirty="0">
                <a:latin typeface="Arial" panose="020B0604020202020204" pitchFamily="34" charset="0"/>
                <a:cs typeface="Arial" panose="020B0604020202020204" pitchFamily="34" charset="0"/>
              </a:rPr>
              <a:t>links create uncommon amino acid residues </a:t>
            </a:r>
            <a:endParaRPr lang="en-US" sz="20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kern="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kern="0" dirty="0">
              <a:latin typeface="Arial" panose="020B0604020202020204" pitchFamily="34" charset="0"/>
              <a:cs typeface="Arial" panose="020B0604020202020204" pitchFamily="34" charset="0"/>
            </a:endParaRPr>
          </a:p>
          <a:p>
            <a:pPr indent="-406400">
              <a:lnSpc>
                <a:spcPct val="110000"/>
              </a:lnSpc>
              <a:buSzPts val="2800"/>
              <a:defRPr/>
            </a:pPr>
            <a:endParaRPr lang="en-US" sz="2400" b="1" kern="0"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kern="0" dirty="0">
              <a:latin typeface="Arial" panose="020B0604020202020204" pitchFamily="34" charset="0"/>
              <a:cs typeface="Arial" panose="020B0604020202020204" pitchFamily="34" charset="0"/>
            </a:endParaRPr>
          </a:p>
        </p:txBody>
      </p:sp>
      <p:pic>
        <p:nvPicPr>
          <p:cNvPr id="113667" name="Picture 10" descr="A polypeptide chain runs vertically along the left side. It extends from the top to N with H bonded to the left, that is bonded to C H that is bonded to a long chain to the right and to C below that is double bonded to O and further bonded below. A similar chain is on the right side but inverted and highlighted. Between them, from left to right, the chain that bonds to the central carbon has 3 C H 2 bonded to C H that has a highlighted double bond to N. This half is labeled, L y s residue minus epsilon amino group (norleucine). The right half of the molecule from this point is highlighted. N is bonded to C H 2 that is bonded to C H that is bonded to O H below and to C H 2 on the right that is further bonded to C H 2 that is bonded to the C H at the middle of the polypeptide chain. The right portion is labeled, H y L y s residue.">
            <a:extLst>
              <a:ext uri="{FF2B5EF4-FFF2-40B4-BE49-F238E27FC236}">
                <a16:creationId xmlns:a16="http://schemas.microsoft.com/office/drawing/2014/main" id="{176208E2-0F28-C94B-8B04-ABCA6E4815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9188" y="3429000"/>
            <a:ext cx="6905625"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942582-6515-4006-83CB-C3C79FAB0042}"/>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4.1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Overview of Protein Structure</a:t>
            </a:r>
            <a:endParaRPr lang="en-AU"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5E3239-5C53-4C56-8FB4-52895672AF40}"/>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Scurvy, Vitamin C, and Collagen Formation</a:t>
            </a:r>
            <a:endParaRPr lang="en-AU" dirty="0"/>
          </a:p>
        </p:txBody>
      </p:sp>
      <p:sp>
        <p:nvSpPr>
          <p:cNvPr id="6" name="Google Shape;232;g7fe2cbe272_0_58">
            <a:extLst>
              <a:ext uri="{FF2B5EF4-FFF2-40B4-BE49-F238E27FC236}">
                <a16:creationId xmlns:a16="http://schemas.microsoft.com/office/drawing/2014/main" id="{E4A31AE0-5B59-7F4E-B881-8FA7E4E77856}"/>
              </a:ext>
            </a:extLst>
          </p:cNvPr>
          <p:cNvSpPr txBox="1">
            <a:spLocks/>
          </p:cNvSpPr>
          <p:nvPr/>
        </p:nvSpPr>
        <p:spPr bwMode="auto">
          <a:xfrm>
            <a:off x="274638" y="1828801"/>
            <a:ext cx="8183562" cy="2222090"/>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9pPr>
          </a:lstStyle>
          <a:p>
            <a:pPr indent="-406400">
              <a:lnSpc>
                <a:spcPct val="110000"/>
              </a:lnSpc>
              <a:buSzPct val="100000"/>
              <a:defRPr/>
            </a:pPr>
            <a:r>
              <a:rPr lang="en-US" sz="2400" dirty="0">
                <a:latin typeface="Arial" panose="020B0604020202020204" pitchFamily="34" charset="0"/>
                <a:cs typeface="Arial" panose="020B0604020202020204" pitchFamily="34" charset="0"/>
              </a:rPr>
              <a:t>scurvy is caused by a lack of vitamin C</a:t>
            </a:r>
          </a:p>
          <a:p>
            <a:pPr lvl="1" indent="-406400">
              <a:lnSpc>
                <a:spcPct val="110000"/>
              </a:lnSpc>
              <a:buSzPts val="2800"/>
              <a:defRPr/>
            </a:pPr>
            <a:r>
              <a:rPr lang="en-US" sz="2400" dirty="0">
                <a:latin typeface="Arial" panose="020B0604020202020204" pitchFamily="34" charset="0"/>
                <a:cs typeface="Arial" panose="020B0604020202020204" pitchFamily="34" charset="0"/>
              </a:rPr>
              <a:t>characterized by general degeneration of connective tissue</a:t>
            </a:r>
          </a:p>
          <a:p>
            <a:pPr indent="-406400">
              <a:lnSpc>
                <a:spcPct val="110000"/>
              </a:lnSpc>
              <a:buSzPct val="100000"/>
              <a:defRPr/>
            </a:pPr>
            <a:r>
              <a:rPr lang="en-US" sz="2400" dirty="0">
                <a:latin typeface="Arial" panose="020B0604020202020204" pitchFamily="34" charset="0"/>
                <a:cs typeface="Arial" panose="020B0604020202020204" pitchFamily="34" charset="0"/>
              </a:rPr>
              <a:t>vitamin C is required for the hydroxylation of proline and lysine in collagen</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kern="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kern="0" dirty="0">
              <a:latin typeface="Arial" panose="020B0604020202020204" pitchFamily="34" charset="0"/>
              <a:cs typeface="Arial" panose="020B0604020202020204" pitchFamily="34" charset="0"/>
            </a:endParaRPr>
          </a:p>
          <a:p>
            <a:pPr indent="-406400">
              <a:lnSpc>
                <a:spcPct val="110000"/>
              </a:lnSpc>
              <a:buSzPts val="2800"/>
              <a:defRPr/>
            </a:pPr>
            <a:endParaRPr lang="en-US" sz="2400" b="1" kern="0"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kern="0" dirty="0">
              <a:latin typeface="Arial" panose="020B0604020202020204" pitchFamily="34" charset="0"/>
              <a:cs typeface="Arial" panose="020B0604020202020204" pitchFamily="34" charset="0"/>
            </a:endParaRPr>
          </a:p>
        </p:txBody>
      </p:sp>
      <p:pic>
        <p:nvPicPr>
          <p:cNvPr id="115715" name="Picture 2" descr="C subscript gamma endo proline has N at the lower right corner of a bent ring. There is a wavy strand extending down from N. N is attached to the C at the end of a skeletal chain by a solid wedge bond. The chain shows a double bonded O and then becomes wavy. There is a thick bond from N to the left side corner of the ring in the front left, then a solid wedge bond up to the top vertex of the ring, then a line down to the vertex at the rear left and a line to the C that is also joined to the chain to the right and to N of the ring to the left. C subscript gamma exo 4-hydroxyproline has a similar structure, except that the ring is bent down instead of up and the far left vertex of the ring is bonded to O H below the right. The first bond from N to the C to its left is the same, but the next bond goes down instead of up to the C that is bonded to O H below. Therefore, the next bond goes up instead of down.">
            <a:extLst>
              <a:ext uri="{FF2B5EF4-FFF2-40B4-BE49-F238E27FC236}">
                <a16:creationId xmlns:a16="http://schemas.microsoft.com/office/drawing/2014/main" id="{AD36A2EE-43E8-5A4C-955D-34A4108FA3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6150" y="4345858"/>
            <a:ext cx="471170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D2C7352-5000-49D0-BDFB-A6E34B6A5E0D}"/>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The Structure of Fibroin</a:t>
            </a:r>
            <a:endParaRPr lang="en-AU" dirty="0"/>
          </a:p>
        </p:txBody>
      </p:sp>
      <p:pic>
        <p:nvPicPr>
          <p:cNvPr id="117762" name="Picture 2" descr="Part a shows three horizontal layers. Each contains five ribbon-shaped arrows that point toward the observer on the left side and the alternate pointing away, then toward, then away, and so on. A strand is shown at the base of the left-hand arrow and another strand is shown leading away from top of the right side arrow. Text reads, antiparallel beta sheet. A close-up shows the strands of amino acids in these chains. The top sheet is shown with A l a side chains that alternate extending down in the front versus extending up in the back. The middle sheet has A l a side chains extending up in the front where the top sheet has A l a side chains extending down in the back and extending down in the front when the top sheet has them extending up in the back. The front amino acid of the first chain of middle chain has an A l a side chain facing up and the opposite side of the chain has a G l y side chain extending down. This corresponds with G l y extending up from the bottom layer, a pattern that is repeated along the layer. Part b shows a micrograph of many tubular structures that end in delicate-looking conical structures from which small or large strands emerge.">
            <a:extLst>
              <a:ext uri="{FF2B5EF4-FFF2-40B4-BE49-F238E27FC236}">
                <a16:creationId xmlns:a16="http://schemas.microsoft.com/office/drawing/2014/main" id="{ED345D8A-9350-4146-A919-5A80E7766F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9313" y="1295400"/>
            <a:ext cx="6629400" cy="488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32;g7fe2cbe272_0_58">
            <a:extLst>
              <a:ext uri="{FF2B5EF4-FFF2-40B4-BE49-F238E27FC236}">
                <a16:creationId xmlns:a16="http://schemas.microsoft.com/office/drawing/2014/main" id="{B4DA30B8-0849-644B-BE5F-41C5550D7AF1}"/>
              </a:ext>
            </a:extLst>
          </p:cNvPr>
          <p:cNvSpPr txBox="1">
            <a:spLocks/>
          </p:cNvSpPr>
          <p:nvPr/>
        </p:nvSpPr>
        <p:spPr bwMode="auto">
          <a:xfrm>
            <a:off x="4267200" y="3668713"/>
            <a:ext cx="4495800" cy="3022599"/>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9pPr>
          </a:lstStyle>
          <a:p>
            <a:pPr indent="-406400">
              <a:lnSpc>
                <a:spcPct val="110000"/>
              </a:lnSpc>
              <a:buSzPct val="100000"/>
              <a:defRPr/>
            </a:pPr>
            <a:r>
              <a:rPr lang="en-US" sz="2400" dirty="0">
                <a:latin typeface="Arial" panose="020B0604020202020204" pitchFamily="34" charset="0"/>
                <a:cs typeface="Arial" panose="020B0604020202020204" pitchFamily="34" charset="0"/>
              </a:rPr>
              <a:t>main protein in silk</a:t>
            </a:r>
          </a:p>
          <a:p>
            <a:pPr indent="-406400">
              <a:lnSpc>
                <a:spcPct val="110000"/>
              </a:lnSpc>
              <a:buSzPct val="100000"/>
              <a:defRPr/>
            </a:pPr>
            <a:r>
              <a:rPr lang="en-US" sz="2400" dirty="0">
                <a:latin typeface="Arial" panose="020B0604020202020204" pitchFamily="34" charset="0"/>
                <a:cs typeface="Arial" panose="020B0604020202020204" pitchFamily="34" charset="0"/>
              </a:rPr>
              <a:t>predominantly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conformation</a:t>
            </a:r>
          </a:p>
          <a:p>
            <a:pPr indent="-406400">
              <a:lnSpc>
                <a:spcPct val="110000"/>
              </a:lnSpc>
              <a:buSzPct val="100000"/>
              <a:defRPr/>
            </a:pPr>
            <a:r>
              <a:rPr lang="en-US" sz="2400" dirty="0">
                <a:latin typeface="Arial" panose="020B0604020202020204" pitchFamily="34" charset="0"/>
                <a:cs typeface="Arial" panose="020B0604020202020204" pitchFamily="34" charset="0"/>
              </a:rPr>
              <a:t>rich in Ala and </a:t>
            </a:r>
            <a:r>
              <a:rPr lang="en-US" sz="2400" dirty="0" err="1">
                <a:latin typeface="Arial" panose="020B0604020202020204" pitchFamily="34" charset="0"/>
                <a:cs typeface="Arial" panose="020B0604020202020204" pitchFamily="34" charset="0"/>
              </a:rPr>
              <a:t>Gly</a:t>
            </a:r>
            <a:r>
              <a:rPr lang="en-US" sz="2400" dirty="0">
                <a:latin typeface="Arial" panose="020B0604020202020204" pitchFamily="34" charset="0"/>
                <a:cs typeface="Arial" panose="020B0604020202020204" pitchFamily="34" charset="0"/>
              </a:rPr>
              <a:t> </a:t>
            </a:r>
          </a:p>
          <a:p>
            <a:pPr indent="-406400">
              <a:lnSpc>
                <a:spcPct val="110000"/>
              </a:lnSpc>
              <a:buSzPct val="100000"/>
              <a:defRPr/>
            </a:pPr>
            <a:r>
              <a:rPr lang="en-US" sz="2400" dirty="0">
                <a:latin typeface="Arial" panose="020B0604020202020204" pitchFamily="34" charset="0"/>
                <a:cs typeface="Arial" panose="020B0604020202020204" pitchFamily="34" charset="0"/>
              </a:rPr>
              <a:t>stabilized by hydrogen bonding and van der Waals interactions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BF228-0828-49BB-8E79-3815ABF0E7EF}"/>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13</a:t>
            </a:r>
            <a:endParaRPr lang="en-AU" dirty="0">
              <a:solidFill>
                <a:srgbClr val="145C76"/>
              </a:solidFill>
            </a:endParaRPr>
          </a:p>
        </p:txBody>
      </p:sp>
      <p:sp>
        <p:nvSpPr>
          <p:cNvPr id="7" name="Google Shape;433;g847cf01710_0_113">
            <a:extLst>
              <a:ext uri="{FF2B5EF4-FFF2-40B4-BE49-F238E27FC236}">
                <a16:creationId xmlns:a16="http://schemas.microsoft.com/office/drawing/2014/main" id="{0DCCCAFF-C578-4634-BB91-0A38AE581571}"/>
              </a:ext>
            </a:extLst>
          </p:cNvPr>
          <p:cNvSpPr txBox="1">
            <a:spLocks noChangeArrowheads="1"/>
          </p:cNvSpPr>
          <p:nvPr/>
        </p:nvSpPr>
        <p:spPr bwMode="auto">
          <a:xfrm>
            <a:off x="708025" y="1473519"/>
            <a:ext cx="8042275" cy="4974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Collagen:</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has fibrils consisting of cross-linked triple helices</a:t>
            </a: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of polypeptide chains.</a:t>
            </a: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B. dose not have quaternary structure.</a:t>
            </a: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 consists of </a:t>
            </a:r>
            <a:r>
              <a:rPr lang="en-US" altLang="en-US" sz="2400" b="1" i="1" dirty="0">
                <a:solidFill>
                  <a:srgbClr val="000000"/>
                </a:solidFill>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helical subunits.</a:t>
            </a: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D. has a primary structure of repeating –Glu-X-Y-.</a:t>
            </a:r>
            <a:endParaRPr lang="en-US" altLang="en-US" sz="24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6" name="Picture 5" descr="Icon P 3&#10;">
            <a:extLst>
              <a:ext uri="{FF2B5EF4-FFF2-40B4-BE49-F238E27FC236}">
                <a16:creationId xmlns:a16="http://schemas.microsoft.com/office/drawing/2014/main" id="{F53F4322-F2AC-4D58-8128-9CEB54CA00E4}"/>
              </a:ext>
            </a:extLst>
          </p:cNvPr>
          <p:cNvPicPr>
            <a:picLocks noChangeAspect="1"/>
          </p:cNvPicPr>
          <p:nvPr/>
        </p:nvPicPr>
        <p:blipFill>
          <a:blip r:embed="rId3"/>
          <a:stretch>
            <a:fillRect/>
          </a:stretch>
        </p:blipFill>
        <p:spPr>
          <a:xfrm>
            <a:off x="777479" y="349728"/>
            <a:ext cx="1133954" cy="816935"/>
          </a:xfrm>
          <a:prstGeom prst="rect">
            <a:avLst/>
          </a:prstGeom>
        </p:spPr>
      </p:pic>
    </p:spTree>
    <p:extLst>
      <p:ext uri="{BB962C8B-B14F-4D97-AF65-F5344CB8AC3E}">
        <p14:creationId xmlns:p14="http://schemas.microsoft.com/office/powerpoint/2010/main" val="41212186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E43ED-DBE6-48FD-8B42-733F85159787}"/>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13, Response</a:t>
            </a:r>
            <a:endParaRPr lang="en-AU" dirty="0">
              <a:solidFill>
                <a:srgbClr val="145C76"/>
              </a:solidFill>
            </a:endParaRPr>
          </a:p>
        </p:txBody>
      </p:sp>
      <p:sp>
        <p:nvSpPr>
          <p:cNvPr id="284675" name="Google Shape;433;g847cf01710_0_113">
            <a:extLst>
              <a:ext uri="{FF2B5EF4-FFF2-40B4-BE49-F238E27FC236}">
                <a16:creationId xmlns:a16="http://schemas.microsoft.com/office/drawing/2014/main" id="{DE3017C2-155A-5740-901D-43E0B2BD8DBB}"/>
              </a:ext>
            </a:extLst>
          </p:cNvPr>
          <p:cNvSpPr txBox="1">
            <a:spLocks noChangeArrowheads="1"/>
          </p:cNvSpPr>
          <p:nvPr/>
        </p:nvSpPr>
        <p:spPr bwMode="auto">
          <a:xfrm>
            <a:off x="708025" y="1560443"/>
            <a:ext cx="8042275" cy="4887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Collagen:</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has fibrils consisting of cross-linked triple helices</a:t>
            </a: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of polypeptide chains.</a:t>
            </a:r>
          </a:p>
          <a:p>
            <a:pPr>
              <a:lnSpc>
                <a:spcPct val="115000"/>
              </a:lnSpc>
              <a:spcBef>
                <a:spcPct val="0"/>
              </a:spcBef>
              <a:buClr>
                <a:srgbClr val="000000"/>
              </a:buClr>
              <a:buSzPts val="1100"/>
              <a:buFont typeface="Calibri" panose="020F0502020204030204" pitchFamily="34" charset="0"/>
              <a:buNone/>
            </a:pPr>
            <a:endParaRPr lang="en-US" altLang="en-US" sz="24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Collagen is composed of three separate polypeptides twisted about each other. Collagen fibrils are made up of collagen molecules aligned in a staggered fashion and cross-linked for strength. </a:t>
            </a: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FB1738-BAD2-4F49-920A-5926C817F2FC}"/>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sym typeface="Symbol" pitchFamily="2" charset="2"/>
              </a:rPr>
              <a:t>Structural Diversity Reflects Functional Diversity in Globular Proteins</a:t>
            </a:r>
            <a:endParaRPr lang="en-AU" sz="3400" dirty="0">
              <a:solidFill>
                <a:srgbClr val="4E4CB4"/>
              </a:solidFill>
            </a:endParaRPr>
          </a:p>
        </p:txBody>
      </p:sp>
      <p:sp>
        <p:nvSpPr>
          <p:cNvPr id="5" name="Google Shape;232;g7fe2cbe272_0_58">
            <a:extLst>
              <a:ext uri="{FF2B5EF4-FFF2-40B4-BE49-F238E27FC236}">
                <a16:creationId xmlns:a16="http://schemas.microsoft.com/office/drawing/2014/main" id="{7864FD6E-6239-BB49-9434-2A6378CF03C3}"/>
              </a:ext>
            </a:extLst>
          </p:cNvPr>
          <p:cNvSpPr txBox="1">
            <a:spLocks noGrp="1"/>
          </p:cNvSpPr>
          <p:nvPr>
            <p:ph type="body" idx="1"/>
          </p:nvPr>
        </p:nvSpPr>
        <p:spPr>
          <a:xfrm>
            <a:off x="165100" y="2019300"/>
            <a:ext cx="8978900" cy="2338388"/>
          </a:xfrm>
        </p:spPr>
        <p:txBody>
          <a:bodyPr/>
          <a:lstStyle/>
          <a:p>
            <a:pPr indent="-406400">
              <a:lnSpc>
                <a:spcPct val="110000"/>
              </a:lnSpc>
              <a:buSzPct val="100000"/>
              <a:defRPr/>
            </a:pPr>
            <a:r>
              <a:rPr lang="en-US" sz="2400" dirty="0">
                <a:latin typeface="Arial" panose="020B0604020202020204" pitchFamily="34" charset="0"/>
                <a:cs typeface="Arial" panose="020B0604020202020204" pitchFamily="34" charset="0"/>
              </a:rPr>
              <a:t>globular proteins:</a:t>
            </a:r>
          </a:p>
          <a:p>
            <a:pPr lvl="1" indent="-406400">
              <a:lnSpc>
                <a:spcPct val="110000"/>
              </a:lnSpc>
              <a:buSzPts val="2800"/>
              <a:defRPr/>
            </a:pPr>
            <a:r>
              <a:rPr lang="en-US" sz="2400" dirty="0">
                <a:latin typeface="Arial" panose="020B0604020202020204" pitchFamily="34" charset="0"/>
                <a:cs typeface="Arial" panose="020B0604020202020204" pitchFamily="34" charset="0"/>
              </a:rPr>
              <a:t>fold back on each other</a:t>
            </a:r>
          </a:p>
          <a:p>
            <a:pPr lvl="1" indent="-406400">
              <a:lnSpc>
                <a:spcPct val="110000"/>
              </a:lnSpc>
              <a:buSzPts val="2800"/>
              <a:defRPr/>
            </a:pPr>
            <a:r>
              <a:rPr lang="en-US" sz="2400" dirty="0">
                <a:latin typeface="Arial" panose="020B0604020202020204" pitchFamily="34" charset="0"/>
                <a:cs typeface="Arial" panose="020B0604020202020204" pitchFamily="34" charset="0"/>
              </a:rPr>
              <a:t>more compact than fibrous proteins </a:t>
            </a:r>
          </a:p>
          <a:p>
            <a:pPr lvl="1" indent="-406400">
              <a:lnSpc>
                <a:spcPct val="110000"/>
              </a:lnSpc>
              <a:buSzPts val="2800"/>
              <a:defRPr/>
            </a:pPr>
            <a:r>
              <a:rPr lang="en-US" sz="2400" dirty="0">
                <a:latin typeface="Arial" panose="020B0604020202020204" pitchFamily="34" charset="0"/>
                <a:cs typeface="Arial" panose="020B0604020202020204" pitchFamily="34" charset="0"/>
              </a:rPr>
              <a:t>enzymes, transport proteins, motor proteins, regulatory proteins, immunoglobulins</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dirty="0">
              <a:latin typeface="Arial" panose="020B0604020202020204" pitchFamily="34" charset="0"/>
              <a:cs typeface="Arial" panose="020B0604020202020204" pitchFamily="34" charset="0"/>
            </a:endParaRPr>
          </a:p>
        </p:txBody>
      </p:sp>
      <p:pic>
        <p:nvPicPr>
          <p:cNvPr id="119811" name="Picture 3" descr="A figure shows a long line representing a beta conformation that is 2,000 times 5 angstroms long, a thicker and shorter line representing alpha helix that is 900 times 11 angstroms long, and a short but thick and lighter native globular form that is almost oval and 100 times 60 angstroms in length.">
            <a:extLst>
              <a:ext uri="{FF2B5EF4-FFF2-40B4-BE49-F238E27FC236}">
                <a16:creationId xmlns:a16="http://schemas.microsoft.com/office/drawing/2014/main" id="{1A81FFF8-FCFB-BE49-8CFD-A26D516AA8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0" y="4395328"/>
            <a:ext cx="6286500" cy="177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0098A0D-E775-4951-A00E-7404CA14B0DF}"/>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The Protein Data Bank</a:t>
            </a:r>
            <a:endParaRPr lang="en-AU" dirty="0"/>
          </a:p>
        </p:txBody>
      </p:sp>
      <p:sp>
        <p:nvSpPr>
          <p:cNvPr id="6" name="Google Shape;232;g7fe2cbe272_0_58">
            <a:extLst>
              <a:ext uri="{FF2B5EF4-FFF2-40B4-BE49-F238E27FC236}">
                <a16:creationId xmlns:a16="http://schemas.microsoft.com/office/drawing/2014/main" id="{8522CEBC-AC70-F246-9A6C-4F0358BF5CD3}"/>
              </a:ext>
            </a:extLst>
          </p:cNvPr>
          <p:cNvSpPr txBox="1">
            <a:spLocks/>
          </p:cNvSpPr>
          <p:nvPr/>
        </p:nvSpPr>
        <p:spPr bwMode="auto">
          <a:xfrm>
            <a:off x="400050" y="1309688"/>
            <a:ext cx="8343900" cy="4481512"/>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9pPr>
          </a:lstStyle>
          <a:p>
            <a:pPr indent="-406400">
              <a:lnSpc>
                <a:spcPct val="110000"/>
              </a:lnSpc>
              <a:buSzPts val="2800"/>
              <a:defRPr/>
            </a:pPr>
            <a:r>
              <a:rPr lang="en-US" sz="2400" dirty="0">
                <a:latin typeface="Arial" panose="020B0604020202020204" pitchFamily="34" charset="0"/>
                <a:cs typeface="Arial" panose="020B0604020202020204" pitchFamily="34" charset="0"/>
              </a:rPr>
              <a:t>The </a:t>
            </a:r>
            <a:r>
              <a:rPr lang="en-US" sz="2400" b="1" dirty="0">
                <a:latin typeface="Arial" panose="020B0604020202020204" pitchFamily="34" charset="0"/>
                <a:cs typeface="Arial" panose="020B0604020202020204" pitchFamily="34" charset="0"/>
              </a:rPr>
              <a:t>Protein Data Bank (PDB</a:t>
            </a:r>
            <a:r>
              <a:rPr lang="en-US"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hlinkClick r:id="rId3"/>
              </a:rPr>
              <a:t>www.rcsb.org</a:t>
            </a:r>
            <a:endParaRPr lang="en-US" sz="2400" dirty="0">
              <a:latin typeface="Arial" panose="020B0604020202020204" pitchFamily="34" charset="0"/>
              <a:cs typeface="Arial" panose="020B0604020202020204" pitchFamily="34" charset="0"/>
            </a:endParaRPr>
          </a:p>
          <a:p>
            <a:pPr lvl="1" indent="-406400">
              <a:lnSpc>
                <a:spcPct val="110000"/>
              </a:lnSpc>
              <a:buSzPts val="2800"/>
              <a:defRPr/>
            </a:pPr>
            <a:r>
              <a:rPr lang="en-US" sz="2400" dirty="0">
                <a:latin typeface="Arial" panose="020B0604020202020204" pitchFamily="34" charset="0"/>
                <a:cs typeface="Arial" panose="020B0604020202020204" pitchFamily="34" charset="0"/>
              </a:rPr>
              <a:t>archive of experimentally determined three-dimensional structures </a:t>
            </a:r>
          </a:p>
          <a:p>
            <a:pPr lvl="1" indent="-406400">
              <a:lnSpc>
                <a:spcPct val="110000"/>
              </a:lnSpc>
              <a:buSzPts val="2800"/>
              <a:defRPr/>
            </a:pPr>
            <a:r>
              <a:rPr lang="en-US" sz="2400" dirty="0">
                <a:latin typeface="Arial" panose="020B0604020202020204" pitchFamily="34" charset="0"/>
                <a:cs typeface="Arial" panose="020B0604020202020204" pitchFamily="34" charset="0"/>
              </a:rPr>
              <a:t>structures assigned an identifier called the PDB ID </a:t>
            </a:r>
          </a:p>
          <a:p>
            <a:pPr lvl="1" indent="-406400">
              <a:lnSpc>
                <a:spcPct val="110000"/>
              </a:lnSpc>
              <a:buSzPts val="2800"/>
              <a:defRPr/>
            </a:pPr>
            <a:r>
              <a:rPr lang="en-US" sz="2400" dirty="0">
                <a:latin typeface="Arial" panose="020B0604020202020204" pitchFamily="34" charset="0"/>
                <a:cs typeface="Arial" panose="020B0604020202020204" pitchFamily="34" charset="0"/>
              </a:rPr>
              <a:t>PDB data files describe:</a:t>
            </a:r>
          </a:p>
          <a:p>
            <a:pPr lvl="2" indent="-406400">
              <a:lnSpc>
                <a:spcPct val="110000"/>
              </a:lnSpc>
              <a:buSzPct val="100000"/>
              <a:defRPr/>
            </a:pPr>
            <a:r>
              <a:rPr lang="en-US" dirty="0">
                <a:latin typeface="Arial" panose="020B0604020202020204" pitchFamily="34" charset="0"/>
                <a:cs typeface="Arial" panose="020B0604020202020204" pitchFamily="34" charset="0"/>
              </a:rPr>
              <a:t>the spatial coordinates of each atom </a:t>
            </a:r>
          </a:p>
          <a:p>
            <a:pPr lvl="2" indent="-406400">
              <a:lnSpc>
                <a:spcPct val="110000"/>
              </a:lnSpc>
              <a:buSzPct val="100000"/>
              <a:defRPr/>
            </a:pPr>
            <a:r>
              <a:rPr lang="en-US" dirty="0">
                <a:latin typeface="Arial" panose="020B0604020202020204" pitchFamily="34" charset="0"/>
                <a:cs typeface="Arial" panose="020B0604020202020204" pitchFamily="34" charset="0"/>
              </a:rPr>
              <a:t>information on how the structure was determined </a:t>
            </a:r>
          </a:p>
          <a:p>
            <a:pPr lvl="2" indent="-406400">
              <a:lnSpc>
                <a:spcPct val="110000"/>
              </a:lnSpc>
              <a:buSzPct val="100000"/>
              <a:defRPr/>
            </a:pPr>
            <a:r>
              <a:rPr lang="en-US" dirty="0">
                <a:latin typeface="Arial" panose="020B0604020202020204" pitchFamily="34" charset="0"/>
                <a:cs typeface="Arial" panose="020B0604020202020204" pitchFamily="34" charset="0"/>
              </a:rPr>
              <a:t>information on its accuracy</a:t>
            </a:r>
          </a:p>
          <a:p>
            <a:pPr lvl="1" indent="-406400">
              <a:lnSpc>
                <a:spcPct val="110000"/>
              </a:lnSpc>
              <a:buSzPts val="2800"/>
              <a:defRPr/>
            </a:pPr>
            <a:r>
              <a:rPr lang="en-US" sz="2400" dirty="0">
                <a:latin typeface="Arial" panose="020B0604020202020204" pitchFamily="34" charset="0"/>
                <a:cs typeface="Arial" panose="020B0604020202020204" pitchFamily="34" charset="0"/>
              </a:rPr>
              <a:t>structure visualization software can convert atomic coordinates to an image of the molecule</a:t>
            </a: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kern="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kern="0" dirty="0">
              <a:latin typeface="Arial" panose="020B0604020202020204" pitchFamily="34" charset="0"/>
              <a:cs typeface="Arial" panose="020B0604020202020204" pitchFamily="34" charset="0"/>
            </a:endParaRPr>
          </a:p>
          <a:p>
            <a:pPr indent="-406400">
              <a:lnSpc>
                <a:spcPct val="110000"/>
              </a:lnSpc>
              <a:buSzPts val="2800"/>
              <a:defRPr/>
            </a:pPr>
            <a:endParaRPr lang="en-US" sz="2400" b="1" kern="0"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kern="0" dirty="0">
              <a:latin typeface="Arial" panose="020B0604020202020204" pitchFamily="34" charset="0"/>
              <a:cs typeface="Arial" panose="020B0604020202020204" pitchFamily="34"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7944AE-E1A5-431C-802B-C2C12F2FA7D3}"/>
              </a:ext>
            </a:extLst>
          </p:cNvPr>
          <p:cNvSpPr>
            <a:spLocks noGrp="1"/>
          </p:cNvSpPr>
          <p:nvPr>
            <p:ph type="title"/>
          </p:nvPr>
        </p:nvSpPr>
        <p:spPr/>
        <p:txBody>
          <a:bodyPr/>
          <a:lstStyle/>
          <a:p>
            <a:r>
              <a:rPr lang="en-US" altLang="en-US" sz="3400" dirty="0">
                <a:solidFill>
                  <a:srgbClr val="4E4CB4"/>
                </a:solidFill>
                <a:latin typeface="Arial" panose="020B0604020202020204" pitchFamily="34" charset="0"/>
                <a:cs typeface="Arial" panose="020B0604020202020204" pitchFamily="34" charset="0"/>
                <a:sym typeface="Symbol" pitchFamily="2" charset="2"/>
              </a:rPr>
              <a:t>Myoglobin Provided Early Clues about the Complexity of Globular Protein Structure</a:t>
            </a:r>
            <a:endParaRPr lang="en-AU" sz="3400" dirty="0">
              <a:solidFill>
                <a:srgbClr val="4E4CB4"/>
              </a:solidFill>
            </a:endParaRPr>
          </a:p>
        </p:txBody>
      </p:sp>
      <p:sp>
        <p:nvSpPr>
          <p:cNvPr id="5" name="Google Shape;232;g7fe2cbe272_0_58">
            <a:extLst>
              <a:ext uri="{FF2B5EF4-FFF2-40B4-BE49-F238E27FC236}">
                <a16:creationId xmlns:a16="http://schemas.microsoft.com/office/drawing/2014/main" id="{A93033F0-D8CF-1741-A479-1253D8557679}"/>
              </a:ext>
            </a:extLst>
          </p:cNvPr>
          <p:cNvSpPr txBox="1">
            <a:spLocks noGrp="1"/>
          </p:cNvSpPr>
          <p:nvPr>
            <p:ph type="body" idx="1"/>
          </p:nvPr>
        </p:nvSpPr>
        <p:spPr>
          <a:xfrm>
            <a:off x="138113" y="2146300"/>
            <a:ext cx="8977312" cy="925513"/>
          </a:xfrm>
        </p:spPr>
        <p:txBody>
          <a:bodyPr/>
          <a:lstStyle/>
          <a:p>
            <a:pPr indent="-406400">
              <a:lnSpc>
                <a:spcPct val="110000"/>
              </a:lnSpc>
              <a:buSzPts val="2800"/>
              <a:defRPr/>
            </a:pPr>
            <a:r>
              <a:rPr lang="en-US" sz="2400" dirty="0">
                <a:latin typeface="Arial" panose="020B0604020202020204" pitchFamily="34" charset="0"/>
                <a:cs typeface="Arial" panose="020B0604020202020204" pitchFamily="34" charset="0"/>
              </a:rPr>
              <a:t>several structural representations of myoglobin’s tertiary structure: </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dirty="0">
              <a:latin typeface="Arial" panose="020B0604020202020204" pitchFamily="34" charset="0"/>
              <a:cs typeface="Arial" panose="020B0604020202020204" pitchFamily="34" charset="0"/>
            </a:endParaRPr>
          </a:p>
        </p:txBody>
      </p:sp>
      <p:pic>
        <p:nvPicPr>
          <p:cNvPr id="123907" name="Picture 2" descr="A four-part figure, a, b, c, and d, shows four representations of the tertiary structure of sperm whale myoglobin with part a showing a ribbon representation of the backbone, part b showing a surface contour image, part c showing a ribbon representation that includes the side chains, and part d showing a space-filling model with all of the side chains.">
            <a:extLst>
              <a:ext uri="{FF2B5EF4-FFF2-40B4-BE49-F238E27FC236}">
                <a16:creationId xmlns:a16="http://schemas.microsoft.com/office/drawing/2014/main" id="{E31937B7-8C84-304B-B75D-733CE78233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769" y="3822700"/>
            <a:ext cx="8382000" cy="189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3908" name="Straight Arrow Connector 12">
            <a:extLst>
              <a:ext uri="{FF2B5EF4-FFF2-40B4-BE49-F238E27FC236}">
                <a16:creationId xmlns:a16="http://schemas.microsoft.com/office/drawing/2014/main" id="{C0B1B35E-DA1C-8D46-B2F8-42A63AD6D5B5}"/>
              </a:ext>
            </a:extLst>
          </p:cNvPr>
          <p:cNvCxnSpPr>
            <a:cxnSpLocks noChangeShapeType="1"/>
          </p:cNvCxnSpPr>
          <p:nvPr/>
        </p:nvCxnSpPr>
        <p:spPr bwMode="auto">
          <a:xfrm>
            <a:off x="1600200" y="4572000"/>
            <a:ext cx="304800" cy="1131888"/>
          </a:xfrm>
          <a:prstGeom prst="straightConnector1">
            <a:avLst/>
          </a:prstGeom>
          <a:noFill/>
          <a:ln w="38100">
            <a:solidFill>
              <a:schemeClr val="tx1"/>
            </a:solidFill>
            <a:round/>
            <a:headEnd type="arrow" w="med" len="med"/>
            <a:tailEnd/>
          </a:ln>
          <a:extLst>
            <a:ext uri="{909E8E84-426E-40DD-AFC4-6F175D3DCCD1}">
              <a14:hiddenFill xmlns:a14="http://schemas.microsoft.com/office/drawing/2010/main">
                <a:noFill/>
              </a14:hiddenFill>
            </a:ext>
          </a:extLst>
        </p:spPr>
      </p:cxnSp>
      <p:sp>
        <p:nvSpPr>
          <p:cNvPr id="123909" name="TextBox 8">
            <a:extLst>
              <a:ext uri="{FF2B5EF4-FFF2-40B4-BE49-F238E27FC236}">
                <a16:creationId xmlns:a16="http://schemas.microsoft.com/office/drawing/2014/main" id="{0056B9C1-80CC-534E-BD0C-3EBBECE4970D}"/>
              </a:ext>
            </a:extLst>
          </p:cNvPr>
          <p:cNvSpPr txBox="1">
            <a:spLocks noChangeArrowheads="1"/>
          </p:cNvSpPr>
          <p:nvPr/>
        </p:nvSpPr>
        <p:spPr bwMode="auto">
          <a:xfrm>
            <a:off x="1295400" y="5703888"/>
            <a:ext cx="1600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a:spcBef>
                <a:spcPct val="0"/>
              </a:spcBef>
              <a:buFontTx/>
              <a:buNone/>
            </a:pPr>
            <a:r>
              <a:rPr lang="el-GR" altLang="en-US" sz="2400" i="1" dirty="0">
                <a:latin typeface="Arial" panose="020B0604020202020204" pitchFamily="34" charset="0"/>
                <a:cs typeface="Arial" panose="020B0604020202020204" pitchFamily="34" charset="0"/>
              </a:rPr>
              <a:t>α</a:t>
            </a:r>
            <a:r>
              <a:rPr lang="el-GR" altLang="en-US" sz="2400" dirty="0">
                <a:latin typeface="Arial" panose="020B0604020202020204" pitchFamily="34" charset="0"/>
                <a:cs typeface="Arial" panose="020B0604020202020204" pitchFamily="34" charset="0"/>
              </a:rPr>
              <a:t>-</a:t>
            </a:r>
            <a:r>
              <a:rPr lang="en-US" altLang="en-US" sz="2400" dirty="0">
                <a:latin typeface="Arial" panose="020B0604020202020204" pitchFamily="34" charset="0"/>
                <a:cs typeface="Arial" panose="020B0604020202020204" pitchFamily="34" charset="0"/>
              </a:rPr>
              <a:t>Helical regions </a:t>
            </a:r>
          </a:p>
          <a:p>
            <a:pPr>
              <a:spcBef>
                <a:spcPct val="0"/>
              </a:spcBef>
              <a:buFontTx/>
              <a:buNone/>
            </a:pPr>
            <a:endParaRPr lang="en-US" altLang="en-US" sz="2400" dirty="0">
              <a:latin typeface="Times" pitchFamily="2" charset="0"/>
              <a:cs typeface="Arial" panose="020B0604020202020204" pitchFamily="34" charset="0"/>
            </a:endParaRPr>
          </a:p>
        </p:txBody>
      </p:sp>
      <p:cxnSp>
        <p:nvCxnSpPr>
          <p:cNvPr id="123910" name="Straight Arrow Connector 12">
            <a:extLst>
              <a:ext uri="{FF2B5EF4-FFF2-40B4-BE49-F238E27FC236}">
                <a16:creationId xmlns:a16="http://schemas.microsoft.com/office/drawing/2014/main" id="{D3DBF2E2-F60F-C249-A719-6845D90594BD}"/>
              </a:ext>
            </a:extLst>
          </p:cNvPr>
          <p:cNvCxnSpPr>
            <a:cxnSpLocks noChangeShapeType="1"/>
          </p:cNvCxnSpPr>
          <p:nvPr/>
        </p:nvCxnSpPr>
        <p:spPr bwMode="auto">
          <a:xfrm flipV="1">
            <a:off x="3352800" y="3535363"/>
            <a:ext cx="685800" cy="695325"/>
          </a:xfrm>
          <a:prstGeom prst="straightConnector1">
            <a:avLst/>
          </a:prstGeom>
          <a:noFill/>
          <a:ln w="38100">
            <a:solidFill>
              <a:schemeClr val="tx1"/>
            </a:solidFill>
            <a:round/>
            <a:headEnd type="arrow" w="med" len="med"/>
            <a:tailEnd/>
          </a:ln>
          <a:extLst>
            <a:ext uri="{909E8E84-426E-40DD-AFC4-6F175D3DCCD1}">
              <a14:hiddenFill xmlns:a14="http://schemas.microsoft.com/office/drawing/2010/main">
                <a:noFill/>
              </a14:hiddenFill>
            </a:ext>
          </a:extLst>
        </p:spPr>
      </p:cxnSp>
      <p:sp>
        <p:nvSpPr>
          <p:cNvPr id="123911" name="TextBox 13">
            <a:extLst>
              <a:ext uri="{FF2B5EF4-FFF2-40B4-BE49-F238E27FC236}">
                <a16:creationId xmlns:a16="http://schemas.microsoft.com/office/drawing/2014/main" id="{A6CCBB1B-6D0D-2241-91C3-C98A476B0DA9}"/>
              </a:ext>
            </a:extLst>
          </p:cNvPr>
          <p:cNvSpPr txBox="1">
            <a:spLocks noChangeArrowheads="1"/>
          </p:cNvSpPr>
          <p:nvPr/>
        </p:nvSpPr>
        <p:spPr bwMode="auto">
          <a:xfrm>
            <a:off x="3827463" y="3071813"/>
            <a:ext cx="1600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a:spcBef>
                <a:spcPct val="0"/>
              </a:spcBef>
              <a:buFontTx/>
              <a:buNone/>
            </a:pPr>
            <a:r>
              <a:rPr lang="en-US" altLang="en-US" sz="2400">
                <a:latin typeface="Arial" panose="020B0604020202020204" pitchFamily="34" charset="0"/>
                <a:cs typeface="Arial" panose="020B0604020202020204" pitchFamily="34" charset="0"/>
              </a:rPr>
              <a:t>Binding </a:t>
            </a:r>
            <a:r>
              <a:rPr lang="en-US" altLang="en-US" sz="2400" dirty="0">
                <a:latin typeface="Arial" panose="020B0604020202020204" pitchFamily="34" charset="0"/>
                <a:cs typeface="Arial" panose="020B0604020202020204" pitchFamily="34" charset="0"/>
              </a:rPr>
              <a:t>pocket</a:t>
            </a:r>
          </a:p>
          <a:p>
            <a:pPr>
              <a:spcBef>
                <a:spcPct val="0"/>
              </a:spcBef>
              <a:buFontTx/>
              <a:buNone/>
            </a:pPr>
            <a:endParaRPr lang="en-US" altLang="en-US" sz="2400" dirty="0">
              <a:latin typeface="Times" pitchFamily="2" charset="0"/>
              <a:cs typeface="Arial" panose="020B0604020202020204" pitchFamily="34" charset="0"/>
            </a:endParaRPr>
          </a:p>
        </p:txBody>
      </p:sp>
      <p:cxnSp>
        <p:nvCxnSpPr>
          <p:cNvPr id="123912" name="Straight Arrow Connector 12">
            <a:extLst>
              <a:ext uri="{FF2B5EF4-FFF2-40B4-BE49-F238E27FC236}">
                <a16:creationId xmlns:a16="http://schemas.microsoft.com/office/drawing/2014/main" id="{C017BB34-4B10-C840-A8BC-53B7D9B22AF7}"/>
              </a:ext>
            </a:extLst>
          </p:cNvPr>
          <p:cNvCxnSpPr>
            <a:cxnSpLocks noChangeShapeType="1"/>
          </p:cNvCxnSpPr>
          <p:nvPr/>
        </p:nvCxnSpPr>
        <p:spPr bwMode="auto">
          <a:xfrm>
            <a:off x="5943600" y="4289425"/>
            <a:ext cx="304800" cy="1485900"/>
          </a:xfrm>
          <a:prstGeom prst="straightConnector1">
            <a:avLst/>
          </a:prstGeom>
          <a:noFill/>
          <a:ln w="38100">
            <a:solidFill>
              <a:schemeClr val="tx1"/>
            </a:solidFill>
            <a:round/>
            <a:headEnd type="arrow" w="med" len="med"/>
            <a:tailEnd/>
          </a:ln>
          <a:extLst>
            <a:ext uri="{909E8E84-426E-40DD-AFC4-6F175D3DCCD1}">
              <a14:hiddenFill xmlns:a14="http://schemas.microsoft.com/office/drawing/2010/main">
                <a:noFill/>
              </a14:hiddenFill>
            </a:ext>
          </a:extLst>
        </p:spPr>
      </p:cxnSp>
      <p:cxnSp>
        <p:nvCxnSpPr>
          <p:cNvPr id="123913" name="Straight Arrow Connector 12">
            <a:extLst>
              <a:ext uri="{FF2B5EF4-FFF2-40B4-BE49-F238E27FC236}">
                <a16:creationId xmlns:a16="http://schemas.microsoft.com/office/drawing/2014/main" id="{4C20D598-039E-A34E-9746-EA0475D509D3}"/>
              </a:ext>
            </a:extLst>
          </p:cNvPr>
          <p:cNvCxnSpPr>
            <a:cxnSpLocks noChangeShapeType="1"/>
          </p:cNvCxnSpPr>
          <p:nvPr/>
        </p:nvCxnSpPr>
        <p:spPr bwMode="auto">
          <a:xfrm flipH="1">
            <a:off x="6858000" y="4757738"/>
            <a:ext cx="685800" cy="1057275"/>
          </a:xfrm>
          <a:prstGeom prst="straightConnector1">
            <a:avLst/>
          </a:prstGeom>
          <a:noFill/>
          <a:ln w="38100">
            <a:solidFill>
              <a:schemeClr val="tx1"/>
            </a:solidFill>
            <a:round/>
            <a:headEnd type="arrow" w="med" len="med"/>
            <a:tailEnd/>
          </a:ln>
          <a:extLst>
            <a:ext uri="{909E8E84-426E-40DD-AFC4-6F175D3DCCD1}">
              <a14:hiddenFill xmlns:a14="http://schemas.microsoft.com/office/drawing/2010/main">
                <a:noFill/>
              </a14:hiddenFill>
            </a:ext>
          </a:extLst>
        </p:spPr>
      </p:cxnSp>
      <p:sp>
        <p:nvSpPr>
          <p:cNvPr id="123914" name="TextBox 19">
            <a:extLst>
              <a:ext uri="{FF2B5EF4-FFF2-40B4-BE49-F238E27FC236}">
                <a16:creationId xmlns:a16="http://schemas.microsoft.com/office/drawing/2014/main" id="{315BB1B9-9085-BD43-98D7-5254A745DFF3}"/>
              </a:ext>
            </a:extLst>
          </p:cNvPr>
          <p:cNvSpPr txBox="1">
            <a:spLocks noChangeArrowheads="1"/>
          </p:cNvSpPr>
          <p:nvPr/>
        </p:nvSpPr>
        <p:spPr bwMode="auto">
          <a:xfrm>
            <a:off x="5172075" y="5775325"/>
            <a:ext cx="23717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742950" indent="-28575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143000" indent="-2286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gn="ctr">
              <a:spcBef>
                <a:spcPct val="0"/>
              </a:spcBef>
              <a:buFontTx/>
              <a:buNone/>
            </a:pPr>
            <a:r>
              <a:rPr lang="en-US" altLang="en-US" sz="2400" dirty="0">
                <a:latin typeface="Arial" panose="020B0604020202020204" pitchFamily="34" charset="0"/>
                <a:cs typeface="Arial" panose="020B0604020202020204" pitchFamily="34" charset="0"/>
              </a:rPr>
              <a:t>Hydrophobic R chains</a:t>
            </a:r>
          </a:p>
          <a:p>
            <a:pPr>
              <a:spcBef>
                <a:spcPct val="0"/>
              </a:spcBef>
              <a:buFontTx/>
              <a:buNone/>
            </a:pPr>
            <a:endParaRPr lang="en-US" altLang="en-US" sz="2400" dirty="0">
              <a:latin typeface="Times" pitchFamily="2" charset="0"/>
              <a:cs typeface="Arial" panose="020B0604020202020204"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9352FB-A493-4DA6-A52C-B2548747E8A8}"/>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sym typeface="Symbol" pitchFamily="2" charset="2"/>
              </a:rPr>
              <a:t>Globular Proteins Have a Variety of Tertiary Structures</a:t>
            </a:r>
            <a:endParaRPr lang="en-AU" dirty="0">
              <a:solidFill>
                <a:srgbClr val="4E4CB4"/>
              </a:solidFill>
            </a:endParaRPr>
          </a:p>
        </p:txBody>
      </p:sp>
      <p:sp>
        <p:nvSpPr>
          <p:cNvPr id="3" name="TextBox 2"/>
          <p:cNvSpPr txBox="1"/>
          <p:nvPr/>
        </p:nvSpPr>
        <p:spPr>
          <a:xfrm>
            <a:off x="96838" y="1981200"/>
            <a:ext cx="6087652" cy="707886"/>
          </a:xfrm>
          <a:prstGeom prst="rect">
            <a:avLst/>
          </a:prstGeom>
          <a:solidFill>
            <a:srgbClr val="005F6A"/>
          </a:solidFill>
          <a:ln>
            <a:solidFill>
              <a:srgbClr val="005F6A"/>
            </a:solidFill>
          </a:ln>
        </p:spPr>
        <p:txBody>
          <a:bodyPr wrap="square" rtlCol="0">
            <a:spAutoFit/>
          </a:bodyPr>
          <a:lstStyle/>
          <a:p>
            <a:r>
              <a:rPr lang="en-US" sz="2000" b="1" dirty="0">
                <a:solidFill>
                  <a:schemeClr val="bg1"/>
                </a:solidFill>
              </a:rPr>
              <a:t>Table 4-3 Approximate Proportion of </a:t>
            </a:r>
            <a:r>
              <a:rPr lang="el-GR" sz="2000" b="1" i="1" dirty="0">
                <a:solidFill>
                  <a:schemeClr val="bg1"/>
                </a:solidFill>
              </a:rPr>
              <a:t>α</a:t>
            </a:r>
            <a:r>
              <a:rPr lang="en-US" sz="2000" b="1" dirty="0">
                <a:solidFill>
                  <a:schemeClr val="bg1"/>
                </a:solidFill>
              </a:rPr>
              <a:t> Helix and </a:t>
            </a:r>
            <a:r>
              <a:rPr lang="el-GR" sz="2000" b="1" i="1" dirty="0">
                <a:solidFill>
                  <a:schemeClr val="bg1"/>
                </a:solidFill>
              </a:rPr>
              <a:t>β</a:t>
            </a:r>
            <a:r>
              <a:rPr lang="en-US" sz="2000" b="1" dirty="0">
                <a:solidFill>
                  <a:schemeClr val="bg1"/>
                </a:solidFill>
              </a:rPr>
              <a:t> Conformation in Some Single-Chain Proteins</a:t>
            </a:r>
          </a:p>
        </p:txBody>
      </p:sp>
      <p:graphicFrame>
        <p:nvGraphicFramePr>
          <p:cNvPr id="2" name="Table 1"/>
          <p:cNvGraphicFramePr>
            <a:graphicFrameLocks noGrp="1"/>
          </p:cNvGraphicFramePr>
          <p:nvPr>
            <p:extLst>
              <p:ext uri="{D42A27DB-BD31-4B8C-83A1-F6EECF244321}">
                <p14:modId xmlns:p14="http://schemas.microsoft.com/office/powerpoint/2010/main" val="1330913802"/>
              </p:ext>
            </p:extLst>
          </p:nvPr>
        </p:nvGraphicFramePr>
        <p:xfrm>
          <a:off x="96838" y="2689086"/>
          <a:ext cx="6087653" cy="2743200"/>
        </p:xfrm>
        <a:graphic>
          <a:graphicData uri="http://schemas.openxmlformats.org/drawingml/2006/table">
            <a:tbl>
              <a:tblPr firstRow="1" bandRow="1">
                <a:tableStyleId>{5C22544A-7EE6-4342-B048-85BDC9FD1C3A}</a:tableStyleId>
              </a:tblPr>
              <a:tblGrid>
                <a:gridCol w="2593260">
                  <a:extLst>
                    <a:ext uri="{9D8B030D-6E8A-4147-A177-3AD203B41FA5}">
                      <a16:colId xmlns:a16="http://schemas.microsoft.com/office/drawing/2014/main" val="20000"/>
                    </a:ext>
                  </a:extLst>
                </a:gridCol>
                <a:gridCol w="1652077">
                  <a:extLst>
                    <a:ext uri="{9D8B030D-6E8A-4147-A177-3AD203B41FA5}">
                      <a16:colId xmlns:a16="http://schemas.microsoft.com/office/drawing/2014/main" val="20001"/>
                    </a:ext>
                  </a:extLst>
                </a:gridCol>
                <a:gridCol w="1842316">
                  <a:extLst>
                    <a:ext uri="{9D8B030D-6E8A-4147-A177-3AD203B41FA5}">
                      <a16:colId xmlns:a16="http://schemas.microsoft.com/office/drawing/2014/main" val="20002"/>
                    </a:ext>
                  </a:extLst>
                </a:gridCol>
              </a:tblGrid>
              <a:tr h="370840">
                <a:tc>
                  <a:txBody>
                    <a:bodyPr/>
                    <a:lstStyle/>
                    <a:p>
                      <a:r>
                        <a:rPr lang="en-US" dirty="0">
                          <a:solidFill>
                            <a:sysClr val="windowText" lastClr="000000"/>
                          </a:solidFill>
                        </a:rPr>
                        <a:t>Protein (total residues)</a:t>
                      </a:r>
                    </a:p>
                  </a:txBody>
                  <a:tcPr anchor="b">
                    <a:lnB w="12700" cap="flat" cmpd="sng" algn="ctr">
                      <a:solidFill>
                        <a:schemeClr val="tx1"/>
                      </a:solidFill>
                      <a:prstDash val="solid"/>
                      <a:round/>
                      <a:headEnd type="none" w="med" len="med"/>
                      <a:tailEnd type="none" w="med" len="med"/>
                    </a:lnB>
                    <a:solidFill>
                      <a:srgbClr val="D0E7D2"/>
                    </a:solidFill>
                  </a:tcPr>
                </a:tc>
                <a:tc>
                  <a:txBody>
                    <a:bodyPr/>
                    <a:lstStyle/>
                    <a:p>
                      <a:pPr algn="r"/>
                      <a:r>
                        <a:rPr lang="en-US" dirty="0">
                          <a:solidFill>
                            <a:sysClr val="windowText" lastClr="000000"/>
                          </a:solidFill>
                        </a:rPr>
                        <a:t>Residues (%):</a:t>
                      </a:r>
                      <a:br>
                        <a:rPr lang="en-US" dirty="0">
                          <a:solidFill>
                            <a:sysClr val="windowText" lastClr="000000"/>
                          </a:solidFill>
                        </a:rPr>
                      </a:br>
                      <a:r>
                        <a:rPr lang="el-GR" i="1" dirty="0">
                          <a:solidFill>
                            <a:sysClr val="windowText" lastClr="000000"/>
                          </a:solidFill>
                        </a:rPr>
                        <a:t>α</a:t>
                      </a:r>
                      <a:r>
                        <a:rPr lang="en-US" i="0" dirty="0">
                          <a:solidFill>
                            <a:sysClr val="windowText" lastClr="000000"/>
                          </a:solidFill>
                        </a:rPr>
                        <a:t> Helix</a:t>
                      </a:r>
                      <a:endParaRPr lang="en-US" i="1" dirty="0">
                        <a:solidFill>
                          <a:sysClr val="windowText" lastClr="000000"/>
                        </a:solidFill>
                      </a:endParaRPr>
                    </a:p>
                  </a:txBody>
                  <a:tcPr anchor="b">
                    <a:lnB w="12700" cap="flat" cmpd="sng" algn="ctr">
                      <a:solidFill>
                        <a:schemeClr val="tx1"/>
                      </a:solidFill>
                      <a:prstDash val="solid"/>
                      <a:round/>
                      <a:headEnd type="none" w="med" len="med"/>
                      <a:tailEnd type="none" w="med" len="med"/>
                    </a:lnB>
                    <a:solidFill>
                      <a:srgbClr val="D0E7D2"/>
                    </a:solidFill>
                  </a:tcPr>
                </a:tc>
                <a:tc>
                  <a:txBody>
                    <a:bodyPr/>
                    <a:lstStyle/>
                    <a:p>
                      <a:pPr algn="r"/>
                      <a:r>
                        <a:rPr lang="en-US" dirty="0">
                          <a:solidFill>
                            <a:sysClr val="windowText" lastClr="000000"/>
                          </a:solidFill>
                        </a:rPr>
                        <a:t>Residues (%):</a:t>
                      </a:r>
                      <a:br>
                        <a:rPr lang="en-US" dirty="0">
                          <a:solidFill>
                            <a:sysClr val="windowText" lastClr="000000"/>
                          </a:solidFill>
                        </a:rPr>
                      </a:br>
                      <a:r>
                        <a:rPr lang="el-GR" i="1" dirty="0">
                          <a:solidFill>
                            <a:sysClr val="windowText" lastClr="000000"/>
                          </a:solidFill>
                        </a:rPr>
                        <a:t>β</a:t>
                      </a:r>
                      <a:r>
                        <a:rPr lang="en-US" i="0" dirty="0">
                          <a:solidFill>
                            <a:sysClr val="windowText" lastClr="000000"/>
                          </a:solidFill>
                        </a:rPr>
                        <a:t> Conformation</a:t>
                      </a:r>
                      <a:endParaRPr lang="en-US" i="1" dirty="0">
                        <a:solidFill>
                          <a:sysClr val="windowText" lastClr="000000"/>
                        </a:solidFill>
                      </a:endParaRPr>
                    </a:p>
                  </a:txBody>
                  <a:tcPr anchor="b">
                    <a:lnB w="12700" cap="flat" cmpd="sng" algn="ctr">
                      <a:solidFill>
                        <a:schemeClr val="tx1"/>
                      </a:solidFill>
                      <a:prstDash val="solid"/>
                      <a:round/>
                      <a:headEnd type="none" w="med" len="med"/>
                      <a:tailEnd type="none" w="med" len="med"/>
                    </a:lnB>
                    <a:solidFill>
                      <a:srgbClr val="D0E7D2"/>
                    </a:solidFill>
                  </a:tcPr>
                </a:tc>
                <a:extLst>
                  <a:ext uri="{0D108BD9-81ED-4DB2-BD59-A6C34878D82A}">
                    <a16:rowId xmlns:a16="http://schemas.microsoft.com/office/drawing/2014/main" val="10000"/>
                  </a:ext>
                </a:extLst>
              </a:tr>
              <a:tr h="370840">
                <a:tc>
                  <a:txBody>
                    <a:bodyPr/>
                    <a:lstStyle/>
                    <a:p>
                      <a:r>
                        <a:rPr lang="en-US" dirty="0"/>
                        <a:t>Chymotrypsin</a:t>
                      </a:r>
                      <a:r>
                        <a:rPr lang="en-US" baseline="0" dirty="0"/>
                        <a:t> (247)</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45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70840">
                <a:tc>
                  <a:txBody>
                    <a:bodyPr/>
                    <a:lstStyle/>
                    <a:p>
                      <a:r>
                        <a:rPr lang="en-US" dirty="0"/>
                        <a:t>Ribonuclease</a:t>
                      </a:r>
                      <a:r>
                        <a:rPr lang="en-US" baseline="0" dirty="0"/>
                        <a:t> (124)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35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70840">
                <a:tc>
                  <a:txBody>
                    <a:bodyPr/>
                    <a:lstStyle/>
                    <a:p>
                      <a:r>
                        <a:rPr lang="en-US" dirty="0"/>
                        <a:t>Carboxypeptidase (307)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370840">
                <a:tc>
                  <a:txBody>
                    <a:bodyPr/>
                    <a:lstStyle/>
                    <a:p>
                      <a:r>
                        <a:rPr lang="en-US" dirty="0"/>
                        <a:t>Cytochrome </a:t>
                      </a:r>
                      <a:r>
                        <a:rPr lang="en-US" i="1" dirty="0"/>
                        <a:t>c</a:t>
                      </a:r>
                      <a:r>
                        <a:rPr lang="en-US" i="0" dirty="0"/>
                        <a:t> (104)</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39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370840">
                <a:tc>
                  <a:txBody>
                    <a:bodyPr/>
                    <a:lstStyle/>
                    <a:p>
                      <a:r>
                        <a:rPr lang="en-US" dirty="0"/>
                        <a:t>Lysozyme (129)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370840">
                <a:tc>
                  <a:txBody>
                    <a:bodyPr/>
                    <a:lstStyle/>
                    <a:p>
                      <a:r>
                        <a:rPr lang="en-US" dirty="0"/>
                        <a:t>Myoglobin (153)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78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6"/>
                  </a:ext>
                </a:extLst>
              </a:tr>
            </a:tbl>
          </a:graphicData>
        </a:graphic>
      </p:graphicFrame>
      <p:sp>
        <p:nvSpPr>
          <p:cNvPr id="5" name="Google Shape;232;g7fe2cbe272_0_58">
            <a:extLst>
              <a:ext uri="{FF2B5EF4-FFF2-40B4-BE49-F238E27FC236}">
                <a16:creationId xmlns:a16="http://schemas.microsoft.com/office/drawing/2014/main" id="{906FA664-B5B1-4B42-A723-02CBA65F3EF8}"/>
              </a:ext>
            </a:extLst>
          </p:cNvPr>
          <p:cNvSpPr txBox="1">
            <a:spLocks noGrp="1"/>
          </p:cNvSpPr>
          <p:nvPr>
            <p:ph type="body" idx="1"/>
          </p:nvPr>
        </p:nvSpPr>
        <p:spPr>
          <a:xfrm>
            <a:off x="6096000" y="2064246"/>
            <a:ext cx="2790825" cy="4114800"/>
          </a:xfrm>
        </p:spPr>
        <p:txBody>
          <a:bodyPr/>
          <a:lstStyle/>
          <a:p>
            <a:pPr indent="-406400">
              <a:lnSpc>
                <a:spcPct val="110000"/>
              </a:lnSpc>
              <a:buSzPts val="2800"/>
              <a:defRPr/>
            </a:pPr>
            <a:r>
              <a:rPr lang="en-US" sz="2400" dirty="0">
                <a:latin typeface="Arial" panose="020B0604020202020204" pitchFamily="34" charset="0"/>
                <a:cs typeface="Arial" panose="020B0604020202020204" pitchFamily="34" charset="0"/>
              </a:rPr>
              <a:t>each globular protein has a distinct structure, adapted for its biological function</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dirty="0">
              <a:latin typeface="Arial" panose="020B0604020202020204" pitchFamily="34" charset="0"/>
              <a:cs typeface="Arial" panose="020B0604020202020204" pitchFamily="34"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9FB569C-0B6D-4194-8BB5-E7F93E98EB32}"/>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Folding Patterns of Proteins</a:t>
            </a:r>
            <a:endParaRPr lang="en-AU" dirty="0"/>
          </a:p>
        </p:txBody>
      </p:sp>
      <p:sp>
        <p:nvSpPr>
          <p:cNvPr id="6" name="Google Shape;232;g7fe2cbe272_0_58">
            <a:extLst>
              <a:ext uri="{FF2B5EF4-FFF2-40B4-BE49-F238E27FC236}">
                <a16:creationId xmlns:a16="http://schemas.microsoft.com/office/drawing/2014/main" id="{3B104D2A-C091-1049-B9C1-6CD5C8721BA4}"/>
              </a:ext>
            </a:extLst>
          </p:cNvPr>
          <p:cNvSpPr txBox="1">
            <a:spLocks/>
          </p:cNvSpPr>
          <p:nvPr/>
        </p:nvSpPr>
        <p:spPr bwMode="auto">
          <a:xfrm>
            <a:off x="457200" y="1341438"/>
            <a:ext cx="8229600" cy="1814717"/>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9pPr>
          </a:lstStyle>
          <a:p>
            <a:pPr indent="-406400">
              <a:lnSpc>
                <a:spcPct val="110000"/>
              </a:lnSpc>
              <a:buSzPct val="100000"/>
              <a:defRPr/>
            </a:pPr>
            <a:r>
              <a:rPr lang="en-US" sz="2400" b="1" dirty="0">
                <a:latin typeface="Arial" panose="020B0604020202020204" pitchFamily="34" charset="0"/>
                <a:cs typeface="Arial" panose="020B0604020202020204" pitchFamily="34" charset="0"/>
              </a:rPr>
              <a:t>motif </a:t>
            </a:r>
            <a:r>
              <a:rPr lang="en-US" sz="2400"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fold </a:t>
            </a:r>
            <a:r>
              <a:rPr lang="en-US" sz="2400" dirty="0">
                <a:latin typeface="Arial" panose="020B0604020202020204" pitchFamily="34" charset="0"/>
                <a:cs typeface="Arial" panose="020B0604020202020204" pitchFamily="34" charset="0"/>
              </a:rPr>
              <a:t>= recognizable folding pattern involving 2+ elements of secondary structures and the connection(s)</a:t>
            </a:r>
          </a:p>
          <a:p>
            <a:pPr lvl="1" indent="-406400">
              <a:lnSpc>
                <a:spcPct val="110000"/>
              </a:lnSpc>
              <a:buSzPts val="2800"/>
              <a:defRPr/>
            </a:pPr>
            <a:r>
              <a:rPr lang="en-US" sz="2400" dirty="0">
                <a:latin typeface="Arial" panose="020B0604020202020204" pitchFamily="34" charset="0"/>
                <a:cs typeface="Arial" panose="020B0604020202020204" pitchFamily="34" charset="0"/>
              </a:rPr>
              <a:t>can be simple, such as in a </a:t>
            </a:r>
            <a:r>
              <a:rPr lang="el-GR" sz="2400" b="1" i="1" dirty="0">
                <a:latin typeface="Arial" panose="020B0604020202020204" pitchFamily="34" charset="0"/>
                <a:cs typeface="Arial" panose="020B0604020202020204" pitchFamily="34" charset="0"/>
              </a:rPr>
              <a:t>β</a:t>
            </a:r>
            <a:r>
              <a:rPr lang="el-GR" sz="2400" b="1" dirty="0">
                <a:latin typeface="Arial" panose="020B0604020202020204" pitchFamily="34" charset="0"/>
                <a:cs typeface="Arial" panose="020B0604020202020204" pitchFamily="34" charset="0"/>
              </a:rPr>
              <a:t>-</a:t>
            </a:r>
            <a:r>
              <a:rPr lang="el-GR" sz="2400" b="1" i="1" dirty="0">
                <a:latin typeface="Arial" panose="020B0604020202020204" pitchFamily="34" charset="0"/>
                <a:cs typeface="Arial" panose="020B0604020202020204" pitchFamily="34" charset="0"/>
              </a:rPr>
              <a:t>α</a:t>
            </a:r>
            <a:r>
              <a:rPr lang="el-GR" sz="2400" b="1" dirty="0">
                <a:latin typeface="Arial" panose="020B0604020202020204" pitchFamily="34" charset="0"/>
                <a:cs typeface="Arial" panose="020B0604020202020204" pitchFamily="34" charset="0"/>
              </a:rPr>
              <a:t>-</a:t>
            </a:r>
            <a:r>
              <a:rPr lang="el-GR" sz="2400" b="1" i="1" dirty="0">
                <a:latin typeface="Arial" panose="020B0604020202020204" pitchFamily="34" charset="0"/>
                <a:cs typeface="Arial" panose="020B0604020202020204" pitchFamily="34" charset="0"/>
              </a:rPr>
              <a:t>β</a:t>
            </a:r>
            <a:r>
              <a:rPr lang="el-GR" sz="2400" b="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loop </a:t>
            </a:r>
          </a:p>
          <a:p>
            <a:pPr lvl="1" indent="-406400">
              <a:lnSpc>
                <a:spcPct val="110000"/>
              </a:lnSpc>
              <a:buSzPts val="2800"/>
              <a:defRPr/>
            </a:pPr>
            <a:r>
              <a:rPr lang="en-US" sz="2400" dirty="0">
                <a:latin typeface="Arial" panose="020B0604020202020204" pitchFamily="34" charset="0"/>
                <a:cs typeface="Arial" panose="020B0604020202020204" pitchFamily="34" charset="0"/>
              </a:rPr>
              <a:t>can be elaborate, such as in a </a:t>
            </a:r>
            <a:r>
              <a:rPr lang="el-GR" sz="2400" b="1" i="1" dirty="0">
                <a:latin typeface="Arial" panose="020B0604020202020204" pitchFamily="34" charset="0"/>
                <a:cs typeface="Arial" panose="020B0604020202020204" pitchFamily="34" charset="0"/>
              </a:rPr>
              <a:t>β</a:t>
            </a:r>
            <a:r>
              <a:rPr lang="en-US" sz="2400" b="1" i="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barrel</a:t>
            </a:r>
          </a:p>
          <a:p>
            <a:pPr lvl="1"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kern="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kern="0" dirty="0">
              <a:latin typeface="Arial" panose="020B0604020202020204" pitchFamily="34" charset="0"/>
              <a:cs typeface="Arial" panose="020B0604020202020204" pitchFamily="34" charset="0"/>
            </a:endParaRPr>
          </a:p>
          <a:p>
            <a:pPr indent="-406400">
              <a:lnSpc>
                <a:spcPct val="110000"/>
              </a:lnSpc>
              <a:buSzPts val="2800"/>
              <a:defRPr/>
            </a:pPr>
            <a:endParaRPr lang="en-US" sz="2400" b="1" kern="0"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kern="0" dirty="0">
              <a:latin typeface="Arial" panose="020B0604020202020204" pitchFamily="34" charset="0"/>
              <a:cs typeface="Arial" panose="020B0604020202020204" pitchFamily="34" charset="0"/>
            </a:endParaRPr>
          </a:p>
        </p:txBody>
      </p:sp>
      <p:pic>
        <p:nvPicPr>
          <p:cNvPr id="128003" name="Picture 3" descr="Part a shows a beta alpha beta loop as a string coming in from the left, where an arrow is superimposed, running upward to a helix that runs vertically across the top, and running downward to fold back along the first piece with a second arrow above the first pointing to the right just before the end of the string. Part b shows a beta barrel as a structure consisting of diagonal arrows that alternate running to the right and running to the left, connected by strings above, to form a circular structure that is viewed from one side.">
            <a:extLst>
              <a:ext uri="{FF2B5EF4-FFF2-40B4-BE49-F238E27FC236}">
                <a16:creationId xmlns:a16="http://schemas.microsoft.com/office/drawing/2014/main" id="{23605558-3398-CD4D-A482-B641BE06EB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0575" y="3429000"/>
            <a:ext cx="5022850" cy="290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E43ED-DBE6-48FD-8B42-733F85159787}"/>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14</a:t>
            </a:r>
            <a:endParaRPr lang="en-AU" dirty="0">
              <a:solidFill>
                <a:srgbClr val="145C76"/>
              </a:solidFill>
            </a:endParaRPr>
          </a:p>
        </p:txBody>
      </p:sp>
      <p:sp>
        <p:nvSpPr>
          <p:cNvPr id="284675" name="Google Shape;433;g847cf01710_0_113">
            <a:extLst>
              <a:ext uri="{FF2B5EF4-FFF2-40B4-BE49-F238E27FC236}">
                <a16:creationId xmlns:a16="http://schemas.microsoft.com/office/drawing/2014/main" id="{DE3017C2-155A-5740-901D-43E0B2BD8DBB}"/>
              </a:ext>
            </a:extLst>
          </p:cNvPr>
          <p:cNvSpPr txBox="1">
            <a:spLocks noChangeArrowheads="1"/>
          </p:cNvSpPr>
          <p:nvPr/>
        </p:nvSpPr>
        <p:spPr bwMode="auto">
          <a:xfrm>
            <a:off x="708025" y="1560443"/>
            <a:ext cx="8042275" cy="4887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 </a:t>
            </a:r>
            <a:r>
              <a:rPr lang="en-US"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motif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in the glycolysis enzyme hexokinase could NOT contain:</a:t>
            </a:r>
            <a:r>
              <a:rPr lang="en-US"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Clr>
                <a:srgbClr val="000000"/>
              </a:buClr>
              <a:buSzPts val="1100"/>
              <a:buFont typeface="Calibri" panose="020F0502020204030204" pitchFamily="34" charset="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A. a </a:t>
            </a:r>
            <a:r>
              <a:rPr lang="el-GR"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β</a:t>
            </a:r>
            <a:r>
              <a:rPr lang="en-AU"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 </a:t>
            </a:r>
            <a:r>
              <a:rPr lang="en-AU"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turn.</a:t>
            </a:r>
          </a:p>
          <a:p>
            <a:pPr>
              <a:lnSpc>
                <a:spcPct val="115000"/>
              </a:lnSpc>
              <a:spcBef>
                <a:spcPct val="0"/>
              </a:spcBef>
              <a:buSzPts val="110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B. a </a:t>
            </a:r>
            <a:r>
              <a:rPr lang="el-GR"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β</a:t>
            </a:r>
            <a:r>
              <a:rPr lang="en-AU"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 </a:t>
            </a:r>
            <a:r>
              <a:rPr lang="en-AU"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sheet.</a:t>
            </a:r>
          </a:p>
          <a:p>
            <a:pPr>
              <a:lnSpc>
                <a:spcPct val="115000"/>
              </a:lnSpc>
              <a:spcBef>
                <a:spcPct val="0"/>
              </a:spcBef>
              <a:buSzPts val="1100"/>
              <a:buNone/>
            </a:pPr>
            <a:r>
              <a:rPr lang="en-AU"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C. an </a:t>
            </a:r>
            <a:r>
              <a:rPr lang="en-AU"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a:t>
            </a:r>
            <a:r>
              <a:rPr lang="en-AU"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 helix.</a:t>
            </a:r>
          </a:p>
          <a:p>
            <a:pPr>
              <a:lnSpc>
                <a:spcPct val="115000"/>
              </a:lnSpc>
              <a:spcBef>
                <a:spcPct val="0"/>
              </a:spcBef>
              <a:buSzPts val="1100"/>
              <a:buNone/>
            </a:pPr>
            <a:r>
              <a:rPr lang="en-AU"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D. </a:t>
            </a:r>
            <a:r>
              <a:rPr lang="en-AU" altLang="en-US" sz="2400" dirty="0" err="1">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disulfide</a:t>
            </a:r>
            <a:r>
              <a:rPr lang="en-AU"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 bonds</a:t>
            </a:r>
          </a:p>
          <a:p>
            <a:pPr>
              <a:lnSpc>
                <a:spcPct val="115000"/>
              </a:lnSpc>
              <a:spcBef>
                <a:spcPct val="0"/>
              </a:spcBef>
              <a:buSzPts val="1100"/>
              <a:buNone/>
            </a:pPr>
            <a:r>
              <a:rPr lang="en-AU"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E. All of these could be found in a motif.</a:t>
            </a: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Icon P 3&#10;">
            <a:extLst>
              <a:ext uri="{FF2B5EF4-FFF2-40B4-BE49-F238E27FC236}">
                <a16:creationId xmlns:a16="http://schemas.microsoft.com/office/drawing/2014/main" id="{581AA759-829A-47DB-8C4B-6EA8AEA5EF31}"/>
              </a:ext>
            </a:extLst>
          </p:cNvPr>
          <p:cNvPicPr>
            <a:picLocks noChangeAspect="1"/>
          </p:cNvPicPr>
          <p:nvPr/>
        </p:nvPicPr>
        <p:blipFill>
          <a:blip r:embed="rId3"/>
          <a:stretch>
            <a:fillRect/>
          </a:stretch>
        </p:blipFill>
        <p:spPr>
          <a:xfrm>
            <a:off x="777479" y="349728"/>
            <a:ext cx="1133954" cy="816935"/>
          </a:xfrm>
          <a:prstGeom prst="rect">
            <a:avLst/>
          </a:prstGeom>
        </p:spPr>
      </p:pic>
    </p:spTree>
    <p:extLst>
      <p:ext uri="{BB962C8B-B14F-4D97-AF65-F5344CB8AC3E}">
        <p14:creationId xmlns:p14="http://schemas.microsoft.com/office/powerpoint/2010/main" val="31188101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Google Shape;170;p2" descr="Icon P 1&#10;">
            <a:extLst>
              <a:ext uri="{FF2B5EF4-FFF2-40B4-BE49-F238E27FC236}">
                <a16:creationId xmlns:a16="http://schemas.microsoft.com/office/drawing/2014/main" id="{1599F53F-F24B-AD4A-B835-B1E41740A6AF}"/>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5036" y="299774"/>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18C696B-69FA-4C58-A438-A3BCF5400A5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(2 of 2)</a:t>
            </a:r>
            <a:endParaRPr lang="en-AU" sz="2000" b="0" dirty="0"/>
          </a:p>
        </p:txBody>
      </p:sp>
      <p:sp>
        <p:nvSpPr>
          <p:cNvPr id="37891" name="Text Placeholder 2">
            <a:extLst>
              <a:ext uri="{FF2B5EF4-FFF2-40B4-BE49-F238E27FC236}">
                <a16:creationId xmlns:a16="http://schemas.microsoft.com/office/drawing/2014/main" id="{B7630274-2906-9848-85E4-E9BCDD61F2D9}"/>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spcBef>
                <a:spcPts val="363"/>
              </a:spcBef>
              <a:buClr>
                <a:srgbClr val="000000"/>
              </a:buClr>
              <a:buSzPts val="1800"/>
              <a:buFont typeface="Calibri" panose="020F0502020204030204" pitchFamily="34" charset="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Protein structures are stabilized by noncovalent interactions and forces.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Formation of a thermodynamically favorable structure depends on the influences of the hydrophobic effect, hydrogen bonds, ionic interactions, and van der Waals forces. Natural protein structures are constrained by peptide bonds, whose configurations can be described by the dihedral angles </a:t>
            </a:r>
            <a:r>
              <a:rPr lang="el-GR"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φ</a:t>
            </a:r>
            <a:r>
              <a:rPr lang="el-GR"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and </a:t>
            </a:r>
            <a:r>
              <a:rPr lang="el-GR"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ψ</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E43ED-DBE6-48FD-8B42-733F85159787}"/>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14, Response</a:t>
            </a:r>
            <a:endParaRPr lang="en-AU" dirty="0">
              <a:solidFill>
                <a:srgbClr val="145C76"/>
              </a:solidFill>
            </a:endParaRPr>
          </a:p>
        </p:txBody>
      </p:sp>
      <p:sp>
        <p:nvSpPr>
          <p:cNvPr id="284675" name="Google Shape;433;g847cf01710_0_113">
            <a:extLst>
              <a:ext uri="{FF2B5EF4-FFF2-40B4-BE49-F238E27FC236}">
                <a16:creationId xmlns:a16="http://schemas.microsoft.com/office/drawing/2014/main" id="{DE3017C2-155A-5740-901D-43E0B2BD8DBB}"/>
              </a:ext>
            </a:extLst>
          </p:cNvPr>
          <p:cNvSpPr txBox="1">
            <a:spLocks noChangeArrowheads="1"/>
          </p:cNvSpPr>
          <p:nvPr/>
        </p:nvSpPr>
        <p:spPr bwMode="auto">
          <a:xfrm>
            <a:off x="708025" y="1560443"/>
            <a:ext cx="8042275" cy="4887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lnSpc>
                <a:spcPct val="115000"/>
              </a:lnSpc>
              <a:spcBef>
                <a:spcPts val="800"/>
              </a:spcBef>
              <a:buSzPts val="1100"/>
              <a:buNone/>
            </a:pP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 </a:t>
            </a:r>
            <a:r>
              <a:rPr lang="en-US"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motif </a:t>
            </a:r>
            <a:r>
              <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in the glycolysis enzyme hexokinase could NOT contain:</a:t>
            </a: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ts val="80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endParaRPr>
          </a:p>
          <a:p>
            <a:pPr>
              <a:lnSpc>
                <a:spcPct val="115000"/>
              </a:lnSpc>
              <a:spcBef>
                <a:spcPct val="0"/>
              </a:spcBef>
              <a:buSzPts val="110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Arial" panose="020B0604020202020204" pitchFamily="34" charset="0"/>
              </a:rPr>
              <a:t>E. All of these could be found in a motif.</a:t>
            </a:r>
          </a:p>
          <a:p>
            <a:pPr>
              <a:lnSpc>
                <a:spcPct val="115000"/>
              </a:lnSpc>
              <a:spcBef>
                <a:spcPct val="0"/>
              </a:spcBef>
              <a:buSzPts val="1100"/>
              <a:buNone/>
            </a:pPr>
            <a:endParaRPr lang="en-US" altLang="en-US" sz="2400" b="1"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SzPts val="1100"/>
              <a:buNone/>
            </a:pP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 motif or fold is a recognizable folding pattern involving two or more elements of secondary structure and the connection(s) between them. A motif could include </a:t>
            </a:r>
            <a:r>
              <a:rPr lang="en-AU" sz="2400" b="1" dirty="0">
                <a:solidFill>
                  <a:srgbClr val="000000"/>
                </a:solidFill>
                <a:latin typeface="Arial" panose="020B0604020202020204" pitchFamily="34" charset="0"/>
                <a:cs typeface="Arial" panose="020B0604020202020204" pitchFamily="34" charset="0"/>
              </a:rPr>
              <a:t>a </a:t>
            </a:r>
            <a:r>
              <a:rPr lang="el-GR" sz="2400" b="1" dirty="0">
                <a:solidFill>
                  <a:srgbClr val="000000"/>
                </a:solidFill>
                <a:latin typeface="Arial" panose="020B0604020202020204" pitchFamily="34" charset="0"/>
                <a:cs typeface="Arial" panose="020B0604020202020204" pitchFamily="34" charset="0"/>
              </a:rPr>
              <a:t>β </a:t>
            </a:r>
            <a:r>
              <a:rPr lang="en-AU" sz="2400" b="1" dirty="0">
                <a:solidFill>
                  <a:srgbClr val="000000"/>
                </a:solidFill>
                <a:latin typeface="Arial" panose="020B0604020202020204" pitchFamily="34" charset="0"/>
                <a:cs typeface="Arial" panose="020B0604020202020204" pitchFamily="34" charset="0"/>
              </a:rPr>
              <a:t>turn, </a:t>
            </a: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a </a:t>
            </a:r>
            <a:r>
              <a:rPr lang="el-GR" altLang="en-US" sz="2400" i="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β</a:t>
            </a: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 sheet, an </a:t>
            </a:r>
            <a:r>
              <a:rPr lang="en-US" altLang="en-US" sz="2400" b="1" i="1" dirty="0">
                <a:solidFill>
                  <a:srgbClr val="000000"/>
                </a:solidFill>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 </a:t>
            </a:r>
            <a:r>
              <a:rPr lang="en-US" altLang="en-US" sz="2400" b="1" dirty="0">
                <a:solidFill>
                  <a:srgbClr val="000000"/>
                </a:solidFill>
                <a:latin typeface="Arial" panose="020B0604020202020204" pitchFamily="34" charset="0"/>
                <a:ea typeface="Calibri" panose="020F0502020204030204" pitchFamily="34" charset="0"/>
                <a:cs typeface="Arial" panose="020B0604020202020204" pitchFamily="34" charset="0"/>
                <a:sym typeface="Symbol" panose="05050102010706020507" pitchFamily="18" charset="2"/>
              </a:rPr>
              <a:t>helix, and disulfide bonds.</a:t>
            </a:r>
            <a:endParaRPr lang="en-US" altLang="en-US" sz="2400" dirty="0">
              <a:solidFill>
                <a:srgbClr val="00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endParaRPr>
          </a:p>
          <a:p>
            <a:pPr>
              <a:lnSpc>
                <a:spcPct val="115000"/>
              </a:lnSpc>
              <a:spcBef>
                <a:spcPct val="0"/>
              </a:spcBef>
              <a:buClr>
                <a:srgbClr val="000000"/>
              </a:buClr>
              <a:buSzPts val="1100"/>
              <a:buFont typeface="Calibri" panose="020F0502020204030204" pitchFamily="34" charset="0"/>
              <a:buNone/>
            </a:pP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54193028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C09A4E-7E81-4D2D-B8F5-00DA89567FF3}"/>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Protein Domains</a:t>
            </a:r>
            <a:endParaRPr lang="en-AU" dirty="0"/>
          </a:p>
        </p:txBody>
      </p:sp>
      <p:sp>
        <p:nvSpPr>
          <p:cNvPr id="8" name="Google Shape;232;g7fe2cbe272_0_58">
            <a:extLst>
              <a:ext uri="{FF2B5EF4-FFF2-40B4-BE49-F238E27FC236}">
                <a16:creationId xmlns:a16="http://schemas.microsoft.com/office/drawing/2014/main" id="{464170CA-D418-5847-844C-6EB478BCBC61}"/>
              </a:ext>
            </a:extLst>
          </p:cNvPr>
          <p:cNvSpPr txBox="1">
            <a:spLocks/>
          </p:cNvSpPr>
          <p:nvPr/>
        </p:nvSpPr>
        <p:spPr bwMode="auto">
          <a:xfrm>
            <a:off x="328613" y="1309688"/>
            <a:ext cx="8486775" cy="2298751"/>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9pPr>
          </a:lstStyle>
          <a:p>
            <a:pPr marL="393700">
              <a:lnSpc>
                <a:spcPct val="110000"/>
              </a:lnSpc>
              <a:buSzPct val="100000"/>
              <a:defRPr/>
            </a:pPr>
            <a:r>
              <a:rPr lang="en-US" sz="2400" b="1" dirty="0">
                <a:latin typeface="Arial" panose="020B0604020202020204" pitchFamily="34" charset="0"/>
                <a:cs typeface="Arial" panose="020B0604020202020204" pitchFamily="34" charset="0"/>
              </a:rPr>
              <a:t>domain </a:t>
            </a:r>
            <a:r>
              <a:rPr lang="en-US" sz="2400" dirty="0">
                <a:latin typeface="Arial" panose="020B0604020202020204" pitchFamily="34" charset="0"/>
                <a:cs typeface="Arial" panose="020B0604020202020204" pitchFamily="34" charset="0"/>
              </a:rPr>
              <a:t>= part of a polypeptide chain that is independently stable or could undergo movements as a single entity</a:t>
            </a:r>
          </a:p>
          <a:p>
            <a:pPr marL="850900" lvl="1">
              <a:lnSpc>
                <a:spcPct val="110000"/>
              </a:lnSpc>
              <a:buSzPts val="2800"/>
              <a:defRPr/>
            </a:pPr>
            <a:r>
              <a:rPr lang="en-US" sz="2400" dirty="0">
                <a:latin typeface="Arial" panose="020B0604020202020204" pitchFamily="34" charset="0"/>
                <a:cs typeface="Arial" panose="020B0604020202020204" pitchFamily="34" charset="0"/>
              </a:rPr>
              <a:t>domains may appear as distinct or be difficult to discern</a:t>
            </a:r>
          </a:p>
          <a:p>
            <a:pPr marL="850900" lvl="1">
              <a:lnSpc>
                <a:spcPct val="110000"/>
              </a:lnSpc>
              <a:buSzPts val="2800"/>
              <a:defRPr/>
            </a:pPr>
            <a:r>
              <a:rPr lang="en-US" sz="2400" dirty="0">
                <a:latin typeface="Arial" panose="020B0604020202020204" pitchFamily="34" charset="0"/>
                <a:cs typeface="Arial" panose="020B0604020202020204" pitchFamily="34" charset="0"/>
              </a:rPr>
              <a:t>small proteins usually have only one domain</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kern="0" dirty="0">
              <a:latin typeface="Arial" panose="020B0604020202020204" pitchFamily="34" charset="0"/>
              <a:cs typeface="Arial" panose="020B0604020202020204" pitchFamily="34" charset="0"/>
            </a:endParaRPr>
          </a:p>
          <a:p>
            <a:pPr lvl="1"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kern="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kern="0" dirty="0">
              <a:latin typeface="Arial" panose="020B0604020202020204" pitchFamily="34" charset="0"/>
              <a:cs typeface="Arial" panose="020B0604020202020204" pitchFamily="34" charset="0"/>
            </a:endParaRPr>
          </a:p>
          <a:p>
            <a:pPr indent="-406400">
              <a:lnSpc>
                <a:spcPct val="110000"/>
              </a:lnSpc>
              <a:buSzPts val="2800"/>
              <a:defRPr/>
            </a:pPr>
            <a:endParaRPr lang="en-US" sz="2400" b="1" kern="0"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kern="0" dirty="0">
              <a:latin typeface="Arial" panose="020B0604020202020204" pitchFamily="34" charset="0"/>
              <a:cs typeface="Arial" panose="020B0604020202020204" pitchFamily="34" charset="0"/>
            </a:endParaRPr>
          </a:p>
        </p:txBody>
      </p:sp>
      <p:pic>
        <p:nvPicPr>
          <p:cNvPr id="130050" name="Picture 2" descr="A space-filling model shows the structural domains in the polypeptide troponin C. Two roughly spherical structures are connected by a narrow region. They have a rough surface showing the surface contours. Two circles near the top left and bottom left of the left side are labeled C a 2 plus. ">
            <a:extLst>
              <a:ext uri="{FF2B5EF4-FFF2-40B4-BE49-F238E27FC236}">
                <a16:creationId xmlns:a16="http://schemas.microsoft.com/office/drawing/2014/main" id="{014009A2-DE24-4646-8DCD-718D025330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7574" y="3796685"/>
            <a:ext cx="5928852" cy="2829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669D6F-E92F-415C-9C9B-BDDF9BC7520F}"/>
              </a:ext>
            </a:extLst>
          </p:cNvPr>
          <p:cNvSpPr>
            <a:spLocks noGrp="1"/>
          </p:cNvSpPr>
          <p:nvPr>
            <p:ph type="title"/>
          </p:nvPr>
        </p:nvSpPr>
        <p:spPr>
          <a:xfrm>
            <a:off x="0" y="152400"/>
            <a:ext cx="9144000" cy="1056968"/>
          </a:xfrm>
        </p:spPr>
        <p:txBody>
          <a:bodyPr/>
          <a:lstStyle/>
          <a:p>
            <a:r>
              <a:rPr lang="en-US" dirty="0">
                <a:solidFill>
                  <a:schemeClr val="accent4"/>
                </a:solidFill>
                <a:latin typeface="Arial" panose="020B0604020202020204" pitchFamily="34" charset="0"/>
                <a:cs typeface="Arial" panose="020B0604020202020204" pitchFamily="34" charset="0"/>
              </a:rPr>
              <a:t>Protein-Folding Rules</a:t>
            </a:r>
            <a:endParaRPr lang="en-AU" dirty="0"/>
          </a:p>
        </p:txBody>
      </p:sp>
      <p:sp>
        <p:nvSpPr>
          <p:cNvPr id="8" name="Google Shape;232;g7fe2cbe272_0_58">
            <a:extLst>
              <a:ext uri="{FF2B5EF4-FFF2-40B4-BE49-F238E27FC236}">
                <a16:creationId xmlns:a16="http://schemas.microsoft.com/office/drawing/2014/main" id="{EB7CBD0A-AD73-574C-9194-5C040E417F1D}"/>
              </a:ext>
            </a:extLst>
          </p:cNvPr>
          <p:cNvSpPr txBox="1">
            <a:spLocks/>
          </p:cNvSpPr>
          <p:nvPr/>
        </p:nvSpPr>
        <p:spPr bwMode="auto">
          <a:xfrm>
            <a:off x="328613" y="1309688"/>
            <a:ext cx="4167187" cy="4855138"/>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9pPr>
          </a:lstStyle>
          <a:p>
            <a:pPr marL="393700">
              <a:lnSpc>
                <a:spcPct val="110000"/>
              </a:lnSpc>
              <a:buSzPct val="100000"/>
              <a:defRPr/>
            </a:pPr>
            <a:r>
              <a:rPr lang="en-US" sz="2400" dirty="0">
                <a:latin typeface="Arial" panose="020B0604020202020204" pitchFamily="34" charset="0"/>
                <a:cs typeface="Arial" panose="020B0604020202020204" pitchFamily="34" charset="0"/>
              </a:rPr>
              <a:t>burial of hydrophobic R groups requires 2+ layers of secondary structure</a:t>
            </a:r>
          </a:p>
          <a:p>
            <a:pPr marL="393700">
              <a:lnSpc>
                <a:spcPct val="110000"/>
              </a:lnSpc>
              <a:buSzPct val="100000"/>
              <a:defRPr/>
            </a:pP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helices and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sheets are found in different layers </a:t>
            </a:r>
          </a:p>
          <a:p>
            <a:pPr marL="393700">
              <a:lnSpc>
                <a:spcPct val="110000"/>
              </a:lnSpc>
              <a:buSzPct val="100000"/>
              <a:defRPr/>
            </a:pPr>
            <a:r>
              <a:rPr lang="en-US" sz="2400" dirty="0">
                <a:latin typeface="Arial" panose="020B0604020202020204" pitchFamily="34" charset="0"/>
                <a:cs typeface="Arial" panose="020B0604020202020204" pitchFamily="34" charset="0"/>
              </a:rPr>
              <a:t>adjacent amino acid segments are usually stacked adjacent</a:t>
            </a:r>
          </a:p>
          <a:p>
            <a:pPr marL="393700">
              <a:lnSpc>
                <a:spcPct val="110000"/>
              </a:lnSpc>
              <a:buSzPct val="100000"/>
              <a:defRPr/>
            </a:pPr>
            <a:r>
              <a:rPr lang="en-US" sz="2400" dirty="0">
                <a:latin typeface="Arial" panose="020B0604020202020204" pitchFamily="34" charset="0"/>
                <a:cs typeface="Arial" panose="020B0604020202020204" pitchFamily="34" charset="0"/>
              </a:rPr>
              <a:t>the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conformation is most stable with right-handed connections</a:t>
            </a:r>
            <a:endParaRPr lang="en-US" dirty="0"/>
          </a:p>
          <a:p>
            <a:pPr marL="393700">
              <a:lnSpc>
                <a:spcPct val="110000"/>
              </a:lnSpc>
              <a:buSzPts val="2800"/>
              <a:defRPr/>
            </a:pPr>
            <a:endParaRPr lang="en-US" dirty="0"/>
          </a:p>
          <a:p>
            <a:pPr marL="393700">
              <a:lnSpc>
                <a:spcPct val="110000"/>
              </a:lnSpc>
              <a:buSzPts val="2800"/>
              <a:defRPr/>
            </a:pPr>
            <a:endParaRPr lang="en-US" sz="2400" dirty="0">
              <a:latin typeface="Arial" panose="020B0604020202020204" pitchFamily="34" charset="0"/>
              <a:cs typeface="Arial" panose="020B0604020202020204" pitchFamily="34" charset="0"/>
            </a:endParaRPr>
          </a:p>
          <a:p>
            <a:pPr marL="508000" indent="-457200">
              <a:lnSpc>
                <a:spcPct val="110000"/>
              </a:lnSpc>
              <a:buSzPts val="2800"/>
              <a:buFontTx/>
              <a:buAutoNum type="arabicPeriod"/>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kern="0" dirty="0">
              <a:latin typeface="Arial" panose="020B0604020202020204" pitchFamily="34" charset="0"/>
              <a:cs typeface="Arial" panose="020B0604020202020204" pitchFamily="34" charset="0"/>
            </a:endParaRPr>
          </a:p>
          <a:p>
            <a:pPr lvl="1"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kern="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kern="0" dirty="0">
              <a:latin typeface="Arial" panose="020B0604020202020204" pitchFamily="34" charset="0"/>
              <a:cs typeface="Arial" panose="020B0604020202020204" pitchFamily="34" charset="0"/>
            </a:endParaRPr>
          </a:p>
          <a:p>
            <a:pPr indent="-406400">
              <a:lnSpc>
                <a:spcPct val="110000"/>
              </a:lnSpc>
              <a:buSzPts val="2800"/>
              <a:defRPr/>
            </a:pPr>
            <a:endParaRPr lang="en-US" sz="2400" b="1" kern="0"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kern="0" dirty="0">
              <a:latin typeface="Arial" panose="020B0604020202020204" pitchFamily="34" charset="0"/>
              <a:cs typeface="Arial" panose="020B0604020202020204" pitchFamily="34" charset="0"/>
            </a:endParaRPr>
          </a:p>
        </p:txBody>
      </p:sp>
      <p:pic>
        <p:nvPicPr>
          <p:cNvPr id="132099" name="Picture 3" descr="Part a shows typical connections in an all-beta motif on the left. This consists of 8 parallel vertical arrows connected end to end by strings. The first arrow points down and its string loops to arrow 2 pointing upward that connects to arrow 5 (pointing downward), which loops to arrow 6 (pointing upward), which loops to arrow 8 (down), which loops to arrow 7 (up), which loops to arrow 4 (down), which loops to arrow 2 (up). To the right, a crossover connection (not observed) is similar but arrow 1 (down) points to arrow 2 (up) which loops to arrow 5 (down), which loops to arrow 4 (up), which loops to arrow 7 (down), which loops to arrow 8 (up), which loops to arrow 6 (down), which loops to arrow 3 (up). The string leaving arrow 6 runs across the string from arrows 4 to 5 in a highlighted spot. Part b shows a right-handed connection between beta strands as two downward facing arrows with a loop from the point of the right arrow to the base at the top of the left arrow. A left-handed connection between beta strands (very rare) is shown as two similar downward facing arrows, except that the loop runs from the point of the left arrow to the base of the right arrow. Part c shows a twisted beta sheet as five roughly parallel arrows that point toward the right. The first two curve upward, the third one curves downward, the fourth one has a slight wave in the middle, and the fifth one twists slightly to the left.">
            <a:extLst>
              <a:ext uri="{FF2B5EF4-FFF2-40B4-BE49-F238E27FC236}">
                <a16:creationId xmlns:a16="http://schemas.microsoft.com/office/drawing/2014/main" id="{886DE571-CE0A-F744-8D06-4DF5BF56E6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7100" y="1309688"/>
            <a:ext cx="4165600" cy="451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A4CB0D2-E44E-44CB-83A1-BD13E7620664}"/>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Complex Motifs Are Built from Simple Motifs</a:t>
            </a:r>
            <a:endParaRPr lang="en-AU" dirty="0"/>
          </a:p>
        </p:txBody>
      </p:sp>
      <p:sp>
        <p:nvSpPr>
          <p:cNvPr id="8" name="Google Shape;232;g7fe2cbe272_0_58">
            <a:extLst>
              <a:ext uri="{FF2B5EF4-FFF2-40B4-BE49-F238E27FC236}">
                <a16:creationId xmlns:a16="http://schemas.microsoft.com/office/drawing/2014/main" id="{1FA91996-FC9B-E14A-B329-FEA8119812FA}"/>
              </a:ext>
            </a:extLst>
          </p:cNvPr>
          <p:cNvSpPr txBox="1">
            <a:spLocks/>
          </p:cNvSpPr>
          <p:nvPr/>
        </p:nvSpPr>
        <p:spPr bwMode="auto">
          <a:xfrm>
            <a:off x="393700" y="1524000"/>
            <a:ext cx="8356600" cy="934065"/>
          </a:xfrm>
          <a:prstGeom prst="rect">
            <a:avLst/>
          </a:prstGeom>
          <a:noFill/>
          <a:ln>
            <a:noFill/>
          </a:ln>
        </p:spPr>
        <p:txBody>
          <a:bodyPr spcFirstLastPara="1" lIns="91425" tIns="45700" rIns="91425" bIns="45700"/>
          <a:lstStyle>
            <a:lvl1pPr marL="457200" lvl="0" indent="-342900" algn="l" rtl="0" eaLnBrk="0" fontAlgn="base" hangingPunct="0">
              <a:spcBef>
                <a:spcPts val="360"/>
              </a:spcBef>
              <a:spcAft>
                <a:spcPts val="0"/>
              </a:spcAft>
              <a:buClr>
                <a:schemeClr val="dk1"/>
              </a:buClr>
              <a:buSzPts val="1800"/>
              <a:buChar char="•"/>
              <a:defRPr sz="3200">
                <a:solidFill>
                  <a:schemeClr val="tx1"/>
                </a:solidFill>
                <a:latin typeface="Calibri" pitchFamily="34" charset="0"/>
                <a:ea typeface="MS PGothic" pitchFamily="34" charset="-128"/>
                <a:cs typeface="Calibri" pitchFamily="34" charset="0"/>
              </a:defRPr>
            </a:lvl1pPr>
            <a:lvl2pPr marL="914400" lvl="1" indent="-342900" algn="l" rtl="0" eaLnBrk="0" fontAlgn="base" hangingPunct="0">
              <a:spcBef>
                <a:spcPts val="360"/>
              </a:spcBef>
              <a:spcAft>
                <a:spcPts val="0"/>
              </a:spcAft>
              <a:buClr>
                <a:schemeClr val="dk1"/>
              </a:buClr>
              <a:buSzPts val="1800"/>
              <a:buChar char="–"/>
              <a:defRPr sz="2800">
                <a:solidFill>
                  <a:schemeClr val="tx1"/>
                </a:solidFill>
                <a:latin typeface="Calibri" pitchFamily="34" charset="0"/>
                <a:ea typeface="MS PGothic" pitchFamily="34" charset="-128"/>
                <a:cs typeface="Calibri" pitchFamily="34" charset="0"/>
              </a:defRPr>
            </a:lvl2pPr>
            <a:lvl3pPr marL="1371600" lvl="2" indent="-342900" algn="l" rtl="0" eaLnBrk="0" fontAlgn="base" hangingPunct="0">
              <a:spcBef>
                <a:spcPts val="360"/>
              </a:spcBef>
              <a:spcAft>
                <a:spcPts val="0"/>
              </a:spcAft>
              <a:buClr>
                <a:schemeClr val="dk1"/>
              </a:buClr>
              <a:buSzPts val="1800"/>
              <a:buChar char="•"/>
              <a:defRPr sz="2400">
                <a:solidFill>
                  <a:schemeClr val="tx1"/>
                </a:solidFill>
                <a:latin typeface="Calibri" pitchFamily="34" charset="0"/>
                <a:ea typeface="MS PGothic" pitchFamily="34" charset="-128"/>
                <a:cs typeface="Calibri" pitchFamily="34" charset="0"/>
              </a:defRPr>
            </a:lvl3pPr>
            <a:lvl4pPr marL="1828800" lvl="3"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4pPr>
            <a:lvl5pPr marL="2286000" lvl="4" indent="-342900" algn="l" rtl="0" eaLnBrk="0" fontAlgn="base" hangingPunct="0">
              <a:spcBef>
                <a:spcPts val="360"/>
              </a:spcBef>
              <a:spcAft>
                <a:spcPts val="0"/>
              </a:spcAft>
              <a:buClr>
                <a:schemeClr val="dk1"/>
              </a:buClr>
              <a:buSzPts val="1800"/>
              <a:buChar char="»"/>
              <a:defRPr sz="2000">
                <a:solidFill>
                  <a:schemeClr val="tx1"/>
                </a:solidFill>
                <a:latin typeface="Calibri" pitchFamily="34" charset="0"/>
                <a:ea typeface="MS PGothic" pitchFamily="34" charset="-128"/>
                <a:cs typeface="Calibri" pitchFamily="34" charset="0"/>
              </a:defRPr>
            </a:lvl5pPr>
            <a:lvl6pPr marL="2743200" lvl="5"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6pPr>
            <a:lvl7pPr marL="3200400" lvl="6"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7pPr>
            <a:lvl8pPr marL="3657600" lvl="7"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8pPr>
            <a:lvl9pPr marL="4114800" lvl="8" indent="-342900" algn="l" rtl="0" fontAlgn="base">
              <a:spcBef>
                <a:spcPts val="360"/>
              </a:spcBef>
              <a:spcAft>
                <a:spcPts val="0"/>
              </a:spcAft>
              <a:buClr>
                <a:schemeClr val="dk1"/>
              </a:buClr>
              <a:buSzPts val="1800"/>
              <a:buChar char="»"/>
              <a:defRPr sz="2000">
                <a:solidFill>
                  <a:schemeClr val="tx1"/>
                </a:solidFill>
                <a:latin typeface="+mn-lt"/>
                <a:ea typeface="ＭＳ Ｐゴシック" charset="-128"/>
              </a:defRPr>
            </a:lvl9pPr>
          </a:lstStyle>
          <a:p>
            <a:pPr marL="393700">
              <a:lnSpc>
                <a:spcPct val="110000"/>
              </a:lnSpc>
              <a:buSzPct val="100000"/>
              <a:defRPr/>
            </a:pPr>
            <a:r>
              <a:rPr lang="el-GR" sz="2400" b="1" i="1" dirty="0">
                <a:latin typeface="Arial" panose="020B0604020202020204" pitchFamily="34" charset="0"/>
                <a:cs typeface="Arial" panose="020B0604020202020204" pitchFamily="34" charset="0"/>
              </a:rPr>
              <a:t>α</a:t>
            </a:r>
            <a:r>
              <a:rPr lang="el-GR" sz="2400" b="1" dirty="0">
                <a:latin typeface="Arial" panose="020B0604020202020204" pitchFamily="34" charset="0"/>
                <a:cs typeface="Arial" panose="020B0604020202020204" pitchFamily="34" charset="0"/>
              </a:rPr>
              <a:t>/</a:t>
            </a:r>
            <a:r>
              <a:rPr lang="el-GR" sz="2400" b="1" i="1" dirty="0">
                <a:latin typeface="Arial" panose="020B0604020202020204" pitchFamily="34" charset="0"/>
                <a:cs typeface="Arial" panose="020B0604020202020204" pitchFamily="34" charset="0"/>
              </a:rPr>
              <a:t>β</a:t>
            </a:r>
            <a:r>
              <a:rPr lang="el-GR" sz="2400" b="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barrel </a:t>
            </a:r>
            <a:r>
              <a:rPr lang="en-US" sz="2400" dirty="0">
                <a:latin typeface="Arial" panose="020B0604020202020204" pitchFamily="34" charset="0"/>
                <a:cs typeface="Arial" panose="020B0604020202020204" pitchFamily="34" charset="0"/>
              </a:rPr>
              <a:t>= series of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loops arranged such that the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strands form a barrel </a:t>
            </a:r>
          </a:p>
          <a:p>
            <a:pPr marL="50800" indent="0">
              <a:lnSpc>
                <a:spcPct val="110000"/>
              </a:lnSpc>
              <a:buSzPts val="2800"/>
              <a:buFontTx/>
              <a:buNone/>
              <a:defRPr/>
            </a:pPr>
            <a:endParaRPr lang="en-US" dirty="0"/>
          </a:p>
          <a:p>
            <a:pPr marL="393700">
              <a:lnSpc>
                <a:spcPct val="110000"/>
              </a:lnSpc>
              <a:buSzPts val="2800"/>
              <a:defRPr/>
            </a:pPr>
            <a:endParaRPr lang="en-US" sz="2400" dirty="0">
              <a:latin typeface="Arial" panose="020B0604020202020204" pitchFamily="34" charset="0"/>
              <a:cs typeface="Arial" panose="020B0604020202020204" pitchFamily="34" charset="0"/>
            </a:endParaRPr>
          </a:p>
          <a:p>
            <a:pPr marL="508000" indent="-457200">
              <a:lnSpc>
                <a:spcPct val="110000"/>
              </a:lnSpc>
              <a:buSzPts val="2800"/>
              <a:buFontTx/>
              <a:buAutoNum type="arabicPeriod"/>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kern="0" dirty="0">
              <a:latin typeface="Arial" panose="020B0604020202020204" pitchFamily="34" charset="0"/>
              <a:cs typeface="Arial" panose="020B0604020202020204" pitchFamily="34" charset="0"/>
            </a:endParaRPr>
          </a:p>
          <a:p>
            <a:pPr lvl="1"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kern="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kern="0" dirty="0">
              <a:latin typeface="Arial" panose="020B0604020202020204" pitchFamily="34" charset="0"/>
              <a:cs typeface="Arial" panose="020B0604020202020204" pitchFamily="34" charset="0"/>
            </a:endParaRPr>
          </a:p>
          <a:p>
            <a:pPr indent="-406400">
              <a:lnSpc>
                <a:spcPct val="110000"/>
              </a:lnSpc>
              <a:buSzPts val="2800"/>
              <a:defRPr/>
            </a:pPr>
            <a:endParaRPr lang="en-US" sz="2400" b="1" kern="0"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kern="0" dirty="0">
              <a:latin typeface="Arial" panose="020B0604020202020204" pitchFamily="34" charset="0"/>
              <a:cs typeface="Arial" panose="020B0604020202020204" pitchFamily="34" charset="0"/>
            </a:endParaRPr>
          </a:p>
        </p:txBody>
      </p:sp>
      <p:pic>
        <p:nvPicPr>
          <p:cNvPr id="134147" name="Picture 2" descr="There is a beta alpha beta loop on the left. This has two parallel arrows pointing upward and to the right. The left top arrow is shorter and has a string from its tip that coils down to a helix that runs beneath the two arrows and ends with a strong that runs to the base of the bottom arrow, which is longer. Dotted lines from the top and bottom of the structure show how it fits into the bottom center of an alpha / beta barrel that has many similar structures arranged around it, all with helices toward the outsides and arrows toward the inside, forming an overall roughly circular shape.">
            <a:extLst>
              <a:ext uri="{FF2B5EF4-FFF2-40B4-BE49-F238E27FC236}">
                <a16:creationId xmlns:a16="http://schemas.microsoft.com/office/drawing/2014/main" id="{FE389CCA-8EF5-3440-AFA8-EEBB65036B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4062" y="2686665"/>
            <a:ext cx="5095875"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878AABF-149A-44A0-90B2-11146FA1F60E}"/>
              </a:ext>
            </a:extLst>
          </p:cNvPr>
          <p:cNvSpPr>
            <a:spLocks noGrp="1"/>
          </p:cNvSpPr>
          <p:nvPr>
            <p:ph type="title"/>
          </p:nvPr>
        </p:nvSpPr>
        <p:spPr/>
        <p:txBody>
          <a:bodyPr/>
          <a:lstStyle/>
          <a:p>
            <a:r>
              <a:rPr lang="en-US" altLang="en-US" dirty="0">
                <a:solidFill>
                  <a:srgbClr val="4E4CB4"/>
                </a:solidFill>
                <a:latin typeface="Arial" panose="020B0604020202020204" pitchFamily="34" charset="0"/>
                <a:cs typeface="Arial" panose="020B0604020202020204" pitchFamily="34" charset="0"/>
                <a:sym typeface="Symbol" pitchFamily="2" charset="2"/>
              </a:rPr>
              <a:t>Some Proteins or Protein Segments Are Intrinsically Disordered</a:t>
            </a:r>
            <a:endParaRPr lang="en-AU" dirty="0">
              <a:solidFill>
                <a:srgbClr val="4E4CB4"/>
              </a:solidFill>
            </a:endParaRPr>
          </a:p>
        </p:txBody>
      </p:sp>
      <p:sp>
        <p:nvSpPr>
          <p:cNvPr id="5" name="Google Shape;232;g7fe2cbe272_0_58">
            <a:extLst>
              <a:ext uri="{FF2B5EF4-FFF2-40B4-BE49-F238E27FC236}">
                <a16:creationId xmlns:a16="http://schemas.microsoft.com/office/drawing/2014/main" id="{34BD0305-0B6D-5B4B-98F6-A7FD6FEB1E8B}"/>
              </a:ext>
            </a:extLst>
          </p:cNvPr>
          <p:cNvSpPr txBox="1">
            <a:spLocks noGrp="1"/>
          </p:cNvSpPr>
          <p:nvPr>
            <p:ph type="body" idx="1"/>
          </p:nvPr>
        </p:nvSpPr>
        <p:spPr>
          <a:xfrm>
            <a:off x="498475" y="1981200"/>
            <a:ext cx="8147050" cy="4114800"/>
          </a:xfrm>
        </p:spPr>
        <p:txBody>
          <a:bodyPr/>
          <a:lstStyle/>
          <a:p>
            <a:pPr indent="-406400">
              <a:lnSpc>
                <a:spcPct val="110000"/>
              </a:lnSpc>
              <a:buSzPct val="100000"/>
              <a:defRPr/>
            </a:pPr>
            <a:r>
              <a:rPr lang="en-US" sz="2400" dirty="0">
                <a:latin typeface="Arial" panose="020B0604020202020204" pitchFamily="34" charset="0"/>
                <a:cs typeface="Arial" panose="020B0604020202020204" pitchFamily="34" charset="0"/>
              </a:rPr>
              <a:t>intrinsically disordered proteins:</a:t>
            </a:r>
          </a:p>
          <a:p>
            <a:pPr lvl="1" indent="-406400">
              <a:lnSpc>
                <a:spcPct val="110000"/>
              </a:lnSpc>
              <a:buSzPts val="2800"/>
              <a:defRPr/>
            </a:pPr>
            <a:r>
              <a:rPr lang="en-US" sz="2400" dirty="0">
                <a:latin typeface="Arial" panose="020B0604020202020204" pitchFamily="34" charset="0"/>
                <a:cs typeface="Arial" panose="020B0604020202020204" pitchFamily="34" charset="0"/>
              </a:rPr>
              <a:t>lack definable structure</a:t>
            </a:r>
          </a:p>
          <a:p>
            <a:pPr lvl="1" indent="-406400">
              <a:lnSpc>
                <a:spcPct val="110000"/>
              </a:lnSpc>
              <a:buSzPts val="2800"/>
              <a:defRPr/>
            </a:pPr>
            <a:r>
              <a:rPr lang="en-US" sz="2400" dirty="0">
                <a:latin typeface="Arial" panose="020B0604020202020204" pitchFamily="34" charset="0"/>
                <a:cs typeface="Arial" panose="020B0604020202020204" pitchFamily="34" charset="0"/>
              </a:rPr>
              <a:t>often lack a hydrophobic core</a:t>
            </a:r>
          </a:p>
          <a:p>
            <a:pPr lvl="1" indent="-406400">
              <a:lnSpc>
                <a:spcPct val="110000"/>
              </a:lnSpc>
              <a:buSzPts val="2800"/>
              <a:defRPr/>
            </a:pPr>
            <a:r>
              <a:rPr lang="en-US" sz="2400" dirty="0">
                <a:latin typeface="Arial" panose="020B0604020202020204" pitchFamily="34" charset="0"/>
                <a:cs typeface="Arial" panose="020B0604020202020204" pitchFamily="34" charset="0"/>
              </a:rPr>
              <a:t>high densities of charged residues (Lys, </a:t>
            </a:r>
            <a:r>
              <a:rPr lang="en-US" sz="2400" dirty="0" err="1">
                <a:latin typeface="Arial" panose="020B0604020202020204" pitchFamily="34" charset="0"/>
                <a:cs typeface="Arial" panose="020B0604020202020204" pitchFamily="34" charset="0"/>
              </a:rPr>
              <a:t>Arg</a:t>
            </a:r>
            <a:r>
              <a:rPr lang="en-US" sz="2400" dirty="0">
                <a:latin typeface="Arial" panose="020B0604020202020204" pitchFamily="34" charset="0"/>
                <a:cs typeface="Arial" panose="020B0604020202020204" pitchFamily="34" charset="0"/>
              </a:rPr>
              <a:t>, Glu) and Pro</a:t>
            </a:r>
          </a:p>
          <a:p>
            <a:pPr lvl="1" indent="-406400">
              <a:lnSpc>
                <a:spcPct val="110000"/>
              </a:lnSpc>
              <a:buSzPts val="2800"/>
              <a:defRPr/>
            </a:pPr>
            <a:r>
              <a:rPr lang="en-US" sz="2400" dirty="0">
                <a:latin typeface="Arial" panose="020B0604020202020204" pitchFamily="34" charset="0"/>
                <a:cs typeface="Arial" panose="020B0604020202020204" pitchFamily="34" charset="0"/>
              </a:rPr>
              <a:t>facilitates a protein to interact with multiple binding partners</a:t>
            </a:r>
          </a:p>
          <a:p>
            <a:pPr indent="-406400">
              <a:lnSpc>
                <a:spcPct val="110000"/>
              </a:lnSpc>
              <a:buSzPts val="2800"/>
              <a:defRPr/>
            </a:pPr>
            <a:endParaRPr lang="en-US" sz="2400" dirty="0">
              <a:latin typeface="Arial" panose="020B0604020202020204" pitchFamily="34" charset="0"/>
              <a:cs typeface="Arial" panose="020B0604020202020204" pitchFamily="34" charset="0"/>
            </a:endParaRPr>
          </a:p>
          <a:p>
            <a:pPr marL="50800" indent="0">
              <a:lnSpc>
                <a:spcPct val="110000"/>
              </a:lnSpc>
              <a:buSzPts val="2800"/>
              <a:buFontTx/>
              <a:buNone/>
              <a:defRPr/>
            </a:pPr>
            <a:endParaRPr lang="en-US" sz="2400" dirty="0">
              <a:latin typeface="Arial" panose="020B0604020202020204" pitchFamily="34" charset="0"/>
              <a:cs typeface="Arial" panose="020B0604020202020204" pitchFamily="34" charset="0"/>
            </a:endParaRPr>
          </a:p>
          <a:p>
            <a:pPr indent="-406400">
              <a:lnSpc>
                <a:spcPct val="110000"/>
              </a:lnSpc>
              <a:buSzPts val="2800"/>
              <a:defRPr/>
            </a:pPr>
            <a:endParaRPr lang="en-US" sz="2400" b="1" dirty="0">
              <a:latin typeface="Arial" panose="020B0604020202020204" pitchFamily="34" charset="0"/>
              <a:cs typeface="Arial" panose="020B0604020202020204" pitchFamily="34" charset="0"/>
            </a:endParaRPr>
          </a:p>
          <a:p>
            <a:pPr lvl="1" indent="-406400">
              <a:lnSpc>
                <a:spcPct val="110000"/>
              </a:lnSpc>
              <a:buSzPts val="2800"/>
              <a:defRPr/>
            </a:pPr>
            <a:endParaRPr lang="en-US" sz="2000" b="1" dirty="0">
              <a:latin typeface="Arial" panose="020B0604020202020204" pitchFamily="34" charset="0"/>
              <a:cs typeface="Arial" panose="020B0604020202020204" pitchFamily="34"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BE0382-58A1-4D4B-872C-FDC60D811967}"/>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Intrinsically Disordered Segments Can Assume Different Structures</a:t>
            </a:r>
            <a:endParaRPr lang="en-AU" dirty="0"/>
          </a:p>
        </p:txBody>
      </p:sp>
      <p:pic>
        <p:nvPicPr>
          <p:cNvPr id="138242" name="Picture 3" descr="Part a shows a faint outer structure of an almost oval protein that is slightly wider at the lower right. It contains several ribbon structure arrows across the middle. The N-terminus is shown as a dotted line coming in from the right behind these arrows. A double helix is shown at the bottom, ending with a dotted line labeled C terminus. Part b has a graph that plots amino acid residues on the horizontal axis ranging from 0 to 400, labeled in increments of 100, against the P O N D R score on the vertical axis ranging from 0 to 1.0, labeled in increments of 0.5. There is a horizontal strip running from 0.5 on the vertical axis that is divided into three segments before it ends with a vertical strip at 380 on the horizontal axis. Segment 1 runs from 0 to 90 on the horizontal axis, segment 2 runs from 90 to 280 on the horizontal axis, and segment 3 runs from 280 to 380 on the horizontal axis. A line runs from the N terminus of the protein in part a to segment 1, a line runs from the double helix in the protein to segment 2, and a line runs from the C terminus to segment 3. The vertical strip has four segments. The first is wider than the others and runs from 0.25 to 0.4 on the vertical axis, the second runs from 0.4 to 0.5 on the vertical axis, the third runs from 0.5 to 0.6 on the vertical axis, and the fourth runs from 0.6 to 0.7 on the vertical axis. Lines run from each segment to short dotted strands that join to the surface contour views of four different proteins. Bottom vertical segment: a roughly comma-shaped protein, s 100 B (beta beta), with a colored portion extending in the smaller curve to the left to end in the short strand; second vertical segment: the strand joins a thin colored portion that joins with an almost spherical portion of a contour surface view of C B P bromo-domain; third segment: the string ends at a small, roughly rectangular colored segment inserted into the bottom of the upper left half of a roughly oval vertical protein shown in surface contour view, labeled sirtuin; top segment: the string runs to a small, roughly rectangular colored portion of an oval protein, cyclin A. All data on the graph are approximate. The curve on the graph begins at (0, 1.0) in segment 1 for the N terminus, drops rapidly to (50, 0.25), rises to (40, 0.8), drops to (50, 0.75), rises to (60, 95), drops slightly at (54, 90), then rises to (75, 1.0) to run straight along the top into the region of segment 2, where it drops rapidly to (101, 0.05), then drops to (105, 0), runs along the horizontal axis, then rises to (160, 80), drops to (180, 25), rises to (185, 0.5), drops to (205, 0.2), rises to (215, 0.5), drops to (235, 0.1), rises to (250, 0.4), drops to (270), 0.3), rises to (270, 0.85), drops slightly as it enters segment 3 for the C terminus to (305, 0.80), rises to (310, 1.0), drops to (330, 0.25), rises to (335, 0.6), drops to (340, 0.25), rises to (350, 0.75), drops to (360, 0.60), rises to (370, 0.95), drops to (385, 0.5) within the vertical strip, and rises to (380, 1.0).">
            <a:extLst>
              <a:ext uri="{FF2B5EF4-FFF2-40B4-BE49-F238E27FC236}">
                <a16:creationId xmlns:a16="http://schemas.microsoft.com/office/drawing/2014/main" id="{8664780A-4228-304B-A99F-53954DF897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676400"/>
            <a:ext cx="6858000" cy="467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C05FE-06BB-4318-976C-D2FE8D1F27EB}"/>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15</a:t>
            </a:r>
            <a:endParaRPr lang="en-AU" dirty="0">
              <a:solidFill>
                <a:srgbClr val="145C76"/>
              </a:solidFill>
            </a:endParaRPr>
          </a:p>
        </p:txBody>
      </p:sp>
      <p:sp>
        <p:nvSpPr>
          <p:cNvPr id="7" name="Google Shape;433;g847cf01710_0_113">
            <a:extLst>
              <a:ext uri="{FF2B5EF4-FFF2-40B4-BE49-F238E27FC236}">
                <a16:creationId xmlns:a16="http://schemas.microsoft.com/office/drawing/2014/main" id="{20C9A5BC-B194-9B4F-A99B-3D8C930CD6B8}"/>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feature is NOT associated with globular proteins?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a:pPr>
            <a:r>
              <a:rPr lang="en-US" sz="2400" dirty="0">
                <a:latin typeface="Arial" panose="020B0604020202020204" pitchFamily="34" charset="0"/>
                <a:cs typeface="Arial" panose="020B0604020202020204" pitchFamily="34" charset="0"/>
              </a:rPr>
              <a:t>domains</a:t>
            </a:r>
          </a:p>
          <a:p>
            <a:pPr marL="457200" indent="-457200">
              <a:buAutoNum type="alphaUcPeriod" startAt="2"/>
            </a:pPr>
            <a:r>
              <a:rPr lang="en-US" sz="2400" dirty="0">
                <a:latin typeface="Arial" panose="020B0604020202020204" pitchFamily="34" charset="0"/>
                <a:cs typeface="Arial" panose="020B0604020202020204" pitchFamily="34" charset="0"/>
              </a:rPr>
              <a:t>motifs</a:t>
            </a:r>
          </a:p>
          <a:p>
            <a:pPr marL="457200" indent="-457200">
              <a:buAutoNum type="alphaUcPeriod" startAt="3"/>
            </a:pPr>
            <a:r>
              <a:rPr lang="en-US" sz="2400" dirty="0">
                <a:latin typeface="Arial" panose="020B0604020202020204" pitchFamily="34" charset="0"/>
                <a:cs typeface="Arial" panose="020B0604020202020204" pitchFamily="34" charset="0"/>
              </a:rPr>
              <a:t>classified as either all </a:t>
            </a:r>
            <a:r>
              <a:rPr lang="el-GR" sz="2400" i="1" dirty="0">
                <a:latin typeface="Arial" panose="020B0604020202020204" pitchFamily="34" charset="0"/>
                <a:cs typeface="Arial" panose="020B0604020202020204" pitchFamily="34" charset="0"/>
              </a:rPr>
              <a:t>α </a:t>
            </a:r>
            <a:r>
              <a:rPr lang="en-US" sz="2400" dirty="0">
                <a:latin typeface="Arial" panose="020B0604020202020204" pitchFamily="34" charset="0"/>
                <a:cs typeface="Arial" panose="020B0604020202020204" pitchFamily="34" charset="0"/>
              </a:rPr>
              <a:t>or all</a:t>
            </a:r>
            <a:r>
              <a:rPr lang="en-US" sz="2400" i="1" dirty="0">
                <a:latin typeface="Arial" panose="020B0604020202020204" pitchFamily="34" charset="0"/>
                <a:cs typeface="Arial" panose="020B0604020202020204" pitchFamily="34" charset="0"/>
              </a:rPr>
              <a:t>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endParaRPr lang="en-US" sz="2400" baseline="30000" dirty="0">
              <a:latin typeface="Arial" panose="020B0604020202020204" pitchFamily="34" charset="0"/>
              <a:cs typeface="Arial" panose="020B0604020202020204" pitchFamily="34" charset="0"/>
            </a:endParaRPr>
          </a:p>
          <a:p>
            <a:pPr marL="457200" indent="-457200">
              <a:buAutoNum type="alphaUcPeriod" startAt="3"/>
            </a:pPr>
            <a:r>
              <a:rPr lang="en-US" sz="2400" dirty="0">
                <a:latin typeface="Arial" panose="020B0604020202020204" pitchFamily="34" charset="0"/>
                <a:cs typeface="Arial" panose="020B0604020202020204" pitchFamily="34" charset="0"/>
              </a:rPr>
              <a:t>intrinsically disordered regions of structure</a:t>
            </a:r>
            <a:endParaRPr lang="en-US" sz="2400" baseline="30000" dirty="0">
              <a:latin typeface="Arial" panose="020B0604020202020204" pitchFamily="34" charset="0"/>
              <a:cs typeface="Arial" panose="020B0604020202020204" pitchFamily="34" charset="0"/>
            </a:endParaRPr>
          </a:p>
        </p:txBody>
      </p:sp>
      <p:pic>
        <p:nvPicPr>
          <p:cNvPr id="5" name="Picture 4" descr="Icon P 3&#10;">
            <a:extLst>
              <a:ext uri="{FF2B5EF4-FFF2-40B4-BE49-F238E27FC236}">
                <a16:creationId xmlns:a16="http://schemas.microsoft.com/office/drawing/2014/main" id="{03E7A127-9AD5-49A2-A26E-8963490B5D24}"/>
              </a:ext>
            </a:extLst>
          </p:cNvPr>
          <p:cNvPicPr>
            <a:picLocks noChangeAspect="1"/>
          </p:cNvPicPr>
          <p:nvPr/>
        </p:nvPicPr>
        <p:blipFill>
          <a:blip r:embed="rId3"/>
          <a:stretch>
            <a:fillRect/>
          </a:stretch>
        </p:blipFill>
        <p:spPr>
          <a:xfrm>
            <a:off x="777479" y="349728"/>
            <a:ext cx="1133954" cy="816935"/>
          </a:xfrm>
          <a:prstGeom prst="rect">
            <a:avLst/>
          </a:prstGeom>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E599"/>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CD2E2-C10B-4A6D-858A-B860428E576A}"/>
              </a:ext>
            </a:extLst>
          </p:cNvPr>
          <p:cNvSpPr>
            <a:spLocks noGrp="1"/>
          </p:cNvSpPr>
          <p:nvPr>
            <p:ph type="title"/>
          </p:nvPr>
        </p:nvSpPr>
        <p:spPr/>
        <p:txBody>
          <a:bodyPr/>
          <a:lstStyle/>
          <a:p>
            <a:r>
              <a:rPr lang="en-US" altLang="en-US" dirty="0">
                <a:solidFill>
                  <a:srgbClr val="145C76"/>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Clicker Question 15, Response</a:t>
            </a:r>
            <a:endParaRPr lang="en-AU" dirty="0">
              <a:solidFill>
                <a:srgbClr val="145C76"/>
              </a:solidFill>
            </a:endParaRPr>
          </a:p>
        </p:txBody>
      </p:sp>
      <p:sp>
        <p:nvSpPr>
          <p:cNvPr id="4" name="Google Shape;433;g847cf01710_0_113">
            <a:extLst>
              <a:ext uri="{FF2B5EF4-FFF2-40B4-BE49-F238E27FC236}">
                <a16:creationId xmlns:a16="http://schemas.microsoft.com/office/drawing/2014/main" id="{FE5DC4A5-B6A6-B34C-9448-8AB5CC881F13}"/>
              </a:ext>
            </a:extLst>
          </p:cNvPr>
          <p:cNvSpPr txBox="1">
            <a:spLocks noChangeArrowheads="1"/>
          </p:cNvSpPr>
          <p:nvPr/>
        </p:nvSpPr>
        <p:spPr bwMode="auto">
          <a:xfrm>
            <a:off x="288925" y="1412875"/>
            <a:ext cx="8702675" cy="4986338"/>
          </a:xfrm>
          <a:prstGeom prst="rect">
            <a:avLst/>
          </a:prstGeom>
          <a:noFill/>
          <a:ln>
            <a:noFill/>
          </a:ln>
        </p:spPr>
        <p:txBody>
          <a:bodyPr lIns="91425" tIns="45700" rIns="91425" bIns="45700"/>
          <a:lstStyle>
            <a:lvl1pPr>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4064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55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55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en-US" sz="2400" dirty="0">
                <a:latin typeface="Arial" panose="020B0604020202020204" pitchFamily="34" charset="0"/>
                <a:cs typeface="Arial" panose="020B0604020202020204" pitchFamily="34" charset="0"/>
              </a:rPr>
              <a:t>Which feature is NOT associated with globular proteins?</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panose="020B0604020202020204" pitchFamily="34" charset="0"/>
            </a:endParaRPr>
          </a:p>
          <a:p>
            <a:pPr marL="457200" indent="-457200">
              <a:buAutoNum type="alphaUcPeriod" startAt="3"/>
            </a:pPr>
            <a:r>
              <a:rPr lang="en-US" sz="2400" b="1" dirty="0">
                <a:latin typeface="Arial" panose="020B0604020202020204" pitchFamily="34" charset="0"/>
                <a:cs typeface="Arial" panose="020B0604020202020204" pitchFamily="34" charset="0"/>
              </a:rPr>
              <a:t>classified as either all </a:t>
            </a:r>
            <a:r>
              <a:rPr lang="el-GR" sz="2400" b="1" i="1" dirty="0">
                <a:latin typeface="Arial" panose="020B0604020202020204" pitchFamily="34" charset="0"/>
                <a:cs typeface="Arial" panose="020B0604020202020204" pitchFamily="34" charset="0"/>
              </a:rPr>
              <a:t>α </a:t>
            </a:r>
            <a:r>
              <a:rPr lang="en-US" sz="2400" b="1" dirty="0">
                <a:latin typeface="Arial" panose="020B0604020202020204" pitchFamily="34" charset="0"/>
                <a:cs typeface="Arial" panose="020B0604020202020204" pitchFamily="34" charset="0"/>
              </a:rPr>
              <a:t>or all</a:t>
            </a:r>
            <a:r>
              <a:rPr lang="en-US" sz="2400" b="1" i="1" dirty="0">
                <a:latin typeface="Arial" panose="020B0604020202020204" pitchFamily="34" charset="0"/>
                <a:cs typeface="Arial" panose="020B0604020202020204" pitchFamily="34" charset="0"/>
              </a:rPr>
              <a:t> </a:t>
            </a:r>
            <a:r>
              <a:rPr lang="el-GR" sz="2400" b="1" i="1" dirty="0">
                <a:latin typeface="Arial" panose="020B0604020202020204" pitchFamily="34" charset="0"/>
                <a:cs typeface="Arial" panose="020B0604020202020204" pitchFamily="34" charset="0"/>
              </a:rPr>
              <a:t>β</a:t>
            </a:r>
            <a:r>
              <a:rPr lang="el-GR" sz="2400" b="1" dirty="0">
                <a:latin typeface="Arial" panose="020B0604020202020204" pitchFamily="34" charset="0"/>
                <a:cs typeface="Arial" panose="020B0604020202020204" pitchFamily="34" charset="0"/>
              </a:rPr>
              <a:t> </a:t>
            </a:r>
            <a:endParaRPr lang="en-US" sz="2400" b="1" dirty="0">
              <a:latin typeface="Arial" panose="020B0604020202020204" pitchFamily="34" charset="0"/>
              <a:cs typeface="Arial" panose="020B0604020202020204" pitchFamily="34" charset="0"/>
            </a:endParaRPr>
          </a:p>
          <a:p>
            <a:pPr marL="457200" indent="-457200">
              <a:buAutoNum type="alphaUcPeriod" startAt="3"/>
            </a:pPr>
            <a:endParaRPr lang="en-US" sz="2400" b="1" baseline="30000" dirty="0">
              <a:latin typeface="Arial" panose="020B0604020202020204" pitchFamily="34" charset="0"/>
              <a:cs typeface="Arial" panose="020B0604020202020204" pitchFamily="34" charset="0"/>
            </a:endParaRPr>
          </a:p>
          <a:p>
            <a:pPr>
              <a:buNone/>
            </a:pPr>
            <a:r>
              <a:rPr lang="en-US" sz="2400" b="1" dirty="0">
                <a:latin typeface="Arial" panose="020B0604020202020204" pitchFamily="34" charset="0"/>
                <a:cs typeface="Arial" panose="020B0604020202020204" pitchFamily="34" charset="0"/>
              </a:rPr>
              <a:t>Globular proteins are folded into a spherical or globular shape. Globular proteins often contain several types of secondary structure and have a variety of tertiary structures. These proteins are not classified as either all </a:t>
            </a:r>
            <a:r>
              <a:rPr lang="el-GR" sz="2400" b="1" i="1" dirty="0">
                <a:latin typeface="Arial" panose="020B0604020202020204" pitchFamily="34" charset="0"/>
                <a:cs typeface="Arial" panose="020B0604020202020204" pitchFamily="34" charset="0"/>
              </a:rPr>
              <a:t>α </a:t>
            </a:r>
            <a:r>
              <a:rPr lang="en-US" sz="2400" b="1" dirty="0">
                <a:latin typeface="Arial" panose="020B0604020202020204" pitchFamily="34" charset="0"/>
                <a:cs typeface="Arial" panose="020B0604020202020204" pitchFamily="34" charset="0"/>
              </a:rPr>
              <a:t>or all</a:t>
            </a:r>
            <a:r>
              <a:rPr lang="en-US" sz="2400" b="1" i="1" dirty="0">
                <a:latin typeface="Arial" panose="020B0604020202020204" pitchFamily="34" charset="0"/>
                <a:cs typeface="Arial" panose="020B0604020202020204" pitchFamily="34" charset="0"/>
              </a:rPr>
              <a:t> </a:t>
            </a:r>
            <a:r>
              <a:rPr lang="el-GR" sz="2400" b="1" i="1" dirty="0">
                <a:latin typeface="Arial" panose="020B0604020202020204" pitchFamily="34" charset="0"/>
                <a:cs typeface="Arial" panose="020B0604020202020204" pitchFamily="34" charset="0"/>
              </a:rPr>
              <a:t>β</a:t>
            </a:r>
            <a:r>
              <a:rPr lang="en-US" sz="2400" b="1" dirty="0">
                <a:latin typeface="Arial" panose="020B0604020202020204" pitchFamily="34" charset="0"/>
                <a:cs typeface="Arial" panose="020B0604020202020204" pitchFamily="34" charset="0"/>
              </a:rPr>
              <a:t>. </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97D969-9C5D-41AD-8196-FA428FA552A5}"/>
              </a:ext>
            </a:extLst>
          </p:cNvPr>
          <p:cNvSpPr>
            <a:spLocks noGrp="1"/>
          </p:cNvSpPr>
          <p:nvPr>
            <p:ph type="title"/>
          </p:nvPr>
        </p:nvSpPr>
        <p:spPr/>
        <p:txBody>
          <a:bodyPr/>
          <a:lstStyle/>
          <a:p>
            <a:r>
              <a:rPr lang="en-US" altLang="en-US" dirty="0">
                <a:solidFill>
                  <a:srgbClr val="144652"/>
                </a:solidFill>
              </a:rPr>
              <a:t> </a:t>
            </a:r>
            <a:r>
              <a:rPr lang="en-US" altLang="en-US" dirty="0">
                <a:solidFill>
                  <a:srgbClr val="144652"/>
                </a:solidFill>
                <a:latin typeface="Arial" panose="020B0604020202020204" pitchFamily="34" charset="0"/>
                <a:cs typeface="Arial" panose="020B0604020202020204" pitchFamily="34" charset="0"/>
              </a:rPr>
              <a:t>Activity: Tertiary</a:t>
            </a:r>
            <a:br>
              <a:rPr lang="en-US" altLang="en-US" dirty="0">
                <a:solidFill>
                  <a:srgbClr val="144652"/>
                </a:solidFill>
                <a:latin typeface="Arial" panose="020B0604020202020204" pitchFamily="34" charset="0"/>
                <a:cs typeface="Arial" panose="020B0604020202020204" pitchFamily="34" charset="0"/>
              </a:rPr>
            </a:br>
            <a:r>
              <a:rPr lang="en-US" altLang="en-US" dirty="0">
                <a:solidFill>
                  <a:srgbClr val="144652"/>
                </a:solidFill>
                <a:latin typeface="Arial" panose="020B0604020202020204" pitchFamily="34" charset="0"/>
                <a:cs typeface="Arial" panose="020B0604020202020204" pitchFamily="34" charset="0"/>
              </a:rPr>
              <a:t>Structure Muddiest Point</a:t>
            </a:r>
            <a:r>
              <a:rPr lang="en-US" altLang="en-US" sz="2000" b="0" dirty="0">
                <a:solidFill>
                  <a:srgbClr val="144652"/>
                </a:solidFill>
                <a:latin typeface="Arial" panose="020B0604020202020204" pitchFamily="34" charset="0"/>
                <a:cs typeface="Arial" panose="020B0604020202020204" pitchFamily="34" charset="0"/>
              </a:rPr>
              <a:t> (1 of 2)</a:t>
            </a:r>
            <a:endParaRPr lang="en-AU" sz="2000" b="0" dirty="0">
              <a:solidFill>
                <a:srgbClr val="144652"/>
              </a:solidFill>
            </a:endParaRPr>
          </a:p>
        </p:txBody>
      </p:sp>
      <p:sp>
        <p:nvSpPr>
          <p:cNvPr id="140291" name="Google Shape;367;g847cf01710_0_29">
            <a:extLst>
              <a:ext uri="{FF2B5EF4-FFF2-40B4-BE49-F238E27FC236}">
                <a16:creationId xmlns:a16="http://schemas.microsoft.com/office/drawing/2014/main" id="{0A64F45F-AC55-0C48-9E27-8057EA01C929}"/>
              </a:ext>
            </a:extLst>
          </p:cNvPr>
          <p:cNvSpPr>
            <a:spLocks noGrp="1" noChangeArrowheads="1"/>
          </p:cNvSpPr>
          <p:nvPr>
            <p:ph type="body" idx="1"/>
          </p:nvPr>
        </p:nvSpPr>
        <p:spPr>
          <a:xfrm>
            <a:off x="685800" y="1670050"/>
            <a:ext cx="8034338" cy="1143000"/>
          </a:xfrm>
        </p:spPr>
        <p:txBody>
          <a:bodyPr lIns="91425" tIns="45700" rIns="91425" bIns="45700"/>
          <a:lstStyle/>
          <a:p>
            <a:pPr marL="0" indent="0">
              <a:lnSpc>
                <a:spcPct val="115000"/>
              </a:lnSpc>
              <a:spcBef>
                <a:spcPct val="0"/>
              </a:spcBef>
              <a:buFontTx/>
              <a:buNone/>
            </a:pPr>
            <a:r>
              <a:rPr lang="en-US" altLang="en-US" sz="2400" dirty="0">
                <a:latin typeface="Arial" panose="020B0604020202020204" pitchFamily="34" charset="0"/>
                <a:cs typeface="Arial" panose="020B0604020202020204" pitchFamily="34" charset="0"/>
                <a:sym typeface="Arial" panose="020B0604020202020204" pitchFamily="34" charset="0"/>
              </a:rPr>
              <a:t>Complete the Ch4 Student Activity, Day 1: </a:t>
            </a:r>
            <a:r>
              <a:rPr lang="en-US" altLang="en-US" sz="2400" dirty="0">
                <a:latin typeface="Arial" panose="020B0604020202020204" pitchFamily="34" charset="0"/>
                <a:cs typeface="Arial" panose="020B0604020202020204" pitchFamily="34" charset="0"/>
              </a:rPr>
              <a:t>Tertiary Structure (Muddiest Point) Achieve assessment.</a:t>
            </a:r>
          </a:p>
        </p:txBody>
      </p:sp>
      <p:pic>
        <p:nvPicPr>
          <p:cNvPr id="6" name="Picture 5" descr="Icon P 4&#10;">
            <a:extLst>
              <a:ext uri="{FF2B5EF4-FFF2-40B4-BE49-F238E27FC236}">
                <a16:creationId xmlns:a16="http://schemas.microsoft.com/office/drawing/2014/main" id="{8E44AE57-E387-42DF-87F2-EEA802EE8C68}"/>
              </a:ext>
            </a:extLst>
          </p:cNvPr>
          <p:cNvPicPr>
            <a:picLocks noChangeAspect="1"/>
          </p:cNvPicPr>
          <p:nvPr/>
        </p:nvPicPr>
        <p:blipFill>
          <a:blip r:embed="rId3"/>
          <a:stretch>
            <a:fillRect/>
          </a:stretch>
        </p:blipFill>
        <p:spPr>
          <a:xfrm>
            <a:off x="1158423" y="29496"/>
            <a:ext cx="1133954" cy="816935"/>
          </a:xfrm>
          <a:prstGeom prst="rect">
            <a:avLst/>
          </a:prstGeom>
        </p:spPr>
      </p:pic>
      <p:pic>
        <p:nvPicPr>
          <p:cNvPr id="4" name="Picture 3" descr="A screenshot of the muddiest point question from the Achieve course.">
            <a:extLst>
              <a:ext uri="{FF2B5EF4-FFF2-40B4-BE49-F238E27FC236}">
                <a16:creationId xmlns:a16="http://schemas.microsoft.com/office/drawing/2014/main" id="{463FBBAB-40FC-4D35-8FF6-96E67147C61E}"/>
              </a:ext>
            </a:extLst>
          </p:cNvPr>
          <p:cNvPicPr>
            <a:picLocks noChangeAspect="1"/>
          </p:cNvPicPr>
          <p:nvPr/>
        </p:nvPicPr>
        <p:blipFill>
          <a:blip r:embed="rId4"/>
          <a:stretch>
            <a:fillRect/>
          </a:stretch>
        </p:blipFill>
        <p:spPr>
          <a:xfrm>
            <a:off x="215676" y="3187700"/>
            <a:ext cx="8712648" cy="3264068"/>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BBE0E3"/>
        </a:solidFill>
        <a:effectLst/>
      </p:bgPr>
    </p:bg>
    <p:spTree>
      <p:nvGrpSpPr>
        <p:cNvPr id="1" name=""/>
        <p:cNvGrpSpPr/>
        <p:nvPr/>
      </p:nvGrpSpPr>
      <p:grpSpPr>
        <a:xfrm>
          <a:off x="0" y="0"/>
          <a:ext cx="0" cy="0"/>
          <a:chOff x="0" y="0"/>
          <a:chExt cx="0" cy="0"/>
        </a:xfrm>
      </p:grpSpPr>
      <p:pic>
        <p:nvPicPr>
          <p:cNvPr id="6" name="Picture 5" descr="Icon P 4&#10;">
            <a:extLst>
              <a:ext uri="{FF2B5EF4-FFF2-40B4-BE49-F238E27FC236}">
                <a16:creationId xmlns:a16="http://schemas.microsoft.com/office/drawing/2014/main" id="{6FB4F2AE-E62D-4561-83A2-4D8DB8F76773}"/>
              </a:ext>
            </a:extLst>
          </p:cNvPr>
          <p:cNvPicPr>
            <a:picLocks noChangeAspect="1"/>
          </p:cNvPicPr>
          <p:nvPr/>
        </p:nvPicPr>
        <p:blipFill>
          <a:blip r:embed="rId3"/>
          <a:stretch>
            <a:fillRect/>
          </a:stretch>
        </p:blipFill>
        <p:spPr>
          <a:xfrm>
            <a:off x="1158423" y="29496"/>
            <a:ext cx="1133954" cy="816935"/>
          </a:xfrm>
          <a:prstGeom prst="rect">
            <a:avLst/>
          </a:prstGeom>
        </p:spPr>
      </p:pic>
      <p:sp>
        <p:nvSpPr>
          <p:cNvPr id="2" name="Title 1">
            <a:extLst>
              <a:ext uri="{FF2B5EF4-FFF2-40B4-BE49-F238E27FC236}">
                <a16:creationId xmlns:a16="http://schemas.microsoft.com/office/drawing/2014/main" id="{789F5413-CA05-4BE3-809F-AD858A7E195F}"/>
              </a:ext>
            </a:extLst>
          </p:cNvPr>
          <p:cNvSpPr>
            <a:spLocks noGrp="1"/>
          </p:cNvSpPr>
          <p:nvPr>
            <p:ph type="title"/>
          </p:nvPr>
        </p:nvSpPr>
        <p:spPr/>
        <p:txBody>
          <a:bodyPr/>
          <a:lstStyle/>
          <a:p>
            <a:r>
              <a:rPr lang="en-US" altLang="en-US" dirty="0">
                <a:solidFill>
                  <a:srgbClr val="144652"/>
                </a:solidFill>
              </a:rPr>
              <a:t> </a:t>
            </a:r>
            <a:r>
              <a:rPr lang="en-US" altLang="en-US" dirty="0">
                <a:solidFill>
                  <a:srgbClr val="144652"/>
                </a:solidFill>
                <a:latin typeface="Arial" panose="020B0604020202020204" pitchFamily="34" charset="0"/>
                <a:cs typeface="Arial" panose="020B0604020202020204" pitchFamily="34" charset="0"/>
              </a:rPr>
              <a:t>Activity: Tertiary</a:t>
            </a:r>
            <a:br>
              <a:rPr lang="en-US" altLang="en-US" dirty="0">
                <a:solidFill>
                  <a:srgbClr val="144652"/>
                </a:solidFill>
                <a:latin typeface="Arial" panose="020B0604020202020204" pitchFamily="34" charset="0"/>
                <a:cs typeface="Arial" panose="020B0604020202020204" pitchFamily="34" charset="0"/>
              </a:rPr>
            </a:br>
            <a:r>
              <a:rPr lang="en-US" altLang="en-US" dirty="0">
                <a:solidFill>
                  <a:srgbClr val="144652"/>
                </a:solidFill>
                <a:latin typeface="Arial" panose="020B0604020202020204" pitchFamily="34" charset="0"/>
                <a:cs typeface="Arial" panose="020B0604020202020204" pitchFamily="34" charset="0"/>
              </a:rPr>
              <a:t>Structure Muddiest Point</a:t>
            </a:r>
            <a:r>
              <a:rPr lang="en-US" altLang="en-US" sz="2000" b="0" dirty="0">
                <a:solidFill>
                  <a:srgbClr val="144652"/>
                </a:solidFill>
                <a:latin typeface="Arial" panose="020B0604020202020204" pitchFamily="34" charset="0"/>
                <a:cs typeface="Arial" panose="020B0604020202020204" pitchFamily="34" charset="0"/>
              </a:rPr>
              <a:t> (2 of 2)</a:t>
            </a:r>
            <a:endParaRPr lang="en-AU" sz="2000" dirty="0">
              <a:solidFill>
                <a:srgbClr val="144652"/>
              </a:solidFill>
            </a:endParaRPr>
          </a:p>
        </p:txBody>
      </p:sp>
      <p:sp>
        <p:nvSpPr>
          <p:cNvPr id="142339" name="Google Shape;367;g847cf01710_0_29">
            <a:extLst>
              <a:ext uri="{FF2B5EF4-FFF2-40B4-BE49-F238E27FC236}">
                <a16:creationId xmlns:a16="http://schemas.microsoft.com/office/drawing/2014/main" id="{AC82D48C-AE1C-144A-932E-557EFE5EF5FC}"/>
              </a:ext>
            </a:extLst>
          </p:cNvPr>
          <p:cNvSpPr>
            <a:spLocks noGrp="1" noChangeArrowheads="1"/>
          </p:cNvSpPr>
          <p:nvPr>
            <p:ph type="body" idx="1"/>
          </p:nvPr>
        </p:nvSpPr>
        <p:spPr>
          <a:xfrm>
            <a:off x="621506" y="1671136"/>
            <a:ext cx="7900988" cy="1143000"/>
          </a:xfrm>
        </p:spPr>
        <p:txBody>
          <a:bodyPr lIns="91425" tIns="45700" rIns="91425" bIns="45700"/>
          <a:lstStyle/>
          <a:p>
            <a:pPr marL="0" indent="0">
              <a:lnSpc>
                <a:spcPct val="115000"/>
              </a:lnSpc>
              <a:spcBef>
                <a:spcPct val="0"/>
              </a:spcBef>
              <a:buFontTx/>
              <a:buNone/>
            </a:pPr>
            <a:r>
              <a:rPr lang="en-US" altLang="en-US" sz="2400" dirty="0">
                <a:latin typeface="Arial" panose="020B0604020202020204" pitchFamily="34" charset="0"/>
                <a:cs typeface="Arial" panose="020B0604020202020204" pitchFamily="34" charset="0"/>
                <a:sym typeface="Arial" panose="020B0604020202020204" pitchFamily="34" charset="0"/>
              </a:rPr>
              <a:t>Complete the Ch4 Student Activity, Day 2: </a:t>
            </a:r>
            <a:r>
              <a:rPr lang="en-US" altLang="en-US" sz="2400" dirty="0">
                <a:latin typeface="Arial" panose="020B0604020202020204" pitchFamily="34" charset="0"/>
                <a:cs typeface="Arial" panose="020B0604020202020204" pitchFamily="34" charset="0"/>
              </a:rPr>
              <a:t>Tertiary Structure (Muddiest Point) Achieve assessment.</a:t>
            </a:r>
            <a:endParaRPr lang="en-US" altLang="en-US" sz="2400" dirty="0">
              <a:latin typeface="Arial" panose="020B0604020202020204" pitchFamily="34" charset="0"/>
              <a:cs typeface="Arial" panose="020B0604020202020204" pitchFamily="34" charset="0"/>
              <a:sym typeface="Arial" panose="020B0604020202020204" pitchFamily="34" charset="0"/>
            </a:endParaRPr>
          </a:p>
          <a:p>
            <a:pPr marL="0" indent="0">
              <a:spcBef>
                <a:spcPts val="363"/>
              </a:spcBef>
              <a:buFontTx/>
              <a:buNone/>
            </a:pPr>
            <a:endParaRPr lang="en-US" altLang="en-US" dirty="0"/>
          </a:p>
          <a:p>
            <a:pPr marL="0" indent="0">
              <a:spcBef>
                <a:spcPts val="363"/>
              </a:spcBef>
              <a:buFontTx/>
              <a:buNone/>
            </a:pPr>
            <a:endParaRPr lang="en-US" altLang="en-US" dirty="0"/>
          </a:p>
        </p:txBody>
      </p:sp>
      <p:pic>
        <p:nvPicPr>
          <p:cNvPr id="4" name="Picture 3" descr="A screenshot of the muddiest point question from the Achieve course.">
            <a:extLst>
              <a:ext uri="{FF2B5EF4-FFF2-40B4-BE49-F238E27FC236}">
                <a16:creationId xmlns:a16="http://schemas.microsoft.com/office/drawing/2014/main" id="{0B74A293-A768-4484-9D98-1D3573134E60}"/>
              </a:ext>
            </a:extLst>
          </p:cNvPr>
          <p:cNvPicPr>
            <a:picLocks noChangeAspect="1"/>
          </p:cNvPicPr>
          <p:nvPr/>
        </p:nvPicPr>
        <p:blipFill>
          <a:blip r:embed="rId4"/>
          <a:stretch>
            <a:fillRect/>
          </a:stretch>
        </p:blipFill>
        <p:spPr>
          <a:xfrm>
            <a:off x="341095" y="3189872"/>
            <a:ext cx="8445934" cy="2705239"/>
          </a:xfrm>
          <a:prstGeom prst="rect">
            <a:avLst/>
          </a:prstGeom>
        </p:spPr>
      </p:pic>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11504</TotalTime>
  <Words>8548</Words>
  <Application>Microsoft Office PowerPoint</Application>
  <PresentationFormat>On-screen Show (4:3)</PresentationFormat>
  <Paragraphs>1332</Paragraphs>
  <Slides>154</Slides>
  <Notes>153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154</vt:i4>
      </vt:variant>
    </vt:vector>
  </HeadingPairs>
  <TitlesOfParts>
    <vt:vector size="162" baseType="lpstr">
      <vt:lpstr>Arial</vt:lpstr>
      <vt:lpstr>Calibri</vt:lpstr>
      <vt:lpstr>ＭＳ Ｐゴシック</vt:lpstr>
      <vt:lpstr>ＭＳ Ｐゴシック</vt:lpstr>
      <vt:lpstr>Times</vt:lpstr>
      <vt:lpstr>Symbol</vt:lpstr>
      <vt:lpstr>Arial Unicode MS</vt:lpstr>
      <vt:lpstr>Blank Presentation</vt:lpstr>
      <vt:lpstr>4 The Three-Dimensional Structure of Proteins</vt:lpstr>
      <vt:lpstr>Principle 1 (1 of 2)</vt:lpstr>
      <vt:lpstr>Principle 2 (1 of 2)</vt:lpstr>
      <vt:lpstr>Principle 3 (1 of 2)</vt:lpstr>
      <vt:lpstr>Principle 4 (1 of 2)</vt:lpstr>
      <vt:lpstr>Principle 5 (1 of 2)</vt:lpstr>
      <vt:lpstr>The Relationship between Protein Structure and Function</vt:lpstr>
      <vt:lpstr>4.1    Overview of Protein Structure</vt:lpstr>
      <vt:lpstr>Principle 1 (2 of 2)</vt:lpstr>
      <vt:lpstr>Protein Conformations</vt:lpstr>
      <vt:lpstr>A Protein’s Conformation Is Stabilized Largely by Weak Interactions</vt:lpstr>
      <vt:lpstr>Packing of Hydrophobic Amino Acids Away from Water Favors Protein Folding</vt:lpstr>
      <vt:lpstr>Polar Groups Contribute Hydrogen Bonds and Ion Pairs to Protein Folding</vt:lpstr>
      <vt:lpstr>Clicker Question 1</vt:lpstr>
      <vt:lpstr>Clicker Question 1, Response</vt:lpstr>
      <vt:lpstr>Individual van der Waals Interactions Are Weak but Combine to Promote Folding</vt:lpstr>
      <vt:lpstr>Clicker Question 2</vt:lpstr>
      <vt:lpstr>Clicker Question 2, Response</vt:lpstr>
      <vt:lpstr>The Peptide Bond Is Rigid and Planar</vt:lpstr>
      <vt:lpstr>Peptide C—N Bonds Cannot  Rotate Freely</vt:lpstr>
      <vt:lpstr>Dihedral Angles Define Peptide Conformations</vt:lpstr>
      <vt:lpstr>Prohibited Conformations</vt:lpstr>
      <vt:lpstr>Clicker Question 3</vt:lpstr>
      <vt:lpstr>Clicker Question 3, Response</vt:lpstr>
      <vt:lpstr> Activity: Relating  Terms within the Chapter</vt:lpstr>
      <vt:lpstr>Activity Instructions (1 of 3)</vt:lpstr>
      <vt:lpstr>Activity Solution (1 of 3)</vt:lpstr>
      <vt:lpstr>4.2    Protein Secondary Structure</vt:lpstr>
      <vt:lpstr>Principle 2 (2 of 2)</vt:lpstr>
      <vt:lpstr>Protein Secondary Structure</vt:lpstr>
      <vt:lpstr>The  Helix Is a Common Protein Secondary Structure</vt:lpstr>
      <vt:lpstr>Clicker Question 4</vt:lpstr>
      <vt:lpstr>Clicker Question 4, Response</vt:lpstr>
      <vt:lpstr>Dihedral Angles Define Protein Conformations</vt:lpstr>
      <vt:lpstr>Handedness of the  Helix</vt:lpstr>
      <vt:lpstr>Intrahelical Hydrogen Bonds</vt:lpstr>
      <vt:lpstr>Amino Acid Sequence Affects Stability of the  Helix</vt:lpstr>
      <vt:lpstr>Proline and Glycine Occur Infrequently in an  Helix</vt:lpstr>
      <vt:lpstr>Clicker Question 5</vt:lpstr>
      <vt:lpstr>Clicker Question 5, Response</vt:lpstr>
      <vt:lpstr>Amino Acid Residues Near the End of the  Helix Segment Affect Stability</vt:lpstr>
      <vt:lpstr>Clicker Question 6</vt:lpstr>
      <vt:lpstr>Clicker Question 6, Response</vt:lpstr>
      <vt:lpstr>The  Conformation Organizes Polypeptide Chains into Sheets</vt:lpstr>
      <vt:lpstr>Adjacent Polypeptide Chains in a  Sheet Can Be Antiparallel or Parallel</vt:lpstr>
      <vt:lpstr>Clicker Question 7</vt:lpstr>
      <vt:lpstr>Clicker Question 7, Response</vt:lpstr>
      <vt:lpstr> Turns Are Common in Proteins</vt:lpstr>
      <vt:lpstr>Clicker Question 8</vt:lpstr>
      <vt:lpstr>Clicker Question 8, Response</vt:lpstr>
      <vt:lpstr>Common Secondary Structures Have Characteristic Dihedral Angles</vt:lpstr>
      <vt:lpstr>Secondary Structure Conformations are Defined by φ and ψ Values</vt:lpstr>
      <vt:lpstr>φ and ψ Values from Known Proteins Fall into Expected Regions</vt:lpstr>
      <vt:lpstr>Clicker Question 9</vt:lpstr>
      <vt:lpstr>Clicker Question 9, Response</vt:lpstr>
      <vt:lpstr>Common Secondary Structures Can Be Assessed by Circular Dichroism</vt:lpstr>
      <vt:lpstr>Different Secondary Structures Have Different Circular Dichroism Spectra</vt:lpstr>
      <vt:lpstr>Clicker Question 10</vt:lpstr>
      <vt:lpstr>Clicker Question 10, Response</vt:lpstr>
      <vt:lpstr> Activity: Properties  of Protein Structures</vt:lpstr>
      <vt:lpstr>Activity Instructions (2 of 3)</vt:lpstr>
      <vt:lpstr>Activity Solution (2 of 3)</vt:lpstr>
      <vt:lpstr>4.3  Protein Tertiary and Quaternary Structures</vt:lpstr>
      <vt:lpstr>Principle 3 (2 of 2)</vt:lpstr>
      <vt:lpstr>Protein Tertiary and Quaternary Structure</vt:lpstr>
      <vt:lpstr>Classifying Proteins</vt:lpstr>
      <vt:lpstr> Activity: Visualizing  Protein Structure</vt:lpstr>
      <vt:lpstr>Activity Instructions (3 of 3)</vt:lpstr>
      <vt:lpstr>Activity Solution (3 of 3)</vt:lpstr>
      <vt:lpstr>Clicker Question 11</vt:lpstr>
      <vt:lpstr>Clicker Question 11, Response</vt:lpstr>
      <vt:lpstr>Fibrous Proteins Are Adapted for a Structural Function</vt:lpstr>
      <vt:lpstr>The Structure of α-Keratin in Hair</vt:lpstr>
      <vt:lpstr>Hair Contains Many α-Keratin Filaments</vt:lpstr>
      <vt:lpstr>Clicker Question 12</vt:lpstr>
      <vt:lpstr>Clicker Question 12, Response</vt:lpstr>
      <vt:lpstr>The Structure of Collagen</vt:lpstr>
      <vt:lpstr>The Structure of Collagen Fibrils</vt:lpstr>
      <vt:lpstr>Covalent Cross-Links in  Collagen Fibrils</vt:lpstr>
      <vt:lpstr>Scurvy, Vitamin C, and Collagen Formation</vt:lpstr>
      <vt:lpstr>The Structure of Fibroin</vt:lpstr>
      <vt:lpstr>Clicker Question 13</vt:lpstr>
      <vt:lpstr>Clicker Question 13, Response</vt:lpstr>
      <vt:lpstr>Structural Diversity Reflects Functional Diversity in Globular Proteins</vt:lpstr>
      <vt:lpstr>The Protein Data Bank</vt:lpstr>
      <vt:lpstr>Myoglobin Provided Early Clues about the Complexity of Globular Protein Structure</vt:lpstr>
      <vt:lpstr>Globular Proteins Have a Variety of Tertiary Structures</vt:lpstr>
      <vt:lpstr>Folding Patterns of Proteins</vt:lpstr>
      <vt:lpstr>Clicker Question 14</vt:lpstr>
      <vt:lpstr>Clicker Question 14, Response</vt:lpstr>
      <vt:lpstr>Protein Domains</vt:lpstr>
      <vt:lpstr>Protein-Folding Rules</vt:lpstr>
      <vt:lpstr>Complex Motifs Are Built from Simple Motifs</vt:lpstr>
      <vt:lpstr>Some Proteins or Protein Segments Are Intrinsically Disordered</vt:lpstr>
      <vt:lpstr>Intrinsically Disordered Segments Can Assume Different Structures</vt:lpstr>
      <vt:lpstr>Clicker Question 15</vt:lpstr>
      <vt:lpstr>Clicker Question 15, Response</vt:lpstr>
      <vt:lpstr> Activity: Tertiary Structure Muddiest Point (1 of 2)</vt:lpstr>
      <vt:lpstr> Activity: Tertiary Structure Muddiest Point (2 of 2)</vt:lpstr>
      <vt:lpstr>Protein Motifs Are the Basis for Protein Structural Classification</vt:lpstr>
      <vt:lpstr>Topology Diagrams</vt:lpstr>
      <vt:lpstr>Protein Families and Superfamilies</vt:lpstr>
      <vt:lpstr>Protein Quaternary Structures Range from Simple Dimers to Large Complexes</vt:lpstr>
      <vt:lpstr>Clicker Question 16</vt:lpstr>
      <vt:lpstr>Clicker Question 16, Response</vt:lpstr>
      <vt:lpstr>4.4    Protein Denaturation and Folding</vt:lpstr>
      <vt:lpstr>Principle 4 (2 of 2)</vt:lpstr>
      <vt:lpstr>Pathways Involved in Proteostasis</vt:lpstr>
      <vt:lpstr>Clicker Question 17</vt:lpstr>
      <vt:lpstr>Clicker Question 17, Response</vt:lpstr>
      <vt:lpstr>Loss of Protein Structure Results in Loss of Function</vt:lpstr>
      <vt:lpstr>Amino Acid Sequence Determines Tertiary Structure</vt:lpstr>
      <vt:lpstr>Clicker Question 18</vt:lpstr>
      <vt:lpstr>Clicker Question 18, Response</vt:lpstr>
      <vt:lpstr>Polypeptides Fold Rapidly by a Stepwise Process</vt:lpstr>
      <vt:lpstr>Levinthal’s Paradox</vt:lpstr>
      <vt:lpstr>The Thermodynamics of  Protein Folding</vt:lpstr>
      <vt:lpstr>Some Proteins Undergo  Assisted Folding</vt:lpstr>
      <vt:lpstr>Clicker Question 19</vt:lpstr>
      <vt:lpstr>Clicker Question 19, Response</vt:lpstr>
      <vt:lpstr>Some Folding Pathways Require Isomerization Reactions</vt:lpstr>
      <vt:lpstr>Clicker Question 20</vt:lpstr>
      <vt:lpstr>Clicker Question 20, Response</vt:lpstr>
      <vt:lpstr>Defects in Protein Folding Are the Molecular Basis for Many Human Genetic Disorders</vt:lpstr>
      <vt:lpstr>Formation of Disease-Causing Amyloid Fibrils</vt:lpstr>
      <vt:lpstr>Neurodegenerative Conditions</vt:lpstr>
      <vt:lpstr>Cystic Fibrosis</vt:lpstr>
      <vt:lpstr>Death by Misfolding: The Prion Diseases</vt:lpstr>
      <vt:lpstr>Clicker Question 21</vt:lpstr>
      <vt:lpstr>Clicker Question 21, Response</vt:lpstr>
      <vt:lpstr>4.5    Determination of Protein and Biomolecular Structures</vt:lpstr>
      <vt:lpstr>Principle 5 (2 of 2)</vt:lpstr>
      <vt:lpstr>Determining Protein Structures</vt:lpstr>
      <vt:lpstr>X-ray Diffraction Produces Electron Density Maps from Protein Crystals</vt:lpstr>
      <vt:lpstr>Protein Crystallography Steps</vt:lpstr>
      <vt:lpstr>The Physical Environment in a Crystal</vt:lpstr>
      <vt:lpstr>Clicker Question 22</vt:lpstr>
      <vt:lpstr>Clicker Question 22, Response</vt:lpstr>
      <vt:lpstr>Distances between Protein Atoms Can Be Measured by Nuclear Magnetic Resonance</vt:lpstr>
      <vt:lpstr>Nuclear Spin</vt:lpstr>
      <vt:lpstr>NMR Spectrum</vt:lpstr>
      <vt:lpstr>Clicker Question 23</vt:lpstr>
      <vt:lpstr>Clicker Question 23, Response</vt:lpstr>
      <vt:lpstr>Two-Dimensional NMR Techniques</vt:lpstr>
      <vt:lpstr>Translating 2D NMR Spectra to 3D Structures</vt:lpstr>
      <vt:lpstr> Activity: NMR and X-ray Crystallography  Video Case Study</vt:lpstr>
      <vt:lpstr>Activity Instructions, Part 1</vt:lpstr>
      <vt:lpstr>Activity Solution, Part 1</vt:lpstr>
      <vt:lpstr>Activity Instructions, Part 2</vt:lpstr>
      <vt:lpstr>Activity Solution, Part 2</vt:lpstr>
      <vt:lpstr>Thousands of Individual Molecules Are Used to Determine Structures by Cryo-Electron Microscopy</vt:lpstr>
      <vt:lpstr>Structures Derived from Cryo-EM</vt:lpstr>
      <vt:lpstr>Clicker Question 24</vt:lpstr>
      <vt:lpstr>Clicker Question 24, Response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Best Practices I Tried to Follow</dc:title>
  <dc:subject/>
  <dc:creator>Dr. Kalju Kahn</dc:creator>
  <cp:keywords/>
  <dc:description/>
  <cp:lastModifiedBy>Thorne, Amy</cp:lastModifiedBy>
  <cp:revision>254</cp:revision>
  <cp:lastPrinted>2021-02-03T04:36:11Z</cp:lastPrinted>
  <dcterms:created xsi:type="dcterms:W3CDTF">2008-08-27T14:03:10Z</dcterms:created>
  <dcterms:modified xsi:type="dcterms:W3CDTF">2021-03-16T13:04:02Z</dcterms:modified>
  <cp:category/>
</cp:coreProperties>
</file>