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2"/>
  </p:notesMasterIdLst>
  <p:sldIdLst>
    <p:sldId id="814" r:id="rId2"/>
    <p:sldId id="261" r:id="rId3"/>
    <p:sldId id="342" r:id="rId4"/>
    <p:sldId id="343" r:id="rId5"/>
    <p:sldId id="344" r:id="rId6"/>
    <p:sldId id="265" r:id="rId7"/>
    <p:sldId id="269" r:id="rId8"/>
    <p:sldId id="270" r:id="rId9"/>
    <p:sldId id="271" r:id="rId10"/>
    <p:sldId id="274" r:id="rId11"/>
    <p:sldId id="275" r:id="rId12"/>
    <p:sldId id="276" r:id="rId13"/>
    <p:sldId id="277" r:id="rId14"/>
    <p:sldId id="278" r:id="rId15"/>
    <p:sldId id="279" r:id="rId16"/>
    <p:sldId id="345" r:id="rId17"/>
    <p:sldId id="346" r:id="rId18"/>
    <p:sldId id="347" r:id="rId19"/>
    <p:sldId id="348" r:id="rId20"/>
    <p:sldId id="284" r:id="rId21"/>
    <p:sldId id="285" r:id="rId22"/>
    <p:sldId id="286" r:id="rId23"/>
    <p:sldId id="287" r:id="rId24"/>
    <p:sldId id="288" r:id="rId25"/>
    <p:sldId id="290" r:id="rId26"/>
    <p:sldId id="291" r:id="rId27"/>
    <p:sldId id="292" r:id="rId28"/>
    <p:sldId id="350" r:id="rId29"/>
    <p:sldId id="294" r:id="rId30"/>
    <p:sldId id="295" r:id="rId31"/>
    <p:sldId id="433" r:id="rId32"/>
    <p:sldId id="296" r:id="rId33"/>
    <p:sldId id="297" r:id="rId34"/>
    <p:sldId id="816" r:id="rId35"/>
    <p:sldId id="300" r:id="rId36"/>
    <p:sldId id="301" r:id="rId37"/>
    <p:sldId id="302" r:id="rId38"/>
    <p:sldId id="303" r:id="rId39"/>
    <p:sldId id="305" r:id="rId40"/>
    <p:sldId id="351" r:id="rId41"/>
    <p:sldId id="682" r:id="rId42"/>
    <p:sldId id="685" r:id="rId43"/>
    <p:sldId id="686" r:id="rId44"/>
    <p:sldId id="306" r:id="rId45"/>
    <p:sldId id="352" r:id="rId46"/>
    <p:sldId id="308" r:id="rId47"/>
    <p:sldId id="356" r:id="rId48"/>
    <p:sldId id="432" r:id="rId49"/>
    <p:sldId id="309" r:id="rId50"/>
    <p:sldId id="310" r:id="rId51"/>
    <p:sldId id="311" r:id="rId52"/>
    <p:sldId id="354" r:id="rId53"/>
    <p:sldId id="355" r:id="rId54"/>
    <p:sldId id="353" r:id="rId55"/>
    <p:sldId id="359" r:id="rId56"/>
    <p:sldId id="360" r:id="rId57"/>
    <p:sldId id="364" r:id="rId58"/>
    <p:sldId id="365" r:id="rId59"/>
    <p:sldId id="361" r:id="rId60"/>
    <p:sldId id="362" r:id="rId61"/>
    <p:sldId id="363" r:id="rId62"/>
    <p:sldId id="366" r:id="rId63"/>
    <p:sldId id="367" r:id="rId64"/>
    <p:sldId id="368" r:id="rId65"/>
    <p:sldId id="369" r:id="rId66"/>
    <p:sldId id="370" r:id="rId67"/>
    <p:sldId id="371" r:id="rId68"/>
    <p:sldId id="372" r:id="rId69"/>
    <p:sldId id="417" r:id="rId70"/>
    <p:sldId id="418" r:id="rId71"/>
    <p:sldId id="373" r:id="rId72"/>
    <p:sldId id="374" r:id="rId73"/>
    <p:sldId id="375" r:id="rId74"/>
    <p:sldId id="421" r:id="rId75"/>
    <p:sldId id="422" r:id="rId76"/>
    <p:sldId id="376" r:id="rId77"/>
    <p:sldId id="409" r:id="rId78"/>
    <p:sldId id="410" r:id="rId79"/>
    <p:sldId id="378" r:id="rId80"/>
    <p:sldId id="423" r:id="rId81"/>
    <p:sldId id="424" r:id="rId82"/>
    <p:sldId id="377" r:id="rId83"/>
    <p:sldId id="379" r:id="rId84"/>
    <p:sldId id="380" r:id="rId85"/>
    <p:sldId id="328" r:id="rId86"/>
    <p:sldId id="330" r:id="rId87"/>
    <p:sldId id="419" r:id="rId88"/>
    <p:sldId id="420" r:id="rId89"/>
    <p:sldId id="331" r:id="rId90"/>
    <p:sldId id="332" r:id="rId91"/>
    <p:sldId id="381" r:id="rId92"/>
    <p:sldId id="425" r:id="rId93"/>
    <p:sldId id="426" r:id="rId94"/>
    <p:sldId id="809" r:id="rId95"/>
    <p:sldId id="810" r:id="rId96"/>
    <p:sldId id="811" r:id="rId97"/>
    <p:sldId id="431" r:id="rId98"/>
    <p:sldId id="384" r:id="rId99"/>
    <p:sldId id="387" r:id="rId100"/>
    <p:sldId id="407" r:id="rId101"/>
    <p:sldId id="408" r:id="rId102"/>
    <p:sldId id="386" r:id="rId103"/>
    <p:sldId id="388" r:id="rId104"/>
    <p:sldId id="390" r:id="rId105"/>
    <p:sldId id="391" r:id="rId106"/>
    <p:sldId id="392" r:id="rId107"/>
    <p:sldId id="393" r:id="rId108"/>
    <p:sldId id="427" r:id="rId109"/>
    <p:sldId id="428" r:id="rId110"/>
    <p:sldId id="394" r:id="rId111"/>
    <p:sldId id="395" r:id="rId112"/>
    <p:sldId id="396" r:id="rId113"/>
    <p:sldId id="397" r:id="rId114"/>
    <p:sldId id="398" r:id="rId115"/>
    <p:sldId id="429" r:id="rId116"/>
    <p:sldId id="430" r:id="rId117"/>
    <p:sldId id="399" r:id="rId118"/>
    <p:sldId id="400" r:id="rId119"/>
    <p:sldId id="401" r:id="rId120"/>
    <p:sldId id="413" r:id="rId121"/>
    <p:sldId id="414" r:id="rId122"/>
    <p:sldId id="402" r:id="rId123"/>
    <p:sldId id="403" r:id="rId124"/>
    <p:sldId id="404" r:id="rId125"/>
    <p:sldId id="405" r:id="rId126"/>
    <p:sldId id="415" r:id="rId127"/>
    <p:sldId id="416" r:id="rId128"/>
    <p:sldId id="406" r:id="rId129"/>
    <p:sldId id="411" r:id="rId130"/>
    <p:sldId id="412" r:id="rId131"/>
  </p:sldIdLst>
  <p:sldSz cx="9144000" cy="6858000" type="screen4x3"/>
  <p:notesSz cx="7315200" cy="9601200"/>
  <p:embeddedFontLst>
    <p:embeddedFont>
      <p:font typeface="ＭＳ Ｐゴシック" panose="020B0600070205080204" pitchFamily="34" charset="-128"/>
      <p:regular r:id="rId133"/>
    </p:embeddedFont>
    <p:embeddedFont>
      <p:font typeface="Calibri" panose="020F0502020204030204" pitchFamily="34" charset="0"/>
      <p:regular r:id="rId134"/>
      <p:bold r:id="rId135"/>
      <p:italic r:id="rId136"/>
      <p:boldItalic r:id="rId137"/>
    </p:embeddedFont>
    <p:embeddedFont>
      <p:font typeface="Cambria Math" panose="02040503050406030204" pitchFamily="18" charset="0"/>
      <p:regular r:id="rId138"/>
    </p:embeddedFont>
    <p:embeddedFont>
      <p:font typeface="Times" panose="02020603050405020304" pitchFamily="18" charset="0"/>
      <p:regular r:id="rId139"/>
      <p:bold r:id="rId140"/>
      <p:italic r:id="rId141"/>
      <p:boldItalic r:id="rId1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5" roundtripDataSignature="AMtx7mjSdrRzGGdj1qOJW2NlRcRVGkp7F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izabeth Simmons" initials="" lastIdx="28" clrIdx="0"/>
  <p:cmAuthor id="1" name="Microsoft Office User" initials="MOU" lastIdx="39" clrIdx="1">
    <p:extLst>
      <p:ext uri="{19B8F6BF-5375-455C-9EA6-DF929625EA0E}">
        <p15:presenceInfo xmlns:p15="http://schemas.microsoft.com/office/powerpoint/2012/main" userId="Microsoft Office User" providerId="None"/>
      </p:ext>
    </p:extLst>
  </p:cmAuthor>
  <p:cmAuthor id="2" name="Tory Doolin" initials="TD" lastIdx="38" clrIdx="2">
    <p:extLst>
      <p:ext uri="{19B8F6BF-5375-455C-9EA6-DF929625EA0E}">
        <p15:presenceInfo xmlns:p15="http://schemas.microsoft.com/office/powerpoint/2012/main" userId="S::doolint@personalmicrosoftsoftware.uci.edu::74008a96-e4d9-4586-8846-6a89d7f94b48" providerId="AD"/>
      </p:ext>
    </p:extLst>
  </p:cmAuthor>
  <p:cmAuthor id="3" name="Simmons, Elizabeth" initials="SE" lastIdx="20" clrIdx="3">
    <p:extLst>
      <p:ext uri="{19B8F6BF-5375-455C-9EA6-DF929625EA0E}">
        <p15:presenceInfo xmlns:p15="http://schemas.microsoft.com/office/powerpoint/2012/main" userId="S-1-5-21-4250845945-3731851581-3800177176-45761" providerId="AD"/>
      </p:ext>
    </p:extLst>
  </p:cmAuthor>
  <p:cmAuthor id="4" name="Newton, Andy" initials="NA" lastIdx="8" clrIdx="4">
    <p:extLst>
      <p:ext uri="{19B8F6BF-5375-455C-9EA6-DF929625EA0E}">
        <p15:presenceInfo xmlns:p15="http://schemas.microsoft.com/office/powerpoint/2012/main" userId="S-1-5-21-4250845945-3731851581-3800177176-49714" providerId="AD"/>
      </p:ext>
    </p:extLst>
  </p:cmAuthor>
  <p:cmAuthor id="5" name="CE" initials="C" lastIdx="44" clrIdx="5">
    <p:extLst>
      <p:ext uri="{19B8F6BF-5375-455C-9EA6-DF929625EA0E}">
        <p15:presenceInfo xmlns:p15="http://schemas.microsoft.com/office/powerpoint/2012/main" userId="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145C76"/>
    <a:srgbClr val="4E4CB4"/>
    <a:srgbClr val="00667C"/>
    <a:srgbClr val="CFEEDD"/>
    <a:srgbClr val="00657C"/>
    <a:srgbClr val="D0EEDD"/>
    <a:srgbClr val="3C8D99"/>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74A9FB-C4F9-4BC5-B495-D497548AA14E}">
  <a:tblStyle styleId="{B274A9FB-C4F9-4BC5-B495-D497548AA14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12" autoAdjust="0"/>
    <p:restoredTop sz="71941" autoAdjust="0"/>
  </p:normalViewPr>
  <p:slideViewPr>
    <p:cSldViewPr snapToGrid="0">
      <p:cViewPr varScale="1">
        <p:scale>
          <a:sx n="49" d="100"/>
          <a:sy n="49" d="100"/>
        </p:scale>
        <p:origin x="1624" y="32"/>
      </p:cViewPr>
      <p:guideLst>
        <p:guide orient="horz" pos="2160"/>
        <p:guide pos="2880"/>
      </p:guideLst>
    </p:cSldViewPr>
  </p:slideViewPr>
  <p:outlineViewPr>
    <p:cViewPr>
      <p:scale>
        <a:sx n="33" d="100"/>
        <a:sy n="33" d="100"/>
      </p:scale>
      <p:origin x="0" y="0"/>
    </p:cViewPr>
  </p:outlin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6.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2.fntdata"/><Relationship Id="rId139" Type="http://schemas.openxmlformats.org/officeDocument/2006/relationships/font" Target="fonts/font7.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8.fntdata"/><Relationship Id="rId145"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font" Target="fonts/font3.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9.fntdata"/><Relationship Id="rId14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0.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2004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9pPr>
          </a:lstStyle>
          <a:p>
            <a:endParaRPr/>
          </a:p>
        </p:txBody>
      </p:sp>
      <p:sp>
        <p:nvSpPr>
          <p:cNvPr id="4" name="Google Shape;4;n"/>
          <p:cNvSpPr txBox="1">
            <a:spLocks noGrp="1"/>
          </p:cNvSpPr>
          <p:nvPr>
            <p:ph type="dt" idx="10"/>
          </p:nvPr>
        </p:nvSpPr>
        <p:spPr>
          <a:xfrm>
            <a:off x="4114800" y="0"/>
            <a:ext cx="32004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9pPr>
          </a:lstStyle>
          <a:p>
            <a:endParaRPr/>
          </a:p>
        </p:txBody>
      </p:sp>
      <p:sp>
        <p:nvSpPr>
          <p:cNvPr id="5" name="Google Shape;5;n"/>
          <p:cNvSpPr>
            <a:spLocks noGrp="1" noRot="1" noChangeAspect="1"/>
          </p:cNvSpPr>
          <p:nvPr>
            <p:ph type="sldImg" idx="3"/>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90600" y="4572000"/>
            <a:ext cx="5334000" cy="43434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144000"/>
            <a:ext cx="32004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9pPr>
          </a:lstStyle>
          <a:p>
            <a:endParaRPr/>
          </a:p>
        </p:txBody>
      </p:sp>
      <p:sp>
        <p:nvSpPr>
          <p:cNvPr id="8" name="Google Shape;8;n"/>
          <p:cNvSpPr txBox="1">
            <a:spLocks noGrp="1"/>
          </p:cNvSpPr>
          <p:nvPr>
            <p:ph type="sldNum" idx="12"/>
          </p:nvPr>
        </p:nvSpPr>
        <p:spPr>
          <a:xfrm>
            <a:off x="4114800" y="9144000"/>
            <a:ext cx="32004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a:buNone/>
            </a:pPr>
            <a:fld id="{00000000-1234-1234-1234-123412341234}" type="slidenum">
              <a:rPr lang="en-US" sz="1200" b="0" i="0" u="none" strike="noStrike" cap="none">
                <a:solidFill>
                  <a:srgbClr val="000000"/>
                </a:solidFill>
                <a:latin typeface="Times"/>
                <a:ea typeface="Times"/>
                <a:cs typeface="Times"/>
                <a:sym typeface="Times"/>
              </a:rPr>
              <a:t>‹#›</a:t>
            </a:fld>
            <a:endParaRPr/>
          </a:p>
        </p:txBody>
      </p:sp>
    </p:spTree>
    <p:extLst>
      <p:ext uri="{BB962C8B-B14F-4D97-AF65-F5344CB8AC3E}">
        <p14:creationId xmlns:p14="http://schemas.microsoft.com/office/powerpoint/2010/main" val="32155304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2: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0216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2FB0DC"/>
              </a:buClr>
              <a:buSzPts val="4000"/>
              <a:buFont typeface="Calibri"/>
              <a:buNone/>
            </a:pPr>
            <a:endParaRPr dirty="0"/>
          </a:p>
        </p:txBody>
      </p:sp>
      <p:sp>
        <p:nvSpPr>
          <p:cNvPr id="264" name="Google Shape;264;p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708322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2: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25581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3" name="Google Shape;483;p2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948542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3" name="Google Shape;483;p2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547370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p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7153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p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535793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See Table</a:t>
            </a:r>
            <a:r>
              <a:rPr lang="en-US" baseline="0" dirty="0"/>
              <a:t> 3-6 in text for footnotes.</a:t>
            </a:r>
            <a:endParaRPr dirty="0"/>
          </a:p>
        </p:txBody>
      </p:sp>
      <p:sp>
        <p:nvSpPr>
          <p:cNvPr id="650" name="Google Shape;650;p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50110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Answer: C</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Principle: 3.4</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Learning Objective: </a:t>
            </a:r>
            <a:r>
              <a:rPr lang="en-US" sz="1800" b="0" i="0" u="none" strike="noStrike" cap="none" dirty="0">
                <a:solidFill>
                  <a:srgbClr val="000000"/>
                </a:solidFill>
                <a:effectLst/>
                <a:latin typeface="Arial"/>
                <a:ea typeface="Arial"/>
                <a:cs typeface="Arial"/>
                <a:sym typeface="Arial"/>
              </a:rPr>
              <a:t>Construct a polypeptide amino acid sequence from proteolytic cleavage or acid hydrolysis products.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Bloom’s: 3:2</a:t>
            </a:r>
          </a:p>
          <a:p>
            <a:pPr marL="0" lvl="0" indent="0" algn="l" rtl="0">
              <a:spcBef>
                <a:spcPts val="0"/>
              </a:spcBef>
              <a:spcAft>
                <a:spcPts val="0"/>
              </a:spcAft>
              <a:buNone/>
            </a:pPr>
            <a:endParaRPr dirty="0"/>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108</a:t>
            </a:fld>
            <a:endParaRPr sz="1400">
              <a:latin typeface="Arial"/>
              <a:ea typeface="Arial"/>
              <a:cs typeface="Arial"/>
              <a:sym typeface="Arial"/>
            </a:endParaRPr>
          </a:p>
        </p:txBody>
      </p:sp>
    </p:spTree>
    <p:extLst>
      <p:ext uri="{BB962C8B-B14F-4D97-AF65-F5344CB8AC3E}">
        <p14:creationId xmlns:p14="http://schemas.microsoft.com/office/powerpoint/2010/main" val="5163379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109</a:t>
            </a:fld>
            <a:endParaRPr sz="1400">
              <a:latin typeface="Arial"/>
              <a:ea typeface="Arial"/>
              <a:cs typeface="Arial"/>
              <a:sym typeface="Arial"/>
            </a:endParaRPr>
          </a:p>
        </p:txBody>
      </p:sp>
    </p:spTree>
    <p:extLst>
      <p:ext uri="{BB962C8B-B14F-4D97-AF65-F5344CB8AC3E}">
        <p14:creationId xmlns:p14="http://schemas.microsoft.com/office/powerpoint/2010/main" val="262895525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3" name="Google Shape;483;p2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50728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50" name="Google Shape;650;p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3660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847cf01710_0_0: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847cf01710_0_0: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1" name="Google Shape;271;g847cf01710_0_0: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12</a:t>
            </a:fld>
            <a:endParaRPr sz="1400">
              <a:latin typeface="Arial"/>
              <a:ea typeface="Arial"/>
              <a:cs typeface="Arial"/>
              <a:sym typeface="Arial"/>
            </a:endParaRPr>
          </a:p>
        </p:txBody>
      </p:sp>
    </p:spTree>
    <p:extLst>
      <p:ext uri="{BB962C8B-B14F-4D97-AF65-F5344CB8AC3E}">
        <p14:creationId xmlns:p14="http://schemas.microsoft.com/office/powerpoint/2010/main" val="158606594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50" name="Google Shape;650;p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842641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50" name="Google Shape;650;p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899765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50" name="Google Shape;650;p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36205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Answer: 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Principle: 3.4</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Learning Objective(s): </a:t>
            </a:r>
            <a:r>
              <a:rPr lang="en-US" sz="1800" b="0" i="0" u="none" strike="noStrike" cap="none" dirty="0">
                <a:solidFill>
                  <a:srgbClr val="000000"/>
                </a:solidFill>
                <a:effectLst/>
                <a:latin typeface="Arial"/>
                <a:ea typeface="Arial"/>
                <a:cs typeface="Arial"/>
                <a:sym typeface="Arial"/>
              </a:rPr>
              <a:t>Identify mass spectrometry techniques; Describe the basic steps of mass spectrometry.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Bloom’s: 2:2</a:t>
            </a:r>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115</a:t>
            </a:fld>
            <a:endParaRPr sz="1400">
              <a:latin typeface="Arial"/>
              <a:ea typeface="Arial"/>
              <a:cs typeface="Arial"/>
              <a:sym typeface="Arial"/>
            </a:endParaRPr>
          </a:p>
        </p:txBody>
      </p:sp>
    </p:spTree>
    <p:extLst>
      <p:ext uri="{BB962C8B-B14F-4D97-AF65-F5344CB8AC3E}">
        <p14:creationId xmlns:p14="http://schemas.microsoft.com/office/powerpoint/2010/main" val="109143720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116</a:t>
            </a:fld>
            <a:endParaRPr sz="1400">
              <a:latin typeface="Arial"/>
              <a:ea typeface="Arial"/>
              <a:cs typeface="Arial"/>
              <a:sym typeface="Arial"/>
            </a:endParaRPr>
          </a:p>
        </p:txBody>
      </p:sp>
    </p:spTree>
    <p:extLst>
      <p:ext uri="{BB962C8B-B14F-4D97-AF65-F5344CB8AC3E}">
        <p14:creationId xmlns:p14="http://schemas.microsoft.com/office/powerpoint/2010/main" val="3329034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50" name="Google Shape;650;p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254390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50" name="Google Shape;650;p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886797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3" name="Google Shape;483;p2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2035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Answer: 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Principle: 3.4</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Learning Objective: </a:t>
            </a:r>
            <a:r>
              <a:rPr lang="en-US" sz="1800" b="0" i="0" u="none" strike="noStrike" cap="none" dirty="0">
                <a:solidFill>
                  <a:srgbClr val="000000"/>
                </a:solidFill>
                <a:effectLst/>
                <a:latin typeface="Arial"/>
                <a:ea typeface="Arial"/>
                <a:cs typeface="Arial"/>
                <a:sym typeface="Arial"/>
              </a:rPr>
              <a:t>Describe in vitro</a:t>
            </a:r>
            <a:r>
              <a:rPr lang="en-US" sz="1800" b="0" i="1" u="none" strike="noStrike" cap="none" dirty="0">
                <a:solidFill>
                  <a:srgbClr val="000000"/>
                </a:solidFill>
                <a:effectLst/>
                <a:latin typeface="Arial"/>
                <a:ea typeface="Arial"/>
                <a:cs typeface="Arial"/>
                <a:sym typeface="Arial"/>
              </a:rPr>
              <a:t> </a:t>
            </a:r>
            <a:r>
              <a:rPr lang="en-US" sz="1800" b="0" i="0" u="none" strike="noStrike" cap="none" dirty="0">
                <a:solidFill>
                  <a:srgbClr val="000000"/>
                </a:solidFill>
                <a:effectLst/>
                <a:latin typeface="Arial"/>
                <a:ea typeface="Arial"/>
                <a:cs typeface="Arial"/>
                <a:sym typeface="Arial"/>
              </a:rPr>
              <a:t>peptide synthesis.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Bloom’s: 2:2</a:t>
            </a:r>
          </a:p>
          <a:p>
            <a:pPr marL="0" lvl="0" indent="0" algn="l" rtl="0">
              <a:spcBef>
                <a:spcPts val="0"/>
              </a:spcBef>
              <a:spcAft>
                <a:spcPts val="0"/>
              </a:spcAft>
              <a:buNone/>
            </a:pPr>
            <a:endParaRPr lang="en-US" dirty="0"/>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120</a:t>
            </a:fld>
            <a:endParaRPr sz="1400">
              <a:latin typeface="Arial"/>
              <a:ea typeface="Arial"/>
              <a:cs typeface="Arial"/>
              <a:sym typeface="Arial"/>
            </a:endParaRPr>
          </a:p>
        </p:txBody>
      </p:sp>
    </p:spTree>
    <p:extLst>
      <p:ext uri="{BB962C8B-B14F-4D97-AF65-F5344CB8AC3E}">
        <p14:creationId xmlns:p14="http://schemas.microsoft.com/office/powerpoint/2010/main" val="372493413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121</a:t>
            </a:fld>
            <a:endParaRPr sz="1400">
              <a:latin typeface="Arial"/>
              <a:ea typeface="Arial"/>
              <a:cs typeface="Arial"/>
              <a:sym typeface="Arial"/>
            </a:endParaRPr>
          </a:p>
        </p:txBody>
      </p:sp>
    </p:spTree>
    <p:extLst>
      <p:ext uri="{BB962C8B-B14F-4D97-AF65-F5344CB8AC3E}">
        <p14:creationId xmlns:p14="http://schemas.microsoft.com/office/powerpoint/2010/main" val="522383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847cf01710_0_7: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847cf01710_0_7: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Answer: 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Principle: 3.1</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Learning Objective: </a:t>
            </a:r>
            <a:r>
              <a:rPr lang="en-US" sz="1800" b="0" i="0" u="none" strike="noStrike" cap="none" dirty="0">
                <a:solidFill>
                  <a:srgbClr val="000000"/>
                </a:solidFill>
                <a:effectLst/>
                <a:latin typeface="Arial"/>
                <a:ea typeface="Arial"/>
                <a:cs typeface="Arial"/>
                <a:sym typeface="Arial"/>
              </a:rPr>
              <a:t>Classify amino acids based on their R group.</a:t>
            </a:r>
            <a:endParaRPr lang="en-US" i="0" dirty="0"/>
          </a:p>
          <a:p>
            <a:pPr marL="0" lvl="0" indent="0" algn="l" rtl="0">
              <a:spcBef>
                <a:spcPts val="0"/>
              </a:spcBef>
              <a:spcAft>
                <a:spcPts val="0"/>
              </a:spcAft>
              <a:buNone/>
            </a:pPr>
            <a:r>
              <a:rPr lang="en-US" dirty="0"/>
              <a:t>Bloom’s: 2:2</a:t>
            </a:r>
          </a:p>
          <a:p>
            <a:pPr marL="0" lvl="0" indent="0" algn="l" rtl="0">
              <a:spcBef>
                <a:spcPts val="0"/>
              </a:spcBef>
              <a:spcAft>
                <a:spcPts val="0"/>
              </a:spcAft>
              <a:buNone/>
            </a:pPr>
            <a:endParaRPr lang="en-US" dirty="0"/>
          </a:p>
        </p:txBody>
      </p:sp>
      <p:sp>
        <p:nvSpPr>
          <p:cNvPr id="277" name="Google Shape;277;g847cf01710_0_7: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13</a:t>
            </a:fld>
            <a:endParaRPr sz="1400">
              <a:latin typeface="Arial"/>
              <a:ea typeface="Arial"/>
              <a:cs typeface="Arial"/>
              <a:sym typeface="Arial"/>
            </a:endParaRPr>
          </a:p>
        </p:txBody>
      </p:sp>
    </p:spTree>
    <p:extLst>
      <p:ext uri="{BB962C8B-B14F-4D97-AF65-F5344CB8AC3E}">
        <p14:creationId xmlns:p14="http://schemas.microsoft.com/office/powerpoint/2010/main" val="330820074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3" name="Google Shape;483;p2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979447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3" name="Google Shape;483;p2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664642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50" name="Google Shape;650;p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598379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50" name="Google Shape;650;p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007083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Answer: C</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Principle: 3.4</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Learning Objective: </a:t>
            </a:r>
            <a:r>
              <a:rPr lang="en-US" sz="1800" b="0" i="0" u="none" strike="noStrike" cap="none" dirty="0">
                <a:solidFill>
                  <a:srgbClr val="000000"/>
                </a:solidFill>
                <a:effectLst/>
                <a:latin typeface="Arial"/>
                <a:ea typeface="Arial"/>
                <a:cs typeface="Arial"/>
                <a:sym typeface="Arial"/>
              </a:rPr>
              <a:t>Classify homologous proteins as paralogs or orthologs.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Bloom’s: 2:2</a:t>
            </a:r>
          </a:p>
          <a:p>
            <a:endParaRPr lang="en-US" sz="18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sz="18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sz="18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126</a:t>
            </a:fld>
            <a:endParaRPr sz="1400">
              <a:latin typeface="Arial"/>
              <a:ea typeface="Arial"/>
              <a:cs typeface="Arial"/>
              <a:sym typeface="Arial"/>
            </a:endParaRPr>
          </a:p>
        </p:txBody>
      </p:sp>
    </p:spTree>
    <p:extLst>
      <p:ext uri="{BB962C8B-B14F-4D97-AF65-F5344CB8AC3E}">
        <p14:creationId xmlns:p14="http://schemas.microsoft.com/office/powerpoint/2010/main" val="176779950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127</a:t>
            </a:fld>
            <a:endParaRPr sz="1400">
              <a:latin typeface="Arial"/>
              <a:ea typeface="Arial"/>
              <a:cs typeface="Arial"/>
              <a:sym typeface="Arial"/>
            </a:endParaRPr>
          </a:p>
        </p:txBody>
      </p:sp>
    </p:spTree>
    <p:extLst>
      <p:ext uri="{BB962C8B-B14F-4D97-AF65-F5344CB8AC3E}">
        <p14:creationId xmlns:p14="http://schemas.microsoft.com/office/powerpoint/2010/main" val="204069027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50" name="Google Shape;650;p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919734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Answer: 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Principle: 3.4</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Learning Objective: </a:t>
            </a:r>
            <a:r>
              <a:rPr lang="en-US" sz="1800" b="0" i="0" u="none" strike="noStrike" cap="none" dirty="0">
                <a:solidFill>
                  <a:srgbClr val="000000"/>
                </a:solidFill>
                <a:effectLst/>
                <a:latin typeface="Arial"/>
                <a:ea typeface="Arial"/>
                <a:cs typeface="Arial"/>
                <a:sym typeface="Arial"/>
              </a:rPr>
              <a:t>Infer an evolutionary relationship from the sequence of amino acids in a protein or polypeptide.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Bloom’s: 2:2</a:t>
            </a:r>
          </a:p>
          <a:p>
            <a:endParaRPr lang="en-US" sz="18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sz="18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129</a:t>
            </a:fld>
            <a:endParaRPr sz="1400">
              <a:latin typeface="Arial"/>
              <a:ea typeface="Arial"/>
              <a:cs typeface="Arial"/>
              <a:sym typeface="Arial"/>
            </a:endParaRPr>
          </a:p>
        </p:txBody>
      </p:sp>
    </p:spTree>
    <p:extLst>
      <p:ext uri="{BB962C8B-B14F-4D97-AF65-F5344CB8AC3E}">
        <p14:creationId xmlns:p14="http://schemas.microsoft.com/office/powerpoint/2010/main" val="374165780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130</a:t>
            </a:fld>
            <a:endParaRPr sz="1400">
              <a:latin typeface="Arial"/>
              <a:ea typeface="Arial"/>
              <a:cs typeface="Arial"/>
              <a:sym typeface="Arial"/>
            </a:endParaRPr>
          </a:p>
        </p:txBody>
      </p:sp>
    </p:spTree>
    <p:extLst>
      <p:ext uri="{BB962C8B-B14F-4D97-AF65-F5344CB8AC3E}">
        <p14:creationId xmlns:p14="http://schemas.microsoft.com/office/powerpoint/2010/main" val="2289626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47cf01710_0_16: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47cf01710_0_16: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4" name="Google Shape;284;g847cf01710_0_16: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14</a:t>
            </a:fld>
            <a:endParaRPr sz="1400">
              <a:latin typeface="Arial"/>
              <a:ea typeface="Arial"/>
              <a:cs typeface="Arial"/>
              <a:sym typeface="Arial"/>
            </a:endParaRPr>
          </a:p>
        </p:txBody>
      </p:sp>
    </p:spTree>
    <p:extLst>
      <p:ext uri="{BB962C8B-B14F-4D97-AF65-F5344CB8AC3E}">
        <p14:creationId xmlns:p14="http://schemas.microsoft.com/office/powerpoint/2010/main" val="3356432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0: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0" name="Google Shape;290;p10: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7864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0: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10: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8772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0: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10: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3187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0: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10: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6512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0: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10: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9873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847cf01710_0_8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847cf01710_0_8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Answer: 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Principle: 3.1</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Learning Objective(s): </a:t>
            </a:r>
            <a:r>
              <a:rPr lang="en-US" sz="1800" b="0" i="0" u="none" strike="noStrike" cap="none" dirty="0">
                <a:solidFill>
                  <a:srgbClr val="000000"/>
                </a:solidFill>
                <a:effectLst/>
                <a:latin typeface="Arial"/>
                <a:ea typeface="Arial"/>
                <a:cs typeface="Arial"/>
                <a:sym typeface="Arial"/>
              </a:rPr>
              <a:t>Compare the chemical properties of amino acids; Relate the name, structure, symbol, and 3-letter abbreviation of an amino acid.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Bloom’s: 2:2</a:t>
            </a:r>
          </a:p>
          <a:p>
            <a:pPr marL="0" lvl="0" indent="0" algn="l" rtl="0">
              <a:spcBef>
                <a:spcPts val="0"/>
              </a:spcBef>
              <a:spcAft>
                <a:spcPts val="0"/>
              </a:spcAft>
              <a:buNone/>
            </a:pPr>
            <a:endParaRPr dirty="0"/>
          </a:p>
        </p:txBody>
      </p:sp>
      <p:sp>
        <p:nvSpPr>
          <p:cNvPr id="318" name="Google Shape;318;g847cf01710_0_8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sz="1400">
              <a:latin typeface="Arial"/>
              <a:ea typeface="Arial"/>
              <a:cs typeface="Arial"/>
              <a:sym typeface="Arial"/>
            </a:endParaRPr>
          </a:p>
        </p:txBody>
      </p:sp>
    </p:spTree>
    <p:extLst>
      <p:ext uri="{BB962C8B-B14F-4D97-AF65-F5344CB8AC3E}">
        <p14:creationId xmlns:p14="http://schemas.microsoft.com/office/powerpoint/2010/main" val="4228114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2: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8005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847cf01710_0_9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847cf01710_0_9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g847cf01710_0_95: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sz="1400">
              <a:latin typeface="Arial"/>
              <a:ea typeface="Arial"/>
              <a:cs typeface="Arial"/>
              <a:sym typeface="Arial"/>
            </a:endParaRPr>
          </a:p>
        </p:txBody>
      </p:sp>
    </p:spTree>
    <p:extLst>
      <p:ext uri="{BB962C8B-B14F-4D97-AF65-F5344CB8AC3E}">
        <p14:creationId xmlns:p14="http://schemas.microsoft.com/office/powerpoint/2010/main" val="1601928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1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800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7: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7: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6881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847cf01710_0_36: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3" name="Google Shape;343;g847cf01710_0_36: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092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6: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16: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6234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1800" dirty="0">
                <a:solidFill>
                  <a:schemeClr val="dk1"/>
                </a:solidFill>
              </a:rPr>
              <a:t>Instructor: </a:t>
            </a:r>
            <a:r>
              <a:rPr lang="en-US" sz="1800" b="0" i="0" u="none" strike="noStrike" cap="none" dirty="0">
                <a:solidFill>
                  <a:srgbClr val="000000"/>
                </a:solidFill>
                <a:effectLst/>
                <a:latin typeface="Arial"/>
                <a:ea typeface="Arial"/>
                <a:cs typeface="Arial"/>
                <a:sym typeface="Arial"/>
              </a:rPr>
              <a:t>This Mol3D structure is located in the Achieve course. It can be found in the Chapter 3 content, in the folder titled “Ch3 In-Class Activities, Videos, and Resources.”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GB" dirty="0"/>
          </a:p>
          <a:p>
            <a:pPr marL="0" lvl="0" indent="0" algn="l" rtl="0">
              <a:spcBef>
                <a:spcPts val="0"/>
              </a:spcBef>
              <a:spcAft>
                <a:spcPts val="0"/>
              </a:spcAft>
              <a:buClr>
                <a:schemeClr val="dk1"/>
              </a:buClr>
              <a:buSzPts val="1100"/>
              <a:buFont typeface="Arial"/>
              <a:buNone/>
            </a:pPr>
            <a:endParaRPr dirty="0"/>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sz="1400">
              <a:latin typeface="Arial"/>
              <a:ea typeface="Arial"/>
              <a:cs typeface="Arial"/>
              <a:sym typeface="Arial"/>
            </a:endParaRPr>
          </a:p>
        </p:txBody>
      </p:sp>
    </p:spTree>
    <p:extLst>
      <p:ext uri="{BB962C8B-B14F-4D97-AF65-F5344CB8AC3E}">
        <p14:creationId xmlns:p14="http://schemas.microsoft.com/office/powerpoint/2010/main" val="1204381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solidFill>
                  <a:schemeClr val="dk1"/>
                </a:solidFill>
              </a:rPr>
              <a:t>Instructor: </a:t>
            </a:r>
            <a:r>
              <a:rPr lang="en-US" sz="1800" b="0" i="0" u="none" strike="noStrike" cap="none" dirty="0">
                <a:solidFill>
                  <a:srgbClr val="000000"/>
                </a:solidFill>
                <a:effectLst/>
                <a:latin typeface="Arial"/>
                <a:ea typeface="Arial"/>
                <a:cs typeface="Arial"/>
                <a:sym typeface="Arial"/>
              </a:rPr>
              <a:t>This Mol3D structure is located in the Achieve course. It can be found in the Chapter 3 content, in the folder titled “Ch3 In-Class Activities, Videos,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sz="1400">
              <a:latin typeface="Arial"/>
              <a:ea typeface="Arial"/>
              <a:cs typeface="Arial"/>
              <a:sym typeface="Arial"/>
            </a:endParaRPr>
          </a:p>
        </p:txBody>
      </p:sp>
    </p:spTree>
    <p:extLst>
      <p:ext uri="{BB962C8B-B14F-4D97-AF65-F5344CB8AC3E}">
        <p14:creationId xmlns:p14="http://schemas.microsoft.com/office/powerpoint/2010/main" val="1263127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solidFill>
                  <a:schemeClr val="dk1"/>
                </a:solidFill>
              </a:rPr>
              <a:t>Instructor: </a:t>
            </a:r>
            <a:r>
              <a:rPr lang="en-US" sz="1800" b="0" i="0" u="none" strike="noStrike" cap="none" dirty="0">
                <a:solidFill>
                  <a:srgbClr val="000000"/>
                </a:solidFill>
                <a:effectLst/>
                <a:latin typeface="Arial"/>
                <a:ea typeface="Arial"/>
                <a:cs typeface="Arial"/>
                <a:sym typeface="Arial"/>
              </a:rPr>
              <a:t>This Mol3D structure is located in the Achieve course. It can be found in the Chapter 3 content, in the folder titled “Ch3 In-Class Activities, Videos,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sz="1400">
              <a:latin typeface="Arial"/>
              <a:ea typeface="Arial"/>
              <a:cs typeface="Arial"/>
              <a:sym typeface="Arial"/>
            </a:endParaRPr>
          </a:p>
        </p:txBody>
      </p:sp>
    </p:spTree>
    <p:extLst>
      <p:ext uri="{BB962C8B-B14F-4D97-AF65-F5344CB8AC3E}">
        <p14:creationId xmlns:p14="http://schemas.microsoft.com/office/powerpoint/2010/main" val="3420365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847cf01710_0_6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847cf01710_0_6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solidFill>
                  <a:schemeClr val="dk1"/>
                </a:solidFill>
              </a:rPr>
              <a:t>Instructor: </a:t>
            </a:r>
            <a:r>
              <a:rPr lang="en-US" sz="1800" b="0" i="0" u="none" strike="noStrike" cap="none" dirty="0">
                <a:solidFill>
                  <a:srgbClr val="000000"/>
                </a:solidFill>
                <a:effectLst/>
                <a:latin typeface="Arial"/>
                <a:ea typeface="Arial"/>
                <a:cs typeface="Arial"/>
                <a:sym typeface="Arial"/>
              </a:rPr>
              <a:t>This Mol3D structure is located in the Achieve course. It can be found in the Chapter 3 content, in the folder titled “Ch3 In-Class Activities, Videos, and Resources.” </a:t>
            </a:r>
          </a:p>
        </p:txBody>
      </p:sp>
      <p:sp>
        <p:nvSpPr>
          <p:cNvPr id="387" name="Google Shape;387;g847cf01710_0_6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sz="1400">
              <a:latin typeface="Arial"/>
              <a:ea typeface="Arial"/>
              <a:cs typeface="Arial"/>
              <a:sym typeface="Arial"/>
            </a:endParaRPr>
          </a:p>
        </p:txBody>
      </p:sp>
    </p:spTree>
    <p:extLst>
      <p:ext uri="{BB962C8B-B14F-4D97-AF65-F5344CB8AC3E}">
        <p14:creationId xmlns:p14="http://schemas.microsoft.com/office/powerpoint/2010/main" val="3591928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847cf01710_0_74: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847cf01710_0_74: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solidFill>
                  <a:schemeClr val="dk1"/>
                </a:solidFill>
              </a:rPr>
              <a:t>Instructor: </a:t>
            </a:r>
            <a:r>
              <a:rPr lang="en-US" sz="1800" b="0" i="0" u="none" strike="noStrike" cap="none" dirty="0">
                <a:solidFill>
                  <a:srgbClr val="000000"/>
                </a:solidFill>
                <a:effectLst/>
                <a:latin typeface="Arial"/>
                <a:ea typeface="Arial"/>
                <a:cs typeface="Arial"/>
                <a:sym typeface="Arial"/>
              </a:rPr>
              <a:t>This Mol3D structure is located in the Achieve course. It can be found in the Chapter 3 content, in the folder titled “Ch3 In-Class Activities, Videos, and Resources.” </a:t>
            </a:r>
          </a:p>
        </p:txBody>
      </p:sp>
      <p:sp>
        <p:nvSpPr>
          <p:cNvPr id="394" name="Google Shape;394;g847cf01710_0_74: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sz="1400">
              <a:latin typeface="Arial"/>
              <a:ea typeface="Arial"/>
              <a:cs typeface="Arial"/>
              <a:sym typeface="Arial"/>
            </a:endParaRPr>
          </a:p>
        </p:txBody>
      </p:sp>
    </p:spTree>
    <p:extLst>
      <p:ext uri="{BB962C8B-B14F-4D97-AF65-F5344CB8AC3E}">
        <p14:creationId xmlns:p14="http://schemas.microsoft.com/office/powerpoint/2010/main" val="146468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2: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6901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847cf01710_0_74: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847cf01710_0_74: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solidFill>
                  <a:schemeClr val="dk1"/>
                </a:solidFill>
              </a:rPr>
              <a:t>Instructor: </a:t>
            </a:r>
            <a:r>
              <a:rPr lang="en-US" sz="1800" b="0" i="0" u="none" strike="noStrike" cap="none" dirty="0">
                <a:solidFill>
                  <a:srgbClr val="000000"/>
                </a:solidFill>
                <a:effectLst/>
                <a:latin typeface="Arial"/>
                <a:ea typeface="Arial"/>
                <a:cs typeface="Arial"/>
                <a:sym typeface="Arial"/>
              </a:rPr>
              <a:t>This Mol3D structure is located in the Achieve course. It can be found in the Chapter 3 content, in the folder titled “Ch3 In-Class Activities, Videos, and Resources.” </a:t>
            </a:r>
          </a:p>
        </p:txBody>
      </p:sp>
      <p:sp>
        <p:nvSpPr>
          <p:cNvPr id="394" name="Google Shape;394;g847cf01710_0_74: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sz="1400">
              <a:latin typeface="Arial"/>
              <a:ea typeface="Arial"/>
              <a:cs typeface="Arial"/>
              <a:sym typeface="Arial"/>
            </a:endParaRPr>
          </a:p>
        </p:txBody>
      </p:sp>
    </p:spTree>
    <p:extLst>
      <p:ext uri="{BB962C8B-B14F-4D97-AF65-F5344CB8AC3E}">
        <p14:creationId xmlns:p14="http://schemas.microsoft.com/office/powerpoint/2010/main" val="2299536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847cf01710_0_126: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847cf01710_0_126: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1" name="Google Shape;401;g847cf01710_0_126: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32</a:t>
            </a:fld>
            <a:endParaRPr sz="1400">
              <a:latin typeface="Arial"/>
              <a:ea typeface="Arial"/>
              <a:cs typeface="Arial"/>
              <a:sym typeface="Arial"/>
            </a:endParaRPr>
          </a:p>
        </p:txBody>
      </p:sp>
    </p:spTree>
    <p:extLst>
      <p:ext uri="{BB962C8B-B14F-4D97-AF65-F5344CB8AC3E}">
        <p14:creationId xmlns:p14="http://schemas.microsoft.com/office/powerpoint/2010/main" val="2875028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0: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20: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6913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847cf01710_0_113: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847cf01710_0_113: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Answer: 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Principle: 3.1</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Learning Objective: </a:t>
            </a:r>
            <a:r>
              <a:rPr lang="en-US" sz="1800" b="0" i="0" u="none" strike="noStrike" cap="none" dirty="0">
                <a:solidFill>
                  <a:srgbClr val="000000"/>
                </a:solidFill>
                <a:effectLst/>
                <a:latin typeface="Arial"/>
                <a:ea typeface="Arial"/>
                <a:cs typeface="Arial"/>
                <a:sym typeface="Arial"/>
              </a:rPr>
              <a:t>Determine the structure of an amino acid from the pH of its solvent.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Bloom’s: 3:2</a:t>
            </a:r>
          </a:p>
        </p:txBody>
      </p:sp>
      <p:sp>
        <p:nvSpPr>
          <p:cNvPr id="430" name="Google Shape;430;g847cf01710_0_113: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35</a:t>
            </a:fld>
            <a:endParaRPr sz="1400">
              <a:latin typeface="Arial"/>
              <a:ea typeface="Arial"/>
              <a:cs typeface="Arial"/>
              <a:sym typeface="Arial"/>
            </a:endParaRPr>
          </a:p>
        </p:txBody>
      </p:sp>
    </p:spTree>
    <p:extLst>
      <p:ext uri="{BB962C8B-B14F-4D97-AF65-F5344CB8AC3E}">
        <p14:creationId xmlns:p14="http://schemas.microsoft.com/office/powerpoint/2010/main" val="36773079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847cf01710_0_11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847cf01710_0_11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g847cf01710_0_11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sz="1400">
              <a:latin typeface="Arial"/>
              <a:ea typeface="Arial"/>
              <a:cs typeface="Arial"/>
              <a:sym typeface="Arial"/>
            </a:endParaRPr>
          </a:p>
        </p:txBody>
      </p:sp>
    </p:spTree>
    <p:extLst>
      <p:ext uri="{BB962C8B-B14F-4D97-AF65-F5344CB8AC3E}">
        <p14:creationId xmlns:p14="http://schemas.microsoft.com/office/powerpoint/2010/main" val="2564349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2: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4" name="Google Shape;444;p22: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75052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3: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23: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39421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Answer: C</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Principle: 3.1</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Learning Objective: </a:t>
            </a:r>
            <a:r>
              <a:rPr lang="en-US" sz="1800" b="0" i="0" u="none" strike="noStrike" cap="none" dirty="0">
                <a:solidFill>
                  <a:srgbClr val="000000"/>
                </a:solidFill>
                <a:effectLst/>
                <a:latin typeface="Arial"/>
                <a:ea typeface="Arial"/>
                <a:cs typeface="Arial"/>
                <a:sym typeface="Arial"/>
              </a:rPr>
              <a:t>Determine the protonation state of a functional group in an amino acid based on the pH of the solvent and the </a:t>
            </a:r>
            <a:r>
              <a:rPr lang="en-US" sz="1800" b="0" i="0" u="none" strike="noStrike" cap="none" dirty="0" err="1">
                <a:solidFill>
                  <a:srgbClr val="000000"/>
                </a:solidFill>
                <a:effectLst/>
                <a:latin typeface="Arial"/>
                <a:ea typeface="Arial"/>
                <a:cs typeface="Arial"/>
                <a:sym typeface="Arial"/>
              </a:rPr>
              <a:t>p</a:t>
            </a:r>
            <a:r>
              <a:rPr lang="en-US" sz="1800" b="0" i="1" u="none" strike="noStrike" cap="none" dirty="0" err="1">
                <a:solidFill>
                  <a:srgbClr val="000000"/>
                </a:solidFill>
                <a:effectLst/>
                <a:latin typeface="Arial"/>
                <a:ea typeface="Arial"/>
                <a:cs typeface="Arial"/>
                <a:sym typeface="Arial"/>
              </a:rPr>
              <a:t>K</a:t>
            </a:r>
            <a:r>
              <a:rPr lang="en-US" sz="1800" b="0" i="0" u="none" strike="noStrike" cap="none" baseline="-25000" dirty="0" err="1">
                <a:solidFill>
                  <a:srgbClr val="000000"/>
                </a:solidFill>
                <a:effectLst/>
                <a:latin typeface="Arial"/>
                <a:ea typeface="Arial"/>
                <a:cs typeface="Arial"/>
                <a:sym typeface="Arial"/>
              </a:rPr>
              <a:t>a</a:t>
            </a:r>
            <a:r>
              <a:rPr lang="en-US" sz="1800" b="0" i="0" u="none" strike="noStrike" cap="none" dirty="0">
                <a:solidFill>
                  <a:srgbClr val="000000"/>
                </a:solidFill>
                <a:effectLst/>
                <a:latin typeface="Arial"/>
                <a:ea typeface="Arial"/>
                <a:cs typeface="Arial"/>
                <a:sym typeface="Arial"/>
              </a:rPr>
              <a:t> of the group.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Bloom’s: 2:2</a:t>
            </a:r>
          </a:p>
          <a:p>
            <a:pPr marL="0" lvl="0" indent="0" algn="l" rtl="0">
              <a:spcBef>
                <a:spcPts val="0"/>
              </a:spcBef>
              <a:spcAft>
                <a:spcPts val="0"/>
              </a:spcAft>
              <a:buNone/>
            </a:pPr>
            <a:endParaRPr dirty="0"/>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39</a:t>
            </a:fld>
            <a:endParaRPr sz="1400">
              <a:latin typeface="Arial"/>
              <a:ea typeface="Arial"/>
              <a:cs typeface="Arial"/>
              <a:sym typeface="Arial"/>
            </a:endParaRPr>
          </a:p>
        </p:txBody>
      </p:sp>
    </p:spTree>
    <p:extLst>
      <p:ext uri="{BB962C8B-B14F-4D97-AF65-F5344CB8AC3E}">
        <p14:creationId xmlns:p14="http://schemas.microsoft.com/office/powerpoint/2010/main" val="18696443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40</a:t>
            </a:fld>
            <a:endParaRPr sz="1400">
              <a:latin typeface="Arial"/>
              <a:ea typeface="Arial"/>
              <a:cs typeface="Arial"/>
              <a:sym typeface="Arial"/>
            </a:endParaRPr>
          </a:p>
        </p:txBody>
      </p:sp>
    </p:spTree>
    <p:extLst>
      <p:ext uri="{BB962C8B-B14F-4D97-AF65-F5344CB8AC3E}">
        <p14:creationId xmlns:p14="http://schemas.microsoft.com/office/powerpoint/2010/main" val="26103990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3281" name="Google Shape;161;g929a7def50_0_124:notes">
            <a:extLst>
              <a:ext uri="{FF2B5EF4-FFF2-40B4-BE49-F238E27FC236}">
                <a16:creationId xmlns:a16="http://schemas.microsoft.com/office/drawing/2014/main" id="{3F443D9B-8EA1-254E-AB6E-B04A42AC1BB0}"/>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3282" name="Google Shape;162;g929a7def50_0_124:notes">
            <a:extLst>
              <a:ext uri="{FF2B5EF4-FFF2-40B4-BE49-F238E27FC236}">
                <a16:creationId xmlns:a16="http://schemas.microsoft.com/office/drawing/2014/main" id="{5F7B60B9-21DA-6145-9E44-6836B5EB66DB}"/>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1" fontAlgn="auto" latinLnBrk="0" hangingPunct="1">
              <a:lnSpc>
                <a:spcPct val="100000"/>
              </a:lnSpc>
              <a:spcBef>
                <a:spcPct val="0"/>
              </a:spcBef>
              <a:spcAft>
                <a:spcPts val="0"/>
              </a:spcAft>
              <a:buClr>
                <a:srgbClr val="000000"/>
              </a:buClr>
              <a:buSzPts val="1000"/>
              <a:buFont typeface="Arial"/>
              <a:buNone/>
              <a:tabLst/>
              <a:defRPr/>
            </a:pPr>
            <a:r>
              <a:rPr lang="en-US" altLang="en-US" dirty="0">
                <a:latin typeface="Arial" panose="020B0604020202020204" pitchFamily="34" charset="0"/>
                <a:ea typeface="ＭＳ Ｐゴシック" panose="020B0600070205080204" pitchFamily="34" charset="-128"/>
              </a:rPr>
              <a:t>Instructor: </a:t>
            </a:r>
            <a:r>
              <a:rPr lang="en-US" sz="1800" b="0" i="0" u="none" strike="noStrike" cap="none" dirty="0">
                <a:solidFill>
                  <a:srgbClr val="000000"/>
                </a:solidFill>
                <a:effectLst/>
                <a:latin typeface="Arial"/>
                <a:ea typeface="Arial"/>
                <a:cs typeface="Arial"/>
                <a:sym typeface="Arial"/>
              </a:rPr>
              <a:t>For additional information, see the Instructor Activity Guide located in Achieve. It can be found within Chapter 3, in the folder titled “Ch3 In-Class Activities, Videos, and Resources.”</a:t>
            </a:r>
          </a:p>
          <a:p>
            <a:pPr marL="0" indent="0">
              <a:spcBef>
                <a:spcPct val="0"/>
              </a:spcBef>
              <a:buClr>
                <a:srgbClr val="000000"/>
              </a:buClr>
              <a:buSzPts val="1000"/>
            </a:pPr>
            <a:endParaRPr lang="en-US" altLang="en-US" dirty="0">
              <a:latin typeface="Arial" panose="020B0604020202020204" pitchFamily="34" charset="0"/>
              <a:ea typeface="ＭＳ Ｐゴシック" panose="020B0600070205080204" pitchFamily="34" charset="-128"/>
            </a:endParaRPr>
          </a:p>
        </p:txBody>
      </p:sp>
      <p:sp>
        <p:nvSpPr>
          <p:cNvPr id="353283" name="Google Shape;163;g929a7def50_0_124:notes">
            <a:extLst>
              <a:ext uri="{FF2B5EF4-FFF2-40B4-BE49-F238E27FC236}">
                <a16:creationId xmlns:a16="http://schemas.microsoft.com/office/drawing/2014/main" id="{A4F57885-1F0C-974D-93E4-F4C59F5567F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1EDDDECD-7F1B-5F49-830D-72E8011EBD7A}" type="slidenum">
              <a:rPr lang="en-GB" altLang="en-US" sz="1300" b="0" smtClean="0"/>
              <a:pPr algn="l"/>
              <a:t>41</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8035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2: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52063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5329" name="Google Shape;170;g929a7def50_0_242:notes">
            <a:extLst>
              <a:ext uri="{FF2B5EF4-FFF2-40B4-BE49-F238E27FC236}">
                <a16:creationId xmlns:a16="http://schemas.microsoft.com/office/drawing/2014/main" id="{6410CABB-4BCA-4443-A035-87E7665CBDCC}"/>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5330" name="Google Shape;171;g929a7def50_0_242:notes">
            <a:extLst>
              <a:ext uri="{FF2B5EF4-FFF2-40B4-BE49-F238E27FC236}">
                <a16:creationId xmlns:a16="http://schemas.microsoft.com/office/drawing/2014/main" id="{727E96F9-4243-9B47-89A4-3251F2EBDEED}"/>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1" fontAlgn="auto" latinLnBrk="0" hangingPunct="1">
              <a:lnSpc>
                <a:spcPct val="100000"/>
              </a:lnSpc>
              <a:spcBef>
                <a:spcPct val="0"/>
              </a:spcBef>
              <a:spcAft>
                <a:spcPts val="0"/>
              </a:spcAft>
              <a:buClr>
                <a:srgbClr val="000000"/>
              </a:buClr>
              <a:buSzPts val="1000"/>
              <a:buFont typeface="Arial"/>
              <a:buNone/>
              <a:tabLst/>
              <a:defRPr/>
            </a:pPr>
            <a:r>
              <a:rPr lang="en-US" altLang="en-US" dirty="0">
                <a:latin typeface="Arial" panose="020B0604020202020204" pitchFamily="34" charset="0"/>
                <a:ea typeface="ＭＳ Ｐゴシック" panose="020B0600070205080204" pitchFamily="34" charset="-128"/>
              </a:rPr>
              <a:t>Instructor: </a:t>
            </a:r>
            <a:r>
              <a:rPr lang="en-US" sz="1800" b="0" i="0" u="none" strike="noStrike" cap="none" dirty="0">
                <a:solidFill>
                  <a:srgbClr val="000000"/>
                </a:solidFill>
                <a:effectLst/>
                <a:latin typeface="Arial"/>
                <a:ea typeface="Arial"/>
                <a:cs typeface="Arial"/>
                <a:sym typeface="Arial"/>
              </a:rPr>
              <a:t>For additional information, see the Instructor Activity Guide located in Achieve. It can be found within Chapter 3, in the folder titled “Ch3 In-Class Activities, Videos, and Resources.”</a:t>
            </a:r>
          </a:p>
        </p:txBody>
      </p:sp>
      <p:sp>
        <p:nvSpPr>
          <p:cNvPr id="355331" name="Google Shape;172;g929a7def50_0_242:notes">
            <a:extLst>
              <a:ext uri="{FF2B5EF4-FFF2-40B4-BE49-F238E27FC236}">
                <a16:creationId xmlns:a16="http://schemas.microsoft.com/office/drawing/2014/main" id="{6D951FFD-865B-E44E-AFB2-49EC97DBEE7E}"/>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E3A63130-9777-E04C-9945-E9AB2E9C18D4}" type="slidenum">
              <a:rPr lang="en-GB" altLang="en-US" sz="1300" b="0" smtClean="0"/>
              <a:pPr algn="l"/>
              <a:t>42</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06974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8aa11ed5ef_0_211: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8aa11ed5ef_0_211: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en-US" dirty="0">
                <a:latin typeface="Arial" panose="020B0604020202020204" pitchFamily="34" charset="0"/>
                <a:ea typeface="ＭＳ Ｐゴシック" panose="020B0600070205080204" pitchFamily="34" charset="-128"/>
              </a:rPr>
              <a:t>Instructor: </a:t>
            </a:r>
            <a:r>
              <a:rPr lang="en-US" sz="1800" b="0" i="0" u="none" strike="noStrike" cap="none" dirty="0">
                <a:solidFill>
                  <a:srgbClr val="000000"/>
                </a:solidFill>
                <a:effectLst/>
                <a:latin typeface="Arial"/>
                <a:ea typeface="Arial"/>
                <a:cs typeface="Arial"/>
                <a:sym typeface="Arial"/>
              </a:rPr>
              <a:t>For additional information, see the Instructor Activity Guide located in Achieve. It can be found within Chapter 3, in the folder titled “Ch3 In-Class Activities, Videos, and Resources.”</a:t>
            </a:r>
          </a:p>
          <a:p>
            <a:pPr marL="0" lvl="0" indent="0" algn="l" rtl="0">
              <a:spcBef>
                <a:spcPts val="0"/>
              </a:spcBef>
              <a:spcAft>
                <a:spcPts val="0"/>
              </a:spcAft>
              <a:buNone/>
            </a:pPr>
            <a:endParaRPr dirty="0"/>
          </a:p>
        </p:txBody>
      </p:sp>
      <p:sp>
        <p:nvSpPr>
          <p:cNvPr id="204" name="Google Shape;204;g8aa11ed5ef_0_211: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fld id="{00000000-1234-1234-1234-123412341234}" type="slidenum">
              <a:rPr lang="en-GB" sz="1300"/>
              <a:t>43</a:t>
            </a:fld>
            <a:endParaRPr sz="1300">
              <a:latin typeface="Arial"/>
              <a:ea typeface="Arial"/>
              <a:cs typeface="Arial"/>
              <a:sym typeface="Arial"/>
            </a:endParaRPr>
          </a:p>
        </p:txBody>
      </p:sp>
    </p:spTree>
    <p:extLst>
      <p:ext uri="{BB962C8B-B14F-4D97-AF65-F5344CB8AC3E}">
        <p14:creationId xmlns:p14="http://schemas.microsoft.com/office/powerpoint/2010/main" val="37174581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847cf01710_0_16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847cf01710_0_16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g847cf01710_0_165: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sz="1400">
              <a:latin typeface="Arial"/>
              <a:ea typeface="Arial"/>
              <a:cs typeface="Arial"/>
              <a:sym typeface="Arial"/>
            </a:endParaRPr>
          </a:p>
        </p:txBody>
      </p:sp>
    </p:spTree>
    <p:extLst>
      <p:ext uri="{BB962C8B-B14F-4D97-AF65-F5344CB8AC3E}">
        <p14:creationId xmlns:p14="http://schemas.microsoft.com/office/powerpoint/2010/main" val="14843393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2: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72359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2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92401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Instructor: </a:t>
            </a:r>
            <a:r>
              <a:rPr lang="en-US" sz="1800" b="0" i="0" u="none" strike="noStrike" cap="none" dirty="0">
                <a:solidFill>
                  <a:srgbClr val="000000"/>
                </a:solidFill>
                <a:effectLst/>
                <a:latin typeface="Arial"/>
                <a:ea typeface="Arial"/>
                <a:cs typeface="Arial"/>
                <a:sym typeface="Arial"/>
              </a:rPr>
              <a:t>This muddiest point activity can be found in Achieve in the Chapter 3 folder titled “Ch3 In-Class Activities, Videos,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sz="1400">
              <a:latin typeface="Arial"/>
              <a:ea typeface="Arial"/>
              <a:cs typeface="Arial"/>
              <a:sym typeface="Arial"/>
            </a:endParaRPr>
          </a:p>
        </p:txBody>
      </p:sp>
    </p:spTree>
    <p:extLst>
      <p:ext uri="{BB962C8B-B14F-4D97-AF65-F5344CB8AC3E}">
        <p14:creationId xmlns:p14="http://schemas.microsoft.com/office/powerpoint/2010/main" val="2037227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Instructor: </a:t>
            </a:r>
            <a:r>
              <a:rPr lang="en-US" sz="1800" b="0" i="0" u="none" strike="noStrike" cap="none" dirty="0">
                <a:solidFill>
                  <a:srgbClr val="000000"/>
                </a:solidFill>
                <a:effectLst/>
                <a:latin typeface="Arial"/>
                <a:ea typeface="Arial"/>
                <a:cs typeface="Arial"/>
                <a:sym typeface="Arial"/>
              </a:rPr>
              <a:t>This muddiest point activity can be found in Achieve in the Chapter 3 folder titled “Ch3 In-Class Activities, Videos,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sz="1400">
              <a:latin typeface="Arial"/>
              <a:ea typeface="Arial"/>
              <a:cs typeface="Arial"/>
              <a:sym typeface="Arial"/>
            </a:endParaRPr>
          </a:p>
        </p:txBody>
      </p:sp>
    </p:spTree>
    <p:extLst>
      <p:ext uri="{BB962C8B-B14F-4D97-AF65-F5344CB8AC3E}">
        <p14:creationId xmlns:p14="http://schemas.microsoft.com/office/powerpoint/2010/main" val="40016490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847cf01710_0_156: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g847cf01710_0_156: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52074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6: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26: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06449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7: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27: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0750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847cf01710_0_132: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847cf01710_0_132: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g847cf01710_0_132: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6</a:t>
            </a:fld>
            <a:endParaRPr sz="1400">
              <a:latin typeface="Arial"/>
              <a:ea typeface="Arial"/>
              <a:cs typeface="Arial"/>
              <a:sym typeface="Arial"/>
            </a:endParaRPr>
          </a:p>
        </p:txBody>
      </p:sp>
    </p:spTree>
    <p:extLst>
      <p:ext uri="{BB962C8B-B14F-4D97-AF65-F5344CB8AC3E}">
        <p14:creationId xmlns:p14="http://schemas.microsoft.com/office/powerpoint/2010/main" val="35093530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Answer: B</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Principle: 3.2</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Learning Objective: </a:t>
            </a:r>
            <a:r>
              <a:rPr lang="en-US" sz="1800" b="0" i="0" u="none" strike="noStrike" cap="none" dirty="0">
                <a:solidFill>
                  <a:srgbClr val="000000"/>
                </a:solidFill>
                <a:effectLst/>
                <a:latin typeface="Arial"/>
                <a:ea typeface="Arial"/>
                <a:cs typeface="Arial"/>
                <a:sym typeface="Arial"/>
              </a:rPr>
              <a:t>Identify the key features of a polypeptide.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Bloom’s: 2:2</a:t>
            </a:r>
          </a:p>
          <a:p>
            <a:endParaRPr lang="en-US" sz="18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52</a:t>
            </a:fld>
            <a:endParaRPr sz="1400">
              <a:latin typeface="Arial"/>
              <a:ea typeface="Arial"/>
              <a:cs typeface="Arial"/>
              <a:sym typeface="Arial"/>
            </a:endParaRPr>
          </a:p>
        </p:txBody>
      </p:sp>
    </p:spTree>
    <p:extLst>
      <p:ext uri="{BB962C8B-B14F-4D97-AF65-F5344CB8AC3E}">
        <p14:creationId xmlns:p14="http://schemas.microsoft.com/office/powerpoint/2010/main" val="31635331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53</a:t>
            </a:fld>
            <a:endParaRPr sz="1400">
              <a:latin typeface="Arial"/>
              <a:ea typeface="Arial"/>
              <a:cs typeface="Arial"/>
              <a:sym typeface="Arial"/>
            </a:endParaRPr>
          </a:p>
        </p:txBody>
      </p:sp>
    </p:spTree>
    <p:extLst>
      <p:ext uri="{BB962C8B-B14F-4D97-AF65-F5344CB8AC3E}">
        <p14:creationId xmlns:p14="http://schemas.microsoft.com/office/powerpoint/2010/main" val="7059611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2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7029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3" name="Google Shape;483;p2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95062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7: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5" name="Google Shape;505;p27: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66096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Answer: B</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Principle: 3.2</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Learning Objective: </a:t>
            </a:r>
            <a:r>
              <a:rPr lang="en-US" sz="1800" b="0" i="0" u="none" strike="noStrike" cap="none" dirty="0">
                <a:solidFill>
                  <a:srgbClr val="000000"/>
                </a:solidFill>
                <a:effectLst/>
                <a:latin typeface="Arial"/>
                <a:ea typeface="Arial"/>
                <a:cs typeface="Arial"/>
                <a:sym typeface="Arial"/>
              </a:rPr>
              <a:t>Identify a protein containing multiple polypeptides as an oligomer or protomer.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Bloom’s: 1:1</a:t>
            </a:r>
          </a:p>
          <a:p>
            <a:pPr marL="0" lvl="0" indent="0" algn="l" rtl="0">
              <a:spcBef>
                <a:spcPts val="0"/>
              </a:spcBef>
              <a:spcAft>
                <a:spcPts val="0"/>
              </a:spcAft>
              <a:buNone/>
            </a:pPr>
            <a:endParaRPr dirty="0"/>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57</a:t>
            </a:fld>
            <a:endParaRPr sz="1400">
              <a:latin typeface="Arial"/>
              <a:ea typeface="Arial"/>
              <a:cs typeface="Arial"/>
              <a:sym typeface="Arial"/>
            </a:endParaRPr>
          </a:p>
        </p:txBody>
      </p:sp>
    </p:spTree>
    <p:extLst>
      <p:ext uri="{BB962C8B-B14F-4D97-AF65-F5344CB8AC3E}">
        <p14:creationId xmlns:p14="http://schemas.microsoft.com/office/powerpoint/2010/main" val="22888630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58</a:t>
            </a:fld>
            <a:endParaRPr sz="1400">
              <a:latin typeface="Arial"/>
              <a:ea typeface="Arial"/>
              <a:cs typeface="Arial"/>
              <a:sym typeface="Arial"/>
            </a:endParaRPr>
          </a:p>
        </p:txBody>
      </p:sp>
    </p:spTree>
    <p:extLst>
      <p:ext uri="{BB962C8B-B14F-4D97-AF65-F5344CB8AC3E}">
        <p14:creationId xmlns:p14="http://schemas.microsoft.com/office/powerpoint/2010/main" val="8018525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7: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See Table 3-3 in the text for footnotes</a:t>
            </a:r>
            <a:endParaRPr dirty="0"/>
          </a:p>
        </p:txBody>
      </p:sp>
      <p:sp>
        <p:nvSpPr>
          <p:cNvPr id="505" name="Google Shape;505;p27: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17213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7: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5" name="Google Shape;505;p27: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83243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3" name="Google Shape;483;p2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8523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fe2cbe272_0_74: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g7fe2cbe272_0_74: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77415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Answer: 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Principle: 3.2</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Learning Objective: </a:t>
            </a:r>
            <a:r>
              <a:rPr lang="en-US" sz="1800" b="0" i="0" u="none" strike="noStrike" cap="none" dirty="0">
                <a:solidFill>
                  <a:srgbClr val="000000"/>
                </a:solidFill>
                <a:effectLst/>
                <a:latin typeface="Arial"/>
                <a:ea typeface="Arial"/>
                <a:cs typeface="Arial"/>
                <a:sym typeface="Arial"/>
              </a:rPr>
              <a:t>Describe polypeptides based on their length.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Bloom’s: 2:2</a:t>
            </a:r>
          </a:p>
          <a:p>
            <a:pPr marL="0" lvl="0" indent="0" algn="l" rtl="0">
              <a:spcBef>
                <a:spcPts val="0"/>
              </a:spcBef>
              <a:spcAft>
                <a:spcPts val="0"/>
              </a:spcAft>
              <a:buNone/>
            </a:pPr>
            <a:endParaRPr dirty="0"/>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62</a:t>
            </a:fld>
            <a:endParaRPr sz="1400">
              <a:latin typeface="Arial"/>
              <a:ea typeface="Arial"/>
              <a:cs typeface="Arial"/>
              <a:sym typeface="Arial"/>
            </a:endParaRPr>
          </a:p>
        </p:txBody>
      </p:sp>
    </p:spTree>
    <p:extLst>
      <p:ext uri="{BB962C8B-B14F-4D97-AF65-F5344CB8AC3E}">
        <p14:creationId xmlns:p14="http://schemas.microsoft.com/office/powerpoint/2010/main" val="33494608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63</a:t>
            </a:fld>
            <a:endParaRPr sz="1400">
              <a:latin typeface="Arial"/>
              <a:ea typeface="Arial"/>
              <a:cs typeface="Arial"/>
              <a:sym typeface="Arial"/>
            </a:endParaRPr>
          </a:p>
        </p:txBody>
      </p:sp>
    </p:spTree>
    <p:extLst>
      <p:ext uri="{BB962C8B-B14F-4D97-AF65-F5344CB8AC3E}">
        <p14:creationId xmlns:p14="http://schemas.microsoft.com/office/powerpoint/2010/main" val="9148586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847cf01710_0_16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847cf01710_0_16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g847cf01710_0_165: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sz="1400">
              <a:latin typeface="Arial"/>
              <a:ea typeface="Arial"/>
              <a:cs typeface="Arial"/>
              <a:sym typeface="Arial"/>
            </a:endParaRPr>
          </a:p>
        </p:txBody>
      </p:sp>
    </p:spTree>
    <p:extLst>
      <p:ext uri="{BB962C8B-B14F-4D97-AF65-F5344CB8AC3E}">
        <p14:creationId xmlns:p14="http://schemas.microsoft.com/office/powerpoint/2010/main" val="25243765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2: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99066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3" name="Google Shape;483;p2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50036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3" name="Google Shape;483;p2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97102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3" name="Google Shape;483;p2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79185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Answer: C</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Principle: 3.3</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Learning Objective: </a:t>
            </a:r>
            <a:r>
              <a:rPr lang="en-US" sz="1800" b="0" i="0" u="none" strike="noStrike" cap="none" dirty="0">
                <a:solidFill>
                  <a:srgbClr val="000000"/>
                </a:solidFill>
                <a:effectLst/>
                <a:latin typeface="Arial"/>
                <a:ea typeface="Arial"/>
                <a:cs typeface="Arial"/>
                <a:sym typeface="Arial"/>
              </a:rPr>
              <a:t>Describe the basic steps of protein purification.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Bloom’s: 2:2</a:t>
            </a:r>
          </a:p>
          <a:p>
            <a:endParaRPr lang="en-US" sz="18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69</a:t>
            </a:fld>
            <a:endParaRPr sz="1400">
              <a:latin typeface="Arial"/>
              <a:ea typeface="Arial"/>
              <a:cs typeface="Arial"/>
              <a:sym typeface="Arial"/>
            </a:endParaRPr>
          </a:p>
        </p:txBody>
      </p:sp>
    </p:spTree>
    <p:extLst>
      <p:ext uri="{BB962C8B-B14F-4D97-AF65-F5344CB8AC3E}">
        <p14:creationId xmlns:p14="http://schemas.microsoft.com/office/powerpoint/2010/main" val="9581406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70</a:t>
            </a:fld>
            <a:endParaRPr sz="1400">
              <a:latin typeface="Arial"/>
              <a:ea typeface="Arial"/>
              <a:cs typeface="Arial"/>
              <a:sym typeface="Arial"/>
            </a:endParaRPr>
          </a:p>
        </p:txBody>
      </p:sp>
    </p:spTree>
    <p:extLst>
      <p:ext uri="{BB962C8B-B14F-4D97-AF65-F5344CB8AC3E}">
        <p14:creationId xmlns:p14="http://schemas.microsoft.com/office/powerpoint/2010/main" val="23979256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3" name="Google Shape;483;p2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0172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7fe2cbe272_0_5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7fe2cbe272_0_5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g7fe2cbe272_0_5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8</a:t>
            </a:fld>
            <a:endParaRPr sz="1400">
              <a:latin typeface="Arial"/>
              <a:ea typeface="Arial"/>
              <a:cs typeface="Arial"/>
              <a:sym typeface="Arial"/>
            </a:endParaRPr>
          </a:p>
        </p:txBody>
      </p:sp>
    </p:spTree>
    <p:extLst>
      <p:ext uri="{BB962C8B-B14F-4D97-AF65-F5344CB8AC3E}">
        <p14:creationId xmlns:p14="http://schemas.microsoft.com/office/powerpoint/2010/main" val="38543113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3" name="Google Shape;483;p2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71424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3" name="Google Shape;483;p2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4626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Answer: B</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Principle: 3.3</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Learning Objective: </a:t>
            </a:r>
            <a:r>
              <a:rPr lang="en-US" sz="1800" b="0" i="0" u="none" strike="noStrike" cap="none" dirty="0">
                <a:solidFill>
                  <a:srgbClr val="000000"/>
                </a:solidFill>
                <a:effectLst/>
                <a:latin typeface="Arial"/>
                <a:ea typeface="Arial"/>
                <a:cs typeface="Arial"/>
                <a:sym typeface="Arial"/>
              </a:rPr>
              <a:t>Predict the order of peptide elution from a chromatography column.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Bloom’s: 3:2</a:t>
            </a:r>
          </a:p>
          <a:p>
            <a:endParaRPr lang="en-US" sz="18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74</a:t>
            </a:fld>
            <a:endParaRPr sz="1400">
              <a:latin typeface="Arial"/>
              <a:ea typeface="Arial"/>
              <a:cs typeface="Arial"/>
              <a:sym typeface="Arial"/>
            </a:endParaRPr>
          </a:p>
        </p:txBody>
      </p:sp>
    </p:spTree>
    <p:extLst>
      <p:ext uri="{BB962C8B-B14F-4D97-AF65-F5344CB8AC3E}">
        <p14:creationId xmlns:p14="http://schemas.microsoft.com/office/powerpoint/2010/main" val="36330194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75</a:t>
            </a:fld>
            <a:endParaRPr sz="1400">
              <a:latin typeface="Arial"/>
              <a:ea typeface="Arial"/>
              <a:cs typeface="Arial"/>
              <a:sym typeface="Arial"/>
            </a:endParaRPr>
          </a:p>
        </p:txBody>
      </p:sp>
    </p:spTree>
    <p:extLst>
      <p:ext uri="{BB962C8B-B14F-4D97-AF65-F5344CB8AC3E}">
        <p14:creationId xmlns:p14="http://schemas.microsoft.com/office/powerpoint/2010/main" val="26545427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3" name="Google Shape;483;p2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31167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Answer: B</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Principle: 3.3</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Learning Objective(s): </a:t>
            </a:r>
            <a:r>
              <a:rPr lang="en-US" sz="1800" b="0" i="0" u="none" strike="noStrike" cap="none" dirty="0">
                <a:solidFill>
                  <a:srgbClr val="000000"/>
                </a:solidFill>
                <a:effectLst/>
                <a:latin typeface="Arial"/>
                <a:ea typeface="Arial"/>
                <a:cs typeface="Arial"/>
                <a:sym typeface="Arial"/>
              </a:rPr>
              <a:t>Compare different chromatography techniques; Compare crude purification methods such as precipitation, centrifugation, and dialysis.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Bloom’s: 2:2</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solidFill>
                <a:schemeClr val="tx1"/>
              </a:solidFill>
            </a:endParaRPr>
          </a:p>
          <a:p>
            <a:pPr marL="0" lvl="0" indent="0" algn="l" rtl="0">
              <a:spcBef>
                <a:spcPts val="0"/>
              </a:spcBef>
              <a:spcAft>
                <a:spcPts val="0"/>
              </a:spcAft>
              <a:buNone/>
            </a:pPr>
            <a:endParaRPr dirty="0"/>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77</a:t>
            </a:fld>
            <a:endParaRPr sz="1400">
              <a:latin typeface="Arial"/>
              <a:ea typeface="Arial"/>
              <a:cs typeface="Arial"/>
              <a:sym typeface="Arial"/>
            </a:endParaRPr>
          </a:p>
        </p:txBody>
      </p:sp>
    </p:spTree>
    <p:extLst>
      <p:ext uri="{BB962C8B-B14F-4D97-AF65-F5344CB8AC3E}">
        <p14:creationId xmlns:p14="http://schemas.microsoft.com/office/powerpoint/2010/main" val="22887202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78</a:t>
            </a:fld>
            <a:endParaRPr sz="1400">
              <a:latin typeface="Arial"/>
              <a:ea typeface="Arial"/>
              <a:cs typeface="Arial"/>
              <a:sym typeface="Arial"/>
            </a:endParaRPr>
          </a:p>
        </p:txBody>
      </p:sp>
    </p:spTree>
    <p:extLst>
      <p:ext uri="{BB962C8B-B14F-4D97-AF65-F5344CB8AC3E}">
        <p14:creationId xmlns:p14="http://schemas.microsoft.com/office/powerpoint/2010/main" val="38202473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3" name="Google Shape;483;p2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92544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Answer: B</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Principle: 3.3</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Learning Objective: </a:t>
            </a:r>
            <a:r>
              <a:rPr lang="en-US" sz="1800" b="0" i="0" u="none" strike="noStrike" cap="none" dirty="0">
                <a:solidFill>
                  <a:srgbClr val="000000"/>
                </a:solidFill>
                <a:effectLst/>
                <a:latin typeface="Arial"/>
                <a:ea typeface="Arial"/>
                <a:cs typeface="Arial"/>
                <a:sym typeface="Arial"/>
              </a:rPr>
              <a:t>Analyze the effectiveness of a purification strategy used to separate a mixture of proteins.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Bloom’s: 3:2</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solidFill>
                <a:schemeClr val="tx1"/>
              </a:solidFill>
            </a:endParaRPr>
          </a:p>
          <a:p>
            <a:pPr marL="0" lvl="0" indent="0" algn="l" rtl="0">
              <a:spcBef>
                <a:spcPts val="0"/>
              </a:spcBef>
              <a:spcAft>
                <a:spcPts val="0"/>
              </a:spcAft>
              <a:buNone/>
            </a:pPr>
            <a:endParaRPr dirty="0"/>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80</a:t>
            </a:fld>
            <a:endParaRPr sz="1400">
              <a:latin typeface="Arial"/>
              <a:ea typeface="Arial"/>
              <a:cs typeface="Arial"/>
              <a:sym typeface="Arial"/>
            </a:endParaRPr>
          </a:p>
        </p:txBody>
      </p:sp>
    </p:spTree>
    <p:extLst>
      <p:ext uri="{BB962C8B-B14F-4D97-AF65-F5344CB8AC3E}">
        <p14:creationId xmlns:p14="http://schemas.microsoft.com/office/powerpoint/2010/main" val="13229507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81</a:t>
            </a:fld>
            <a:endParaRPr sz="1400">
              <a:latin typeface="Arial"/>
              <a:ea typeface="Arial"/>
              <a:cs typeface="Arial"/>
              <a:sym typeface="Arial"/>
            </a:endParaRPr>
          </a:p>
        </p:txBody>
      </p:sp>
    </p:spTree>
    <p:extLst>
      <p:ext uri="{BB962C8B-B14F-4D97-AF65-F5344CB8AC3E}">
        <p14:creationId xmlns:p14="http://schemas.microsoft.com/office/powerpoint/2010/main" val="3482222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7fe2cbe272_0_67: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7fe2cbe272_0_67: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7" name="Google Shape;237;g7fe2cbe272_0_67: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sz="1400">
              <a:latin typeface="Arial"/>
              <a:ea typeface="Arial"/>
              <a:cs typeface="Arial"/>
              <a:sym typeface="Arial"/>
            </a:endParaRPr>
          </a:p>
        </p:txBody>
      </p:sp>
    </p:spTree>
    <p:extLst>
      <p:ext uri="{BB962C8B-B14F-4D97-AF65-F5344CB8AC3E}">
        <p14:creationId xmlns:p14="http://schemas.microsoft.com/office/powerpoint/2010/main" val="25775540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3" name="Google Shape;483;p2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50718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3" name="Google Shape;483;p2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3947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3" name="Google Shape;483;p2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03332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44: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23" name="Google Shape;623;p44: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30012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46: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6" name="Google Shape;636;p46: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78057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Answer: 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Principle: 3.3</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Learning Objective: </a:t>
            </a:r>
            <a:r>
              <a:rPr lang="en-US" sz="1800" b="0" i="0" u="none" strike="noStrike" cap="none" dirty="0">
                <a:solidFill>
                  <a:srgbClr val="000000"/>
                </a:solidFill>
                <a:effectLst/>
                <a:latin typeface="Arial"/>
                <a:ea typeface="Arial"/>
                <a:cs typeface="Arial"/>
                <a:sym typeface="Arial"/>
              </a:rPr>
              <a:t>Explain the relationship between molecule size, charge, and electrophoretic mobility.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Bloom’s: 2:2</a:t>
            </a:r>
          </a:p>
          <a:p>
            <a:endParaRPr lang="en-US" sz="18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solidFill>
                <a:schemeClr val="tx1"/>
              </a:solidFill>
            </a:endParaRPr>
          </a:p>
          <a:p>
            <a:pPr marL="0" lvl="0" indent="0" algn="l" rtl="0">
              <a:spcBef>
                <a:spcPts val="0"/>
              </a:spcBef>
              <a:spcAft>
                <a:spcPts val="0"/>
              </a:spcAft>
              <a:buNone/>
            </a:pPr>
            <a:endParaRPr dirty="0"/>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87</a:t>
            </a:fld>
            <a:endParaRPr sz="1400">
              <a:latin typeface="Arial"/>
              <a:ea typeface="Arial"/>
              <a:cs typeface="Arial"/>
              <a:sym typeface="Arial"/>
            </a:endParaRPr>
          </a:p>
        </p:txBody>
      </p:sp>
    </p:spTree>
    <p:extLst>
      <p:ext uri="{BB962C8B-B14F-4D97-AF65-F5344CB8AC3E}">
        <p14:creationId xmlns:p14="http://schemas.microsoft.com/office/powerpoint/2010/main" val="20794319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88</a:t>
            </a:fld>
            <a:endParaRPr sz="1400">
              <a:latin typeface="Arial"/>
              <a:ea typeface="Arial"/>
              <a:cs typeface="Arial"/>
              <a:sym typeface="Arial"/>
            </a:endParaRPr>
          </a:p>
        </p:txBody>
      </p:sp>
    </p:spTree>
    <p:extLst>
      <p:ext uri="{BB962C8B-B14F-4D97-AF65-F5344CB8AC3E}">
        <p14:creationId xmlns:p14="http://schemas.microsoft.com/office/powerpoint/2010/main" val="37313659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47: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 name="Google Shape;643;p47: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96654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p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97615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3" name="Google Shape;483;p2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7006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41279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Answer: C</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Principle: 3.3</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Learning Objective: </a:t>
            </a:r>
            <a:r>
              <a:rPr lang="en-US" sz="1800" b="0" i="0" u="none" strike="noStrike" cap="none" dirty="0">
                <a:solidFill>
                  <a:srgbClr val="000000"/>
                </a:solidFill>
                <a:effectLst/>
                <a:latin typeface="Arial"/>
                <a:ea typeface="Arial"/>
                <a:cs typeface="Arial"/>
                <a:sym typeface="Arial"/>
              </a:rPr>
              <a:t>Analyze the effectiveness of a purification strategy used to separate a mixture of proteins.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Bloom’s: 2:2</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solidFill>
                <a:schemeClr val="tx1"/>
              </a:solidFill>
            </a:endParaRPr>
          </a:p>
          <a:p>
            <a:pPr marL="0" lvl="0" indent="0" algn="l" rtl="0">
              <a:spcBef>
                <a:spcPts val="0"/>
              </a:spcBef>
              <a:spcAft>
                <a:spcPts val="0"/>
              </a:spcAft>
              <a:buNone/>
            </a:pPr>
            <a:endParaRPr dirty="0"/>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92</a:t>
            </a:fld>
            <a:endParaRPr sz="1400">
              <a:latin typeface="Arial"/>
              <a:ea typeface="Arial"/>
              <a:cs typeface="Arial"/>
              <a:sym typeface="Arial"/>
            </a:endParaRPr>
          </a:p>
        </p:txBody>
      </p:sp>
    </p:spTree>
    <p:extLst>
      <p:ext uri="{BB962C8B-B14F-4D97-AF65-F5344CB8AC3E}">
        <p14:creationId xmlns:p14="http://schemas.microsoft.com/office/powerpoint/2010/main" val="5567017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93</a:t>
            </a:fld>
            <a:endParaRPr sz="1400">
              <a:latin typeface="Arial"/>
              <a:ea typeface="Arial"/>
              <a:cs typeface="Arial"/>
              <a:sym typeface="Arial"/>
            </a:endParaRPr>
          </a:p>
        </p:txBody>
      </p:sp>
    </p:spTree>
    <p:extLst>
      <p:ext uri="{BB962C8B-B14F-4D97-AF65-F5344CB8AC3E}">
        <p14:creationId xmlns:p14="http://schemas.microsoft.com/office/powerpoint/2010/main" val="421633361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1841" name="Google Shape;161;g924bc13e47_0_124:notes">
            <a:extLst>
              <a:ext uri="{FF2B5EF4-FFF2-40B4-BE49-F238E27FC236}">
                <a16:creationId xmlns:a16="http://schemas.microsoft.com/office/drawing/2014/main" id="{21C7AA1F-2C7C-ED42-A710-69772A840885}"/>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1842" name="Google Shape;162;g924bc13e47_0_124:notes">
            <a:extLst>
              <a:ext uri="{FF2B5EF4-FFF2-40B4-BE49-F238E27FC236}">
                <a16:creationId xmlns:a16="http://schemas.microsoft.com/office/drawing/2014/main" id="{D0571BAE-84AF-BD47-8228-6E006FD9FF22}"/>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lvl="0" indent="0" algn="l" rtl="0">
              <a:spcBef>
                <a:spcPts val="0"/>
              </a:spcBef>
              <a:spcAft>
                <a:spcPts val="0"/>
              </a:spcAft>
              <a:buClr>
                <a:schemeClr val="dk1"/>
              </a:buClr>
              <a:buSzPts val="1100"/>
              <a:buFont typeface="Arial"/>
              <a:buNone/>
            </a:pPr>
            <a:r>
              <a:rPr lang="en-GB" sz="1000" dirty="0">
                <a:solidFill>
                  <a:schemeClr val="dk1"/>
                </a:solidFill>
              </a:rPr>
              <a:t>Instructor: </a:t>
            </a:r>
            <a:r>
              <a:rPr lang="en-GB" sz="1800" b="0" i="0" u="none" strike="noStrike" cap="none" dirty="0">
                <a:solidFill>
                  <a:srgbClr val="000000"/>
                </a:solidFill>
                <a:effectLst/>
                <a:latin typeface="Arial"/>
                <a:ea typeface="Arial"/>
                <a:cs typeface="Arial"/>
                <a:sym typeface="Arial"/>
              </a:rPr>
              <a:t>This Animated Technique video is found within Chapter 3 of Achieve.  </a:t>
            </a:r>
            <a:r>
              <a:rPr lang="en-GB" sz="1800" b="0" i="0" u="none" strike="noStrike" cap="none">
                <a:solidFill>
                  <a:srgbClr val="000000"/>
                </a:solidFill>
                <a:effectLst/>
                <a:latin typeface="Arial"/>
                <a:ea typeface="Arial"/>
                <a:cs typeface="Arial"/>
                <a:sym typeface="Arial"/>
              </a:rPr>
              <a:t>It is </a:t>
            </a:r>
            <a:r>
              <a:rPr lang="en-GB" sz="1800" b="0" i="0" u="none" strike="noStrike" cap="none" dirty="0">
                <a:solidFill>
                  <a:srgbClr val="000000"/>
                </a:solidFill>
                <a:effectLst/>
                <a:latin typeface="Arial"/>
                <a:ea typeface="Arial"/>
                <a:cs typeface="Arial"/>
                <a:sym typeface="Arial"/>
              </a:rPr>
              <a:t>in the folder titled “Ch3 In-Class Activities, Videos, and Resources.”</a:t>
            </a:r>
            <a:endParaRPr lang="en-GB" sz="1000" dirty="0"/>
          </a:p>
        </p:txBody>
      </p:sp>
      <p:sp>
        <p:nvSpPr>
          <p:cNvPr id="291843" name="Google Shape;163;g924bc13e47_0_124:notes">
            <a:extLst>
              <a:ext uri="{FF2B5EF4-FFF2-40B4-BE49-F238E27FC236}">
                <a16:creationId xmlns:a16="http://schemas.microsoft.com/office/drawing/2014/main" id="{26D17610-D441-114C-9255-6B9CB82F6B7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1AFE2AB1-C3B3-C34D-9D57-677FBFDE0EF0}" type="slidenum">
              <a:rPr lang="en-GB" altLang="en-US" sz="1300" b="0" smtClean="0"/>
              <a:pPr algn="l"/>
              <a:t>94</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451490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3889" name="Google Shape;170;g924bc13e47_0_242:notes">
            <a:extLst>
              <a:ext uri="{FF2B5EF4-FFF2-40B4-BE49-F238E27FC236}">
                <a16:creationId xmlns:a16="http://schemas.microsoft.com/office/drawing/2014/main" id="{1496A3B7-D51E-9A4F-887F-E7DA9632892D}"/>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3890" name="Google Shape;171;g924bc13e47_0_242:notes">
            <a:extLst>
              <a:ext uri="{FF2B5EF4-FFF2-40B4-BE49-F238E27FC236}">
                <a16:creationId xmlns:a16="http://schemas.microsoft.com/office/drawing/2014/main" id="{C0480F41-17DA-D642-A5C2-D6BF5C17E07A}"/>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1" fontAlgn="auto" latinLnBrk="0" hangingPunct="1">
              <a:lnSpc>
                <a:spcPct val="100000"/>
              </a:lnSpc>
              <a:spcBef>
                <a:spcPct val="0"/>
              </a:spcBef>
              <a:spcAft>
                <a:spcPts val="0"/>
              </a:spcAft>
              <a:buClr>
                <a:srgbClr val="000000"/>
              </a:buClr>
              <a:buSzPts val="1400"/>
              <a:buFont typeface="Arial"/>
              <a:buNone/>
              <a:tabLst/>
              <a:defRPr/>
            </a:pPr>
            <a:r>
              <a:rPr lang="en-GB" sz="1000" dirty="0">
                <a:solidFill>
                  <a:schemeClr val="dk1"/>
                </a:solidFill>
              </a:rPr>
              <a:t>Instructor: </a:t>
            </a:r>
            <a:r>
              <a:rPr lang="en-GB" sz="1800" b="0" i="0" u="none" strike="noStrike" cap="none" dirty="0">
                <a:solidFill>
                  <a:srgbClr val="000000"/>
                </a:solidFill>
                <a:effectLst/>
                <a:latin typeface="Arial"/>
                <a:ea typeface="Arial"/>
                <a:cs typeface="Arial"/>
                <a:sym typeface="Arial"/>
              </a:rPr>
              <a:t>This Animated Technique video is found within Chapter 3 of Achieve.  It’s in the folder titled “Ch3 In-Class Activities, Videos, and Resources.”</a:t>
            </a:r>
            <a:endParaRPr lang="en-GB" sz="1000" dirty="0"/>
          </a:p>
          <a:p>
            <a:pPr>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293891" name="Google Shape;172;g924bc13e47_0_242:notes">
            <a:extLst>
              <a:ext uri="{FF2B5EF4-FFF2-40B4-BE49-F238E27FC236}">
                <a16:creationId xmlns:a16="http://schemas.microsoft.com/office/drawing/2014/main" id="{E882919E-56A6-0348-8817-C28D363D828C}"/>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9CA35298-E9A5-C24F-95D7-4FC7B10D1829}" type="slidenum">
              <a:rPr lang="en-GB" altLang="en-US" sz="1300" b="0" smtClean="0"/>
              <a:pPr algn="l"/>
              <a:t>95</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725082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5937" name="Google Shape;177;g924bc13e47_0_358:notes">
            <a:extLst>
              <a:ext uri="{FF2B5EF4-FFF2-40B4-BE49-F238E27FC236}">
                <a16:creationId xmlns:a16="http://schemas.microsoft.com/office/drawing/2014/main" id="{F0F71DFB-9C65-0B46-9676-BADFD68E28CE}"/>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5938" name="Google Shape;178;g924bc13e47_0_358:notes">
            <a:extLst>
              <a:ext uri="{FF2B5EF4-FFF2-40B4-BE49-F238E27FC236}">
                <a16:creationId xmlns:a16="http://schemas.microsoft.com/office/drawing/2014/main" id="{072ADAF3-8E5A-B845-9EF4-82049E78DECE}"/>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1" fontAlgn="auto" latinLnBrk="0" hangingPunct="1">
              <a:lnSpc>
                <a:spcPct val="100000"/>
              </a:lnSpc>
              <a:spcBef>
                <a:spcPct val="0"/>
              </a:spcBef>
              <a:spcAft>
                <a:spcPts val="0"/>
              </a:spcAft>
              <a:buClr>
                <a:srgbClr val="000000"/>
              </a:buClr>
              <a:buSzPts val="1400"/>
              <a:buFont typeface="Arial"/>
              <a:buNone/>
              <a:tabLst/>
              <a:defRPr/>
            </a:pPr>
            <a:r>
              <a:rPr lang="en-GB" sz="1000" dirty="0">
                <a:solidFill>
                  <a:schemeClr val="dk1"/>
                </a:solidFill>
              </a:rPr>
              <a:t>Instructor: </a:t>
            </a:r>
            <a:r>
              <a:rPr lang="en-GB" sz="1800" b="0" i="0" u="none" strike="noStrike" cap="none" dirty="0">
                <a:solidFill>
                  <a:srgbClr val="000000"/>
                </a:solidFill>
                <a:effectLst/>
                <a:latin typeface="Arial"/>
                <a:ea typeface="Arial"/>
                <a:cs typeface="Arial"/>
                <a:sym typeface="Arial"/>
              </a:rPr>
              <a:t>This Animated Technique video is found within Chapter 3 of Achieve.  It’s in the folder titled “Ch3 In-Class Activities, Videos, and Resources.”</a:t>
            </a:r>
            <a:endParaRPr lang="en-GB" sz="1000" dirty="0"/>
          </a:p>
          <a:p>
            <a:pPr>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295939" name="Google Shape;179;g924bc13e47_0_358:notes">
            <a:extLst>
              <a:ext uri="{FF2B5EF4-FFF2-40B4-BE49-F238E27FC236}">
                <a16:creationId xmlns:a16="http://schemas.microsoft.com/office/drawing/2014/main" id="{8FAB4A4B-C4E1-C342-92BD-7BB8F94FD5A6}"/>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844AE30D-3163-084A-8B64-22DF0940A50B}" type="slidenum">
              <a:rPr lang="en-GB" altLang="en-US" sz="1300" b="0" smtClean="0"/>
              <a:pPr algn="l"/>
              <a:t>96</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44232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847cf01710_0_16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847cf01710_0_165: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g847cf01710_0_165: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sz="1400">
              <a:latin typeface="Arial"/>
              <a:ea typeface="Arial"/>
              <a:cs typeface="Arial"/>
              <a:sym typeface="Arial"/>
            </a:endParaRPr>
          </a:p>
        </p:txBody>
      </p:sp>
    </p:spTree>
    <p:extLst>
      <p:ext uri="{BB962C8B-B14F-4D97-AF65-F5344CB8AC3E}">
        <p14:creationId xmlns:p14="http://schemas.microsoft.com/office/powerpoint/2010/main" val="15133134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2: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287962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p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30212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Answer: 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Principle: 3.2</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Learning Objective: </a:t>
            </a:r>
            <a:r>
              <a:rPr lang="en-US" sz="1800" b="0" i="0" u="none" strike="noStrike" cap="none" dirty="0">
                <a:solidFill>
                  <a:srgbClr val="000000"/>
                </a:solidFill>
                <a:effectLst/>
                <a:latin typeface="Arial"/>
                <a:ea typeface="Arial"/>
                <a:cs typeface="Arial"/>
                <a:sym typeface="Arial"/>
              </a:rPr>
              <a:t>Identify the key features of a polypeptide.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Bloom’s: 2:2</a:t>
            </a:r>
          </a:p>
          <a:p>
            <a:pPr marL="0" lvl="0" indent="0" algn="l" rtl="0">
              <a:spcBef>
                <a:spcPts val="0"/>
              </a:spcBef>
              <a:spcAft>
                <a:spcPts val="0"/>
              </a:spcAft>
              <a:buNone/>
            </a:pPr>
            <a:endParaRPr dirty="0"/>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100</a:t>
            </a:fld>
            <a:endParaRPr sz="1400">
              <a:latin typeface="Arial"/>
              <a:ea typeface="Arial"/>
              <a:cs typeface="Arial"/>
              <a:sym typeface="Arial"/>
            </a:endParaRPr>
          </a:p>
        </p:txBody>
      </p:sp>
    </p:spTree>
    <p:extLst>
      <p:ext uri="{BB962C8B-B14F-4D97-AF65-F5344CB8AC3E}">
        <p14:creationId xmlns:p14="http://schemas.microsoft.com/office/powerpoint/2010/main" val="18961610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7cf01710_0_101: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47cf01710_0_101: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g847cf01710_0_101: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101</a:t>
            </a:fld>
            <a:endParaRPr sz="1400">
              <a:latin typeface="Arial"/>
              <a:ea typeface="Arial"/>
              <a:cs typeface="Arial"/>
              <a:sym typeface="Arial"/>
            </a:endParaRPr>
          </a:p>
        </p:txBody>
      </p:sp>
    </p:spTree>
    <p:extLst>
      <p:ext uri="{BB962C8B-B14F-4D97-AF65-F5344CB8AC3E}">
        <p14:creationId xmlns:p14="http://schemas.microsoft.com/office/powerpoint/2010/main" val="3955408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5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Calibri"/>
              <a:buNone/>
              <a:defRPr/>
            </a:lvl1pPr>
            <a:lvl2pPr lvl="1" algn="ctr">
              <a:spcBef>
                <a:spcPts val="560"/>
              </a:spcBef>
              <a:spcAft>
                <a:spcPts val="0"/>
              </a:spcAft>
              <a:buClr>
                <a:schemeClr val="dk1"/>
              </a:buClr>
              <a:buSzPts val="2800"/>
              <a:buFont typeface="Calibri"/>
              <a:buNone/>
              <a:defRPr/>
            </a:lvl2pPr>
            <a:lvl3pPr lvl="2" algn="ctr">
              <a:spcBef>
                <a:spcPts val="480"/>
              </a:spcBef>
              <a:spcAft>
                <a:spcPts val="0"/>
              </a:spcAft>
              <a:buClr>
                <a:schemeClr val="dk1"/>
              </a:buClr>
              <a:buSzPts val="2400"/>
              <a:buFont typeface="Calibri"/>
              <a:buNone/>
              <a:defRPr/>
            </a:lvl3pPr>
            <a:lvl4pPr lvl="3" algn="ctr">
              <a:spcBef>
                <a:spcPts val="400"/>
              </a:spcBef>
              <a:spcAft>
                <a:spcPts val="0"/>
              </a:spcAft>
              <a:buClr>
                <a:schemeClr val="dk1"/>
              </a:buClr>
              <a:buSzPts val="2000"/>
              <a:buFont typeface="Calibri"/>
              <a:buNone/>
              <a:defRPr/>
            </a:lvl4pPr>
            <a:lvl5pPr lvl="4" algn="ctr">
              <a:spcBef>
                <a:spcPts val="400"/>
              </a:spcBef>
              <a:spcAft>
                <a:spcPts val="0"/>
              </a:spcAft>
              <a:buClr>
                <a:schemeClr val="dk1"/>
              </a:buClr>
              <a:buSzPts val="2000"/>
              <a:buFont typeface="Calibri"/>
              <a:buNone/>
              <a:defRPr/>
            </a:lvl5pPr>
            <a:lvl6pPr lvl="5" algn="ctr">
              <a:spcBef>
                <a:spcPts val="400"/>
              </a:spcBef>
              <a:spcAft>
                <a:spcPts val="0"/>
              </a:spcAft>
              <a:buClr>
                <a:schemeClr val="dk1"/>
              </a:buClr>
              <a:buSzPts val="2000"/>
              <a:buFont typeface="Times"/>
              <a:buNone/>
              <a:defRPr/>
            </a:lvl6pPr>
            <a:lvl7pPr lvl="6" algn="ctr">
              <a:spcBef>
                <a:spcPts val="400"/>
              </a:spcBef>
              <a:spcAft>
                <a:spcPts val="0"/>
              </a:spcAft>
              <a:buClr>
                <a:schemeClr val="dk1"/>
              </a:buClr>
              <a:buSzPts val="2000"/>
              <a:buFont typeface="Times"/>
              <a:buNone/>
              <a:defRPr/>
            </a:lvl7pPr>
            <a:lvl8pPr lvl="7" algn="ctr">
              <a:spcBef>
                <a:spcPts val="400"/>
              </a:spcBef>
              <a:spcAft>
                <a:spcPts val="0"/>
              </a:spcAft>
              <a:buClr>
                <a:schemeClr val="dk1"/>
              </a:buClr>
              <a:buSzPts val="2000"/>
              <a:buFont typeface="Times"/>
              <a:buNone/>
              <a:defRPr/>
            </a:lvl8pPr>
            <a:lvl9pPr lvl="8" algn="ctr">
              <a:spcBef>
                <a:spcPts val="400"/>
              </a:spcBef>
              <a:spcAft>
                <a:spcPts val="0"/>
              </a:spcAft>
              <a:buClr>
                <a:schemeClr val="dk1"/>
              </a:buClr>
              <a:buSzPts val="2000"/>
              <a:buFont typeface="Times"/>
              <a:buNone/>
              <a:defRPr/>
            </a:lvl9pPr>
          </a:lstStyle>
          <a:p>
            <a:endParaRPr/>
          </a:p>
        </p:txBody>
      </p:sp>
      <p:sp>
        <p:nvSpPr>
          <p:cNvPr id="18" name="Google Shape;18;p5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7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5" name="Google Shape;85;p7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Calibri"/>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
        <p:nvSpPr>
          <p:cNvPr id="86" name="Google Shape;86;p7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Calibri"/>
              <a:buNone/>
              <a:defRPr sz="1400"/>
            </a:lvl1pPr>
            <a:lvl2pPr marL="914400" lvl="1" indent="-228600" algn="l">
              <a:spcBef>
                <a:spcPts val="240"/>
              </a:spcBef>
              <a:spcAft>
                <a:spcPts val="0"/>
              </a:spcAft>
              <a:buClr>
                <a:schemeClr val="dk1"/>
              </a:buClr>
              <a:buSzPts val="1200"/>
              <a:buFont typeface="Calibri"/>
              <a:buNone/>
              <a:defRPr sz="1200"/>
            </a:lvl2pPr>
            <a:lvl3pPr marL="1371600" lvl="2" indent="-228600" algn="l">
              <a:spcBef>
                <a:spcPts val="200"/>
              </a:spcBef>
              <a:spcAft>
                <a:spcPts val="0"/>
              </a:spcAft>
              <a:buClr>
                <a:schemeClr val="dk1"/>
              </a:buClr>
              <a:buSzPts val="1000"/>
              <a:buFont typeface="Calibri"/>
              <a:buNone/>
              <a:defRPr sz="1000"/>
            </a:lvl3pPr>
            <a:lvl4pPr marL="1828800" lvl="3" indent="-228600" algn="l">
              <a:spcBef>
                <a:spcPts val="180"/>
              </a:spcBef>
              <a:spcAft>
                <a:spcPts val="0"/>
              </a:spcAft>
              <a:buClr>
                <a:schemeClr val="dk1"/>
              </a:buClr>
              <a:buSzPts val="900"/>
              <a:buFont typeface="Calibri"/>
              <a:buNone/>
              <a:defRPr sz="900"/>
            </a:lvl4pPr>
            <a:lvl5pPr marL="2286000" lvl="4" indent="-228600" algn="l">
              <a:spcBef>
                <a:spcPts val="180"/>
              </a:spcBef>
              <a:spcAft>
                <a:spcPts val="0"/>
              </a:spcAft>
              <a:buClr>
                <a:schemeClr val="dk1"/>
              </a:buClr>
              <a:buSzPts val="900"/>
              <a:buFont typeface="Calibri"/>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87" name="Google Shape;87;p7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7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7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0"/>
        <p:cNvGrpSpPr/>
        <p:nvPr/>
      </p:nvGrpSpPr>
      <p:grpSpPr>
        <a:xfrm>
          <a:off x="0" y="0"/>
          <a:ext cx="0" cy="0"/>
          <a:chOff x="0" y="0"/>
          <a:chExt cx="0" cy="0"/>
        </a:xfrm>
      </p:grpSpPr>
      <p:sp>
        <p:nvSpPr>
          <p:cNvPr id="91" name="Google Shape;91;p7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2" name="Google Shape;92;p7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sz="3200"/>
            </a:lvl1pPr>
            <a:lvl2pPr marL="914400" lvl="1" indent="-406400" algn="l">
              <a:spcBef>
                <a:spcPts val="560"/>
              </a:spcBef>
              <a:spcAft>
                <a:spcPts val="0"/>
              </a:spcAft>
              <a:buClr>
                <a:schemeClr val="dk1"/>
              </a:buClr>
              <a:buSzPts val="2800"/>
              <a:buFont typeface="Calibri"/>
              <a:buChar char="–"/>
              <a:defRPr sz="2800"/>
            </a:lvl2pPr>
            <a:lvl3pPr marL="1371600" lvl="2" indent="-381000" algn="l">
              <a:spcBef>
                <a:spcPts val="480"/>
              </a:spcBef>
              <a:spcAft>
                <a:spcPts val="0"/>
              </a:spcAft>
              <a:buClr>
                <a:schemeClr val="dk1"/>
              </a:buClr>
              <a:buSzPts val="2400"/>
              <a:buFont typeface="Calibri"/>
              <a:buChar char="•"/>
              <a:defRPr sz="2400"/>
            </a:lvl3pPr>
            <a:lvl4pPr marL="1828800" lvl="3" indent="-355600" algn="l">
              <a:spcBef>
                <a:spcPts val="400"/>
              </a:spcBef>
              <a:spcAft>
                <a:spcPts val="0"/>
              </a:spcAft>
              <a:buClr>
                <a:schemeClr val="dk1"/>
              </a:buClr>
              <a:buSzPts val="2000"/>
              <a:buFont typeface="Calibri"/>
              <a:buChar char="–"/>
              <a:defRPr sz="2000"/>
            </a:lvl4pPr>
            <a:lvl5pPr marL="2286000" lvl="4" indent="-355600" algn="l">
              <a:spcBef>
                <a:spcPts val="400"/>
              </a:spcBef>
              <a:spcAft>
                <a:spcPts val="0"/>
              </a:spcAft>
              <a:buClr>
                <a:schemeClr val="dk1"/>
              </a:buClr>
              <a:buSzPts val="2000"/>
              <a:buFont typeface="Calibri"/>
              <a:buChar char="»"/>
              <a:defRPr sz="2000"/>
            </a:lvl5pPr>
            <a:lvl6pPr marL="2743200" lvl="5" indent="-355600" algn="l">
              <a:spcBef>
                <a:spcPts val="400"/>
              </a:spcBef>
              <a:spcAft>
                <a:spcPts val="0"/>
              </a:spcAft>
              <a:buClr>
                <a:schemeClr val="dk1"/>
              </a:buClr>
              <a:buSzPts val="2000"/>
              <a:buFont typeface="Times"/>
              <a:buChar char="»"/>
              <a:defRPr sz="2000"/>
            </a:lvl6pPr>
            <a:lvl7pPr marL="3200400" lvl="6" indent="-355600" algn="l">
              <a:spcBef>
                <a:spcPts val="400"/>
              </a:spcBef>
              <a:spcAft>
                <a:spcPts val="0"/>
              </a:spcAft>
              <a:buClr>
                <a:schemeClr val="dk1"/>
              </a:buClr>
              <a:buSzPts val="2000"/>
              <a:buFont typeface="Times"/>
              <a:buChar char="»"/>
              <a:defRPr sz="2000"/>
            </a:lvl7pPr>
            <a:lvl8pPr marL="3657600" lvl="7" indent="-355600" algn="l">
              <a:spcBef>
                <a:spcPts val="400"/>
              </a:spcBef>
              <a:spcAft>
                <a:spcPts val="0"/>
              </a:spcAft>
              <a:buClr>
                <a:schemeClr val="dk1"/>
              </a:buClr>
              <a:buSzPts val="2000"/>
              <a:buFont typeface="Times"/>
              <a:buChar char="»"/>
              <a:defRPr sz="2000"/>
            </a:lvl8pPr>
            <a:lvl9pPr marL="4114800" lvl="8" indent="-355600" algn="l">
              <a:spcBef>
                <a:spcPts val="400"/>
              </a:spcBef>
              <a:spcAft>
                <a:spcPts val="0"/>
              </a:spcAft>
              <a:buClr>
                <a:schemeClr val="dk1"/>
              </a:buClr>
              <a:buSzPts val="2000"/>
              <a:buFont typeface="Times"/>
              <a:buChar char="»"/>
              <a:defRPr sz="2000"/>
            </a:lvl9pPr>
          </a:lstStyle>
          <a:p>
            <a:endParaRPr/>
          </a:p>
        </p:txBody>
      </p:sp>
      <p:sp>
        <p:nvSpPr>
          <p:cNvPr id="93" name="Google Shape;93;p7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Calibri"/>
              <a:buNone/>
              <a:defRPr sz="1400"/>
            </a:lvl1pPr>
            <a:lvl2pPr marL="914400" lvl="1" indent="-228600" algn="l">
              <a:spcBef>
                <a:spcPts val="240"/>
              </a:spcBef>
              <a:spcAft>
                <a:spcPts val="0"/>
              </a:spcAft>
              <a:buClr>
                <a:schemeClr val="dk1"/>
              </a:buClr>
              <a:buSzPts val="1200"/>
              <a:buFont typeface="Calibri"/>
              <a:buNone/>
              <a:defRPr sz="1200"/>
            </a:lvl2pPr>
            <a:lvl3pPr marL="1371600" lvl="2" indent="-228600" algn="l">
              <a:spcBef>
                <a:spcPts val="200"/>
              </a:spcBef>
              <a:spcAft>
                <a:spcPts val="0"/>
              </a:spcAft>
              <a:buClr>
                <a:schemeClr val="dk1"/>
              </a:buClr>
              <a:buSzPts val="1000"/>
              <a:buFont typeface="Calibri"/>
              <a:buNone/>
              <a:defRPr sz="1000"/>
            </a:lvl3pPr>
            <a:lvl4pPr marL="1828800" lvl="3" indent="-228600" algn="l">
              <a:spcBef>
                <a:spcPts val="180"/>
              </a:spcBef>
              <a:spcAft>
                <a:spcPts val="0"/>
              </a:spcAft>
              <a:buClr>
                <a:schemeClr val="dk1"/>
              </a:buClr>
              <a:buSzPts val="900"/>
              <a:buFont typeface="Calibri"/>
              <a:buNone/>
              <a:defRPr sz="900"/>
            </a:lvl4pPr>
            <a:lvl5pPr marL="2286000" lvl="4" indent="-228600" algn="l">
              <a:spcBef>
                <a:spcPts val="180"/>
              </a:spcBef>
              <a:spcAft>
                <a:spcPts val="0"/>
              </a:spcAft>
              <a:buClr>
                <a:schemeClr val="dk1"/>
              </a:buClr>
              <a:buSzPts val="900"/>
              <a:buFont typeface="Calibri"/>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94" name="Google Shape;94;p7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7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7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7"/>
        <p:cNvGrpSpPr/>
        <p:nvPr/>
      </p:nvGrpSpPr>
      <p:grpSpPr>
        <a:xfrm>
          <a:off x="0" y="0"/>
          <a:ext cx="0" cy="0"/>
          <a:chOff x="0" y="0"/>
          <a:chExt cx="0" cy="0"/>
        </a:xfrm>
      </p:grpSpPr>
      <p:sp>
        <p:nvSpPr>
          <p:cNvPr id="98" name="Google Shape;98;p72"/>
          <p:cNvSpPr txBox="1">
            <a:spLocks noGrp="1"/>
          </p:cNvSpPr>
          <p:nvPr>
            <p:ph type="title"/>
          </p:nvPr>
        </p:nvSpPr>
        <p:spPr>
          <a:xfrm>
            <a:off x="-13064" y="152400"/>
            <a:ext cx="9157063"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9" name="Google Shape;99;p7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Calibri"/>
              <a:buNone/>
              <a:defRPr sz="2400" b="1"/>
            </a:lvl1pPr>
            <a:lvl2pPr marL="914400" lvl="1" indent="-228600" algn="l">
              <a:spcBef>
                <a:spcPts val="400"/>
              </a:spcBef>
              <a:spcAft>
                <a:spcPts val="0"/>
              </a:spcAft>
              <a:buClr>
                <a:schemeClr val="dk1"/>
              </a:buClr>
              <a:buSzPts val="2000"/>
              <a:buFont typeface="Calibri"/>
              <a:buNone/>
              <a:defRPr sz="2000" b="1"/>
            </a:lvl2pPr>
            <a:lvl3pPr marL="1371600" lvl="2" indent="-228600" algn="l">
              <a:spcBef>
                <a:spcPts val="360"/>
              </a:spcBef>
              <a:spcAft>
                <a:spcPts val="0"/>
              </a:spcAft>
              <a:buClr>
                <a:schemeClr val="dk1"/>
              </a:buClr>
              <a:buSzPts val="1800"/>
              <a:buFont typeface="Calibri"/>
              <a:buNone/>
              <a:defRPr sz="1800" b="1"/>
            </a:lvl3pPr>
            <a:lvl4pPr marL="1828800" lvl="3" indent="-228600" algn="l">
              <a:spcBef>
                <a:spcPts val="320"/>
              </a:spcBef>
              <a:spcAft>
                <a:spcPts val="0"/>
              </a:spcAft>
              <a:buClr>
                <a:schemeClr val="dk1"/>
              </a:buClr>
              <a:buSzPts val="1600"/>
              <a:buFont typeface="Calibri"/>
              <a:buNone/>
              <a:defRPr sz="1600" b="1"/>
            </a:lvl4pPr>
            <a:lvl5pPr marL="2286000" lvl="4" indent="-228600" algn="l">
              <a:spcBef>
                <a:spcPts val="320"/>
              </a:spcBef>
              <a:spcAft>
                <a:spcPts val="0"/>
              </a:spcAft>
              <a:buClr>
                <a:schemeClr val="dk1"/>
              </a:buClr>
              <a:buSzPts val="1600"/>
              <a:buFont typeface="Calibri"/>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100" name="Google Shape;100;p7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Calibri"/>
              <a:buChar char="•"/>
              <a:defRPr sz="2400"/>
            </a:lvl1pPr>
            <a:lvl2pPr marL="914400" lvl="1" indent="-355600" algn="l">
              <a:spcBef>
                <a:spcPts val="400"/>
              </a:spcBef>
              <a:spcAft>
                <a:spcPts val="0"/>
              </a:spcAft>
              <a:buClr>
                <a:schemeClr val="dk1"/>
              </a:buClr>
              <a:buSzPts val="2000"/>
              <a:buFont typeface="Calibri"/>
              <a:buChar char="–"/>
              <a:defRPr sz="2000"/>
            </a:lvl2pPr>
            <a:lvl3pPr marL="1371600" lvl="2" indent="-342900" algn="l">
              <a:spcBef>
                <a:spcPts val="360"/>
              </a:spcBef>
              <a:spcAft>
                <a:spcPts val="0"/>
              </a:spcAft>
              <a:buClr>
                <a:schemeClr val="dk1"/>
              </a:buClr>
              <a:buSzPts val="1800"/>
              <a:buFont typeface="Calibri"/>
              <a:buChar char="•"/>
              <a:defRPr sz="1800"/>
            </a:lvl3pPr>
            <a:lvl4pPr marL="1828800" lvl="3" indent="-330200" algn="l">
              <a:spcBef>
                <a:spcPts val="320"/>
              </a:spcBef>
              <a:spcAft>
                <a:spcPts val="0"/>
              </a:spcAft>
              <a:buClr>
                <a:schemeClr val="dk1"/>
              </a:buClr>
              <a:buSzPts val="1600"/>
              <a:buFont typeface="Calibri"/>
              <a:buChar char="–"/>
              <a:defRPr sz="1600"/>
            </a:lvl4pPr>
            <a:lvl5pPr marL="2286000" lvl="4" indent="-330200" algn="l">
              <a:spcBef>
                <a:spcPts val="320"/>
              </a:spcBef>
              <a:spcAft>
                <a:spcPts val="0"/>
              </a:spcAft>
              <a:buClr>
                <a:schemeClr val="dk1"/>
              </a:buClr>
              <a:buSzPts val="1600"/>
              <a:buFont typeface="Calibri"/>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101" name="Google Shape;101;p7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Calibri"/>
              <a:buNone/>
              <a:defRPr sz="2400" b="1"/>
            </a:lvl1pPr>
            <a:lvl2pPr marL="914400" lvl="1" indent="-228600" algn="l">
              <a:spcBef>
                <a:spcPts val="400"/>
              </a:spcBef>
              <a:spcAft>
                <a:spcPts val="0"/>
              </a:spcAft>
              <a:buClr>
                <a:schemeClr val="dk1"/>
              </a:buClr>
              <a:buSzPts val="2000"/>
              <a:buFont typeface="Calibri"/>
              <a:buNone/>
              <a:defRPr sz="2000" b="1"/>
            </a:lvl2pPr>
            <a:lvl3pPr marL="1371600" lvl="2" indent="-228600" algn="l">
              <a:spcBef>
                <a:spcPts val="360"/>
              </a:spcBef>
              <a:spcAft>
                <a:spcPts val="0"/>
              </a:spcAft>
              <a:buClr>
                <a:schemeClr val="dk1"/>
              </a:buClr>
              <a:buSzPts val="1800"/>
              <a:buFont typeface="Calibri"/>
              <a:buNone/>
              <a:defRPr sz="1800" b="1"/>
            </a:lvl3pPr>
            <a:lvl4pPr marL="1828800" lvl="3" indent="-228600" algn="l">
              <a:spcBef>
                <a:spcPts val="320"/>
              </a:spcBef>
              <a:spcAft>
                <a:spcPts val="0"/>
              </a:spcAft>
              <a:buClr>
                <a:schemeClr val="dk1"/>
              </a:buClr>
              <a:buSzPts val="1600"/>
              <a:buFont typeface="Calibri"/>
              <a:buNone/>
              <a:defRPr sz="1600" b="1"/>
            </a:lvl4pPr>
            <a:lvl5pPr marL="2286000" lvl="4" indent="-228600" algn="l">
              <a:spcBef>
                <a:spcPts val="320"/>
              </a:spcBef>
              <a:spcAft>
                <a:spcPts val="0"/>
              </a:spcAft>
              <a:buClr>
                <a:schemeClr val="dk1"/>
              </a:buClr>
              <a:buSzPts val="1600"/>
              <a:buFont typeface="Calibri"/>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102" name="Google Shape;102;p7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Calibri"/>
              <a:buChar char="•"/>
              <a:defRPr sz="2400"/>
            </a:lvl1pPr>
            <a:lvl2pPr marL="914400" lvl="1" indent="-355600" algn="l">
              <a:spcBef>
                <a:spcPts val="400"/>
              </a:spcBef>
              <a:spcAft>
                <a:spcPts val="0"/>
              </a:spcAft>
              <a:buClr>
                <a:schemeClr val="dk1"/>
              </a:buClr>
              <a:buSzPts val="2000"/>
              <a:buFont typeface="Calibri"/>
              <a:buChar char="–"/>
              <a:defRPr sz="2000"/>
            </a:lvl2pPr>
            <a:lvl3pPr marL="1371600" lvl="2" indent="-342900" algn="l">
              <a:spcBef>
                <a:spcPts val="360"/>
              </a:spcBef>
              <a:spcAft>
                <a:spcPts val="0"/>
              </a:spcAft>
              <a:buClr>
                <a:schemeClr val="dk1"/>
              </a:buClr>
              <a:buSzPts val="1800"/>
              <a:buFont typeface="Calibri"/>
              <a:buChar char="•"/>
              <a:defRPr sz="1800"/>
            </a:lvl3pPr>
            <a:lvl4pPr marL="1828800" lvl="3" indent="-330200" algn="l">
              <a:spcBef>
                <a:spcPts val="320"/>
              </a:spcBef>
              <a:spcAft>
                <a:spcPts val="0"/>
              </a:spcAft>
              <a:buClr>
                <a:schemeClr val="dk1"/>
              </a:buClr>
              <a:buSzPts val="1600"/>
              <a:buFont typeface="Calibri"/>
              <a:buChar char="–"/>
              <a:defRPr sz="1600"/>
            </a:lvl4pPr>
            <a:lvl5pPr marL="2286000" lvl="4" indent="-330200" algn="l">
              <a:spcBef>
                <a:spcPts val="320"/>
              </a:spcBef>
              <a:spcAft>
                <a:spcPts val="0"/>
              </a:spcAft>
              <a:buClr>
                <a:schemeClr val="dk1"/>
              </a:buClr>
              <a:buSzPts val="1600"/>
              <a:buFont typeface="Calibri"/>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103" name="Google Shape;103;p7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7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6"/>
        <p:cNvGrpSpPr/>
        <p:nvPr/>
      </p:nvGrpSpPr>
      <p:grpSpPr>
        <a:xfrm>
          <a:off x="0" y="0"/>
          <a:ext cx="0" cy="0"/>
          <a:chOff x="0" y="0"/>
          <a:chExt cx="0" cy="0"/>
        </a:xfrm>
      </p:grpSpPr>
      <p:sp>
        <p:nvSpPr>
          <p:cNvPr id="107" name="Google Shape;107;p73"/>
          <p:cNvSpPr txBox="1">
            <a:spLocks noGrp="1"/>
          </p:cNvSpPr>
          <p:nvPr>
            <p:ph type="title"/>
          </p:nvPr>
        </p:nvSpPr>
        <p:spPr>
          <a:xfrm>
            <a:off x="-15875" y="152400"/>
            <a:ext cx="9159875"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8" name="Google Shape;108;p73"/>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Calibri"/>
              <a:buChar char="•"/>
              <a:defRPr sz="2800"/>
            </a:lvl1pPr>
            <a:lvl2pPr marL="914400" lvl="1" indent="-381000" algn="l">
              <a:spcBef>
                <a:spcPts val="480"/>
              </a:spcBef>
              <a:spcAft>
                <a:spcPts val="0"/>
              </a:spcAft>
              <a:buClr>
                <a:schemeClr val="dk1"/>
              </a:buClr>
              <a:buSzPts val="2400"/>
              <a:buFont typeface="Calibri"/>
              <a:buChar char="–"/>
              <a:defRPr sz="2400"/>
            </a:lvl2pPr>
            <a:lvl3pPr marL="1371600" lvl="2" indent="-355600" algn="l">
              <a:spcBef>
                <a:spcPts val="400"/>
              </a:spcBef>
              <a:spcAft>
                <a:spcPts val="0"/>
              </a:spcAft>
              <a:buClr>
                <a:schemeClr val="dk1"/>
              </a:buClr>
              <a:buSzPts val="2000"/>
              <a:buFont typeface="Calibri"/>
              <a:buChar char="•"/>
              <a:defRPr sz="2000"/>
            </a:lvl3pPr>
            <a:lvl4pPr marL="1828800" lvl="3" indent="-342900" algn="l">
              <a:spcBef>
                <a:spcPts val="360"/>
              </a:spcBef>
              <a:spcAft>
                <a:spcPts val="0"/>
              </a:spcAft>
              <a:buClr>
                <a:schemeClr val="dk1"/>
              </a:buClr>
              <a:buSzPts val="1800"/>
              <a:buFont typeface="Calibri"/>
              <a:buChar char="–"/>
              <a:defRPr sz="1800"/>
            </a:lvl4pPr>
            <a:lvl5pPr marL="2286000" lvl="4" indent="-342900" algn="l">
              <a:spcBef>
                <a:spcPts val="360"/>
              </a:spcBef>
              <a:spcAft>
                <a:spcPts val="0"/>
              </a:spcAft>
              <a:buClr>
                <a:schemeClr val="dk1"/>
              </a:buClr>
              <a:buSzPts val="1800"/>
              <a:buFont typeface="Calibri"/>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109" name="Google Shape;109;p73"/>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Calibri"/>
              <a:buChar char="•"/>
              <a:defRPr sz="2800"/>
            </a:lvl1pPr>
            <a:lvl2pPr marL="914400" lvl="1" indent="-381000" algn="l">
              <a:spcBef>
                <a:spcPts val="480"/>
              </a:spcBef>
              <a:spcAft>
                <a:spcPts val="0"/>
              </a:spcAft>
              <a:buClr>
                <a:schemeClr val="dk1"/>
              </a:buClr>
              <a:buSzPts val="2400"/>
              <a:buFont typeface="Calibri"/>
              <a:buChar char="–"/>
              <a:defRPr sz="2400"/>
            </a:lvl2pPr>
            <a:lvl3pPr marL="1371600" lvl="2" indent="-355600" algn="l">
              <a:spcBef>
                <a:spcPts val="400"/>
              </a:spcBef>
              <a:spcAft>
                <a:spcPts val="0"/>
              </a:spcAft>
              <a:buClr>
                <a:schemeClr val="dk1"/>
              </a:buClr>
              <a:buSzPts val="2000"/>
              <a:buFont typeface="Calibri"/>
              <a:buChar char="•"/>
              <a:defRPr sz="2000"/>
            </a:lvl3pPr>
            <a:lvl4pPr marL="1828800" lvl="3" indent="-342900" algn="l">
              <a:spcBef>
                <a:spcPts val="360"/>
              </a:spcBef>
              <a:spcAft>
                <a:spcPts val="0"/>
              </a:spcAft>
              <a:buClr>
                <a:schemeClr val="dk1"/>
              </a:buClr>
              <a:buSzPts val="1800"/>
              <a:buFont typeface="Calibri"/>
              <a:buChar char="–"/>
              <a:defRPr sz="1800"/>
            </a:lvl4pPr>
            <a:lvl5pPr marL="2286000" lvl="4" indent="-342900" algn="l">
              <a:spcBef>
                <a:spcPts val="360"/>
              </a:spcBef>
              <a:spcAft>
                <a:spcPts val="0"/>
              </a:spcAft>
              <a:buClr>
                <a:schemeClr val="dk1"/>
              </a:buClr>
              <a:buSzPts val="1800"/>
              <a:buFont typeface="Calibri"/>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110" name="Google Shape;110;p7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7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7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3"/>
        <p:cNvGrpSpPr/>
        <p:nvPr/>
      </p:nvGrpSpPr>
      <p:grpSpPr>
        <a:xfrm>
          <a:off x="0" y="0"/>
          <a:ext cx="0" cy="0"/>
          <a:chOff x="0" y="0"/>
          <a:chExt cx="0" cy="0"/>
        </a:xfrm>
      </p:grpSpPr>
      <p:sp>
        <p:nvSpPr>
          <p:cNvPr id="114" name="Google Shape;114;p7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5" name="Google Shape;115;p7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Calibri"/>
              <a:buNone/>
              <a:defRPr sz="2000"/>
            </a:lvl1pPr>
            <a:lvl2pPr marL="914400" lvl="1" indent="-228600" algn="l">
              <a:spcBef>
                <a:spcPts val="360"/>
              </a:spcBef>
              <a:spcAft>
                <a:spcPts val="0"/>
              </a:spcAft>
              <a:buClr>
                <a:schemeClr val="dk1"/>
              </a:buClr>
              <a:buSzPts val="1800"/>
              <a:buFont typeface="Calibri"/>
              <a:buNone/>
              <a:defRPr sz="1800"/>
            </a:lvl2pPr>
            <a:lvl3pPr marL="1371600" lvl="2" indent="-228600" algn="l">
              <a:spcBef>
                <a:spcPts val="320"/>
              </a:spcBef>
              <a:spcAft>
                <a:spcPts val="0"/>
              </a:spcAft>
              <a:buClr>
                <a:schemeClr val="dk1"/>
              </a:buClr>
              <a:buSzPts val="1600"/>
              <a:buFont typeface="Calibri"/>
              <a:buNone/>
              <a:defRPr sz="1600"/>
            </a:lvl3pPr>
            <a:lvl4pPr marL="1828800" lvl="3" indent="-228600" algn="l">
              <a:spcBef>
                <a:spcPts val="280"/>
              </a:spcBef>
              <a:spcAft>
                <a:spcPts val="0"/>
              </a:spcAft>
              <a:buClr>
                <a:schemeClr val="dk1"/>
              </a:buClr>
              <a:buSzPts val="1400"/>
              <a:buFont typeface="Calibri"/>
              <a:buNone/>
              <a:defRPr sz="1400"/>
            </a:lvl4pPr>
            <a:lvl5pPr marL="2286000" lvl="4" indent="-228600" algn="l">
              <a:spcBef>
                <a:spcPts val="280"/>
              </a:spcBef>
              <a:spcAft>
                <a:spcPts val="0"/>
              </a:spcAft>
              <a:buClr>
                <a:schemeClr val="dk1"/>
              </a:buClr>
              <a:buSzPts val="1400"/>
              <a:buFont typeface="Calibri"/>
              <a:buNone/>
              <a:defRPr sz="1400"/>
            </a:lvl5pPr>
            <a:lvl6pPr marL="2743200" lvl="5" indent="-228600" algn="l">
              <a:spcBef>
                <a:spcPts val="280"/>
              </a:spcBef>
              <a:spcAft>
                <a:spcPts val="0"/>
              </a:spcAft>
              <a:buClr>
                <a:schemeClr val="dk1"/>
              </a:buClr>
              <a:buSzPts val="1400"/>
              <a:buFont typeface="Times"/>
              <a:buNone/>
              <a:defRPr sz="1400"/>
            </a:lvl6pPr>
            <a:lvl7pPr marL="3200400" lvl="6" indent="-228600" algn="l">
              <a:spcBef>
                <a:spcPts val="280"/>
              </a:spcBef>
              <a:spcAft>
                <a:spcPts val="0"/>
              </a:spcAft>
              <a:buClr>
                <a:schemeClr val="dk1"/>
              </a:buClr>
              <a:buSzPts val="1400"/>
              <a:buFont typeface="Times"/>
              <a:buNone/>
              <a:defRPr sz="1400"/>
            </a:lvl7pPr>
            <a:lvl8pPr marL="3657600" lvl="7" indent="-228600" algn="l">
              <a:spcBef>
                <a:spcPts val="280"/>
              </a:spcBef>
              <a:spcAft>
                <a:spcPts val="0"/>
              </a:spcAft>
              <a:buClr>
                <a:schemeClr val="dk1"/>
              </a:buClr>
              <a:buSzPts val="1400"/>
              <a:buFont typeface="Times"/>
              <a:buNone/>
              <a:defRPr sz="1400"/>
            </a:lvl8pPr>
            <a:lvl9pPr marL="4114800" lvl="8" indent="-228600" algn="l">
              <a:spcBef>
                <a:spcPts val="280"/>
              </a:spcBef>
              <a:spcAft>
                <a:spcPts val="0"/>
              </a:spcAft>
              <a:buClr>
                <a:schemeClr val="dk1"/>
              </a:buClr>
              <a:buSzPts val="1400"/>
              <a:buFont typeface="Times"/>
              <a:buNone/>
              <a:defRPr sz="1400"/>
            </a:lvl9pPr>
          </a:lstStyle>
          <a:p>
            <a:endParaRPr/>
          </a:p>
        </p:txBody>
      </p:sp>
      <p:sp>
        <p:nvSpPr>
          <p:cNvPr id="116" name="Google Shape;116;p7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7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7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0"/>
          <p:cNvSpPr txBox="1">
            <a:spLocks noGrp="1"/>
          </p:cNvSpPr>
          <p:nvPr>
            <p:ph type="title"/>
          </p:nvPr>
        </p:nvSpPr>
        <p:spPr>
          <a:xfrm>
            <a:off x="-15875" y="152400"/>
            <a:ext cx="9159875"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60"/>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6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6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6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over Text" type="objOverTx">
  <p:cSld name="OBJECT_OVER_TEXT">
    <p:spTree>
      <p:nvGrpSpPr>
        <p:cNvPr id="1" name="Shape 38"/>
        <p:cNvGrpSpPr/>
        <p:nvPr/>
      </p:nvGrpSpPr>
      <p:grpSpPr>
        <a:xfrm>
          <a:off x="0" y="0"/>
          <a:ext cx="0" cy="0"/>
          <a:chOff x="0" y="0"/>
          <a:chExt cx="0" cy="0"/>
        </a:xfrm>
      </p:grpSpPr>
      <p:sp>
        <p:nvSpPr>
          <p:cNvPr id="39" name="Google Shape;39;p63"/>
          <p:cNvSpPr txBox="1">
            <a:spLocks noGrp="1"/>
          </p:cNvSpPr>
          <p:nvPr>
            <p:ph type="title"/>
          </p:nvPr>
        </p:nvSpPr>
        <p:spPr>
          <a:xfrm>
            <a:off x="0" y="152400"/>
            <a:ext cx="91440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63"/>
          <p:cNvSpPr txBox="1">
            <a:spLocks noGrp="1"/>
          </p:cNvSpPr>
          <p:nvPr>
            <p:ph type="body" idx="1"/>
          </p:nvPr>
        </p:nvSpPr>
        <p:spPr>
          <a:xfrm>
            <a:off x="685800" y="1981200"/>
            <a:ext cx="77724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 name="Google Shape;41;p63"/>
          <p:cNvSpPr txBox="1">
            <a:spLocks noGrp="1"/>
          </p:cNvSpPr>
          <p:nvPr>
            <p:ph type="body" idx="2"/>
          </p:nvPr>
        </p:nvSpPr>
        <p:spPr>
          <a:xfrm>
            <a:off x="685800" y="4114800"/>
            <a:ext cx="77724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 name="Google Shape;42;p6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64"/>
          <p:cNvSpPr txBox="1">
            <a:spLocks noGrp="1"/>
          </p:cNvSpPr>
          <p:nvPr>
            <p:ph type="title"/>
          </p:nvPr>
        </p:nvSpPr>
        <p:spPr>
          <a:xfrm>
            <a:off x="-15875" y="152400"/>
            <a:ext cx="9159875"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6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50"/>
        <p:cNvGrpSpPr/>
        <p:nvPr/>
      </p:nvGrpSpPr>
      <p:grpSpPr>
        <a:xfrm>
          <a:off x="0" y="0"/>
          <a:ext cx="0" cy="0"/>
          <a:chOff x="0" y="0"/>
          <a:chExt cx="0" cy="0"/>
        </a:xfrm>
      </p:grpSpPr>
      <p:sp>
        <p:nvSpPr>
          <p:cNvPr id="51" name="Google Shape;51;p65"/>
          <p:cNvSpPr txBox="1">
            <a:spLocks noGrp="1"/>
          </p:cNvSpPr>
          <p:nvPr>
            <p:ph type="title"/>
          </p:nvPr>
        </p:nvSpPr>
        <p:spPr>
          <a:xfrm>
            <a:off x="0" y="152400"/>
            <a:ext cx="91440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 name="Google Shape;52;p6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3" name="Google Shape;53;p65"/>
          <p:cNvSpPr>
            <a:spLocks noGrp="1"/>
          </p:cNvSpPr>
          <p:nvPr>
            <p:ph type="clipArt"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Calibri"/>
              <a:buChar char="•"/>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54" name="Google Shape;54;p6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1"/>
        <p:cNvGrpSpPr/>
        <p:nvPr/>
      </p:nvGrpSpPr>
      <p:grpSpPr>
        <a:xfrm>
          <a:off x="0" y="0"/>
          <a:ext cx="0" cy="0"/>
          <a:chOff x="0" y="0"/>
          <a:chExt cx="0" cy="0"/>
        </a:xfrm>
      </p:grpSpPr>
      <p:sp>
        <p:nvSpPr>
          <p:cNvPr id="72" name="Google Shape;72;p6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 name="Google Shape;73;p6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 name="Google Shape;74;p6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6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69"/>
          <p:cNvSpPr txBox="1">
            <a:spLocks noGrp="1"/>
          </p:cNvSpPr>
          <p:nvPr>
            <p:ph type="title"/>
          </p:nvPr>
        </p:nvSpPr>
        <p:spPr>
          <a:xfrm>
            <a:off x="-15875" y="152400"/>
            <a:ext cx="9159875"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9" name="Google Shape;79;p69"/>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 name="Google Shape;80;p6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8"/>
          <p:cNvSpPr txBox="1">
            <a:spLocks noGrp="1"/>
          </p:cNvSpPr>
          <p:nvPr>
            <p:ph type="title"/>
          </p:nvPr>
        </p:nvSpPr>
        <p:spPr>
          <a:xfrm>
            <a:off x="-15875" y="152400"/>
            <a:ext cx="9159875"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1" i="0" u="none" strike="noStrike" cap="none">
                <a:solidFill>
                  <a:srgbClr val="2FB0DC"/>
                </a:solidFill>
                <a:latin typeface="Calibri"/>
                <a:ea typeface="Calibri"/>
                <a:cs typeface="Calibri"/>
                <a:sym typeface="Calibri"/>
              </a:defRPr>
            </a:lvl1pPr>
            <a:lvl2pPr marR="0" lvl="1" algn="ctr" rtl="0">
              <a:spcBef>
                <a:spcPts val="0"/>
              </a:spcBef>
              <a:spcAft>
                <a:spcPts val="0"/>
              </a:spcAft>
              <a:buSzPts val="1400"/>
              <a:buNone/>
              <a:defRPr sz="4000" b="1" i="0" u="none" strike="noStrike" cap="none">
                <a:solidFill>
                  <a:srgbClr val="2FB0DC"/>
                </a:solidFill>
                <a:latin typeface="Calibri"/>
                <a:ea typeface="Calibri"/>
                <a:cs typeface="Calibri"/>
                <a:sym typeface="Calibri"/>
              </a:defRPr>
            </a:lvl2pPr>
            <a:lvl3pPr marR="0" lvl="2" algn="ctr" rtl="0">
              <a:spcBef>
                <a:spcPts val="0"/>
              </a:spcBef>
              <a:spcAft>
                <a:spcPts val="0"/>
              </a:spcAft>
              <a:buSzPts val="1400"/>
              <a:buNone/>
              <a:defRPr sz="4000" b="1" i="0" u="none" strike="noStrike" cap="none">
                <a:solidFill>
                  <a:srgbClr val="2FB0DC"/>
                </a:solidFill>
                <a:latin typeface="Calibri"/>
                <a:ea typeface="Calibri"/>
                <a:cs typeface="Calibri"/>
                <a:sym typeface="Calibri"/>
              </a:defRPr>
            </a:lvl3pPr>
            <a:lvl4pPr marR="0" lvl="3" algn="ctr" rtl="0">
              <a:spcBef>
                <a:spcPts val="0"/>
              </a:spcBef>
              <a:spcAft>
                <a:spcPts val="0"/>
              </a:spcAft>
              <a:buSzPts val="1400"/>
              <a:buNone/>
              <a:defRPr sz="4000" b="1" i="0" u="none" strike="noStrike" cap="none">
                <a:solidFill>
                  <a:srgbClr val="2FB0DC"/>
                </a:solidFill>
                <a:latin typeface="Calibri"/>
                <a:ea typeface="Calibri"/>
                <a:cs typeface="Calibri"/>
                <a:sym typeface="Calibri"/>
              </a:defRPr>
            </a:lvl4pPr>
            <a:lvl5pPr marR="0" lvl="4" algn="ctr" rtl="0">
              <a:spcBef>
                <a:spcPts val="0"/>
              </a:spcBef>
              <a:spcAft>
                <a:spcPts val="0"/>
              </a:spcAft>
              <a:buSzPts val="1400"/>
              <a:buNone/>
              <a:defRPr sz="4000" b="1" i="0" u="none" strike="noStrike" cap="none">
                <a:solidFill>
                  <a:srgbClr val="2FB0DC"/>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rgbClr val="1116F0"/>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rgbClr val="1116F0"/>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rgbClr val="1116F0"/>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rgbClr val="1116F0"/>
                </a:solidFill>
                <a:latin typeface="Arial"/>
                <a:ea typeface="Arial"/>
                <a:cs typeface="Arial"/>
                <a:sym typeface="Arial"/>
              </a:defRPr>
            </a:lvl9pPr>
          </a:lstStyle>
          <a:p>
            <a:endParaRPr/>
          </a:p>
        </p:txBody>
      </p:sp>
      <p:sp>
        <p:nvSpPr>
          <p:cNvPr id="11" name="Google Shape;11;p5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12" name="Google Shape;12;p5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9pPr>
          </a:lstStyle>
          <a:p>
            <a:endParaRPr/>
          </a:p>
        </p:txBody>
      </p:sp>
      <p:sp>
        <p:nvSpPr>
          <p:cNvPr id="13" name="Google Shape;13;p5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9pPr>
          </a:lstStyle>
          <a:p>
            <a:endParaRPr/>
          </a:p>
        </p:txBody>
      </p:sp>
      <p:sp>
        <p:nvSpPr>
          <p:cNvPr id="14" name="Google Shape;14;p5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9" r:id="rId9"/>
    <p:sldLayoutId id="2147483660" r:id="rId10"/>
    <p:sldLayoutId id="2147483661" r:id="rId11"/>
    <p:sldLayoutId id="2147483662" r:id="rId12"/>
    <p:sldLayoutId id="2147483663" r:id="rId13"/>
    <p:sldLayoutId id="214748366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image" Target="../media/image22.wmf"/></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A97510-04D3-4E57-8F4F-0A183EDF5440}"/>
              </a:ext>
            </a:extLst>
          </p:cNvPr>
          <p:cNvSpPr>
            <a:spLocks noGrp="1"/>
          </p:cNvSpPr>
          <p:nvPr>
            <p:ph type="title"/>
          </p:nvPr>
        </p:nvSpPr>
        <p:spPr>
          <a:xfrm>
            <a:off x="752167" y="2664478"/>
            <a:ext cx="3210232" cy="1529044"/>
          </a:xfrm>
        </p:spPr>
        <p:txBody>
          <a:bodyPr/>
          <a:lstStyle/>
          <a:p>
            <a:pPr algn="ctr"/>
            <a:r>
              <a:rPr lang="en-US" sz="3200" dirty="0">
                <a:solidFill>
                  <a:srgbClr val="1D6E7D"/>
                </a:solidFill>
                <a:latin typeface="Arial" panose="020B0604020202020204" pitchFamily="34" charset="0"/>
                <a:cs typeface="Arial" panose="020B0604020202020204" pitchFamily="34" charset="0"/>
              </a:rPr>
              <a:t>3 </a:t>
            </a:r>
            <a:r>
              <a:rPr lang="en-US" sz="3200" dirty="0">
                <a:solidFill>
                  <a:srgbClr val="990000"/>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0"/>
                  </a:ext>
                </a:extLst>
              </a:rPr>
              <a:t>Amino</a:t>
            </a:r>
            <a:r>
              <a:rPr lang="en-US" sz="3200" dirty="0">
                <a:solidFill>
                  <a:srgbClr val="990000"/>
                </a:solidFill>
                <a:latin typeface="Arial" panose="020B0604020202020204" pitchFamily="34" charset="0"/>
                <a:cs typeface="Arial" panose="020B0604020202020204" pitchFamily="34" charset="0"/>
              </a:rPr>
              <a:t> Acids, Peptides, and Proteins</a:t>
            </a:r>
            <a:endParaRPr lang="en-AU" sz="3200" dirty="0"/>
          </a:p>
        </p:txBody>
      </p:sp>
      <p:sp>
        <p:nvSpPr>
          <p:cNvPr id="6" name="Text Placeholder 5">
            <a:extLst>
              <a:ext uri="{FF2B5EF4-FFF2-40B4-BE49-F238E27FC236}">
                <a16:creationId xmlns:a16="http://schemas.microsoft.com/office/drawing/2014/main" id="{5D0645F2-C2AD-4789-B6DB-6E3A0EE29190}"/>
              </a:ext>
            </a:extLst>
          </p:cNvPr>
          <p:cNvSpPr>
            <a:spLocks noGrp="1"/>
          </p:cNvSpPr>
          <p:nvPr>
            <p:ph type="body" idx="2"/>
          </p:nvPr>
        </p:nvSpPr>
        <p:spPr>
          <a:xfrm>
            <a:off x="752167" y="5290421"/>
            <a:ext cx="3008313" cy="835742"/>
          </a:xfrm>
        </p:spPr>
        <p:txBody>
          <a:bodyPr/>
          <a:lstStyle/>
          <a:p>
            <a:pPr algn="ctr"/>
            <a:r>
              <a:rPr lang="en-US" sz="2400" b="1" dirty="0">
                <a:solidFill>
                  <a:srgbClr val="1D6E7D"/>
                </a:solidFill>
                <a:latin typeface="Arial"/>
                <a:ea typeface="Arial"/>
                <a:cs typeface="Arial"/>
                <a:sym typeface="Arial"/>
              </a:rPr>
              <a:t>© 20</a:t>
            </a:r>
            <a:r>
              <a:rPr lang="en-US" sz="2400" b="1" dirty="0">
                <a:solidFill>
                  <a:srgbClr val="1D6E7D"/>
                </a:solidFill>
                <a:latin typeface="+mj-lt"/>
              </a:rPr>
              <a:t>21</a:t>
            </a:r>
            <a:r>
              <a:rPr lang="en-US" sz="2400" b="1" dirty="0">
                <a:solidFill>
                  <a:srgbClr val="1D6E7D"/>
                </a:solidFill>
                <a:latin typeface="Arial"/>
                <a:ea typeface="Arial"/>
                <a:cs typeface="Arial"/>
                <a:sym typeface="Arial"/>
              </a:rPr>
              <a:t> Macmillan Learning</a:t>
            </a:r>
            <a:endParaRPr lang="en-AU" sz="2400" dirty="0"/>
          </a:p>
        </p:txBody>
      </p:sp>
      <p:pic>
        <p:nvPicPr>
          <p:cNvPr id="5" name="Google Shape;122;p1" descr="Front Cover: Principles of Biochemistry, Eighth Edition by David L. Nelson, Michael M. Cox">
            <a:extLst>
              <a:ext uri="{FF2B5EF4-FFF2-40B4-BE49-F238E27FC236}">
                <a16:creationId xmlns:a16="http://schemas.microsoft.com/office/drawing/2014/main" id="{CA090A3B-5896-44C0-A194-78F8AA20BE47}"/>
              </a:ext>
            </a:extLst>
          </p:cNvPr>
          <p:cNvPicPr preferRelativeResize="0"/>
          <p:nvPr/>
        </p:nvPicPr>
        <p:blipFill rotWithShape="1">
          <a:blip r:embed="rId2">
            <a:alphaModFix/>
          </a:blip>
          <a:srcRect/>
          <a:stretch/>
        </p:blipFill>
        <p:spPr>
          <a:xfrm>
            <a:off x="4529512" y="528638"/>
            <a:ext cx="4157288" cy="5597525"/>
          </a:xfrm>
          <a:prstGeom prst="rect">
            <a:avLst/>
          </a:prstGeom>
          <a:noFill/>
          <a:ln>
            <a:noFill/>
          </a:ln>
        </p:spPr>
      </p:pic>
    </p:spTree>
    <p:extLst>
      <p:ext uri="{BB962C8B-B14F-4D97-AF65-F5344CB8AC3E}">
        <p14:creationId xmlns:p14="http://schemas.microsoft.com/office/powerpoint/2010/main" val="336025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4" name="Title 3">
            <a:extLst>
              <a:ext uri="{FF2B5EF4-FFF2-40B4-BE49-F238E27FC236}">
                <a16:creationId xmlns:a16="http://schemas.microsoft.com/office/drawing/2014/main" id="{BD561FB8-DFC9-49D4-AA95-C96430C70F7E}"/>
              </a:ext>
            </a:extLst>
          </p:cNvPr>
          <p:cNvSpPr>
            <a:spLocks noGrp="1"/>
          </p:cNvSpPr>
          <p:nvPr>
            <p:ph type="title"/>
          </p:nvPr>
        </p:nvSpPr>
        <p:spPr/>
        <p:txBody>
          <a:bodyPr/>
          <a:lstStyle/>
          <a:p>
            <a:pPr lvl="0"/>
            <a:r>
              <a:rPr lang="en-US" dirty="0">
                <a:solidFill>
                  <a:srgbClr val="4E4CB4"/>
                </a:solidFill>
                <a:latin typeface="Arial" panose="020B0604020202020204" pitchFamily="34" charset="0"/>
                <a:cs typeface="Arial" panose="020B0604020202020204" pitchFamily="34" charset="0"/>
              </a:rPr>
              <a:t>The Amino Acid Residues in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Proteins are </a:t>
            </a:r>
            <a:r>
              <a:rPr lang="en-US" sz="2800" dirty="0">
                <a:solidFill>
                  <a:srgbClr val="4E4CB4"/>
                </a:solidFill>
                <a:latin typeface="Arial" panose="020B0604020202020204" pitchFamily="34" charset="0"/>
                <a:cs typeface="Arial" panose="020B0604020202020204" pitchFamily="34" charset="0"/>
              </a:rPr>
              <a:t>L</a:t>
            </a:r>
            <a:r>
              <a:rPr lang="en-US" dirty="0">
                <a:solidFill>
                  <a:srgbClr val="4E4CB4"/>
                </a:solidFill>
                <a:latin typeface="Arial" panose="020B0604020202020204" pitchFamily="34" charset="0"/>
                <a:cs typeface="Arial" panose="020B0604020202020204" pitchFamily="34" charset="0"/>
              </a:rPr>
              <a:t> Stereoisomers</a:t>
            </a:r>
            <a:endParaRPr lang="en-AU" dirty="0">
              <a:solidFill>
                <a:srgbClr val="4E4CB4"/>
              </a:solidFill>
            </a:endParaRPr>
          </a:p>
        </p:txBody>
      </p:sp>
      <p:sp>
        <p:nvSpPr>
          <p:cNvPr id="5" name="Google Shape;240;g7fe2cbe272_0_67">
            <a:extLst>
              <a:ext uri="{FF2B5EF4-FFF2-40B4-BE49-F238E27FC236}">
                <a16:creationId xmlns:a16="http://schemas.microsoft.com/office/drawing/2014/main" id="{076094D3-1BCA-3E42-B34D-613283DEB46C}"/>
              </a:ext>
            </a:extLst>
          </p:cNvPr>
          <p:cNvSpPr txBox="1">
            <a:spLocks/>
          </p:cNvSpPr>
          <p:nvPr/>
        </p:nvSpPr>
        <p:spPr>
          <a:xfrm>
            <a:off x="465913" y="1693995"/>
            <a:ext cx="4117645" cy="463060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Calibri"/>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Calibri"/>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Calibri"/>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6pPr>
            <a:lvl7pPr marL="3200400" marR="0" lvl="6"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7pPr>
            <a:lvl8pPr marL="3657600" marR="0" lvl="7"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8pPr>
            <a:lvl9pPr marL="4114800" marR="0" lvl="8"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9pPr>
          </a:lstStyle>
          <a:p>
            <a:pPr marL="342900">
              <a:lnSpc>
                <a:spcPct val="110000"/>
              </a:lnSpc>
              <a:spcBef>
                <a:spcPts val="0"/>
              </a:spcBef>
            </a:pPr>
            <a:r>
              <a:rPr lang="en-US" sz="2400" dirty="0">
                <a:latin typeface="Arial" panose="020B0604020202020204" pitchFamily="34" charset="0"/>
                <a:cs typeface="Arial" panose="020B0604020202020204" pitchFamily="34" charset="0"/>
              </a:rPr>
              <a:t>two possible stereoisomers = </a:t>
            </a:r>
            <a:r>
              <a:rPr lang="en-US" sz="2400" b="1" dirty="0">
                <a:latin typeface="Arial" panose="020B0604020202020204" pitchFamily="34" charset="0"/>
                <a:cs typeface="Arial" panose="020B0604020202020204" pitchFamily="34" charset="0"/>
              </a:rPr>
              <a:t>enantiomers</a:t>
            </a:r>
          </a:p>
          <a:p>
            <a:pPr marL="342900">
              <a:lnSpc>
                <a:spcPct val="110000"/>
              </a:lnSpc>
              <a:spcBef>
                <a:spcPts val="0"/>
              </a:spcBef>
            </a:pPr>
            <a:endParaRPr lang="en-US" sz="2400" dirty="0">
              <a:latin typeface="Arial" panose="020B0604020202020204" pitchFamily="34" charset="0"/>
              <a:cs typeface="Arial" panose="020B0604020202020204" pitchFamily="34" charset="0"/>
            </a:endParaRPr>
          </a:p>
          <a:p>
            <a:pPr marL="342900">
              <a:lnSpc>
                <a:spcPct val="110000"/>
              </a:lnSpc>
              <a:spcBef>
                <a:spcPts val="0"/>
              </a:spcBef>
            </a:pPr>
            <a:r>
              <a:rPr lang="en-US" sz="2400" b="1" dirty="0">
                <a:latin typeface="Arial" panose="020B0604020202020204" pitchFamily="34" charset="0"/>
                <a:cs typeface="Arial" panose="020B0604020202020204" pitchFamily="34" charset="0"/>
              </a:rPr>
              <a:t>optically active</a:t>
            </a:r>
          </a:p>
          <a:p>
            <a:pPr marL="342900">
              <a:lnSpc>
                <a:spcPct val="110000"/>
              </a:lnSpc>
              <a:spcBef>
                <a:spcPts val="0"/>
              </a:spcBef>
            </a:pPr>
            <a:endParaRPr lang="en-US" sz="2400" b="1" dirty="0">
              <a:latin typeface="Arial" panose="020B0604020202020204" pitchFamily="34" charset="0"/>
              <a:cs typeface="Arial" panose="020B0604020202020204" pitchFamily="34" charset="0"/>
            </a:endParaRPr>
          </a:p>
          <a:p>
            <a:pPr marL="342900">
              <a:lnSpc>
                <a:spcPct val="110000"/>
              </a:lnSpc>
              <a:spcBef>
                <a:spcPts val="0"/>
              </a:spcBef>
            </a:pP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 system specifies </a:t>
            </a:r>
            <a:r>
              <a:rPr lang="en-US" sz="2400" b="1" dirty="0">
                <a:latin typeface="Arial" panose="020B0604020202020204" pitchFamily="34" charset="0"/>
                <a:cs typeface="Arial" panose="020B0604020202020204" pitchFamily="34" charset="0"/>
              </a:rPr>
              <a:t>absolute configuration </a:t>
            </a:r>
          </a:p>
          <a:p>
            <a:pPr marL="342900">
              <a:lnSpc>
                <a:spcPct val="110000"/>
              </a:lnSpc>
              <a:spcBef>
                <a:spcPts val="0"/>
              </a:spcBef>
            </a:pPr>
            <a:endParaRPr lang="en-US" sz="2400" dirty="0">
              <a:latin typeface="Arial" panose="020B0604020202020204" pitchFamily="34" charset="0"/>
              <a:cs typeface="Arial" panose="020B0604020202020204" pitchFamily="34" charset="0"/>
            </a:endParaRPr>
          </a:p>
        </p:txBody>
      </p:sp>
      <p:pic>
        <p:nvPicPr>
          <p:cNvPr id="3" name="Picture 2" descr="A three-part figure, a, b, and c, compares L-alanine with D-alanine with a ball-and-stick model in part a, a structural model with perspective in part b, and a structural formula in part c.">
            <a:extLst>
              <a:ext uri="{FF2B5EF4-FFF2-40B4-BE49-F238E27FC236}">
                <a16:creationId xmlns:a16="http://schemas.microsoft.com/office/drawing/2014/main" id="{0F9CD2C0-0828-7842-9A60-6C3C8AD8DEB1}"/>
              </a:ext>
            </a:extLst>
          </p:cNvPr>
          <p:cNvPicPr>
            <a:picLocks noChangeAspect="1"/>
          </p:cNvPicPr>
          <p:nvPr/>
        </p:nvPicPr>
        <p:blipFill>
          <a:blip r:embed="rId3"/>
          <a:stretch>
            <a:fillRect/>
          </a:stretch>
        </p:blipFill>
        <p:spPr>
          <a:xfrm>
            <a:off x="4564062" y="1510284"/>
            <a:ext cx="4114025" cy="4599432"/>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FD5947D6-DEC3-4EBB-B332-735E61D4A202}"/>
              </a:ext>
            </a:extLst>
          </p:cNvPr>
          <p:cNvPicPr>
            <a:picLocks noChangeAspect="1"/>
          </p:cNvPicPr>
          <p:nvPr/>
        </p:nvPicPr>
        <p:blipFill>
          <a:blip r:embed="rId3"/>
          <a:stretch>
            <a:fillRect/>
          </a:stretch>
        </p:blipFill>
        <p:spPr>
          <a:xfrm>
            <a:off x="785309" y="315432"/>
            <a:ext cx="1133954" cy="816935"/>
          </a:xfrm>
          <a:prstGeom prst="rect">
            <a:avLst/>
          </a:prstGeom>
        </p:spPr>
      </p:pic>
      <p:sp>
        <p:nvSpPr>
          <p:cNvPr id="2" name="Title 1">
            <a:extLst>
              <a:ext uri="{FF2B5EF4-FFF2-40B4-BE49-F238E27FC236}">
                <a16:creationId xmlns:a16="http://schemas.microsoft.com/office/drawing/2014/main" id="{7A940080-4051-4474-B2D0-50162151AD00}"/>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14</a:t>
            </a:r>
            <a:endParaRPr lang="en-AU" dirty="0">
              <a:solidFill>
                <a:srgbClr val="145C76"/>
              </a:solidFill>
            </a:endParaRPr>
          </a:p>
        </p:txBody>
      </p:sp>
      <p:sp>
        <p:nvSpPr>
          <p:cNvPr id="6" name="Google Shape;433;g847cf01710_0_113">
            <a:extLst>
              <a:ext uri="{FF2B5EF4-FFF2-40B4-BE49-F238E27FC236}">
                <a16:creationId xmlns:a16="http://schemas.microsoft.com/office/drawing/2014/main" id="{B1BF0AF1-938D-6E47-888B-22B0B8AB463B}"/>
              </a:ext>
            </a:extLst>
          </p:cNvPr>
          <p:cNvSpPr txBox="1">
            <a:spLocks/>
          </p:cNvSpPr>
          <p:nvPr/>
        </p:nvSpPr>
        <p:spPr>
          <a:xfrm>
            <a:off x="677875" y="1371600"/>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What is the highest level of protein structure in human insulin, which has two polypeptides of different mass linked by several disulfide bonds? </a:t>
            </a:r>
          </a:p>
          <a:p>
            <a:pPr marL="0" indent="0" algn="l">
              <a:lnSpc>
                <a:spcPct val="115000"/>
              </a:lnSpc>
              <a:spcBef>
                <a:spcPts val="0"/>
              </a:spcBef>
              <a:buSzPts val="1100"/>
            </a:pPr>
            <a:endParaRPr lang="en-US" sz="2400" dirty="0">
              <a:latin typeface="Arial" panose="020B0604020202020204" pitchFamily="34" charset="0"/>
              <a:ea typeface="Arial"/>
              <a:cs typeface="Arial" panose="020B0604020202020204" pitchFamily="34" charset="0"/>
              <a:sym typeface="Arial"/>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A. </a:t>
            </a:r>
            <a:r>
              <a:rPr lang="en-US" sz="2400" dirty="0">
                <a:latin typeface="Arial" panose="020B0604020202020204" pitchFamily="34" charset="0"/>
                <a:cs typeface="Arial" panose="020B0604020202020204" pitchFamily="34" charset="0"/>
              </a:rPr>
              <a:t>primary </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B. </a:t>
            </a:r>
            <a:r>
              <a:rPr lang="en-US" sz="2400" dirty="0">
                <a:latin typeface="Arial" panose="020B0604020202020204" pitchFamily="34" charset="0"/>
                <a:cs typeface="Arial" panose="020B0604020202020204" pitchFamily="34" charset="0"/>
              </a:rPr>
              <a:t>secondary</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C. </a:t>
            </a:r>
            <a:r>
              <a:rPr lang="en-US" sz="2400" dirty="0">
                <a:latin typeface="Arial" panose="020B0604020202020204" pitchFamily="34" charset="0"/>
                <a:cs typeface="Arial" panose="020B0604020202020204" pitchFamily="34" charset="0"/>
              </a:rPr>
              <a:t>tertiary</a:t>
            </a: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D. quaternary</a:t>
            </a: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endParaRPr>
          </a:p>
          <a:p>
            <a:pPr marL="0" indent="0" algn="l">
              <a:spcBef>
                <a:spcPts val="360"/>
              </a:spcBef>
            </a:pPr>
            <a:endParaRPr lang="en-US" dirty="0"/>
          </a:p>
        </p:txBody>
      </p:sp>
    </p:spTree>
    <p:extLst>
      <p:ext uri="{BB962C8B-B14F-4D97-AF65-F5344CB8AC3E}">
        <p14:creationId xmlns:p14="http://schemas.microsoft.com/office/powerpoint/2010/main" val="23359741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6F6F258B-EE19-41EA-ABE0-D7A8E15735E5}"/>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14, Response</a:t>
            </a:r>
            <a:endParaRPr lang="en-AU" dirty="0">
              <a:solidFill>
                <a:srgbClr val="145C76"/>
              </a:solidFill>
            </a:endParaRPr>
          </a:p>
        </p:txBody>
      </p:sp>
      <p:sp>
        <p:nvSpPr>
          <p:cNvPr id="14" name="Google Shape;433;g847cf01710_0_113">
            <a:extLst>
              <a:ext uri="{FF2B5EF4-FFF2-40B4-BE49-F238E27FC236}">
                <a16:creationId xmlns:a16="http://schemas.microsoft.com/office/drawing/2014/main" id="{6D640D7E-CC93-5847-85B6-3FE8A8AEB27A}"/>
              </a:ext>
            </a:extLst>
          </p:cNvPr>
          <p:cNvSpPr txBox="1">
            <a:spLocks/>
          </p:cNvSpPr>
          <p:nvPr/>
        </p:nvSpPr>
        <p:spPr>
          <a:xfrm>
            <a:off x="649357" y="1371599"/>
            <a:ext cx="7800918" cy="437984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What is the highest level of protein structure in human insulin, which has two polypeptides of different mass linked by several disulfide bonds? </a:t>
            </a:r>
          </a:p>
          <a:p>
            <a:pPr marL="0" indent="0" algn="l">
              <a:lnSpc>
                <a:spcPct val="115000"/>
              </a:lnSpc>
              <a:spcBef>
                <a:spcPts val="80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b="1" dirty="0">
                <a:latin typeface="Arial" panose="020B0604020202020204" pitchFamily="34" charset="0"/>
                <a:ea typeface="Arial"/>
                <a:cs typeface="Arial" panose="020B0604020202020204" pitchFamily="34" charset="0"/>
                <a:sym typeface="Arial"/>
              </a:rPr>
              <a:t>D. quaternary</a:t>
            </a:r>
            <a:endParaRPr lang="en-US" sz="2400" b="1"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sym typeface="Arial"/>
              <a:extLst>
                <a:ext uri="http://customooxmlschemas.google.com/">
                  <go:slidesCustomData xmlns:lc="http://schemas.openxmlformats.org/drawingml/2006/lockedCanva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a:p>
            <a:pPr marL="0" indent="0" algn="l">
              <a:lnSpc>
                <a:spcPct val="115000"/>
              </a:lnSpc>
              <a:spcBef>
                <a:spcPts val="0"/>
              </a:spcBef>
              <a:buSzPts val="1100"/>
            </a:pPr>
            <a:r>
              <a:rPr lang="en-US" sz="2400" b="1" dirty="0">
                <a:latin typeface="Arial" panose="020B0604020202020204" pitchFamily="34" charset="0"/>
                <a:cs typeface="Arial" panose="020B0604020202020204" pitchFamily="34" charset="0"/>
              </a:rPr>
              <a:t>Insulin has two polypeptide subunits. When a protein has two or more polypeptide subunits, their arrangement in space is referred to as quaternary structure.</a:t>
            </a:r>
          </a:p>
        </p:txBody>
      </p:sp>
    </p:spTree>
    <p:extLst>
      <p:ext uri="{BB962C8B-B14F-4D97-AF65-F5344CB8AC3E}">
        <p14:creationId xmlns:p14="http://schemas.microsoft.com/office/powerpoint/2010/main" val="6319092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5" name="Google Shape;191;g7fe2cbe272_0_44" descr="Icon P 4&#10;">
            <a:extLst>
              <a:ext uri="{FF2B5EF4-FFF2-40B4-BE49-F238E27FC236}">
                <a16:creationId xmlns:a16="http://schemas.microsoft.com/office/drawing/2014/main" id="{D14B3608-0133-124E-8D85-3FD71D5E2677}"/>
              </a:ext>
            </a:extLst>
          </p:cNvPr>
          <p:cNvPicPr preferRelativeResize="0"/>
          <p:nvPr/>
        </p:nvPicPr>
        <p:blipFill>
          <a:blip r:embed="rId3">
            <a:alphaModFix/>
          </a:blip>
          <a:stretch>
            <a:fillRect/>
          </a:stretch>
        </p:blipFill>
        <p:spPr>
          <a:xfrm>
            <a:off x="1704311" y="387297"/>
            <a:ext cx="1171575" cy="771525"/>
          </a:xfrm>
          <a:prstGeom prst="rect">
            <a:avLst/>
          </a:prstGeom>
          <a:noFill/>
          <a:ln>
            <a:noFill/>
          </a:ln>
        </p:spPr>
      </p:pic>
      <p:sp>
        <p:nvSpPr>
          <p:cNvPr id="3" name="Title 2">
            <a:extLst>
              <a:ext uri="{FF2B5EF4-FFF2-40B4-BE49-F238E27FC236}">
                <a16:creationId xmlns:a16="http://schemas.microsoft.com/office/drawing/2014/main" id="{D1E77011-DEFE-4E63-8726-0B4016744906}"/>
              </a:ext>
            </a:extLst>
          </p:cNvPr>
          <p:cNvSpPr>
            <a:spLocks noGrp="1"/>
          </p:cNvSpPr>
          <p:nvPr>
            <p:ph type="title"/>
          </p:nvPr>
        </p:nvSpPr>
        <p:spPr/>
        <p:txBody>
          <a:bodyPr/>
          <a:lstStyle/>
          <a:p>
            <a:r>
              <a:rPr lang="en-US" dirty="0">
                <a:solidFill>
                  <a:srgbClr val="1D6E7D"/>
                </a:solidFill>
                <a:latin typeface="Arial" panose="020B0604020202020204" pitchFamily="34" charset="0"/>
                <a:cs typeface="Arial" panose="020B0604020202020204" pitchFamily="34" charset="0"/>
              </a:rPr>
              <a:t>Principle 4</a:t>
            </a:r>
            <a:r>
              <a:rPr lang="en-US" sz="2000" b="0" dirty="0">
                <a:solidFill>
                  <a:srgbClr val="1D6E7D"/>
                </a:solidFill>
                <a:latin typeface="Arial" panose="020B0604020202020204" pitchFamily="34" charset="0"/>
                <a:cs typeface="Arial" panose="020B0604020202020204" pitchFamily="34" charset="0"/>
              </a:rPr>
              <a:t> (2 of 2)</a:t>
            </a:r>
            <a:endParaRPr lang="en-AU" sz="2000" b="0" dirty="0"/>
          </a:p>
        </p:txBody>
      </p:sp>
      <p:sp>
        <p:nvSpPr>
          <p:cNvPr id="10" name="Text Placeholder 2">
            <a:extLst>
              <a:ext uri="{FF2B5EF4-FFF2-40B4-BE49-F238E27FC236}">
                <a16:creationId xmlns:a16="http://schemas.microsoft.com/office/drawing/2014/main" id="{22F0BB8F-ED46-754A-AEF9-0573960E5A04}"/>
              </a:ext>
            </a:extLst>
          </p:cNvPr>
          <p:cNvSpPr txBox="1">
            <a:spLocks/>
          </p:cNvSpPr>
          <p:nvPr/>
        </p:nvSpPr>
        <p:spPr>
          <a:xfrm>
            <a:off x="685800" y="1865100"/>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Calibri"/>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Calibri"/>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Calibri"/>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6pPr>
            <a:lvl7pPr marL="3200400" marR="0" lvl="6"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7pPr>
            <a:lvl8pPr marL="3657600" marR="0" lvl="7"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8pPr>
            <a:lvl9pPr marL="4114800" marR="0" lvl="8"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9pPr>
          </a:lstStyle>
          <a:p>
            <a:pPr marL="114300" indent="0">
              <a:buNone/>
            </a:pPr>
            <a:r>
              <a:rPr lang="en-US" sz="2400" b="1" dirty="0">
                <a:latin typeface="Arial" panose="020B0604020202020204" pitchFamily="34" charset="0"/>
                <a:cs typeface="Arial" panose="020B0604020202020204" pitchFamily="34" charset="0"/>
              </a:rPr>
              <a:t>Shaped by evolution, amino acid sequences are a key resource for understanding the function of individual proteins and for tracing broader functional and evolutionary relationships.</a:t>
            </a:r>
            <a:endParaRPr lang="en-US" sz="2400" dirty="0">
              <a:latin typeface="Arial" panose="020B0604020202020204" pitchFamily="34" charset="0"/>
              <a:cs typeface="Arial" panose="020B0604020202020204" pitchFamily="34" charset="0"/>
            </a:endParaRPr>
          </a:p>
          <a:p>
            <a:pPr marL="114300" indent="0" algn="just">
              <a:buNone/>
            </a:pPr>
            <a:endParaRPr lang="en-US" sz="3000" dirty="0"/>
          </a:p>
        </p:txBody>
      </p:sp>
    </p:spTree>
    <p:extLst>
      <p:ext uri="{BB962C8B-B14F-4D97-AF65-F5344CB8AC3E}">
        <p14:creationId xmlns:p14="http://schemas.microsoft.com/office/powerpoint/2010/main" val="35009935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le 1">
            <a:extLst>
              <a:ext uri="{FF2B5EF4-FFF2-40B4-BE49-F238E27FC236}">
                <a16:creationId xmlns:a16="http://schemas.microsoft.com/office/drawing/2014/main" id="{8404CBF9-ADC0-49CF-AB20-43E600405964}"/>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The Function of a Protein Depends on Its Amino Acid Sequence</a:t>
            </a:r>
            <a:endParaRPr lang="en-AU" dirty="0">
              <a:solidFill>
                <a:srgbClr val="4E4CB4"/>
              </a:solidFill>
            </a:endParaRPr>
          </a:p>
        </p:txBody>
      </p:sp>
      <p:sp>
        <p:nvSpPr>
          <p:cNvPr id="6" name="Google Shape;660;p49">
            <a:extLst>
              <a:ext uri="{FF2B5EF4-FFF2-40B4-BE49-F238E27FC236}">
                <a16:creationId xmlns:a16="http://schemas.microsoft.com/office/drawing/2014/main" id="{BF7F7244-135A-C644-81D1-8E6A3CC4B97B}"/>
              </a:ext>
            </a:extLst>
          </p:cNvPr>
          <p:cNvSpPr txBox="1">
            <a:spLocks/>
          </p:cNvSpPr>
          <p:nvPr/>
        </p:nvSpPr>
        <p:spPr>
          <a:xfrm>
            <a:off x="304800" y="1825755"/>
            <a:ext cx="8534400" cy="47244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nSpc>
                <a:spcPct val="105000"/>
              </a:lnSpc>
              <a:buClr>
                <a:schemeClr val="dk1"/>
              </a:buClr>
              <a:buSzPts val="280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amino acid sequence confers 3D structure</a:t>
            </a:r>
          </a:p>
          <a:p>
            <a:pPr>
              <a:lnSpc>
                <a:spcPct val="105000"/>
              </a:lnSpc>
              <a:buClr>
                <a:schemeClr val="dk1"/>
              </a:buClr>
              <a:buSzPts val="2800"/>
            </a:pPr>
            <a:endParaRPr lang="en-US" sz="2400" dirty="0">
              <a:solidFill>
                <a:schemeClr val="dk1"/>
              </a:solidFill>
              <a:latin typeface="Arial" panose="020B0604020202020204" pitchFamily="34" charset="0"/>
              <a:ea typeface="Calibri"/>
              <a:cs typeface="Arial" panose="020B0604020202020204" pitchFamily="34" charset="0"/>
              <a:sym typeface="Calibri"/>
            </a:endParaRPr>
          </a:p>
          <a:p>
            <a:pPr marL="342900" indent="-342900">
              <a:lnSpc>
                <a:spcPct val="105000"/>
              </a:lnSpc>
              <a:buClr>
                <a:schemeClr val="dk1"/>
              </a:buClr>
              <a:buSzPts val="2800"/>
              <a:buFont typeface="Arial" panose="020B0604020202020204" pitchFamily="34" charset="0"/>
              <a:buChar char="•"/>
            </a:pPr>
            <a:r>
              <a:rPr lang="en-US" sz="2400" dirty="0">
                <a:solidFill>
                  <a:schemeClr val="dk1"/>
                </a:solidFill>
                <a:latin typeface="Arial" panose="020B0604020202020204" pitchFamily="34" charset="0"/>
                <a:cs typeface="Arial" panose="020B0604020202020204" pitchFamily="34" charset="0"/>
                <a:sym typeface="Calibri"/>
              </a:rPr>
              <a:t>3D structure confers function</a:t>
            </a:r>
          </a:p>
          <a:p>
            <a:pPr marL="342900" indent="-342900">
              <a:lnSpc>
                <a:spcPct val="105000"/>
              </a:lnSpc>
              <a:buClr>
                <a:schemeClr val="dk1"/>
              </a:buClr>
              <a:buSzPts val="2800"/>
              <a:buFont typeface="Arial" panose="020B0604020202020204" pitchFamily="34" charset="0"/>
              <a:buChar char="•"/>
            </a:pPr>
            <a:endParaRPr lang="en-US" sz="2400" dirty="0">
              <a:solidFill>
                <a:schemeClr val="dk1"/>
              </a:solidFill>
              <a:latin typeface="Arial" panose="020B0604020202020204" pitchFamily="34" charset="0"/>
              <a:cs typeface="Arial" panose="020B0604020202020204" pitchFamily="34" charset="0"/>
              <a:sym typeface="Calibri"/>
            </a:endParaRPr>
          </a:p>
          <a:p>
            <a:pPr marL="342900" indent="-342900">
              <a:lnSpc>
                <a:spcPct val="105000"/>
              </a:lnSpc>
              <a:buClr>
                <a:schemeClr val="dk1"/>
              </a:buClr>
              <a:buSzPts val="2800"/>
              <a:buFont typeface="Arial" panose="020B0604020202020204" pitchFamily="34" charset="0"/>
              <a:buChar char="•"/>
            </a:pPr>
            <a:r>
              <a:rPr lang="en-US" sz="2400" dirty="0">
                <a:solidFill>
                  <a:schemeClr val="dk1"/>
                </a:solidFill>
                <a:latin typeface="Arial" panose="020B0604020202020204" pitchFamily="34" charset="0"/>
                <a:cs typeface="Arial" panose="020B0604020202020204" pitchFamily="34" charset="0"/>
                <a:sym typeface="Calibri"/>
              </a:rPr>
              <a:t>most </a:t>
            </a:r>
            <a:r>
              <a:rPr lang="en-US" sz="2400" dirty="0">
                <a:latin typeface="Arial" panose="020B0604020202020204" pitchFamily="34" charset="0"/>
                <a:cs typeface="Arial" panose="020B0604020202020204" pitchFamily="34" charset="0"/>
              </a:rPr>
              <a:t>human proteins = </a:t>
            </a:r>
            <a:r>
              <a:rPr lang="en-US" sz="2400" b="1" dirty="0">
                <a:latin typeface="Arial" panose="020B0604020202020204" pitchFamily="34" charset="0"/>
                <a:cs typeface="Arial" panose="020B0604020202020204" pitchFamily="34" charset="0"/>
              </a:rPr>
              <a:t>polymorphic </a:t>
            </a:r>
            <a:r>
              <a:rPr lang="en-US" sz="2400" dirty="0">
                <a:latin typeface="Arial" panose="020B0604020202020204" pitchFamily="34" charset="0"/>
                <a:cs typeface="Arial" panose="020B0604020202020204" pitchFamily="34" charset="0"/>
              </a:rPr>
              <a:t>= have amino acid sequence variants </a:t>
            </a:r>
          </a:p>
          <a:p>
            <a:pPr marL="342900" indent="-342900">
              <a:lnSpc>
                <a:spcPct val="105000"/>
              </a:lnSpc>
              <a:buClr>
                <a:schemeClr val="dk1"/>
              </a:buClr>
              <a:buSzPts val="2800"/>
              <a:buFont typeface="Arial" panose="020B0604020202020204" pitchFamily="34" charset="0"/>
              <a:buChar char="•"/>
            </a:pPr>
            <a:endParaRPr lang="en-US" sz="2400" b="1" dirty="0">
              <a:latin typeface="Arial" panose="020B0604020202020204" pitchFamily="34" charset="0"/>
              <a:cs typeface="Arial" panose="020B0604020202020204" pitchFamily="34" charset="0"/>
            </a:endParaRPr>
          </a:p>
          <a:p>
            <a:pPr marL="342900" indent="-342900">
              <a:lnSpc>
                <a:spcPct val="105000"/>
              </a:lnSpc>
              <a:buClr>
                <a:schemeClr val="dk1"/>
              </a:buClr>
              <a:buSzPts val="2800"/>
              <a:buFont typeface="Arial" panose="020B0604020202020204" pitchFamily="34" charset="0"/>
              <a:buChar char="•"/>
            </a:pPr>
            <a:r>
              <a:rPr lang="en-US" sz="2400" b="1" dirty="0">
                <a:latin typeface="Arial" panose="020B0604020202020204" pitchFamily="34" charset="0"/>
                <a:cs typeface="Arial" panose="020B0604020202020204" pitchFamily="34" charset="0"/>
              </a:rPr>
              <a:t>Edman degradation </a:t>
            </a:r>
            <a:r>
              <a:rPr lang="en-US" sz="2400" dirty="0">
                <a:latin typeface="Arial" panose="020B0604020202020204" pitchFamily="34" charset="0"/>
                <a:cs typeface="Arial" panose="020B0604020202020204" pitchFamily="34" charset="0"/>
              </a:rPr>
              <a:t>= classic method of sequencing amino acids</a:t>
            </a:r>
          </a:p>
          <a:p>
            <a:pPr marL="342900" indent="-342900">
              <a:lnSpc>
                <a:spcPct val="105000"/>
              </a:lnSpc>
              <a:spcBef>
                <a:spcPts val="560"/>
              </a:spcBef>
              <a:buClr>
                <a:srgbClr val="F00E08"/>
              </a:buClr>
              <a:buSzPts val="2800"/>
              <a:buFont typeface="Calibri"/>
              <a:buNone/>
            </a:pPr>
            <a:r>
              <a:rPr lang="en-US" sz="2800" dirty="0">
                <a:solidFill>
                  <a:srgbClr val="F00E08"/>
                </a:solidFill>
                <a:latin typeface="Calibri"/>
                <a:ea typeface="Calibri"/>
                <a:cs typeface="Calibri"/>
                <a:sym typeface="Calibri"/>
              </a:rPr>
              <a:t>		</a:t>
            </a:r>
            <a:endParaRPr lang="en-US" dirty="0"/>
          </a:p>
        </p:txBody>
      </p:sp>
    </p:spTree>
    <p:extLst>
      <p:ext uri="{BB962C8B-B14F-4D97-AF65-F5344CB8AC3E}">
        <p14:creationId xmlns:p14="http://schemas.microsoft.com/office/powerpoint/2010/main" val="6581383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le 1">
            <a:extLst>
              <a:ext uri="{FF2B5EF4-FFF2-40B4-BE49-F238E27FC236}">
                <a16:creationId xmlns:a16="http://schemas.microsoft.com/office/drawing/2014/main" id="{96E9DFA1-1C4E-45A2-8F8D-6513B048A000}"/>
              </a:ext>
            </a:extLst>
          </p:cNvPr>
          <p:cNvSpPr>
            <a:spLocks noGrp="1"/>
          </p:cNvSpPr>
          <p:nvPr>
            <p:ph type="title"/>
          </p:nvPr>
        </p:nvSpPr>
        <p:spPr/>
        <p:txBody>
          <a:bodyPr/>
          <a:lstStyle/>
          <a:p>
            <a:r>
              <a:rPr lang="en-US" sz="3200" dirty="0">
                <a:solidFill>
                  <a:srgbClr val="4E4CB4"/>
                </a:solidFill>
                <a:latin typeface="Arial" panose="020B0604020202020204" pitchFamily="34" charset="0"/>
                <a:cs typeface="Arial" panose="020B0604020202020204" pitchFamily="34" charset="0"/>
              </a:rPr>
              <a:t>Protein Structure Is Studied Using Methods That Exploit Protein Chemistry</a:t>
            </a:r>
            <a:endParaRPr lang="en-AU" sz="3200" dirty="0">
              <a:solidFill>
                <a:srgbClr val="4E4CB4"/>
              </a:solidFill>
            </a:endParaRPr>
          </a:p>
        </p:txBody>
      </p:sp>
      <p:sp>
        <p:nvSpPr>
          <p:cNvPr id="5" name="Google Shape;447;p22">
            <a:extLst>
              <a:ext uri="{FF2B5EF4-FFF2-40B4-BE49-F238E27FC236}">
                <a16:creationId xmlns:a16="http://schemas.microsoft.com/office/drawing/2014/main" id="{A056D095-11F0-1943-AA74-E78E7E16AB95}"/>
              </a:ext>
            </a:extLst>
          </p:cNvPr>
          <p:cNvSpPr txBox="1">
            <a:spLocks/>
          </p:cNvSpPr>
          <p:nvPr/>
        </p:nvSpPr>
        <p:spPr>
          <a:xfrm>
            <a:off x="522645" y="2304672"/>
            <a:ext cx="8098709" cy="417443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dk1"/>
              </a:buClr>
              <a:buSzPts val="238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traditional protein sequencing techniques:</a:t>
            </a:r>
          </a:p>
          <a:p>
            <a:pPr marL="914400" lvl="1" indent="-381000">
              <a:lnSpc>
                <a:spcPct val="115000"/>
              </a:lnSpc>
              <a:buSzPts val="2400"/>
              <a:buFont typeface="Arial"/>
              <a:buChar char="–"/>
            </a:pPr>
            <a:r>
              <a:rPr lang="en-US" sz="2400" dirty="0">
                <a:latin typeface="Arial" panose="020B0604020202020204" pitchFamily="34" charset="0"/>
                <a:cs typeface="Arial" panose="020B0604020202020204" pitchFamily="34" charset="0"/>
              </a:rPr>
              <a:t>labeling proteins</a:t>
            </a:r>
            <a:endParaRPr lang="en-US" sz="2400" dirty="0"/>
          </a:p>
          <a:p>
            <a:pPr marL="914400" lvl="1" indent="-381000">
              <a:lnSpc>
                <a:spcPct val="115000"/>
              </a:lnSpc>
              <a:buSzPts val="2400"/>
              <a:buFont typeface="Arial"/>
              <a:buChar char="–"/>
            </a:pPr>
            <a:r>
              <a:rPr lang="en-US" sz="2400" dirty="0"/>
              <a:t>breaking proteins into parts</a:t>
            </a:r>
          </a:p>
          <a:p>
            <a:pPr lvl="1">
              <a:buClr>
                <a:schemeClr val="dk1"/>
              </a:buClr>
              <a:buSzPts val="2380"/>
            </a:pPr>
            <a:endParaRPr lang="en-US" sz="3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2319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2" name="Title 1">
            <a:extLst>
              <a:ext uri="{FF2B5EF4-FFF2-40B4-BE49-F238E27FC236}">
                <a16:creationId xmlns:a16="http://schemas.microsoft.com/office/drawing/2014/main" id="{856932E7-D362-4919-A406-F6A5524788BD}"/>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Studying Protein Structure through Labeling</a:t>
            </a:r>
            <a:endParaRPr lang="en-AU" dirty="0"/>
          </a:p>
        </p:txBody>
      </p:sp>
      <p:sp>
        <p:nvSpPr>
          <p:cNvPr id="6" name="Google Shape;626;p44">
            <a:extLst>
              <a:ext uri="{FF2B5EF4-FFF2-40B4-BE49-F238E27FC236}">
                <a16:creationId xmlns:a16="http://schemas.microsoft.com/office/drawing/2014/main" id="{C11832F2-CF91-0A49-83FB-CD4913ADCBCD}"/>
              </a:ext>
            </a:extLst>
          </p:cNvPr>
          <p:cNvSpPr txBox="1">
            <a:spLocks/>
          </p:cNvSpPr>
          <p:nvPr/>
        </p:nvSpPr>
        <p:spPr>
          <a:xfrm>
            <a:off x="263290" y="1969699"/>
            <a:ext cx="3950514" cy="4495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Calibri"/>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Calibri"/>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Calibri"/>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6pPr>
            <a:lvl7pPr marL="3200400" marR="0" lvl="6"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7pPr>
            <a:lvl8pPr marL="3657600" marR="0" lvl="7"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8pPr>
            <a:lvl9pPr marL="4114800" marR="0" lvl="8"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9pPr>
          </a:lstStyle>
          <a:p>
            <a:pPr marL="342900">
              <a:spcBef>
                <a:spcPts val="0"/>
              </a:spcBef>
              <a:buSzPts val="2800"/>
              <a:buFont typeface="Arial" panose="020B0604020202020204" pitchFamily="34" charset="0"/>
              <a:buChar char="•"/>
            </a:pPr>
            <a:r>
              <a:rPr lang="en-US" sz="2400" dirty="0">
                <a:latin typeface="Arial" panose="020B0604020202020204" pitchFamily="34" charset="0"/>
                <a:cs typeface="Arial" panose="020B0604020202020204" pitchFamily="34" charset="0"/>
              </a:rPr>
              <a:t>FDNB, </a:t>
            </a:r>
            <a:r>
              <a:rPr lang="en-US" sz="2400" dirty="0" err="1">
                <a:latin typeface="Arial" panose="020B0604020202020204" pitchFamily="34" charset="0"/>
                <a:cs typeface="Arial" panose="020B0604020202020204" pitchFamily="34" charset="0"/>
              </a:rPr>
              <a:t>dansyl</a:t>
            </a:r>
            <a:r>
              <a:rPr lang="en-US" sz="2400" dirty="0">
                <a:latin typeface="Arial" panose="020B0604020202020204" pitchFamily="34" charset="0"/>
                <a:cs typeface="Arial" panose="020B0604020202020204" pitchFamily="34" charset="0"/>
              </a:rPr>
              <a:t> chloride, </a:t>
            </a:r>
            <a:r>
              <a:rPr lang="en-US" sz="2400" dirty="0" err="1">
                <a:latin typeface="Arial" panose="020B0604020202020204" pitchFamily="34" charset="0"/>
                <a:cs typeface="Arial" panose="020B0604020202020204" pitchFamily="34" charset="0"/>
              </a:rPr>
              <a:t>dabsyl</a:t>
            </a:r>
            <a:r>
              <a:rPr lang="en-US" sz="2400" dirty="0">
                <a:latin typeface="Arial" panose="020B0604020202020204" pitchFamily="34" charset="0"/>
                <a:cs typeface="Arial" panose="020B0604020202020204" pitchFamily="34" charset="0"/>
              </a:rPr>
              <a:t> chloride = label amino-terminal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amino group and </a:t>
            </a:r>
            <a:r>
              <a:rPr lang="el-GR" sz="2400" i="1" dirty="0">
                <a:latin typeface="Arial" panose="020B0604020202020204" pitchFamily="34" charset="0"/>
                <a:cs typeface="Arial" panose="020B0604020202020204" pitchFamily="34" charset="0"/>
              </a:rPr>
              <a:t>ε</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amino group of lysine residues</a:t>
            </a:r>
          </a:p>
        </p:txBody>
      </p:sp>
      <p:pic>
        <p:nvPicPr>
          <p:cNvPr id="5" name="Picture 4" descr="A three-part figure, a, b, and c, shows two reactions and the structure of reagents that modify the alpha-amino group of a protein at its amino terminus. Part a shows the addition of an amine to F D N B to produce D N P-amine, part b shows the addition of an amine to dansyl chloride to produce a dansyl derivative, and part c shows the structure of dabsyl chloride.">
            <a:extLst>
              <a:ext uri="{FF2B5EF4-FFF2-40B4-BE49-F238E27FC236}">
                <a16:creationId xmlns:a16="http://schemas.microsoft.com/office/drawing/2014/main" id="{52A1EDC9-E83B-9444-8EA8-429E6ACA3F10}"/>
              </a:ext>
            </a:extLst>
          </p:cNvPr>
          <p:cNvPicPr>
            <a:picLocks noChangeAspect="1"/>
          </p:cNvPicPr>
          <p:nvPr/>
        </p:nvPicPr>
        <p:blipFill>
          <a:blip r:embed="rId3"/>
          <a:stretch>
            <a:fillRect/>
          </a:stretch>
        </p:blipFill>
        <p:spPr>
          <a:xfrm>
            <a:off x="4325597" y="1618637"/>
            <a:ext cx="4443320" cy="4495800"/>
          </a:xfrm>
          <a:prstGeom prst="rect">
            <a:avLst/>
          </a:prstGeom>
        </p:spPr>
      </p:pic>
    </p:spTree>
    <p:extLst>
      <p:ext uri="{BB962C8B-B14F-4D97-AF65-F5344CB8AC3E}">
        <p14:creationId xmlns:p14="http://schemas.microsoft.com/office/powerpoint/2010/main" val="2189999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2" name="Title 1">
            <a:extLst>
              <a:ext uri="{FF2B5EF4-FFF2-40B4-BE49-F238E27FC236}">
                <a16:creationId xmlns:a16="http://schemas.microsoft.com/office/drawing/2014/main" id="{414A7861-DA5B-4FE7-AB5B-3F1070FF45B7}"/>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Studying Protein Structure through Breaking Bonds</a:t>
            </a:r>
            <a:endParaRPr lang="en-AU" dirty="0"/>
          </a:p>
        </p:txBody>
      </p:sp>
      <p:sp>
        <p:nvSpPr>
          <p:cNvPr id="5" name="Google Shape;626;p44">
            <a:extLst>
              <a:ext uri="{FF2B5EF4-FFF2-40B4-BE49-F238E27FC236}">
                <a16:creationId xmlns:a16="http://schemas.microsoft.com/office/drawing/2014/main" id="{D145807B-2234-7F43-9269-7CD250DF7D84}"/>
              </a:ext>
            </a:extLst>
          </p:cNvPr>
          <p:cNvSpPr txBox="1">
            <a:spLocks/>
          </p:cNvSpPr>
          <p:nvPr/>
        </p:nvSpPr>
        <p:spPr>
          <a:xfrm>
            <a:off x="180163" y="2180647"/>
            <a:ext cx="2974974" cy="4495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Calibri"/>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Calibri"/>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Calibri"/>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6pPr>
            <a:lvl7pPr marL="3200400" marR="0" lvl="6"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7pPr>
            <a:lvl8pPr marL="3657600" marR="0" lvl="7"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8pPr>
            <a:lvl9pPr marL="4114800" marR="0" lvl="8"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9pPr>
          </a:lstStyle>
          <a:p>
            <a:pPr marL="342900">
              <a:spcBef>
                <a:spcPts val="0"/>
              </a:spcBef>
              <a:buSzPts val="2800"/>
              <a:buFont typeface="Arial" panose="020B0604020202020204" pitchFamily="34" charset="0"/>
              <a:buChar char="•"/>
            </a:pPr>
            <a:r>
              <a:rPr lang="en-US" sz="2400" dirty="0">
                <a:latin typeface="Arial" panose="020B0604020202020204" pitchFamily="34" charset="0"/>
                <a:cs typeface="Arial" panose="020B0604020202020204" pitchFamily="34" charset="0"/>
              </a:rPr>
              <a:t>oxidation with performic acid or reduction by dithiothreitol = breaks disulfide bonds, denatures proteins </a:t>
            </a:r>
          </a:p>
        </p:txBody>
      </p:sp>
      <p:pic>
        <p:nvPicPr>
          <p:cNvPr id="6" name="Picture 5" descr="A figure shows two common methods to break disulfide bonds in proteins: oxidation by performic acid to produce two cysteic acid residues or reduction by dithiothreitol to form C y s residues that then undergo carboxymethylation by iodoacetate to produce carboxymethylated cysteine residues. ">
            <a:extLst>
              <a:ext uri="{FF2B5EF4-FFF2-40B4-BE49-F238E27FC236}">
                <a16:creationId xmlns:a16="http://schemas.microsoft.com/office/drawing/2014/main" id="{47276F11-4391-5747-A92A-C55933EF7F5F}"/>
              </a:ext>
            </a:extLst>
          </p:cNvPr>
          <p:cNvPicPr>
            <a:picLocks noChangeAspect="1"/>
          </p:cNvPicPr>
          <p:nvPr/>
        </p:nvPicPr>
        <p:blipFill>
          <a:blip r:embed="rId3"/>
          <a:stretch>
            <a:fillRect/>
          </a:stretch>
        </p:blipFill>
        <p:spPr>
          <a:xfrm>
            <a:off x="3155137" y="1896963"/>
            <a:ext cx="5613781" cy="3712339"/>
          </a:xfrm>
          <a:prstGeom prst="rect">
            <a:avLst/>
          </a:prstGeom>
        </p:spPr>
      </p:pic>
    </p:spTree>
    <p:extLst>
      <p:ext uri="{BB962C8B-B14F-4D97-AF65-F5344CB8AC3E}">
        <p14:creationId xmlns:p14="http://schemas.microsoft.com/office/powerpoint/2010/main" val="5189002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5" name="Title 4">
            <a:extLst>
              <a:ext uri="{FF2B5EF4-FFF2-40B4-BE49-F238E27FC236}">
                <a16:creationId xmlns:a16="http://schemas.microsoft.com/office/drawing/2014/main" id="{5ADE4B8E-3E11-4AD1-A945-875F6B85DD75}"/>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Studying Protein Structure Using Proteases</a:t>
            </a:r>
            <a:endParaRPr lang="en-AU" dirty="0"/>
          </a:p>
        </p:txBody>
      </p:sp>
      <p:sp>
        <p:nvSpPr>
          <p:cNvPr id="9" name="Google Shape;626;p44">
            <a:extLst>
              <a:ext uri="{FF2B5EF4-FFF2-40B4-BE49-F238E27FC236}">
                <a16:creationId xmlns:a16="http://schemas.microsoft.com/office/drawing/2014/main" id="{90069DC9-DC8B-9F43-99BA-A8D43C261692}"/>
              </a:ext>
            </a:extLst>
          </p:cNvPr>
          <p:cNvSpPr txBox="1">
            <a:spLocks noGrp="1"/>
          </p:cNvSpPr>
          <p:nvPr>
            <p:ph type="body" idx="1"/>
          </p:nvPr>
        </p:nvSpPr>
        <p:spPr>
          <a:xfrm>
            <a:off x="375081" y="2007800"/>
            <a:ext cx="8090045" cy="814058"/>
          </a:xfrm>
          <a:prstGeom prst="rect">
            <a:avLst/>
          </a:prstGeom>
          <a:noFill/>
          <a:ln>
            <a:noFill/>
          </a:ln>
        </p:spPr>
        <p:txBody>
          <a:bodyPr spcFirstLastPara="1" wrap="square" lIns="91425" tIns="45700" rIns="91425" bIns="45700" anchor="t" anchorCtr="0">
            <a:noAutofit/>
          </a:bodyPr>
          <a:lstStyle/>
          <a:p>
            <a:pPr marL="342900">
              <a:spcBef>
                <a:spcPts val="0"/>
              </a:spcBef>
              <a:buSzPts val="2800"/>
            </a:pPr>
            <a:r>
              <a:rPr lang="en-US" sz="2400" b="1" dirty="0">
                <a:latin typeface="Arial" panose="020B0604020202020204" pitchFamily="34" charset="0"/>
                <a:cs typeface="Arial" panose="020B0604020202020204" pitchFamily="34" charset="0"/>
              </a:rPr>
              <a:t>proteases </a:t>
            </a:r>
            <a:r>
              <a:rPr lang="en-US" sz="2400" dirty="0">
                <a:latin typeface="Arial" panose="020B0604020202020204" pitchFamily="34" charset="0"/>
                <a:cs typeface="Arial" panose="020B0604020202020204" pitchFamily="34" charset="0"/>
              </a:rPr>
              <a:t>= catalyze hydrolytic cleavage of peptide bonds</a:t>
            </a:r>
            <a:endParaRPr lang="en-US" sz="2400" i="0" u="none" dirty="0">
              <a:solidFill>
                <a:schemeClr val="dk1"/>
              </a:solidFill>
              <a:latin typeface="Arial" panose="020B0604020202020204" pitchFamily="34" charset="0"/>
              <a:cs typeface="Arial" panose="020B0604020202020204" pitchFamily="34" charset="0"/>
              <a:sym typeface="Calibri"/>
            </a:endParaRPr>
          </a:p>
        </p:txBody>
      </p:sp>
      <p:sp>
        <p:nvSpPr>
          <p:cNvPr id="4" name="TextBox 3"/>
          <p:cNvSpPr txBox="1"/>
          <p:nvPr/>
        </p:nvSpPr>
        <p:spPr>
          <a:xfrm>
            <a:off x="486033" y="2921094"/>
            <a:ext cx="7979093" cy="307777"/>
          </a:xfrm>
          <a:prstGeom prst="rect">
            <a:avLst/>
          </a:prstGeom>
          <a:solidFill>
            <a:srgbClr val="00667C"/>
          </a:solidFill>
        </p:spPr>
        <p:txBody>
          <a:bodyPr wrap="square" rtlCol="0">
            <a:spAutoFit/>
          </a:bodyPr>
          <a:lstStyle/>
          <a:p>
            <a:r>
              <a:rPr lang="en-US" b="1" dirty="0">
                <a:solidFill>
                  <a:schemeClr val="bg1"/>
                </a:solidFill>
              </a:rPr>
              <a:t>Table 3-6 The Specificity of Some Common Methods for Fragmenting Polypeptide Chains</a:t>
            </a:r>
          </a:p>
        </p:txBody>
      </p:sp>
      <p:graphicFrame>
        <p:nvGraphicFramePr>
          <p:cNvPr id="3" name="Table 2"/>
          <p:cNvGraphicFramePr>
            <a:graphicFrameLocks noGrp="1"/>
          </p:cNvGraphicFramePr>
          <p:nvPr>
            <p:extLst>
              <p:ext uri="{D42A27DB-BD31-4B8C-83A1-F6EECF244321}">
                <p14:modId xmlns:p14="http://schemas.microsoft.com/office/powerpoint/2010/main" val="4268808354"/>
              </p:ext>
            </p:extLst>
          </p:nvPr>
        </p:nvGraphicFramePr>
        <p:xfrm>
          <a:off x="486033" y="3228871"/>
          <a:ext cx="7979093" cy="2966720"/>
        </p:xfrm>
        <a:graphic>
          <a:graphicData uri="http://schemas.openxmlformats.org/drawingml/2006/table">
            <a:tbl>
              <a:tblPr firstRow="1" bandRow="1">
                <a:tableStyleId>{B274A9FB-C4F9-4BC5-B495-D497548AA14E}</a:tableStyleId>
              </a:tblPr>
              <a:tblGrid>
                <a:gridCol w="4931093">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n-US" b="1" dirty="0"/>
                        <a:t>Reagent (biological source)</a:t>
                      </a:r>
                    </a:p>
                  </a:txBody>
                  <a:tcPr>
                    <a:solidFill>
                      <a:srgbClr val="CFEEDD"/>
                    </a:solidFill>
                  </a:tcPr>
                </a:tc>
                <a:tc>
                  <a:txBody>
                    <a:bodyPr/>
                    <a:lstStyle/>
                    <a:p>
                      <a:r>
                        <a:rPr lang="en-US" b="1" dirty="0"/>
                        <a:t>Cleavage points</a:t>
                      </a:r>
                    </a:p>
                  </a:txBody>
                  <a:tcPr>
                    <a:solidFill>
                      <a:srgbClr val="CFEEDD"/>
                    </a:solidFill>
                  </a:tcPr>
                </a:tc>
                <a:extLst>
                  <a:ext uri="{0D108BD9-81ED-4DB2-BD59-A6C34878D82A}">
                    <a16:rowId xmlns:a16="http://schemas.microsoft.com/office/drawing/2014/main" val="10000"/>
                  </a:ext>
                </a:extLst>
              </a:tr>
              <a:tr h="370840">
                <a:tc>
                  <a:txBody>
                    <a:bodyPr/>
                    <a:lstStyle/>
                    <a:p>
                      <a:r>
                        <a:rPr lang="en-US" dirty="0"/>
                        <a:t>Trypsin (bovine pancreas)</a:t>
                      </a:r>
                    </a:p>
                  </a:txBody>
                  <a:tcPr>
                    <a:solidFill>
                      <a:schemeClr val="bg1"/>
                    </a:solidFill>
                  </a:tcPr>
                </a:tc>
                <a:tc>
                  <a:txBody>
                    <a:bodyPr/>
                    <a:lstStyle/>
                    <a:p>
                      <a:r>
                        <a:rPr lang="en-US" dirty="0"/>
                        <a:t>Lys, </a:t>
                      </a:r>
                      <a:r>
                        <a:rPr lang="en-US" dirty="0" err="1"/>
                        <a:t>Arg</a:t>
                      </a:r>
                      <a:r>
                        <a:rPr lang="en-US" dirty="0"/>
                        <a:t> (C)</a:t>
                      </a:r>
                    </a:p>
                  </a:txBody>
                  <a:tcPr>
                    <a:solidFill>
                      <a:schemeClr val="bg1"/>
                    </a:solidFill>
                  </a:tcPr>
                </a:tc>
                <a:extLst>
                  <a:ext uri="{0D108BD9-81ED-4DB2-BD59-A6C34878D82A}">
                    <a16:rowId xmlns:a16="http://schemas.microsoft.com/office/drawing/2014/main" val="10001"/>
                  </a:ext>
                </a:extLst>
              </a:tr>
              <a:tr h="370840">
                <a:tc>
                  <a:txBody>
                    <a:bodyPr/>
                    <a:lstStyle/>
                    <a:p>
                      <a:r>
                        <a:rPr lang="en-US" dirty="0"/>
                        <a:t>Chymotrypsin</a:t>
                      </a:r>
                      <a:r>
                        <a:rPr lang="en-US" baseline="0" dirty="0"/>
                        <a:t> (bovine pancreas)</a:t>
                      </a:r>
                      <a:endParaRPr lang="en-US" dirty="0"/>
                    </a:p>
                  </a:txBody>
                  <a:tcPr>
                    <a:solidFill>
                      <a:schemeClr val="bg1"/>
                    </a:solidFill>
                  </a:tcPr>
                </a:tc>
                <a:tc>
                  <a:txBody>
                    <a:bodyPr/>
                    <a:lstStyle/>
                    <a:p>
                      <a:r>
                        <a:rPr lang="en-US" dirty="0" err="1"/>
                        <a:t>Phe</a:t>
                      </a:r>
                      <a:r>
                        <a:rPr lang="en-US" dirty="0"/>
                        <a:t>, </a:t>
                      </a:r>
                      <a:r>
                        <a:rPr lang="en-US" dirty="0" err="1"/>
                        <a:t>Trp</a:t>
                      </a:r>
                      <a:r>
                        <a:rPr lang="en-US" dirty="0"/>
                        <a:t>, Tyr (C)</a:t>
                      </a:r>
                    </a:p>
                  </a:txBody>
                  <a:tcPr>
                    <a:solidFill>
                      <a:schemeClr val="bg1"/>
                    </a:solidFill>
                  </a:tcPr>
                </a:tc>
                <a:extLst>
                  <a:ext uri="{0D108BD9-81ED-4DB2-BD59-A6C34878D82A}">
                    <a16:rowId xmlns:a16="http://schemas.microsoft.com/office/drawing/2014/main" val="10002"/>
                  </a:ext>
                </a:extLst>
              </a:tr>
              <a:tr h="370840">
                <a:tc>
                  <a:txBody>
                    <a:bodyPr/>
                    <a:lstStyle/>
                    <a:p>
                      <a:r>
                        <a:rPr lang="en-US" i="1" dirty="0"/>
                        <a:t>Staphylococcus aureus </a:t>
                      </a:r>
                      <a:r>
                        <a:rPr lang="en-US" i="0" dirty="0"/>
                        <a:t>V8 protease (bacterium </a:t>
                      </a:r>
                      <a:r>
                        <a:rPr lang="en-US" i="1" dirty="0"/>
                        <a:t>S. aureus</a:t>
                      </a:r>
                      <a:r>
                        <a:rPr lang="en-US" i="0" dirty="0"/>
                        <a:t>)</a:t>
                      </a:r>
                      <a:endParaRPr lang="en-US" i="1" dirty="0"/>
                    </a:p>
                  </a:txBody>
                  <a:tcPr>
                    <a:solidFill>
                      <a:schemeClr val="bg1"/>
                    </a:solidFill>
                  </a:tcPr>
                </a:tc>
                <a:tc>
                  <a:txBody>
                    <a:bodyPr/>
                    <a:lstStyle/>
                    <a:p>
                      <a:r>
                        <a:rPr lang="en-US" dirty="0"/>
                        <a:t>Asp, </a:t>
                      </a:r>
                      <a:r>
                        <a:rPr lang="en-US" dirty="0" err="1"/>
                        <a:t>Glu</a:t>
                      </a:r>
                      <a:r>
                        <a:rPr lang="en-US" baseline="0" dirty="0"/>
                        <a:t> (C)</a:t>
                      </a:r>
                      <a:endParaRPr lang="en-US" dirty="0"/>
                    </a:p>
                  </a:txBody>
                  <a:tcPr>
                    <a:solidFill>
                      <a:schemeClr val="bg1"/>
                    </a:solidFill>
                  </a:tcPr>
                </a:tc>
                <a:extLst>
                  <a:ext uri="{0D108BD9-81ED-4DB2-BD59-A6C34878D82A}">
                    <a16:rowId xmlns:a16="http://schemas.microsoft.com/office/drawing/2014/main" val="10003"/>
                  </a:ext>
                </a:extLst>
              </a:tr>
              <a:tr h="370840">
                <a:tc>
                  <a:txBody>
                    <a:bodyPr/>
                    <a:lstStyle/>
                    <a:p>
                      <a:r>
                        <a:rPr lang="en-US" dirty="0"/>
                        <a:t>Asp-</a:t>
                      </a:r>
                      <a:r>
                        <a:rPr lang="en-US" i="1" dirty="0"/>
                        <a:t>N</a:t>
                      </a:r>
                      <a:r>
                        <a:rPr lang="en-US" i="0" dirty="0"/>
                        <a:t>-protease</a:t>
                      </a:r>
                      <a:r>
                        <a:rPr lang="en-US" i="0" baseline="0" dirty="0"/>
                        <a:t> (bacterium </a:t>
                      </a:r>
                      <a:r>
                        <a:rPr lang="en-US" i="1" baseline="0" dirty="0"/>
                        <a:t>Pseudomonas </a:t>
                      </a:r>
                      <a:r>
                        <a:rPr lang="en-US" i="1" baseline="0" dirty="0" err="1"/>
                        <a:t>fragi</a:t>
                      </a:r>
                      <a:r>
                        <a:rPr lang="en-US" i="0" baseline="0" dirty="0"/>
                        <a:t>)</a:t>
                      </a:r>
                      <a:endParaRPr lang="en-US" dirty="0"/>
                    </a:p>
                  </a:txBody>
                  <a:tcPr>
                    <a:solidFill>
                      <a:schemeClr val="bg1"/>
                    </a:solidFill>
                  </a:tcPr>
                </a:tc>
                <a:tc>
                  <a:txBody>
                    <a:bodyPr/>
                    <a:lstStyle/>
                    <a:p>
                      <a:r>
                        <a:rPr lang="en-US" dirty="0"/>
                        <a:t>Asp, </a:t>
                      </a:r>
                      <a:r>
                        <a:rPr lang="en-US" dirty="0" err="1"/>
                        <a:t>Glu</a:t>
                      </a:r>
                      <a:r>
                        <a:rPr lang="en-US" dirty="0"/>
                        <a:t> (N)</a:t>
                      </a:r>
                    </a:p>
                  </a:txBody>
                  <a:tcPr>
                    <a:solidFill>
                      <a:schemeClr val="bg1"/>
                    </a:solidFill>
                  </a:tcPr>
                </a:tc>
                <a:extLst>
                  <a:ext uri="{0D108BD9-81ED-4DB2-BD59-A6C34878D82A}">
                    <a16:rowId xmlns:a16="http://schemas.microsoft.com/office/drawing/2014/main" val="10004"/>
                  </a:ext>
                </a:extLst>
              </a:tr>
              <a:tr h="370840">
                <a:tc>
                  <a:txBody>
                    <a:bodyPr/>
                    <a:lstStyle/>
                    <a:p>
                      <a:r>
                        <a:rPr lang="en-US" dirty="0"/>
                        <a:t>Pepsin (porcine stomach)</a:t>
                      </a:r>
                    </a:p>
                  </a:txBody>
                  <a:tcPr>
                    <a:solidFill>
                      <a:schemeClr val="bg1"/>
                    </a:solidFill>
                  </a:tcPr>
                </a:tc>
                <a:tc>
                  <a:txBody>
                    <a:bodyPr/>
                    <a:lstStyle/>
                    <a:p>
                      <a:r>
                        <a:rPr lang="en-US" dirty="0" err="1"/>
                        <a:t>Leu</a:t>
                      </a:r>
                      <a:r>
                        <a:rPr lang="en-US" dirty="0"/>
                        <a:t>, </a:t>
                      </a:r>
                      <a:r>
                        <a:rPr lang="en-US" dirty="0" err="1"/>
                        <a:t>Phe</a:t>
                      </a:r>
                      <a:r>
                        <a:rPr lang="en-US" dirty="0"/>
                        <a:t>, </a:t>
                      </a:r>
                      <a:r>
                        <a:rPr lang="en-US" dirty="0" err="1"/>
                        <a:t>Trp</a:t>
                      </a:r>
                      <a:r>
                        <a:rPr lang="en-US" dirty="0"/>
                        <a:t>, Tyr (N)</a:t>
                      </a:r>
                    </a:p>
                  </a:txBody>
                  <a:tcPr>
                    <a:solidFill>
                      <a:schemeClr val="bg1"/>
                    </a:solidFill>
                  </a:tcPr>
                </a:tc>
                <a:extLst>
                  <a:ext uri="{0D108BD9-81ED-4DB2-BD59-A6C34878D82A}">
                    <a16:rowId xmlns:a16="http://schemas.microsoft.com/office/drawing/2014/main" val="10005"/>
                  </a:ext>
                </a:extLst>
              </a:tr>
              <a:tr h="370840">
                <a:tc>
                  <a:txBody>
                    <a:bodyPr/>
                    <a:lstStyle/>
                    <a:p>
                      <a:r>
                        <a:rPr lang="en-US" dirty="0" err="1"/>
                        <a:t>Endoproteinase</a:t>
                      </a:r>
                      <a:r>
                        <a:rPr lang="en-US" dirty="0"/>
                        <a:t> Lys C (bacterium </a:t>
                      </a:r>
                      <a:r>
                        <a:rPr lang="en-US" i="1" dirty="0" err="1"/>
                        <a:t>lysobacter</a:t>
                      </a:r>
                      <a:r>
                        <a:rPr lang="en-US" i="1" dirty="0"/>
                        <a:t> </a:t>
                      </a:r>
                      <a:r>
                        <a:rPr lang="en-US" i="1" dirty="0" err="1"/>
                        <a:t>enzymogenes</a:t>
                      </a:r>
                      <a:r>
                        <a:rPr lang="en-US" i="0" dirty="0"/>
                        <a:t>)</a:t>
                      </a:r>
                      <a:endParaRPr lang="en-US" dirty="0"/>
                    </a:p>
                  </a:txBody>
                  <a:tcPr>
                    <a:solidFill>
                      <a:schemeClr val="bg1"/>
                    </a:solidFill>
                  </a:tcPr>
                </a:tc>
                <a:tc>
                  <a:txBody>
                    <a:bodyPr/>
                    <a:lstStyle/>
                    <a:p>
                      <a:r>
                        <a:rPr lang="en-US" dirty="0"/>
                        <a:t>Lys (C)</a:t>
                      </a:r>
                    </a:p>
                  </a:txBody>
                  <a:tcPr>
                    <a:solidFill>
                      <a:schemeClr val="bg1"/>
                    </a:solidFill>
                  </a:tcPr>
                </a:tc>
                <a:extLst>
                  <a:ext uri="{0D108BD9-81ED-4DB2-BD59-A6C34878D82A}">
                    <a16:rowId xmlns:a16="http://schemas.microsoft.com/office/drawing/2014/main" val="10006"/>
                  </a:ext>
                </a:extLst>
              </a:tr>
              <a:tr h="370840">
                <a:tc>
                  <a:txBody>
                    <a:bodyPr/>
                    <a:lstStyle/>
                    <a:p>
                      <a:r>
                        <a:rPr lang="en-US" dirty="0"/>
                        <a:t>Cyanogen</a:t>
                      </a:r>
                      <a:r>
                        <a:rPr lang="en-US" baseline="0" dirty="0"/>
                        <a:t> bromide</a:t>
                      </a:r>
                      <a:endParaRPr lang="en-US" dirty="0"/>
                    </a:p>
                  </a:txBody>
                  <a:tcPr>
                    <a:solidFill>
                      <a:schemeClr val="bg1"/>
                    </a:solidFill>
                  </a:tcPr>
                </a:tc>
                <a:tc>
                  <a:txBody>
                    <a:bodyPr/>
                    <a:lstStyle/>
                    <a:p>
                      <a:r>
                        <a:rPr lang="en-US" dirty="0"/>
                        <a:t>Met (C)</a:t>
                      </a:r>
                    </a:p>
                  </a:txBody>
                  <a:tcPr>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625807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C96E32AD-5F0B-49AD-BA55-968D35D2A208}"/>
              </a:ext>
            </a:extLst>
          </p:cNvPr>
          <p:cNvPicPr>
            <a:picLocks noChangeAspect="1"/>
          </p:cNvPicPr>
          <p:nvPr/>
        </p:nvPicPr>
        <p:blipFill>
          <a:blip r:embed="rId3"/>
          <a:stretch>
            <a:fillRect/>
          </a:stretch>
        </p:blipFill>
        <p:spPr>
          <a:xfrm>
            <a:off x="743874" y="325264"/>
            <a:ext cx="1133954" cy="816935"/>
          </a:xfrm>
          <a:prstGeom prst="rect">
            <a:avLst/>
          </a:prstGeom>
        </p:spPr>
      </p:pic>
      <p:sp>
        <p:nvSpPr>
          <p:cNvPr id="2" name="Title 1">
            <a:extLst>
              <a:ext uri="{FF2B5EF4-FFF2-40B4-BE49-F238E27FC236}">
                <a16:creationId xmlns:a16="http://schemas.microsoft.com/office/drawing/2014/main" id="{C6FAB591-C3DA-46EB-8597-9DF301949165}"/>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15</a:t>
            </a:r>
            <a:endParaRPr lang="en-AU" dirty="0">
              <a:solidFill>
                <a:srgbClr val="145C76"/>
              </a:solidFill>
            </a:endParaRPr>
          </a:p>
        </p:txBody>
      </p:sp>
      <p:sp>
        <p:nvSpPr>
          <p:cNvPr id="6" name="Google Shape;433;g847cf01710_0_113">
            <a:extLst>
              <a:ext uri="{FF2B5EF4-FFF2-40B4-BE49-F238E27FC236}">
                <a16:creationId xmlns:a16="http://schemas.microsoft.com/office/drawing/2014/main" id="{B1BF0AF1-938D-6E47-888B-22B0B8AB463B}"/>
              </a:ext>
            </a:extLst>
          </p:cNvPr>
          <p:cNvSpPr txBox="1">
            <a:spLocks/>
          </p:cNvSpPr>
          <p:nvPr/>
        </p:nvSpPr>
        <p:spPr>
          <a:xfrm>
            <a:off x="503583" y="1371600"/>
            <a:ext cx="7946692" cy="485692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Trypsin catalyzes the hydrolysis of peptide bonds in which a Lys or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residue contributes a carbonyl group LL-37, an antimicrobial peptide with 37 residues has 6 Lys residues and 5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residues. How many smaller peptides will LL-37 yield upon trypsin cleavage? </a:t>
            </a:r>
          </a:p>
          <a:p>
            <a:pPr marL="0" indent="0" algn="l">
              <a:lnSpc>
                <a:spcPct val="115000"/>
              </a:lnSpc>
              <a:spcBef>
                <a:spcPts val="800"/>
              </a:spcBef>
              <a:buSzPts val="1100"/>
            </a:pPr>
            <a:endParaRPr lang="en-US" sz="2400" dirty="0">
              <a:latin typeface="Arial" panose="020B0604020202020204" pitchFamily="34" charset="0"/>
              <a:ea typeface="Arial"/>
              <a:cs typeface="Arial" panose="020B0604020202020204" pitchFamily="34" charset="0"/>
              <a:sym typeface="Arial"/>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A. </a:t>
            </a:r>
            <a:r>
              <a:rPr lang="en-US" sz="2400" dirty="0">
                <a:latin typeface="Arial" panose="020B0604020202020204" pitchFamily="34" charset="0"/>
                <a:cs typeface="Arial" panose="020B0604020202020204" pitchFamily="34" charset="0"/>
              </a:rPr>
              <a:t>6 </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B. </a:t>
            </a:r>
            <a:r>
              <a:rPr lang="en-US" sz="2400" dirty="0">
                <a:latin typeface="Arial" panose="020B0604020202020204" pitchFamily="34" charset="0"/>
                <a:cs typeface="Arial" panose="020B0604020202020204" pitchFamily="34" charset="0"/>
              </a:rPr>
              <a:t>5</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C. </a:t>
            </a:r>
            <a:r>
              <a:rPr lang="en-US" sz="2400" dirty="0">
                <a:latin typeface="Arial" panose="020B0604020202020204" pitchFamily="34" charset="0"/>
                <a:cs typeface="Arial" panose="020B0604020202020204" pitchFamily="34" charset="0"/>
              </a:rPr>
              <a:t>12</a:t>
            </a: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D. 37</a:t>
            </a: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E. 11</a:t>
            </a:r>
          </a:p>
          <a:p>
            <a:pPr marL="0" indent="0" algn="l">
              <a:lnSpc>
                <a:spcPct val="115000"/>
              </a:lnSpc>
              <a:spcBef>
                <a:spcPts val="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endParaRPr>
          </a:p>
          <a:p>
            <a:pPr marL="0" indent="0" algn="l">
              <a:spcBef>
                <a:spcPts val="360"/>
              </a:spcBef>
            </a:pPr>
            <a:endParaRPr lang="en-US" dirty="0"/>
          </a:p>
        </p:txBody>
      </p:sp>
    </p:spTree>
    <p:extLst>
      <p:ext uri="{BB962C8B-B14F-4D97-AF65-F5344CB8AC3E}">
        <p14:creationId xmlns:p14="http://schemas.microsoft.com/office/powerpoint/2010/main" val="21503707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19F42758-1657-40AD-8639-D38AFD350A6B}"/>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15, Response</a:t>
            </a:r>
            <a:endParaRPr lang="en-AU" dirty="0">
              <a:solidFill>
                <a:srgbClr val="145C76"/>
              </a:solidFill>
            </a:endParaRPr>
          </a:p>
        </p:txBody>
      </p:sp>
      <p:sp>
        <p:nvSpPr>
          <p:cNvPr id="14" name="Google Shape;433;g847cf01710_0_113">
            <a:extLst>
              <a:ext uri="{FF2B5EF4-FFF2-40B4-BE49-F238E27FC236}">
                <a16:creationId xmlns:a16="http://schemas.microsoft.com/office/drawing/2014/main" id="{6D640D7E-CC93-5847-85B6-3FE8A8AEB27A}"/>
              </a:ext>
            </a:extLst>
          </p:cNvPr>
          <p:cNvSpPr txBox="1">
            <a:spLocks/>
          </p:cNvSpPr>
          <p:nvPr/>
        </p:nvSpPr>
        <p:spPr>
          <a:xfrm>
            <a:off x="677875" y="1371600"/>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LL-37, an antimicrobial peptide with 37 residues has 6 Lys residues and 5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residues. How many smaller peptides will LL-37 yield upon trypsin cleavage? </a:t>
            </a:r>
          </a:p>
          <a:p>
            <a:pPr marL="0" indent="0" algn="l">
              <a:lnSpc>
                <a:spcPct val="115000"/>
              </a:lnSpc>
              <a:spcBef>
                <a:spcPts val="80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b="1" dirty="0">
                <a:latin typeface="Arial" panose="020B0604020202020204" pitchFamily="34" charset="0"/>
                <a:ea typeface="Arial"/>
                <a:cs typeface="Arial" panose="020B0604020202020204" pitchFamily="34" charset="0"/>
                <a:sym typeface="Arial"/>
              </a:rPr>
              <a:t>C. 12</a:t>
            </a:r>
            <a:endParaRPr lang="en-US" sz="2400" b="1"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sym typeface="Arial"/>
              <a:extLst>
                <a:ext uri="http://customooxmlschemas.google.com/">
                  <go:slidesCustomData xmlns:lc="http://schemas.openxmlformats.org/drawingml/2006/lockedCanva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a:p>
            <a:pPr marL="0" indent="0" algn="l">
              <a:lnSpc>
                <a:spcPct val="115000"/>
              </a:lnSpc>
              <a:spcBef>
                <a:spcPts val="0"/>
              </a:spcBef>
              <a:buSzPts val="1100"/>
            </a:pPr>
            <a:r>
              <a:rPr lang="en-US" sz="2400" b="1" dirty="0">
                <a:latin typeface="Arial" panose="020B0604020202020204" pitchFamily="34" charset="0"/>
                <a:cs typeface="Arial" panose="020B0604020202020204" pitchFamily="34" charset="0"/>
              </a:rPr>
              <a:t>A polypeptide with 11 Lys and </a:t>
            </a:r>
            <a:r>
              <a:rPr lang="en-US" sz="2400" b="1" dirty="0" err="1">
                <a:latin typeface="Arial" panose="020B0604020202020204" pitchFamily="34" charset="0"/>
                <a:cs typeface="Arial" panose="020B0604020202020204" pitchFamily="34" charset="0"/>
              </a:rPr>
              <a:t>Arg</a:t>
            </a:r>
            <a:r>
              <a:rPr lang="en-US" sz="2400" b="1" dirty="0">
                <a:latin typeface="Arial" panose="020B0604020202020204" pitchFamily="34" charset="0"/>
                <a:cs typeface="Arial" panose="020B0604020202020204" pitchFamily="34" charset="0"/>
              </a:rPr>
              <a:t> residues will usually yield 12 smaller peptides upon cleavage with trypsin. Moreover, all except one of these will have a carboxyl-terminal Lys or Arg.</a:t>
            </a:r>
          </a:p>
        </p:txBody>
      </p:sp>
    </p:spTree>
    <p:extLst>
      <p:ext uri="{BB962C8B-B14F-4D97-AF65-F5344CB8AC3E}">
        <p14:creationId xmlns:p14="http://schemas.microsoft.com/office/powerpoint/2010/main" val="597593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 name="Title 1">
            <a:extLst>
              <a:ext uri="{FF2B5EF4-FFF2-40B4-BE49-F238E27FC236}">
                <a16:creationId xmlns:a16="http://schemas.microsoft.com/office/drawing/2014/main" id="{706F141A-FD0B-46AE-BA42-96190FF61727}"/>
              </a:ext>
            </a:extLst>
          </p:cNvPr>
          <p:cNvSpPr>
            <a:spLocks noGrp="1"/>
          </p:cNvSpPr>
          <p:nvPr>
            <p:ph type="title"/>
          </p:nvPr>
        </p:nvSpPr>
        <p:spPr/>
        <p:txBody>
          <a:bodyPr/>
          <a:lstStyle/>
          <a:p>
            <a:pPr lvl="0"/>
            <a:r>
              <a:rPr lang="en-US" dirty="0">
                <a:solidFill>
                  <a:srgbClr val="4E4CB4"/>
                </a:solidFill>
                <a:latin typeface="Arial" panose="020B0604020202020204" pitchFamily="34" charset="0"/>
                <a:cs typeface="Arial" panose="020B0604020202020204" pitchFamily="34" charset="0"/>
              </a:rPr>
              <a:t>Amino Acids Can Be Classified by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R Group</a:t>
            </a:r>
            <a:endParaRPr lang="en-AU" dirty="0">
              <a:solidFill>
                <a:srgbClr val="4E4CB4"/>
              </a:solidFill>
            </a:endParaRPr>
          </a:p>
        </p:txBody>
      </p:sp>
      <p:sp>
        <p:nvSpPr>
          <p:cNvPr id="5" name="Text Placeholder 4">
            <a:extLst>
              <a:ext uri="{FF2B5EF4-FFF2-40B4-BE49-F238E27FC236}">
                <a16:creationId xmlns:a16="http://schemas.microsoft.com/office/drawing/2014/main" id="{BE6F134F-D954-48E2-87E0-C75E8F568743}"/>
              </a:ext>
            </a:extLst>
          </p:cNvPr>
          <p:cNvSpPr>
            <a:spLocks noGrp="1"/>
          </p:cNvSpPr>
          <p:nvPr>
            <p:ph type="body" idx="1"/>
          </p:nvPr>
        </p:nvSpPr>
        <p:spPr/>
        <p:txBody>
          <a:bodyPr/>
          <a:lstStyle/>
          <a:p>
            <a:pPr marL="342900">
              <a:lnSpc>
                <a:spcPct val="110000"/>
              </a:lnSpc>
              <a:spcBef>
                <a:spcPts val="0"/>
              </a:spcBef>
            </a:pPr>
            <a:r>
              <a:rPr lang="en-US" sz="2400" dirty="0">
                <a:latin typeface="Arial" panose="020B0604020202020204" pitchFamily="34" charset="0"/>
                <a:cs typeface="Arial" panose="020B0604020202020204" pitchFamily="34" charset="0"/>
              </a:rPr>
              <a:t>five main classes:</a:t>
            </a:r>
          </a:p>
          <a:p>
            <a:pPr marL="800100" lvl="1">
              <a:lnSpc>
                <a:spcPct val="110000"/>
              </a:lnSpc>
              <a:spcBef>
                <a:spcPts val="0"/>
              </a:spcBef>
            </a:pPr>
            <a:r>
              <a:rPr lang="en-US" sz="2400" dirty="0">
                <a:latin typeface="Arial" panose="020B0604020202020204" pitchFamily="34" charset="0"/>
                <a:cs typeface="Arial" panose="020B0604020202020204" pitchFamily="34" charset="0"/>
              </a:rPr>
              <a:t>nonpolar, aliphatic (7)</a:t>
            </a:r>
          </a:p>
          <a:p>
            <a:pPr marL="800100" lvl="1">
              <a:lnSpc>
                <a:spcPct val="110000"/>
              </a:lnSpc>
              <a:spcBef>
                <a:spcPts val="0"/>
              </a:spcBef>
            </a:pPr>
            <a:r>
              <a:rPr lang="en-US" sz="2400" dirty="0">
                <a:latin typeface="Arial" panose="020B0604020202020204" pitchFamily="34" charset="0"/>
                <a:cs typeface="Arial" panose="020B0604020202020204" pitchFamily="34" charset="0"/>
              </a:rPr>
              <a:t>aromatic (3)</a:t>
            </a:r>
          </a:p>
          <a:p>
            <a:pPr marL="800100" lvl="1">
              <a:lnSpc>
                <a:spcPct val="110000"/>
              </a:lnSpc>
              <a:spcBef>
                <a:spcPts val="0"/>
              </a:spcBef>
            </a:pPr>
            <a:r>
              <a:rPr lang="en-US" sz="2400" dirty="0">
                <a:latin typeface="Arial" panose="020B0604020202020204" pitchFamily="34" charset="0"/>
                <a:cs typeface="Arial" panose="020B0604020202020204" pitchFamily="34" charset="0"/>
              </a:rPr>
              <a:t>polar, uncharged (5)</a:t>
            </a:r>
          </a:p>
          <a:p>
            <a:pPr marL="800100" lvl="1">
              <a:lnSpc>
                <a:spcPct val="110000"/>
              </a:lnSpc>
              <a:spcBef>
                <a:spcPts val="0"/>
              </a:spcBef>
            </a:pPr>
            <a:r>
              <a:rPr lang="en-US" sz="2400" dirty="0">
                <a:latin typeface="Arial" panose="020B0604020202020204" pitchFamily="34" charset="0"/>
                <a:cs typeface="Arial" panose="020B0604020202020204" pitchFamily="34" charset="0"/>
              </a:rPr>
              <a:t>positively charged (3)</a:t>
            </a:r>
          </a:p>
          <a:p>
            <a:pPr marL="800100" lvl="1">
              <a:lnSpc>
                <a:spcPct val="110000"/>
              </a:lnSpc>
              <a:spcBef>
                <a:spcPts val="0"/>
              </a:spcBef>
            </a:pPr>
            <a:r>
              <a:rPr lang="en-US" sz="2400" dirty="0">
                <a:latin typeface="Arial" panose="020B0604020202020204" pitchFamily="34" charset="0"/>
                <a:cs typeface="Arial" panose="020B0604020202020204" pitchFamily="34" charset="0"/>
              </a:rPr>
              <a:t>negatively charged (2)</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le 1">
            <a:extLst>
              <a:ext uri="{FF2B5EF4-FFF2-40B4-BE49-F238E27FC236}">
                <a16:creationId xmlns:a16="http://schemas.microsoft.com/office/drawing/2014/main" id="{F0F0220D-CCC1-483F-8BD0-F7DA58CE6464}"/>
              </a:ext>
            </a:extLst>
          </p:cNvPr>
          <p:cNvSpPr>
            <a:spLocks noGrp="1"/>
          </p:cNvSpPr>
          <p:nvPr>
            <p:ph type="title"/>
          </p:nvPr>
        </p:nvSpPr>
        <p:spPr>
          <a:xfrm>
            <a:off x="-15875" y="152400"/>
            <a:ext cx="9159875" cy="1284514"/>
          </a:xfrm>
        </p:spPr>
        <p:txBody>
          <a:bodyPr/>
          <a:lstStyle/>
          <a:p>
            <a:r>
              <a:rPr lang="en-US" sz="2800" dirty="0">
                <a:solidFill>
                  <a:srgbClr val="4E4CB4"/>
                </a:solidFill>
                <a:latin typeface="Arial" panose="020B0604020202020204" pitchFamily="34" charset="0"/>
                <a:cs typeface="Arial" panose="020B0604020202020204" pitchFamily="34" charset="0"/>
              </a:rPr>
              <a:t>Mass Spectrometry Provides Information on Molecular Mass, Amino Acid Sequence, and Entire Proteomes</a:t>
            </a:r>
            <a:endParaRPr lang="en-AU" sz="2800" dirty="0">
              <a:solidFill>
                <a:srgbClr val="4E4CB4"/>
              </a:solidFill>
            </a:endParaRPr>
          </a:p>
        </p:txBody>
      </p:sp>
      <p:sp>
        <p:nvSpPr>
          <p:cNvPr id="6" name="Google Shape;447;p22">
            <a:extLst>
              <a:ext uri="{FF2B5EF4-FFF2-40B4-BE49-F238E27FC236}">
                <a16:creationId xmlns:a16="http://schemas.microsoft.com/office/drawing/2014/main" id="{D1119C5E-3B89-6D46-B8F8-F0153BC35EBE}"/>
              </a:ext>
            </a:extLst>
          </p:cNvPr>
          <p:cNvSpPr txBox="1">
            <a:spLocks/>
          </p:cNvSpPr>
          <p:nvPr/>
        </p:nvSpPr>
        <p:spPr>
          <a:xfrm>
            <a:off x="329045" y="2520005"/>
            <a:ext cx="8562109" cy="392388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chemeClr val="dk1"/>
              </a:buClr>
              <a:buSzPts val="2380"/>
            </a:pPr>
            <a:endParaRPr lang="en-US" sz="2800" dirty="0">
              <a:solidFill>
                <a:schemeClr val="dk1"/>
              </a:solidFill>
              <a:latin typeface="Arial" panose="020B0604020202020204" pitchFamily="34" charset="0"/>
              <a:ea typeface="Calibri"/>
              <a:cs typeface="Arial" panose="020B0604020202020204" pitchFamily="34" charset="0"/>
              <a:sym typeface="Calibri"/>
            </a:endParaRPr>
          </a:p>
          <a:p>
            <a:pPr marL="342900" indent="-342900">
              <a:buClr>
                <a:schemeClr val="dk1"/>
              </a:buClr>
              <a:buSzPts val="2380"/>
              <a:buFont typeface="Arial" panose="020B0604020202020204" pitchFamily="34" charset="0"/>
              <a:buChar char="•"/>
            </a:pPr>
            <a:r>
              <a:rPr lang="en-US" sz="2400" b="1" dirty="0">
                <a:solidFill>
                  <a:schemeClr val="dk1"/>
                </a:solidFill>
                <a:latin typeface="Arial" panose="020B0604020202020204" pitchFamily="34" charset="0"/>
                <a:ea typeface="Calibri"/>
                <a:cs typeface="Arial" panose="020B0604020202020204" pitchFamily="34" charset="0"/>
                <a:sym typeface="Calibri"/>
              </a:rPr>
              <a:t>mass spectrometry </a:t>
            </a:r>
            <a:r>
              <a:rPr lang="en-US" sz="2400" dirty="0">
                <a:solidFill>
                  <a:schemeClr val="dk1"/>
                </a:solidFill>
                <a:latin typeface="Arial" panose="020B0604020202020204" pitchFamily="34" charset="0"/>
                <a:ea typeface="Calibri"/>
                <a:cs typeface="Arial" panose="020B0604020202020204" pitchFamily="34" charset="0"/>
                <a:sym typeface="Calibri"/>
              </a:rPr>
              <a:t>= measure molecular mass with high accuracy</a:t>
            </a:r>
            <a:endParaRPr lang="en-US" sz="2400" b="1" dirty="0">
              <a:solidFill>
                <a:schemeClr val="dk1"/>
              </a:solidFill>
              <a:latin typeface="Arial" panose="020B0604020202020204" pitchFamily="34" charset="0"/>
              <a:ea typeface="Calibri"/>
              <a:cs typeface="Arial" panose="020B0604020202020204" pitchFamily="34" charset="0"/>
              <a:sym typeface="Calibri"/>
            </a:endParaRPr>
          </a:p>
          <a:p>
            <a:pPr marL="914400" lvl="1" indent="-381000">
              <a:lnSpc>
                <a:spcPct val="115000"/>
              </a:lnSpc>
              <a:buSzPts val="2400"/>
              <a:buFont typeface="Arial"/>
              <a:buChar char="–"/>
            </a:pPr>
            <a:r>
              <a:rPr lang="en-US" sz="2400" dirty="0"/>
              <a:t>can sequence short amino acid sequences (20 to 30 amino acid residues)</a:t>
            </a:r>
          </a:p>
          <a:p>
            <a:pPr marL="914400" lvl="1" indent="-381000">
              <a:lnSpc>
                <a:spcPct val="115000"/>
              </a:lnSpc>
              <a:buSzPts val="2400"/>
              <a:buFont typeface="Arial"/>
              <a:buChar char="–"/>
            </a:pPr>
            <a:r>
              <a:rPr lang="en-US" sz="2400" dirty="0">
                <a:solidFill>
                  <a:schemeClr val="dk1"/>
                </a:solidFill>
                <a:latin typeface="Arial" panose="020B0604020202020204" pitchFamily="34" charset="0"/>
                <a:ea typeface="Calibri"/>
                <a:cs typeface="Arial" panose="020B0604020202020204" pitchFamily="34" charset="0"/>
                <a:sym typeface="Calibri"/>
              </a:rPr>
              <a:t>can document the entire cellular </a:t>
            </a:r>
            <a:r>
              <a:rPr lang="en-US" sz="2400" b="1" dirty="0">
                <a:solidFill>
                  <a:schemeClr val="dk1"/>
                </a:solidFill>
                <a:latin typeface="Arial" panose="020B0604020202020204" pitchFamily="34" charset="0"/>
                <a:ea typeface="Calibri"/>
                <a:cs typeface="Arial" panose="020B0604020202020204" pitchFamily="34" charset="0"/>
                <a:sym typeface="Calibri"/>
              </a:rPr>
              <a:t>proteome</a:t>
            </a:r>
          </a:p>
          <a:p>
            <a:pPr marL="914400" lvl="1" indent="-381000">
              <a:lnSpc>
                <a:spcPct val="115000"/>
              </a:lnSpc>
              <a:buSzPts val="2400"/>
              <a:buFont typeface="Arial"/>
              <a:buChar char="–"/>
            </a:pPr>
            <a:endParaRPr lang="en-US" sz="2400" dirty="0"/>
          </a:p>
          <a:p>
            <a:pPr marL="800100" lvl="1" indent="-342900">
              <a:buClr>
                <a:schemeClr val="dk1"/>
              </a:buClr>
              <a:buSzPts val="2380"/>
              <a:buFontTx/>
              <a:buChar char="-"/>
            </a:pPr>
            <a:endParaRPr lang="en-US" sz="2800" dirty="0">
              <a:solidFill>
                <a:schemeClr val="dk1"/>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17497468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3" name="Title 2">
            <a:extLst>
              <a:ext uri="{FF2B5EF4-FFF2-40B4-BE49-F238E27FC236}">
                <a16:creationId xmlns:a16="http://schemas.microsoft.com/office/drawing/2014/main" id="{E0324A7A-F9D6-4F79-AE0C-5B7D611A88DE}"/>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General Steps Involved in Mass Spectrometry</a:t>
            </a:r>
            <a:endParaRPr lang="en-AU" dirty="0"/>
          </a:p>
        </p:txBody>
      </p:sp>
      <p:sp>
        <p:nvSpPr>
          <p:cNvPr id="9" name="Google Shape;626;p44">
            <a:extLst>
              <a:ext uri="{FF2B5EF4-FFF2-40B4-BE49-F238E27FC236}">
                <a16:creationId xmlns:a16="http://schemas.microsoft.com/office/drawing/2014/main" id="{90069DC9-DC8B-9F43-99BA-A8D43C261692}"/>
              </a:ext>
            </a:extLst>
          </p:cNvPr>
          <p:cNvSpPr txBox="1">
            <a:spLocks noGrp="1"/>
          </p:cNvSpPr>
          <p:nvPr>
            <p:ph type="body" idx="1"/>
          </p:nvPr>
        </p:nvSpPr>
        <p:spPr>
          <a:xfrm>
            <a:off x="359207" y="1911927"/>
            <a:ext cx="8409709" cy="3908426"/>
          </a:xfrm>
          <a:prstGeom prst="rect">
            <a:avLst/>
          </a:prstGeom>
          <a:noFill/>
          <a:ln>
            <a:noFill/>
          </a:ln>
        </p:spPr>
        <p:txBody>
          <a:bodyPr spcFirstLastPara="1" wrap="square" lIns="91425" tIns="45700" rIns="91425" bIns="45700" anchor="t" anchorCtr="0">
            <a:noAutofit/>
          </a:bodyPr>
          <a:lstStyle/>
          <a:p>
            <a:pPr marL="342900" lvl="0">
              <a:spcBef>
                <a:spcPts val="0"/>
              </a:spcBef>
              <a:buSzPts val="2800"/>
              <a:buFont typeface="Arial" panose="020B0604020202020204" pitchFamily="34" charset="0"/>
              <a:buChar char="•"/>
            </a:pPr>
            <a:r>
              <a:rPr lang="en-US" sz="2400" dirty="0">
                <a:latin typeface="Arial" panose="020B0604020202020204" pitchFamily="34" charset="0"/>
                <a:cs typeface="Arial" panose="020B0604020202020204" pitchFamily="34" charset="0"/>
              </a:rPr>
              <a:t>f</a:t>
            </a:r>
            <a:r>
              <a:rPr lang="en-US" sz="2400" i="0" u="none" dirty="0">
                <a:solidFill>
                  <a:schemeClr val="dk1"/>
                </a:solidFill>
                <a:latin typeface="Arial" panose="020B0604020202020204" pitchFamily="34" charset="0"/>
                <a:cs typeface="Arial" panose="020B0604020202020204" pitchFamily="34" charset="0"/>
                <a:sym typeface="Calibri"/>
              </a:rPr>
              <a:t>irst step: ionize </a:t>
            </a:r>
            <a:r>
              <a:rPr lang="en-US" sz="2400" b="1" dirty="0">
                <a:latin typeface="Arial" panose="020B0604020202020204" pitchFamily="34" charset="0"/>
                <a:cs typeface="Arial" panose="020B0604020202020204" pitchFamily="34" charset="0"/>
              </a:rPr>
              <a:t>analytes</a:t>
            </a:r>
            <a:r>
              <a:rPr lang="en-US" sz="2400" dirty="0">
                <a:latin typeface="Arial" panose="020B0604020202020204" pitchFamily="34" charset="0"/>
                <a:cs typeface="Arial" panose="020B0604020202020204" pitchFamily="34" charset="0"/>
              </a:rPr>
              <a:t> in a vacuum</a:t>
            </a:r>
          </a:p>
          <a:p>
            <a:pPr marL="342900" lvl="0">
              <a:spcBef>
                <a:spcPts val="0"/>
              </a:spcBef>
              <a:buSzPts val="28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lvl="0">
              <a:spcBef>
                <a:spcPts val="0"/>
              </a:spcBef>
              <a:buSzPts val="2800"/>
              <a:buFont typeface="Arial" panose="020B0604020202020204" pitchFamily="34" charset="0"/>
              <a:buChar char="•"/>
            </a:pPr>
            <a:r>
              <a:rPr lang="en-US" sz="2400" dirty="0">
                <a:latin typeface="Arial" panose="020B0604020202020204" pitchFamily="34" charset="0"/>
                <a:cs typeface="Arial" panose="020B0604020202020204" pitchFamily="34" charset="0"/>
              </a:rPr>
              <a:t>second step: introduce charged molecules to electric and/or magnetic field</a:t>
            </a:r>
          </a:p>
          <a:p>
            <a:pPr marL="342900" lvl="0">
              <a:spcBef>
                <a:spcPts val="0"/>
              </a:spcBef>
              <a:buSzPts val="2800"/>
              <a:buFont typeface="Arial" panose="020B0604020202020204" pitchFamily="34" charset="0"/>
              <a:buChar char="•"/>
            </a:pPr>
            <a:endParaRPr lang="en-US" sz="2400" i="0" u="none" dirty="0">
              <a:solidFill>
                <a:schemeClr val="dk1"/>
              </a:solidFill>
              <a:latin typeface="Arial" panose="020B0604020202020204" pitchFamily="34" charset="0"/>
              <a:cs typeface="Arial" panose="020B0604020202020204" pitchFamily="34" charset="0"/>
              <a:sym typeface="Calibri"/>
            </a:endParaRPr>
          </a:p>
          <a:p>
            <a:pPr marL="342900" lvl="0">
              <a:spcBef>
                <a:spcPts val="0"/>
              </a:spcBef>
              <a:buSzPts val="2800"/>
              <a:buFont typeface="Arial" panose="020B0604020202020204" pitchFamily="34" charset="0"/>
              <a:buChar char="•"/>
            </a:pPr>
            <a:r>
              <a:rPr lang="en-US" sz="2400" dirty="0">
                <a:latin typeface="Arial" panose="020B0604020202020204" pitchFamily="34" charset="0"/>
                <a:cs typeface="Arial" panose="020B0604020202020204" pitchFamily="34" charset="0"/>
              </a:rPr>
              <a:t>t</a:t>
            </a:r>
            <a:r>
              <a:rPr lang="en-US" sz="2400" i="0" u="none" dirty="0">
                <a:solidFill>
                  <a:schemeClr val="dk1"/>
                </a:solidFill>
                <a:latin typeface="Arial" panose="020B0604020202020204" pitchFamily="34" charset="0"/>
                <a:cs typeface="Arial" panose="020B0604020202020204" pitchFamily="34" charset="0"/>
                <a:sym typeface="Calibri"/>
              </a:rPr>
              <a:t>hird step: </a:t>
            </a:r>
            <a:r>
              <a:rPr lang="en-US" sz="2400" dirty="0">
                <a:latin typeface="Arial" panose="020B0604020202020204" pitchFamily="34" charset="0"/>
                <a:cs typeface="Arial" panose="020B0604020202020204" pitchFamily="34" charset="0"/>
              </a:rPr>
              <a:t>charged molecules move through field as a function of the mass-to-charge ratio, </a:t>
            </a:r>
            <a:r>
              <a:rPr lang="en-US" sz="2400" i="1" dirty="0">
                <a:latin typeface="Arial" panose="020B0604020202020204" pitchFamily="34" charset="0"/>
                <a:cs typeface="Arial" panose="020B0604020202020204" pitchFamily="34" charset="0"/>
              </a:rPr>
              <a:t>m/z</a:t>
            </a:r>
          </a:p>
          <a:p>
            <a:pPr marL="342900" lvl="0">
              <a:spcBef>
                <a:spcPts val="0"/>
              </a:spcBef>
              <a:buSzPts val="2800"/>
              <a:buFont typeface="Arial" panose="020B0604020202020204" pitchFamily="34" charset="0"/>
              <a:buChar char="•"/>
            </a:pPr>
            <a:endParaRPr lang="en-US" sz="2400" i="1" dirty="0">
              <a:latin typeface="Arial" panose="020B0604020202020204" pitchFamily="34" charset="0"/>
              <a:cs typeface="Arial" panose="020B0604020202020204" pitchFamily="34" charset="0"/>
            </a:endParaRPr>
          </a:p>
          <a:p>
            <a:pPr marL="342900" lvl="0">
              <a:spcBef>
                <a:spcPts val="0"/>
              </a:spcBef>
              <a:buSzPts val="2800"/>
              <a:buFont typeface="Arial" panose="020B0604020202020204" pitchFamily="34" charset="0"/>
              <a:buChar char="•"/>
            </a:pPr>
            <a:r>
              <a:rPr lang="en-US" sz="2400" dirty="0">
                <a:latin typeface="Arial" panose="020B0604020202020204" pitchFamily="34" charset="0"/>
                <a:cs typeface="Arial" panose="020B0604020202020204" pitchFamily="34" charset="0"/>
              </a:rPr>
              <a:t>fourth step: deduce mass (</a:t>
            </a:r>
            <a:r>
              <a:rPr lang="en-US" sz="2400" i="1"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of analyte</a:t>
            </a:r>
            <a:endParaRP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69675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3" name="Title 2">
            <a:extLst>
              <a:ext uri="{FF2B5EF4-FFF2-40B4-BE49-F238E27FC236}">
                <a16:creationId xmlns:a16="http://schemas.microsoft.com/office/drawing/2014/main" id="{AE180563-3A01-4393-BFDB-7AE4B998052C}"/>
              </a:ext>
            </a:extLst>
          </p:cNvPr>
          <p:cNvSpPr>
            <a:spLocks noGrp="1"/>
          </p:cNvSpPr>
          <p:nvPr>
            <p:ph type="title"/>
          </p:nvPr>
        </p:nvSpPr>
        <p:spPr/>
        <p:txBody>
          <a:bodyPr/>
          <a:lstStyle/>
          <a:p>
            <a:r>
              <a:rPr lang="en-US" sz="3000" dirty="0">
                <a:solidFill>
                  <a:schemeClr val="accent4"/>
                </a:solidFill>
                <a:latin typeface="Arial" panose="020B0604020202020204" pitchFamily="34" charset="0"/>
                <a:cs typeface="Arial" panose="020B0604020202020204" pitchFamily="34" charset="0"/>
              </a:rPr>
              <a:t>Matrix-Assisted Laser Desorption/Ionization Mass Spectrometry (MALDI MS)</a:t>
            </a:r>
            <a:endParaRPr lang="en-AU" sz="3000" dirty="0"/>
          </a:p>
        </p:txBody>
      </p:sp>
      <p:sp>
        <p:nvSpPr>
          <p:cNvPr id="9" name="Google Shape;626;p44">
            <a:extLst>
              <a:ext uri="{FF2B5EF4-FFF2-40B4-BE49-F238E27FC236}">
                <a16:creationId xmlns:a16="http://schemas.microsoft.com/office/drawing/2014/main" id="{90069DC9-DC8B-9F43-99BA-A8D43C261692}"/>
              </a:ext>
            </a:extLst>
          </p:cNvPr>
          <p:cNvSpPr txBox="1">
            <a:spLocks noGrp="1"/>
          </p:cNvSpPr>
          <p:nvPr>
            <p:ph type="body" idx="1"/>
          </p:nvPr>
        </p:nvSpPr>
        <p:spPr>
          <a:xfrm>
            <a:off x="367145" y="1970027"/>
            <a:ext cx="8409709" cy="3908426"/>
          </a:xfrm>
          <a:prstGeom prst="rect">
            <a:avLst/>
          </a:prstGeom>
          <a:noFill/>
          <a:ln>
            <a:noFill/>
          </a:ln>
        </p:spPr>
        <p:txBody>
          <a:bodyPr spcFirstLastPara="1" wrap="square" lIns="91425" tIns="45700" rIns="91425" bIns="45700" anchor="t" anchorCtr="0">
            <a:noAutofit/>
          </a:bodyPr>
          <a:lstStyle/>
          <a:p>
            <a:pPr marL="342900" lvl="0">
              <a:spcBef>
                <a:spcPts val="0"/>
              </a:spcBef>
              <a:buSzPts val="2800"/>
              <a:buFont typeface="Arial" panose="020B0604020202020204" pitchFamily="34" charset="0"/>
              <a:buChar char="•"/>
            </a:pPr>
            <a:r>
              <a:rPr lang="en-US" sz="2400" dirty="0">
                <a:latin typeface="Arial" panose="020B0604020202020204" pitchFamily="34" charset="0"/>
                <a:cs typeface="Arial" panose="020B0604020202020204" pitchFamily="34" charset="0"/>
              </a:rPr>
              <a:t>proteins placed in light-absorbing matrix </a:t>
            </a:r>
          </a:p>
          <a:p>
            <a:pPr marL="342900" lvl="0">
              <a:spcBef>
                <a:spcPts val="0"/>
              </a:spcBef>
              <a:buSzPts val="28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lvl="0">
              <a:spcBef>
                <a:spcPts val="0"/>
              </a:spcBef>
              <a:buSzPts val="2800"/>
              <a:buFont typeface="Arial" panose="020B0604020202020204" pitchFamily="34" charset="0"/>
              <a:buChar char="•"/>
            </a:pPr>
            <a:r>
              <a:rPr lang="en-US" sz="2400" dirty="0">
                <a:latin typeface="Arial" panose="020B0604020202020204" pitchFamily="34" charset="0"/>
                <a:cs typeface="Arial" panose="020B0604020202020204" pitchFamily="34" charset="0"/>
              </a:rPr>
              <a:t>pulse of laser light ionizes and desorbs proteins from matrix</a:t>
            </a:r>
            <a:endParaRP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31274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4" name="Title 3">
            <a:extLst>
              <a:ext uri="{FF2B5EF4-FFF2-40B4-BE49-F238E27FC236}">
                <a16:creationId xmlns:a16="http://schemas.microsoft.com/office/drawing/2014/main" id="{C24BE984-1516-4B20-A2E0-BDEB00E6468E}"/>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Electrospray Ionization Mass Spectrometry (ESI MS)</a:t>
            </a:r>
            <a:endParaRPr lang="en-AU" dirty="0"/>
          </a:p>
        </p:txBody>
      </p:sp>
      <p:sp>
        <p:nvSpPr>
          <p:cNvPr id="9" name="Google Shape;626;p44">
            <a:extLst>
              <a:ext uri="{FF2B5EF4-FFF2-40B4-BE49-F238E27FC236}">
                <a16:creationId xmlns:a16="http://schemas.microsoft.com/office/drawing/2014/main" id="{90069DC9-DC8B-9F43-99BA-A8D43C261692}"/>
              </a:ext>
            </a:extLst>
          </p:cNvPr>
          <p:cNvSpPr txBox="1">
            <a:spLocks noGrp="1"/>
          </p:cNvSpPr>
          <p:nvPr>
            <p:ph type="body" idx="1"/>
          </p:nvPr>
        </p:nvSpPr>
        <p:spPr>
          <a:xfrm>
            <a:off x="622444" y="1844099"/>
            <a:ext cx="3949556" cy="3908426"/>
          </a:xfrm>
          <a:prstGeom prst="rect">
            <a:avLst/>
          </a:prstGeom>
          <a:noFill/>
          <a:ln>
            <a:noFill/>
          </a:ln>
        </p:spPr>
        <p:txBody>
          <a:bodyPr spcFirstLastPara="1" wrap="square" lIns="91425" tIns="45700" rIns="91425" bIns="45700" anchor="t" anchorCtr="0">
            <a:noAutofit/>
          </a:bodyPr>
          <a:lstStyle/>
          <a:p>
            <a:pPr marL="342900">
              <a:spcBef>
                <a:spcPts val="0"/>
              </a:spcBef>
              <a:buSzPts val="2800"/>
              <a:buFont typeface="Arial" panose="020B0604020202020204" pitchFamily="34" charset="0"/>
              <a:buChar char="•"/>
            </a:pPr>
            <a:r>
              <a:rPr lang="en-US" sz="2400" dirty="0">
                <a:latin typeface="Arial" panose="020B0604020202020204" pitchFamily="34" charset="0"/>
                <a:cs typeface="Arial" panose="020B0604020202020204" pitchFamily="34" charset="0"/>
              </a:rPr>
              <a:t>macromolecules forced directly from the liquid to gas phase</a:t>
            </a:r>
          </a:p>
          <a:p>
            <a:pPr marL="0" lvl="0" indent="0">
              <a:spcBef>
                <a:spcPts val="0"/>
              </a:spcBef>
              <a:buSzPts val="2800"/>
              <a:buNone/>
            </a:pPr>
            <a:endParaRPr lang="en-US" sz="2400" dirty="0"/>
          </a:p>
        </p:txBody>
      </p:sp>
      <p:pic>
        <p:nvPicPr>
          <p:cNvPr id="3" name="Picture 2" descr="A two-part figure illustrates electrospray ionization mass spectrometry. Part a shows how a protein solution is dispersed into highly charged droplets that enter a mass spectrometer and part b shows a spectrum generated by this process.">
            <a:extLst>
              <a:ext uri="{FF2B5EF4-FFF2-40B4-BE49-F238E27FC236}">
                <a16:creationId xmlns:a16="http://schemas.microsoft.com/office/drawing/2014/main" id="{6F2147EC-D9C4-3D49-B8B1-91372C1A6D0B}"/>
              </a:ext>
            </a:extLst>
          </p:cNvPr>
          <p:cNvPicPr>
            <a:picLocks noChangeAspect="1"/>
          </p:cNvPicPr>
          <p:nvPr/>
        </p:nvPicPr>
        <p:blipFill>
          <a:blip r:embed="rId3"/>
          <a:stretch>
            <a:fillRect/>
          </a:stretch>
        </p:blipFill>
        <p:spPr>
          <a:xfrm>
            <a:off x="4940826" y="1844099"/>
            <a:ext cx="3213746" cy="4752109"/>
          </a:xfrm>
          <a:prstGeom prst="rect">
            <a:avLst/>
          </a:prstGeom>
        </p:spPr>
      </p:pic>
    </p:spTree>
    <p:extLst>
      <p:ext uri="{BB962C8B-B14F-4D97-AF65-F5344CB8AC3E}">
        <p14:creationId xmlns:p14="http://schemas.microsoft.com/office/powerpoint/2010/main" val="26452082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3" name="Title 2">
            <a:extLst>
              <a:ext uri="{FF2B5EF4-FFF2-40B4-BE49-F238E27FC236}">
                <a16:creationId xmlns:a16="http://schemas.microsoft.com/office/drawing/2014/main" id="{DB8B487A-3FD5-4956-BABD-1D80679B8632}"/>
              </a:ext>
            </a:extLst>
          </p:cNvPr>
          <p:cNvSpPr>
            <a:spLocks noGrp="1"/>
          </p:cNvSpPr>
          <p:nvPr>
            <p:ph type="title"/>
          </p:nvPr>
        </p:nvSpPr>
        <p:spPr>
          <a:xfrm>
            <a:off x="-15875" y="152399"/>
            <a:ext cx="9159875" cy="1263445"/>
          </a:xfrm>
        </p:spPr>
        <p:txBody>
          <a:bodyPr/>
          <a:lstStyle/>
          <a:p>
            <a:r>
              <a:rPr lang="en-US" dirty="0">
                <a:solidFill>
                  <a:schemeClr val="accent4"/>
                </a:solidFill>
                <a:latin typeface="Arial" panose="020B0604020202020204" pitchFamily="34" charset="0"/>
                <a:cs typeface="Arial" panose="020B0604020202020204" pitchFamily="34" charset="0"/>
              </a:rPr>
              <a:t>Methods for Analyzing the Mass-to-Charge Ratio, </a:t>
            </a:r>
            <a:r>
              <a:rPr lang="en-US" i="1" dirty="0">
                <a:solidFill>
                  <a:schemeClr val="accent4"/>
                </a:solidFill>
                <a:latin typeface="Arial" panose="020B0604020202020204" pitchFamily="34" charset="0"/>
                <a:cs typeface="Arial" panose="020B0604020202020204" pitchFamily="34" charset="0"/>
              </a:rPr>
              <a:t>m</a:t>
            </a:r>
            <a:r>
              <a:rPr lang="en-US" dirty="0">
                <a:solidFill>
                  <a:schemeClr val="accent4"/>
                </a:solidFill>
                <a:latin typeface="Arial" panose="020B0604020202020204" pitchFamily="34" charset="0"/>
                <a:cs typeface="Arial" panose="020B0604020202020204" pitchFamily="34" charset="0"/>
              </a:rPr>
              <a:t>/</a:t>
            </a:r>
            <a:r>
              <a:rPr lang="en-US" i="1" dirty="0">
                <a:solidFill>
                  <a:schemeClr val="accent4"/>
                </a:solidFill>
                <a:latin typeface="Arial" panose="020B0604020202020204" pitchFamily="34" charset="0"/>
                <a:cs typeface="Arial" panose="020B0604020202020204" pitchFamily="34" charset="0"/>
              </a:rPr>
              <a:t>z</a:t>
            </a:r>
            <a:endParaRPr lang="en-AU" dirty="0"/>
          </a:p>
        </p:txBody>
      </p:sp>
      <p:sp>
        <p:nvSpPr>
          <p:cNvPr id="9" name="Google Shape;626;p44">
            <a:extLst>
              <a:ext uri="{FF2B5EF4-FFF2-40B4-BE49-F238E27FC236}">
                <a16:creationId xmlns:a16="http://schemas.microsoft.com/office/drawing/2014/main" id="{90069DC9-DC8B-9F43-99BA-A8D43C261692}"/>
              </a:ext>
            </a:extLst>
          </p:cNvPr>
          <p:cNvSpPr txBox="1">
            <a:spLocks noGrp="1"/>
          </p:cNvSpPr>
          <p:nvPr>
            <p:ph type="body" idx="1"/>
          </p:nvPr>
        </p:nvSpPr>
        <p:spPr>
          <a:xfrm>
            <a:off x="622443" y="1844099"/>
            <a:ext cx="7884248" cy="3908426"/>
          </a:xfrm>
          <a:prstGeom prst="rect">
            <a:avLst/>
          </a:prstGeom>
          <a:noFill/>
          <a:ln>
            <a:noFill/>
          </a:ln>
        </p:spPr>
        <p:txBody>
          <a:bodyPr spcFirstLastPara="1" wrap="square" lIns="91425" tIns="45700" rIns="91425" bIns="45700" anchor="t" anchorCtr="0">
            <a:noAutofit/>
          </a:bodyPr>
          <a:lstStyle/>
          <a:p>
            <a:pPr marL="342900">
              <a:spcBef>
                <a:spcPts val="0"/>
              </a:spcBef>
              <a:buSzPts val="2800"/>
              <a:buFont typeface="Arial" panose="020B0604020202020204" pitchFamily="34" charset="0"/>
              <a:buChar char="•"/>
            </a:pPr>
            <a:r>
              <a:rPr lang="en-US" sz="2400" b="1" dirty="0">
                <a:latin typeface="Arial" panose="020B0604020202020204" pitchFamily="34" charset="0"/>
                <a:cs typeface="Arial" panose="020B0604020202020204" pitchFamily="34" charset="0"/>
              </a:rPr>
              <a:t>time of flight (TOF) </a:t>
            </a:r>
            <a:r>
              <a:rPr lang="en-US" sz="2400" dirty="0">
                <a:latin typeface="Arial" panose="020B0604020202020204" pitchFamily="34" charset="0"/>
                <a:cs typeface="Arial" panose="020B0604020202020204" pitchFamily="34" charset="0"/>
              </a:rPr>
              <a:t>= ion acceleration in an electric field depends on </a:t>
            </a:r>
            <a:r>
              <a:rPr lang="en-US" sz="2400" i="1" dirty="0">
                <a:solidFill>
                  <a:schemeClr val="accent4"/>
                </a:solidFill>
                <a:latin typeface="Arial" panose="020B0604020202020204" pitchFamily="34" charset="0"/>
                <a:cs typeface="Arial" panose="020B0604020202020204" pitchFamily="34" charset="0"/>
              </a:rPr>
              <a:t>m</a:t>
            </a:r>
            <a:r>
              <a:rPr lang="en-US" sz="2400" dirty="0">
                <a:solidFill>
                  <a:schemeClr val="accent4"/>
                </a:solidFill>
                <a:latin typeface="Arial" panose="020B0604020202020204" pitchFamily="34" charset="0"/>
                <a:cs typeface="Arial" panose="020B0604020202020204" pitchFamily="34" charset="0"/>
              </a:rPr>
              <a:t>/</a:t>
            </a:r>
            <a:r>
              <a:rPr lang="en-US" sz="2400" i="1" dirty="0">
                <a:solidFill>
                  <a:schemeClr val="accent4"/>
                </a:solidFill>
                <a:latin typeface="Arial" panose="020B0604020202020204" pitchFamily="34" charset="0"/>
                <a:cs typeface="Arial" panose="020B0604020202020204" pitchFamily="34" charset="0"/>
              </a:rPr>
              <a:t>z</a:t>
            </a:r>
          </a:p>
          <a:p>
            <a:pPr marL="342900">
              <a:spcBef>
                <a:spcPts val="0"/>
              </a:spcBef>
              <a:buSzPts val="2800"/>
              <a:buFont typeface="Arial" panose="020B0604020202020204" pitchFamily="34" charset="0"/>
              <a:buChar char="•"/>
            </a:pPr>
            <a:endParaRPr lang="en-US" sz="2400" b="1" i="1" dirty="0">
              <a:solidFill>
                <a:schemeClr val="accent4"/>
              </a:solidFill>
              <a:latin typeface="Arial" panose="020B0604020202020204" pitchFamily="34" charset="0"/>
              <a:cs typeface="Arial" panose="020B0604020202020204" pitchFamily="34" charset="0"/>
            </a:endParaRPr>
          </a:p>
          <a:p>
            <a:pPr marL="342900">
              <a:spcBef>
                <a:spcPts val="0"/>
              </a:spcBef>
              <a:buSzPts val="2800"/>
              <a:buFont typeface="Arial" panose="020B0604020202020204" pitchFamily="34" charset="0"/>
              <a:buChar char="•"/>
            </a:pPr>
            <a:r>
              <a:rPr lang="en-US" sz="2400" b="1" dirty="0">
                <a:latin typeface="Arial" panose="020B0604020202020204" pitchFamily="34" charset="0"/>
                <a:cs typeface="Arial" panose="020B0604020202020204" pitchFamily="34" charset="0"/>
              </a:rPr>
              <a:t>Orbitrap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traps ions in orbit, electron trajectory converted to </a:t>
            </a:r>
            <a:r>
              <a:rPr lang="en-US" sz="2400" i="1" dirty="0">
                <a:solidFill>
                  <a:schemeClr val="accent4"/>
                </a:solidFill>
                <a:latin typeface="Arial" panose="020B0604020202020204" pitchFamily="34" charset="0"/>
                <a:cs typeface="Arial" panose="020B0604020202020204" pitchFamily="34" charset="0"/>
              </a:rPr>
              <a:t>m</a:t>
            </a:r>
            <a:r>
              <a:rPr lang="en-US" sz="2400" dirty="0">
                <a:solidFill>
                  <a:schemeClr val="accent4"/>
                </a:solidFill>
                <a:latin typeface="Arial" panose="020B0604020202020204" pitchFamily="34" charset="0"/>
                <a:cs typeface="Arial" panose="020B0604020202020204" pitchFamily="34" charset="0"/>
              </a:rPr>
              <a:t>/</a:t>
            </a:r>
            <a:r>
              <a:rPr lang="en-US" sz="2400" i="1" dirty="0">
                <a:solidFill>
                  <a:schemeClr val="accent4"/>
                </a:solidFill>
                <a:latin typeface="Arial" panose="020B0604020202020204" pitchFamily="34" charset="0"/>
                <a:cs typeface="Arial" panose="020B0604020202020204" pitchFamily="34" charset="0"/>
              </a:rPr>
              <a:t>z</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91756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4DE28826-CA9D-4603-A366-5D9513AB18E8}"/>
              </a:ext>
            </a:extLst>
          </p:cNvPr>
          <p:cNvPicPr>
            <a:picLocks noChangeAspect="1"/>
          </p:cNvPicPr>
          <p:nvPr/>
        </p:nvPicPr>
        <p:blipFill>
          <a:blip r:embed="rId3"/>
          <a:stretch>
            <a:fillRect/>
          </a:stretch>
        </p:blipFill>
        <p:spPr>
          <a:xfrm>
            <a:off x="776839" y="315432"/>
            <a:ext cx="1133954" cy="816935"/>
          </a:xfrm>
          <a:prstGeom prst="rect">
            <a:avLst/>
          </a:prstGeom>
        </p:spPr>
      </p:pic>
      <p:sp>
        <p:nvSpPr>
          <p:cNvPr id="2" name="Title 1">
            <a:extLst>
              <a:ext uri="{FF2B5EF4-FFF2-40B4-BE49-F238E27FC236}">
                <a16:creationId xmlns:a16="http://schemas.microsoft.com/office/drawing/2014/main" id="{6F87BF0F-2D1F-4656-BBFF-623018185618}"/>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16</a:t>
            </a:r>
            <a:endParaRPr lang="en-AU" dirty="0">
              <a:solidFill>
                <a:srgbClr val="145C76"/>
              </a:solidFill>
            </a:endParaRPr>
          </a:p>
        </p:txBody>
      </p:sp>
      <p:sp>
        <p:nvSpPr>
          <p:cNvPr id="6" name="Google Shape;433;g847cf01710_0_113">
            <a:extLst>
              <a:ext uri="{FF2B5EF4-FFF2-40B4-BE49-F238E27FC236}">
                <a16:creationId xmlns:a16="http://schemas.microsoft.com/office/drawing/2014/main" id="{B1BF0AF1-938D-6E47-888B-22B0B8AB463B}"/>
              </a:ext>
            </a:extLst>
          </p:cNvPr>
          <p:cNvSpPr txBox="1">
            <a:spLocks/>
          </p:cNvSpPr>
          <p:nvPr/>
        </p:nvSpPr>
        <p:spPr>
          <a:xfrm>
            <a:off x="708013" y="1114825"/>
            <a:ext cx="8042055" cy="5334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Which statement is true about mass spectrometry? </a:t>
            </a:r>
          </a:p>
          <a:p>
            <a:pPr marL="0" indent="0" algn="l">
              <a:lnSpc>
                <a:spcPct val="115000"/>
              </a:lnSpc>
              <a:spcBef>
                <a:spcPts val="800"/>
              </a:spcBef>
              <a:buSzPts val="1100"/>
            </a:pPr>
            <a:endParaRPr lang="en-US" sz="2400" dirty="0">
              <a:latin typeface="Arial" panose="020B0604020202020204" pitchFamily="34" charset="0"/>
              <a:ea typeface="Arial"/>
              <a:cs typeface="Arial" panose="020B0604020202020204" pitchFamily="34" charset="0"/>
              <a:sym typeface="Arial"/>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A. Mass spectrometry can be performed on analytes in</a:t>
            </a: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     the liquid phase. </a:t>
            </a:r>
            <a:r>
              <a:rPr lang="en-US" sz="2400" dirty="0">
                <a:latin typeface="Arial" panose="020B0604020202020204" pitchFamily="34" charset="0"/>
                <a:cs typeface="Arial" panose="020B0604020202020204" pitchFamily="34" charset="0"/>
              </a:rPr>
              <a:t> </a:t>
            </a: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B. Mass spectrometry can obtain the sequences of </a:t>
            </a: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     multiple polypeptide segments of 100 residues each.</a:t>
            </a: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C. </a:t>
            </a:r>
            <a:r>
              <a:rPr lang="en-US" sz="2400" dirty="0">
                <a:latin typeface="Arial" panose="020B0604020202020204" pitchFamily="34" charset="0"/>
                <a:cs typeface="Arial" panose="020B0604020202020204" pitchFamily="34" charset="0"/>
              </a:rPr>
              <a:t>The mass (</a:t>
            </a:r>
            <a:r>
              <a:rPr lang="en-US" sz="2400" i="1"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of an analyte is used to deduce the</a:t>
            </a:r>
          </a:p>
          <a:p>
            <a:pPr marL="0" indent="0" algn="l">
              <a:lnSpc>
                <a:spcPct val="115000"/>
              </a:lnSpc>
              <a:spcBef>
                <a:spcPts val="0"/>
              </a:spcBef>
              <a:buSzPts val="1100"/>
              <a:buFont typeface="Arial"/>
              <a:buNone/>
            </a:pPr>
            <a:r>
              <a:rPr lang="en-US" sz="2400" dirty="0">
                <a:latin typeface="Arial" panose="020B0604020202020204" pitchFamily="34" charset="0"/>
                <a:cs typeface="Arial" panose="020B0604020202020204" pitchFamily="34" charset="0"/>
              </a:rPr>
              <a:t>     mass-to-charge ratio, </a:t>
            </a:r>
            <a:r>
              <a:rPr lang="en-US" sz="2400" i="1" dirty="0">
                <a:latin typeface="Arial" panose="020B0604020202020204" pitchFamily="34" charset="0"/>
                <a:cs typeface="Arial" panose="020B0604020202020204" pitchFamily="34" charset="0"/>
              </a:rPr>
              <a:t>m/z</a:t>
            </a:r>
            <a:r>
              <a:rPr lang="en-US" sz="2400" dirty="0">
                <a:latin typeface="Arial" panose="020B0604020202020204" pitchFamily="34" charset="0"/>
                <a:cs typeface="Arial" panose="020B0604020202020204" pitchFamily="34" charset="0"/>
              </a:rPr>
              <a:t>, with high precision.</a:t>
            </a: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D. MALDI MS requires treatment of proteins with a</a:t>
            </a: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     protease before injection into a mass spectrometer.</a:t>
            </a: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E. Mass spectrometry can monitor c</a:t>
            </a:r>
            <a:r>
              <a:rPr lang="en-US" sz="2400" dirty="0">
                <a:latin typeface="Arial" panose="020B0604020202020204" pitchFamily="34" charset="0"/>
                <a:cs typeface="Arial" panose="020B0604020202020204" pitchFamily="34" charset="0"/>
              </a:rPr>
              <a:t>hanges in the</a:t>
            </a:r>
          </a:p>
          <a:p>
            <a:pPr marL="0" indent="0" algn="l">
              <a:lnSpc>
                <a:spcPct val="115000"/>
              </a:lnSpc>
              <a:spcBef>
                <a:spcPts val="0"/>
              </a:spcBef>
              <a:buSzPts val="1100"/>
            </a:pPr>
            <a:r>
              <a:rPr lang="en-US" sz="2400" dirty="0">
                <a:latin typeface="Arial" panose="020B0604020202020204" pitchFamily="34" charset="0"/>
                <a:cs typeface="Arial" panose="020B0604020202020204" pitchFamily="34" charset="0"/>
              </a:rPr>
              <a:t>     cellular proteome as a function of metabolic state.</a:t>
            </a:r>
          </a:p>
          <a:p>
            <a:pPr marL="0" indent="0" algn="l">
              <a:lnSpc>
                <a:spcPct val="115000"/>
              </a:lnSpc>
              <a:spcBef>
                <a:spcPts val="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endParaRPr>
          </a:p>
          <a:p>
            <a:pPr marL="0" indent="0" algn="l">
              <a:spcBef>
                <a:spcPts val="360"/>
              </a:spcBef>
            </a:pPr>
            <a:endParaRPr lang="en-US" dirty="0"/>
          </a:p>
        </p:txBody>
      </p:sp>
    </p:spTree>
    <p:extLst>
      <p:ext uri="{BB962C8B-B14F-4D97-AF65-F5344CB8AC3E}">
        <p14:creationId xmlns:p14="http://schemas.microsoft.com/office/powerpoint/2010/main" val="33975042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52850BB6-270A-4885-BFC6-2821D584261E}"/>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16, Response</a:t>
            </a:r>
            <a:endParaRPr lang="en-AU" dirty="0">
              <a:solidFill>
                <a:srgbClr val="145C76"/>
              </a:solidFill>
            </a:endParaRPr>
          </a:p>
        </p:txBody>
      </p:sp>
      <p:sp>
        <p:nvSpPr>
          <p:cNvPr id="14" name="Google Shape;433;g847cf01710_0_113">
            <a:extLst>
              <a:ext uri="{FF2B5EF4-FFF2-40B4-BE49-F238E27FC236}">
                <a16:creationId xmlns:a16="http://schemas.microsoft.com/office/drawing/2014/main" id="{6D640D7E-CC93-5847-85B6-3FE8A8AEB27A}"/>
              </a:ext>
            </a:extLst>
          </p:cNvPr>
          <p:cNvSpPr txBox="1">
            <a:spLocks/>
          </p:cNvSpPr>
          <p:nvPr/>
        </p:nvSpPr>
        <p:spPr>
          <a:xfrm>
            <a:off x="677875" y="1371599"/>
            <a:ext cx="7772400" cy="506147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Which statement is true about mass spectrometry? </a:t>
            </a:r>
          </a:p>
          <a:p>
            <a:pPr marL="0" indent="0" algn="l">
              <a:lnSpc>
                <a:spcPct val="115000"/>
              </a:lnSpc>
              <a:spcBef>
                <a:spcPts val="80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b="1" dirty="0">
                <a:latin typeface="Arial" panose="020B0604020202020204" pitchFamily="34" charset="0"/>
                <a:ea typeface="Arial"/>
                <a:cs typeface="Arial" panose="020B0604020202020204" pitchFamily="34" charset="0"/>
                <a:sym typeface="Arial"/>
              </a:rPr>
              <a:t>E. Mass spectrometry can monitor c</a:t>
            </a:r>
            <a:r>
              <a:rPr lang="en-US" sz="2400" b="1" dirty="0">
                <a:latin typeface="Arial" panose="020B0604020202020204" pitchFamily="34" charset="0"/>
                <a:cs typeface="Arial" panose="020B0604020202020204" pitchFamily="34" charset="0"/>
              </a:rPr>
              <a:t>hanges in the</a:t>
            </a:r>
          </a:p>
          <a:p>
            <a:pPr marL="0" indent="0" algn="l">
              <a:lnSpc>
                <a:spcPct val="115000"/>
              </a:lnSpc>
              <a:spcBef>
                <a:spcPts val="0"/>
              </a:spcBef>
              <a:buSzPts val="1100"/>
            </a:pPr>
            <a:r>
              <a:rPr lang="en-US" sz="2400" b="1" dirty="0">
                <a:latin typeface="Arial" panose="020B0604020202020204" pitchFamily="34" charset="0"/>
                <a:cs typeface="Arial" panose="020B0604020202020204" pitchFamily="34" charset="0"/>
              </a:rPr>
              <a:t>     cellular proteome as a function of metabolic  </a:t>
            </a:r>
          </a:p>
          <a:p>
            <a:pPr marL="0" indent="0" algn="l">
              <a:lnSpc>
                <a:spcPct val="115000"/>
              </a:lnSpc>
              <a:spcBef>
                <a:spcPts val="0"/>
              </a:spcBef>
              <a:buSzPts val="1100"/>
            </a:pPr>
            <a:r>
              <a:rPr lang="en-US" sz="2400" b="1" dirty="0">
                <a:latin typeface="Arial" panose="020B0604020202020204" pitchFamily="34" charset="0"/>
                <a:cs typeface="Arial" panose="020B0604020202020204" pitchFamily="34" charset="0"/>
              </a:rPr>
              <a:t>     state.</a:t>
            </a: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sym typeface="Arial"/>
              <a:extLst>
                <a:ext uri="http://customooxmlschemas.google.com/">
                  <go:slidesCustomData xmlns:lc="http://schemas.openxmlformats.org/drawingml/2006/lockedCanva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a:p>
            <a:pPr marL="0" indent="0" algn="l">
              <a:lnSpc>
                <a:spcPct val="115000"/>
              </a:lnSpc>
              <a:spcBef>
                <a:spcPts val="0"/>
              </a:spcBef>
              <a:buSzPts val="1100"/>
            </a:pPr>
            <a:r>
              <a:rPr lang="en-US" sz="2400" b="1" dirty="0">
                <a:latin typeface="Arial" panose="020B0604020202020204" pitchFamily="34" charset="0"/>
                <a:cs typeface="Arial" panose="020B0604020202020204" pitchFamily="34" charset="0"/>
              </a:rPr>
              <a:t>When coupled to peptide separation protocols, mass spectrometry can document a complete cellular proteome. Changes in the cellular proteome can be monitored as a function of metabolic state or environmental conditions.</a:t>
            </a:r>
          </a:p>
        </p:txBody>
      </p:sp>
    </p:spTree>
    <p:extLst>
      <p:ext uri="{BB962C8B-B14F-4D97-AF65-F5344CB8AC3E}">
        <p14:creationId xmlns:p14="http://schemas.microsoft.com/office/powerpoint/2010/main" val="4745993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2" name="Title 1">
            <a:extLst>
              <a:ext uri="{FF2B5EF4-FFF2-40B4-BE49-F238E27FC236}">
                <a16:creationId xmlns:a16="http://schemas.microsoft.com/office/drawing/2014/main" id="{42212151-74EE-456E-856D-9D0C183C101B}"/>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Extracting Amino Acid Sequence Information Using Tandem MS</a:t>
            </a:r>
            <a:endParaRPr lang="en-AU" dirty="0"/>
          </a:p>
        </p:txBody>
      </p:sp>
      <p:sp>
        <p:nvSpPr>
          <p:cNvPr id="6" name="Google Shape;447;p22">
            <a:extLst>
              <a:ext uri="{FF2B5EF4-FFF2-40B4-BE49-F238E27FC236}">
                <a16:creationId xmlns:a16="http://schemas.microsoft.com/office/drawing/2014/main" id="{114A4DE7-A19B-FD48-B232-B15DDED0936F}"/>
              </a:ext>
            </a:extLst>
          </p:cNvPr>
          <p:cNvSpPr txBox="1">
            <a:spLocks/>
          </p:cNvSpPr>
          <p:nvPr/>
        </p:nvSpPr>
        <p:spPr>
          <a:xfrm>
            <a:off x="675155" y="1620980"/>
            <a:ext cx="4002861" cy="392388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2380"/>
            </a:pPr>
            <a:endParaRPr lang="en-US" sz="2400" dirty="0">
              <a:solidFill>
                <a:schemeClr val="dk1"/>
              </a:solidFill>
              <a:latin typeface="Arial" panose="020B0604020202020204" pitchFamily="34" charset="0"/>
              <a:ea typeface="Calibri"/>
              <a:cs typeface="Arial" panose="020B0604020202020204" pitchFamily="34" charset="0"/>
              <a:sym typeface="Calibri"/>
            </a:endParaRPr>
          </a:p>
          <a:p>
            <a:pPr marL="342900" indent="-342900">
              <a:buClr>
                <a:schemeClr val="dk1"/>
              </a:buClr>
              <a:buSzPts val="2380"/>
              <a:buFont typeface="Arial" panose="020B0604020202020204" pitchFamily="34" charset="0"/>
              <a:buChar char="•"/>
            </a:pPr>
            <a:r>
              <a:rPr lang="en-US" sz="2400" b="1" dirty="0">
                <a:solidFill>
                  <a:schemeClr val="dk1"/>
                </a:solidFill>
                <a:latin typeface="Arial" panose="020B0604020202020204" pitchFamily="34" charset="0"/>
                <a:ea typeface="Calibri"/>
                <a:cs typeface="Arial" panose="020B0604020202020204" pitchFamily="34" charset="0"/>
                <a:sym typeface="Calibri"/>
              </a:rPr>
              <a:t>tandem MS (MS/MS) </a:t>
            </a:r>
            <a:r>
              <a:rPr lang="en-US" sz="2400" dirty="0">
                <a:solidFill>
                  <a:schemeClr val="dk1"/>
                </a:solidFill>
                <a:latin typeface="Arial" panose="020B0604020202020204" pitchFamily="34" charset="0"/>
                <a:ea typeface="Calibri"/>
                <a:cs typeface="Arial" panose="020B0604020202020204" pitchFamily="34" charset="0"/>
                <a:sym typeface="Calibri"/>
              </a:rPr>
              <a:t>= two mass filters in tandem </a:t>
            </a:r>
            <a:endParaRPr lang="en-US" sz="2400" b="1" dirty="0">
              <a:solidFill>
                <a:schemeClr val="dk1"/>
              </a:solidFill>
              <a:latin typeface="Arial" panose="020B0604020202020204" pitchFamily="34" charset="0"/>
              <a:ea typeface="Calibri"/>
              <a:cs typeface="Arial" panose="020B0604020202020204" pitchFamily="34" charset="0"/>
              <a:sym typeface="Calibri"/>
            </a:endParaRPr>
          </a:p>
          <a:p>
            <a:pPr marL="914400" lvl="1" indent="-381000">
              <a:lnSpc>
                <a:spcPct val="115000"/>
              </a:lnSpc>
              <a:buSzPts val="2400"/>
              <a:buFont typeface="Arial"/>
              <a:buChar char="–"/>
            </a:pPr>
            <a:r>
              <a:rPr lang="en-US" sz="2400" dirty="0"/>
              <a:t>first = sorts </a:t>
            </a:r>
            <a:r>
              <a:rPr lang="en-US" sz="2400" dirty="0">
                <a:latin typeface="Arial" panose="020B0604020202020204" pitchFamily="34" charset="0"/>
                <a:cs typeface="Arial" panose="020B0604020202020204" pitchFamily="34" charset="0"/>
              </a:rPr>
              <a:t>peptides produced by cleavage</a:t>
            </a:r>
          </a:p>
          <a:p>
            <a:pPr marL="914400" lvl="1" indent="-381000">
              <a:lnSpc>
                <a:spcPct val="115000"/>
              </a:lnSpc>
              <a:buSzPts val="2400"/>
              <a:buFont typeface="Arial"/>
              <a:buChar char="–"/>
            </a:pPr>
            <a:r>
              <a:rPr lang="en-US" sz="2400" dirty="0"/>
              <a:t>second = measures </a:t>
            </a:r>
            <a:r>
              <a:rPr lang="en-US" sz="2400" i="1" dirty="0">
                <a:solidFill>
                  <a:schemeClr val="accent4"/>
                </a:solidFill>
                <a:latin typeface="Arial" panose="020B0604020202020204" pitchFamily="34" charset="0"/>
                <a:cs typeface="Arial" panose="020B0604020202020204" pitchFamily="34" charset="0"/>
              </a:rPr>
              <a:t>m</a:t>
            </a:r>
            <a:r>
              <a:rPr lang="en-US" sz="2400" dirty="0">
                <a:solidFill>
                  <a:schemeClr val="accent4"/>
                </a:solidFill>
                <a:latin typeface="Arial" panose="020B0604020202020204" pitchFamily="34" charset="0"/>
                <a:cs typeface="Arial" panose="020B0604020202020204" pitchFamily="34" charset="0"/>
              </a:rPr>
              <a:t>/</a:t>
            </a:r>
            <a:r>
              <a:rPr lang="en-US" sz="2400" i="1" dirty="0">
                <a:solidFill>
                  <a:schemeClr val="accent4"/>
                </a:solidFill>
                <a:latin typeface="Arial" panose="020B0604020202020204" pitchFamily="34" charset="0"/>
                <a:cs typeface="Arial" panose="020B0604020202020204" pitchFamily="34" charset="0"/>
              </a:rPr>
              <a:t>z </a:t>
            </a:r>
            <a:r>
              <a:rPr lang="en-US" sz="2400" dirty="0"/>
              <a:t>ratios of charged fragments</a:t>
            </a:r>
          </a:p>
          <a:p>
            <a:pPr marL="914400" lvl="1" indent="-381000">
              <a:lnSpc>
                <a:spcPct val="115000"/>
              </a:lnSpc>
              <a:buSzPts val="2400"/>
              <a:buFont typeface="Arial"/>
              <a:buChar char="–"/>
            </a:pPr>
            <a:endParaRPr lang="en-US" sz="2400" dirty="0"/>
          </a:p>
        </p:txBody>
      </p:sp>
      <p:pic>
        <p:nvPicPr>
          <p:cNvPr id="3" name="Picture 2" descr="A two-part figure shows how protein sequence information can be obtained using tandem M S with part a showing the process and how a protein is broken into two fragments and part b showing a typical spectrum with each peak labeled with an amino acid and the peptide sequence shown at the top.">
            <a:extLst>
              <a:ext uri="{FF2B5EF4-FFF2-40B4-BE49-F238E27FC236}">
                <a16:creationId xmlns:a16="http://schemas.microsoft.com/office/drawing/2014/main" id="{09A392B2-8D76-9C48-A09F-FCE5DAC0BD6A}"/>
              </a:ext>
            </a:extLst>
          </p:cNvPr>
          <p:cNvPicPr>
            <a:picLocks noChangeAspect="1"/>
          </p:cNvPicPr>
          <p:nvPr/>
        </p:nvPicPr>
        <p:blipFill>
          <a:blip r:embed="rId3"/>
          <a:stretch>
            <a:fillRect/>
          </a:stretch>
        </p:blipFill>
        <p:spPr>
          <a:xfrm>
            <a:off x="5013441" y="1620981"/>
            <a:ext cx="2855941" cy="4682414"/>
          </a:xfrm>
          <a:prstGeom prst="rect">
            <a:avLst/>
          </a:prstGeom>
        </p:spPr>
      </p:pic>
    </p:spTree>
    <p:extLst>
      <p:ext uri="{BB962C8B-B14F-4D97-AF65-F5344CB8AC3E}">
        <p14:creationId xmlns:p14="http://schemas.microsoft.com/office/powerpoint/2010/main" val="29517967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3" name="Title 2">
            <a:extLst>
              <a:ext uri="{FF2B5EF4-FFF2-40B4-BE49-F238E27FC236}">
                <a16:creationId xmlns:a16="http://schemas.microsoft.com/office/drawing/2014/main" id="{DEBEE25E-09E6-44DB-8D6B-C9B1F46A2713}"/>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Analyzing Complex Protein Mixtures Using Liquid Chromatography (LC)</a:t>
            </a:r>
            <a:endParaRPr lang="en-AU" dirty="0"/>
          </a:p>
        </p:txBody>
      </p:sp>
      <p:sp>
        <p:nvSpPr>
          <p:cNvPr id="5" name="Google Shape;447;p22">
            <a:extLst>
              <a:ext uri="{FF2B5EF4-FFF2-40B4-BE49-F238E27FC236}">
                <a16:creationId xmlns:a16="http://schemas.microsoft.com/office/drawing/2014/main" id="{F5E4EC2D-9A16-F248-A4DB-E759721BB86E}"/>
              </a:ext>
            </a:extLst>
          </p:cNvPr>
          <p:cNvSpPr txBox="1">
            <a:spLocks/>
          </p:cNvSpPr>
          <p:nvPr/>
        </p:nvSpPr>
        <p:spPr>
          <a:xfrm>
            <a:off x="552323" y="1731815"/>
            <a:ext cx="8039354" cy="392388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dk1"/>
              </a:buClr>
              <a:buSzPts val="2380"/>
              <a:buFont typeface="Arial" panose="020B0604020202020204" pitchFamily="34" charset="0"/>
              <a:buChar char="•"/>
            </a:pPr>
            <a:r>
              <a:rPr lang="en-US" sz="2400" b="1" dirty="0"/>
              <a:t>LC-MS/MS </a:t>
            </a:r>
            <a:r>
              <a:rPr lang="en-US" sz="2400" dirty="0"/>
              <a:t>= liquid chromatography-tandem MS </a:t>
            </a:r>
            <a:endParaRPr lang="en-US" sz="2400" b="1" dirty="0">
              <a:solidFill>
                <a:schemeClr val="dk1"/>
              </a:solidFill>
              <a:latin typeface="Arial" panose="020B0604020202020204" pitchFamily="34" charset="0"/>
              <a:ea typeface="Calibri"/>
              <a:cs typeface="Arial" panose="020B0604020202020204" pitchFamily="34" charset="0"/>
              <a:sym typeface="Calibri"/>
            </a:endParaRPr>
          </a:p>
          <a:p>
            <a:pPr marL="914400" lvl="1" indent="-381000">
              <a:lnSpc>
                <a:spcPct val="115000"/>
              </a:lnSpc>
              <a:buSzPts val="2400"/>
              <a:buFont typeface="Arial"/>
              <a:buChar char="–"/>
            </a:pPr>
            <a:r>
              <a:rPr lang="en-US" sz="2400" dirty="0"/>
              <a:t>chromatography on complex mixture of peptides</a:t>
            </a:r>
          </a:p>
          <a:p>
            <a:pPr marL="914400" lvl="1" indent="-381000">
              <a:lnSpc>
                <a:spcPct val="115000"/>
              </a:lnSpc>
              <a:buSzPts val="2400"/>
              <a:buFont typeface="Arial"/>
              <a:buChar char="–"/>
            </a:pPr>
            <a:r>
              <a:rPr lang="en-US" sz="2400" dirty="0"/>
              <a:t>resolved peptides introduced to MS successively</a:t>
            </a:r>
          </a:p>
          <a:p>
            <a:pPr marL="914400" lvl="1" indent="-381000">
              <a:lnSpc>
                <a:spcPct val="115000"/>
              </a:lnSpc>
              <a:buSzPts val="2400"/>
              <a:buFont typeface="Arial"/>
              <a:buChar char="–"/>
            </a:pPr>
            <a:r>
              <a:rPr lang="en-US" sz="2400" dirty="0"/>
              <a:t>identifies proteins and protein abundance</a:t>
            </a:r>
          </a:p>
          <a:p>
            <a:pPr marL="914400" lvl="1" indent="-381000">
              <a:lnSpc>
                <a:spcPct val="115000"/>
              </a:lnSpc>
              <a:buSzPts val="2400"/>
              <a:buFont typeface="Arial"/>
              <a:buChar char="–"/>
            </a:pPr>
            <a:endParaRPr lang="en-US" sz="2400" dirty="0"/>
          </a:p>
          <a:p>
            <a:pPr marL="457200" lvl="1">
              <a:buClr>
                <a:schemeClr val="dk1"/>
              </a:buClr>
              <a:buSzPts val="2380"/>
            </a:pPr>
            <a:endParaRPr lang="en-US" sz="2400" dirty="0">
              <a:solidFill>
                <a:schemeClr val="dk1"/>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70085156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le 1">
            <a:extLst>
              <a:ext uri="{FF2B5EF4-FFF2-40B4-BE49-F238E27FC236}">
                <a16:creationId xmlns:a16="http://schemas.microsoft.com/office/drawing/2014/main" id="{FA000EA1-F658-4453-BA64-8FA57B81E1F2}"/>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Small Peptides and Proteins Can Be Chemically Synthesized</a:t>
            </a:r>
            <a:endParaRPr lang="en-AU" dirty="0">
              <a:solidFill>
                <a:srgbClr val="4E4CB4"/>
              </a:solidFill>
            </a:endParaRPr>
          </a:p>
        </p:txBody>
      </p:sp>
      <p:sp>
        <p:nvSpPr>
          <p:cNvPr id="6" name="Google Shape;447;p22">
            <a:extLst>
              <a:ext uri="{FF2B5EF4-FFF2-40B4-BE49-F238E27FC236}">
                <a16:creationId xmlns:a16="http://schemas.microsoft.com/office/drawing/2014/main" id="{D1119C5E-3B89-6D46-B8F8-F0153BC35EBE}"/>
              </a:ext>
            </a:extLst>
          </p:cNvPr>
          <p:cNvSpPr txBox="1">
            <a:spLocks/>
          </p:cNvSpPr>
          <p:nvPr/>
        </p:nvSpPr>
        <p:spPr>
          <a:xfrm>
            <a:off x="273627" y="2100702"/>
            <a:ext cx="3674919" cy="392388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dk1"/>
              </a:buClr>
              <a:buSzPts val="2380"/>
              <a:buFont typeface="Arial" panose="020B0604020202020204" pitchFamily="34" charset="0"/>
              <a:buChar char="•"/>
            </a:pPr>
            <a:r>
              <a:rPr lang="en-US" sz="2400" dirty="0">
                <a:latin typeface="Arial" panose="020B0604020202020204" pitchFamily="34" charset="0"/>
                <a:cs typeface="Arial" panose="020B0604020202020204" pitchFamily="34" charset="0"/>
              </a:rPr>
              <a:t>the Merrifield method</a:t>
            </a:r>
          </a:p>
          <a:p>
            <a:pPr marL="342900" indent="-342900">
              <a:buClr>
                <a:schemeClr val="dk1"/>
              </a:buClr>
              <a:buSzPts val="2380"/>
              <a:buFont typeface="Arial" panose="020B0604020202020204" pitchFamily="34" charset="0"/>
              <a:buChar char="•"/>
            </a:pPr>
            <a:endParaRPr lang="en-US" sz="2400" dirty="0">
              <a:solidFill>
                <a:schemeClr val="dk1"/>
              </a:solidFill>
              <a:latin typeface="Arial" panose="020B0604020202020204" pitchFamily="34" charset="0"/>
              <a:ea typeface="Calibri"/>
              <a:cs typeface="Arial" panose="020B0604020202020204" pitchFamily="34" charset="0"/>
              <a:sym typeface="Calibri"/>
            </a:endParaRPr>
          </a:p>
          <a:p>
            <a:pPr marL="342900" indent="-342900">
              <a:buClr>
                <a:schemeClr val="dk1"/>
              </a:buClr>
              <a:buSzPts val="238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one end of peptide = attached to resin in column</a:t>
            </a:r>
          </a:p>
          <a:p>
            <a:pPr marL="342900" indent="-342900">
              <a:buClr>
                <a:schemeClr val="dk1"/>
              </a:buClr>
              <a:buSzPts val="2380"/>
              <a:buFont typeface="Arial" panose="020B0604020202020204" pitchFamily="34" charset="0"/>
              <a:buChar char="•"/>
            </a:pPr>
            <a:endParaRPr lang="en-US" sz="2400" dirty="0">
              <a:solidFill>
                <a:schemeClr val="dk1"/>
              </a:solidFill>
              <a:latin typeface="Arial" panose="020B0604020202020204" pitchFamily="34" charset="0"/>
              <a:cs typeface="Arial" panose="020B0604020202020204" pitchFamily="34" charset="0"/>
              <a:sym typeface="Calibri"/>
            </a:endParaRPr>
          </a:p>
          <a:p>
            <a:pPr marL="342900" indent="-342900">
              <a:buClr>
                <a:schemeClr val="dk1"/>
              </a:buClr>
              <a:buSzPts val="2380"/>
              <a:buFont typeface="Arial" panose="020B0604020202020204" pitchFamily="34" charset="0"/>
              <a:buChar char="•"/>
            </a:pPr>
            <a:r>
              <a:rPr lang="en-US" sz="2400" dirty="0"/>
              <a:t>protective chemical groups block unwanted reactions</a:t>
            </a:r>
          </a:p>
          <a:p>
            <a:pPr marL="230187" indent="-230187">
              <a:buClr>
                <a:schemeClr val="dk1"/>
              </a:buClr>
              <a:buSzPts val="2380"/>
              <a:buFont typeface="Calibri"/>
              <a:buChar char="•"/>
            </a:pPr>
            <a:endParaRPr lang="en-US" sz="2400" dirty="0">
              <a:latin typeface="Arial" panose="020B0604020202020204" pitchFamily="34" charset="0"/>
              <a:cs typeface="Arial" panose="020B0604020202020204" pitchFamily="34" charset="0"/>
            </a:endParaRPr>
          </a:p>
          <a:p>
            <a:pPr marL="230187" indent="-230187">
              <a:buClr>
                <a:schemeClr val="dk1"/>
              </a:buClr>
              <a:buSzPts val="2380"/>
              <a:buFont typeface="Calibri"/>
              <a:buChar char="•"/>
            </a:pPr>
            <a:endParaRPr lang="en-US" sz="2400" dirty="0">
              <a:solidFill>
                <a:schemeClr val="dk1"/>
              </a:solidFill>
              <a:latin typeface="Arial" panose="020B0604020202020204" pitchFamily="34" charset="0"/>
              <a:ea typeface="Calibri"/>
              <a:cs typeface="Arial" panose="020B0604020202020204" pitchFamily="34" charset="0"/>
              <a:sym typeface="Calibri"/>
            </a:endParaRPr>
          </a:p>
        </p:txBody>
      </p:sp>
      <p:pic>
        <p:nvPicPr>
          <p:cNvPr id="3" name="Picture 2" descr="A figure shows the steps to synthesize a peptide on an insoluble polymer support and the role of the F m o c group to prevent unwanted reactions at the amino group of the residue.">
            <a:extLst>
              <a:ext uri="{FF2B5EF4-FFF2-40B4-BE49-F238E27FC236}">
                <a16:creationId xmlns:a16="http://schemas.microsoft.com/office/drawing/2014/main" id="{FF756E2B-4265-2A40-8819-00BCB31D5391}"/>
              </a:ext>
            </a:extLst>
          </p:cNvPr>
          <p:cNvPicPr>
            <a:picLocks noChangeAspect="1"/>
          </p:cNvPicPr>
          <p:nvPr/>
        </p:nvPicPr>
        <p:blipFill>
          <a:blip r:embed="rId3"/>
          <a:stretch>
            <a:fillRect/>
          </a:stretch>
        </p:blipFill>
        <p:spPr>
          <a:xfrm>
            <a:off x="4177146" y="1530523"/>
            <a:ext cx="4204854" cy="5064240"/>
          </a:xfrm>
          <a:prstGeom prst="rect">
            <a:avLst/>
          </a:prstGeom>
        </p:spPr>
      </p:pic>
    </p:spTree>
    <p:extLst>
      <p:ext uri="{BB962C8B-B14F-4D97-AF65-F5344CB8AC3E}">
        <p14:creationId xmlns:p14="http://schemas.microsoft.com/office/powerpoint/2010/main" val="3642881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3" name="Title 2">
            <a:extLst>
              <a:ext uri="{FF2B5EF4-FFF2-40B4-BE49-F238E27FC236}">
                <a16:creationId xmlns:a16="http://schemas.microsoft.com/office/drawing/2014/main" id="{1D26140D-AADB-4FF4-B18D-83EFEBF92240}"/>
              </a:ext>
            </a:extLst>
          </p:cNvPr>
          <p:cNvSpPr>
            <a:spLocks noGrp="1"/>
          </p:cNvSpPr>
          <p:nvPr>
            <p:ph type="title" idx="4294967295"/>
          </p:nvPr>
        </p:nvSpPr>
        <p:spPr>
          <a:xfrm>
            <a:off x="0" y="152400"/>
            <a:ext cx="9159875" cy="919163"/>
          </a:xfrm>
        </p:spPr>
        <p:txBody>
          <a:bodyPr/>
          <a:lstStyle/>
          <a:p>
            <a:r>
              <a:rPr lang="en-AU" dirty="0">
                <a:solidFill>
                  <a:schemeClr val="tx1"/>
                </a:solidFill>
                <a:latin typeface="+mj-lt"/>
              </a:rPr>
              <a:t>Table 3-1</a:t>
            </a:r>
          </a:p>
        </p:txBody>
      </p:sp>
      <p:pic>
        <p:nvPicPr>
          <p:cNvPr id="2" name="Picture 1" descr="A table of properties and conventions associated with the common amino acids found in proteins.">
            <a:extLst>
              <a:ext uri="{FF2B5EF4-FFF2-40B4-BE49-F238E27FC236}">
                <a16:creationId xmlns:a16="http://schemas.microsoft.com/office/drawing/2014/main" id="{C651C6F7-ED1E-1749-B9B3-C3C982AC8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3158" y="1167580"/>
            <a:ext cx="5473558" cy="5417799"/>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6843233A-40E1-45E6-920E-514FE9FF9034}"/>
              </a:ext>
            </a:extLst>
          </p:cNvPr>
          <p:cNvPicPr>
            <a:picLocks noChangeAspect="1"/>
          </p:cNvPicPr>
          <p:nvPr/>
        </p:nvPicPr>
        <p:blipFill>
          <a:blip r:embed="rId3"/>
          <a:stretch>
            <a:fillRect/>
          </a:stretch>
        </p:blipFill>
        <p:spPr>
          <a:xfrm>
            <a:off x="810016" y="325264"/>
            <a:ext cx="1121761" cy="816935"/>
          </a:xfrm>
          <a:prstGeom prst="rect">
            <a:avLst/>
          </a:prstGeom>
        </p:spPr>
      </p:pic>
      <p:sp>
        <p:nvSpPr>
          <p:cNvPr id="2" name="Title 1">
            <a:extLst>
              <a:ext uri="{FF2B5EF4-FFF2-40B4-BE49-F238E27FC236}">
                <a16:creationId xmlns:a16="http://schemas.microsoft.com/office/drawing/2014/main" id="{C4913FAE-3B68-4783-B6A0-E5A7FAF83222}"/>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17</a:t>
            </a:r>
            <a:endParaRPr lang="en-AU" dirty="0">
              <a:solidFill>
                <a:srgbClr val="145C76"/>
              </a:solidFill>
            </a:endParaRPr>
          </a:p>
        </p:txBody>
      </p:sp>
      <p:sp>
        <p:nvSpPr>
          <p:cNvPr id="6" name="Google Shape;433;g847cf01710_0_113">
            <a:extLst>
              <a:ext uri="{FF2B5EF4-FFF2-40B4-BE49-F238E27FC236}">
                <a16:creationId xmlns:a16="http://schemas.microsoft.com/office/drawing/2014/main" id="{B1BF0AF1-938D-6E47-888B-22B0B8AB463B}"/>
              </a:ext>
            </a:extLst>
          </p:cNvPr>
          <p:cNvSpPr txBox="1">
            <a:spLocks/>
          </p:cNvSpPr>
          <p:nvPr/>
        </p:nvSpPr>
        <p:spPr>
          <a:xfrm>
            <a:off x="677875" y="1371599"/>
            <a:ext cx="7772400" cy="48304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Chemical synthesis of peptides by the Merrifield method: </a:t>
            </a:r>
          </a:p>
          <a:p>
            <a:pPr marL="0" indent="0" algn="l">
              <a:lnSpc>
                <a:spcPct val="115000"/>
              </a:lnSpc>
              <a:spcBef>
                <a:spcPts val="0"/>
              </a:spcBef>
              <a:buSzPts val="1100"/>
            </a:pPr>
            <a:endParaRPr lang="en-US" sz="2400" dirty="0">
              <a:latin typeface="Arial" panose="020B0604020202020204" pitchFamily="34" charset="0"/>
              <a:ea typeface="Arial"/>
              <a:cs typeface="Arial" panose="020B0604020202020204" pitchFamily="34" charset="0"/>
              <a:sym typeface="Arial"/>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A. i</a:t>
            </a:r>
            <a:r>
              <a:rPr lang="en-US" sz="2400" dirty="0">
                <a:latin typeface="Arial" panose="020B0604020202020204" pitchFamily="34" charset="0"/>
                <a:cs typeface="Arial" panose="020B0604020202020204" pitchFamily="34" charset="0"/>
              </a:rPr>
              <a:t>nvolves synthesizing the peptide and then attaching</a:t>
            </a:r>
          </a:p>
          <a:p>
            <a:pPr marL="0" indent="0" algn="l">
              <a:lnSpc>
                <a:spcPct val="115000"/>
              </a:lnSpc>
              <a:spcBef>
                <a:spcPts val="0"/>
              </a:spcBef>
              <a:buSzPts val="1100"/>
            </a:pPr>
            <a:r>
              <a:rPr lang="en-US" sz="2400" dirty="0">
                <a:latin typeface="Arial" panose="020B0604020202020204" pitchFamily="34" charset="0"/>
                <a:cs typeface="Arial" panose="020B0604020202020204" pitchFamily="34" charset="0"/>
              </a:rPr>
              <a:t>     it to a solid support. </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B. is nearly as efficient as peptide bond synthesis in </a:t>
            </a:r>
          </a:p>
          <a:p>
            <a:pPr marL="0" indent="0" algn="l">
              <a:lnSpc>
                <a:spcPct val="115000"/>
              </a:lnSpc>
              <a:spcBef>
                <a:spcPts val="0"/>
              </a:spcBef>
              <a:buSzPts val="1100"/>
            </a:pPr>
            <a:r>
              <a:rPr lang="en-US" sz="2400" dirty="0">
                <a:latin typeface="Arial" panose="020B0604020202020204" pitchFamily="34" charset="0"/>
                <a:cs typeface="Arial" panose="020B0604020202020204" pitchFamily="34" charset="0"/>
              </a:rPr>
              <a:t>     biochemical systems. </a:t>
            </a:r>
            <a:endParaRPr lang="en-US" sz="2400" dirty="0">
              <a:latin typeface="Arial" panose="020B0604020202020204" pitchFamily="34" charset="0"/>
              <a:ea typeface="Arial"/>
              <a:cs typeface="Arial" panose="020B0604020202020204" pitchFamily="34" charset="0"/>
              <a:sym typeface="Arial"/>
            </a:endParaRP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C. has a practical upper limit of a polymer of ~500 </a:t>
            </a: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dirty="0">
                <a:latin typeface="Arial" panose="020B0604020202020204" pitchFamily="34" charset="0"/>
                <a:cs typeface="Arial" panose="020B0604020202020204" pitchFamily="34" charset="0"/>
              </a:rPr>
              <a:t>     amino acid residues. </a:t>
            </a: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D. proceeds from the carboxyl terminus to the amino </a:t>
            </a:r>
          </a:p>
          <a:p>
            <a:pPr marL="0" indent="0" algn="l">
              <a:lnSpc>
                <a:spcPct val="115000"/>
              </a:lnSpc>
              <a:spcBef>
                <a:spcPts val="0"/>
              </a:spcBef>
              <a:buSzPts val="1100"/>
            </a:pPr>
            <a:r>
              <a:rPr lang="en-US" sz="2400" dirty="0">
                <a:latin typeface="Arial" panose="020B0604020202020204" pitchFamily="34" charset="0"/>
                <a:cs typeface="Arial" panose="020B0604020202020204" pitchFamily="34" charset="0"/>
              </a:rPr>
              <a:t>     terminus.</a:t>
            </a:r>
          </a:p>
          <a:p>
            <a:pPr marL="0" indent="0" algn="l">
              <a:lnSpc>
                <a:spcPct val="115000"/>
              </a:lnSpc>
              <a:spcBef>
                <a:spcPts val="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endParaRPr>
          </a:p>
          <a:p>
            <a:pPr marL="0" indent="0" algn="l">
              <a:spcBef>
                <a:spcPts val="360"/>
              </a:spcBef>
            </a:pPr>
            <a:endParaRPr lang="en-US" dirty="0"/>
          </a:p>
        </p:txBody>
      </p:sp>
    </p:spTree>
    <p:extLst>
      <p:ext uri="{BB962C8B-B14F-4D97-AF65-F5344CB8AC3E}">
        <p14:creationId xmlns:p14="http://schemas.microsoft.com/office/powerpoint/2010/main" val="4786142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2218F385-8856-48C0-8C87-7FE5853A0F7C}"/>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17, Response</a:t>
            </a:r>
            <a:endParaRPr lang="en-AU" dirty="0">
              <a:solidFill>
                <a:srgbClr val="145C76"/>
              </a:solidFill>
            </a:endParaRPr>
          </a:p>
        </p:txBody>
      </p:sp>
      <p:sp>
        <p:nvSpPr>
          <p:cNvPr id="14" name="Google Shape;433;g847cf01710_0_113">
            <a:extLst>
              <a:ext uri="{FF2B5EF4-FFF2-40B4-BE49-F238E27FC236}">
                <a16:creationId xmlns:a16="http://schemas.microsoft.com/office/drawing/2014/main" id="{6D640D7E-CC93-5847-85B6-3FE8A8AEB27A}"/>
              </a:ext>
            </a:extLst>
          </p:cNvPr>
          <p:cNvSpPr txBox="1">
            <a:spLocks/>
          </p:cNvSpPr>
          <p:nvPr/>
        </p:nvSpPr>
        <p:spPr>
          <a:xfrm>
            <a:off x="677875" y="1371600"/>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Chemical synthesis of peptides by the Merrifield method: </a:t>
            </a:r>
          </a:p>
          <a:p>
            <a:pPr marL="0" indent="0" algn="l">
              <a:lnSpc>
                <a:spcPct val="115000"/>
              </a:lnSpc>
              <a:spcBef>
                <a:spcPts val="80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b="1" dirty="0">
                <a:latin typeface="Arial" panose="020B0604020202020204" pitchFamily="34" charset="0"/>
                <a:ea typeface="Arial"/>
                <a:cs typeface="Arial" panose="020B0604020202020204" pitchFamily="34" charset="0"/>
                <a:sym typeface="Arial"/>
              </a:rPr>
              <a:t>D. proceeds from the carboxyl terminus to the  </a:t>
            </a:r>
          </a:p>
          <a:p>
            <a:pPr marL="0" indent="0" algn="l">
              <a:lnSpc>
                <a:spcPct val="115000"/>
              </a:lnSpc>
              <a:spcBef>
                <a:spcPts val="0"/>
              </a:spcBef>
              <a:buSzPts val="1100"/>
            </a:pPr>
            <a:r>
              <a:rPr lang="en-US" sz="2400" b="1" dirty="0">
                <a:latin typeface="Arial" panose="020B0604020202020204" pitchFamily="34" charset="0"/>
                <a:ea typeface="Arial"/>
                <a:cs typeface="Arial" panose="020B0604020202020204" pitchFamily="34" charset="0"/>
                <a:sym typeface="Arial"/>
              </a:rPr>
              <a:t>     amino </a:t>
            </a:r>
            <a:r>
              <a:rPr lang="en-US" sz="2400" b="1" dirty="0">
                <a:latin typeface="Arial" panose="020B0604020202020204" pitchFamily="34" charset="0"/>
                <a:cs typeface="Arial" panose="020B0604020202020204" pitchFamily="34" charset="0"/>
              </a:rPr>
              <a:t>terminus.</a:t>
            </a: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sym typeface="Arial"/>
              <a:extLst>
                <a:ext uri="http://customooxmlschemas.google.com/">
                  <go:slidesCustomData xmlns:lc="http://schemas.openxmlformats.org/drawingml/2006/lockedCanva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a:p>
            <a:pPr marL="0" indent="0" algn="l">
              <a:lnSpc>
                <a:spcPct val="115000"/>
              </a:lnSpc>
              <a:spcBef>
                <a:spcPts val="0"/>
              </a:spcBef>
              <a:buSzPts val="1100"/>
            </a:pPr>
            <a:r>
              <a:rPr lang="en-US" sz="2400" b="1" dirty="0">
                <a:latin typeface="Arial" panose="020B0604020202020204" pitchFamily="34" charset="0"/>
                <a:cs typeface="Arial" panose="020B0604020202020204" pitchFamily="34" charset="0"/>
              </a:rPr>
              <a:t>Chemical synthesis proceeds from the carboxyl terminus to the amino terminus, the reverse of the direction of protein synthesis in vivo.</a:t>
            </a:r>
            <a:endParaRPr lang="en-US" sz="2400" b="1" dirty="0">
              <a:latin typeface="Arial" panose="020B0604020202020204" pitchFamily="34" charset="0"/>
              <a:cs typeface="Arial" panose="020B0604020202020204" pitchFamily="34" charset="0"/>
              <a:sym typeface="Arial"/>
              <a:extLst>
                <a:ext uri="http://customooxmlschemas.google.com/">
                  <go:slidesCustomData xmlns:lc="http://schemas.openxmlformats.org/drawingml/2006/lockedCanva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p:txBody>
      </p:sp>
    </p:spTree>
    <p:extLst>
      <p:ext uri="{BB962C8B-B14F-4D97-AF65-F5344CB8AC3E}">
        <p14:creationId xmlns:p14="http://schemas.microsoft.com/office/powerpoint/2010/main" val="21917234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le 1">
            <a:extLst>
              <a:ext uri="{FF2B5EF4-FFF2-40B4-BE49-F238E27FC236}">
                <a16:creationId xmlns:a16="http://schemas.microsoft.com/office/drawing/2014/main" id="{DA2AE793-999B-456D-8C00-3F4C823905B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Amino Acid Sequences Provide Important Biochemical Information</a:t>
            </a:r>
            <a:endParaRPr lang="en-AU" dirty="0">
              <a:solidFill>
                <a:srgbClr val="4E4CB4"/>
              </a:solidFill>
            </a:endParaRPr>
          </a:p>
        </p:txBody>
      </p:sp>
      <p:sp>
        <p:nvSpPr>
          <p:cNvPr id="7" name="Google Shape;447;p22">
            <a:extLst>
              <a:ext uri="{FF2B5EF4-FFF2-40B4-BE49-F238E27FC236}">
                <a16:creationId xmlns:a16="http://schemas.microsoft.com/office/drawing/2014/main" id="{4041CB61-1928-7E49-A79F-2EDF36DD63CA}"/>
              </a:ext>
            </a:extLst>
          </p:cNvPr>
          <p:cNvSpPr txBox="1">
            <a:spLocks/>
          </p:cNvSpPr>
          <p:nvPr/>
        </p:nvSpPr>
        <p:spPr>
          <a:xfrm>
            <a:off x="273627" y="1560374"/>
            <a:ext cx="3896844" cy="450912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dk1"/>
              </a:buClr>
              <a:buSzPts val="2380"/>
              <a:buFont typeface="Arial" panose="020B0604020202020204" pitchFamily="34" charset="0"/>
              <a:buChar char="•"/>
            </a:pPr>
            <a:r>
              <a:rPr lang="en-US" sz="2400" dirty="0"/>
              <a:t>amino acid sequence can inform:</a:t>
            </a:r>
          </a:p>
          <a:p>
            <a:pPr marL="914400" lvl="1" indent="-381000">
              <a:lnSpc>
                <a:spcPct val="115000"/>
              </a:lnSpc>
              <a:buSzPts val="2400"/>
              <a:buFont typeface="Arial"/>
              <a:buChar char="–"/>
            </a:pPr>
            <a:r>
              <a:rPr lang="en-US" sz="2400" dirty="0"/>
              <a:t>3D structure</a:t>
            </a:r>
          </a:p>
          <a:p>
            <a:pPr marL="914400" lvl="1" indent="-381000">
              <a:lnSpc>
                <a:spcPct val="115000"/>
              </a:lnSpc>
              <a:buSzPts val="2400"/>
              <a:buFont typeface="Arial"/>
              <a:buChar char="–"/>
            </a:pPr>
            <a:r>
              <a:rPr lang="en-US" sz="2400" dirty="0"/>
              <a:t>function</a:t>
            </a:r>
          </a:p>
          <a:p>
            <a:pPr marL="914400" lvl="1" indent="-381000">
              <a:lnSpc>
                <a:spcPct val="115000"/>
              </a:lnSpc>
              <a:buSzPts val="2400"/>
              <a:buFont typeface="Arial"/>
              <a:buChar char="–"/>
            </a:pPr>
            <a:r>
              <a:rPr lang="en-US" sz="2400" dirty="0"/>
              <a:t>cellular location</a:t>
            </a:r>
          </a:p>
          <a:p>
            <a:pPr marL="914400" lvl="1" indent="-381000">
              <a:lnSpc>
                <a:spcPct val="115000"/>
              </a:lnSpc>
              <a:buSzPts val="2400"/>
              <a:buFont typeface="Arial"/>
              <a:buChar char="–"/>
            </a:pPr>
            <a:r>
              <a:rPr lang="en-US" sz="2400" dirty="0"/>
              <a:t>evolution</a:t>
            </a:r>
          </a:p>
          <a:p>
            <a:pPr marL="342900" indent="-342900">
              <a:buClr>
                <a:schemeClr val="dk1"/>
              </a:buClr>
              <a:buSzPts val="2380"/>
              <a:buFont typeface="Arial" panose="020B0604020202020204" pitchFamily="34" charset="0"/>
              <a:buChar char="•"/>
            </a:pPr>
            <a:endParaRPr lang="en-US" sz="2400" dirty="0">
              <a:solidFill>
                <a:schemeClr val="dk1"/>
              </a:solidFill>
              <a:latin typeface="Arial" panose="020B0604020202020204" pitchFamily="34" charset="0"/>
              <a:ea typeface="Calibri"/>
              <a:cs typeface="Arial" panose="020B0604020202020204" pitchFamily="34" charset="0"/>
              <a:sym typeface="Calibri"/>
            </a:endParaRPr>
          </a:p>
          <a:p>
            <a:pPr marL="342900" indent="-342900">
              <a:buClr>
                <a:schemeClr val="dk1"/>
              </a:buClr>
              <a:buSzPts val="2380"/>
              <a:buFont typeface="Arial" panose="020B0604020202020204" pitchFamily="34" charset="0"/>
              <a:buChar char="•"/>
            </a:pPr>
            <a:r>
              <a:rPr lang="en-US" sz="2400" b="1" dirty="0">
                <a:solidFill>
                  <a:schemeClr val="dk1"/>
                </a:solidFill>
                <a:latin typeface="Arial" panose="020B0604020202020204" pitchFamily="34" charset="0"/>
                <a:ea typeface="Calibri"/>
                <a:cs typeface="Arial" panose="020B0604020202020204" pitchFamily="34" charset="0"/>
                <a:sym typeface="Calibri"/>
              </a:rPr>
              <a:t>consensus sequence </a:t>
            </a:r>
            <a:r>
              <a:rPr lang="en-US" sz="2400" dirty="0">
                <a:solidFill>
                  <a:schemeClr val="dk1"/>
                </a:solidFill>
                <a:latin typeface="Arial" panose="020B0604020202020204" pitchFamily="34" charset="0"/>
                <a:ea typeface="Calibri"/>
                <a:cs typeface="Arial" panose="020B0604020202020204" pitchFamily="34" charset="0"/>
                <a:sym typeface="Calibri"/>
              </a:rPr>
              <a:t>= </a:t>
            </a:r>
            <a:r>
              <a:rPr lang="en-US" sz="2400" dirty="0"/>
              <a:t>reflects most common amino acid at each position</a:t>
            </a:r>
          </a:p>
          <a:p>
            <a:pPr>
              <a:buClr>
                <a:schemeClr val="dk1"/>
              </a:buClr>
              <a:buSzPts val="2380"/>
            </a:pPr>
            <a:endParaRPr lang="en-US" sz="2400" b="1" dirty="0">
              <a:solidFill>
                <a:schemeClr val="dk1"/>
              </a:solidFill>
              <a:latin typeface="Arial" panose="020B0604020202020204" pitchFamily="34" charset="0"/>
              <a:ea typeface="Calibri"/>
              <a:cs typeface="Arial" panose="020B0604020202020204" pitchFamily="34" charset="0"/>
              <a:sym typeface="Calibri"/>
            </a:endParaRPr>
          </a:p>
          <a:p>
            <a:pPr marL="230187" indent="-230187">
              <a:buClr>
                <a:schemeClr val="dk1"/>
              </a:buClr>
              <a:buSzPts val="2380"/>
              <a:buFont typeface="Calibri"/>
              <a:buChar char="•"/>
            </a:pPr>
            <a:endParaRPr lang="en-US" sz="2400" dirty="0">
              <a:solidFill>
                <a:schemeClr val="dk1"/>
              </a:solidFill>
              <a:latin typeface="Arial" panose="020B0604020202020204" pitchFamily="34" charset="0"/>
              <a:ea typeface="Calibri"/>
              <a:cs typeface="Arial" panose="020B0604020202020204" pitchFamily="34" charset="0"/>
              <a:sym typeface="Calibri"/>
            </a:endParaRPr>
          </a:p>
          <a:p>
            <a:pPr marL="457200" lvl="1">
              <a:buClr>
                <a:schemeClr val="dk1"/>
              </a:buClr>
              <a:buSzPts val="2380"/>
            </a:pPr>
            <a:endParaRPr lang="en-US" sz="2400" dirty="0">
              <a:solidFill>
                <a:schemeClr val="dk1"/>
              </a:solidFill>
              <a:latin typeface="Arial" panose="020B0604020202020204" pitchFamily="34" charset="0"/>
              <a:ea typeface="Calibri"/>
              <a:cs typeface="Arial" panose="020B0604020202020204" pitchFamily="34" charset="0"/>
              <a:sym typeface="Calibri"/>
            </a:endParaRPr>
          </a:p>
        </p:txBody>
      </p:sp>
      <p:pic>
        <p:nvPicPr>
          <p:cNvPr id="4" name="Picture 3" descr="A two-part figure, a and b, shows representations of two consensus sequences, with part a representing a P loop and part b representing an E F hand.">
            <a:extLst>
              <a:ext uri="{FF2B5EF4-FFF2-40B4-BE49-F238E27FC236}">
                <a16:creationId xmlns:a16="http://schemas.microsoft.com/office/drawing/2014/main" id="{776CD91D-9A37-804E-969F-BAB3D9877160}"/>
              </a:ext>
            </a:extLst>
          </p:cNvPr>
          <p:cNvPicPr>
            <a:picLocks noChangeAspect="1"/>
          </p:cNvPicPr>
          <p:nvPr/>
        </p:nvPicPr>
        <p:blipFill>
          <a:blip r:embed="rId3"/>
          <a:stretch>
            <a:fillRect/>
          </a:stretch>
        </p:blipFill>
        <p:spPr>
          <a:xfrm>
            <a:off x="4423173" y="2444923"/>
            <a:ext cx="4447200" cy="3039334"/>
          </a:xfrm>
          <a:prstGeom prst="rect">
            <a:avLst/>
          </a:prstGeom>
        </p:spPr>
      </p:pic>
    </p:spTree>
    <p:extLst>
      <p:ext uri="{BB962C8B-B14F-4D97-AF65-F5344CB8AC3E}">
        <p14:creationId xmlns:p14="http://schemas.microsoft.com/office/powerpoint/2010/main" val="288272509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le 1">
            <a:extLst>
              <a:ext uri="{FF2B5EF4-FFF2-40B4-BE49-F238E27FC236}">
                <a16:creationId xmlns:a16="http://schemas.microsoft.com/office/drawing/2014/main" id="{427D9AF1-1DF4-4396-B535-75E6F808F81F}"/>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Protein Sequences Help Elucidate the History of Life on Earth</a:t>
            </a:r>
            <a:endParaRPr lang="en-AU" dirty="0">
              <a:solidFill>
                <a:srgbClr val="4E4CB4"/>
              </a:solidFill>
            </a:endParaRPr>
          </a:p>
        </p:txBody>
      </p:sp>
      <p:sp>
        <p:nvSpPr>
          <p:cNvPr id="7" name="Google Shape;447;p22">
            <a:extLst>
              <a:ext uri="{FF2B5EF4-FFF2-40B4-BE49-F238E27FC236}">
                <a16:creationId xmlns:a16="http://schemas.microsoft.com/office/drawing/2014/main" id="{4041CB61-1928-7E49-A79F-2EDF36DD63CA}"/>
              </a:ext>
            </a:extLst>
          </p:cNvPr>
          <p:cNvSpPr txBox="1">
            <a:spLocks/>
          </p:cNvSpPr>
          <p:nvPr/>
        </p:nvSpPr>
        <p:spPr>
          <a:xfrm>
            <a:off x="391391" y="1633314"/>
            <a:ext cx="8437418" cy="392388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dk1"/>
              </a:buClr>
              <a:buSzPts val="2380"/>
              <a:buFont typeface="Arial" panose="020B0604020202020204" pitchFamily="34" charset="0"/>
              <a:buChar char="•"/>
            </a:pPr>
            <a:r>
              <a:rPr lang="en-US" sz="2400" b="1" dirty="0"/>
              <a:t>bioinformatics:</a:t>
            </a:r>
            <a:r>
              <a:rPr lang="en-US" sz="2400" dirty="0"/>
              <a:t> </a:t>
            </a:r>
          </a:p>
          <a:p>
            <a:pPr marL="914400" lvl="1" indent="-381000">
              <a:lnSpc>
                <a:spcPct val="115000"/>
              </a:lnSpc>
              <a:buSzPts val="2400"/>
              <a:buFont typeface="Arial"/>
              <a:buChar char="–"/>
            </a:pPr>
            <a:r>
              <a:rPr lang="en-US" sz="2400" dirty="0"/>
              <a:t>identifies functional segments in new proteins</a:t>
            </a:r>
          </a:p>
          <a:p>
            <a:pPr marL="914400" lvl="1" indent="-381000">
              <a:lnSpc>
                <a:spcPct val="115000"/>
              </a:lnSpc>
              <a:buSzPts val="2400"/>
              <a:buFont typeface="Arial"/>
              <a:buChar char="–"/>
            </a:pPr>
            <a:r>
              <a:rPr lang="en-US" sz="2400" dirty="0"/>
              <a:t>establishes sequence and structural relationships to known proteins</a:t>
            </a:r>
          </a:p>
          <a:p>
            <a:pPr marL="342900" indent="-342900">
              <a:buClr>
                <a:schemeClr val="dk1"/>
              </a:buClr>
              <a:buSzPts val="2380"/>
              <a:buFont typeface="Arial" panose="020B0604020202020204" pitchFamily="34" charset="0"/>
              <a:buChar char="•"/>
            </a:pPr>
            <a:endParaRPr lang="en-US" sz="2400" dirty="0">
              <a:solidFill>
                <a:schemeClr val="dk1"/>
              </a:solidFill>
              <a:latin typeface="Arial" panose="020B0604020202020204" pitchFamily="34" charset="0"/>
              <a:ea typeface="Calibri"/>
              <a:cs typeface="Arial" panose="020B0604020202020204" pitchFamily="34" charset="0"/>
              <a:sym typeface="Calibri"/>
            </a:endParaRPr>
          </a:p>
          <a:p>
            <a:pPr marL="342900" indent="-342900">
              <a:buClr>
                <a:schemeClr val="dk1"/>
              </a:buClr>
              <a:buSzPts val="2380"/>
              <a:buFont typeface="Arial" panose="020B0604020202020204" pitchFamily="34" charset="0"/>
              <a:buChar char="•"/>
            </a:pPr>
            <a:r>
              <a:rPr lang="en-US" sz="2400" dirty="0"/>
              <a:t>essential amino acid residues = conserved over evolutionary time</a:t>
            </a:r>
          </a:p>
          <a:p>
            <a:pPr marL="342900" indent="-342900">
              <a:buClr>
                <a:schemeClr val="dk1"/>
              </a:buClr>
              <a:buSzPts val="2380"/>
              <a:buFont typeface="Arial" panose="020B0604020202020204" pitchFamily="34" charset="0"/>
              <a:buChar char="•"/>
            </a:pPr>
            <a:endParaRPr lang="en-US" sz="2400" dirty="0"/>
          </a:p>
          <a:p>
            <a:pPr marL="342900" indent="-342900">
              <a:buClr>
                <a:schemeClr val="dk1"/>
              </a:buClr>
              <a:buSzPts val="2380"/>
              <a:buFont typeface="Arial" panose="020B0604020202020204" pitchFamily="34" charset="0"/>
              <a:buChar char="•"/>
            </a:pPr>
            <a:r>
              <a:rPr lang="en-US" sz="2400" dirty="0"/>
              <a:t>less important amino acid residues = vary over evolutionary time </a:t>
            </a:r>
          </a:p>
          <a:p>
            <a:pPr marL="342900" indent="-342900">
              <a:buClr>
                <a:schemeClr val="dk1"/>
              </a:buClr>
              <a:buSzPts val="2380"/>
              <a:buFont typeface="Arial" panose="020B0604020202020204" pitchFamily="34" charset="0"/>
              <a:buChar char="•"/>
            </a:pPr>
            <a:endParaRPr lang="en-US" sz="2400" dirty="0"/>
          </a:p>
          <a:p>
            <a:pPr marL="230187" indent="-230187">
              <a:buClr>
                <a:schemeClr val="dk1"/>
              </a:buClr>
              <a:buSzPts val="2380"/>
              <a:buFont typeface="Calibri"/>
              <a:buChar char="•"/>
            </a:pPr>
            <a:endParaRPr lang="en-US" sz="2400" dirty="0">
              <a:solidFill>
                <a:schemeClr val="dk1"/>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159429690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3" name="Title 2">
            <a:extLst>
              <a:ext uri="{FF2B5EF4-FFF2-40B4-BE49-F238E27FC236}">
                <a16:creationId xmlns:a16="http://schemas.microsoft.com/office/drawing/2014/main" id="{C365C9DB-BD6A-4A1B-85A4-B5AF919120A2}"/>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Transfer of Genes from Organism to Organism</a:t>
            </a:r>
            <a:endParaRPr lang="en-AU" dirty="0"/>
          </a:p>
        </p:txBody>
      </p:sp>
      <p:sp>
        <p:nvSpPr>
          <p:cNvPr id="5" name="Google Shape;447;p22">
            <a:extLst>
              <a:ext uri="{FF2B5EF4-FFF2-40B4-BE49-F238E27FC236}">
                <a16:creationId xmlns:a16="http://schemas.microsoft.com/office/drawing/2014/main" id="{F5E4EC2D-9A16-F248-A4DB-E759721BB86E}"/>
              </a:ext>
            </a:extLst>
          </p:cNvPr>
          <p:cNvSpPr txBox="1">
            <a:spLocks/>
          </p:cNvSpPr>
          <p:nvPr/>
        </p:nvSpPr>
        <p:spPr>
          <a:xfrm>
            <a:off x="552323" y="1731815"/>
            <a:ext cx="8039354" cy="392388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1">
              <a:buClr>
                <a:schemeClr val="dk1"/>
              </a:buClr>
              <a:buSzPts val="2380"/>
            </a:pPr>
            <a:endParaRPr lang="en-US" sz="2400" dirty="0">
              <a:solidFill>
                <a:schemeClr val="dk1"/>
              </a:solidFill>
              <a:latin typeface="Arial" panose="020B0604020202020204" pitchFamily="34" charset="0"/>
              <a:ea typeface="Calibri"/>
              <a:cs typeface="Arial" panose="020B0604020202020204" pitchFamily="34" charset="0"/>
              <a:sym typeface="Calibri"/>
            </a:endParaRPr>
          </a:p>
          <a:p>
            <a:pPr marL="342900" indent="-342900">
              <a:buClr>
                <a:schemeClr val="dk1"/>
              </a:buClr>
              <a:buSzPts val="2380"/>
              <a:buFont typeface="Arial" panose="020B0604020202020204" pitchFamily="34" charset="0"/>
              <a:buChar char="•"/>
            </a:pPr>
            <a:r>
              <a:rPr lang="en-US" sz="2400" b="1" dirty="0"/>
              <a:t>horizontal gene transfer </a:t>
            </a:r>
            <a:r>
              <a:rPr lang="en-US" sz="2400" dirty="0"/>
              <a:t>= transfer of a gene or group of genes from one organism to another</a:t>
            </a:r>
          </a:p>
          <a:p>
            <a:pPr marL="914400" lvl="1" indent="-381000">
              <a:lnSpc>
                <a:spcPct val="115000"/>
              </a:lnSpc>
              <a:buSzPts val="2400"/>
              <a:buFont typeface="Arial"/>
              <a:buChar char="–"/>
            </a:pPr>
            <a:r>
              <a:rPr lang="en-US" sz="2400" dirty="0"/>
              <a:t>proteins derived from transferred genes are not good candidates for bacterial evolution studies</a:t>
            </a:r>
          </a:p>
          <a:p>
            <a:pPr marL="914400" lvl="1" indent="-381000">
              <a:lnSpc>
                <a:spcPct val="115000"/>
              </a:lnSpc>
              <a:buSzPts val="2400"/>
              <a:buFont typeface="Arial"/>
              <a:buChar char="–"/>
            </a:pPr>
            <a:r>
              <a:rPr lang="en-US" sz="2400" dirty="0"/>
              <a:t>for example, rapid spread of antibiotic-resistance genes in bacterial populations</a:t>
            </a:r>
          </a:p>
          <a:p>
            <a:pPr marL="914400" lvl="1" indent="-381000">
              <a:lnSpc>
                <a:spcPct val="115000"/>
              </a:lnSpc>
              <a:buSzPts val="2400"/>
              <a:buFont typeface="Arial"/>
              <a:buChar char="–"/>
            </a:pPr>
            <a:endParaRPr lang="en-US" sz="2400" dirty="0"/>
          </a:p>
          <a:p>
            <a:pPr marL="457200" lvl="1">
              <a:buClr>
                <a:schemeClr val="dk1"/>
              </a:buClr>
              <a:buSzPts val="2380"/>
            </a:pPr>
            <a:endParaRPr lang="en-US" sz="2400" dirty="0">
              <a:solidFill>
                <a:schemeClr val="dk1"/>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26568858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4" name="Title 3">
            <a:extLst>
              <a:ext uri="{FF2B5EF4-FFF2-40B4-BE49-F238E27FC236}">
                <a16:creationId xmlns:a16="http://schemas.microsoft.com/office/drawing/2014/main" id="{D1D1205A-4E1C-406F-AF9E-DB5336EDE3CA}"/>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Defining Members of Protein Families</a:t>
            </a:r>
            <a:endParaRPr lang="en-AU" dirty="0"/>
          </a:p>
        </p:txBody>
      </p:sp>
      <p:sp>
        <p:nvSpPr>
          <p:cNvPr id="5" name="Google Shape;447;p22">
            <a:extLst>
              <a:ext uri="{FF2B5EF4-FFF2-40B4-BE49-F238E27FC236}">
                <a16:creationId xmlns:a16="http://schemas.microsoft.com/office/drawing/2014/main" id="{F5E4EC2D-9A16-F248-A4DB-E759721BB86E}"/>
              </a:ext>
            </a:extLst>
          </p:cNvPr>
          <p:cNvSpPr txBox="1">
            <a:spLocks/>
          </p:cNvSpPr>
          <p:nvPr/>
        </p:nvSpPr>
        <p:spPr>
          <a:xfrm>
            <a:off x="552323" y="1592509"/>
            <a:ext cx="8039354" cy="282709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chemeClr val="dk1"/>
              </a:buClr>
              <a:buSzPts val="2380"/>
            </a:pPr>
            <a:endParaRPr lang="en-US" sz="2400" dirty="0">
              <a:solidFill>
                <a:schemeClr val="dk1"/>
              </a:solidFill>
              <a:latin typeface="Arial" panose="020B0604020202020204" pitchFamily="34" charset="0"/>
              <a:ea typeface="Calibri"/>
              <a:cs typeface="Arial" panose="020B0604020202020204" pitchFamily="34" charset="0"/>
              <a:sym typeface="Calibri"/>
            </a:endParaRPr>
          </a:p>
          <a:p>
            <a:pPr marL="342900" indent="-342900">
              <a:buClr>
                <a:schemeClr val="dk1"/>
              </a:buClr>
              <a:buSzPts val="2380"/>
              <a:buFont typeface="Arial" panose="020B0604020202020204" pitchFamily="34" charset="0"/>
              <a:buChar char="•"/>
            </a:pPr>
            <a:r>
              <a:rPr lang="en-US" sz="2400" b="1" dirty="0"/>
              <a:t>homologs </a:t>
            </a:r>
            <a:r>
              <a:rPr lang="en-US" sz="2400" dirty="0"/>
              <a:t>= </a:t>
            </a:r>
            <a:r>
              <a:rPr lang="en-US" sz="2400" b="1" dirty="0"/>
              <a:t>homologous proteins </a:t>
            </a:r>
            <a:r>
              <a:rPr lang="en-US" sz="2400" dirty="0"/>
              <a:t>= members of protein families </a:t>
            </a:r>
          </a:p>
          <a:p>
            <a:pPr marL="914400" lvl="1" indent="-381000">
              <a:lnSpc>
                <a:spcPct val="115000"/>
              </a:lnSpc>
              <a:buSzPts val="2400"/>
              <a:buFont typeface="Arial"/>
              <a:buChar char="–"/>
            </a:pPr>
            <a:r>
              <a:rPr lang="en-US" sz="2400" b="1" dirty="0"/>
              <a:t>paralogs </a:t>
            </a:r>
            <a:r>
              <a:rPr lang="en-US" sz="2400" dirty="0"/>
              <a:t>= homologs in same species </a:t>
            </a:r>
          </a:p>
          <a:p>
            <a:pPr marL="914400" lvl="1" indent="-381000">
              <a:lnSpc>
                <a:spcPct val="115000"/>
              </a:lnSpc>
              <a:buSzPts val="2400"/>
              <a:buFont typeface="Arial"/>
              <a:buChar char="–"/>
            </a:pPr>
            <a:r>
              <a:rPr lang="en-US" sz="2400" b="1" dirty="0"/>
              <a:t>orthologs </a:t>
            </a:r>
            <a:r>
              <a:rPr lang="en-US" sz="2400" dirty="0"/>
              <a:t>=</a:t>
            </a:r>
            <a:r>
              <a:rPr lang="en-US" sz="2400" b="1" dirty="0"/>
              <a:t> </a:t>
            </a:r>
            <a:r>
              <a:rPr lang="en-US" sz="2400" dirty="0"/>
              <a:t>homologs in different species</a:t>
            </a:r>
          </a:p>
          <a:p>
            <a:pPr marL="914400" lvl="1" indent="-381000">
              <a:lnSpc>
                <a:spcPct val="115000"/>
              </a:lnSpc>
              <a:buSzPts val="2400"/>
              <a:buFont typeface="Arial"/>
              <a:buChar char="–"/>
            </a:pPr>
            <a:r>
              <a:rPr lang="en-US" sz="2400" dirty="0"/>
              <a:t>identified by comparing protein sequences to a database of protein sequences </a:t>
            </a:r>
          </a:p>
          <a:p>
            <a:pPr marL="914400" lvl="1" indent="-381000">
              <a:lnSpc>
                <a:spcPct val="115000"/>
              </a:lnSpc>
              <a:buSzPts val="2400"/>
              <a:buFont typeface="Arial"/>
              <a:buChar char="–"/>
            </a:pPr>
            <a:endParaRPr lang="en-US" sz="2400" b="1" dirty="0"/>
          </a:p>
        </p:txBody>
      </p:sp>
      <p:pic>
        <p:nvPicPr>
          <p:cNvPr id="3" name="Picture 2" descr="A figure shows the alignment between protein sequences of two bacteria and why introduction of a gap is helpful to produce the alignment.">
            <a:extLst>
              <a:ext uri="{FF2B5EF4-FFF2-40B4-BE49-F238E27FC236}">
                <a16:creationId xmlns:a16="http://schemas.microsoft.com/office/drawing/2014/main" id="{286E0FDF-21BB-5243-B9D2-F478884C55A2}"/>
              </a:ext>
            </a:extLst>
          </p:cNvPr>
          <p:cNvPicPr>
            <a:picLocks noChangeAspect="1"/>
          </p:cNvPicPr>
          <p:nvPr/>
        </p:nvPicPr>
        <p:blipFill>
          <a:blip r:embed="rId3"/>
          <a:stretch>
            <a:fillRect/>
          </a:stretch>
        </p:blipFill>
        <p:spPr>
          <a:xfrm>
            <a:off x="1031730" y="4719782"/>
            <a:ext cx="7064664" cy="796609"/>
          </a:xfrm>
          <a:prstGeom prst="rect">
            <a:avLst/>
          </a:prstGeom>
        </p:spPr>
      </p:pic>
    </p:spTree>
    <p:extLst>
      <p:ext uri="{BB962C8B-B14F-4D97-AF65-F5344CB8AC3E}">
        <p14:creationId xmlns:p14="http://schemas.microsoft.com/office/powerpoint/2010/main" val="14173891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1AE9BC45-80F1-4429-8FEF-929E867121EE}"/>
              </a:ext>
            </a:extLst>
          </p:cNvPr>
          <p:cNvPicPr>
            <a:picLocks noChangeAspect="1"/>
          </p:cNvPicPr>
          <p:nvPr/>
        </p:nvPicPr>
        <p:blipFill>
          <a:blip r:embed="rId3"/>
          <a:stretch>
            <a:fillRect/>
          </a:stretch>
        </p:blipFill>
        <p:spPr>
          <a:xfrm>
            <a:off x="814806" y="344928"/>
            <a:ext cx="1133954" cy="816935"/>
          </a:xfrm>
          <a:prstGeom prst="rect">
            <a:avLst/>
          </a:prstGeom>
        </p:spPr>
      </p:pic>
      <p:sp>
        <p:nvSpPr>
          <p:cNvPr id="2" name="Title 1">
            <a:extLst>
              <a:ext uri="{FF2B5EF4-FFF2-40B4-BE49-F238E27FC236}">
                <a16:creationId xmlns:a16="http://schemas.microsoft.com/office/drawing/2014/main" id="{93A6E276-CFBA-4172-9A87-703211471327}"/>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18</a:t>
            </a:r>
            <a:endParaRPr lang="en-AU" dirty="0">
              <a:solidFill>
                <a:srgbClr val="145C76"/>
              </a:solidFill>
            </a:endParaRPr>
          </a:p>
        </p:txBody>
      </p:sp>
      <p:sp>
        <p:nvSpPr>
          <p:cNvPr id="6" name="Google Shape;433;g847cf01710_0_113">
            <a:extLst>
              <a:ext uri="{FF2B5EF4-FFF2-40B4-BE49-F238E27FC236}">
                <a16:creationId xmlns:a16="http://schemas.microsoft.com/office/drawing/2014/main" id="{B1BF0AF1-938D-6E47-888B-22B0B8AB463B}"/>
              </a:ext>
            </a:extLst>
          </p:cNvPr>
          <p:cNvSpPr txBox="1">
            <a:spLocks/>
          </p:cNvSpPr>
          <p:nvPr/>
        </p:nvSpPr>
        <p:spPr>
          <a:xfrm>
            <a:off x="677875" y="1371600"/>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Which statement is false? </a:t>
            </a:r>
          </a:p>
          <a:p>
            <a:pPr marL="0" indent="0" algn="l">
              <a:lnSpc>
                <a:spcPct val="115000"/>
              </a:lnSpc>
              <a:spcBef>
                <a:spcPts val="0"/>
              </a:spcBef>
              <a:buSzPts val="1100"/>
            </a:pPr>
            <a:endParaRPr lang="en-US" sz="2400" dirty="0">
              <a:latin typeface="Arial" panose="020B0604020202020204" pitchFamily="34" charset="0"/>
              <a:ea typeface="Arial"/>
              <a:cs typeface="Arial" panose="020B0604020202020204" pitchFamily="34" charset="0"/>
              <a:sym typeface="Arial"/>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A. p</a:t>
            </a:r>
            <a:r>
              <a:rPr lang="en-US" sz="2400" dirty="0">
                <a:latin typeface="Arial" panose="020B0604020202020204" pitchFamily="34" charset="0"/>
                <a:cs typeface="Arial" panose="020B0604020202020204" pitchFamily="34" charset="0"/>
              </a:rPr>
              <a:t>rotein structure is commonly defined at four levels. </a:t>
            </a:r>
          </a:p>
          <a:p>
            <a:pPr marL="0" indent="0" algn="l">
              <a:lnSpc>
                <a:spcPct val="115000"/>
              </a:lnSpc>
              <a:spcBef>
                <a:spcPts val="0"/>
              </a:spcBef>
              <a:buSzPts val="1100"/>
            </a:pPr>
            <a:r>
              <a:rPr lang="en-US" sz="2400" dirty="0">
                <a:latin typeface="Arial" panose="020B0604020202020204" pitchFamily="34" charset="0"/>
                <a:cs typeface="Arial" panose="020B0604020202020204" pitchFamily="34" charset="0"/>
              </a:rPr>
              <a:t>     between organisms. </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B. The function of a protein is a result of its amino acid</a:t>
            </a:r>
          </a:p>
          <a:p>
            <a:pPr marL="0" indent="0" algn="l">
              <a:lnSpc>
                <a:spcPct val="115000"/>
              </a:lnSpc>
              <a:spcBef>
                <a:spcPts val="0"/>
              </a:spcBef>
              <a:buSzPts val="1100"/>
            </a:pPr>
            <a:r>
              <a:rPr lang="en-US" sz="2400" dirty="0">
                <a:latin typeface="Arial" panose="020B0604020202020204" pitchFamily="34" charset="0"/>
                <a:cs typeface="Arial" panose="020B0604020202020204" pitchFamily="34" charset="0"/>
              </a:rPr>
              <a:t>     sequence.</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C. Orthologs are homologs found in the same species.</a:t>
            </a: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D. It is possible to change the amino acid sequence of a</a:t>
            </a:r>
          </a:p>
          <a:p>
            <a:pPr marL="0" indent="0" algn="l">
              <a:lnSpc>
                <a:spcPct val="115000"/>
              </a:lnSpc>
              <a:spcBef>
                <a:spcPts val="0"/>
              </a:spcBef>
              <a:buSzPts val="1100"/>
            </a:pPr>
            <a:r>
              <a:rPr lang="en-US" sz="2400" dirty="0">
                <a:latin typeface="Arial" panose="020B0604020202020204" pitchFamily="34" charset="0"/>
                <a:cs typeface="Arial" panose="020B0604020202020204" pitchFamily="34" charset="0"/>
              </a:rPr>
              <a:t>     protein and have no effect on its function. </a:t>
            </a:r>
          </a:p>
          <a:p>
            <a:pPr marL="0" indent="0" algn="l">
              <a:lnSpc>
                <a:spcPct val="115000"/>
              </a:lnSpc>
              <a:spcBef>
                <a:spcPts val="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endParaRPr>
          </a:p>
          <a:p>
            <a:pPr marL="0" indent="0" algn="l">
              <a:spcBef>
                <a:spcPts val="360"/>
              </a:spcBef>
            </a:pPr>
            <a:endParaRPr lang="en-US" dirty="0"/>
          </a:p>
        </p:txBody>
      </p:sp>
    </p:spTree>
    <p:extLst>
      <p:ext uri="{BB962C8B-B14F-4D97-AF65-F5344CB8AC3E}">
        <p14:creationId xmlns:p14="http://schemas.microsoft.com/office/powerpoint/2010/main" val="22182280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8FEDF68B-C245-4FA6-BAAF-C5E88531DE09}"/>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18, Response</a:t>
            </a:r>
            <a:endParaRPr lang="en-AU" dirty="0">
              <a:solidFill>
                <a:srgbClr val="145C76"/>
              </a:solidFill>
            </a:endParaRPr>
          </a:p>
        </p:txBody>
      </p:sp>
      <p:sp>
        <p:nvSpPr>
          <p:cNvPr id="14" name="Google Shape;433;g847cf01710_0_113">
            <a:extLst>
              <a:ext uri="{FF2B5EF4-FFF2-40B4-BE49-F238E27FC236}">
                <a16:creationId xmlns:a16="http://schemas.microsoft.com/office/drawing/2014/main" id="{6D640D7E-CC93-5847-85B6-3FE8A8AEB27A}"/>
              </a:ext>
            </a:extLst>
          </p:cNvPr>
          <p:cNvSpPr txBox="1">
            <a:spLocks/>
          </p:cNvSpPr>
          <p:nvPr/>
        </p:nvSpPr>
        <p:spPr>
          <a:xfrm>
            <a:off x="677875" y="1371600"/>
            <a:ext cx="7801107"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Which statement is false? </a:t>
            </a:r>
          </a:p>
          <a:p>
            <a:pPr marL="0" indent="0" algn="l">
              <a:lnSpc>
                <a:spcPct val="115000"/>
              </a:lnSpc>
              <a:spcBef>
                <a:spcPts val="80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b="1" dirty="0">
                <a:latin typeface="Arial" panose="020B0604020202020204" pitchFamily="34" charset="0"/>
                <a:ea typeface="Arial"/>
                <a:cs typeface="Arial" panose="020B0604020202020204" pitchFamily="34" charset="0"/>
                <a:sym typeface="Arial"/>
              </a:rPr>
              <a:t>C. Orthologs are homologs found in the same</a:t>
            </a:r>
          </a:p>
          <a:p>
            <a:pPr marL="0" indent="0" algn="l">
              <a:lnSpc>
                <a:spcPct val="115000"/>
              </a:lnSpc>
              <a:spcBef>
                <a:spcPts val="0"/>
              </a:spcBef>
              <a:buSzPts val="1100"/>
            </a:pPr>
            <a:r>
              <a:rPr lang="en-US" sz="2400" b="1" dirty="0">
                <a:latin typeface="Arial" panose="020B0604020202020204" pitchFamily="34" charset="0"/>
                <a:ea typeface="Arial"/>
                <a:cs typeface="Arial" panose="020B0604020202020204" pitchFamily="34" charset="0"/>
                <a:sym typeface="Arial"/>
              </a:rPr>
              <a:t>     species.</a:t>
            </a:r>
            <a:endParaRPr lang="en-US" sz="2400" b="1"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sym typeface="Arial"/>
              <a:extLst>
                <a:ext uri="http://customooxmlschemas.google.com/">
                  <go:slidesCustomData xmlns:lc="http://schemas.openxmlformats.org/drawingml/2006/lockedCanva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a:p>
            <a:pPr marL="0" indent="0" algn="l">
              <a:lnSpc>
                <a:spcPct val="115000"/>
              </a:lnSpc>
              <a:spcBef>
                <a:spcPts val="0"/>
              </a:spcBef>
              <a:buSzPts val="1100"/>
            </a:pPr>
            <a:r>
              <a:rPr lang="en-US" sz="2400" b="1" dirty="0">
                <a:latin typeface="Arial" panose="020B0604020202020204" pitchFamily="34" charset="0"/>
                <a:cs typeface="Arial" panose="020B0604020202020204" pitchFamily="34" charset="0"/>
              </a:rPr>
              <a:t>Homologs from different species are called orthologs.</a:t>
            </a:r>
            <a:br>
              <a:rPr lang="en-US" sz="2400" dirty="0"/>
            </a:br>
            <a:endParaRPr lang="en-US" sz="2400" b="1" dirty="0">
              <a:latin typeface="Arial" panose="020B0604020202020204" pitchFamily="34" charset="0"/>
              <a:cs typeface="Arial" panose="020B0604020202020204" pitchFamily="34" charset="0"/>
              <a:sym typeface="Arial"/>
              <a:extLst>
                <a:ext uri="http://customooxmlschemas.google.com/">
                  <go:slidesCustomData xmlns:lc="http://schemas.openxmlformats.org/drawingml/2006/lockedCanva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p:txBody>
      </p:sp>
    </p:spTree>
    <p:extLst>
      <p:ext uri="{BB962C8B-B14F-4D97-AF65-F5344CB8AC3E}">
        <p14:creationId xmlns:p14="http://schemas.microsoft.com/office/powerpoint/2010/main" val="786665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3" name="Title 2">
            <a:extLst>
              <a:ext uri="{FF2B5EF4-FFF2-40B4-BE49-F238E27FC236}">
                <a16:creationId xmlns:a16="http://schemas.microsoft.com/office/drawing/2014/main" id="{3CF7412F-0DDB-41BD-8350-3330CD173D77}"/>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Constructing Evolutionary Trees</a:t>
            </a:r>
            <a:endParaRPr lang="en-AU" dirty="0"/>
          </a:p>
        </p:txBody>
      </p:sp>
      <p:sp>
        <p:nvSpPr>
          <p:cNvPr id="5" name="Google Shape;447;p22">
            <a:extLst>
              <a:ext uri="{FF2B5EF4-FFF2-40B4-BE49-F238E27FC236}">
                <a16:creationId xmlns:a16="http://schemas.microsoft.com/office/drawing/2014/main" id="{F5E4EC2D-9A16-F248-A4DB-E759721BB86E}"/>
              </a:ext>
            </a:extLst>
          </p:cNvPr>
          <p:cNvSpPr txBox="1">
            <a:spLocks/>
          </p:cNvSpPr>
          <p:nvPr/>
        </p:nvSpPr>
        <p:spPr>
          <a:xfrm>
            <a:off x="413777" y="1704103"/>
            <a:ext cx="3894985" cy="392388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chemeClr val="dk1"/>
              </a:buClr>
              <a:buSzPts val="2380"/>
            </a:pPr>
            <a:endParaRPr lang="en-US" sz="2400" dirty="0">
              <a:solidFill>
                <a:schemeClr val="dk1"/>
              </a:solidFill>
              <a:latin typeface="Arial" panose="020B0604020202020204" pitchFamily="34" charset="0"/>
              <a:ea typeface="Calibri"/>
              <a:cs typeface="Arial" panose="020B0604020202020204" pitchFamily="34" charset="0"/>
              <a:sym typeface="Calibri"/>
            </a:endParaRPr>
          </a:p>
          <a:p>
            <a:pPr marL="342900" indent="-342900">
              <a:buClr>
                <a:schemeClr val="dk1"/>
              </a:buClr>
              <a:buSzPts val="2380"/>
              <a:buFont typeface="Arial" panose="020B0604020202020204" pitchFamily="34" charset="0"/>
              <a:buChar char="•"/>
            </a:pPr>
            <a:r>
              <a:rPr lang="en-US" sz="2400" dirty="0"/>
              <a:t>segregate organisms into classes based on sequence divergence in protein families</a:t>
            </a:r>
          </a:p>
          <a:p>
            <a:pPr>
              <a:buClr>
                <a:schemeClr val="dk1"/>
              </a:buClr>
              <a:buSzPts val="2380"/>
            </a:pPr>
            <a:endParaRPr lang="en-US" sz="2400" dirty="0"/>
          </a:p>
          <a:p>
            <a:pPr marL="342900" indent="-342900">
              <a:buClr>
                <a:schemeClr val="dk1"/>
              </a:buClr>
              <a:buSzPts val="2380"/>
              <a:buFont typeface="Arial" panose="020B0604020202020204" pitchFamily="34" charset="0"/>
              <a:buChar char="•"/>
            </a:pPr>
            <a:r>
              <a:rPr lang="en-US" sz="2400" b="1" dirty="0"/>
              <a:t>signature sequences </a:t>
            </a:r>
            <a:r>
              <a:rPr lang="en-US" sz="2400" dirty="0"/>
              <a:t>= certain protein segments specific to a taxonomic group</a:t>
            </a:r>
            <a:endParaRPr lang="en-US" sz="2400" b="1" dirty="0"/>
          </a:p>
        </p:txBody>
      </p:sp>
      <p:pic>
        <p:nvPicPr>
          <p:cNvPr id="4" name="Picture 3" descr="A figure shows an evolutionary tree that expands out into a circular shape from a root in the center. Five major bacterial phyla are shown around the outside.">
            <a:extLst>
              <a:ext uri="{FF2B5EF4-FFF2-40B4-BE49-F238E27FC236}">
                <a16:creationId xmlns:a16="http://schemas.microsoft.com/office/drawing/2014/main" id="{4DB28041-D018-5A41-B4D6-CB97134656E9}"/>
              </a:ext>
            </a:extLst>
          </p:cNvPr>
          <p:cNvPicPr>
            <a:picLocks noChangeAspect="1"/>
          </p:cNvPicPr>
          <p:nvPr/>
        </p:nvPicPr>
        <p:blipFill>
          <a:blip r:embed="rId3"/>
          <a:stretch>
            <a:fillRect/>
          </a:stretch>
        </p:blipFill>
        <p:spPr>
          <a:xfrm>
            <a:off x="4572000" y="1731815"/>
            <a:ext cx="4019677" cy="4011765"/>
          </a:xfrm>
          <a:prstGeom prst="rect">
            <a:avLst/>
          </a:prstGeom>
        </p:spPr>
      </p:pic>
    </p:spTree>
    <p:extLst>
      <p:ext uri="{BB962C8B-B14F-4D97-AF65-F5344CB8AC3E}">
        <p14:creationId xmlns:p14="http://schemas.microsoft.com/office/powerpoint/2010/main" val="20257679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F19E06E8-D4FB-4968-ABD4-BBA5DD1B8BB3}"/>
              </a:ext>
            </a:extLst>
          </p:cNvPr>
          <p:cNvPicPr>
            <a:picLocks noChangeAspect="1"/>
          </p:cNvPicPr>
          <p:nvPr/>
        </p:nvPicPr>
        <p:blipFill>
          <a:blip r:embed="rId3"/>
          <a:stretch>
            <a:fillRect/>
          </a:stretch>
        </p:blipFill>
        <p:spPr>
          <a:xfrm>
            <a:off x="765644" y="335096"/>
            <a:ext cx="1133954" cy="816935"/>
          </a:xfrm>
          <a:prstGeom prst="rect">
            <a:avLst/>
          </a:prstGeom>
        </p:spPr>
      </p:pic>
      <p:sp>
        <p:nvSpPr>
          <p:cNvPr id="2" name="Title 1">
            <a:extLst>
              <a:ext uri="{FF2B5EF4-FFF2-40B4-BE49-F238E27FC236}">
                <a16:creationId xmlns:a16="http://schemas.microsoft.com/office/drawing/2014/main" id="{55D742C2-D0B7-427A-9E0F-50E77486A81B}"/>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19</a:t>
            </a:r>
            <a:endParaRPr lang="en-AU" dirty="0">
              <a:solidFill>
                <a:srgbClr val="145C76"/>
              </a:solidFill>
            </a:endParaRPr>
          </a:p>
        </p:txBody>
      </p:sp>
      <p:sp>
        <p:nvSpPr>
          <p:cNvPr id="6" name="Google Shape;433;g847cf01710_0_113">
            <a:extLst>
              <a:ext uri="{FF2B5EF4-FFF2-40B4-BE49-F238E27FC236}">
                <a16:creationId xmlns:a16="http://schemas.microsoft.com/office/drawing/2014/main" id="{B1BF0AF1-938D-6E47-888B-22B0B8AB463B}"/>
              </a:ext>
            </a:extLst>
          </p:cNvPr>
          <p:cNvSpPr txBox="1">
            <a:spLocks/>
          </p:cNvSpPr>
          <p:nvPr/>
        </p:nvSpPr>
        <p:spPr>
          <a:xfrm>
            <a:off x="677875" y="1371600"/>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The amino acid sequences of proteins: </a:t>
            </a:r>
          </a:p>
          <a:p>
            <a:pPr marL="0" indent="0" algn="l">
              <a:lnSpc>
                <a:spcPct val="115000"/>
              </a:lnSpc>
              <a:spcBef>
                <a:spcPts val="0"/>
              </a:spcBef>
              <a:buSzPts val="1100"/>
            </a:pPr>
            <a:endParaRPr lang="en-US" sz="2400" dirty="0">
              <a:latin typeface="Arial" panose="020B0604020202020204" pitchFamily="34" charset="0"/>
              <a:ea typeface="Arial"/>
              <a:cs typeface="Arial" panose="020B0604020202020204" pitchFamily="34" charset="0"/>
              <a:sym typeface="Arial"/>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A. </a:t>
            </a:r>
            <a:r>
              <a:rPr lang="en-US" sz="2400" dirty="0">
                <a:latin typeface="Arial" panose="020B0604020202020204" pitchFamily="34" charset="0"/>
                <a:cs typeface="Arial" panose="020B0604020202020204" pitchFamily="34" charset="0"/>
              </a:rPr>
              <a:t>can be used to establish evolutionary relationships</a:t>
            </a:r>
          </a:p>
          <a:p>
            <a:pPr marL="0" indent="0" algn="l">
              <a:lnSpc>
                <a:spcPct val="115000"/>
              </a:lnSpc>
              <a:spcBef>
                <a:spcPts val="0"/>
              </a:spcBef>
              <a:buSzPts val="1100"/>
            </a:pPr>
            <a:r>
              <a:rPr lang="en-US" sz="2400" dirty="0">
                <a:latin typeface="Arial" panose="020B0604020202020204" pitchFamily="34" charset="0"/>
                <a:cs typeface="Arial" panose="020B0604020202020204" pitchFamily="34" charset="0"/>
              </a:rPr>
              <a:t>     between organisms. </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B. a</a:t>
            </a:r>
            <a:r>
              <a:rPr lang="en-US" sz="2400" dirty="0">
                <a:latin typeface="Arial" panose="020B0604020202020204" pitchFamily="34" charset="0"/>
                <a:cs typeface="Arial" panose="020B0604020202020204" pitchFamily="34" charset="0"/>
              </a:rPr>
              <a:t>re an example of tertiary structure.</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C. a</a:t>
            </a:r>
            <a:r>
              <a:rPr lang="en-US" sz="2400" dirty="0">
                <a:latin typeface="Arial" panose="020B0604020202020204" pitchFamily="34" charset="0"/>
                <a:cs typeface="Arial" panose="020B0604020202020204" pitchFamily="34" charset="0"/>
              </a:rPr>
              <a:t>re similar within a given organism.</a:t>
            </a: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D. are also referred to as “consensus sequences.”</a:t>
            </a: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endParaRPr>
          </a:p>
          <a:p>
            <a:pPr marL="0" indent="0" algn="l">
              <a:spcBef>
                <a:spcPts val="360"/>
              </a:spcBef>
            </a:pPr>
            <a:endParaRPr lang="en-US" dirty="0"/>
          </a:p>
        </p:txBody>
      </p:sp>
    </p:spTree>
    <p:extLst>
      <p:ext uri="{BB962C8B-B14F-4D97-AF65-F5344CB8AC3E}">
        <p14:creationId xmlns:p14="http://schemas.microsoft.com/office/powerpoint/2010/main" val="72872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78"/>
        <p:cNvGrpSpPr/>
        <p:nvPr/>
      </p:nvGrpSpPr>
      <p:grpSpPr>
        <a:xfrm>
          <a:off x="0" y="0"/>
          <a:ext cx="0" cy="0"/>
          <a:chOff x="0" y="0"/>
          <a:chExt cx="0" cy="0"/>
        </a:xfrm>
      </p:grpSpPr>
      <p:pic>
        <p:nvPicPr>
          <p:cNvPr id="3" name="Picture 2" descr="Icon P 1&#10;">
            <a:extLst>
              <a:ext uri="{FF2B5EF4-FFF2-40B4-BE49-F238E27FC236}">
                <a16:creationId xmlns:a16="http://schemas.microsoft.com/office/drawing/2014/main" id="{819C2868-26A7-45A8-8A95-8D1C4E43AF18}"/>
              </a:ext>
            </a:extLst>
          </p:cNvPr>
          <p:cNvPicPr>
            <a:picLocks noChangeAspect="1"/>
          </p:cNvPicPr>
          <p:nvPr/>
        </p:nvPicPr>
        <p:blipFill>
          <a:blip r:embed="rId3"/>
          <a:stretch>
            <a:fillRect/>
          </a:stretch>
        </p:blipFill>
        <p:spPr>
          <a:xfrm>
            <a:off x="933197" y="353532"/>
            <a:ext cx="1133954" cy="816935"/>
          </a:xfrm>
          <a:prstGeom prst="rect">
            <a:avLst/>
          </a:prstGeom>
        </p:spPr>
      </p:pic>
      <p:sp>
        <p:nvSpPr>
          <p:cNvPr id="2" name="Title 1">
            <a:extLst>
              <a:ext uri="{FF2B5EF4-FFF2-40B4-BE49-F238E27FC236}">
                <a16:creationId xmlns:a16="http://schemas.microsoft.com/office/drawing/2014/main" id="{D0F29805-00BD-47A5-B355-420D3400FB9F}"/>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1</a:t>
            </a:r>
            <a:endParaRPr lang="en-AU" dirty="0">
              <a:solidFill>
                <a:srgbClr val="145C76"/>
              </a:solidFill>
            </a:endParaRPr>
          </a:p>
        </p:txBody>
      </p:sp>
      <p:sp>
        <p:nvSpPr>
          <p:cNvPr id="4" name="Text Placeholder 3">
            <a:extLst>
              <a:ext uri="{FF2B5EF4-FFF2-40B4-BE49-F238E27FC236}">
                <a16:creationId xmlns:a16="http://schemas.microsoft.com/office/drawing/2014/main" id="{822BB7C3-C653-4DC5-AB53-3A48692B02BF}"/>
              </a:ext>
            </a:extLst>
          </p:cNvPr>
          <p:cNvSpPr>
            <a:spLocks noGrp="1"/>
          </p:cNvSpPr>
          <p:nvPr>
            <p:ph type="body" idx="1"/>
          </p:nvPr>
        </p:nvSpPr>
        <p:spPr/>
        <p:txBody>
          <a:bodyPr/>
          <a:lstStyle/>
          <a:p>
            <a:pPr marL="0" lvl="0" indent="0" algn="just">
              <a:lnSpc>
                <a:spcPct val="115000"/>
              </a:lnSpc>
              <a:spcBef>
                <a:spcPts val="800"/>
              </a:spcBef>
              <a:buNone/>
            </a:pPr>
            <a:r>
              <a:rPr lang="en-US"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9"/>
                  </a:ext>
                </a:extLst>
              </a:rPr>
              <a:t>Which a</a:t>
            </a:r>
            <a:r>
              <a:rPr lang="en-US"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0"/>
                  </a:ext>
                </a:extLst>
              </a:rPr>
              <a:t>mino acid has three </a:t>
            </a:r>
            <a:r>
              <a:rPr lang="en-US" dirty="0" err="1">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0"/>
                  </a:ext>
                </a:extLst>
              </a:rPr>
              <a:t>p</a:t>
            </a:r>
            <a:r>
              <a:rPr lang="en-US" i="1" dirty="0" err="1">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1"/>
                  </a:ext>
                </a:extLst>
              </a:rPr>
              <a:t>K</a:t>
            </a:r>
            <a:r>
              <a:rPr lang="en-US" baseline="-25000" dirty="0" err="1">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2"/>
                  </a:ext>
                </a:extLst>
              </a:rPr>
              <a:t>a</a:t>
            </a:r>
            <a:r>
              <a:rPr lang="en-US"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3"/>
                  </a:ext>
                </a:extLst>
              </a:rPr>
              <a:t> values</a:t>
            </a:r>
            <a:r>
              <a:rPr lang="en-US"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3"/>
                  </a:ext>
                </a:extLst>
              </a:rPr>
              <a:t>?</a:t>
            </a:r>
            <a:endParaRPr lang="en-US"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4"/>
                </a:ext>
              </a:extLst>
            </a:endParaRPr>
          </a:p>
          <a:p>
            <a:pPr marL="0" lvl="0" indent="0" algn="just">
              <a:lnSpc>
                <a:spcPct val="115000"/>
              </a:lnSpc>
              <a:spcBef>
                <a:spcPts val="1200"/>
              </a:spcBef>
              <a:buNone/>
            </a:pPr>
            <a:r>
              <a:rPr lang="en-US" dirty="0">
                <a:latin typeface="Arial" panose="020B0604020202020204" pitchFamily="34" charset="0"/>
                <a:ea typeface="Arial"/>
                <a:cs typeface="Arial" panose="020B0604020202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5"/>
                  </a:ext>
                </a:extLst>
              </a:rPr>
              <a:t>A. </a:t>
            </a:r>
            <a:r>
              <a:rPr lang="en-US"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6"/>
                  </a:ext>
                </a:extLst>
              </a:rPr>
              <a:t>leucine</a:t>
            </a:r>
            <a:endParaRPr lang="en-US"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7"/>
                </a:ext>
              </a:extLst>
            </a:endParaRPr>
          </a:p>
          <a:p>
            <a:pPr marL="0" lvl="0" indent="0" algn="just">
              <a:lnSpc>
                <a:spcPct val="115000"/>
              </a:lnSpc>
              <a:spcBef>
                <a:spcPts val="800"/>
              </a:spcBef>
              <a:buNone/>
            </a:pPr>
            <a:r>
              <a:rPr lang="en-US" dirty="0">
                <a:latin typeface="Arial" panose="020B0604020202020204" pitchFamily="34" charset="0"/>
                <a:ea typeface="Arial"/>
                <a:cs typeface="Arial" panose="020B0604020202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8"/>
                  </a:ext>
                </a:extLst>
              </a:rPr>
              <a:t>B. </a:t>
            </a:r>
            <a:r>
              <a:rPr lang="en-US"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9"/>
                  </a:ext>
                </a:extLst>
              </a:rPr>
              <a:t>proline</a:t>
            </a:r>
            <a:endParaRPr lang="en-US"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0"/>
                </a:ext>
              </a:extLst>
            </a:endParaRPr>
          </a:p>
          <a:p>
            <a:pPr marL="0" lvl="0" indent="0" algn="just">
              <a:lnSpc>
                <a:spcPct val="115000"/>
              </a:lnSpc>
              <a:spcBef>
                <a:spcPts val="800"/>
              </a:spcBef>
              <a:buNone/>
            </a:pPr>
            <a:r>
              <a:rPr lang="en-US" dirty="0">
                <a:latin typeface="Arial" panose="020B0604020202020204" pitchFamily="34" charset="0"/>
                <a:ea typeface="Arial"/>
                <a:cs typeface="Arial" panose="020B0604020202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1"/>
                  </a:ext>
                </a:extLst>
              </a:rPr>
              <a:t>C. </a:t>
            </a:r>
            <a:r>
              <a:rPr lang="en-US"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2"/>
                  </a:ext>
                </a:extLst>
              </a:rPr>
              <a:t>glycine</a:t>
            </a:r>
            <a:endParaRPr lang="en-US"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3"/>
                </a:ext>
              </a:extLst>
            </a:endParaRPr>
          </a:p>
          <a:p>
            <a:pPr marL="0" lvl="0" indent="0" algn="just">
              <a:lnSpc>
                <a:spcPct val="115000"/>
              </a:lnSpc>
              <a:spcBef>
                <a:spcPts val="800"/>
              </a:spcBef>
              <a:buNone/>
            </a:pPr>
            <a:r>
              <a:rPr lang="en-US" dirty="0">
                <a:latin typeface="Arial" panose="020B0604020202020204" pitchFamily="34" charset="0"/>
                <a:ea typeface="Arial"/>
                <a:cs typeface="Arial" panose="020B0604020202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4"/>
                  </a:ext>
                </a:extLst>
              </a:rPr>
              <a:t>D. </a:t>
            </a:r>
            <a:r>
              <a:rPr lang="en-US"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5"/>
                  </a:ext>
                </a:extLst>
              </a:rPr>
              <a:t>threonine</a:t>
            </a:r>
            <a:endParaRPr lang="en-US"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6"/>
                </a:ext>
              </a:extLst>
            </a:endParaRPr>
          </a:p>
          <a:p>
            <a:pPr marL="0" lvl="0" indent="0" algn="just">
              <a:lnSpc>
                <a:spcPct val="115000"/>
              </a:lnSpc>
              <a:spcBef>
                <a:spcPts val="800"/>
              </a:spcBef>
              <a:buNone/>
            </a:pPr>
            <a:r>
              <a:rPr lang="en-US" dirty="0">
                <a:latin typeface="Arial" panose="020B0604020202020204" pitchFamily="34" charset="0"/>
                <a:ea typeface="Arial"/>
                <a:cs typeface="Arial" panose="020B0604020202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7"/>
                  </a:ext>
                </a:extLst>
              </a:rPr>
              <a:t>E. </a:t>
            </a:r>
            <a:r>
              <a:rPr lang="en-US"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8"/>
                  </a:ext>
                </a:extLst>
              </a:rPr>
              <a:t>cysteine</a:t>
            </a:r>
            <a:endParaRPr lang="en-AU"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99DC565C-1ECC-4875-AAE8-E5234B3D4CF6}"/>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19, Response</a:t>
            </a:r>
            <a:endParaRPr lang="en-AU" dirty="0">
              <a:solidFill>
                <a:srgbClr val="145C76"/>
              </a:solidFill>
            </a:endParaRPr>
          </a:p>
        </p:txBody>
      </p:sp>
      <p:sp>
        <p:nvSpPr>
          <p:cNvPr id="14" name="Google Shape;433;g847cf01710_0_113">
            <a:extLst>
              <a:ext uri="{FF2B5EF4-FFF2-40B4-BE49-F238E27FC236}">
                <a16:creationId xmlns:a16="http://schemas.microsoft.com/office/drawing/2014/main" id="{6D640D7E-CC93-5847-85B6-3FE8A8AEB27A}"/>
              </a:ext>
            </a:extLst>
          </p:cNvPr>
          <p:cNvSpPr txBox="1">
            <a:spLocks/>
          </p:cNvSpPr>
          <p:nvPr/>
        </p:nvSpPr>
        <p:spPr>
          <a:xfrm>
            <a:off x="677875" y="1371600"/>
            <a:ext cx="7772400" cy="484367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The amino acid sequences of proteins: </a:t>
            </a:r>
          </a:p>
          <a:p>
            <a:pPr marL="0" indent="0" algn="l">
              <a:lnSpc>
                <a:spcPct val="115000"/>
              </a:lnSpc>
              <a:spcBef>
                <a:spcPts val="80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b="1" dirty="0">
                <a:latin typeface="Arial" panose="020B0604020202020204" pitchFamily="34" charset="0"/>
                <a:ea typeface="Arial"/>
                <a:cs typeface="Arial" panose="020B0604020202020204" pitchFamily="34" charset="0"/>
                <a:sym typeface="Arial"/>
              </a:rPr>
              <a:t>A. </a:t>
            </a:r>
            <a:r>
              <a:rPr lang="en-US" sz="2400" b="1" dirty="0">
                <a:latin typeface="Arial" panose="020B0604020202020204" pitchFamily="34" charset="0"/>
                <a:cs typeface="Arial" panose="020B0604020202020204" pitchFamily="34" charset="0"/>
              </a:rPr>
              <a:t>can be used to establish evolutionary   </a:t>
            </a:r>
          </a:p>
          <a:p>
            <a:pPr marL="0" indent="0" algn="l">
              <a:lnSpc>
                <a:spcPct val="115000"/>
              </a:lnSpc>
              <a:spcBef>
                <a:spcPts val="0"/>
              </a:spcBef>
              <a:buSzPts val="1100"/>
            </a:pPr>
            <a:r>
              <a:rPr lang="en-US" sz="2400" b="1" dirty="0">
                <a:latin typeface="Arial" panose="020B0604020202020204" pitchFamily="34" charset="0"/>
                <a:cs typeface="Arial" panose="020B0604020202020204" pitchFamily="34" charset="0"/>
              </a:rPr>
              <a:t>     relationships between organisms. </a:t>
            </a: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sym typeface="Arial"/>
              <a:extLst>
                <a:ext uri="http://customooxmlschemas.google.com/">
                  <go:slidesCustomData xmlns:lc="http://schemas.openxmlformats.org/drawingml/2006/lockedCanva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a:p>
            <a:pPr marL="0" indent="0" algn="l">
              <a:lnSpc>
                <a:spcPct val="115000"/>
              </a:lnSpc>
              <a:spcBef>
                <a:spcPts val="0"/>
              </a:spcBef>
              <a:buSzPts val="1100"/>
            </a:pPr>
            <a:r>
              <a:rPr lang="en-US" sz="2400" b="1" dirty="0">
                <a:latin typeface="Arial" panose="020B0604020202020204" pitchFamily="34" charset="0"/>
                <a:cs typeface="Arial" panose="020B0604020202020204" pitchFamily="34" charset="0"/>
              </a:rPr>
              <a:t>Protein sequences are a rich source of information about protein structure and function. Bioinformatics can analyze changes in the amino acid sequences of homologous proteins over time to trace the evolution of life on Earth and establish evolutionary relationships between organisms.</a:t>
            </a:r>
            <a:endParaRPr lang="en-US" sz="2400" b="1" dirty="0">
              <a:latin typeface="Arial" panose="020B0604020202020204" pitchFamily="34" charset="0"/>
              <a:cs typeface="Arial" panose="020B0604020202020204" pitchFamily="34" charset="0"/>
              <a:sym typeface="Arial"/>
              <a:extLst>
                <a:ext uri="http://customooxmlschemas.google.com/">
                  <go:slidesCustomData xmlns:lc="http://schemas.openxmlformats.org/drawingml/2006/lockedCanva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p:txBody>
      </p:sp>
    </p:spTree>
    <p:extLst>
      <p:ext uri="{BB962C8B-B14F-4D97-AF65-F5344CB8AC3E}">
        <p14:creationId xmlns:p14="http://schemas.microsoft.com/office/powerpoint/2010/main" val="966207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85"/>
        <p:cNvGrpSpPr/>
        <p:nvPr/>
      </p:nvGrpSpPr>
      <p:grpSpPr>
        <a:xfrm>
          <a:off x="0" y="0"/>
          <a:ext cx="0" cy="0"/>
          <a:chOff x="0" y="0"/>
          <a:chExt cx="0" cy="0"/>
        </a:xfrm>
      </p:grpSpPr>
      <p:sp>
        <p:nvSpPr>
          <p:cNvPr id="3" name="Title 2">
            <a:extLst>
              <a:ext uri="{FF2B5EF4-FFF2-40B4-BE49-F238E27FC236}">
                <a16:creationId xmlns:a16="http://schemas.microsoft.com/office/drawing/2014/main" id="{F69DCCD4-54D1-406A-B769-DB06D25B3535}"/>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rPr>
              <a:t>Clicker Question 1, Response</a:t>
            </a:r>
            <a:endParaRPr lang="en-AU" dirty="0">
              <a:solidFill>
                <a:srgbClr val="145C76"/>
              </a:solidFill>
            </a:endParaRPr>
          </a:p>
        </p:txBody>
      </p:sp>
      <p:sp>
        <p:nvSpPr>
          <p:cNvPr id="4" name="Google Shape;280;g847cf01710_0_7">
            <a:extLst>
              <a:ext uri="{FF2B5EF4-FFF2-40B4-BE49-F238E27FC236}">
                <a16:creationId xmlns:a16="http://schemas.microsoft.com/office/drawing/2014/main" id="{FB5B9C79-1FB2-7047-9675-5CC91E8C3646}"/>
              </a:ext>
            </a:extLst>
          </p:cNvPr>
          <p:cNvSpPr txBox="1">
            <a:spLocks noGrp="1"/>
          </p:cNvSpPr>
          <p:nvPr>
            <p:ph type="body" idx="1"/>
          </p:nvPr>
        </p:nvSpPr>
        <p:spPr>
          <a:xfrm>
            <a:off x="685800" y="1654925"/>
            <a:ext cx="7772400" cy="4441200"/>
          </a:xfrm>
          <a:prstGeom prst="rect">
            <a:avLst/>
          </a:prstGeom>
        </p:spPr>
        <p:txBody>
          <a:bodyPr spcFirstLastPara="1" wrap="square" lIns="91425" tIns="45700" rIns="91425" bIns="45700" anchor="t" anchorCtr="0">
            <a:noAutofit/>
          </a:bodyPr>
          <a:lstStyle/>
          <a:p>
            <a:pPr marL="0" lvl="0" indent="0" algn="just" rtl="0">
              <a:lnSpc>
                <a:spcPct val="115000"/>
              </a:lnSpc>
              <a:spcBef>
                <a:spcPts val="800"/>
              </a:spcBef>
              <a:spcAft>
                <a:spcPts val="0"/>
              </a:spcAft>
              <a:buNone/>
            </a:pPr>
            <a:r>
              <a:rPr lang="en-US" sz="2400"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Which a</a:t>
            </a:r>
            <a:r>
              <a:rPr lang="en-US" sz="2400"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mino acid has three </a:t>
            </a:r>
            <a:r>
              <a:rPr lang="en-US" sz="2400" dirty="0" err="1">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p</a:t>
            </a:r>
            <a:r>
              <a:rPr lang="en-US" sz="2400" i="1" dirty="0" err="1">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K</a:t>
            </a:r>
            <a:r>
              <a:rPr lang="en-US" sz="2400" baseline="-25000" dirty="0" err="1">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a</a:t>
            </a:r>
            <a:r>
              <a:rPr lang="en-US" sz="2400"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 values</a:t>
            </a:r>
            <a:r>
              <a:rPr lang="en-US" sz="2400"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a:t>
            </a:r>
            <a:endParaRPr sz="2400"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endParaRPr>
          </a:p>
          <a:p>
            <a:pPr marL="0" lvl="0" indent="0" algn="just">
              <a:lnSpc>
                <a:spcPct val="115000"/>
              </a:lnSpc>
              <a:spcBef>
                <a:spcPts val="800"/>
              </a:spcBef>
              <a:buNone/>
            </a:pPr>
            <a:endParaRPr lang="en-US" sz="2400" b="1" dirty="0">
              <a:latin typeface="Arial" panose="020B0604020202020204" pitchFamily="34" charset="0"/>
              <a:cs typeface="Arial" panose="020B0604020202020204" pitchFamily="34" charset="0"/>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8"/>
                </a:ext>
              </a:extLst>
            </a:endParaRPr>
          </a:p>
          <a:p>
            <a:pPr marL="0" lvl="0" indent="0" algn="just">
              <a:lnSpc>
                <a:spcPct val="115000"/>
              </a:lnSpc>
              <a:spcBef>
                <a:spcPts val="800"/>
              </a:spcBef>
              <a:buNone/>
            </a:pPr>
            <a:r>
              <a:rPr lang="en-US" sz="2400" b="1" dirty="0">
                <a:latin typeface="Arial" panose="020B0604020202020204" pitchFamily="34" charset="0"/>
                <a:cs typeface="Arial" panose="020B0604020202020204" pitchFamily="34" charset="0"/>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8"/>
                  </a:ext>
                </a:extLst>
              </a:rPr>
              <a:t>E. c</a:t>
            </a:r>
            <a:r>
              <a:rPr lang="en-US" sz="2400" b="1"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8"/>
                  </a:ext>
                </a:extLst>
              </a:rPr>
              <a:t>ysteine</a:t>
            </a:r>
            <a:r>
              <a:rPr lang="en-US" sz="2400" b="1"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 </a:t>
            </a:r>
          </a:p>
          <a:p>
            <a:pPr marL="0" lvl="0" indent="0" algn="just">
              <a:lnSpc>
                <a:spcPct val="115000"/>
              </a:lnSpc>
              <a:spcBef>
                <a:spcPts val="800"/>
              </a:spcBef>
              <a:buNone/>
            </a:pPr>
            <a:endParaRPr lang="en-US" sz="2400" b="1"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a:p>
            <a:pPr marL="0" lvl="0" indent="0" algn="just">
              <a:lnSpc>
                <a:spcPct val="115000"/>
              </a:lnSpc>
              <a:spcBef>
                <a:spcPts val="800"/>
              </a:spcBef>
              <a:buNone/>
            </a:pPr>
            <a:r>
              <a:rPr lang="en-US" sz="2400" b="1" dirty="0">
                <a:latin typeface="Arial" panose="020B0604020202020204" pitchFamily="34" charset="0"/>
                <a:cs typeface="Arial" panose="020B0604020202020204" pitchFamily="34" charset="0"/>
                <a:sym typeface="Aria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28"/>
                  </a:ext>
                </a:extLst>
              </a:rPr>
              <a:t>C</a:t>
            </a:r>
            <a:r>
              <a:rPr lang="en-US" sz="2400" b="1" dirty="0">
                <a:latin typeface="Arial" panose="020B0604020202020204" pitchFamily="34" charset="0"/>
                <a:cs typeface="Arial" panose="020B0604020202020204" pitchFamily="34" charset="0"/>
                <a:extLst>
                  <a:ext uri="http://customooxmlschemas.google.com/">
                    <go:slidesCustomData xmlns:lc="http://schemas.openxmlformats.org/drawingml/2006/lockedCanva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ysteine</a:t>
            </a:r>
            <a:r>
              <a:rPr lang="en-US" sz="2400" b="1"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 </a:t>
            </a:r>
            <a:r>
              <a:rPr lang="en-US" sz="2400" b="1"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has three </a:t>
            </a:r>
            <a:r>
              <a:rPr lang="en-US" sz="2400" b="1" dirty="0" err="1">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0"/>
                  </a:ext>
                </a:extLst>
              </a:rPr>
              <a:t>p</a:t>
            </a:r>
            <a:r>
              <a:rPr lang="en-US" sz="2400" b="1" i="1" dirty="0" err="1">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1"/>
                  </a:ext>
                </a:extLst>
              </a:rPr>
              <a:t>K</a:t>
            </a:r>
            <a:r>
              <a:rPr lang="en-US" sz="2400" b="1" baseline="-25000" dirty="0" err="1">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2"/>
                  </a:ext>
                </a:extLst>
              </a:rPr>
              <a:t>a</a:t>
            </a:r>
            <a:r>
              <a:rPr lang="en-US" sz="2400" b="1"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3"/>
                  </a:ext>
                </a:extLst>
              </a:rPr>
              <a:t> values</a:t>
            </a:r>
            <a:r>
              <a:rPr lang="en-US" sz="2400" b="1"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3"/>
                  </a:ext>
                </a:extLst>
              </a:rPr>
              <a:t>:</a:t>
            </a:r>
          </a:p>
          <a:p>
            <a:pPr marL="0" lvl="0" indent="0" algn="just">
              <a:lnSpc>
                <a:spcPct val="115000"/>
              </a:lnSpc>
              <a:spcBef>
                <a:spcPts val="800"/>
              </a:spcBef>
              <a:buNone/>
            </a:pPr>
            <a:r>
              <a:rPr lang="en-US" sz="2400" b="1"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0"/>
                  </a:ext>
                </a:extLst>
              </a:rPr>
              <a:t>	p</a:t>
            </a:r>
            <a:r>
              <a:rPr lang="en-US" sz="2400" b="1" i="1"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1"/>
                  </a:ext>
                </a:extLst>
              </a:rPr>
              <a:t>K</a:t>
            </a:r>
            <a:r>
              <a:rPr lang="en-US" sz="2400" b="1" baseline="-25000"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2"/>
                  </a:ext>
                </a:extLst>
              </a:rPr>
              <a:t>1 </a:t>
            </a:r>
            <a:r>
              <a:rPr lang="en-US" sz="2400" b="1"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2"/>
                  </a:ext>
                </a:extLst>
              </a:rPr>
              <a:t>(—COOH): 1.96</a:t>
            </a:r>
          </a:p>
          <a:p>
            <a:pPr marL="0" lvl="0" indent="0" algn="just">
              <a:lnSpc>
                <a:spcPct val="115000"/>
              </a:lnSpc>
              <a:spcBef>
                <a:spcPts val="800"/>
              </a:spcBef>
              <a:buNone/>
            </a:pPr>
            <a:r>
              <a:rPr lang="en-US" sz="2400" b="1"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0"/>
                  </a:ext>
                </a:extLst>
              </a:rPr>
              <a:t>	p</a:t>
            </a:r>
            <a:r>
              <a:rPr lang="en-US" sz="2400" b="1" i="1"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1"/>
                  </a:ext>
                </a:extLst>
              </a:rPr>
              <a:t>K</a:t>
            </a:r>
            <a:r>
              <a:rPr lang="en-US" sz="2400" b="1" baseline="-25000"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2"/>
                  </a:ext>
                </a:extLst>
              </a:rPr>
              <a:t>2</a:t>
            </a:r>
            <a:r>
              <a:rPr lang="en-US" sz="2400" b="1"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3"/>
                  </a:ext>
                </a:extLst>
              </a:rPr>
              <a:t> (—NH</a:t>
            </a:r>
            <a:r>
              <a:rPr lang="en-US" sz="2400" b="1" baseline="-25000"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3"/>
                  </a:ext>
                </a:extLst>
              </a:rPr>
              <a:t>3</a:t>
            </a:r>
            <a:r>
              <a:rPr lang="en-US" sz="2400" b="1" baseline="30000"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3"/>
                  </a:ext>
                </a:extLst>
              </a:rPr>
              <a:t>+</a:t>
            </a:r>
            <a:r>
              <a:rPr lang="en-US" sz="2400" b="1"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3"/>
                  </a:ext>
                </a:extLst>
              </a:rPr>
              <a:t>): 10.28</a:t>
            </a:r>
            <a:endParaRPr sz="2400" b="1" dirty="0">
              <a:latin typeface="Arial" panose="020B0604020202020204" pitchFamily="34" charset="0"/>
              <a:cs typeface="Arial" panose="020B0604020202020204" pitchFamily="34" charset="0"/>
            </a:endParaRPr>
          </a:p>
          <a:p>
            <a:pPr marL="0" indent="0" algn="just">
              <a:lnSpc>
                <a:spcPct val="115000"/>
              </a:lnSpc>
              <a:spcBef>
                <a:spcPts val="800"/>
              </a:spcBef>
              <a:buSzPts val="1100"/>
              <a:buNone/>
            </a:pPr>
            <a:r>
              <a:rPr lang="en-US" sz="2400" b="1"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0"/>
                  </a:ext>
                </a:extLst>
              </a:rPr>
              <a:t>	p</a:t>
            </a:r>
            <a:r>
              <a:rPr lang="en-US" sz="2400" b="1" i="1"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1"/>
                  </a:ext>
                </a:extLst>
              </a:rPr>
              <a:t>K</a:t>
            </a:r>
            <a:r>
              <a:rPr lang="en-US" sz="2400" b="1" baseline="-25000"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2"/>
                  </a:ext>
                </a:extLst>
              </a:rPr>
              <a:t>3 </a:t>
            </a:r>
            <a:r>
              <a:rPr lang="en-US" sz="2400" b="1"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2"/>
                  </a:ext>
                </a:extLst>
              </a:rPr>
              <a:t>(R group): 8.18 </a:t>
            </a:r>
            <a:r>
              <a:rPr lang="en-US" sz="2400" b="1"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3"/>
                  </a:ext>
                </a:extLst>
              </a:rPr>
              <a:t> </a:t>
            </a:r>
            <a:endParaRPr lang="en-US" sz="2400" b="1" dirty="0">
              <a:latin typeface="Arial" panose="020B0604020202020204" pitchFamily="34" charset="0"/>
              <a:cs typeface="Arial" panose="020B0604020202020204" pitchFamily="34" charset="0"/>
            </a:endParaRPr>
          </a:p>
          <a:p>
            <a:pPr marL="0" lvl="0" indent="0" algn="l" rtl="0">
              <a:lnSpc>
                <a:spcPct val="115000"/>
              </a:lnSpc>
              <a:spcBef>
                <a:spcPts val="800"/>
              </a:spcBef>
              <a:spcAft>
                <a:spcPts val="0"/>
              </a:spcAft>
              <a:buClr>
                <a:schemeClr val="dk1"/>
              </a:buClr>
              <a:buSzPts val="1100"/>
              <a:buFont typeface="Arial"/>
              <a:buNone/>
            </a:pPr>
            <a:endParaRPr dirty="0"/>
          </a:p>
          <a:p>
            <a:pPr marL="0" lvl="0" indent="0" algn="l" rtl="0">
              <a:spcBef>
                <a:spcPts val="360"/>
              </a:spcBef>
              <a:spcAft>
                <a:spcPts val="0"/>
              </a:spcAft>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7" name="Title 6">
            <a:extLst>
              <a:ext uri="{FF2B5EF4-FFF2-40B4-BE49-F238E27FC236}">
                <a16:creationId xmlns:a16="http://schemas.microsoft.com/office/drawing/2014/main" id="{4D3E9580-19E2-4BAA-8377-1ED54C6BD138}"/>
              </a:ext>
            </a:extLst>
          </p:cNvPr>
          <p:cNvSpPr>
            <a:spLocks noGrp="1"/>
          </p:cNvSpPr>
          <p:nvPr>
            <p:ph type="title"/>
          </p:nvPr>
        </p:nvSpPr>
        <p:spPr/>
        <p:txBody>
          <a:bodyPr/>
          <a:lstStyle/>
          <a:p>
            <a:r>
              <a:rPr lang="en-US" dirty="0">
                <a:solidFill>
                  <a:schemeClr val="dk1"/>
                </a:solidFill>
                <a:latin typeface="Arial" panose="020B0604020202020204" pitchFamily="34" charset="0"/>
                <a:cs typeface="Arial" panose="020B0604020202020204" pitchFamily="34" charset="0"/>
              </a:rPr>
              <a:t>Nonpolar, aliphatic R groups</a:t>
            </a:r>
            <a:endParaRPr lang="en-AU" dirty="0"/>
          </a:p>
        </p:txBody>
      </p:sp>
      <p:pic>
        <p:nvPicPr>
          <p:cNvPr id="5" name="Picture 4" descr="Structures for amino acids in the nonpolar, aliphatic R groups category.">
            <a:extLst>
              <a:ext uri="{FF2B5EF4-FFF2-40B4-BE49-F238E27FC236}">
                <a16:creationId xmlns:a16="http://schemas.microsoft.com/office/drawing/2014/main" id="{53213DB5-1899-F540-A340-9B0A2CC7C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11" y="1669774"/>
            <a:ext cx="5471706" cy="4499524"/>
          </a:xfrm>
          <a:prstGeom prst="rect">
            <a:avLst/>
          </a:prstGeom>
        </p:spPr>
      </p:pic>
      <p:sp>
        <p:nvSpPr>
          <p:cNvPr id="8" name="Google Shape;303;p12">
            <a:extLst>
              <a:ext uri="{FF2B5EF4-FFF2-40B4-BE49-F238E27FC236}">
                <a16:creationId xmlns:a16="http://schemas.microsoft.com/office/drawing/2014/main" id="{820BFBCB-0C59-2B4D-AC45-AE6EB5586BCB}"/>
              </a:ext>
            </a:extLst>
          </p:cNvPr>
          <p:cNvSpPr txBox="1"/>
          <p:nvPr/>
        </p:nvSpPr>
        <p:spPr>
          <a:xfrm>
            <a:off x="5994440" y="1718265"/>
            <a:ext cx="2866909" cy="1200288"/>
          </a:xfrm>
          <a:prstGeom prst="rect">
            <a:avLst/>
          </a:prstGeom>
          <a:noFill/>
          <a:ln>
            <a:noFill/>
          </a:ln>
        </p:spPr>
        <p:txBody>
          <a:bodyPr spcFirstLastPara="1" wrap="square" lIns="91425" tIns="45700" rIns="91425" bIns="45700" anchor="t" anchorCtr="0">
            <a:spAutoFit/>
          </a:bodyPr>
          <a:lstStyle/>
          <a:p>
            <a:pPr marL="419100" lvl="0" indent="-342900">
              <a:buClr>
                <a:schemeClr val="dk1"/>
              </a:buClr>
              <a:buSzPts val="2400"/>
              <a:buFont typeface="Arial" panose="020B0604020202020204" pitchFamily="34" charset="0"/>
              <a:buChar char="•"/>
            </a:pPr>
            <a:r>
              <a:rPr lang="en-US" sz="2400" dirty="0">
                <a:solidFill>
                  <a:schemeClr val="dk1"/>
                </a:solidFill>
                <a:latin typeface="Arial" panose="020B0604020202020204" pitchFamily="34" charset="0"/>
                <a:cs typeface="Arial" panose="020B0604020202020204" pitchFamily="34" charset="0"/>
                <a:sym typeface="Calibri"/>
              </a:rPr>
              <a:t>the hydrophobic effect stabilizes protein structure</a:t>
            </a:r>
            <a:endParaRPr sz="2400"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 name="Title 1">
            <a:extLst>
              <a:ext uri="{FF2B5EF4-FFF2-40B4-BE49-F238E27FC236}">
                <a16:creationId xmlns:a16="http://schemas.microsoft.com/office/drawing/2014/main" id="{C2AFD0C2-A327-494F-9DFC-18C5708B482B}"/>
              </a:ext>
            </a:extLst>
          </p:cNvPr>
          <p:cNvSpPr>
            <a:spLocks noGrp="1"/>
          </p:cNvSpPr>
          <p:nvPr>
            <p:ph type="title"/>
          </p:nvPr>
        </p:nvSpPr>
        <p:spPr/>
        <p:txBody>
          <a:bodyPr/>
          <a:lstStyle/>
          <a:p>
            <a:r>
              <a:rPr lang="en-US" dirty="0">
                <a:solidFill>
                  <a:schemeClr val="dk1"/>
                </a:solidFill>
                <a:latin typeface="Arial" panose="020B0604020202020204" pitchFamily="34" charset="0"/>
                <a:cs typeface="Arial" panose="020B0604020202020204" pitchFamily="34" charset="0"/>
              </a:rPr>
              <a:t>Aromatic R Groups</a:t>
            </a:r>
            <a:endParaRPr lang="en-AU" dirty="0"/>
          </a:p>
        </p:txBody>
      </p:sp>
      <p:pic>
        <p:nvPicPr>
          <p:cNvPr id="6" name="Picture 5" descr="Structures for amino acids in the aromatic R groups category.">
            <a:extLst>
              <a:ext uri="{FF2B5EF4-FFF2-40B4-BE49-F238E27FC236}">
                <a16:creationId xmlns:a16="http://schemas.microsoft.com/office/drawing/2014/main" id="{C2B25CF6-CE2A-144F-8391-F1E9CD0B8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258" y="1447800"/>
            <a:ext cx="4093196" cy="3254188"/>
          </a:xfrm>
          <a:prstGeom prst="rect">
            <a:avLst/>
          </a:prstGeom>
        </p:spPr>
      </p:pic>
      <p:sp>
        <p:nvSpPr>
          <p:cNvPr id="7" name="Google Shape;303;p12">
            <a:extLst>
              <a:ext uri="{FF2B5EF4-FFF2-40B4-BE49-F238E27FC236}">
                <a16:creationId xmlns:a16="http://schemas.microsoft.com/office/drawing/2014/main" id="{ABA4E93A-632B-C742-9F13-072277F966C7}"/>
              </a:ext>
            </a:extLst>
          </p:cNvPr>
          <p:cNvSpPr txBox="1"/>
          <p:nvPr/>
        </p:nvSpPr>
        <p:spPr>
          <a:xfrm>
            <a:off x="5346857" y="1447800"/>
            <a:ext cx="3644744" cy="1938952"/>
          </a:xfrm>
          <a:prstGeom prst="rect">
            <a:avLst/>
          </a:prstGeom>
          <a:noFill/>
          <a:ln>
            <a:noFill/>
          </a:ln>
        </p:spPr>
        <p:txBody>
          <a:bodyPr spcFirstLastPara="1" wrap="square" lIns="91425" tIns="45700" rIns="91425" bIns="45700" anchor="t" anchorCtr="0">
            <a:spAutoFit/>
          </a:bodyPr>
          <a:lstStyle/>
          <a:p>
            <a:pPr marL="419100" lvl="0" indent="-342900">
              <a:buClr>
                <a:schemeClr val="dk1"/>
              </a:buClr>
              <a:buSzPts val="240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R groups absorb UV light at 270–280 nm</a:t>
            </a:r>
          </a:p>
          <a:p>
            <a:pPr marL="419100" lvl="0" indent="-342900">
              <a:buClr>
                <a:schemeClr val="dk1"/>
              </a:buClr>
              <a:buSzPts val="2400"/>
              <a:buFont typeface="Arial" panose="020B0604020202020204" pitchFamily="34" charset="0"/>
              <a:buChar char="•"/>
            </a:pPr>
            <a:endParaRPr lang="en-US" sz="2400" dirty="0">
              <a:solidFill>
                <a:schemeClr val="dk1"/>
              </a:solidFill>
              <a:latin typeface="Arial" panose="020B0604020202020204" pitchFamily="34" charset="0"/>
              <a:ea typeface="Calibri"/>
              <a:cs typeface="Arial" panose="020B0604020202020204" pitchFamily="34" charset="0"/>
              <a:sym typeface="Calibri"/>
            </a:endParaRPr>
          </a:p>
          <a:p>
            <a:pPr marL="419100" lvl="0" indent="-342900">
              <a:buClr>
                <a:schemeClr val="dk1"/>
              </a:buClr>
              <a:buSzPts val="2400"/>
              <a:buFont typeface="Arial" panose="020B0604020202020204" pitchFamily="34" charset="0"/>
              <a:buChar char="•"/>
            </a:pPr>
            <a:r>
              <a:rPr lang="en-US" sz="2400" dirty="0">
                <a:solidFill>
                  <a:schemeClr val="dk1"/>
                </a:solidFill>
                <a:latin typeface="Arial" panose="020B0604020202020204" pitchFamily="34" charset="0"/>
                <a:cs typeface="Arial" panose="020B0604020202020204" pitchFamily="34" charset="0"/>
                <a:sym typeface="Calibri"/>
              </a:rPr>
              <a:t>can contribute to the hydrophobic effect</a:t>
            </a:r>
            <a:endParaRP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9193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 name="Title 1">
            <a:extLst>
              <a:ext uri="{FF2B5EF4-FFF2-40B4-BE49-F238E27FC236}">
                <a16:creationId xmlns:a16="http://schemas.microsoft.com/office/drawing/2014/main" id="{562AC405-556A-44B2-B320-185490C1300B}"/>
              </a:ext>
            </a:extLst>
          </p:cNvPr>
          <p:cNvSpPr>
            <a:spLocks noGrp="1"/>
          </p:cNvSpPr>
          <p:nvPr>
            <p:ph type="title"/>
          </p:nvPr>
        </p:nvSpPr>
        <p:spPr/>
        <p:txBody>
          <a:bodyPr/>
          <a:lstStyle/>
          <a:p>
            <a:r>
              <a:rPr lang="en-US" dirty="0">
                <a:solidFill>
                  <a:schemeClr val="dk1"/>
                </a:solidFill>
                <a:latin typeface="Arial" panose="020B0604020202020204" pitchFamily="34" charset="0"/>
                <a:cs typeface="Arial" panose="020B0604020202020204" pitchFamily="34" charset="0"/>
              </a:rPr>
              <a:t>Polar, Uncharged R Groups</a:t>
            </a:r>
            <a:endParaRPr lang="en-AU" dirty="0"/>
          </a:p>
        </p:txBody>
      </p:sp>
      <p:pic>
        <p:nvPicPr>
          <p:cNvPr id="8" name="Picture 7" descr="Each amino acid has a top portion with H 3 N superscript plus bonded to a central C that is bonded to C O O superscript minus above, H to the right, and a substituent in a beige box that differs for each amino acid. The substituent, or R group, for each amino acid by group is as follows, beginning with the atom bonded to the central, alpha carbon. Serine: C H 2 further bonded to O H; Threonine: C bonded to H on the left, C H 3 below, and O H on the right; Cysteine: C H 2 further bonded to S H; Asparagine: C H 2 further bonded to C that is single bonded to H 2 N on the left and double bonded to O on the right; Glutamine: C H 2 further bonded to C H 2 that is further bonded to C that is single bonded to H 2 N on the left and double bonded to O on the right. ">
            <a:extLst>
              <a:ext uri="{FF2B5EF4-FFF2-40B4-BE49-F238E27FC236}">
                <a16:creationId xmlns:a16="http://schemas.microsoft.com/office/drawing/2014/main" id="{4BBCAA4C-12F7-E442-A9B2-888CF8F82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386" y="1272722"/>
            <a:ext cx="4196774" cy="5135662"/>
          </a:xfrm>
          <a:prstGeom prst="rect">
            <a:avLst/>
          </a:prstGeom>
        </p:spPr>
      </p:pic>
      <p:sp>
        <p:nvSpPr>
          <p:cNvPr id="7" name="Google Shape;303;p12">
            <a:extLst>
              <a:ext uri="{FF2B5EF4-FFF2-40B4-BE49-F238E27FC236}">
                <a16:creationId xmlns:a16="http://schemas.microsoft.com/office/drawing/2014/main" id="{ABA4E93A-632B-C742-9F13-072277F966C7}"/>
              </a:ext>
            </a:extLst>
          </p:cNvPr>
          <p:cNvSpPr txBox="1"/>
          <p:nvPr/>
        </p:nvSpPr>
        <p:spPr>
          <a:xfrm>
            <a:off x="5403773" y="1447800"/>
            <a:ext cx="3587827" cy="2308284"/>
          </a:xfrm>
          <a:prstGeom prst="rect">
            <a:avLst/>
          </a:prstGeom>
          <a:noFill/>
          <a:ln>
            <a:noFill/>
          </a:ln>
        </p:spPr>
        <p:txBody>
          <a:bodyPr spcFirstLastPara="1" wrap="square" lIns="91425" tIns="45700" rIns="91425" bIns="45700" anchor="t" anchorCtr="0">
            <a:spAutoFit/>
          </a:bodyPr>
          <a:lstStyle/>
          <a:p>
            <a:pPr marL="419100" lvl="0" indent="-342900">
              <a:buClr>
                <a:schemeClr val="dk1"/>
              </a:buClr>
              <a:buSzPts val="240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R groups can form hydrogen bonds</a:t>
            </a:r>
          </a:p>
          <a:p>
            <a:pPr marL="419100" lvl="0" indent="-342900">
              <a:buClr>
                <a:schemeClr val="dk1"/>
              </a:buClr>
              <a:buSzPts val="2400"/>
              <a:buFont typeface="Arial" panose="020B0604020202020204" pitchFamily="34" charset="0"/>
              <a:buChar char="•"/>
            </a:pPr>
            <a:endParaRPr lang="en-US" sz="2400" dirty="0">
              <a:latin typeface="Arial" panose="020B0604020202020204" pitchFamily="34" charset="0"/>
              <a:ea typeface="Calibri"/>
              <a:cs typeface="Arial" panose="020B0604020202020204" pitchFamily="34" charset="0"/>
            </a:endParaRPr>
          </a:p>
          <a:p>
            <a:pPr marL="419100" lvl="0" indent="-342900">
              <a:buClr>
                <a:schemeClr val="dk1"/>
              </a:buClr>
              <a:buSzPts val="240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cysteine can form disulfide bonds</a:t>
            </a:r>
            <a:endParaRPr lang="en-US" sz="2400" dirty="0">
              <a:latin typeface="Arial" panose="020B0604020202020204" pitchFamily="34" charset="0"/>
              <a:cs typeface="Arial" panose="020B0604020202020204" pitchFamily="34" charset="0"/>
            </a:endParaRPr>
          </a:p>
          <a:p>
            <a:pPr marL="457200" lvl="0" indent="-381000">
              <a:buClr>
                <a:schemeClr val="dk1"/>
              </a:buClr>
              <a:buSzPts val="2400"/>
              <a:buFont typeface="Calibri"/>
              <a:buChar char="●"/>
            </a:pPr>
            <a:endParaRPr sz="2400" dirty="0"/>
          </a:p>
        </p:txBody>
      </p:sp>
    </p:spTree>
    <p:extLst>
      <p:ext uri="{BB962C8B-B14F-4D97-AF65-F5344CB8AC3E}">
        <p14:creationId xmlns:p14="http://schemas.microsoft.com/office/powerpoint/2010/main" val="4164564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 name="Title 1">
            <a:extLst>
              <a:ext uri="{FF2B5EF4-FFF2-40B4-BE49-F238E27FC236}">
                <a16:creationId xmlns:a16="http://schemas.microsoft.com/office/drawing/2014/main" id="{360C7DBA-7A2E-48B3-8372-E8D3B31EA665}"/>
              </a:ext>
            </a:extLst>
          </p:cNvPr>
          <p:cNvSpPr>
            <a:spLocks noGrp="1"/>
          </p:cNvSpPr>
          <p:nvPr>
            <p:ph type="title"/>
          </p:nvPr>
        </p:nvSpPr>
        <p:spPr/>
        <p:txBody>
          <a:bodyPr/>
          <a:lstStyle/>
          <a:p>
            <a:r>
              <a:rPr lang="en-US" dirty="0">
                <a:solidFill>
                  <a:schemeClr val="dk1"/>
                </a:solidFill>
                <a:latin typeface="Arial" panose="020B0604020202020204" pitchFamily="34" charset="0"/>
                <a:cs typeface="Arial" panose="020B0604020202020204" pitchFamily="34" charset="0"/>
              </a:rPr>
              <a:t>Positively Charged R Groups</a:t>
            </a:r>
            <a:endParaRPr lang="en-AU" dirty="0"/>
          </a:p>
        </p:txBody>
      </p:sp>
      <p:pic>
        <p:nvPicPr>
          <p:cNvPr id="6" name="Picture 5" descr="Structures for amino acids in the positively charged R groups category.">
            <a:extLst>
              <a:ext uri="{FF2B5EF4-FFF2-40B4-BE49-F238E27FC236}">
                <a16:creationId xmlns:a16="http://schemas.microsoft.com/office/drawing/2014/main" id="{293EC350-F86C-AB4F-A73A-D26442016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354" y="1447799"/>
            <a:ext cx="4753047" cy="4131365"/>
          </a:xfrm>
          <a:prstGeom prst="rect">
            <a:avLst/>
          </a:prstGeom>
        </p:spPr>
      </p:pic>
      <p:sp>
        <p:nvSpPr>
          <p:cNvPr id="8" name="Google Shape;303;p12">
            <a:extLst>
              <a:ext uri="{FF2B5EF4-FFF2-40B4-BE49-F238E27FC236}">
                <a16:creationId xmlns:a16="http://schemas.microsoft.com/office/drawing/2014/main" id="{579C6510-2960-AA4B-850D-9782E6A85C7A}"/>
              </a:ext>
            </a:extLst>
          </p:cNvPr>
          <p:cNvSpPr txBox="1"/>
          <p:nvPr/>
        </p:nvSpPr>
        <p:spPr>
          <a:xfrm>
            <a:off x="5310190" y="1447798"/>
            <a:ext cx="3587827" cy="1200288"/>
          </a:xfrm>
          <a:prstGeom prst="rect">
            <a:avLst/>
          </a:prstGeom>
          <a:noFill/>
          <a:ln>
            <a:noFill/>
          </a:ln>
        </p:spPr>
        <p:txBody>
          <a:bodyPr spcFirstLastPara="1" wrap="square" lIns="91425" tIns="45700" rIns="91425" bIns="45700" anchor="t" anchorCtr="0">
            <a:spAutoFit/>
          </a:bodyPr>
          <a:lstStyle/>
          <a:p>
            <a:pPr marL="419100" lvl="0" indent="-342900">
              <a:buClr>
                <a:schemeClr val="dk1"/>
              </a:buClr>
              <a:buSzPts val="2400"/>
              <a:buFont typeface="Arial" panose="020B0604020202020204" pitchFamily="34" charset="0"/>
              <a:buChar char="•"/>
            </a:pPr>
            <a:r>
              <a:rPr lang="en-US" sz="2400" dirty="0">
                <a:solidFill>
                  <a:schemeClr val="dk1"/>
                </a:solidFill>
                <a:latin typeface="Arial" panose="020B0604020202020204" pitchFamily="34" charset="0"/>
                <a:cs typeface="Arial" panose="020B0604020202020204" pitchFamily="34" charset="0"/>
                <a:sym typeface="Calibri"/>
              </a:rPr>
              <a:t>have significant positive charge at pH 7.0</a:t>
            </a:r>
            <a:endParaRPr sz="2400" dirty="0"/>
          </a:p>
        </p:txBody>
      </p:sp>
    </p:spTree>
    <p:extLst>
      <p:ext uri="{BB962C8B-B14F-4D97-AF65-F5344CB8AC3E}">
        <p14:creationId xmlns:p14="http://schemas.microsoft.com/office/powerpoint/2010/main" val="957766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 name="Title 1">
            <a:extLst>
              <a:ext uri="{FF2B5EF4-FFF2-40B4-BE49-F238E27FC236}">
                <a16:creationId xmlns:a16="http://schemas.microsoft.com/office/drawing/2014/main" id="{CE551D2F-739E-4E40-897B-8EDFA26D3292}"/>
              </a:ext>
            </a:extLst>
          </p:cNvPr>
          <p:cNvSpPr>
            <a:spLocks noGrp="1"/>
          </p:cNvSpPr>
          <p:nvPr>
            <p:ph type="title"/>
          </p:nvPr>
        </p:nvSpPr>
        <p:spPr/>
        <p:txBody>
          <a:bodyPr/>
          <a:lstStyle/>
          <a:p>
            <a:r>
              <a:rPr lang="en-US" dirty="0">
                <a:solidFill>
                  <a:schemeClr val="dk1"/>
                </a:solidFill>
                <a:latin typeface="Arial" panose="020B0604020202020204" pitchFamily="34" charset="0"/>
                <a:cs typeface="Arial" panose="020B0604020202020204" pitchFamily="34" charset="0"/>
              </a:rPr>
              <a:t>Negatively Charged R Groups</a:t>
            </a:r>
            <a:endParaRPr lang="en-AU" dirty="0"/>
          </a:p>
        </p:txBody>
      </p:sp>
      <p:pic>
        <p:nvPicPr>
          <p:cNvPr id="8" name="Picture 7" descr="Each amino acid has a top portion with H 3 N superscript plus bonded to a central C that is bonded to C O O superscript minus above, H to the right, and a substituent in a beige box that differs for each amino acid. The substituent, or R group, for each amino acid by group is as follows, beginning with the atom bonded to the central, alpha carbon. Aspartate: C H 2 bonded to C O O superscript minus; Glutamate: C H 2 bonded to C H 2 that is further bonded to C O O superscript minus.">
            <a:extLst>
              <a:ext uri="{FF2B5EF4-FFF2-40B4-BE49-F238E27FC236}">
                <a16:creationId xmlns:a16="http://schemas.microsoft.com/office/drawing/2014/main" id="{ED8B87BC-E2A7-3845-BC38-82C99A3DC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445" y="1363579"/>
            <a:ext cx="3898656" cy="3679014"/>
          </a:xfrm>
          <a:prstGeom prst="rect">
            <a:avLst/>
          </a:prstGeom>
        </p:spPr>
      </p:pic>
      <p:sp>
        <p:nvSpPr>
          <p:cNvPr id="6" name="Google Shape;303;p12">
            <a:extLst>
              <a:ext uri="{FF2B5EF4-FFF2-40B4-BE49-F238E27FC236}">
                <a16:creationId xmlns:a16="http://schemas.microsoft.com/office/drawing/2014/main" id="{390A3B18-9D28-C144-9BDF-39C7FEDA30E5}"/>
              </a:ext>
            </a:extLst>
          </p:cNvPr>
          <p:cNvSpPr txBox="1"/>
          <p:nvPr/>
        </p:nvSpPr>
        <p:spPr>
          <a:xfrm>
            <a:off x="5216435" y="1675623"/>
            <a:ext cx="3587827" cy="830956"/>
          </a:xfrm>
          <a:prstGeom prst="rect">
            <a:avLst/>
          </a:prstGeom>
          <a:noFill/>
          <a:ln>
            <a:noFill/>
          </a:ln>
        </p:spPr>
        <p:txBody>
          <a:bodyPr spcFirstLastPara="1" wrap="square" lIns="91425" tIns="45700" rIns="91425" bIns="45700" anchor="t" anchorCtr="0">
            <a:spAutoFit/>
          </a:bodyPr>
          <a:lstStyle/>
          <a:p>
            <a:pPr marL="419100" lvl="0" indent="-342900">
              <a:buClr>
                <a:schemeClr val="dk1"/>
              </a:buClr>
              <a:buSzPts val="2400"/>
              <a:buFont typeface="Arial" panose="020B0604020202020204" pitchFamily="34" charset="0"/>
              <a:buChar char="•"/>
            </a:pPr>
            <a:r>
              <a:rPr lang="en-US" sz="2400" dirty="0">
                <a:solidFill>
                  <a:schemeClr val="dk1"/>
                </a:solidFill>
                <a:latin typeface="Arial" panose="020B0604020202020204" pitchFamily="34" charset="0"/>
                <a:cs typeface="Arial" panose="020B0604020202020204" pitchFamily="34" charset="0"/>
                <a:sym typeface="Calibri"/>
              </a:rPr>
              <a:t>have a net negative charge at pH 7.0</a:t>
            </a:r>
            <a:endParaRPr sz="2400" dirty="0"/>
          </a:p>
        </p:txBody>
      </p:sp>
    </p:spTree>
    <p:extLst>
      <p:ext uri="{BB962C8B-B14F-4D97-AF65-F5344CB8AC3E}">
        <p14:creationId xmlns:p14="http://schemas.microsoft.com/office/powerpoint/2010/main" val="3830733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70" name="Google Shape;170;p2" descr="Icon P 1"/>
          <p:cNvPicPr preferRelativeResize="0"/>
          <p:nvPr/>
        </p:nvPicPr>
        <p:blipFill>
          <a:blip r:embed="rId3">
            <a:alphaModFix/>
          </a:blip>
          <a:stretch>
            <a:fillRect/>
          </a:stretch>
        </p:blipFill>
        <p:spPr>
          <a:xfrm>
            <a:off x="1643631" y="313711"/>
            <a:ext cx="1190625" cy="781050"/>
          </a:xfrm>
          <a:prstGeom prst="rect">
            <a:avLst/>
          </a:prstGeom>
          <a:noFill/>
          <a:ln>
            <a:noFill/>
          </a:ln>
        </p:spPr>
      </p:pic>
      <p:sp>
        <p:nvSpPr>
          <p:cNvPr id="3" name="Title 2">
            <a:extLst>
              <a:ext uri="{FF2B5EF4-FFF2-40B4-BE49-F238E27FC236}">
                <a16:creationId xmlns:a16="http://schemas.microsoft.com/office/drawing/2014/main" id="{47EED7D2-04D5-444C-9B01-3F388AE94299}"/>
              </a:ext>
            </a:extLst>
          </p:cNvPr>
          <p:cNvSpPr>
            <a:spLocks noGrp="1"/>
          </p:cNvSpPr>
          <p:nvPr>
            <p:ph type="title"/>
          </p:nvPr>
        </p:nvSpPr>
        <p:spPr/>
        <p:txBody>
          <a:bodyPr/>
          <a:lstStyle/>
          <a:p>
            <a:r>
              <a:rPr lang="en-US" dirty="0">
                <a:solidFill>
                  <a:srgbClr val="1D6E7D"/>
                </a:solidFill>
                <a:latin typeface="Arial" panose="020B0604020202020204" pitchFamily="34" charset="0"/>
                <a:cs typeface="Arial" panose="020B0604020202020204" pitchFamily="34" charset="0"/>
              </a:rPr>
              <a:t>Principle 1</a:t>
            </a:r>
            <a:r>
              <a:rPr lang="en-US" sz="2000" b="0" dirty="0">
                <a:solidFill>
                  <a:srgbClr val="1D6E7D"/>
                </a:solidFill>
                <a:latin typeface="Arial" panose="020B0604020202020204" pitchFamily="34" charset="0"/>
                <a:cs typeface="Arial" panose="020B0604020202020204" pitchFamily="34" charset="0"/>
              </a:rPr>
              <a:t> (1 of 2)</a:t>
            </a:r>
            <a:endParaRPr lang="en-AU" dirty="0"/>
          </a:p>
        </p:txBody>
      </p:sp>
      <p:sp>
        <p:nvSpPr>
          <p:cNvPr id="8" name="Text Placeholder 2">
            <a:extLst>
              <a:ext uri="{FF2B5EF4-FFF2-40B4-BE49-F238E27FC236}">
                <a16:creationId xmlns:a16="http://schemas.microsoft.com/office/drawing/2014/main" id="{7AD90E9E-5E26-FC4C-B44E-F1B27E3B3ED2}"/>
              </a:ext>
            </a:extLst>
          </p:cNvPr>
          <p:cNvSpPr txBox="1">
            <a:spLocks/>
          </p:cNvSpPr>
          <p:nvPr/>
        </p:nvSpPr>
        <p:spPr>
          <a:xfrm>
            <a:off x="685800" y="1865100"/>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Calibri"/>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Calibri"/>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Calibri"/>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6pPr>
            <a:lvl7pPr marL="3200400" marR="0" lvl="6"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7pPr>
            <a:lvl8pPr marL="3657600" marR="0" lvl="7"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8pPr>
            <a:lvl9pPr marL="4114800" marR="0" lvl="8"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9pPr>
          </a:lstStyle>
          <a:p>
            <a:pPr marL="114300" indent="0">
              <a:buFont typeface="Calibri"/>
              <a:buNone/>
            </a:pPr>
            <a:r>
              <a:rPr lang="en-US" sz="2400" b="1" dirty="0">
                <a:latin typeface="Arial" panose="020B0604020202020204" pitchFamily="34" charset="0"/>
                <a:cs typeface="Arial" panose="020B0604020202020204" pitchFamily="34" charset="0"/>
              </a:rPr>
              <a:t>In every living organism, proteins are constructed from a common set of 20 amino acids.</a:t>
            </a:r>
            <a:r>
              <a:rPr lang="en-US" sz="2400" dirty="0">
                <a:latin typeface="Arial" panose="020B0604020202020204" pitchFamily="34" charset="0"/>
                <a:cs typeface="Arial" panose="020B0604020202020204" pitchFamily="34" charset="0"/>
              </a:rPr>
              <a:t> Each amino acid has a side chain with distinctive chemical properties. Amino acids may be regarded as the alphabet in which the language of protein structure is written.</a:t>
            </a:r>
          </a:p>
          <a:p>
            <a:pPr marL="114300" indent="0" algn="ctr">
              <a:buFont typeface="Calibri"/>
              <a:buNone/>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19"/>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D0479CCF-6C90-488A-AC65-BC3CEB41C2D2}"/>
              </a:ext>
            </a:extLst>
          </p:cNvPr>
          <p:cNvPicPr>
            <a:picLocks noChangeAspect="1"/>
          </p:cNvPicPr>
          <p:nvPr/>
        </p:nvPicPr>
        <p:blipFill>
          <a:blip r:embed="rId3"/>
          <a:stretch>
            <a:fillRect/>
          </a:stretch>
        </p:blipFill>
        <p:spPr>
          <a:xfrm>
            <a:off x="926358" y="346996"/>
            <a:ext cx="1133954" cy="816935"/>
          </a:xfrm>
          <a:prstGeom prst="rect">
            <a:avLst/>
          </a:prstGeom>
        </p:spPr>
      </p:pic>
      <p:sp>
        <p:nvSpPr>
          <p:cNvPr id="3" name="Title 2">
            <a:extLst>
              <a:ext uri="{FF2B5EF4-FFF2-40B4-BE49-F238E27FC236}">
                <a16:creationId xmlns:a16="http://schemas.microsoft.com/office/drawing/2014/main" id="{00A98C40-E438-46DB-ABCE-35BEB72897CE}"/>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2</a:t>
            </a:r>
            <a:endParaRPr lang="en-AU" dirty="0">
              <a:solidFill>
                <a:srgbClr val="145C76"/>
              </a:solidFill>
            </a:endParaRPr>
          </a:p>
        </p:txBody>
      </p:sp>
      <p:sp>
        <p:nvSpPr>
          <p:cNvPr id="321" name="Google Shape;321;g847cf01710_0_81"/>
          <p:cNvSpPr txBox="1">
            <a:spLocks noGrp="1"/>
          </p:cNvSpPr>
          <p:nvPr>
            <p:ph type="body" idx="1"/>
          </p:nvPr>
        </p:nvSpPr>
        <p:spPr>
          <a:xfrm>
            <a:off x="685800" y="1654924"/>
            <a:ext cx="7772400" cy="4608715"/>
          </a:xfrm>
          <a:prstGeom prst="rect">
            <a:avLst/>
          </a:prstGeom>
        </p:spPr>
        <p:txBody>
          <a:bodyPr spcFirstLastPara="1" wrap="square" lIns="91425" tIns="45700" rIns="91425" bIns="45700" anchor="t" anchorCtr="0">
            <a:noAutofit/>
          </a:bodyPr>
          <a:lstStyle/>
          <a:p>
            <a:pPr marL="0" lvl="0" indent="0" algn="just" rtl="0">
              <a:lnSpc>
                <a:spcPct val="115000"/>
              </a:lnSpc>
              <a:spcBef>
                <a:spcPts val="800"/>
              </a:spcBef>
              <a:spcAft>
                <a:spcPts val="0"/>
              </a:spcAft>
              <a:buNone/>
            </a:pPr>
            <a:r>
              <a:rPr lang="en-US" sz="2400" dirty="0">
                <a:latin typeface="Arial" panose="020B0604020202020204" pitchFamily="34" charset="0"/>
                <a:cs typeface="Arial" panose="020B0604020202020204" pitchFamily="34" charset="0"/>
              </a:rPr>
              <a:t>Which amino acid would MOST likely be found in the interior of a globular protein?</a:t>
            </a:r>
            <a:endParaRPr sz="2400" dirty="0">
              <a:latin typeface="Arial" panose="020B0604020202020204" pitchFamily="34" charset="0"/>
              <a:cs typeface="Arial" panose="020B0604020202020204" pitchFamily="34" charset="0"/>
            </a:endParaRPr>
          </a:p>
          <a:p>
            <a:pPr marL="0" lvl="0" indent="0" algn="just" rtl="0">
              <a:lnSpc>
                <a:spcPct val="115000"/>
              </a:lnSpc>
              <a:spcBef>
                <a:spcPts val="1200"/>
              </a:spcBef>
              <a:spcAft>
                <a:spcPts val="0"/>
              </a:spcAft>
              <a:buNone/>
            </a:pPr>
            <a:r>
              <a:rPr lang="en-US" sz="2400" dirty="0">
                <a:latin typeface="Arial" panose="020B0604020202020204" pitchFamily="34" charset="0"/>
                <a:ea typeface="Arial"/>
                <a:cs typeface="Arial" panose="020B0604020202020204" pitchFamily="34" charset="0"/>
                <a:sym typeface="Arial"/>
              </a:rPr>
              <a:t>A. </a:t>
            </a:r>
            <a:r>
              <a:rPr lang="en-US" sz="2400" dirty="0">
                <a:latin typeface="Arial" panose="020B0604020202020204" pitchFamily="34" charset="0"/>
                <a:cs typeface="Arial" panose="020B0604020202020204" pitchFamily="34" charset="0"/>
              </a:rPr>
              <a:t>Ala</a:t>
            </a:r>
            <a:endParaRPr sz="2400" dirty="0">
              <a:latin typeface="Arial" panose="020B0604020202020204" pitchFamily="34" charset="0"/>
              <a:cs typeface="Arial" panose="020B0604020202020204" pitchFamily="34" charset="0"/>
            </a:endParaRPr>
          </a:p>
          <a:p>
            <a:pPr marL="0" lvl="0" indent="0" algn="just" rtl="0">
              <a:lnSpc>
                <a:spcPct val="115000"/>
              </a:lnSpc>
              <a:spcBef>
                <a:spcPts val="800"/>
              </a:spcBef>
              <a:spcAft>
                <a:spcPts val="0"/>
              </a:spcAft>
              <a:buNone/>
            </a:pPr>
            <a:r>
              <a:rPr lang="en-US" sz="2400" dirty="0">
                <a:latin typeface="Arial" panose="020B0604020202020204" pitchFamily="34" charset="0"/>
                <a:ea typeface="Arial"/>
                <a:cs typeface="Arial" panose="020B0604020202020204" pitchFamily="34" charset="0"/>
                <a:sym typeface="Arial"/>
              </a:rPr>
              <a:t>B. </a:t>
            </a:r>
            <a:r>
              <a:rPr lang="en-US" sz="1800" dirty="0">
                <a:latin typeface="Arial" panose="020B0604020202020204" pitchFamily="34" charset="0"/>
                <a:cs typeface="Arial" panose="020B0604020202020204" pitchFamily="34" charset="0"/>
              </a:rPr>
              <a:t>D</a:t>
            </a:r>
            <a:endParaRPr sz="1800" dirty="0">
              <a:latin typeface="Arial" panose="020B0604020202020204" pitchFamily="34" charset="0"/>
              <a:cs typeface="Arial" panose="020B0604020202020204" pitchFamily="34" charset="0"/>
            </a:endParaRPr>
          </a:p>
          <a:p>
            <a:pPr marL="0" lvl="0" indent="0" algn="just" rtl="0">
              <a:lnSpc>
                <a:spcPct val="115000"/>
              </a:lnSpc>
              <a:spcBef>
                <a:spcPts val="800"/>
              </a:spcBef>
              <a:spcAft>
                <a:spcPts val="0"/>
              </a:spcAft>
              <a:buNone/>
            </a:pPr>
            <a:r>
              <a:rPr lang="en-US" sz="2400" dirty="0">
                <a:latin typeface="Arial" panose="020B0604020202020204" pitchFamily="34" charset="0"/>
                <a:ea typeface="Arial"/>
                <a:cs typeface="Arial" panose="020B0604020202020204" pitchFamily="34" charset="0"/>
                <a:sym typeface="Arial"/>
              </a:rPr>
              <a:t>C. </a:t>
            </a:r>
            <a:r>
              <a:rPr lang="en-US" sz="2400" dirty="0">
                <a:latin typeface="Arial" panose="020B0604020202020204" pitchFamily="34" charset="0"/>
                <a:cs typeface="Arial" panose="020B0604020202020204" pitchFamily="34" charset="0"/>
              </a:rPr>
              <a:t>glutamate</a:t>
            </a:r>
            <a:endParaRPr sz="2400" dirty="0">
              <a:latin typeface="Arial" panose="020B0604020202020204" pitchFamily="34" charset="0"/>
              <a:cs typeface="Arial" panose="020B0604020202020204" pitchFamily="34" charset="0"/>
            </a:endParaRPr>
          </a:p>
          <a:p>
            <a:pPr marL="0" lvl="0" indent="0" algn="just" rtl="0">
              <a:lnSpc>
                <a:spcPct val="115000"/>
              </a:lnSpc>
              <a:spcBef>
                <a:spcPts val="800"/>
              </a:spcBef>
              <a:spcAft>
                <a:spcPts val="0"/>
              </a:spcAft>
              <a:buNone/>
            </a:pPr>
            <a:r>
              <a:rPr lang="en-US" sz="2400" dirty="0">
                <a:latin typeface="Arial" panose="020B0604020202020204" pitchFamily="34" charset="0"/>
                <a:ea typeface="Arial"/>
                <a:cs typeface="Arial" panose="020B0604020202020204" pitchFamily="34" charset="0"/>
                <a:sym typeface="Arial"/>
              </a:rPr>
              <a:t>D. </a:t>
            </a:r>
            <a:r>
              <a:rPr lang="en-US" sz="2400" dirty="0">
                <a:latin typeface="Arial" panose="020B0604020202020204" pitchFamily="34" charset="0"/>
                <a:cs typeface="Arial" panose="020B0604020202020204" pitchFamily="34" charset="0"/>
              </a:rPr>
              <a:t>cysteine</a:t>
            </a:r>
            <a:endParaRPr sz="2400" dirty="0">
              <a:latin typeface="Arial" panose="020B0604020202020204" pitchFamily="34" charset="0"/>
              <a:cs typeface="Arial" panose="020B0604020202020204" pitchFamily="34" charset="0"/>
            </a:endParaRPr>
          </a:p>
          <a:p>
            <a:pPr marL="0" lvl="0" indent="0" algn="just" rtl="0">
              <a:lnSpc>
                <a:spcPct val="115000"/>
              </a:lnSpc>
              <a:spcBef>
                <a:spcPts val="800"/>
              </a:spcBef>
              <a:spcAft>
                <a:spcPts val="0"/>
              </a:spcAft>
              <a:buNone/>
            </a:pPr>
            <a:r>
              <a:rPr lang="en-US" sz="2400" dirty="0">
                <a:latin typeface="Arial" panose="020B0604020202020204" pitchFamily="34" charset="0"/>
                <a:ea typeface="Arial"/>
                <a:cs typeface="Arial" panose="020B0604020202020204" pitchFamily="34" charset="0"/>
                <a:sym typeface="Arial"/>
              </a:rPr>
              <a:t>E. </a:t>
            </a:r>
            <a:r>
              <a:rPr lang="en-US" sz="2400" dirty="0">
                <a:latin typeface="Arial" panose="020B0604020202020204" pitchFamily="34" charset="0"/>
                <a:cs typeface="Arial" panose="020B0604020202020204" pitchFamily="34" charset="0"/>
              </a:rPr>
              <a:t>Lys</a:t>
            </a:r>
            <a:endParaRPr sz="2400"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26"/>
        <p:cNvGrpSpPr/>
        <p:nvPr/>
      </p:nvGrpSpPr>
      <p:grpSpPr>
        <a:xfrm>
          <a:off x="0" y="0"/>
          <a:ext cx="0" cy="0"/>
          <a:chOff x="0" y="0"/>
          <a:chExt cx="0" cy="0"/>
        </a:xfrm>
      </p:grpSpPr>
      <p:sp>
        <p:nvSpPr>
          <p:cNvPr id="3" name="Title 2">
            <a:extLst>
              <a:ext uri="{FF2B5EF4-FFF2-40B4-BE49-F238E27FC236}">
                <a16:creationId xmlns:a16="http://schemas.microsoft.com/office/drawing/2014/main" id="{B0DCAAFF-E167-4A4C-9C81-F5B879282C3D}"/>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rPr>
              <a:t>Clicker Question 2, Response</a:t>
            </a:r>
            <a:endParaRPr lang="en-AU" dirty="0">
              <a:solidFill>
                <a:srgbClr val="145C76"/>
              </a:solidFill>
            </a:endParaRPr>
          </a:p>
        </p:txBody>
      </p:sp>
      <p:sp>
        <p:nvSpPr>
          <p:cNvPr id="4" name="Google Shape;280;g847cf01710_0_7">
            <a:extLst>
              <a:ext uri="{FF2B5EF4-FFF2-40B4-BE49-F238E27FC236}">
                <a16:creationId xmlns:a16="http://schemas.microsoft.com/office/drawing/2014/main" id="{B36CABD8-6FC2-9D48-AB7F-C8783CE2C3FC}"/>
              </a:ext>
            </a:extLst>
          </p:cNvPr>
          <p:cNvSpPr txBox="1">
            <a:spLocks noGrp="1"/>
          </p:cNvSpPr>
          <p:nvPr>
            <p:ph type="body" idx="1"/>
          </p:nvPr>
        </p:nvSpPr>
        <p:spPr>
          <a:xfrm>
            <a:off x="685800" y="1654925"/>
            <a:ext cx="7772400" cy="4441200"/>
          </a:xfrm>
          <a:prstGeom prst="rect">
            <a:avLst/>
          </a:prstGeom>
        </p:spPr>
        <p:txBody>
          <a:bodyPr spcFirstLastPara="1" wrap="square" lIns="91425" tIns="45700" rIns="91425" bIns="45700" anchor="t" anchorCtr="0">
            <a:noAutofit/>
          </a:bodyPr>
          <a:lstStyle/>
          <a:p>
            <a:pPr marL="0" lvl="0" indent="0">
              <a:lnSpc>
                <a:spcPct val="115000"/>
              </a:lnSpc>
              <a:spcBef>
                <a:spcPts val="800"/>
              </a:spcBef>
              <a:buNone/>
            </a:pPr>
            <a:r>
              <a:rPr lang="en-US" sz="2400" dirty="0">
                <a:latin typeface="Arial" panose="020B0604020202020204" pitchFamily="34" charset="0"/>
                <a:cs typeface="Arial" panose="020B0604020202020204" pitchFamily="34" charset="0"/>
              </a:rPr>
              <a:t>Which amino acid would MOST likely be found in the interior of a globular protein?</a:t>
            </a:r>
          </a:p>
          <a:p>
            <a:pPr marL="0" indent="0">
              <a:lnSpc>
                <a:spcPct val="115000"/>
              </a:lnSpc>
              <a:spcBef>
                <a:spcPts val="800"/>
              </a:spcBef>
              <a:buNone/>
            </a:pPr>
            <a:endParaRPr lang="en-US" sz="2400" b="1" dirty="0">
              <a:latin typeface="Arial" panose="020B0604020202020204" pitchFamily="34" charset="0"/>
              <a:cs typeface="Arial" panose="020B0604020202020204" pitchFamily="34" charset="0"/>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8"/>
                </a:ext>
              </a:extLst>
            </a:endParaRPr>
          </a:p>
          <a:p>
            <a:pPr marL="0" indent="0">
              <a:lnSpc>
                <a:spcPct val="115000"/>
              </a:lnSpc>
              <a:spcBef>
                <a:spcPts val="800"/>
              </a:spcBef>
              <a:buNone/>
            </a:pPr>
            <a:r>
              <a:rPr lang="en-US" sz="2400" b="1" dirty="0">
                <a:latin typeface="Arial" panose="020B0604020202020204" pitchFamily="34" charset="0"/>
                <a:cs typeface="Arial" panose="020B0604020202020204" pitchFamily="34" charset="0"/>
                <a:sym typeface="Aria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28"/>
                  </a:ext>
                </a:extLst>
              </a:rPr>
              <a:t>A. </a:t>
            </a:r>
            <a:r>
              <a:rPr lang="en-US" sz="2400" b="1" dirty="0">
                <a:latin typeface="Arial" panose="020B0604020202020204" pitchFamily="34" charset="0"/>
                <a:cs typeface="Arial" panose="020B0604020202020204" pitchFamily="34" charset="0"/>
                <a:sym typeface="Aria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8"/>
                  </a:ext>
                </a:extLst>
              </a:rPr>
              <a:t>Alanine</a:t>
            </a:r>
            <a:r>
              <a:rPr lang="en-US" sz="2400" b="1"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 (Ala) </a:t>
            </a:r>
            <a:endParaRPr lang="en-US" sz="2400" b="1"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28"/>
                </a:ext>
              </a:extLst>
            </a:endParaRPr>
          </a:p>
          <a:p>
            <a:pPr marL="0" indent="0">
              <a:lnSpc>
                <a:spcPct val="115000"/>
              </a:lnSpc>
              <a:spcBef>
                <a:spcPts val="800"/>
              </a:spcBef>
              <a:buNone/>
            </a:pPr>
            <a:endParaRPr lang="en-US" sz="2400" b="1"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a:p>
            <a:pPr marL="0" indent="0">
              <a:lnSpc>
                <a:spcPct val="115000"/>
              </a:lnSpc>
              <a:spcBef>
                <a:spcPts val="800"/>
              </a:spcBef>
              <a:buNone/>
            </a:pPr>
            <a:r>
              <a:rPr lang="en-US" sz="2400" b="1"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Alanine </a:t>
            </a:r>
            <a:r>
              <a:rPr lang="en-US" sz="2400" b="1" dirty="0">
                <a:latin typeface="Arial" panose="020B0604020202020204" pitchFamily="34" charset="0"/>
                <a:cs typeface="Arial" panose="020B0604020202020204" pitchFamily="34" charset="0"/>
              </a:rPr>
              <a:t>has a nonpolar, aliphatic R group, —CH</a:t>
            </a:r>
            <a:r>
              <a:rPr lang="en-US" sz="2400" b="1" baseline="-25000" dirty="0">
                <a:latin typeface="Arial" panose="020B0604020202020204" pitchFamily="34" charset="0"/>
                <a:cs typeface="Arial" panose="020B0604020202020204" pitchFamily="34" charset="0"/>
              </a:rPr>
              <a:t>3</a:t>
            </a:r>
            <a:r>
              <a:rPr lang="en-US" sz="2400" b="1" dirty="0">
                <a:latin typeface="Arial" panose="020B0604020202020204" pitchFamily="34" charset="0"/>
                <a:cs typeface="Arial" panose="020B0604020202020204" pitchFamily="34" charset="0"/>
              </a:rPr>
              <a:t>. Nonpolar, hydrophobic side chains tend to cluster together within proteins, stabilizing protein structure through the hydrophobic effect.</a:t>
            </a:r>
          </a:p>
          <a:p>
            <a:pPr marL="0" lvl="0" indent="0">
              <a:lnSpc>
                <a:spcPct val="115000"/>
              </a:lnSpc>
              <a:spcBef>
                <a:spcPts val="800"/>
              </a:spcBef>
              <a:buNone/>
            </a:pPr>
            <a:r>
              <a:rPr lang="en-US"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0"/>
                  </a:ext>
                </a:extLst>
              </a:rPr>
              <a:t>	</a:t>
            </a:r>
            <a:endParaRPr lang="en-US" dirty="0">
              <a:latin typeface="Arial" panose="020B0604020202020204" pitchFamily="34" charset="0"/>
              <a:cs typeface="Arial" panose="020B0604020202020204" pitchFamily="34" charset="0"/>
            </a:endParaRPr>
          </a:p>
          <a:p>
            <a:pPr marL="0" lvl="0" indent="0" algn="l" rtl="0">
              <a:lnSpc>
                <a:spcPct val="115000"/>
              </a:lnSpc>
              <a:spcBef>
                <a:spcPts val="800"/>
              </a:spcBef>
              <a:spcAft>
                <a:spcPts val="0"/>
              </a:spcAft>
              <a:buClr>
                <a:schemeClr val="dk1"/>
              </a:buClr>
              <a:buSzPts val="1100"/>
              <a:buFont typeface="Arial"/>
              <a:buNone/>
            </a:pPr>
            <a:endParaRPr dirty="0"/>
          </a:p>
          <a:p>
            <a:pPr marL="0" lvl="0" indent="0" algn="l" rtl="0">
              <a:spcBef>
                <a:spcPts val="360"/>
              </a:spcBef>
              <a:spcAft>
                <a:spcPts val="0"/>
              </a:spcAft>
              <a:buNone/>
            </a:pP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5" name="Title 4">
            <a:extLst>
              <a:ext uri="{FF2B5EF4-FFF2-40B4-BE49-F238E27FC236}">
                <a16:creationId xmlns:a16="http://schemas.microsoft.com/office/drawing/2014/main" id="{D60012B3-73B8-4B39-B538-A36BFAC19353}"/>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Uncommon Amino Acids Also Have Important Functions</a:t>
            </a:r>
            <a:endParaRPr lang="en-AU" dirty="0">
              <a:solidFill>
                <a:srgbClr val="4E4CB4"/>
              </a:solidFill>
            </a:endParaRPr>
          </a:p>
        </p:txBody>
      </p:sp>
      <p:pic>
        <p:nvPicPr>
          <p:cNvPr id="3" name="Picture 2" descr="Figure a shows uncommon amino acids found in proteins.">
            <a:extLst>
              <a:ext uri="{FF2B5EF4-FFF2-40B4-BE49-F238E27FC236}">
                <a16:creationId xmlns:a16="http://schemas.microsoft.com/office/drawing/2014/main" id="{B723F35C-D627-9446-8941-A06ED934A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032" y="1395830"/>
            <a:ext cx="2864283" cy="5157495"/>
          </a:xfrm>
          <a:prstGeom prst="rect">
            <a:avLst/>
          </a:prstGeom>
        </p:spPr>
      </p:pic>
      <p:sp>
        <p:nvSpPr>
          <p:cNvPr id="2" name="Rectangle 1">
            <a:extLst>
              <a:ext uri="{FF2B5EF4-FFF2-40B4-BE49-F238E27FC236}">
                <a16:creationId xmlns:a16="http://schemas.microsoft.com/office/drawing/2014/main" id="{BCC607EF-7348-DB45-BBFE-C4E014129A5F}"/>
              </a:ext>
            </a:extLst>
          </p:cNvPr>
          <p:cNvSpPr/>
          <p:nvPr/>
        </p:nvSpPr>
        <p:spPr>
          <a:xfrm>
            <a:off x="3433011" y="1395830"/>
            <a:ext cx="5710989" cy="5299912"/>
          </a:xfrm>
          <a:prstGeom prst="rect">
            <a:avLst/>
          </a:prstGeom>
        </p:spPr>
        <p:txBody>
          <a:bodyPr wrap="square">
            <a:spAutoFit/>
          </a:bodyPr>
          <a:lstStyle/>
          <a:p>
            <a:pPr marL="419100" lvl="0" indent="-342900">
              <a:buClr>
                <a:schemeClr val="dk1"/>
              </a:buClr>
              <a:buSzPts val="2400"/>
              <a:buFont typeface="Arial" panose="020B0604020202020204" pitchFamily="34" charset="0"/>
              <a:buChar char="•"/>
            </a:pPr>
            <a:r>
              <a:rPr lang="en-US" sz="2400" dirty="0">
                <a:solidFill>
                  <a:schemeClr val="dk1"/>
                </a:solidFill>
                <a:latin typeface="Arial" panose="020B0604020202020204" pitchFamily="34" charset="0"/>
                <a:cs typeface="Arial" panose="020B0604020202020204" pitchFamily="34" charset="0"/>
                <a:sym typeface="Calibri"/>
              </a:rPr>
              <a:t>modifications of common amino acids:</a:t>
            </a:r>
          </a:p>
          <a:p>
            <a:pPr marL="742950" lvl="1" indent="-285750">
              <a:lnSpc>
                <a:spcPct val="90000"/>
              </a:lnSpc>
              <a:buSzPts val="1800"/>
              <a:buFont typeface="Arial"/>
              <a:buChar char="–"/>
            </a:pPr>
            <a:r>
              <a:rPr lang="en-US" sz="2400" dirty="0">
                <a:latin typeface="Arial" panose="020B0604020202020204" pitchFamily="34" charset="0"/>
                <a:cs typeface="Arial" panose="020B0604020202020204" pitchFamily="34" charset="0"/>
              </a:rPr>
              <a:t>modified after protein synthesis (e.g., 4-hydroxyproline, found in collagen)</a:t>
            </a:r>
          </a:p>
          <a:p>
            <a:pPr marL="742950" lvl="1" indent="-285750">
              <a:lnSpc>
                <a:spcPct val="90000"/>
              </a:lnSpc>
              <a:buSzPts val="1800"/>
              <a:buChar char="–"/>
            </a:pPr>
            <a:r>
              <a:rPr lang="en-US" sz="2400" dirty="0">
                <a:latin typeface="Arial" panose="020B0604020202020204" pitchFamily="34" charset="0"/>
                <a:cs typeface="Arial" panose="020B0604020202020204" pitchFamily="34" charset="0"/>
              </a:rPr>
              <a:t>modified during protein synthesis (e.g., </a:t>
            </a:r>
            <a:r>
              <a:rPr lang="en-US" sz="2400" dirty="0" err="1">
                <a:latin typeface="Arial" panose="020B0604020202020204" pitchFamily="34" charset="0"/>
                <a:cs typeface="Arial" panose="020B0604020202020204" pitchFamily="34" charset="0"/>
              </a:rPr>
              <a:t>pyrrolysine</a:t>
            </a:r>
            <a:r>
              <a:rPr lang="en-US" sz="2400" dirty="0">
                <a:latin typeface="Arial" panose="020B0604020202020204" pitchFamily="34" charset="0"/>
                <a:cs typeface="Arial" panose="020B0604020202020204" pitchFamily="34" charset="0"/>
              </a:rPr>
              <a:t>, contributes to methane biosynthesis)</a:t>
            </a:r>
          </a:p>
          <a:p>
            <a:pPr marL="742950" lvl="1" indent="-285750">
              <a:lnSpc>
                <a:spcPct val="90000"/>
              </a:lnSpc>
              <a:buSzPts val="1800"/>
              <a:buChar char="–"/>
            </a:pPr>
            <a:r>
              <a:rPr lang="en-US" sz="2400" dirty="0">
                <a:latin typeface="Arial" panose="020B0604020202020204" pitchFamily="34" charset="0"/>
                <a:cs typeface="Arial" panose="020B0604020202020204" pitchFamily="34" charset="0"/>
              </a:rPr>
              <a:t>modified transiently to change protein’s function (e.g., phosphorylation) </a:t>
            </a:r>
          </a:p>
          <a:p>
            <a:pPr marL="419100" lvl="0" indent="-342900">
              <a:buClr>
                <a:schemeClr val="dk1"/>
              </a:buClr>
              <a:buSzPts val="2400"/>
              <a:buFont typeface="Arial" panose="020B0604020202020204" pitchFamily="34" charset="0"/>
              <a:buChar char="•"/>
            </a:pPr>
            <a:endParaRPr lang="en-US" sz="2400" dirty="0">
              <a:solidFill>
                <a:schemeClr val="dk1"/>
              </a:solidFill>
              <a:latin typeface="Arial" panose="020B0604020202020204" pitchFamily="34" charset="0"/>
              <a:cs typeface="Arial" panose="020B0604020202020204" pitchFamily="34" charset="0"/>
              <a:sym typeface="Calibri"/>
            </a:endParaRPr>
          </a:p>
          <a:p>
            <a:pPr marL="419100" lvl="0" indent="-342900">
              <a:buClr>
                <a:schemeClr val="dk1"/>
              </a:buClr>
              <a:buSzPts val="2400"/>
              <a:buFont typeface="Arial" panose="020B0604020202020204" pitchFamily="34" charset="0"/>
              <a:buChar char="•"/>
            </a:pPr>
            <a:r>
              <a:rPr lang="en-US" sz="2400" dirty="0">
                <a:latin typeface="Arial" panose="020B0604020202020204" pitchFamily="34" charset="0"/>
                <a:cs typeface="Arial" panose="020B0604020202020204" pitchFamily="34" charset="0"/>
              </a:rPr>
              <a:t>free metabolites</a:t>
            </a:r>
            <a:r>
              <a:rPr lang="en-US" sz="2400" dirty="0">
                <a:solidFill>
                  <a:schemeClr val="dk1"/>
                </a:solidFill>
                <a:latin typeface="Arial" panose="020B0604020202020204" pitchFamily="34" charset="0"/>
                <a:cs typeface="Arial" panose="020B0604020202020204" pitchFamily="34" charset="0"/>
                <a:sym typeface="Calibri"/>
              </a:rPr>
              <a:t> </a:t>
            </a:r>
            <a:r>
              <a:rPr lang="en-US" sz="2400" dirty="0">
                <a:latin typeface="Arial" panose="020B0604020202020204" pitchFamily="34" charset="0"/>
                <a:cs typeface="Arial" panose="020B0604020202020204" pitchFamily="34" charset="0"/>
              </a:rPr>
              <a:t>(e.g., ornithine, intermediate in arginine biosynthesis)</a:t>
            </a:r>
          </a:p>
          <a:p>
            <a:pPr marL="419100" lvl="0" indent="-342900">
              <a:buClr>
                <a:schemeClr val="dk1"/>
              </a:buClr>
              <a:buSzPts val="2400"/>
              <a:buFont typeface="Arial" panose="020B0604020202020204" pitchFamily="34" charset="0"/>
              <a:buChar char="•"/>
            </a:pPr>
            <a:endParaRPr lang="en-US" sz="2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Title 1">
            <a:extLst>
              <a:ext uri="{FF2B5EF4-FFF2-40B4-BE49-F238E27FC236}">
                <a16:creationId xmlns:a16="http://schemas.microsoft.com/office/drawing/2014/main" id="{EC608D78-1855-4DB6-96BF-1C9198204BE4}"/>
              </a:ext>
            </a:extLst>
          </p:cNvPr>
          <p:cNvSpPr>
            <a:spLocks noGrp="1"/>
          </p:cNvSpPr>
          <p:nvPr>
            <p:ph type="title"/>
          </p:nvPr>
        </p:nvSpPr>
        <p:spPr/>
        <p:txBody>
          <a:bodyPr/>
          <a:lstStyle/>
          <a:p>
            <a:pPr lvl="0"/>
            <a:r>
              <a:rPr lang="en-US" dirty="0">
                <a:solidFill>
                  <a:srgbClr val="4E4CB4"/>
                </a:solidFill>
                <a:latin typeface="Arial" panose="020B0604020202020204" pitchFamily="34" charset="0"/>
                <a:cs typeface="Arial" panose="020B0604020202020204" pitchFamily="34" charset="0"/>
              </a:rPr>
              <a:t>Amino Acids Can Act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as Acids or Bases</a:t>
            </a:r>
            <a:endParaRPr lang="en-AU" dirty="0">
              <a:solidFill>
                <a:srgbClr val="4E4CB4"/>
              </a:solidFill>
            </a:endParaRPr>
          </a:p>
        </p:txBody>
      </p:sp>
      <p:pic>
        <p:nvPicPr>
          <p:cNvPr id="3" name="Picture 2" descr="The nonionic form has C bonded to C O O H on the right, N H 2 below, H above, and R to the left. The zwitterionic form is similar, except that C O O H is replaced by highlighted C O O minus and N H 2 is replaced by highlighted N H 3 plus. The zwitterion is shown below with only N H 3 plus highlighted. Text below reads, zwitterion as acid. In a reversible reaction, the zwitterion becomes a similar molecule with highlighted N H 2 in place of N H 3 plus, and there is a free proton. The zwitterion is again shown below with only C O O minus highlighted. Text below reads, zwitterion as base. When H plus is added in a reversible reaction, C O O minus becomes highlighted C O O H.">
            <a:extLst>
              <a:ext uri="{FF2B5EF4-FFF2-40B4-BE49-F238E27FC236}">
                <a16:creationId xmlns:a16="http://schemas.microsoft.com/office/drawing/2014/main" id="{4924E7DD-6FEB-A743-A6FC-ACBA52218FAE}"/>
              </a:ext>
            </a:extLst>
          </p:cNvPr>
          <p:cNvPicPr>
            <a:picLocks noChangeAspect="1"/>
          </p:cNvPicPr>
          <p:nvPr/>
        </p:nvPicPr>
        <p:blipFill>
          <a:blip r:embed="rId3"/>
          <a:stretch>
            <a:fillRect/>
          </a:stretch>
        </p:blipFill>
        <p:spPr>
          <a:xfrm>
            <a:off x="685800" y="1792071"/>
            <a:ext cx="3636787" cy="4837279"/>
          </a:xfrm>
          <a:prstGeom prst="rect">
            <a:avLst/>
          </a:prstGeom>
        </p:spPr>
      </p:pic>
      <p:sp>
        <p:nvSpPr>
          <p:cNvPr id="5" name="Rectangle 4">
            <a:extLst>
              <a:ext uri="{FF2B5EF4-FFF2-40B4-BE49-F238E27FC236}">
                <a16:creationId xmlns:a16="http://schemas.microsoft.com/office/drawing/2014/main" id="{90F55A27-79A6-2C4C-B6BE-CB584378B7CC}"/>
              </a:ext>
            </a:extLst>
          </p:cNvPr>
          <p:cNvSpPr/>
          <p:nvPr/>
        </p:nvSpPr>
        <p:spPr>
          <a:xfrm>
            <a:off x="4572000" y="1792071"/>
            <a:ext cx="4100945" cy="3157788"/>
          </a:xfrm>
          <a:prstGeom prst="rect">
            <a:avLst/>
          </a:prstGeom>
        </p:spPr>
        <p:txBody>
          <a:bodyPr wrap="square">
            <a:spAutoFit/>
          </a:bodyPr>
          <a:lstStyle/>
          <a:p>
            <a:pPr marL="342900" lvl="0" indent="-342900">
              <a:lnSpc>
                <a:spcPct val="90000"/>
              </a:lnSpc>
              <a:buClr>
                <a:schemeClr val="dk1"/>
              </a:buClr>
              <a:buSzPts val="2800"/>
              <a:buFont typeface="Arial" panose="020B0604020202020204" pitchFamily="34" charset="0"/>
              <a:buChar char="•"/>
            </a:pPr>
            <a:r>
              <a:rPr lang="en-US" sz="2400" dirty="0">
                <a:solidFill>
                  <a:schemeClr val="dk1"/>
                </a:solidFill>
                <a:latin typeface="Arial" panose="020B0604020202020204" pitchFamily="34" charset="0"/>
                <a:cs typeface="Arial" panose="020B0604020202020204" pitchFamily="34" charset="0"/>
                <a:sym typeface="Calibri"/>
              </a:rPr>
              <a:t>amino </a:t>
            </a:r>
            <a:r>
              <a:rPr lang="en-US" sz="2400" dirty="0"/>
              <a:t>groups, carboxyl groups, and ionizable R groups = weak acids and bases</a:t>
            </a:r>
          </a:p>
          <a:p>
            <a:pPr marL="342900" lvl="0" indent="-342900">
              <a:lnSpc>
                <a:spcPct val="90000"/>
              </a:lnSpc>
              <a:buClr>
                <a:schemeClr val="dk1"/>
              </a:buClr>
              <a:buSzPts val="2800"/>
              <a:buFont typeface="Arial" panose="020B0604020202020204" pitchFamily="34" charset="0"/>
              <a:buChar char="•"/>
            </a:pPr>
            <a:endParaRPr lang="en-US" sz="2400" b="1" dirty="0"/>
          </a:p>
          <a:p>
            <a:pPr marL="342900" lvl="0" indent="-342900">
              <a:lnSpc>
                <a:spcPct val="90000"/>
              </a:lnSpc>
              <a:buClr>
                <a:schemeClr val="dk1"/>
              </a:buClr>
              <a:buSzPts val="2800"/>
              <a:buFont typeface="Arial" panose="020B0604020202020204" pitchFamily="34" charset="0"/>
              <a:buChar char="•"/>
            </a:pPr>
            <a:r>
              <a:rPr lang="en-US" sz="2400" b="1" dirty="0"/>
              <a:t>zwitterion </a:t>
            </a:r>
            <a:r>
              <a:rPr lang="en-US" sz="2400" dirty="0"/>
              <a:t>occurs at neutral pH</a:t>
            </a:r>
            <a:endParaRPr lang="en-US" sz="2400" dirty="0">
              <a:solidFill>
                <a:schemeClr val="dk1"/>
              </a:solidFill>
              <a:latin typeface="Calibri"/>
              <a:ea typeface="Calibri"/>
              <a:cs typeface="Calibri"/>
              <a:sym typeface="Calibri"/>
            </a:endParaRPr>
          </a:p>
          <a:p>
            <a:pPr marL="419100" lvl="0" indent="-342900">
              <a:buClr>
                <a:schemeClr val="dk1"/>
              </a:buClr>
              <a:buSzPts val="24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19100" lvl="0" indent="-342900">
              <a:buClr>
                <a:schemeClr val="dk1"/>
              </a:buClr>
              <a:buSzPts val="2400"/>
              <a:buFont typeface="Arial" panose="020B0604020202020204" pitchFamily="34" charset="0"/>
              <a:buChar char="•"/>
            </a:pPr>
            <a:endParaRPr lang="en-U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2" name="Title 1">
            <a:extLst>
              <a:ext uri="{FF2B5EF4-FFF2-40B4-BE49-F238E27FC236}">
                <a16:creationId xmlns:a16="http://schemas.microsoft.com/office/drawing/2014/main" id="{493BA18F-A6BC-46F4-AB29-91FA48BA174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Titration of Amino Acids</a:t>
            </a:r>
            <a:endParaRPr lang="en-AU" dirty="0"/>
          </a:p>
        </p:txBody>
      </p:sp>
      <p:sp>
        <p:nvSpPr>
          <p:cNvPr id="8" name="Google Shape;351;p18">
            <a:extLst>
              <a:ext uri="{FF2B5EF4-FFF2-40B4-BE49-F238E27FC236}">
                <a16:creationId xmlns:a16="http://schemas.microsoft.com/office/drawing/2014/main" id="{EB68F610-8A1C-D84A-8806-A4B2B1EE09EB}"/>
              </a:ext>
            </a:extLst>
          </p:cNvPr>
          <p:cNvSpPr txBox="1"/>
          <p:nvPr/>
        </p:nvSpPr>
        <p:spPr>
          <a:xfrm>
            <a:off x="1277195" y="1140619"/>
            <a:ext cx="3930038" cy="4619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Calibri"/>
              <a:buNone/>
            </a:pPr>
            <a:r>
              <a:rPr lang="en-US" sz="2400" dirty="0">
                <a:solidFill>
                  <a:schemeClr val="dk1"/>
                </a:solidFill>
                <a:latin typeface="Arial" panose="020B0604020202020204" pitchFamily="34" charset="0"/>
                <a:ea typeface="Calibri"/>
                <a:cs typeface="Arial" panose="020B0604020202020204" pitchFamily="34" charset="0"/>
                <a:sym typeface="Calibri"/>
              </a:rPr>
              <a:t>c</a:t>
            </a:r>
            <a:r>
              <a:rPr lang="en-US" sz="2400" b="0" i="0" u="none" dirty="0">
                <a:solidFill>
                  <a:schemeClr val="dk1"/>
                </a:solidFill>
                <a:latin typeface="Arial" panose="020B0604020202020204" pitchFamily="34" charset="0"/>
                <a:ea typeface="Calibri"/>
                <a:cs typeface="Arial" panose="020B0604020202020204" pitchFamily="34" charset="0"/>
                <a:sym typeface="Calibri"/>
              </a:rPr>
              <a:t>ation ⇌ zwitterion ⇌ anion</a:t>
            </a:r>
            <a:endParaRPr sz="2400" dirty="0">
              <a:latin typeface="Arial" panose="020B0604020202020204" pitchFamily="34" charset="0"/>
              <a:cs typeface="Arial" panose="020B0604020202020204" pitchFamily="34" charset="0"/>
            </a:endParaRPr>
          </a:p>
        </p:txBody>
      </p:sp>
      <p:pic>
        <p:nvPicPr>
          <p:cNvPr id="3" name="Picture 2" descr="A graph plots p H on the vertical axis against O H minus on the horizontal axis and has a curve representing the titration of glycine. The structure of glycine at different p Hs is also shown.">
            <a:extLst>
              <a:ext uri="{FF2B5EF4-FFF2-40B4-BE49-F238E27FC236}">
                <a16:creationId xmlns:a16="http://schemas.microsoft.com/office/drawing/2014/main" id="{532838C3-8A8E-9E48-A208-DC0554A746D4}"/>
              </a:ext>
            </a:extLst>
          </p:cNvPr>
          <p:cNvPicPr>
            <a:picLocks noChangeAspect="1"/>
          </p:cNvPicPr>
          <p:nvPr/>
        </p:nvPicPr>
        <p:blipFill>
          <a:blip r:embed="rId3"/>
          <a:stretch>
            <a:fillRect/>
          </a:stretch>
        </p:blipFill>
        <p:spPr>
          <a:xfrm>
            <a:off x="975980" y="1769634"/>
            <a:ext cx="3788525" cy="4783566"/>
          </a:xfrm>
          <a:prstGeom prst="rect">
            <a:avLst/>
          </a:prstGeom>
        </p:spPr>
      </p:pic>
      <p:sp>
        <p:nvSpPr>
          <p:cNvPr id="346" name="Google Shape;346;g847cf01710_0_36"/>
          <p:cNvSpPr txBox="1">
            <a:spLocks noGrp="1"/>
          </p:cNvSpPr>
          <p:nvPr>
            <p:ph type="body" idx="1"/>
          </p:nvPr>
        </p:nvSpPr>
        <p:spPr>
          <a:xfrm>
            <a:off x="5207233" y="1447800"/>
            <a:ext cx="3479566" cy="5105400"/>
          </a:xfrm>
          <a:prstGeom prst="rect">
            <a:avLst/>
          </a:prstGeom>
          <a:noFill/>
          <a:ln>
            <a:noFill/>
          </a:ln>
        </p:spPr>
        <p:txBody>
          <a:bodyPr spcFirstLastPara="1" wrap="square" lIns="91425" tIns="45700" rIns="91425" bIns="45700" anchor="t" anchorCtr="0">
            <a:noAutofit/>
          </a:bodyPr>
          <a:lstStyle/>
          <a:p>
            <a:pPr marL="342900" lvl="0">
              <a:lnSpc>
                <a:spcPct val="90000"/>
              </a:lnSpc>
              <a:spcBef>
                <a:spcPts val="1400"/>
              </a:spcBef>
              <a:buSzPts val="2800"/>
              <a:buFont typeface="Arial" panose="020B0604020202020204" pitchFamily="34" charset="0"/>
              <a:buChar char="•"/>
            </a:pPr>
            <a:r>
              <a:rPr lang="en-US" sz="2400" dirty="0">
                <a:latin typeface="Arial" panose="020B0604020202020204" pitchFamily="34" charset="0"/>
                <a:cs typeface="Arial" panose="020B0604020202020204" pitchFamily="34" charset="0"/>
              </a:rPr>
              <a:t>—COOH </a:t>
            </a:r>
            <a:r>
              <a:rPr lang="en-US" sz="2400" b="0" i="0" u="none" dirty="0">
                <a:solidFill>
                  <a:schemeClr val="dk1"/>
                </a:solidFill>
                <a:latin typeface="Arial" panose="020B0604020202020204" pitchFamily="34" charset="0"/>
                <a:cs typeface="Arial" panose="020B0604020202020204" pitchFamily="34" charset="0"/>
                <a:sym typeface="Calibri"/>
              </a:rPr>
              <a:t>has an acidic </a:t>
            </a:r>
            <a:r>
              <a:rPr lang="en-US" sz="2400" b="0" i="0" u="none" dirty="0" err="1">
                <a:solidFill>
                  <a:schemeClr val="dk1"/>
                </a:solidFill>
                <a:latin typeface="Arial" panose="020B0604020202020204" pitchFamily="34" charset="0"/>
                <a:cs typeface="Arial" panose="020B0604020202020204" pitchFamily="34" charset="0"/>
                <a:sym typeface="Calibri"/>
              </a:rPr>
              <a:t>p</a:t>
            </a:r>
            <a:r>
              <a:rPr lang="en-US" sz="2400" b="0" i="1" u="none" dirty="0" err="1">
                <a:solidFill>
                  <a:schemeClr val="dk1"/>
                </a:solidFill>
                <a:latin typeface="Arial" panose="020B0604020202020204" pitchFamily="34" charset="0"/>
                <a:cs typeface="Arial" panose="020B0604020202020204" pitchFamily="34" charset="0"/>
                <a:sym typeface="Calibri"/>
              </a:rPr>
              <a:t>K</a:t>
            </a:r>
            <a:r>
              <a:rPr lang="en-US" sz="2400" b="0" i="0" u="none" baseline="-25000" dirty="0" err="1">
                <a:solidFill>
                  <a:schemeClr val="dk1"/>
                </a:solidFill>
                <a:latin typeface="Arial" panose="020B0604020202020204" pitchFamily="34" charset="0"/>
                <a:cs typeface="Arial" panose="020B0604020202020204" pitchFamily="34" charset="0"/>
                <a:sym typeface="Calibri"/>
              </a:rPr>
              <a:t>a</a:t>
            </a:r>
            <a:r>
              <a:rPr lang="en-US" sz="2400" b="0" i="0" u="none" dirty="0">
                <a:solidFill>
                  <a:schemeClr val="dk1"/>
                </a:solidFill>
                <a:latin typeface="Arial" panose="020B0604020202020204" pitchFamily="34" charset="0"/>
                <a:cs typeface="Arial" panose="020B0604020202020204" pitchFamily="34" charset="0"/>
                <a:sym typeface="Calibri"/>
              </a:rPr>
              <a:t> (</a:t>
            </a:r>
            <a:r>
              <a:rPr lang="en-US" sz="2400" dirty="0">
                <a:latin typeface="Arial" panose="020B0604020202020204" pitchFamily="34" charset="0"/>
                <a:cs typeface="Arial" panose="020B0604020202020204" pitchFamily="34" charset="0"/>
              </a:rPr>
              <a:t>p</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a:t>
            </a:r>
          </a:p>
          <a:p>
            <a:pPr marL="342900" lvl="0">
              <a:lnSpc>
                <a:spcPct val="90000"/>
              </a:lnSpc>
              <a:spcBef>
                <a:spcPts val="1400"/>
              </a:spcBef>
              <a:buSzPts val="28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lvl="0">
              <a:lnSpc>
                <a:spcPct val="90000"/>
              </a:lnSpc>
              <a:spcBef>
                <a:spcPts val="1400"/>
              </a:spcBef>
              <a:buSzPts val="2800"/>
              <a:buFont typeface="Arial" panose="020B0604020202020204" pitchFamily="34" charset="0"/>
              <a:buChar char="•"/>
            </a:pPr>
            <a:r>
              <a:rPr lang="en-US" sz="2400" dirty="0">
                <a:latin typeface="Arial" panose="020B0604020202020204" pitchFamily="34" charset="0"/>
                <a:cs typeface="Arial" panose="020B0604020202020204" pitchFamily="34" charset="0"/>
              </a:rPr>
              <a:t>—</a:t>
            </a:r>
            <a:r>
              <a:rPr lang="en-US" sz="2400" b="0" i="0" u="none" dirty="0">
                <a:solidFill>
                  <a:schemeClr val="dk1"/>
                </a:solidFill>
                <a:latin typeface="Arial" panose="020B0604020202020204" pitchFamily="34" charset="0"/>
                <a:cs typeface="Arial" panose="020B0604020202020204" pitchFamily="34" charset="0"/>
                <a:sym typeface="Calibri"/>
              </a:rPr>
              <a:t>NH</a:t>
            </a:r>
            <a:r>
              <a:rPr lang="en-US" sz="2400" b="0" i="0" u="none" baseline="-25000" dirty="0">
                <a:solidFill>
                  <a:schemeClr val="dk1"/>
                </a:solidFill>
                <a:latin typeface="Arial" panose="020B0604020202020204" pitchFamily="34" charset="0"/>
                <a:cs typeface="Arial" panose="020B0604020202020204" pitchFamily="34" charset="0"/>
                <a:sym typeface="Calibri"/>
              </a:rPr>
              <a:t>3</a:t>
            </a:r>
            <a:r>
              <a:rPr lang="en-US" sz="2400" b="0" i="0" u="none" baseline="30000" dirty="0">
                <a:solidFill>
                  <a:schemeClr val="dk1"/>
                </a:solidFill>
                <a:latin typeface="Arial" panose="020B0604020202020204" pitchFamily="34" charset="0"/>
                <a:cs typeface="Arial" panose="020B0604020202020204" pitchFamily="34" charset="0"/>
                <a:sym typeface="Calibri"/>
              </a:rPr>
              <a:t>+</a:t>
            </a:r>
            <a:r>
              <a:rPr lang="en-US" sz="2400" b="0" i="0" u="none" dirty="0">
                <a:solidFill>
                  <a:schemeClr val="dk1"/>
                </a:solidFill>
                <a:latin typeface="Arial" panose="020B0604020202020204" pitchFamily="34" charset="0"/>
                <a:cs typeface="Arial" panose="020B0604020202020204" pitchFamily="34" charset="0"/>
                <a:sym typeface="Calibri"/>
              </a:rPr>
              <a:t> has a basic </a:t>
            </a:r>
            <a:r>
              <a:rPr lang="en-US" sz="2400" b="0" i="0" u="none" dirty="0" err="1">
                <a:solidFill>
                  <a:schemeClr val="dk1"/>
                </a:solidFill>
                <a:latin typeface="Arial" panose="020B0604020202020204" pitchFamily="34" charset="0"/>
                <a:cs typeface="Arial" panose="020B0604020202020204" pitchFamily="34" charset="0"/>
                <a:sym typeface="Calibri"/>
              </a:rPr>
              <a:t>p</a:t>
            </a:r>
            <a:r>
              <a:rPr lang="en-US" sz="2400" b="0" i="1" u="none" dirty="0" err="1">
                <a:solidFill>
                  <a:schemeClr val="dk1"/>
                </a:solidFill>
                <a:latin typeface="Arial" panose="020B0604020202020204" pitchFamily="34" charset="0"/>
                <a:cs typeface="Arial" panose="020B0604020202020204" pitchFamily="34" charset="0"/>
                <a:sym typeface="Calibri"/>
              </a:rPr>
              <a:t>K</a:t>
            </a:r>
            <a:r>
              <a:rPr lang="en-US" sz="2400" b="0" i="0" u="none" baseline="-25000" dirty="0" err="1">
                <a:solidFill>
                  <a:schemeClr val="dk1"/>
                </a:solidFill>
                <a:latin typeface="Arial" panose="020B0604020202020204" pitchFamily="34" charset="0"/>
                <a:cs typeface="Arial" panose="020B0604020202020204" pitchFamily="34" charset="0"/>
                <a:sym typeface="Calibri"/>
              </a:rPr>
              <a:t>a</a:t>
            </a:r>
            <a:r>
              <a:rPr lang="en-US" sz="2400" b="0" i="0" u="none" dirty="0">
                <a:solidFill>
                  <a:schemeClr val="dk1"/>
                </a:solidFill>
                <a:latin typeface="Arial" panose="020B0604020202020204" pitchFamily="34" charset="0"/>
                <a:cs typeface="Arial" panose="020B0604020202020204" pitchFamily="34" charset="0"/>
                <a:sym typeface="Calibri"/>
              </a:rPr>
              <a:t> </a:t>
            </a:r>
            <a:r>
              <a:rPr lang="en-US" sz="2400" dirty="0">
                <a:latin typeface="Arial" panose="020B0604020202020204" pitchFamily="34" charset="0"/>
                <a:cs typeface="Arial" panose="020B0604020202020204" pitchFamily="34" charset="0"/>
              </a:rPr>
              <a:t>(p</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p>
          <a:p>
            <a:pPr marL="342900" lvl="0">
              <a:lnSpc>
                <a:spcPct val="90000"/>
              </a:lnSpc>
              <a:spcBef>
                <a:spcPts val="1400"/>
              </a:spcBef>
              <a:buSzPts val="28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lvl="0">
              <a:lnSpc>
                <a:spcPct val="90000"/>
              </a:lnSpc>
              <a:spcBef>
                <a:spcPts val="1400"/>
              </a:spcBef>
              <a:buSzPts val="2800"/>
              <a:buFont typeface="Arial" panose="020B0604020202020204" pitchFamily="34" charset="0"/>
              <a:buChar char="•"/>
            </a:pPr>
            <a:r>
              <a:rPr lang="en-US" sz="2400" dirty="0">
                <a:latin typeface="Arial" panose="020B0604020202020204" pitchFamily="34" charset="0"/>
                <a:cs typeface="Arial" panose="020B0604020202020204" pitchFamily="34" charset="0"/>
              </a:rPr>
              <a:t>the pH at which the net electric charge is zero is the </a:t>
            </a:r>
            <a:r>
              <a:rPr lang="en-US" sz="2400" b="1" dirty="0">
                <a:latin typeface="Arial" panose="020B0604020202020204" pitchFamily="34" charset="0"/>
                <a:cs typeface="Arial" panose="020B0604020202020204" pitchFamily="34" charset="0"/>
              </a:rPr>
              <a:t>isoelectric point (</a:t>
            </a:r>
            <a:r>
              <a:rPr lang="en-US" sz="2400" b="1" dirty="0" err="1">
                <a:latin typeface="Arial" panose="020B0604020202020204" pitchFamily="34" charset="0"/>
                <a:cs typeface="Arial" panose="020B0604020202020204" pitchFamily="34" charset="0"/>
              </a:rPr>
              <a:t>pI</a:t>
            </a:r>
            <a:r>
              <a:rPr lang="en-US" sz="2400" b="1" dirty="0">
                <a:latin typeface="Arial" panose="020B0604020202020204" pitchFamily="34" charset="0"/>
                <a:cs typeface="Arial" panose="020B0604020202020204" pitchFamily="34" charset="0"/>
              </a:rPr>
              <a:t>)</a:t>
            </a:r>
          </a:p>
          <a:p>
            <a:pPr marL="342900" lvl="0" indent="-342900" algn="l" rtl="0">
              <a:lnSpc>
                <a:spcPct val="90000"/>
              </a:lnSpc>
              <a:spcBef>
                <a:spcPts val="1400"/>
              </a:spcBef>
              <a:spcAft>
                <a:spcPts val="0"/>
              </a:spcAft>
              <a:buClr>
                <a:schemeClr val="dk1"/>
              </a:buClr>
              <a:buSzPts val="2800"/>
              <a:buFont typeface="Calibri"/>
              <a:buChar char="•"/>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2" name="Title 1">
            <a:extLst>
              <a:ext uri="{FF2B5EF4-FFF2-40B4-BE49-F238E27FC236}">
                <a16:creationId xmlns:a16="http://schemas.microsoft.com/office/drawing/2014/main" id="{91D36ACD-6A6A-4B3D-87F2-6E568A9B916B}"/>
              </a:ext>
            </a:extLst>
          </p:cNvPr>
          <p:cNvSpPr>
            <a:spLocks noGrp="1"/>
          </p:cNvSpPr>
          <p:nvPr>
            <p:ph type="title"/>
          </p:nvPr>
        </p:nvSpPr>
        <p:spPr>
          <a:xfrm>
            <a:off x="-15875" y="152399"/>
            <a:ext cx="9159875" cy="1323867"/>
          </a:xfrm>
        </p:spPr>
        <p:txBody>
          <a:bodyPr/>
          <a:lstStyle/>
          <a:p>
            <a:r>
              <a:rPr lang="en-US" dirty="0">
                <a:solidFill>
                  <a:schemeClr val="tx1"/>
                </a:solidFill>
                <a:latin typeface="Arial" panose="020B0604020202020204" pitchFamily="34" charset="0"/>
                <a:cs typeface="Arial" panose="020B0604020202020204" pitchFamily="34" charset="0"/>
              </a:rPr>
              <a:t>Effect of the Chemical Environment on </a:t>
            </a:r>
            <a:r>
              <a:rPr lang="en-US" dirty="0" err="1">
                <a:solidFill>
                  <a:schemeClr val="dk1"/>
                </a:solidFill>
                <a:latin typeface="Arial" panose="020B0604020202020204" pitchFamily="34" charset="0"/>
                <a:cs typeface="Arial" panose="020B0604020202020204" pitchFamily="34" charset="0"/>
              </a:rPr>
              <a:t>p</a:t>
            </a:r>
            <a:r>
              <a:rPr lang="en-US" i="1" dirty="0" err="1">
                <a:solidFill>
                  <a:schemeClr val="dk1"/>
                </a:solidFill>
                <a:latin typeface="Arial" panose="020B0604020202020204" pitchFamily="34" charset="0"/>
                <a:cs typeface="Arial" panose="020B0604020202020204" pitchFamily="34" charset="0"/>
              </a:rPr>
              <a:t>K</a:t>
            </a:r>
            <a:r>
              <a:rPr lang="en-US" baseline="-25000" dirty="0" err="1">
                <a:solidFill>
                  <a:schemeClr val="dk1"/>
                </a:solidFill>
                <a:latin typeface="Arial" panose="020B0604020202020204" pitchFamily="34" charset="0"/>
                <a:cs typeface="Arial" panose="020B0604020202020204" pitchFamily="34" charset="0"/>
              </a:rPr>
              <a:t>a</a:t>
            </a:r>
            <a:endParaRPr lang="en-AU" dirty="0"/>
          </a:p>
        </p:txBody>
      </p:sp>
      <p:sp>
        <p:nvSpPr>
          <p:cNvPr id="358" name="Google Shape;358;p16"/>
          <p:cNvSpPr txBox="1"/>
          <p:nvPr/>
        </p:nvSpPr>
        <p:spPr>
          <a:xfrm>
            <a:off x="152400" y="1476267"/>
            <a:ext cx="8991600" cy="1200288"/>
          </a:xfrm>
          <a:prstGeom prst="rect">
            <a:avLst/>
          </a:prstGeom>
          <a:noFill/>
          <a:ln>
            <a:noFill/>
          </a:ln>
        </p:spPr>
        <p:txBody>
          <a:bodyPr spcFirstLastPara="1" wrap="square" lIns="45700" tIns="45700" rIns="45700" bIns="45700" anchor="t" anchorCtr="0">
            <a:spAutoFit/>
          </a:bodyPr>
          <a:lstStyle/>
          <a:p>
            <a:pPr marL="393700" marR="0" lvl="0" indent="-342900" algn="just" rtl="0">
              <a:lnSpc>
                <a:spcPct val="100000"/>
              </a:lnSpc>
              <a:spcBef>
                <a:spcPts val="0"/>
              </a:spcBef>
              <a:spcAft>
                <a:spcPts val="0"/>
              </a:spcAft>
              <a:buClr>
                <a:schemeClr val="dk1"/>
              </a:buClr>
              <a:buSzPts val="2800"/>
              <a:buFont typeface="Arial" panose="020B0604020202020204" pitchFamily="34" charset="0"/>
              <a:buChar char="•"/>
            </a:pPr>
            <a:r>
              <a:rPr lang="en-US" sz="2400" b="0" i="1" u="none" dirty="0">
                <a:solidFill>
                  <a:schemeClr val="dk1"/>
                </a:solidFill>
                <a:latin typeface="Arial" panose="020B0604020202020204" pitchFamily="34" charset="0"/>
                <a:ea typeface="Calibri"/>
                <a:cs typeface="Arial" panose="020B0604020202020204" pitchFamily="34" charset="0"/>
                <a:sym typeface="Calibri"/>
              </a:rPr>
              <a:t>α</a:t>
            </a:r>
            <a:r>
              <a:rPr lang="en-US" sz="2400" b="0" i="0" u="none" dirty="0">
                <a:solidFill>
                  <a:schemeClr val="dk1"/>
                </a:solidFill>
                <a:latin typeface="Arial" panose="020B0604020202020204" pitchFamily="34" charset="0"/>
                <a:ea typeface="Calibri"/>
                <a:cs typeface="Arial" panose="020B0604020202020204" pitchFamily="34" charset="0"/>
                <a:sym typeface="Calibri"/>
              </a:rPr>
              <a:t>-carboxyl group is</a:t>
            </a:r>
            <a:r>
              <a:rPr lang="en-US" sz="2400" dirty="0">
                <a:solidFill>
                  <a:schemeClr val="dk1"/>
                </a:solidFill>
                <a:latin typeface="Arial" panose="020B0604020202020204" pitchFamily="34" charset="0"/>
                <a:ea typeface="Calibri"/>
                <a:cs typeface="Arial" panose="020B0604020202020204" pitchFamily="34" charset="0"/>
                <a:sym typeface="Calibri"/>
              </a:rPr>
              <a:t> </a:t>
            </a:r>
            <a:r>
              <a:rPr lang="en-US" sz="2400" b="0" i="0" u="none" dirty="0">
                <a:solidFill>
                  <a:schemeClr val="dk1"/>
                </a:solidFill>
                <a:latin typeface="Arial" panose="020B0604020202020204" pitchFamily="34" charset="0"/>
                <a:ea typeface="Calibri"/>
                <a:cs typeface="Arial" panose="020B0604020202020204" pitchFamily="34" charset="0"/>
                <a:sym typeface="Calibri"/>
              </a:rPr>
              <a:t>more acidic than in carboxylic acids</a:t>
            </a:r>
          </a:p>
          <a:p>
            <a:pPr marL="50800" marR="0" lvl="0" algn="just" rtl="0">
              <a:lnSpc>
                <a:spcPct val="100000"/>
              </a:lnSpc>
              <a:spcBef>
                <a:spcPts val="0"/>
              </a:spcBef>
              <a:spcAft>
                <a:spcPts val="0"/>
              </a:spcAft>
              <a:buClr>
                <a:schemeClr val="dk1"/>
              </a:buClr>
              <a:buSzPts val="2800"/>
            </a:pPr>
            <a:endParaRPr lang="en-US" sz="2400" dirty="0">
              <a:latin typeface="Arial" panose="020B0604020202020204" pitchFamily="34" charset="0"/>
              <a:ea typeface="Calibri"/>
              <a:cs typeface="Arial" panose="020B0604020202020204" pitchFamily="34" charset="0"/>
            </a:endParaRPr>
          </a:p>
          <a:p>
            <a:pPr marL="393700" marR="0" lvl="0" indent="-342900" algn="just" rtl="0">
              <a:lnSpc>
                <a:spcPct val="100000"/>
              </a:lnSpc>
              <a:spcBef>
                <a:spcPts val="0"/>
              </a:spcBef>
              <a:spcAft>
                <a:spcPts val="0"/>
              </a:spcAft>
              <a:buClr>
                <a:schemeClr val="dk1"/>
              </a:buClr>
              <a:buSzPts val="2800"/>
              <a:buFont typeface="Arial" panose="020B0604020202020204" pitchFamily="34" charset="0"/>
              <a:buChar char="•"/>
            </a:pPr>
            <a:r>
              <a:rPr lang="en-US" sz="2400" b="0" i="1" u="none" dirty="0">
                <a:solidFill>
                  <a:schemeClr val="dk1"/>
                </a:solidFill>
                <a:latin typeface="Arial" panose="020B0604020202020204" pitchFamily="34" charset="0"/>
                <a:ea typeface="Calibri"/>
                <a:cs typeface="Arial" panose="020B0604020202020204" pitchFamily="34" charset="0"/>
                <a:sym typeface="Calibri"/>
              </a:rPr>
              <a:t>α</a:t>
            </a:r>
            <a:r>
              <a:rPr lang="en-US" sz="2400" b="0" i="0" u="none" dirty="0">
                <a:solidFill>
                  <a:schemeClr val="dk1"/>
                </a:solidFill>
                <a:latin typeface="Arial" panose="020B0604020202020204" pitchFamily="34" charset="0"/>
                <a:ea typeface="Calibri"/>
                <a:cs typeface="Arial" panose="020B0604020202020204" pitchFamily="34" charset="0"/>
                <a:sym typeface="Calibri"/>
              </a:rPr>
              <a:t>-amino group is less basic than in amines</a:t>
            </a:r>
            <a:endParaRPr sz="2400" dirty="0">
              <a:latin typeface="Arial" panose="020B0604020202020204" pitchFamily="34" charset="0"/>
              <a:cs typeface="Arial" panose="020B0604020202020204" pitchFamily="34" charset="0"/>
            </a:endParaRPr>
          </a:p>
        </p:txBody>
      </p:sp>
      <p:pic>
        <p:nvPicPr>
          <p:cNvPr id="3" name="Picture 2" descr="A figure shows the effect of the chemical environment on p K subscript a for acetic acid, methylamine, and the carboxyl and methyl groups of glycine.">
            <a:extLst>
              <a:ext uri="{FF2B5EF4-FFF2-40B4-BE49-F238E27FC236}">
                <a16:creationId xmlns:a16="http://schemas.microsoft.com/office/drawing/2014/main" id="{9F21A1E5-C127-6846-856C-23A9D892282E}"/>
              </a:ext>
            </a:extLst>
          </p:cNvPr>
          <p:cNvPicPr>
            <a:picLocks noChangeAspect="1"/>
          </p:cNvPicPr>
          <p:nvPr/>
        </p:nvPicPr>
        <p:blipFill>
          <a:blip r:embed="rId3"/>
          <a:stretch>
            <a:fillRect/>
          </a:stretch>
        </p:blipFill>
        <p:spPr>
          <a:xfrm>
            <a:off x="784893" y="2785144"/>
            <a:ext cx="7574213" cy="383686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65"/>
        <p:cNvGrpSpPr/>
        <p:nvPr/>
      </p:nvGrpSpPr>
      <p:grpSpPr>
        <a:xfrm>
          <a:off x="0" y="0"/>
          <a:ext cx="0" cy="0"/>
          <a:chOff x="0" y="0"/>
          <a:chExt cx="0" cy="0"/>
        </a:xfrm>
      </p:grpSpPr>
      <p:pic>
        <p:nvPicPr>
          <p:cNvPr id="5" name="Picture 4" descr="Icon P 1">
            <a:extLst>
              <a:ext uri="{FF2B5EF4-FFF2-40B4-BE49-F238E27FC236}">
                <a16:creationId xmlns:a16="http://schemas.microsoft.com/office/drawing/2014/main" id="{843DC211-56EA-410A-B32B-46C281FFBC76}"/>
              </a:ext>
            </a:extLst>
          </p:cNvPr>
          <p:cNvPicPr>
            <a:picLocks noChangeAspect="1"/>
          </p:cNvPicPr>
          <p:nvPr/>
        </p:nvPicPr>
        <p:blipFill>
          <a:blip r:embed="rId3"/>
          <a:stretch>
            <a:fillRect/>
          </a:stretch>
        </p:blipFill>
        <p:spPr>
          <a:xfrm>
            <a:off x="1422651" y="107603"/>
            <a:ext cx="1133954" cy="816935"/>
          </a:xfrm>
          <a:prstGeom prst="rect">
            <a:avLst/>
          </a:prstGeom>
        </p:spPr>
      </p:pic>
      <p:sp>
        <p:nvSpPr>
          <p:cNvPr id="2" name="Title 1">
            <a:extLst>
              <a:ext uri="{FF2B5EF4-FFF2-40B4-BE49-F238E27FC236}">
                <a16:creationId xmlns:a16="http://schemas.microsoft.com/office/drawing/2014/main" id="{63F377A0-F555-4665-AF81-CB5B814AC22D}"/>
              </a:ext>
            </a:extLst>
          </p:cNvPr>
          <p:cNvSpPr>
            <a:spLocks noGrp="1"/>
          </p:cNvSpPr>
          <p:nvPr>
            <p:ph type="title"/>
          </p:nvPr>
        </p:nvSpPr>
        <p:spPr>
          <a:xfrm>
            <a:off x="2220706" y="107603"/>
            <a:ext cx="6701670" cy="1143000"/>
          </a:xfrm>
        </p:spPr>
        <p:txBody>
          <a:bodyPr/>
          <a:lstStyle/>
          <a:p>
            <a:r>
              <a:rPr lang="en-US" sz="3200" dirty="0">
                <a:solidFill>
                  <a:srgbClr val="144652"/>
                </a:solidFill>
              </a:rPr>
              <a:t> </a:t>
            </a:r>
            <a:r>
              <a:rPr lang="en-US" sz="3200" dirty="0">
                <a:solidFill>
                  <a:srgbClr val="144652"/>
                </a:solidFill>
                <a:latin typeface="Arial" panose="020B0604020202020204" pitchFamily="34" charset="0"/>
                <a:cs typeface="Arial" panose="020B0604020202020204" pitchFamily="34" charset="0"/>
              </a:rPr>
              <a:t>Activity: Visualizing Common Properties of an Amino Acid</a:t>
            </a:r>
            <a:endParaRPr lang="en-AU" sz="3200" dirty="0">
              <a:solidFill>
                <a:srgbClr val="144652"/>
              </a:solidFill>
            </a:endParaRPr>
          </a:p>
        </p:txBody>
      </p:sp>
      <p:sp>
        <p:nvSpPr>
          <p:cNvPr id="367" name="Google Shape;367;g847cf01710_0_29"/>
          <p:cNvSpPr txBox="1">
            <a:spLocks noGrp="1"/>
          </p:cNvSpPr>
          <p:nvPr>
            <p:ph type="body" idx="1"/>
          </p:nvPr>
        </p:nvSpPr>
        <p:spPr>
          <a:xfrm>
            <a:off x="685800" y="1965450"/>
            <a:ext cx="7772400" cy="1143000"/>
          </a:xfrm>
          <a:prstGeom prst="rect">
            <a:avLst/>
          </a:prstGeom>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US" sz="3000" dirty="0">
                <a:latin typeface="Arial"/>
                <a:ea typeface="Arial"/>
                <a:cs typeface="Arial"/>
                <a:sym typeface="Arial"/>
              </a:rPr>
              <a:t>Observe the structure of an amino acid in Mol3D viewer in your Achieve course.</a:t>
            </a:r>
            <a:endParaRPr sz="2400" dirty="0">
              <a:latin typeface="Arial"/>
              <a:ea typeface="Arial"/>
              <a:cs typeface="Arial"/>
              <a:sym typeface="Arial"/>
            </a:endParaRPr>
          </a:p>
        </p:txBody>
      </p:sp>
      <p:pic>
        <p:nvPicPr>
          <p:cNvPr id="8" name="Picture" descr="A screen capture shows an interactive ball and stick model of an amino acid.">
            <a:extLst>
              <a:ext uri="{FF2B5EF4-FFF2-40B4-BE49-F238E27FC236}">
                <a16:creationId xmlns:a16="http://schemas.microsoft.com/office/drawing/2014/main" id="{3689ECF8-6376-4C92-85D7-8C9076829D57}"/>
              </a:ext>
            </a:extLst>
          </p:cNvPr>
          <p:cNvPicPr preferRelativeResize="0"/>
          <p:nvPr/>
        </p:nvPicPr>
        <p:blipFill>
          <a:blip r:embed="rId4">
            <a:alphaModFix/>
          </a:blip>
          <a:stretch>
            <a:fillRect/>
          </a:stretch>
        </p:blipFill>
        <p:spPr>
          <a:xfrm>
            <a:off x="2107875" y="3199872"/>
            <a:ext cx="4644125" cy="30553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74"/>
        <p:cNvGrpSpPr/>
        <p:nvPr/>
      </p:nvGrpSpPr>
      <p:grpSpPr>
        <a:xfrm>
          <a:off x="0" y="0"/>
          <a:ext cx="0" cy="0"/>
          <a:chOff x="0" y="0"/>
          <a:chExt cx="0" cy="0"/>
        </a:xfrm>
      </p:grpSpPr>
      <p:sp>
        <p:nvSpPr>
          <p:cNvPr id="3" name="Title 2">
            <a:extLst>
              <a:ext uri="{FF2B5EF4-FFF2-40B4-BE49-F238E27FC236}">
                <a16:creationId xmlns:a16="http://schemas.microsoft.com/office/drawing/2014/main" id="{B0AF8426-1FEB-4BEB-ABD1-2BD7778D5207}"/>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Instructions, Part 1</a:t>
            </a:r>
            <a:endParaRPr lang="en-AU" dirty="0">
              <a:solidFill>
                <a:srgbClr val="144652"/>
              </a:solidFill>
            </a:endParaRPr>
          </a:p>
        </p:txBody>
      </p:sp>
      <p:sp>
        <p:nvSpPr>
          <p:cNvPr id="376" name="Google Shape;376;g847cf01710_0_48"/>
          <p:cNvSpPr txBox="1">
            <a:spLocks noGrp="1"/>
          </p:cNvSpPr>
          <p:nvPr>
            <p:ph type="body" idx="1"/>
          </p:nvPr>
        </p:nvSpPr>
        <p:spPr>
          <a:xfrm>
            <a:off x="685799" y="1165074"/>
            <a:ext cx="7888357" cy="5464325"/>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latin typeface="Arial"/>
                <a:ea typeface="Arial"/>
                <a:cs typeface="Arial"/>
                <a:sym typeface="Arial"/>
              </a:rPr>
              <a:t>On your own, </a:t>
            </a:r>
            <a:r>
              <a:rPr lang="en-US" sz="2400" dirty="0">
                <a:solidFill>
                  <a:srgbClr val="0000FF"/>
                </a:solidFill>
                <a:latin typeface="Arial"/>
                <a:ea typeface="Arial"/>
                <a:cs typeface="Arial"/>
                <a:sym typeface="Arial"/>
              </a:rPr>
              <a:t>think </a:t>
            </a:r>
            <a:r>
              <a:rPr lang="en-US" sz="2400" dirty="0">
                <a:latin typeface="Arial"/>
                <a:ea typeface="Arial"/>
                <a:cs typeface="Arial"/>
                <a:sym typeface="Arial"/>
              </a:rPr>
              <a:t>of answers to the questions:</a:t>
            </a:r>
            <a:endParaRPr sz="2400"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US" sz="2400" dirty="0">
                <a:latin typeface="Arial"/>
                <a:ea typeface="Arial"/>
                <a:cs typeface="Arial"/>
                <a:sym typeface="Arial"/>
              </a:rPr>
              <a:t>What amino acid is this?</a:t>
            </a:r>
            <a:endParaRPr sz="2400"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US" sz="2400" dirty="0">
                <a:latin typeface="Arial"/>
                <a:ea typeface="Arial"/>
                <a:cs typeface="Arial"/>
                <a:sym typeface="Arial"/>
              </a:rPr>
              <a:t>Which structures of the amino acid are common to all amino acids? Which are unique?</a:t>
            </a:r>
            <a:endParaRPr sz="2400"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US" sz="2400" dirty="0">
                <a:latin typeface="Arial"/>
                <a:ea typeface="Arial"/>
                <a:cs typeface="Arial"/>
                <a:sym typeface="Arial"/>
              </a:rPr>
              <a:t>What is an example pH at which you could observe this structure?</a:t>
            </a:r>
            <a:endParaRPr sz="2400" dirty="0">
              <a:latin typeface="Arial"/>
              <a:ea typeface="Arial"/>
              <a:cs typeface="Arial"/>
              <a:sym typeface="Arial"/>
            </a:endParaRPr>
          </a:p>
          <a:p>
            <a:pPr marL="914400" lvl="0" indent="0" rtl="0">
              <a:lnSpc>
                <a:spcPct val="115000"/>
              </a:lnSpc>
              <a:spcBef>
                <a:spcPts val="0"/>
              </a:spcBef>
              <a:spcAft>
                <a:spcPts val="0"/>
              </a:spcAft>
              <a:buNone/>
            </a:pPr>
            <a:r>
              <a:rPr lang="en-US" sz="2400" dirty="0">
                <a:latin typeface="Arial"/>
                <a:ea typeface="Arial"/>
                <a:cs typeface="Arial"/>
                <a:sym typeface="Arial"/>
              </a:rPr>
              <a:t>(2 minutes)</a:t>
            </a:r>
            <a:br>
              <a:rPr lang="en-US" sz="2400" dirty="0">
                <a:latin typeface="Arial"/>
                <a:ea typeface="Arial"/>
                <a:cs typeface="Arial"/>
                <a:sym typeface="Arial"/>
              </a:rPr>
            </a:b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Pair</a:t>
            </a:r>
            <a:r>
              <a:rPr lang="en-US" sz="2400" dirty="0">
                <a:latin typeface="Arial"/>
                <a:ea typeface="Arial"/>
                <a:cs typeface="Arial"/>
                <a:sym typeface="Arial"/>
              </a:rPr>
              <a:t> up to discuss your ideas. (2 minutes)</a:t>
            </a:r>
            <a:br>
              <a:rPr lang="en-US" sz="2400" dirty="0">
                <a:latin typeface="Arial"/>
                <a:ea typeface="Arial"/>
                <a:cs typeface="Arial"/>
                <a:sym typeface="Arial"/>
              </a:rPr>
            </a:b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Share</a:t>
            </a:r>
            <a:r>
              <a:rPr lang="en-US" sz="2400" dirty="0">
                <a:latin typeface="Arial"/>
                <a:ea typeface="Arial"/>
                <a:cs typeface="Arial"/>
                <a:sym typeface="Arial"/>
              </a:rPr>
              <a:t> your ideas with the class in group discussion.</a:t>
            </a:r>
            <a:endParaRPr sz="2400" dirty="0">
              <a:solidFill>
                <a:srgbClr val="0000FF"/>
              </a:solidFill>
              <a:latin typeface="Arial"/>
              <a:ea typeface="Arial"/>
              <a:cs typeface="Arial"/>
              <a:sym typeface="Arial"/>
            </a:endParaRPr>
          </a:p>
          <a:p>
            <a:pPr marL="0" lvl="0" indent="0" algn="just" rtl="0">
              <a:spcBef>
                <a:spcPts val="360"/>
              </a:spcBef>
              <a:spcAft>
                <a:spcPts val="0"/>
              </a:spcAft>
              <a:buNone/>
            </a:pPr>
            <a:endParaRPr dirty="0"/>
          </a:p>
          <a:p>
            <a:pPr marL="0" lvl="0" indent="0" algn="l" rtl="0">
              <a:spcBef>
                <a:spcPts val="360"/>
              </a:spcBef>
              <a:spcAft>
                <a:spcPts val="0"/>
              </a:spcAft>
              <a:buNone/>
            </a:pP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74"/>
        <p:cNvGrpSpPr/>
        <p:nvPr/>
      </p:nvGrpSpPr>
      <p:grpSpPr>
        <a:xfrm>
          <a:off x="0" y="0"/>
          <a:ext cx="0" cy="0"/>
          <a:chOff x="0" y="0"/>
          <a:chExt cx="0" cy="0"/>
        </a:xfrm>
      </p:grpSpPr>
      <p:sp>
        <p:nvSpPr>
          <p:cNvPr id="3" name="Title 2">
            <a:extLst>
              <a:ext uri="{FF2B5EF4-FFF2-40B4-BE49-F238E27FC236}">
                <a16:creationId xmlns:a16="http://schemas.microsoft.com/office/drawing/2014/main" id="{5B3B7CA5-6E17-4FB6-A7AB-42BEBD8F273F}"/>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Solution, Part 1</a:t>
            </a:r>
            <a:endParaRPr lang="en-AU" dirty="0">
              <a:solidFill>
                <a:srgbClr val="144652"/>
              </a:solidFill>
            </a:endParaRPr>
          </a:p>
        </p:txBody>
      </p:sp>
      <p:sp>
        <p:nvSpPr>
          <p:cNvPr id="376" name="Google Shape;376;g847cf01710_0_48"/>
          <p:cNvSpPr txBox="1">
            <a:spLocks noGrp="1"/>
          </p:cNvSpPr>
          <p:nvPr>
            <p:ph type="body" idx="1"/>
          </p:nvPr>
        </p:nvSpPr>
        <p:spPr>
          <a:xfrm>
            <a:off x="609600" y="1165074"/>
            <a:ext cx="7848600" cy="5116455"/>
          </a:xfrm>
          <a:prstGeom prst="rect">
            <a:avLst/>
          </a:prstGeom>
        </p:spPr>
        <p:txBody>
          <a:bodyPr spcFirstLastPara="1" wrap="square" lIns="91425" tIns="45700" rIns="91425" bIns="45700" anchor="t" anchorCtr="0">
            <a:noAutofit/>
          </a:bodyPr>
          <a:lstStyle/>
          <a:p>
            <a:pPr marL="914400" lvl="1" indent="-381000" algn="just" rtl="0">
              <a:lnSpc>
                <a:spcPct val="115000"/>
              </a:lnSpc>
              <a:spcBef>
                <a:spcPts val="0"/>
              </a:spcBef>
              <a:spcAft>
                <a:spcPts val="0"/>
              </a:spcAft>
              <a:buSzPts val="2400"/>
              <a:buFont typeface="Arial"/>
              <a:buChar char="–"/>
            </a:pPr>
            <a:endParaRPr lang="en-US" sz="2400" dirty="0">
              <a:latin typeface="Arial"/>
              <a:ea typeface="Arial"/>
              <a:cs typeface="Arial"/>
              <a:sym typeface="Arial"/>
            </a:endParaRPr>
          </a:p>
          <a:p>
            <a:pPr marL="914400" lvl="1" indent="-381000" algn="just" rtl="0">
              <a:lnSpc>
                <a:spcPct val="115000"/>
              </a:lnSpc>
              <a:spcBef>
                <a:spcPts val="0"/>
              </a:spcBef>
              <a:spcAft>
                <a:spcPts val="0"/>
              </a:spcAft>
              <a:buSzPts val="2400"/>
              <a:buFont typeface="Arial"/>
              <a:buChar char="–"/>
            </a:pPr>
            <a:r>
              <a:rPr lang="en-US" sz="2400" dirty="0">
                <a:latin typeface="Arial" panose="020B0604020202020204" pitchFamily="34" charset="0"/>
                <a:ea typeface="Arial"/>
                <a:cs typeface="Arial" panose="020B0604020202020204" pitchFamily="34" charset="0"/>
                <a:sym typeface="Arial"/>
              </a:rPr>
              <a:t>What amino acid is this? </a:t>
            </a:r>
            <a:r>
              <a:rPr lang="en-US" sz="2400" b="1" dirty="0">
                <a:latin typeface="Arial" panose="020B0604020202020204" pitchFamily="34" charset="0"/>
                <a:ea typeface="Arial"/>
                <a:cs typeface="Arial" panose="020B0604020202020204" pitchFamily="34" charset="0"/>
                <a:sym typeface="Arial"/>
              </a:rPr>
              <a:t>Alanine</a:t>
            </a:r>
            <a:endParaRPr lang="en-US" sz="2400" dirty="0">
              <a:latin typeface="Arial" panose="020B0604020202020204" pitchFamily="34" charset="0"/>
              <a:ea typeface="Arial"/>
              <a:cs typeface="Arial" panose="020B0604020202020204" pitchFamily="34" charset="0"/>
              <a:sym typeface="Arial"/>
            </a:endParaRPr>
          </a:p>
          <a:p>
            <a:pPr marL="533400" lvl="1" indent="0" algn="just" rtl="0">
              <a:lnSpc>
                <a:spcPct val="115000"/>
              </a:lnSpc>
              <a:spcBef>
                <a:spcPts val="0"/>
              </a:spcBef>
              <a:spcAft>
                <a:spcPts val="0"/>
              </a:spcAft>
              <a:buSzPts val="2400"/>
              <a:buNone/>
            </a:pPr>
            <a:endParaRPr sz="2400" dirty="0">
              <a:latin typeface="Arial" panose="020B0604020202020204" pitchFamily="34" charset="0"/>
              <a:ea typeface="Arial"/>
              <a:cs typeface="Arial" panose="020B0604020202020204" pitchFamily="34" charset="0"/>
              <a:sym typeface="Arial"/>
            </a:endParaRPr>
          </a:p>
          <a:p>
            <a:pPr marL="914400" lvl="1" indent="-381000" algn="just" rtl="0">
              <a:lnSpc>
                <a:spcPct val="115000"/>
              </a:lnSpc>
              <a:spcBef>
                <a:spcPts val="0"/>
              </a:spcBef>
              <a:spcAft>
                <a:spcPts val="0"/>
              </a:spcAft>
              <a:buSzPts val="2400"/>
              <a:buFont typeface="Arial"/>
              <a:buChar char="–"/>
            </a:pPr>
            <a:r>
              <a:rPr lang="en-US" sz="2400" dirty="0">
                <a:latin typeface="Arial" panose="020B0604020202020204" pitchFamily="34" charset="0"/>
                <a:ea typeface="Arial"/>
                <a:cs typeface="Arial" panose="020B0604020202020204" pitchFamily="34" charset="0"/>
                <a:sym typeface="Arial"/>
              </a:rPr>
              <a:t>Which structures of the amino acid are common to all amino acids? Which are unique? </a:t>
            </a:r>
          </a:p>
          <a:p>
            <a:pPr marL="533400" lvl="1" indent="0" algn="just" rtl="0">
              <a:lnSpc>
                <a:spcPct val="115000"/>
              </a:lnSpc>
              <a:spcBef>
                <a:spcPts val="0"/>
              </a:spcBef>
              <a:spcAft>
                <a:spcPts val="0"/>
              </a:spcAft>
              <a:buSzPts val="2400"/>
              <a:buNone/>
            </a:pPr>
            <a:r>
              <a:rPr lang="en-US" sz="2400" dirty="0">
                <a:latin typeface="Arial" panose="020B0604020202020204" pitchFamily="34" charset="0"/>
                <a:ea typeface="Arial"/>
                <a:cs typeface="Arial" panose="020B0604020202020204" pitchFamily="34" charset="0"/>
                <a:sym typeface="Arial"/>
              </a:rPr>
              <a:t>	</a:t>
            </a:r>
            <a:r>
              <a:rPr lang="en-US" sz="2400" b="1" dirty="0">
                <a:latin typeface="Arial" panose="020B0604020202020204" pitchFamily="34" charset="0"/>
                <a:ea typeface="Arial"/>
                <a:cs typeface="Arial" panose="020B0604020202020204" pitchFamily="34" charset="0"/>
                <a:sym typeface="Arial"/>
              </a:rPr>
              <a:t>All amino acids contain </a:t>
            </a:r>
            <a:r>
              <a:rPr lang="en-US" sz="2400" b="1" dirty="0">
                <a:latin typeface="Arial" panose="020B0604020202020204" pitchFamily="34" charset="0"/>
                <a:cs typeface="Arial" panose="020B0604020202020204" pitchFamily="34" charset="0"/>
              </a:rPr>
              <a:t>a carboxyl group, an 	amino group, and a hydrogen atom. The R 	group of alanine, a methyl group, is unique.</a:t>
            </a:r>
          </a:p>
          <a:p>
            <a:pPr marL="533400" lvl="1" indent="0" algn="just" rtl="0">
              <a:lnSpc>
                <a:spcPct val="115000"/>
              </a:lnSpc>
              <a:spcBef>
                <a:spcPts val="0"/>
              </a:spcBef>
              <a:spcAft>
                <a:spcPts val="0"/>
              </a:spcAft>
              <a:buSzPts val="2400"/>
              <a:buNone/>
            </a:pPr>
            <a:endParaRPr sz="2400" dirty="0">
              <a:latin typeface="Arial" panose="020B0604020202020204" pitchFamily="34" charset="0"/>
              <a:ea typeface="Arial"/>
              <a:cs typeface="Arial" panose="020B0604020202020204" pitchFamily="34" charset="0"/>
              <a:sym typeface="Arial"/>
            </a:endParaRPr>
          </a:p>
          <a:p>
            <a:pPr lvl="1" indent="-381000" algn="just">
              <a:lnSpc>
                <a:spcPct val="115000"/>
              </a:lnSpc>
              <a:spcBef>
                <a:spcPts val="0"/>
              </a:spcBef>
              <a:buSzPts val="2400"/>
              <a:buFont typeface="Arial"/>
              <a:buChar char="–"/>
            </a:pPr>
            <a:r>
              <a:rPr lang="en-US" sz="2400" dirty="0">
                <a:latin typeface="Arial" panose="020B0604020202020204" pitchFamily="34" charset="0"/>
                <a:ea typeface="Arial"/>
                <a:cs typeface="Arial" panose="020B0604020202020204" pitchFamily="34" charset="0"/>
                <a:sym typeface="Arial"/>
              </a:rPr>
              <a:t>What is an example pH at which you could observe this structure? </a:t>
            </a:r>
            <a:r>
              <a:rPr lang="en-GB" sz="2400" b="1" dirty="0">
                <a:latin typeface="Arial"/>
                <a:ea typeface="Arial"/>
                <a:cs typeface="Arial"/>
                <a:sym typeface="Arial"/>
              </a:rPr>
              <a:t>pH values greater than 9.69</a:t>
            </a:r>
          </a:p>
          <a:p>
            <a:pPr marL="914400" lvl="1" indent="-381000" algn="l" rtl="0">
              <a:lnSpc>
                <a:spcPct val="115000"/>
              </a:lnSpc>
              <a:spcBef>
                <a:spcPts val="0"/>
              </a:spcBef>
              <a:spcAft>
                <a:spcPts val="0"/>
              </a:spcAft>
              <a:buSzPts val="2400"/>
              <a:buFont typeface="Arial"/>
              <a:buChar char="–"/>
            </a:pPr>
            <a:endParaRPr sz="2400" dirty="0">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314490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88"/>
        <p:cNvGrpSpPr/>
        <p:nvPr/>
      </p:nvGrpSpPr>
      <p:grpSpPr>
        <a:xfrm>
          <a:off x="0" y="0"/>
          <a:ext cx="0" cy="0"/>
          <a:chOff x="0" y="0"/>
          <a:chExt cx="0" cy="0"/>
        </a:xfrm>
      </p:grpSpPr>
      <p:sp>
        <p:nvSpPr>
          <p:cNvPr id="3" name="Title 2">
            <a:extLst>
              <a:ext uri="{FF2B5EF4-FFF2-40B4-BE49-F238E27FC236}">
                <a16:creationId xmlns:a16="http://schemas.microsoft.com/office/drawing/2014/main" id="{8B92ADB9-3E10-4FF9-A618-4A45235401F6}"/>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Instructions, Part 2</a:t>
            </a:r>
            <a:endParaRPr lang="en-AU" dirty="0">
              <a:solidFill>
                <a:srgbClr val="144652"/>
              </a:solidFill>
            </a:endParaRPr>
          </a:p>
        </p:txBody>
      </p:sp>
      <p:sp>
        <p:nvSpPr>
          <p:cNvPr id="390" name="Google Shape;390;g847cf01710_0_68"/>
          <p:cNvSpPr txBox="1">
            <a:spLocks noGrp="1"/>
          </p:cNvSpPr>
          <p:nvPr>
            <p:ph type="body" idx="1"/>
          </p:nvPr>
        </p:nvSpPr>
        <p:spPr>
          <a:xfrm>
            <a:off x="685800" y="1414925"/>
            <a:ext cx="7772400" cy="4571100"/>
          </a:xfrm>
          <a:prstGeom prst="rect">
            <a:avLst/>
          </a:prstGeom>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00"/>
                </a:solidFill>
                <a:latin typeface="Arial"/>
                <a:ea typeface="Arial"/>
                <a:cs typeface="Arial"/>
                <a:sym typeface="Arial"/>
              </a:rPr>
              <a:t>On your own: </a:t>
            </a:r>
            <a:endParaRPr sz="2400" dirty="0">
              <a:solidFill>
                <a:srgbClr val="000000"/>
              </a:solidFill>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Draw </a:t>
            </a:r>
            <a:r>
              <a:rPr lang="en-US" sz="2400" dirty="0">
                <a:solidFill>
                  <a:srgbClr val="000000"/>
                </a:solidFill>
                <a:latin typeface="Arial"/>
                <a:ea typeface="Arial"/>
                <a:cs typeface="Arial"/>
                <a:sym typeface="Arial"/>
              </a:rPr>
              <a:t>a titration curve.</a:t>
            </a:r>
            <a:r>
              <a:rPr lang="en-US" sz="2400" dirty="0">
                <a:solidFill>
                  <a:srgbClr val="0000FF"/>
                </a:solidFill>
                <a:latin typeface="Arial"/>
                <a:ea typeface="Arial"/>
                <a:cs typeface="Arial"/>
                <a:sym typeface="Arial"/>
              </a:rPr>
              <a:t> </a:t>
            </a:r>
            <a:endParaRPr sz="2400" dirty="0">
              <a:solidFill>
                <a:srgbClr val="0000FF"/>
              </a:solidFill>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Identify </a:t>
            </a:r>
            <a:r>
              <a:rPr lang="en-US" sz="2400" dirty="0">
                <a:latin typeface="Arial"/>
                <a:ea typeface="Arial"/>
                <a:cs typeface="Arial"/>
                <a:sym typeface="Arial"/>
              </a:rPr>
              <a:t>the location of this structure on a titration curve.</a:t>
            </a:r>
            <a:endParaRPr sz="2400" dirty="0">
              <a:latin typeface="Arial"/>
              <a:ea typeface="Arial"/>
              <a:cs typeface="Arial"/>
              <a:sym typeface="Arial"/>
            </a:endParaRPr>
          </a:p>
          <a:p>
            <a:pPr marL="914400" lvl="0" indent="0" rtl="0">
              <a:lnSpc>
                <a:spcPct val="115000"/>
              </a:lnSpc>
              <a:spcBef>
                <a:spcPts val="0"/>
              </a:spcBef>
              <a:spcAft>
                <a:spcPts val="0"/>
              </a:spcAft>
              <a:buNone/>
            </a:pPr>
            <a:r>
              <a:rPr lang="en-US" sz="2400" dirty="0">
                <a:latin typeface="Arial"/>
                <a:ea typeface="Arial"/>
                <a:cs typeface="Arial"/>
                <a:sym typeface="Arial"/>
              </a:rPr>
              <a:t>(2 minutes)</a:t>
            </a:r>
            <a:br>
              <a:rPr lang="en-US" sz="2400" dirty="0">
                <a:latin typeface="Arial"/>
                <a:ea typeface="Arial"/>
                <a:cs typeface="Arial"/>
                <a:sym typeface="Arial"/>
              </a:rPr>
            </a:b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Pair</a:t>
            </a:r>
            <a:r>
              <a:rPr lang="en-US" sz="2400" dirty="0">
                <a:latin typeface="Arial"/>
                <a:ea typeface="Arial"/>
                <a:cs typeface="Arial"/>
                <a:sym typeface="Arial"/>
              </a:rPr>
              <a:t> up to discuss your ideas. (2 minutes)</a:t>
            </a:r>
            <a:br>
              <a:rPr lang="en-US" sz="2400" dirty="0">
                <a:latin typeface="Arial"/>
                <a:ea typeface="Arial"/>
                <a:cs typeface="Arial"/>
                <a:sym typeface="Arial"/>
              </a:rPr>
            </a:b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Share</a:t>
            </a:r>
            <a:r>
              <a:rPr lang="en-US" sz="2400" dirty="0">
                <a:latin typeface="Arial"/>
                <a:ea typeface="Arial"/>
                <a:cs typeface="Arial"/>
                <a:sym typeface="Arial"/>
              </a:rPr>
              <a:t> your ideas with the class in group discussion.</a:t>
            </a:r>
            <a:endParaRPr sz="2400" dirty="0">
              <a:solidFill>
                <a:srgbClr val="0000FF"/>
              </a:solidFill>
              <a:latin typeface="Arial"/>
              <a:ea typeface="Arial"/>
              <a:cs typeface="Arial"/>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5" name="Google Shape;177;g7fe2cbe272_0_8" descr="Icon P 2">
            <a:extLst>
              <a:ext uri="{FF2B5EF4-FFF2-40B4-BE49-F238E27FC236}">
                <a16:creationId xmlns:a16="http://schemas.microsoft.com/office/drawing/2014/main" id="{FC9A5C85-090D-EE42-84C6-F31B415CD5CC}"/>
              </a:ext>
            </a:extLst>
          </p:cNvPr>
          <p:cNvPicPr preferRelativeResize="0"/>
          <p:nvPr/>
        </p:nvPicPr>
        <p:blipFill>
          <a:blip r:embed="rId3">
            <a:alphaModFix/>
          </a:blip>
          <a:stretch>
            <a:fillRect/>
          </a:stretch>
        </p:blipFill>
        <p:spPr>
          <a:xfrm>
            <a:off x="1615664" y="297907"/>
            <a:ext cx="1228725" cy="809625"/>
          </a:xfrm>
          <a:prstGeom prst="rect">
            <a:avLst/>
          </a:prstGeom>
          <a:noFill/>
          <a:ln>
            <a:noFill/>
          </a:ln>
        </p:spPr>
      </p:pic>
      <p:sp>
        <p:nvSpPr>
          <p:cNvPr id="3" name="Title 2">
            <a:extLst>
              <a:ext uri="{FF2B5EF4-FFF2-40B4-BE49-F238E27FC236}">
                <a16:creationId xmlns:a16="http://schemas.microsoft.com/office/drawing/2014/main" id="{80B7C336-766F-4441-A7A1-6472BAFCAE4F}"/>
              </a:ext>
            </a:extLst>
          </p:cNvPr>
          <p:cNvSpPr>
            <a:spLocks noGrp="1"/>
          </p:cNvSpPr>
          <p:nvPr>
            <p:ph type="title"/>
          </p:nvPr>
        </p:nvSpPr>
        <p:spPr/>
        <p:txBody>
          <a:bodyPr/>
          <a:lstStyle/>
          <a:p>
            <a:r>
              <a:rPr lang="en-US" dirty="0">
                <a:solidFill>
                  <a:srgbClr val="1D6E7D"/>
                </a:solidFill>
                <a:latin typeface="Arial" panose="020B0604020202020204" pitchFamily="34" charset="0"/>
                <a:cs typeface="Arial" panose="020B0604020202020204" pitchFamily="34" charset="0"/>
              </a:rPr>
              <a:t>Principle 2</a:t>
            </a:r>
            <a:r>
              <a:rPr lang="en-US" sz="2000" b="0" dirty="0">
                <a:solidFill>
                  <a:srgbClr val="1D6E7D"/>
                </a:solidFill>
                <a:latin typeface="Arial" panose="020B0604020202020204" pitchFamily="34" charset="0"/>
                <a:cs typeface="Arial" panose="020B0604020202020204" pitchFamily="34" charset="0"/>
              </a:rPr>
              <a:t> (1 of 3)</a:t>
            </a:r>
            <a:endParaRPr lang="en-AU" dirty="0"/>
          </a:p>
        </p:txBody>
      </p:sp>
      <p:sp>
        <p:nvSpPr>
          <p:cNvPr id="10" name="Text Placeholder 2">
            <a:extLst>
              <a:ext uri="{FF2B5EF4-FFF2-40B4-BE49-F238E27FC236}">
                <a16:creationId xmlns:a16="http://schemas.microsoft.com/office/drawing/2014/main" id="{B5035881-D380-5D42-825A-16F850CE3DC9}"/>
              </a:ext>
            </a:extLst>
          </p:cNvPr>
          <p:cNvSpPr txBox="1">
            <a:spLocks/>
          </p:cNvSpPr>
          <p:nvPr/>
        </p:nvSpPr>
        <p:spPr>
          <a:xfrm>
            <a:off x="685800" y="1865100"/>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Calibri"/>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Calibri"/>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Calibri"/>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6pPr>
            <a:lvl7pPr marL="3200400" marR="0" lvl="6"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7pPr>
            <a:lvl8pPr marL="3657600" marR="0" lvl="7"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8pPr>
            <a:lvl9pPr marL="4114800" marR="0" lvl="8"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9pPr>
          </a:lstStyle>
          <a:p>
            <a:pPr marL="114300" indent="0">
              <a:buNone/>
            </a:pPr>
            <a:r>
              <a:rPr lang="en-US" sz="2400" b="1" dirty="0">
                <a:latin typeface="Arial" panose="020B0604020202020204" pitchFamily="34" charset="0"/>
                <a:cs typeface="Arial" panose="020B0604020202020204" pitchFamily="34" charset="0"/>
              </a:rPr>
              <a:t>In proteins, amino acids are joined in characteristic linear sequences through a common amide linkage, the peptide bond.</a:t>
            </a:r>
            <a:r>
              <a:rPr lang="en-US" sz="2400" dirty="0">
                <a:latin typeface="Arial" panose="020B0604020202020204" pitchFamily="34" charset="0"/>
                <a:cs typeface="Arial" panose="020B0604020202020204" pitchFamily="34" charset="0"/>
              </a:rPr>
              <a:t> The amino acid sequence of a protein constitutes its primary structure, a first level we will introduce within the broader complexities of protein structure.</a:t>
            </a:r>
          </a:p>
          <a:p>
            <a:pPr marL="114300" indent="0">
              <a:buFont typeface="Calibri"/>
              <a:buNone/>
            </a:pPr>
            <a:endParaRPr lang="en-US" dirty="0"/>
          </a:p>
        </p:txBody>
      </p:sp>
    </p:spTree>
    <p:extLst>
      <p:ext uri="{BB962C8B-B14F-4D97-AF65-F5344CB8AC3E}">
        <p14:creationId xmlns:p14="http://schemas.microsoft.com/office/powerpoint/2010/main" val="809389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95"/>
        <p:cNvGrpSpPr/>
        <p:nvPr/>
      </p:nvGrpSpPr>
      <p:grpSpPr>
        <a:xfrm>
          <a:off x="0" y="0"/>
          <a:ext cx="0" cy="0"/>
          <a:chOff x="0" y="0"/>
          <a:chExt cx="0" cy="0"/>
        </a:xfrm>
      </p:grpSpPr>
      <p:sp>
        <p:nvSpPr>
          <p:cNvPr id="2" name="Title 1">
            <a:extLst>
              <a:ext uri="{FF2B5EF4-FFF2-40B4-BE49-F238E27FC236}">
                <a16:creationId xmlns:a16="http://schemas.microsoft.com/office/drawing/2014/main" id="{27FF2CA9-BCE8-47A3-A150-67020404A055}"/>
              </a:ext>
            </a:extLst>
          </p:cNvPr>
          <p:cNvSpPr>
            <a:spLocks noGrp="1"/>
          </p:cNvSpPr>
          <p:nvPr>
            <p:ph type="title"/>
          </p:nvPr>
        </p:nvSpPr>
        <p:spPr>
          <a:xfrm>
            <a:off x="-15875" y="152400"/>
            <a:ext cx="9159875" cy="1052456"/>
          </a:xfrm>
        </p:spPr>
        <p:txBody>
          <a:bodyPr/>
          <a:lstStyle/>
          <a:p>
            <a:r>
              <a:rPr lang="en-US" dirty="0">
                <a:solidFill>
                  <a:srgbClr val="144652"/>
                </a:solidFill>
                <a:latin typeface="Arial" panose="020B0604020202020204" pitchFamily="34" charset="0"/>
                <a:cs typeface="Arial" panose="020B0604020202020204" pitchFamily="34" charset="0"/>
              </a:rPr>
              <a:t>Activity Solution, Part 2</a:t>
            </a:r>
            <a:r>
              <a:rPr lang="en-US" sz="2000" b="0" dirty="0">
                <a:solidFill>
                  <a:srgbClr val="144652"/>
                </a:solidFill>
                <a:latin typeface="Arial" panose="020B0604020202020204" pitchFamily="34" charset="0"/>
                <a:cs typeface="Arial" panose="020B0604020202020204" pitchFamily="34" charset="0"/>
              </a:rPr>
              <a:t> (1 of 2)</a:t>
            </a:r>
            <a:endParaRPr lang="en-AU" sz="2000" dirty="0">
              <a:solidFill>
                <a:srgbClr val="144652"/>
              </a:solidFill>
            </a:endParaRPr>
          </a:p>
        </p:txBody>
      </p:sp>
      <p:sp>
        <p:nvSpPr>
          <p:cNvPr id="9" name="Google Shape;390;g847cf01710_0_68">
            <a:extLst>
              <a:ext uri="{FF2B5EF4-FFF2-40B4-BE49-F238E27FC236}">
                <a16:creationId xmlns:a16="http://schemas.microsoft.com/office/drawing/2014/main" id="{DAC28722-861A-E548-8E8A-D2BE4A8060A5}"/>
              </a:ext>
            </a:extLst>
          </p:cNvPr>
          <p:cNvSpPr txBox="1">
            <a:spLocks noGrp="1"/>
          </p:cNvSpPr>
          <p:nvPr>
            <p:ph type="body" idx="1"/>
          </p:nvPr>
        </p:nvSpPr>
        <p:spPr>
          <a:xfrm>
            <a:off x="-15875" y="1295400"/>
            <a:ext cx="5225546" cy="5321968"/>
          </a:xfrm>
          <a:prstGeom prst="rect">
            <a:avLst/>
          </a:prstGeom>
        </p:spPr>
        <p:txBody>
          <a:bodyPr spcFirstLastPara="1" wrap="square" lIns="91425" tIns="45700" rIns="91425" bIns="45700" anchor="t" anchorCtr="0">
            <a:noAutofit/>
          </a:bodyPr>
          <a:lstStyle/>
          <a:p>
            <a:pPr marL="876300" lvl="1">
              <a:lnSpc>
                <a:spcPct val="115000"/>
              </a:lnSpc>
              <a:spcBef>
                <a:spcPts val="0"/>
              </a:spcBef>
              <a:buSzPts val="2400"/>
            </a:pPr>
            <a:r>
              <a:rPr lang="en-US" sz="2400" dirty="0">
                <a:solidFill>
                  <a:srgbClr val="0000FF"/>
                </a:solidFill>
                <a:latin typeface="Arial" panose="020B0604020202020204" pitchFamily="34" charset="0"/>
                <a:ea typeface="Arial"/>
                <a:cs typeface="Arial" panose="020B0604020202020204" pitchFamily="34" charset="0"/>
                <a:sym typeface="Arial"/>
              </a:rPr>
              <a:t>Draw </a:t>
            </a:r>
            <a:r>
              <a:rPr lang="en-US" sz="2400" dirty="0">
                <a:solidFill>
                  <a:srgbClr val="000000"/>
                </a:solidFill>
                <a:latin typeface="Arial" panose="020B0604020202020204" pitchFamily="34" charset="0"/>
                <a:ea typeface="Arial"/>
                <a:cs typeface="Arial" panose="020B0604020202020204" pitchFamily="34" charset="0"/>
                <a:sym typeface="Arial"/>
              </a:rPr>
              <a:t>a titration curve.</a:t>
            </a:r>
            <a:r>
              <a:rPr lang="en-US" sz="2400" dirty="0">
                <a:solidFill>
                  <a:srgbClr val="0000FF"/>
                </a:solidFill>
                <a:latin typeface="Arial" panose="020B0604020202020204" pitchFamily="34" charset="0"/>
                <a:ea typeface="Arial"/>
                <a:cs typeface="Arial" panose="020B0604020202020204" pitchFamily="34" charset="0"/>
                <a:sym typeface="Arial"/>
              </a:rPr>
              <a:t> </a:t>
            </a:r>
          </a:p>
          <a:p>
            <a:pPr marL="533400" lvl="1" indent="0">
              <a:lnSpc>
                <a:spcPct val="115000"/>
              </a:lnSpc>
              <a:spcBef>
                <a:spcPts val="0"/>
              </a:spcBef>
              <a:buSzPts val="2400"/>
              <a:buNone/>
            </a:pPr>
            <a:r>
              <a:rPr lang="en-US" sz="2400" dirty="0">
                <a:solidFill>
                  <a:srgbClr val="0000FF"/>
                </a:solidFill>
                <a:latin typeface="Arial" panose="020B0604020202020204" pitchFamily="34" charset="0"/>
                <a:ea typeface="Arial"/>
                <a:cs typeface="Arial" panose="020B0604020202020204" pitchFamily="34" charset="0"/>
                <a:sym typeface="Arial"/>
              </a:rPr>
              <a:t>	</a:t>
            </a:r>
            <a:r>
              <a:rPr lang="en-GB" sz="2400" b="1" dirty="0">
                <a:latin typeface="Arial" panose="020B0604020202020204" pitchFamily="34" charset="0"/>
                <a:cs typeface="Arial" panose="020B0604020202020204" pitchFamily="34" charset="0"/>
              </a:rPr>
              <a:t>This is an example titration 	curve from glycine. The 	titration curve for alanine is 	similar because both 	glycine and alanine do not 	have an </a:t>
            </a:r>
            <a:r>
              <a:rPr lang="en-US" sz="2400" b="1" dirty="0">
                <a:latin typeface="Arial" panose="020B0604020202020204" pitchFamily="34" charset="0"/>
                <a:cs typeface="Arial" panose="020B0604020202020204" pitchFamily="34" charset="0"/>
              </a:rPr>
              <a:t>ionizable R group. 	Glycine and alanine have 	identical p</a:t>
            </a:r>
            <a:r>
              <a:rPr lang="en-US" sz="2400" b="1" i="1" dirty="0">
                <a:latin typeface="Arial" panose="020B0604020202020204" pitchFamily="34" charset="0"/>
                <a:cs typeface="Arial" panose="020B0604020202020204" pitchFamily="34" charset="0"/>
              </a:rPr>
              <a:t>K</a:t>
            </a:r>
            <a:r>
              <a:rPr lang="en-US" sz="2400" b="1" baseline="-25000" dirty="0">
                <a:latin typeface="Arial" panose="020B0604020202020204" pitchFamily="34" charset="0"/>
                <a:cs typeface="Arial" panose="020B0604020202020204" pitchFamily="34" charset="0"/>
              </a:rPr>
              <a:t>1 </a:t>
            </a:r>
            <a:r>
              <a:rPr lang="en-US" sz="2400" b="1" dirty="0">
                <a:latin typeface="Arial" panose="020B0604020202020204" pitchFamily="34" charset="0"/>
                <a:cs typeface="Arial" panose="020B0604020202020204" pitchFamily="34" charset="0"/>
              </a:rPr>
              <a:t>values (p</a:t>
            </a:r>
            <a:r>
              <a:rPr lang="en-US" sz="2400" b="1" i="1" dirty="0">
                <a:latin typeface="Arial" panose="020B0604020202020204" pitchFamily="34" charset="0"/>
                <a:cs typeface="Arial" panose="020B0604020202020204" pitchFamily="34" charset="0"/>
              </a:rPr>
              <a:t>K</a:t>
            </a:r>
            <a:r>
              <a:rPr lang="en-US" sz="2400" b="1" baseline="-25000" dirty="0">
                <a:latin typeface="Arial" panose="020B0604020202020204" pitchFamily="34" charset="0"/>
                <a:cs typeface="Arial" panose="020B0604020202020204" pitchFamily="34" charset="0"/>
              </a:rPr>
              <a:t>1 </a:t>
            </a:r>
            <a:r>
              <a:rPr lang="en-US" sz="2400" b="1" dirty="0">
                <a:latin typeface="Arial" panose="020B0604020202020204" pitchFamily="34" charset="0"/>
                <a:cs typeface="Arial" panose="020B0604020202020204" pitchFamily="34" charset="0"/>
              </a:rPr>
              <a:t>= 	2.34). The p</a:t>
            </a:r>
            <a:r>
              <a:rPr lang="en-US" sz="2400" b="1" i="1" dirty="0">
                <a:latin typeface="Arial" panose="020B0604020202020204" pitchFamily="34" charset="0"/>
                <a:cs typeface="Arial" panose="020B0604020202020204" pitchFamily="34" charset="0"/>
              </a:rPr>
              <a:t>K</a:t>
            </a:r>
            <a:r>
              <a:rPr lang="en-US" sz="2400" b="1" baseline="-25000" dirty="0">
                <a:latin typeface="Arial" panose="020B0604020202020204" pitchFamily="34" charset="0"/>
                <a:cs typeface="Arial" panose="020B0604020202020204" pitchFamily="34" charset="0"/>
              </a:rPr>
              <a:t>2 </a:t>
            </a:r>
            <a:r>
              <a:rPr lang="en-US" sz="2400" b="1" dirty="0">
                <a:latin typeface="Arial" panose="020B0604020202020204" pitchFamily="34" charset="0"/>
                <a:cs typeface="Arial" panose="020B0604020202020204" pitchFamily="34" charset="0"/>
              </a:rPr>
              <a:t>value for 		alanine is 9.69 and the </a:t>
            </a:r>
            <a:r>
              <a:rPr lang="en-US" sz="2400" b="1" dirty="0" err="1">
                <a:latin typeface="Arial" panose="020B0604020202020204" pitchFamily="34" charset="0"/>
                <a:cs typeface="Arial" panose="020B0604020202020204" pitchFamily="34" charset="0"/>
              </a:rPr>
              <a:t>pI</a:t>
            </a:r>
            <a:r>
              <a:rPr lang="en-US" sz="2400" b="1" dirty="0">
                <a:latin typeface="Arial" panose="020B0604020202020204" pitchFamily="34" charset="0"/>
                <a:cs typeface="Arial" panose="020B0604020202020204" pitchFamily="34" charset="0"/>
              </a:rPr>
              <a:t> 	value is 6.01.</a:t>
            </a:r>
          </a:p>
          <a:p>
            <a:pPr marL="914400" lvl="1" indent="-381000" algn="l" rtl="0">
              <a:lnSpc>
                <a:spcPct val="115000"/>
              </a:lnSpc>
              <a:spcBef>
                <a:spcPts val="0"/>
              </a:spcBef>
              <a:spcAft>
                <a:spcPts val="0"/>
              </a:spcAft>
              <a:buSzPts val="2400"/>
              <a:buFont typeface="Arial"/>
              <a:buChar char="–"/>
            </a:pPr>
            <a:endParaRPr sz="2400" dirty="0">
              <a:latin typeface="Arial"/>
              <a:ea typeface="Arial"/>
              <a:cs typeface="Arial"/>
              <a:sym typeface="Arial"/>
            </a:endParaRPr>
          </a:p>
          <a:p>
            <a:pPr marL="914400" lvl="0" indent="0" algn="l" rtl="0">
              <a:lnSpc>
                <a:spcPct val="115000"/>
              </a:lnSpc>
              <a:spcBef>
                <a:spcPts val="0"/>
              </a:spcBef>
              <a:spcAft>
                <a:spcPts val="0"/>
              </a:spcAft>
              <a:buNone/>
            </a:pPr>
            <a:br>
              <a:rPr lang="en-US" sz="2400" dirty="0">
                <a:latin typeface="Arial"/>
                <a:ea typeface="Arial"/>
                <a:cs typeface="Arial"/>
                <a:sym typeface="Arial"/>
              </a:rPr>
            </a:br>
            <a:endParaRPr dirty="0"/>
          </a:p>
          <a:p>
            <a:pPr marL="0" lvl="0" indent="0" algn="l" rtl="0">
              <a:spcBef>
                <a:spcPts val="360"/>
              </a:spcBef>
              <a:spcAft>
                <a:spcPts val="0"/>
              </a:spcAft>
              <a:buNone/>
            </a:pPr>
            <a:endParaRPr dirty="0"/>
          </a:p>
        </p:txBody>
      </p:sp>
      <p:pic>
        <p:nvPicPr>
          <p:cNvPr id="4" name="Picture 3" descr="A graph plots p H on the vertical axis against O H minus on the horizontal axis and has a curve representing the titration of glycine. The structure of glycine at different p Hs is also shown.">
            <a:extLst>
              <a:ext uri="{FF2B5EF4-FFF2-40B4-BE49-F238E27FC236}">
                <a16:creationId xmlns:a16="http://schemas.microsoft.com/office/drawing/2014/main" id="{9153BD79-3531-DF4E-9ECE-F80747DCCB6B}"/>
              </a:ext>
            </a:extLst>
          </p:cNvPr>
          <p:cNvPicPr>
            <a:picLocks noChangeAspect="1"/>
          </p:cNvPicPr>
          <p:nvPr/>
        </p:nvPicPr>
        <p:blipFill>
          <a:blip r:embed="rId3"/>
          <a:stretch>
            <a:fillRect/>
          </a:stretch>
        </p:blipFill>
        <p:spPr>
          <a:xfrm>
            <a:off x="5209671" y="1295400"/>
            <a:ext cx="3621508" cy="457268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95"/>
        <p:cNvGrpSpPr/>
        <p:nvPr/>
      </p:nvGrpSpPr>
      <p:grpSpPr>
        <a:xfrm>
          <a:off x="0" y="0"/>
          <a:ext cx="0" cy="0"/>
          <a:chOff x="0" y="0"/>
          <a:chExt cx="0" cy="0"/>
        </a:xfrm>
      </p:grpSpPr>
      <p:sp>
        <p:nvSpPr>
          <p:cNvPr id="2" name="Title 1">
            <a:extLst>
              <a:ext uri="{FF2B5EF4-FFF2-40B4-BE49-F238E27FC236}">
                <a16:creationId xmlns:a16="http://schemas.microsoft.com/office/drawing/2014/main" id="{AD5F802E-ADCD-405B-92A3-2095BA0506F5}"/>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Solution, Part 2</a:t>
            </a:r>
            <a:r>
              <a:rPr lang="en-US" sz="2000" b="0" dirty="0">
                <a:solidFill>
                  <a:srgbClr val="144652"/>
                </a:solidFill>
                <a:latin typeface="Arial" panose="020B0604020202020204" pitchFamily="34" charset="0"/>
                <a:cs typeface="Arial" panose="020B0604020202020204" pitchFamily="34" charset="0"/>
              </a:rPr>
              <a:t> (2 of 2)</a:t>
            </a:r>
            <a:endParaRPr lang="en-AU" sz="2000" b="0" dirty="0">
              <a:solidFill>
                <a:srgbClr val="144652"/>
              </a:solidFill>
            </a:endParaRPr>
          </a:p>
        </p:txBody>
      </p:sp>
      <p:sp>
        <p:nvSpPr>
          <p:cNvPr id="9" name="Google Shape;390;g847cf01710_0_68">
            <a:extLst>
              <a:ext uri="{FF2B5EF4-FFF2-40B4-BE49-F238E27FC236}">
                <a16:creationId xmlns:a16="http://schemas.microsoft.com/office/drawing/2014/main" id="{DAC28722-861A-E548-8E8A-D2BE4A8060A5}"/>
              </a:ext>
            </a:extLst>
          </p:cNvPr>
          <p:cNvSpPr txBox="1">
            <a:spLocks noGrp="1"/>
          </p:cNvSpPr>
          <p:nvPr>
            <p:ph type="body" idx="1"/>
          </p:nvPr>
        </p:nvSpPr>
        <p:spPr>
          <a:xfrm>
            <a:off x="505609" y="1295400"/>
            <a:ext cx="4528970" cy="5321968"/>
          </a:xfrm>
          <a:prstGeom prst="rect">
            <a:avLst/>
          </a:prstGeom>
        </p:spPr>
        <p:txBody>
          <a:bodyPr spcFirstLastPara="1" wrap="square" lIns="91425" tIns="45700" rIns="91425" bIns="45700" anchor="t" anchorCtr="0">
            <a:noAutofit/>
          </a:bodyPr>
          <a:lstStyle/>
          <a:p>
            <a:pPr marL="533400" lvl="1" indent="0">
              <a:lnSpc>
                <a:spcPct val="115000"/>
              </a:lnSpc>
              <a:spcBef>
                <a:spcPts val="0"/>
              </a:spcBef>
              <a:buSzPts val="2400"/>
              <a:buNone/>
            </a:pPr>
            <a:endParaRPr sz="2400" dirty="0">
              <a:solidFill>
                <a:srgbClr val="0000FF"/>
              </a:solidFill>
              <a:latin typeface="Arial" panose="020B0604020202020204" pitchFamily="34" charset="0"/>
              <a:ea typeface="Arial"/>
              <a:cs typeface="Arial" panose="020B0604020202020204" pitchFamily="34" charset="0"/>
              <a:sym typeface="Arial"/>
            </a:endParaRPr>
          </a:p>
          <a:p>
            <a:pPr marL="720725" lvl="1" indent="-381000">
              <a:lnSpc>
                <a:spcPct val="115000"/>
              </a:lnSpc>
              <a:spcBef>
                <a:spcPts val="0"/>
              </a:spcBef>
              <a:buSzPts val="2400"/>
              <a:buFont typeface="Arial"/>
              <a:buChar char="–"/>
            </a:pPr>
            <a:r>
              <a:rPr lang="en-US" sz="2400" dirty="0">
                <a:solidFill>
                  <a:srgbClr val="0000FF"/>
                </a:solidFill>
                <a:latin typeface="Arial" panose="020B0604020202020204" pitchFamily="34" charset="0"/>
                <a:ea typeface="Arial"/>
                <a:cs typeface="Arial" panose="020B0604020202020204" pitchFamily="34" charset="0"/>
                <a:sym typeface="Arial"/>
              </a:rPr>
              <a:t>Identify </a:t>
            </a:r>
            <a:r>
              <a:rPr lang="en-US" sz="2400" dirty="0">
                <a:latin typeface="Arial" panose="020B0604020202020204" pitchFamily="34" charset="0"/>
                <a:ea typeface="Arial"/>
                <a:cs typeface="Arial" panose="020B0604020202020204" pitchFamily="34" charset="0"/>
                <a:sym typeface="Arial"/>
              </a:rPr>
              <a:t>the location of this structure on a titration curve. </a:t>
            </a:r>
            <a:r>
              <a:rPr lang="en-GB" sz="2400" b="1" dirty="0">
                <a:latin typeface="Arial" panose="020B0604020202020204" pitchFamily="34" charset="0"/>
                <a:ea typeface="Arial"/>
                <a:cs typeface="Arial" panose="020B0604020202020204" pitchFamily="34" charset="0"/>
                <a:sym typeface="Arial"/>
              </a:rPr>
              <a:t>A</a:t>
            </a:r>
            <a:r>
              <a:rPr lang="en-GB" sz="2400" b="1" dirty="0">
                <a:latin typeface="Arial" panose="020B0604020202020204" pitchFamily="34" charset="0"/>
                <a:cs typeface="Arial" panose="020B0604020202020204" pitchFamily="34" charset="0"/>
              </a:rPr>
              <a:t>fter the second </a:t>
            </a:r>
            <a:r>
              <a:rPr lang="en-US" sz="2400" b="1" dirty="0" err="1">
                <a:latin typeface="Arial" panose="020B0604020202020204" pitchFamily="34" charset="0"/>
                <a:cs typeface="Arial" panose="020B0604020202020204" pitchFamily="34" charset="0"/>
              </a:rPr>
              <a:t>p</a:t>
            </a:r>
            <a:r>
              <a:rPr lang="en-US" sz="2400" b="1" i="1" dirty="0" err="1">
                <a:latin typeface="Arial" panose="020B0604020202020204" pitchFamily="34" charset="0"/>
                <a:cs typeface="Arial" panose="020B0604020202020204" pitchFamily="34" charset="0"/>
              </a:rPr>
              <a:t>K</a:t>
            </a:r>
            <a:r>
              <a:rPr lang="en-US" sz="2400" b="1" baseline="-25000" dirty="0" err="1">
                <a:latin typeface="Arial" panose="020B0604020202020204" pitchFamily="34" charset="0"/>
                <a:cs typeface="Arial" panose="020B0604020202020204" pitchFamily="34" charset="0"/>
              </a:rPr>
              <a:t>a</a:t>
            </a:r>
            <a:r>
              <a:rPr lang="en-GB" sz="2400" b="1" dirty="0">
                <a:latin typeface="Arial" panose="020B0604020202020204" pitchFamily="34" charset="0"/>
                <a:cs typeface="Arial" panose="020B0604020202020204" pitchFamily="34" charset="0"/>
              </a:rPr>
              <a:t> point.</a:t>
            </a:r>
          </a:p>
          <a:p>
            <a:pPr marL="914400" lvl="1" indent="-381000" algn="l" rtl="0">
              <a:lnSpc>
                <a:spcPct val="115000"/>
              </a:lnSpc>
              <a:spcBef>
                <a:spcPts val="0"/>
              </a:spcBef>
              <a:spcAft>
                <a:spcPts val="0"/>
              </a:spcAft>
              <a:buSzPts val="2400"/>
              <a:buFont typeface="Arial"/>
              <a:buChar char="–"/>
            </a:pPr>
            <a:endParaRPr sz="2400" dirty="0">
              <a:latin typeface="Arial"/>
              <a:ea typeface="Arial"/>
              <a:cs typeface="Arial"/>
              <a:sym typeface="Arial"/>
            </a:endParaRPr>
          </a:p>
          <a:p>
            <a:pPr marL="914400" lvl="0" indent="0" algn="l" rtl="0">
              <a:lnSpc>
                <a:spcPct val="115000"/>
              </a:lnSpc>
              <a:spcBef>
                <a:spcPts val="0"/>
              </a:spcBef>
              <a:spcAft>
                <a:spcPts val="0"/>
              </a:spcAft>
              <a:buNone/>
            </a:pPr>
            <a:br>
              <a:rPr lang="en-US" sz="2400" dirty="0">
                <a:latin typeface="Arial"/>
                <a:ea typeface="Arial"/>
                <a:cs typeface="Arial"/>
                <a:sym typeface="Arial"/>
              </a:rPr>
            </a:br>
            <a:endParaRPr dirty="0"/>
          </a:p>
          <a:p>
            <a:pPr marL="0" lvl="0" indent="0" algn="l" rtl="0">
              <a:spcBef>
                <a:spcPts val="360"/>
              </a:spcBef>
              <a:spcAft>
                <a:spcPts val="0"/>
              </a:spcAft>
              <a:buNone/>
            </a:pPr>
            <a:endParaRPr dirty="0"/>
          </a:p>
        </p:txBody>
      </p:sp>
      <p:pic>
        <p:nvPicPr>
          <p:cNvPr id="4" name="Picture 3" descr="A graph plots p H on the vertical axis against O H minus on the horizontal axis and has a curve representing the titration of glycine. The structure of glycine at different p Hs is also shown.">
            <a:extLst>
              <a:ext uri="{FF2B5EF4-FFF2-40B4-BE49-F238E27FC236}">
                <a16:creationId xmlns:a16="http://schemas.microsoft.com/office/drawing/2014/main" id="{9153BD79-3531-DF4E-9ECE-F80747DCCB6B}"/>
              </a:ext>
            </a:extLst>
          </p:cNvPr>
          <p:cNvPicPr>
            <a:picLocks noChangeAspect="1"/>
          </p:cNvPicPr>
          <p:nvPr/>
        </p:nvPicPr>
        <p:blipFill>
          <a:blip r:embed="rId3"/>
          <a:stretch>
            <a:fillRect/>
          </a:stretch>
        </p:blipFill>
        <p:spPr>
          <a:xfrm>
            <a:off x="5278535" y="1670042"/>
            <a:ext cx="3621508" cy="4572683"/>
          </a:xfrm>
          <a:prstGeom prst="rect">
            <a:avLst/>
          </a:prstGeom>
        </p:spPr>
      </p:pic>
    </p:spTree>
    <p:extLst>
      <p:ext uri="{BB962C8B-B14F-4D97-AF65-F5344CB8AC3E}">
        <p14:creationId xmlns:p14="http://schemas.microsoft.com/office/powerpoint/2010/main" val="2241059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3" name="Title 2">
            <a:extLst>
              <a:ext uri="{FF2B5EF4-FFF2-40B4-BE49-F238E27FC236}">
                <a16:creationId xmlns:a16="http://schemas.microsoft.com/office/drawing/2014/main" id="{FE90A834-784B-469C-9F36-32C0D69CB995}"/>
              </a:ext>
            </a:extLst>
          </p:cNvPr>
          <p:cNvSpPr>
            <a:spLocks noGrp="1"/>
          </p:cNvSpPr>
          <p:nvPr>
            <p:ph type="title"/>
          </p:nvPr>
        </p:nvSpPr>
        <p:spPr/>
        <p:txBody>
          <a:bodyPr/>
          <a:lstStyle/>
          <a:p>
            <a:r>
              <a:rPr lang="en-US" dirty="0">
                <a:solidFill>
                  <a:srgbClr val="000000"/>
                </a:solidFill>
                <a:latin typeface="Arial" panose="020B0604020202020204" pitchFamily="34" charset="0"/>
                <a:cs typeface="Arial" panose="020B0604020202020204" pitchFamily="34" charset="0"/>
              </a:rPr>
              <a:t>Information from a Titration Curve</a:t>
            </a:r>
            <a:endParaRPr lang="en-AU" dirty="0"/>
          </a:p>
        </p:txBody>
      </p:sp>
      <p:sp>
        <p:nvSpPr>
          <p:cNvPr id="404" name="Google Shape;404;g847cf01710_0_126"/>
          <p:cNvSpPr txBox="1">
            <a:spLocks noGrp="1"/>
          </p:cNvSpPr>
          <p:nvPr>
            <p:ph type="body" idx="1"/>
          </p:nvPr>
        </p:nvSpPr>
        <p:spPr>
          <a:xfrm>
            <a:off x="593654" y="1371600"/>
            <a:ext cx="3970421" cy="4430486"/>
          </a:xfrm>
          <a:prstGeom prst="rect">
            <a:avLst/>
          </a:prstGeom>
        </p:spPr>
        <p:txBody>
          <a:bodyPr spcFirstLastPara="1" wrap="square" lIns="91425" tIns="45700" rIns="91425" bIns="45700" anchor="t" anchorCtr="0">
            <a:noAutofit/>
          </a:bodyPr>
          <a:lstStyle/>
          <a:p>
            <a:pPr lvl="0"/>
            <a:r>
              <a:rPr lang="en-US" sz="2400" dirty="0">
                <a:latin typeface="Arial" panose="020B0604020202020204" pitchFamily="34" charset="0"/>
                <a:cs typeface="Arial" panose="020B0604020202020204" pitchFamily="34" charset="0"/>
              </a:rPr>
              <a:t>quantitative measure of the </a:t>
            </a:r>
            <a:r>
              <a:rPr lang="en-US" sz="2400" dirty="0" err="1">
                <a:latin typeface="Arial" panose="020B0604020202020204" pitchFamily="34" charset="0"/>
                <a:cs typeface="Arial" panose="020B0604020202020204" pitchFamily="34" charset="0"/>
              </a:rPr>
              <a:t>p</a:t>
            </a:r>
            <a:r>
              <a:rPr lang="en-US" sz="2400" i="1" dirty="0" err="1">
                <a:latin typeface="Arial" panose="020B0604020202020204" pitchFamily="34" charset="0"/>
                <a:cs typeface="Arial" panose="020B0604020202020204" pitchFamily="34" charset="0"/>
              </a:rPr>
              <a:t>K</a:t>
            </a:r>
            <a:r>
              <a:rPr lang="en-US" sz="2400" baseline="-25000" dirty="0" err="1">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 of each ionizing group</a:t>
            </a:r>
          </a:p>
          <a:p>
            <a:pPr lvl="0"/>
            <a:endParaRPr sz="2400" dirty="0">
              <a:latin typeface="Arial" panose="020B0604020202020204" pitchFamily="34" charset="0"/>
              <a:cs typeface="Arial" panose="020B0604020202020204" pitchFamily="34" charset="0"/>
            </a:endParaRPr>
          </a:p>
          <a:p>
            <a:pPr marL="457200" lvl="0" indent="-342900" rtl="0">
              <a:spcBef>
                <a:spcPts val="0"/>
              </a:spcBef>
              <a:spcAft>
                <a:spcPts val="0"/>
              </a:spcAft>
              <a:buSzPts val="1800"/>
              <a:buChar char="•"/>
            </a:pPr>
            <a:r>
              <a:rPr lang="en-US" sz="2400" dirty="0">
                <a:latin typeface="Arial" panose="020B0604020202020204" pitchFamily="34" charset="0"/>
                <a:cs typeface="Arial" panose="020B0604020202020204" pitchFamily="34" charset="0"/>
              </a:rPr>
              <a:t>regions of buffering power</a:t>
            </a:r>
          </a:p>
          <a:p>
            <a:pPr marL="457200" lvl="0" indent="-342900" rtl="0">
              <a:spcBef>
                <a:spcPts val="0"/>
              </a:spcBef>
              <a:spcAft>
                <a:spcPts val="0"/>
              </a:spcAft>
              <a:buSzPts val="1800"/>
              <a:buChar char="•"/>
            </a:pPr>
            <a:endParaRPr lang="en-US" sz="2400" dirty="0">
              <a:latin typeface="Arial" panose="020B0604020202020204" pitchFamily="34" charset="0"/>
              <a:cs typeface="Arial" panose="020B0604020202020204" pitchFamily="34" charset="0"/>
            </a:endParaRPr>
          </a:p>
          <a:p>
            <a:pPr lvl="0">
              <a:spcBef>
                <a:spcPts val="0"/>
              </a:spcBef>
            </a:pPr>
            <a:r>
              <a:rPr lang="en-US" sz="2400" dirty="0">
                <a:latin typeface="Arial" panose="020B0604020202020204" pitchFamily="34" charset="0"/>
                <a:cs typeface="Arial" panose="020B0604020202020204" pitchFamily="34" charset="0"/>
              </a:rPr>
              <a:t>relationship between its net charge and the pH of the solution</a:t>
            </a:r>
          </a:p>
          <a:p>
            <a:pPr lvl="1">
              <a:spcBef>
                <a:spcPts val="0"/>
              </a:spcBef>
            </a:pPr>
            <a:r>
              <a:rPr lang="en-US" sz="2400" b="1" dirty="0">
                <a:latin typeface="Arial" panose="020B0604020202020204" pitchFamily="34" charset="0"/>
                <a:cs typeface="Arial" panose="020B0604020202020204" pitchFamily="34" charset="0"/>
              </a:rPr>
              <a:t>isoelectric point, </a:t>
            </a:r>
            <a:r>
              <a:rPr lang="en-US" sz="2400" b="1" dirty="0" err="1">
                <a:latin typeface="Arial" panose="020B0604020202020204" pitchFamily="34" charset="0"/>
                <a:cs typeface="Arial" panose="020B0604020202020204" pitchFamily="34" charset="0"/>
              </a:rPr>
              <a:t>pI</a:t>
            </a:r>
            <a:endParaRPr sz="2400" b="1" dirty="0">
              <a:latin typeface="Arial" panose="020B0604020202020204" pitchFamily="34" charset="0"/>
              <a:cs typeface="Arial" panose="020B0604020202020204" pitchFamily="34" charset="0"/>
            </a:endParaRPr>
          </a:p>
        </p:txBody>
      </p:sp>
      <p:pic>
        <p:nvPicPr>
          <p:cNvPr id="4" name="Picture 3" descr="A graph plots p H on the vertical axis against O H minus on the horizontal axis and has a curve representing the titration of glycine. The structure of glycine at different p Hs is also shown.">
            <a:extLst>
              <a:ext uri="{FF2B5EF4-FFF2-40B4-BE49-F238E27FC236}">
                <a16:creationId xmlns:a16="http://schemas.microsoft.com/office/drawing/2014/main" id="{2B51BFD9-3E51-1641-B978-8E4D4546502B}"/>
              </a:ext>
            </a:extLst>
          </p:cNvPr>
          <p:cNvPicPr>
            <a:picLocks noChangeAspect="1"/>
          </p:cNvPicPr>
          <p:nvPr/>
        </p:nvPicPr>
        <p:blipFill>
          <a:blip r:embed="rId3"/>
          <a:stretch>
            <a:fillRect/>
          </a:stretch>
        </p:blipFill>
        <p:spPr>
          <a:xfrm>
            <a:off x="4677993" y="1371600"/>
            <a:ext cx="4078705" cy="514996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2" name="Title 1">
            <a:extLst>
              <a:ext uri="{FF2B5EF4-FFF2-40B4-BE49-F238E27FC236}">
                <a16:creationId xmlns:a16="http://schemas.microsoft.com/office/drawing/2014/main" id="{5F5135F8-79D4-4A5F-A080-C0095886A1E4}"/>
              </a:ext>
            </a:extLst>
          </p:cNvPr>
          <p:cNvSpPr>
            <a:spLocks noGrp="1"/>
          </p:cNvSpPr>
          <p:nvPr>
            <p:ph type="title"/>
          </p:nvPr>
        </p:nvSpPr>
        <p:spPr/>
        <p:txBody>
          <a:bodyPr/>
          <a:lstStyle/>
          <a:p>
            <a:r>
              <a:rPr lang="en-US" dirty="0">
                <a:solidFill>
                  <a:srgbClr val="000000"/>
                </a:solidFill>
                <a:latin typeface="Arial" panose="020B0604020202020204" pitchFamily="34" charset="0"/>
                <a:cs typeface="Arial" panose="020B0604020202020204" pitchFamily="34" charset="0"/>
              </a:rPr>
              <a:t>Amino Acids as Buffers</a:t>
            </a:r>
            <a:endParaRPr lang="en-AU" dirty="0"/>
          </a:p>
        </p:txBody>
      </p:sp>
      <p:sp>
        <p:nvSpPr>
          <p:cNvPr id="6" name="Google Shape;390;g847cf01710_0_68">
            <a:extLst>
              <a:ext uri="{FF2B5EF4-FFF2-40B4-BE49-F238E27FC236}">
                <a16:creationId xmlns:a16="http://schemas.microsoft.com/office/drawing/2014/main" id="{3C8DBCAB-680C-AB40-BFA9-7A0FA63DA6C1}"/>
              </a:ext>
            </a:extLst>
          </p:cNvPr>
          <p:cNvSpPr txBox="1">
            <a:spLocks/>
          </p:cNvSpPr>
          <p:nvPr/>
        </p:nvSpPr>
        <p:spPr>
          <a:xfrm>
            <a:off x="433137" y="1371599"/>
            <a:ext cx="3982452" cy="5061473"/>
          </a:xfrm>
          <a:prstGeom prst="rect">
            <a:avLst/>
          </a:prstGeom>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1400"/>
              </a:spcBef>
              <a:buClr>
                <a:schemeClr val="dk1"/>
              </a:buClr>
              <a:buSzPts val="280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buffers prevent changes in pH close to the </a:t>
            </a:r>
            <a:r>
              <a:rPr lang="en-US" sz="2400" dirty="0" err="1">
                <a:solidFill>
                  <a:schemeClr val="dk1"/>
                </a:solidFill>
                <a:latin typeface="Arial" panose="020B0604020202020204" pitchFamily="34" charset="0"/>
                <a:ea typeface="Calibri"/>
                <a:cs typeface="Arial" panose="020B0604020202020204" pitchFamily="34" charset="0"/>
                <a:sym typeface="Calibri"/>
              </a:rPr>
              <a:t>p</a:t>
            </a:r>
            <a:r>
              <a:rPr lang="en-US" sz="2400" i="1" dirty="0" err="1">
                <a:solidFill>
                  <a:schemeClr val="dk1"/>
                </a:solidFill>
                <a:latin typeface="Arial" panose="020B0604020202020204" pitchFamily="34" charset="0"/>
                <a:ea typeface="Calibri"/>
                <a:cs typeface="Arial" panose="020B0604020202020204" pitchFamily="34" charset="0"/>
                <a:sym typeface="Calibri"/>
              </a:rPr>
              <a:t>K</a:t>
            </a:r>
            <a:r>
              <a:rPr lang="en-US" sz="2400" baseline="-25000" dirty="0" err="1">
                <a:solidFill>
                  <a:schemeClr val="dk1"/>
                </a:solidFill>
                <a:latin typeface="Arial" panose="020B0604020202020204" pitchFamily="34" charset="0"/>
                <a:ea typeface="Calibri"/>
                <a:cs typeface="Arial" panose="020B0604020202020204" pitchFamily="34" charset="0"/>
                <a:sym typeface="Calibri"/>
              </a:rPr>
              <a:t>a</a:t>
            </a:r>
            <a:endParaRPr lang="en-US" sz="2400" baseline="-25000" dirty="0">
              <a:solidFill>
                <a:schemeClr val="dk1"/>
              </a:solidFill>
              <a:latin typeface="Arial" panose="020B0604020202020204" pitchFamily="34" charset="0"/>
              <a:ea typeface="Calibri"/>
              <a:cs typeface="Arial" panose="020B0604020202020204" pitchFamily="34" charset="0"/>
              <a:sym typeface="Calibri"/>
            </a:endParaRPr>
          </a:p>
          <a:p>
            <a:pPr>
              <a:spcBef>
                <a:spcPts val="1400"/>
              </a:spcBef>
              <a:buClr>
                <a:schemeClr val="dk1"/>
              </a:buClr>
              <a:buSzPts val="2800"/>
            </a:pPr>
            <a:endParaRPr lang="en-US" sz="2400" dirty="0">
              <a:solidFill>
                <a:schemeClr val="dk1"/>
              </a:solidFill>
              <a:latin typeface="Arial" panose="020B0604020202020204" pitchFamily="34" charset="0"/>
              <a:ea typeface="Calibri"/>
              <a:cs typeface="Arial" panose="020B0604020202020204" pitchFamily="34" charset="0"/>
              <a:sym typeface="Calibri"/>
            </a:endParaRPr>
          </a:p>
          <a:p>
            <a:pPr marL="342900" lvl="0" indent="-342900">
              <a:spcBef>
                <a:spcPts val="1400"/>
              </a:spcBef>
              <a:buClr>
                <a:schemeClr val="dk1"/>
              </a:buClr>
              <a:buSzPts val="280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glycine has two buffer regions:</a:t>
            </a:r>
          </a:p>
          <a:p>
            <a:pPr marL="914400" lvl="1" indent="-381000">
              <a:lnSpc>
                <a:spcPct val="115000"/>
              </a:lnSpc>
              <a:buSzPts val="2400"/>
              <a:buFont typeface="Arial"/>
              <a:buChar char="–"/>
            </a:pPr>
            <a:r>
              <a:rPr lang="en-US" sz="2400" dirty="0"/>
              <a:t>centered around the </a:t>
            </a:r>
            <a:r>
              <a:rPr lang="en-US" sz="2400" dirty="0" err="1">
                <a:solidFill>
                  <a:schemeClr val="dk1"/>
                </a:solidFill>
                <a:latin typeface="Arial" panose="020B0604020202020204" pitchFamily="34" charset="0"/>
                <a:ea typeface="Calibri"/>
                <a:cs typeface="Arial" panose="020B0604020202020204" pitchFamily="34" charset="0"/>
                <a:sym typeface="Calibri"/>
              </a:rPr>
              <a:t>p</a:t>
            </a:r>
            <a:r>
              <a:rPr lang="en-US" sz="2400" i="1" dirty="0" err="1">
                <a:solidFill>
                  <a:schemeClr val="dk1"/>
                </a:solidFill>
                <a:latin typeface="Arial" panose="020B0604020202020204" pitchFamily="34" charset="0"/>
                <a:ea typeface="Calibri"/>
                <a:cs typeface="Arial" panose="020B0604020202020204" pitchFamily="34" charset="0"/>
                <a:sym typeface="Calibri"/>
              </a:rPr>
              <a:t>K</a:t>
            </a:r>
            <a:r>
              <a:rPr lang="en-US" sz="2400" baseline="-25000" dirty="0" err="1">
                <a:solidFill>
                  <a:schemeClr val="dk1"/>
                </a:solidFill>
                <a:latin typeface="Arial" panose="020B0604020202020204" pitchFamily="34" charset="0"/>
                <a:ea typeface="Calibri"/>
                <a:cs typeface="Arial" panose="020B0604020202020204" pitchFamily="34" charset="0"/>
                <a:sym typeface="Calibri"/>
              </a:rPr>
              <a:t>a</a:t>
            </a:r>
            <a:r>
              <a:rPr lang="en-US" sz="2400" dirty="0">
                <a:solidFill>
                  <a:schemeClr val="dk1"/>
                </a:solidFill>
                <a:latin typeface="Arial" panose="020B0604020202020204" pitchFamily="34" charset="0"/>
                <a:ea typeface="Calibri"/>
                <a:cs typeface="Arial" panose="020B0604020202020204" pitchFamily="34" charset="0"/>
                <a:sym typeface="Calibri"/>
              </a:rPr>
              <a:t> of the </a:t>
            </a:r>
            <a:r>
              <a:rPr lang="el-GR" sz="2400" i="1" dirty="0">
                <a:solidFill>
                  <a:schemeClr val="dk1"/>
                </a:solidFill>
                <a:latin typeface="Arial" panose="020B0604020202020204" pitchFamily="34" charset="0"/>
                <a:ea typeface="Calibri"/>
                <a:cs typeface="Arial" panose="020B0604020202020204" pitchFamily="34" charset="0"/>
                <a:sym typeface="Calibri"/>
              </a:rPr>
              <a:t>α</a:t>
            </a:r>
            <a:r>
              <a:rPr lang="el-GR" sz="2400" dirty="0">
                <a:solidFill>
                  <a:schemeClr val="dk1"/>
                </a:solidFill>
                <a:latin typeface="Arial" panose="020B0604020202020204" pitchFamily="34" charset="0"/>
                <a:ea typeface="Calibri"/>
                <a:cs typeface="Arial" panose="020B0604020202020204" pitchFamily="34" charset="0"/>
                <a:sym typeface="Calibri"/>
              </a:rPr>
              <a:t>-</a:t>
            </a:r>
            <a:r>
              <a:rPr lang="en-US" sz="2400" dirty="0">
                <a:solidFill>
                  <a:schemeClr val="dk1"/>
                </a:solidFill>
                <a:latin typeface="Arial" panose="020B0604020202020204" pitchFamily="34" charset="0"/>
                <a:ea typeface="Calibri"/>
                <a:cs typeface="Arial" panose="020B0604020202020204" pitchFamily="34" charset="0"/>
                <a:sym typeface="Calibri"/>
              </a:rPr>
              <a:t>carboxyl group (p</a:t>
            </a:r>
            <a:r>
              <a:rPr lang="en-US" sz="2400" i="1" dirty="0">
                <a:solidFill>
                  <a:schemeClr val="dk1"/>
                </a:solidFill>
                <a:latin typeface="Arial" panose="020B0604020202020204" pitchFamily="34" charset="0"/>
                <a:ea typeface="Calibri"/>
                <a:cs typeface="Arial" panose="020B0604020202020204" pitchFamily="34" charset="0"/>
                <a:sym typeface="Calibri"/>
              </a:rPr>
              <a:t>K</a:t>
            </a:r>
            <a:r>
              <a:rPr lang="en-US" sz="2400" baseline="-25000" dirty="0">
                <a:solidFill>
                  <a:schemeClr val="dk1"/>
                </a:solidFill>
                <a:latin typeface="Arial" panose="020B0604020202020204" pitchFamily="34" charset="0"/>
                <a:ea typeface="Calibri"/>
                <a:cs typeface="Arial" panose="020B0604020202020204" pitchFamily="34" charset="0"/>
                <a:sym typeface="Calibri"/>
              </a:rPr>
              <a:t>1 </a:t>
            </a:r>
            <a:r>
              <a:rPr lang="en-US" sz="2400" dirty="0">
                <a:solidFill>
                  <a:schemeClr val="dk1"/>
                </a:solidFill>
                <a:latin typeface="Arial" panose="020B0604020202020204" pitchFamily="34" charset="0"/>
                <a:ea typeface="Calibri"/>
                <a:cs typeface="Arial" panose="020B0604020202020204" pitchFamily="34" charset="0"/>
                <a:sym typeface="Calibri"/>
              </a:rPr>
              <a:t>= 2.34)</a:t>
            </a:r>
          </a:p>
          <a:p>
            <a:pPr marL="914400" lvl="1" indent="-381000">
              <a:lnSpc>
                <a:spcPct val="115000"/>
              </a:lnSpc>
              <a:buSzPts val="2400"/>
              <a:buFont typeface="Arial"/>
              <a:buChar char="–"/>
            </a:pPr>
            <a:r>
              <a:rPr lang="en-US" sz="2400" dirty="0">
                <a:solidFill>
                  <a:schemeClr val="accent4"/>
                </a:solidFill>
              </a:rPr>
              <a:t>centered around the </a:t>
            </a:r>
            <a:r>
              <a:rPr lang="en-US" sz="2400" dirty="0" err="1">
                <a:solidFill>
                  <a:schemeClr val="dk1"/>
                </a:solidFill>
                <a:latin typeface="Arial" panose="020B0604020202020204" pitchFamily="34" charset="0"/>
                <a:ea typeface="Calibri"/>
                <a:cs typeface="Arial" panose="020B0604020202020204" pitchFamily="34" charset="0"/>
                <a:sym typeface="Calibri"/>
              </a:rPr>
              <a:t>p</a:t>
            </a:r>
            <a:r>
              <a:rPr lang="en-US" sz="2400" i="1" dirty="0" err="1">
                <a:solidFill>
                  <a:schemeClr val="dk1"/>
                </a:solidFill>
                <a:latin typeface="Arial" panose="020B0604020202020204" pitchFamily="34" charset="0"/>
                <a:ea typeface="Calibri"/>
                <a:cs typeface="Arial" panose="020B0604020202020204" pitchFamily="34" charset="0"/>
                <a:sym typeface="Calibri"/>
              </a:rPr>
              <a:t>K</a:t>
            </a:r>
            <a:r>
              <a:rPr lang="en-US" sz="2400" baseline="-25000" dirty="0" err="1">
                <a:solidFill>
                  <a:schemeClr val="dk1"/>
                </a:solidFill>
                <a:latin typeface="Arial" panose="020B0604020202020204" pitchFamily="34" charset="0"/>
                <a:ea typeface="Calibri"/>
                <a:cs typeface="Arial" panose="020B0604020202020204" pitchFamily="34" charset="0"/>
                <a:sym typeface="Calibri"/>
              </a:rPr>
              <a:t>a</a:t>
            </a:r>
            <a:r>
              <a:rPr lang="en-US" sz="2400" dirty="0">
                <a:solidFill>
                  <a:schemeClr val="dk1"/>
                </a:solidFill>
                <a:latin typeface="Arial" panose="020B0604020202020204" pitchFamily="34" charset="0"/>
                <a:ea typeface="Calibri"/>
                <a:cs typeface="Arial" panose="020B0604020202020204" pitchFamily="34" charset="0"/>
                <a:sym typeface="Calibri"/>
              </a:rPr>
              <a:t> of the </a:t>
            </a:r>
            <a:r>
              <a:rPr lang="el-GR" sz="2400" i="1" dirty="0">
                <a:solidFill>
                  <a:schemeClr val="dk1"/>
                </a:solidFill>
                <a:latin typeface="Arial" panose="020B0604020202020204" pitchFamily="34" charset="0"/>
                <a:ea typeface="Calibri"/>
                <a:cs typeface="Arial" panose="020B0604020202020204" pitchFamily="34" charset="0"/>
                <a:sym typeface="Calibri"/>
              </a:rPr>
              <a:t>α</a:t>
            </a:r>
            <a:r>
              <a:rPr lang="el-GR" sz="2400" dirty="0">
                <a:solidFill>
                  <a:schemeClr val="dk1"/>
                </a:solidFill>
                <a:latin typeface="Arial" panose="020B0604020202020204" pitchFamily="34" charset="0"/>
                <a:ea typeface="Calibri"/>
                <a:cs typeface="Arial" panose="020B0604020202020204" pitchFamily="34" charset="0"/>
                <a:sym typeface="Calibri"/>
              </a:rPr>
              <a:t>-</a:t>
            </a:r>
            <a:r>
              <a:rPr lang="en-US" sz="2400" dirty="0">
                <a:solidFill>
                  <a:schemeClr val="dk1"/>
                </a:solidFill>
                <a:latin typeface="Arial" panose="020B0604020202020204" pitchFamily="34" charset="0"/>
                <a:ea typeface="Calibri"/>
                <a:cs typeface="Arial" panose="020B0604020202020204" pitchFamily="34" charset="0"/>
                <a:sym typeface="Calibri"/>
              </a:rPr>
              <a:t>amino group (p</a:t>
            </a:r>
            <a:r>
              <a:rPr lang="en-US" sz="2400" i="1" dirty="0">
                <a:solidFill>
                  <a:schemeClr val="dk1"/>
                </a:solidFill>
                <a:latin typeface="Arial" panose="020B0604020202020204" pitchFamily="34" charset="0"/>
                <a:ea typeface="Calibri"/>
                <a:cs typeface="Arial" panose="020B0604020202020204" pitchFamily="34" charset="0"/>
                <a:sym typeface="Calibri"/>
              </a:rPr>
              <a:t>K</a:t>
            </a:r>
            <a:r>
              <a:rPr lang="en-US" sz="2400" baseline="-25000" dirty="0">
                <a:solidFill>
                  <a:schemeClr val="dk1"/>
                </a:solidFill>
                <a:latin typeface="Arial" panose="020B0604020202020204" pitchFamily="34" charset="0"/>
                <a:ea typeface="Calibri"/>
                <a:cs typeface="Arial" panose="020B0604020202020204" pitchFamily="34" charset="0"/>
                <a:sym typeface="Calibri"/>
              </a:rPr>
              <a:t>2 </a:t>
            </a:r>
            <a:r>
              <a:rPr lang="en-US" sz="2400" dirty="0">
                <a:solidFill>
                  <a:schemeClr val="dk1"/>
                </a:solidFill>
                <a:latin typeface="Arial" panose="020B0604020202020204" pitchFamily="34" charset="0"/>
                <a:ea typeface="Calibri"/>
                <a:cs typeface="Arial" panose="020B0604020202020204" pitchFamily="34" charset="0"/>
                <a:sym typeface="Calibri"/>
              </a:rPr>
              <a:t>= 9.6)</a:t>
            </a:r>
          </a:p>
          <a:p>
            <a:pPr>
              <a:spcBef>
                <a:spcPts val="360"/>
              </a:spcBef>
            </a:pPr>
            <a:endParaRPr lang="en-US" dirty="0"/>
          </a:p>
          <a:p>
            <a:pPr>
              <a:spcBef>
                <a:spcPts val="360"/>
              </a:spcBef>
            </a:pPr>
            <a:endParaRPr lang="en-US" dirty="0"/>
          </a:p>
        </p:txBody>
      </p:sp>
      <p:pic>
        <p:nvPicPr>
          <p:cNvPr id="4" name="Picture 3" descr="A graph plots p H on the vertical axis against O H minus on the horizontal axis and has a curve representing the titration of glycine. The structure of glycine at different p Hs is also shown.">
            <a:extLst>
              <a:ext uri="{FF2B5EF4-FFF2-40B4-BE49-F238E27FC236}">
                <a16:creationId xmlns:a16="http://schemas.microsoft.com/office/drawing/2014/main" id="{BB1DAE53-5070-7D4B-A145-AD924DADC934}"/>
              </a:ext>
            </a:extLst>
          </p:cNvPr>
          <p:cNvPicPr>
            <a:picLocks noChangeAspect="1"/>
          </p:cNvPicPr>
          <p:nvPr/>
        </p:nvPicPr>
        <p:blipFill>
          <a:blip r:embed="rId3"/>
          <a:stretch>
            <a:fillRect/>
          </a:stretch>
        </p:blipFill>
        <p:spPr>
          <a:xfrm>
            <a:off x="4572000" y="1515085"/>
            <a:ext cx="3457075" cy="4365062"/>
          </a:xfrm>
          <a:prstGeom prst="rect">
            <a:avLst/>
          </a:prstGeom>
        </p:spPr>
      </p:pic>
      <p:cxnSp>
        <p:nvCxnSpPr>
          <p:cNvPr id="7" name="Google Shape;416;p21">
            <a:extLst>
              <a:ext uri="{FF2B5EF4-FFF2-40B4-BE49-F238E27FC236}">
                <a16:creationId xmlns:a16="http://schemas.microsoft.com/office/drawing/2014/main" id="{015BDCA1-AB2C-D244-9A7E-B88970082074}"/>
              </a:ext>
            </a:extLst>
          </p:cNvPr>
          <p:cNvCxnSpPr>
            <a:cxnSpLocks/>
          </p:cNvCxnSpPr>
          <p:nvPr/>
        </p:nvCxnSpPr>
        <p:spPr>
          <a:xfrm flipH="1" flipV="1">
            <a:off x="7459579" y="3272596"/>
            <a:ext cx="256675" cy="2607552"/>
          </a:xfrm>
          <a:prstGeom prst="straightConnector1">
            <a:avLst/>
          </a:prstGeom>
          <a:noFill/>
          <a:ln w="38100" cap="flat" cmpd="sng">
            <a:solidFill>
              <a:schemeClr val="dk1"/>
            </a:solidFill>
            <a:prstDash val="solid"/>
            <a:miter lim="800000"/>
            <a:headEnd type="none" w="med" len="med"/>
            <a:tailEnd type="stealth" w="med" len="med"/>
          </a:ln>
        </p:spPr>
      </p:cxnSp>
      <p:cxnSp>
        <p:nvCxnSpPr>
          <p:cNvPr id="9" name="Google Shape;416;p21">
            <a:extLst>
              <a:ext uri="{FF2B5EF4-FFF2-40B4-BE49-F238E27FC236}">
                <a16:creationId xmlns:a16="http://schemas.microsoft.com/office/drawing/2014/main" id="{2573D69F-9552-514D-988A-C9F2F9515D3B}"/>
              </a:ext>
            </a:extLst>
          </p:cNvPr>
          <p:cNvCxnSpPr>
            <a:cxnSpLocks/>
          </p:cNvCxnSpPr>
          <p:nvPr/>
        </p:nvCxnSpPr>
        <p:spPr>
          <a:xfrm flipH="1" flipV="1">
            <a:off x="6075948" y="4957018"/>
            <a:ext cx="1640306" cy="923129"/>
          </a:xfrm>
          <a:prstGeom prst="straightConnector1">
            <a:avLst/>
          </a:prstGeom>
          <a:noFill/>
          <a:ln w="38100" cap="flat" cmpd="sng">
            <a:solidFill>
              <a:schemeClr val="dk1"/>
            </a:solidFill>
            <a:prstDash val="solid"/>
            <a:miter lim="800000"/>
            <a:headEnd type="none" w="med" len="med"/>
            <a:tailEnd type="stealth" w="med" len="med"/>
          </a:ln>
        </p:spPr>
      </p:cxnSp>
      <p:sp>
        <p:nvSpPr>
          <p:cNvPr id="14" name="Google Shape;418;p21">
            <a:extLst>
              <a:ext uri="{FF2B5EF4-FFF2-40B4-BE49-F238E27FC236}">
                <a16:creationId xmlns:a16="http://schemas.microsoft.com/office/drawing/2014/main" id="{F732E676-3C43-8B40-8646-8E192A42DFD2}"/>
              </a:ext>
            </a:extLst>
          </p:cNvPr>
          <p:cNvSpPr txBox="1"/>
          <p:nvPr/>
        </p:nvSpPr>
        <p:spPr>
          <a:xfrm>
            <a:off x="6966282" y="5881047"/>
            <a:ext cx="174458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400" dirty="0">
                <a:solidFill>
                  <a:schemeClr val="dk1"/>
                </a:solidFill>
                <a:latin typeface="Arial" panose="020B0604020202020204" pitchFamily="34" charset="0"/>
                <a:ea typeface="Calibri"/>
                <a:cs typeface="Arial" panose="020B0604020202020204" pitchFamily="34" charset="0"/>
                <a:sym typeface="Calibri"/>
              </a:rPr>
              <a:t>b</a:t>
            </a:r>
            <a:r>
              <a:rPr lang="en-US" sz="2400" b="0" i="0" u="none" dirty="0">
                <a:solidFill>
                  <a:schemeClr val="dk1"/>
                </a:solidFill>
                <a:latin typeface="Arial" panose="020B0604020202020204" pitchFamily="34" charset="0"/>
                <a:ea typeface="Calibri"/>
                <a:cs typeface="Arial" panose="020B0604020202020204" pitchFamily="34" charset="0"/>
                <a:sym typeface="Calibri"/>
              </a:rPr>
              <a:t>uffer </a:t>
            </a:r>
            <a:endParaRPr dirty="0">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chemeClr val="dk1"/>
              </a:buClr>
              <a:buSzPts val="2400"/>
              <a:buFont typeface="Calibri"/>
              <a:buNone/>
            </a:pPr>
            <a:r>
              <a:rPr lang="en-US" sz="2400" dirty="0">
                <a:solidFill>
                  <a:schemeClr val="dk1"/>
                </a:solidFill>
                <a:latin typeface="Arial" panose="020B0604020202020204" pitchFamily="34" charset="0"/>
                <a:ea typeface="Calibri"/>
                <a:cs typeface="Arial" panose="020B0604020202020204" pitchFamily="34" charset="0"/>
                <a:sym typeface="Calibri"/>
              </a:rPr>
              <a:t>r</a:t>
            </a:r>
            <a:r>
              <a:rPr lang="en-US" sz="2400" b="0" i="0" u="none" dirty="0">
                <a:solidFill>
                  <a:schemeClr val="dk1"/>
                </a:solidFill>
                <a:latin typeface="Arial" panose="020B0604020202020204" pitchFamily="34" charset="0"/>
                <a:ea typeface="Calibri"/>
                <a:cs typeface="Arial" panose="020B0604020202020204" pitchFamily="34" charset="0"/>
                <a:sym typeface="Calibri"/>
              </a:rPr>
              <a:t>egions</a:t>
            </a:r>
            <a:endParaRPr dirty="0">
              <a:latin typeface="Arial" panose="020B0604020202020204" pitchFamily="34"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F14578-88B7-40C2-91A3-29E7694A9EE7}"/>
              </a:ext>
            </a:extLst>
          </p:cNvPr>
          <p:cNvSpPr>
            <a:spLocks noGrp="1"/>
          </p:cNvSpPr>
          <p:nvPr>
            <p:ph type="title"/>
          </p:nvPr>
        </p:nvSpPr>
        <p:spPr/>
        <p:txBody>
          <a:bodyPr/>
          <a:lstStyle/>
          <a:p>
            <a:r>
              <a:rPr lang="en-US" dirty="0">
                <a:solidFill>
                  <a:srgbClr val="000000"/>
                </a:solidFill>
                <a:latin typeface="Arial" panose="020B0604020202020204" pitchFamily="34" charset="0"/>
                <a:cs typeface="Arial" panose="020B0604020202020204" pitchFamily="34" charset="0"/>
              </a:rPr>
              <a:t>Isoelectric Point, </a:t>
            </a:r>
            <a:r>
              <a:rPr lang="en-US" dirty="0" err="1">
                <a:solidFill>
                  <a:srgbClr val="000000"/>
                </a:solidFill>
                <a:latin typeface="Arial" panose="020B0604020202020204" pitchFamily="34" charset="0"/>
                <a:cs typeface="Arial" panose="020B0604020202020204" pitchFamily="34" charset="0"/>
              </a:rPr>
              <a:t>pI</a:t>
            </a:r>
            <a:endParaRPr lang="en-AU" dirty="0"/>
          </a:p>
        </p:txBody>
      </p:sp>
      <p:sp>
        <p:nvSpPr>
          <p:cNvPr id="5" name="Text Placeholder 4">
            <a:extLst>
              <a:ext uri="{FF2B5EF4-FFF2-40B4-BE49-F238E27FC236}">
                <a16:creationId xmlns:a16="http://schemas.microsoft.com/office/drawing/2014/main" id="{01576742-F54F-4BF2-92F5-F17F953AE72D}"/>
              </a:ext>
            </a:extLst>
          </p:cNvPr>
          <p:cNvSpPr>
            <a:spLocks noGrp="1"/>
          </p:cNvSpPr>
          <p:nvPr>
            <p:ph type="body" idx="1"/>
          </p:nvPr>
        </p:nvSpPr>
        <p:spPr>
          <a:xfrm>
            <a:off x="685800" y="1364365"/>
            <a:ext cx="7772400" cy="1143000"/>
          </a:xfrm>
        </p:spPr>
        <p:txBody>
          <a:bodyPr/>
          <a:lstStyle/>
          <a:p>
            <a:r>
              <a:rPr lang="en-US" sz="2400" dirty="0">
                <a:latin typeface="Arial" panose="020B0604020202020204" pitchFamily="34" charset="0"/>
                <a:cs typeface="Arial" panose="020B0604020202020204" pitchFamily="34" charset="0"/>
              </a:rPr>
              <a:t>for amino acids without ionizable side chains, the </a:t>
            </a:r>
            <a:r>
              <a:rPr lang="en-US" sz="2400" b="1" dirty="0">
                <a:solidFill>
                  <a:srgbClr val="000000"/>
                </a:solidFill>
                <a:latin typeface="Arial" panose="020B0604020202020204" pitchFamily="34" charset="0"/>
                <a:cs typeface="Arial" panose="020B0604020202020204" pitchFamily="34" charset="0"/>
              </a:rPr>
              <a:t>isoelectric point</a:t>
            </a:r>
            <a:r>
              <a:rPr lang="en-US" sz="2400" dirty="0">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pI</a:t>
            </a:r>
            <a:r>
              <a:rPr lang="en-US" sz="2400" dirty="0">
                <a:latin typeface="Arial" panose="020B0604020202020204" pitchFamily="34" charset="0"/>
                <a:cs typeface="Arial" panose="020B0604020202020204" pitchFamily="34" charset="0"/>
              </a:rPr>
              <a:t>) is:</a:t>
            </a:r>
            <a:endParaRPr lang="en-AU" sz="2400" dirty="0"/>
          </a:p>
        </p:txBody>
      </p:sp>
      <p:graphicFrame>
        <p:nvGraphicFramePr>
          <p:cNvPr id="7" name="Object 6">
            <a:extLst>
              <a:ext uri="{FF2B5EF4-FFF2-40B4-BE49-F238E27FC236}">
                <a16:creationId xmlns:a16="http://schemas.microsoft.com/office/drawing/2014/main" id="{4A1FCE81-FD2F-4118-95EB-E7263B9F0F29}"/>
              </a:ext>
            </a:extLst>
          </p:cNvPr>
          <p:cNvGraphicFramePr>
            <a:graphicFrameLocks noChangeAspect="1"/>
          </p:cNvGraphicFramePr>
          <p:nvPr>
            <p:extLst>
              <p:ext uri="{D42A27DB-BD31-4B8C-83A1-F6EECF244321}">
                <p14:modId xmlns:p14="http://schemas.microsoft.com/office/powerpoint/2010/main" val="874212346"/>
              </p:ext>
            </p:extLst>
          </p:nvPr>
        </p:nvGraphicFramePr>
        <p:xfrm>
          <a:off x="3582363" y="2507365"/>
          <a:ext cx="1979273" cy="807335"/>
        </p:xfrm>
        <a:graphic>
          <a:graphicData uri="http://schemas.openxmlformats.org/presentationml/2006/ole">
            <mc:AlternateContent xmlns:mc="http://schemas.openxmlformats.org/markup-compatibility/2006">
              <mc:Choice xmlns:v="urn:schemas-microsoft-com:vml" Requires="v">
                <p:oleObj spid="_x0000_s3087" name="Equation" r:id="rId3" imgW="965160" imgH="393480" progId="Equation.DSMT4">
                  <p:embed/>
                </p:oleObj>
              </mc:Choice>
              <mc:Fallback>
                <p:oleObj name="Equation" r:id="rId3" imgW="965160" imgH="393480" progId="Equation.DSMT4">
                  <p:embed/>
                  <p:pic>
                    <p:nvPicPr>
                      <p:cNvPr id="2" name="Object 1"/>
                      <p:cNvPicPr/>
                      <p:nvPr/>
                    </p:nvPicPr>
                    <p:blipFill>
                      <a:blip r:embed="rId4"/>
                      <a:stretch>
                        <a:fillRect/>
                      </a:stretch>
                    </p:blipFill>
                    <p:spPr>
                      <a:xfrm>
                        <a:off x="3582363" y="2507365"/>
                        <a:ext cx="1979273" cy="807335"/>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B14240AE-513A-41BD-9C55-CCFB41606B08}"/>
              </a:ext>
            </a:extLst>
          </p:cNvPr>
          <p:cNvSpPr>
            <a:spLocks noGrp="1"/>
          </p:cNvSpPr>
          <p:nvPr>
            <p:ph type="body" idx="2"/>
          </p:nvPr>
        </p:nvSpPr>
        <p:spPr>
          <a:xfrm>
            <a:off x="685799" y="3428999"/>
            <a:ext cx="7772400" cy="2950029"/>
          </a:xfrm>
        </p:spPr>
        <p:txBody>
          <a:bodyPr/>
          <a:lstStyle/>
          <a:p>
            <a:r>
              <a:rPr lang="en-US" sz="2400" dirty="0">
                <a:latin typeface="Arial" panose="020B0604020202020204" pitchFamily="34" charset="0"/>
                <a:cs typeface="Arial" panose="020B0604020202020204" pitchFamily="34" charset="0"/>
              </a:rPr>
              <a:t>pH = </a:t>
            </a:r>
            <a:r>
              <a:rPr lang="en-US" sz="2400" dirty="0" err="1">
                <a:latin typeface="Arial" panose="020B0604020202020204" pitchFamily="34" charset="0"/>
                <a:cs typeface="Arial" panose="020B0604020202020204" pitchFamily="34" charset="0"/>
              </a:rPr>
              <a:t>pI</a:t>
            </a:r>
            <a:r>
              <a:rPr lang="en-US" sz="2400" dirty="0">
                <a:latin typeface="Arial" panose="020B0604020202020204" pitchFamily="34" charset="0"/>
                <a:cs typeface="Arial" panose="020B0604020202020204" pitchFamily="34" charset="0"/>
              </a:rPr>
              <a:t> = net charge is zero (amino acid least soluble in water, does not migrate in electric field)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pH &gt; </a:t>
            </a:r>
            <a:r>
              <a:rPr lang="en-US" sz="2400" dirty="0" err="1">
                <a:latin typeface="Arial" panose="020B0604020202020204" pitchFamily="34" charset="0"/>
                <a:cs typeface="Arial" panose="020B0604020202020204" pitchFamily="34" charset="0"/>
              </a:rPr>
              <a:t>pI</a:t>
            </a:r>
            <a:r>
              <a:rPr lang="en-US" sz="2400" dirty="0">
                <a:latin typeface="Arial" panose="020B0604020202020204" pitchFamily="34" charset="0"/>
                <a:cs typeface="Arial" panose="020B0604020202020204" pitchFamily="34" charset="0"/>
              </a:rPr>
              <a:t> = net negative change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pH &lt; </a:t>
            </a:r>
            <a:r>
              <a:rPr lang="en-US" sz="2400" dirty="0" err="1">
                <a:latin typeface="Arial" panose="020B0604020202020204" pitchFamily="34" charset="0"/>
                <a:cs typeface="Arial" panose="020B0604020202020204" pitchFamily="34" charset="0"/>
              </a:rPr>
              <a:t>pI</a:t>
            </a:r>
            <a:r>
              <a:rPr lang="en-US" sz="2400" dirty="0">
                <a:latin typeface="Arial" panose="020B0604020202020204" pitchFamily="34" charset="0"/>
                <a:cs typeface="Arial" panose="020B0604020202020204" pitchFamily="34" charset="0"/>
              </a:rPr>
              <a:t> = net positive charge</a:t>
            </a:r>
          </a:p>
          <a:p>
            <a:pPr marL="114300" indent="0">
              <a:buNone/>
            </a:pPr>
            <a:endParaRPr lang="en-AU" dirty="0"/>
          </a:p>
        </p:txBody>
      </p:sp>
    </p:spTree>
    <p:extLst>
      <p:ext uri="{BB962C8B-B14F-4D97-AF65-F5344CB8AC3E}">
        <p14:creationId xmlns:p14="http://schemas.microsoft.com/office/powerpoint/2010/main" val="144752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31"/>
        <p:cNvGrpSpPr/>
        <p:nvPr/>
      </p:nvGrpSpPr>
      <p:grpSpPr>
        <a:xfrm>
          <a:off x="0" y="0"/>
          <a:ext cx="0" cy="0"/>
          <a:chOff x="0" y="0"/>
          <a:chExt cx="0" cy="0"/>
        </a:xfrm>
      </p:grpSpPr>
      <p:pic>
        <p:nvPicPr>
          <p:cNvPr id="4" name="Picture 3" descr="Icon P 1">
            <a:extLst>
              <a:ext uri="{FF2B5EF4-FFF2-40B4-BE49-F238E27FC236}">
                <a16:creationId xmlns:a16="http://schemas.microsoft.com/office/drawing/2014/main" id="{064AC2F7-F702-44DE-9812-76A4064F71AC}"/>
              </a:ext>
            </a:extLst>
          </p:cNvPr>
          <p:cNvPicPr>
            <a:picLocks noChangeAspect="1"/>
          </p:cNvPicPr>
          <p:nvPr/>
        </p:nvPicPr>
        <p:blipFill>
          <a:blip r:embed="rId3"/>
          <a:stretch>
            <a:fillRect/>
          </a:stretch>
        </p:blipFill>
        <p:spPr>
          <a:xfrm>
            <a:off x="862569" y="337204"/>
            <a:ext cx="1133954" cy="816935"/>
          </a:xfrm>
          <a:prstGeom prst="rect">
            <a:avLst/>
          </a:prstGeom>
        </p:spPr>
      </p:pic>
      <p:sp>
        <p:nvSpPr>
          <p:cNvPr id="2" name="Title 1">
            <a:extLst>
              <a:ext uri="{FF2B5EF4-FFF2-40B4-BE49-F238E27FC236}">
                <a16:creationId xmlns:a16="http://schemas.microsoft.com/office/drawing/2014/main" id="{9512C4A1-BA71-48C3-9527-742A6593C0F6}"/>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3</a:t>
            </a:r>
            <a:endParaRPr lang="en-AU" dirty="0">
              <a:solidFill>
                <a:srgbClr val="145C76"/>
              </a:solidFill>
            </a:endParaRPr>
          </a:p>
        </p:txBody>
      </p:sp>
      <p:sp>
        <p:nvSpPr>
          <p:cNvPr id="433" name="Google Shape;433;g847cf01710_0_113"/>
          <p:cNvSpPr txBox="1">
            <a:spLocks noGrp="1"/>
          </p:cNvSpPr>
          <p:nvPr>
            <p:ph type="body" idx="1"/>
          </p:nvPr>
        </p:nvSpPr>
        <p:spPr>
          <a:xfrm>
            <a:off x="677875" y="1371599"/>
            <a:ext cx="7724003" cy="4803913"/>
          </a:xfrm>
          <a:prstGeom prst="rect">
            <a:avLst/>
          </a:prstGeom>
        </p:spPr>
        <p:txBody>
          <a:bodyPr spcFirstLastPara="1" wrap="square" lIns="91425" tIns="45700" rIns="91425" bIns="45700" anchor="t" anchorCtr="0">
            <a:noAutofit/>
          </a:bodyPr>
          <a:lstStyle/>
          <a:p>
            <a:pPr marL="0" lvl="0" indent="0" rtl="0">
              <a:lnSpc>
                <a:spcPct val="115000"/>
              </a:lnSpc>
              <a:spcBef>
                <a:spcPts val="800"/>
              </a:spcBef>
              <a:spcAft>
                <a:spcPts val="0"/>
              </a:spcAft>
              <a:buClr>
                <a:schemeClr val="dk1"/>
              </a:buClr>
              <a:buSzPts val="1100"/>
              <a:buFont typeface="Arial"/>
              <a:buNone/>
            </a:pPr>
            <a:r>
              <a:rPr lang="en-US" sz="2400" dirty="0">
                <a:latin typeface="Arial" panose="020B0604020202020204" pitchFamily="34" charset="0"/>
                <a:cs typeface="Arial" panose="020B0604020202020204" pitchFamily="34" charset="0"/>
              </a:rPr>
              <a:t>Given that all 20 common amino acids have at least two </a:t>
            </a:r>
            <a:r>
              <a:rPr lang="en-US" sz="2400"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rPr>
              <a:t>oppositely</a:t>
            </a:r>
            <a:r>
              <a:rPr lang="en-US" sz="2400" dirty="0">
                <a:latin typeface="Arial" panose="020B0604020202020204" pitchFamily="34" charset="0"/>
                <a:cs typeface="Arial" panose="020B0604020202020204" pitchFamily="34" charset="0"/>
              </a:rPr>
              <a:t> charged groups, which statement is	 NOT correct?</a:t>
            </a:r>
            <a:endParaRPr sz="2400" dirty="0">
              <a:latin typeface="Arial" panose="020B0604020202020204" pitchFamily="34" charset="0"/>
              <a:cs typeface="Arial" panose="020B0604020202020204" pitchFamily="34" charset="0"/>
            </a:endParaRPr>
          </a:p>
          <a:p>
            <a:pPr marL="0" lvl="0" indent="0" rtl="0">
              <a:lnSpc>
                <a:spcPct val="115000"/>
              </a:lnSpc>
              <a:spcBef>
                <a:spcPts val="1200"/>
              </a:spcBef>
              <a:spcAft>
                <a:spcPts val="0"/>
              </a:spcAft>
              <a:buClr>
                <a:schemeClr val="dk1"/>
              </a:buClr>
              <a:buSzPts val="1100"/>
              <a:buFont typeface="Arial"/>
              <a:buNone/>
            </a:pPr>
            <a:r>
              <a:rPr lang="en-US" sz="2400" dirty="0">
                <a:latin typeface="Arial" panose="020B0604020202020204" pitchFamily="34" charset="0"/>
                <a:ea typeface="Arial"/>
                <a:cs typeface="Arial" panose="020B0604020202020204" pitchFamily="34" charset="0"/>
                <a:sym typeface="Arial"/>
              </a:rPr>
              <a:t>A. </a:t>
            </a:r>
            <a:r>
              <a:rPr lang="en-US" sz="2400" dirty="0">
                <a:latin typeface="Arial" panose="020B0604020202020204" pitchFamily="34" charset="0"/>
                <a:cs typeface="Arial" panose="020B0604020202020204" pitchFamily="34" charset="0"/>
              </a:rPr>
              <a:t>Solutions of amino acids can act as buffers.</a:t>
            </a:r>
            <a:endParaRPr sz="2400" dirty="0">
              <a:latin typeface="Arial" panose="020B0604020202020204" pitchFamily="34" charset="0"/>
              <a:cs typeface="Arial" panose="020B0604020202020204" pitchFamily="34" charset="0"/>
            </a:endParaRPr>
          </a:p>
          <a:p>
            <a:pPr marL="0" lvl="0" indent="0" rtl="0">
              <a:lnSpc>
                <a:spcPct val="115000"/>
              </a:lnSpc>
              <a:spcBef>
                <a:spcPts val="0"/>
              </a:spcBef>
              <a:spcAft>
                <a:spcPts val="0"/>
              </a:spcAft>
              <a:buClr>
                <a:schemeClr val="dk1"/>
              </a:buClr>
              <a:buSzPts val="1100"/>
              <a:buFont typeface="Arial"/>
              <a:buNone/>
            </a:pPr>
            <a:r>
              <a:rPr lang="en-US" sz="2400" dirty="0">
                <a:latin typeface="Arial" panose="020B0604020202020204" pitchFamily="34" charset="0"/>
                <a:ea typeface="Arial"/>
                <a:cs typeface="Arial" panose="020B0604020202020204" pitchFamily="34" charset="0"/>
                <a:sym typeface="Arial"/>
              </a:rPr>
              <a:t>B. </a:t>
            </a:r>
            <a:r>
              <a:rPr lang="en-US" sz="2400" dirty="0">
                <a:latin typeface="Arial" panose="020B0604020202020204" pitchFamily="34" charset="0"/>
                <a:cs typeface="Arial" panose="020B0604020202020204" pitchFamily="34" charset="0"/>
              </a:rPr>
              <a:t>All amino acids are zwitterions.</a:t>
            </a:r>
            <a:endParaRPr sz="2400" dirty="0">
              <a:latin typeface="Arial" panose="020B0604020202020204" pitchFamily="34" charset="0"/>
              <a:cs typeface="Arial" panose="020B0604020202020204" pitchFamily="34" charset="0"/>
            </a:endParaRPr>
          </a:p>
          <a:p>
            <a:pPr marL="0" lvl="0" indent="0" rtl="0">
              <a:lnSpc>
                <a:spcPct val="115000"/>
              </a:lnSpc>
              <a:spcBef>
                <a:spcPts val="0"/>
              </a:spcBef>
              <a:spcAft>
                <a:spcPts val="0"/>
              </a:spcAft>
              <a:buClr>
                <a:schemeClr val="dk1"/>
              </a:buClr>
              <a:buSzPts val="1100"/>
              <a:buFont typeface="Arial"/>
              <a:buNone/>
            </a:pPr>
            <a:r>
              <a:rPr lang="en-US" sz="2400" dirty="0">
                <a:latin typeface="Arial" panose="020B0604020202020204" pitchFamily="34" charset="0"/>
                <a:ea typeface="Arial"/>
                <a:cs typeface="Arial" panose="020B0604020202020204" pitchFamily="34" charset="0"/>
                <a:sym typeface="Arial"/>
              </a:rPr>
              <a:t>C. </a:t>
            </a:r>
            <a:r>
              <a:rPr lang="en-US" sz="2400" dirty="0">
                <a:latin typeface="Arial" panose="020B0604020202020204" pitchFamily="34" charset="0"/>
                <a:cs typeface="Arial" panose="020B0604020202020204" pitchFamily="34" charset="0"/>
              </a:rPr>
              <a:t>All amino acids carry at least one charge across the</a:t>
            </a:r>
          </a:p>
          <a:p>
            <a:pPr marL="0" lvl="0" indent="0" rtl="0">
              <a:lnSpc>
                <a:spcPct val="115000"/>
              </a:lnSpc>
              <a:spcBef>
                <a:spcPts val="0"/>
              </a:spcBef>
              <a:spcAft>
                <a:spcPts val="0"/>
              </a:spcAft>
              <a:buClr>
                <a:schemeClr val="dk1"/>
              </a:buClr>
              <a:buSzPts val="1100"/>
              <a:buFont typeface="Arial"/>
              <a:buNone/>
            </a:pPr>
            <a:r>
              <a:rPr lang="en-US" sz="2400" dirty="0">
                <a:latin typeface="Arial" panose="020B0604020202020204" pitchFamily="34" charset="0"/>
                <a:cs typeface="Arial" panose="020B0604020202020204" pitchFamily="34" charset="0"/>
              </a:rPr>
              <a:t>     full range of their titration curves.</a:t>
            </a:r>
            <a:endParaRPr sz="2400" dirty="0">
              <a:latin typeface="Arial" panose="020B0604020202020204" pitchFamily="34" charset="0"/>
              <a:cs typeface="Arial" panose="020B0604020202020204" pitchFamily="34" charset="0"/>
            </a:endParaRPr>
          </a:p>
          <a:p>
            <a:pPr marL="0" lvl="0" indent="0" rtl="0">
              <a:lnSpc>
                <a:spcPct val="115000"/>
              </a:lnSpc>
              <a:spcBef>
                <a:spcPts val="0"/>
              </a:spcBef>
              <a:spcAft>
                <a:spcPts val="0"/>
              </a:spcAft>
              <a:buClr>
                <a:schemeClr val="dk1"/>
              </a:buClr>
              <a:buSzPts val="1100"/>
              <a:buFont typeface="Arial"/>
              <a:buNone/>
            </a:pPr>
            <a:r>
              <a:rPr lang="en-US" sz="2400" dirty="0">
                <a:latin typeface="Arial" panose="020B0604020202020204" pitchFamily="34" charset="0"/>
                <a:ea typeface="Arial"/>
                <a:cs typeface="Arial" panose="020B0604020202020204" pitchFamily="34" charset="0"/>
                <a:sym typeface="Arial"/>
              </a:rPr>
              <a:t>D. </a:t>
            </a:r>
            <a:r>
              <a:rPr lang="en-US" sz="2400" dirty="0">
                <a:latin typeface="Arial" panose="020B0604020202020204" pitchFamily="34" charset="0"/>
                <a:cs typeface="Arial" panose="020B0604020202020204" pitchFamily="34" charset="0"/>
              </a:rPr>
              <a:t>Amino acid isoelectric points should be near  </a:t>
            </a:r>
          </a:p>
          <a:p>
            <a:pPr marL="0" lvl="0" indent="0" rtl="0">
              <a:lnSpc>
                <a:spcPct val="115000"/>
              </a:lnSpc>
              <a:spcBef>
                <a:spcPts val="0"/>
              </a:spcBef>
              <a:spcAft>
                <a:spcPts val="0"/>
              </a:spcAft>
              <a:buClr>
                <a:schemeClr val="dk1"/>
              </a:buClr>
              <a:buSzPts val="1100"/>
              <a:buFont typeface="Arial"/>
              <a:buNone/>
            </a:pPr>
            <a:r>
              <a:rPr lang="en-US" sz="2400" dirty="0">
                <a:latin typeface="Arial" panose="020B0604020202020204" pitchFamily="34" charset="0"/>
                <a:cs typeface="Arial" panose="020B0604020202020204" pitchFamily="34" charset="0"/>
              </a:rPr>
              <a:t>     neutrality.</a:t>
            </a:r>
            <a:endParaRPr sz="2400" dirty="0">
              <a:latin typeface="Arial" panose="020B0604020202020204" pitchFamily="34" charset="0"/>
              <a:cs typeface="Arial" panose="020B0604020202020204" pitchFamily="34" charset="0"/>
            </a:endParaRPr>
          </a:p>
          <a:p>
            <a:pPr marL="0" lvl="0" indent="0" rtl="0">
              <a:lnSpc>
                <a:spcPct val="115000"/>
              </a:lnSpc>
              <a:spcBef>
                <a:spcPts val="0"/>
              </a:spcBef>
              <a:spcAft>
                <a:spcPts val="0"/>
              </a:spcAft>
              <a:buClr>
                <a:schemeClr val="dk1"/>
              </a:buClr>
              <a:buSzPts val="1100"/>
              <a:buFont typeface="Arial"/>
              <a:buNone/>
            </a:pPr>
            <a:r>
              <a:rPr lang="en-US" sz="2400" dirty="0">
                <a:latin typeface="Arial" panose="020B0604020202020204" pitchFamily="34" charset="0"/>
                <a:ea typeface="Arial"/>
                <a:cs typeface="Arial" panose="020B0604020202020204" pitchFamily="34" charset="0"/>
                <a:sym typeface="Arial"/>
              </a:rPr>
              <a:t>E. </a:t>
            </a:r>
            <a:r>
              <a:rPr lang="en-US" sz="2400" dirty="0">
                <a:latin typeface="Arial" panose="020B0604020202020204" pitchFamily="34" charset="0"/>
                <a:cs typeface="Arial" panose="020B0604020202020204" pitchFamily="34" charset="0"/>
              </a:rPr>
              <a:t>It is not possible to fully deprotonate amino acids. </a:t>
            </a:r>
            <a:endParaRPr sz="2400"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39"/>
        <p:cNvGrpSpPr/>
        <p:nvPr/>
      </p:nvGrpSpPr>
      <p:grpSpPr>
        <a:xfrm>
          <a:off x="0" y="0"/>
          <a:ext cx="0" cy="0"/>
          <a:chOff x="0" y="0"/>
          <a:chExt cx="0" cy="0"/>
        </a:xfrm>
      </p:grpSpPr>
      <p:sp>
        <p:nvSpPr>
          <p:cNvPr id="3" name="Title 2">
            <a:extLst>
              <a:ext uri="{FF2B5EF4-FFF2-40B4-BE49-F238E27FC236}">
                <a16:creationId xmlns:a16="http://schemas.microsoft.com/office/drawing/2014/main" id="{8C644CD3-638C-44CF-BE6E-2E6936925299}"/>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rPr>
              <a:t>Clicker Question 3, Response</a:t>
            </a:r>
            <a:endParaRPr lang="en-AU" dirty="0">
              <a:solidFill>
                <a:srgbClr val="145C76"/>
              </a:solidFill>
            </a:endParaRPr>
          </a:p>
        </p:txBody>
      </p:sp>
      <p:sp>
        <p:nvSpPr>
          <p:cNvPr id="6" name="Google Shape;433;g847cf01710_0_113">
            <a:extLst>
              <a:ext uri="{FF2B5EF4-FFF2-40B4-BE49-F238E27FC236}">
                <a16:creationId xmlns:a16="http://schemas.microsoft.com/office/drawing/2014/main" id="{AA297B40-3BD8-F545-937F-829B86ED1B69}"/>
              </a:ext>
            </a:extLst>
          </p:cNvPr>
          <p:cNvSpPr txBox="1">
            <a:spLocks noGrp="1"/>
          </p:cNvSpPr>
          <p:nvPr>
            <p:ph type="body" idx="1"/>
          </p:nvPr>
        </p:nvSpPr>
        <p:spPr>
          <a:xfrm>
            <a:off x="463826" y="1371600"/>
            <a:ext cx="7986449" cy="4856922"/>
          </a:xfrm>
          <a:prstGeom prst="rect">
            <a:avLst/>
          </a:prstGeom>
        </p:spPr>
        <p:txBody>
          <a:bodyPr spcFirstLastPara="1" wrap="square" lIns="91425" tIns="45700" rIns="91425" bIns="45700" anchor="t" anchorCtr="0">
            <a:noAutofit/>
          </a:bodyPr>
          <a:lstStyle/>
          <a:p>
            <a:pPr marL="0" lvl="0" indent="0" rtl="0">
              <a:lnSpc>
                <a:spcPct val="115000"/>
              </a:lnSpc>
              <a:spcBef>
                <a:spcPts val="800"/>
              </a:spcBef>
              <a:spcAft>
                <a:spcPts val="0"/>
              </a:spcAft>
              <a:buClr>
                <a:schemeClr val="dk1"/>
              </a:buClr>
              <a:buSzPts val="1100"/>
              <a:buFont typeface="Arial"/>
              <a:buNone/>
            </a:pPr>
            <a:r>
              <a:rPr lang="en-US" sz="2400" dirty="0">
                <a:latin typeface="Arial" panose="020B0604020202020204" pitchFamily="34" charset="0"/>
                <a:cs typeface="Arial" panose="020B0604020202020204" pitchFamily="34" charset="0"/>
              </a:rPr>
              <a:t>Given that all 20 common amino acids have at least two </a:t>
            </a:r>
            <a:r>
              <a:rPr lang="en-US" sz="2400"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rPr>
              <a:t>oppositely</a:t>
            </a:r>
            <a:r>
              <a:rPr lang="en-US" sz="2400" dirty="0">
                <a:latin typeface="Arial" panose="020B0604020202020204" pitchFamily="34" charset="0"/>
                <a:cs typeface="Arial" panose="020B0604020202020204" pitchFamily="34" charset="0"/>
              </a:rPr>
              <a:t> charged groups, which statement is NOT correct?</a:t>
            </a:r>
          </a:p>
          <a:p>
            <a:pPr marL="0" lvl="0" indent="0" rtl="0">
              <a:lnSpc>
                <a:spcPct val="115000"/>
              </a:lnSpc>
              <a:spcBef>
                <a:spcPts val="800"/>
              </a:spcBef>
              <a:spcAft>
                <a:spcPts val="0"/>
              </a:spcAft>
              <a:buClr>
                <a:schemeClr val="dk1"/>
              </a:buClr>
              <a:buSzPts val="1100"/>
              <a:buFont typeface="Arial"/>
              <a:buNone/>
            </a:pPr>
            <a:endParaRPr sz="2400" dirty="0">
              <a:latin typeface="Arial" panose="020B0604020202020204" pitchFamily="34" charset="0"/>
              <a:cs typeface="Arial" panose="020B0604020202020204" pitchFamily="34" charset="0"/>
            </a:endParaRPr>
          </a:p>
          <a:p>
            <a:pPr marL="0" lvl="0" indent="0" rtl="0">
              <a:lnSpc>
                <a:spcPct val="115000"/>
              </a:lnSpc>
              <a:spcBef>
                <a:spcPts val="0"/>
              </a:spcBef>
              <a:spcAft>
                <a:spcPts val="0"/>
              </a:spcAft>
              <a:buClr>
                <a:schemeClr val="dk1"/>
              </a:buClr>
              <a:buSzPts val="1100"/>
              <a:buFont typeface="Arial"/>
              <a:buNone/>
            </a:pPr>
            <a:r>
              <a:rPr lang="en-US" sz="2400" b="1" dirty="0">
                <a:latin typeface="Arial" panose="020B0604020202020204" pitchFamily="34" charset="0"/>
                <a:ea typeface="Arial"/>
                <a:cs typeface="Arial" panose="020B0604020202020204" pitchFamily="34" charset="0"/>
                <a:sym typeface="Arial"/>
              </a:rPr>
              <a:t>E. </a:t>
            </a:r>
            <a:r>
              <a:rPr lang="en-US" sz="2400" b="1" dirty="0">
                <a:latin typeface="Arial" panose="020B0604020202020204" pitchFamily="34" charset="0"/>
                <a:cs typeface="Arial" panose="020B0604020202020204" pitchFamily="34" charset="0"/>
              </a:rPr>
              <a:t>It is not possible to fully deprotonate amino</a:t>
            </a:r>
          </a:p>
          <a:p>
            <a:pPr marL="0" lvl="0" indent="0" rtl="0">
              <a:lnSpc>
                <a:spcPct val="115000"/>
              </a:lnSpc>
              <a:spcBef>
                <a:spcPts val="0"/>
              </a:spcBef>
              <a:spcAft>
                <a:spcPts val="0"/>
              </a:spcAft>
              <a:buClr>
                <a:schemeClr val="dk1"/>
              </a:buClr>
              <a:buSzPts val="1100"/>
              <a:buFont typeface="Arial"/>
              <a:buNone/>
            </a:pPr>
            <a:r>
              <a:rPr lang="en-US" sz="2400" b="1" dirty="0">
                <a:latin typeface="Arial" panose="020B0604020202020204" pitchFamily="34" charset="0"/>
                <a:cs typeface="Arial" panose="020B0604020202020204" pitchFamily="34" charset="0"/>
              </a:rPr>
              <a:t>    acids. </a:t>
            </a:r>
          </a:p>
          <a:p>
            <a:pPr marL="0" lvl="0" indent="0" rtl="0">
              <a:lnSpc>
                <a:spcPct val="115000"/>
              </a:lnSpc>
              <a:spcBef>
                <a:spcPts val="0"/>
              </a:spcBef>
              <a:spcAft>
                <a:spcPts val="0"/>
              </a:spcAft>
              <a:buClr>
                <a:schemeClr val="dk1"/>
              </a:buClr>
              <a:buSzPts val="1100"/>
              <a:buFont typeface="Arial"/>
              <a:buNone/>
            </a:pPr>
            <a:endParaRPr lang="en-US" sz="2400" b="1" dirty="0">
              <a:latin typeface="Arial" panose="020B0604020202020204" pitchFamily="34" charset="0"/>
              <a:cs typeface="Arial" panose="020B0604020202020204" pitchFamily="34" charset="0"/>
            </a:endParaRPr>
          </a:p>
          <a:p>
            <a:pPr marL="0" lvl="0" indent="0">
              <a:lnSpc>
                <a:spcPct val="115000"/>
              </a:lnSpc>
              <a:spcBef>
                <a:spcPts val="0"/>
              </a:spcBef>
              <a:buSzPts val="1100"/>
              <a:buNone/>
            </a:pPr>
            <a:r>
              <a:rPr lang="en-US" sz="2400" b="1" dirty="0">
                <a:latin typeface="Arial" panose="020B0604020202020204" pitchFamily="34" charset="0"/>
                <a:cs typeface="Arial" panose="020B0604020202020204" pitchFamily="34" charset="0"/>
              </a:rPr>
              <a:t>At sufficiently high pH values, the carboxyl group, amine group, and any ionizable R groups are fully  deprotonated and the amino acid carries a negative charge.</a:t>
            </a:r>
            <a:endParaRPr dirty="0">
              <a:latin typeface="Arial" panose="020B060402020202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6" name="Title 5">
            <a:extLst>
              <a:ext uri="{FF2B5EF4-FFF2-40B4-BE49-F238E27FC236}">
                <a16:creationId xmlns:a16="http://schemas.microsoft.com/office/drawing/2014/main" id="{EBA41D4A-0A20-40DE-9198-55A09965C83B}"/>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Amino Acids Differ in Their Acid-Base Properties</a:t>
            </a:r>
            <a:endParaRPr lang="en-AU" dirty="0">
              <a:solidFill>
                <a:srgbClr val="4E4CB4"/>
              </a:solidFill>
            </a:endParaRPr>
          </a:p>
        </p:txBody>
      </p:sp>
      <p:sp>
        <p:nvSpPr>
          <p:cNvPr id="4" name="Google Shape;390;g847cf01710_0_68">
            <a:extLst>
              <a:ext uri="{FF2B5EF4-FFF2-40B4-BE49-F238E27FC236}">
                <a16:creationId xmlns:a16="http://schemas.microsoft.com/office/drawing/2014/main" id="{A4FB030C-E554-8D4C-8A2B-C46712469EE7}"/>
              </a:ext>
            </a:extLst>
          </p:cNvPr>
          <p:cNvSpPr txBox="1">
            <a:spLocks/>
          </p:cNvSpPr>
          <p:nvPr/>
        </p:nvSpPr>
        <p:spPr>
          <a:xfrm>
            <a:off x="685800" y="1905900"/>
            <a:ext cx="7772399" cy="4571100"/>
          </a:xfrm>
          <a:prstGeom prst="rect">
            <a:avLst/>
          </a:prstGeom>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1400"/>
              </a:spcBef>
              <a:buClr>
                <a:schemeClr val="dk1"/>
              </a:buClr>
              <a:buSzPts val="280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ionizable side chains:</a:t>
            </a:r>
          </a:p>
          <a:p>
            <a:pPr marL="914400" lvl="1" indent="-381000">
              <a:lnSpc>
                <a:spcPct val="115000"/>
              </a:lnSpc>
              <a:buSzPts val="2400"/>
              <a:buFont typeface="Arial"/>
              <a:buChar char="–"/>
            </a:pPr>
            <a:r>
              <a:rPr lang="en-US" sz="2400" dirty="0"/>
              <a:t>have a </a:t>
            </a:r>
            <a:r>
              <a:rPr lang="en-US" sz="2400" dirty="0" err="1">
                <a:latin typeface="Arial" panose="020B0604020202020204" pitchFamily="34" charset="0"/>
                <a:cs typeface="Arial" panose="020B0604020202020204" pitchFamily="34" charset="0"/>
              </a:rPr>
              <a:t>p</a:t>
            </a:r>
            <a:r>
              <a:rPr lang="en-US" sz="2400" i="1" dirty="0" err="1">
                <a:latin typeface="Arial" panose="020B0604020202020204" pitchFamily="34" charset="0"/>
                <a:cs typeface="Arial" panose="020B0604020202020204" pitchFamily="34" charset="0"/>
              </a:rPr>
              <a:t>K</a:t>
            </a:r>
            <a:r>
              <a:rPr lang="en-US" sz="2400" baseline="-25000" dirty="0" err="1">
                <a:latin typeface="Arial" panose="020B0604020202020204" pitchFamily="34" charset="0"/>
                <a:cs typeface="Arial" panose="020B0604020202020204" pitchFamily="34" charset="0"/>
              </a:rPr>
              <a:t>a</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value</a:t>
            </a:r>
          </a:p>
          <a:p>
            <a:pPr marL="914400" lvl="1" indent="-381000">
              <a:lnSpc>
                <a:spcPct val="115000"/>
              </a:lnSpc>
              <a:buSzPts val="2400"/>
              <a:buFont typeface="Arial"/>
              <a:buChar char="–"/>
            </a:pPr>
            <a:r>
              <a:rPr lang="en-US" sz="2400" dirty="0">
                <a:latin typeface="Arial" panose="020B0604020202020204" pitchFamily="34" charset="0"/>
                <a:cs typeface="Arial" panose="020B0604020202020204" pitchFamily="34" charset="0"/>
              </a:rPr>
              <a:t>act as buffers</a:t>
            </a:r>
          </a:p>
          <a:p>
            <a:pPr marL="914400" lvl="1" indent="-381000">
              <a:lnSpc>
                <a:spcPct val="115000"/>
              </a:lnSpc>
              <a:buSzPts val="2400"/>
              <a:buFont typeface="Arial"/>
              <a:buChar char="–"/>
            </a:pPr>
            <a:r>
              <a:rPr lang="en-US" sz="2400" dirty="0">
                <a:latin typeface="Arial" panose="020B0604020202020204" pitchFamily="34" charset="0"/>
                <a:cs typeface="Arial" panose="020B0604020202020204" pitchFamily="34" charset="0"/>
              </a:rPr>
              <a:t>influence the </a:t>
            </a:r>
            <a:r>
              <a:rPr lang="en-US" sz="2400" dirty="0" err="1">
                <a:latin typeface="Arial" panose="020B0604020202020204" pitchFamily="34" charset="0"/>
                <a:cs typeface="Arial" panose="020B0604020202020204" pitchFamily="34" charset="0"/>
              </a:rPr>
              <a:t>pI</a:t>
            </a:r>
            <a:r>
              <a:rPr lang="en-US" sz="2400" dirty="0">
                <a:latin typeface="Arial" panose="020B0604020202020204" pitchFamily="34" charset="0"/>
                <a:cs typeface="Arial" panose="020B0604020202020204" pitchFamily="34" charset="0"/>
              </a:rPr>
              <a:t> of the amino acid</a:t>
            </a:r>
          </a:p>
          <a:p>
            <a:pPr marL="914400" lvl="1" indent="-381000">
              <a:lnSpc>
                <a:spcPct val="115000"/>
              </a:lnSpc>
              <a:buSzPts val="2400"/>
              <a:buFont typeface="Arial"/>
              <a:buChar char="–"/>
            </a:pPr>
            <a:r>
              <a:rPr lang="en-US" sz="2400" dirty="0">
                <a:latin typeface="Arial" panose="020B0604020202020204" pitchFamily="34" charset="0"/>
                <a:cs typeface="Arial" panose="020B0604020202020204" pitchFamily="34" charset="0"/>
              </a:rPr>
              <a:t>can be titrated (titration curve has 3 ionization steps)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2" name="Title 1">
            <a:extLst>
              <a:ext uri="{FF2B5EF4-FFF2-40B4-BE49-F238E27FC236}">
                <a16:creationId xmlns:a16="http://schemas.microsoft.com/office/drawing/2014/main" id="{E90EEED0-CE3D-4AA2-A81B-9E730A83F5B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Titration of Amino Acids with an Ionizable R Group</a:t>
            </a:r>
            <a:endParaRPr lang="en-AU" dirty="0"/>
          </a:p>
        </p:txBody>
      </p:sp>
      <p:pic>
        <p:nvPicPr>
          <p:cNvPr id="3" name="Picture 2" descr="A two-part figure, a and b, shows changes in the molecular structures of glutamate in part a and histidine in part b during titration with O H superscript minus, and graphs below each reaction show the titration curves.">
            <a:extLst>
              <a:ext uri="{FF2B5EF4-FFF2-40B4-BE49-F238E27FC236}">
                <a16:creationId xmlns:a16="http://schemas.microsoft.com/office/drawing/2014/main" id="{9F8CE5EA-FABC-6247-BA05-1122873054AB}"/>
              </a:ext>
            </a:extLst>
          </p:cNvPr>
          <p:cNvPicPr>
            <a:picLocks noChangeAspect="1"/>
          </p:cNvPicPr>
          <p:nvPr/>
        </p:nvPicPr>
        <p:blipFill>
          <a:blip r:embed="rId3"/>
          <a:stretch>
            <a:fillRect/>
          </a:stretch>
        </p:blipFill>
        <p:spPr>
          <a:xfrm>
            <a:off x="222250" y="1843532"/>
            <a:ext cx="8699500" cy="42926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822166A5-D6AF-40DA-B539-B104A12D220E}"/>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4</a:t>
            </a:r>
            <a:endParaRPr lang="en-AU" dirty="0">
              <a:solidFill>
                <a:srgbClr val="145C76"/>
              </a:solidFill>
            </a:endParaRPr>
          </a:p>
        </p:txBody>
      </p:sp>
      <p:sp>
        <p:nvSpPr>
          <p:cNvPr id="3" name="Text Placeholder 2">
            <a:extLst>
              <a:ext uri="{FF2B5EF4-FFF2-40B4-BE49-F238E27FC236}">
                <a16:creationId xmlns:a16="http://schemas.microsoft.com/office/drawing/2014/main" id="{16B1BDDA-F23C-40A6-81C2-6E3C3B3B27E8}"/>
              </a:ext>
            </a:extLst>
          </p:cNvPr>
          <p:cNvSpPr>
            <a:spLocks noGrp="1"/>
          </p:cNvSpPr>
          <p:nvPr>
            <p:ph type="body" idx="1"/>
          </p:nvPr>
        </p:nvSpPr>
        <p:spPr>
          <a:xfrm>
            <a:off x="685800" y="1602055"/>
            <a:ext cx="7772400" cy="4876800"/>
          </a:xfrm>
        </p:spPr>
        <p:txBody>
          <a:bodyPr/>
          <a:lstStyle/>
          <a:p>
            <a:pPr marL="0" indent="0">
              <a:lnSpc>
                <a:spcPct val="115000"/>
              </a:lnSpc>
              <a:spcBef>
                <a:spcPts val="0"/>
              </a:spcBef>
              <a:buSzPts val="1100"/>
              <a:buNone/>
            </a:pPr>
            <a:r>
              <a:rPr lang="en-US" dirty="0">
                <a:latin typeface="Arial" panose="020B0604020202020204" pitchFamily="34" charset="0"/>
                <a:cs typeface="Arial" panose="020B0604020202020204" pitchFamily="34" charset="0"/>
              </a:rPr>
              <a:t>At what pH values will histidine have a net neutral charge? </a:t>
            </a:r>
          </a:p>
          <a:p>
            <a:pPr marL="0" indent="0">
              <a:lnSpc>
                <a:spcPct val="115000"/>
              </a:lnSpc>
              <a:spcBef>
                <a:spcPts val="1200"/>
              </a:spcBef>
              <a:buSzPts val="1100"/>
              <a:buNone/>
            </a:pPr>
            <a:r>
              <a:rPr lang="en-US" dirty="0">
                <a:latin typeface="Arial" panose="020B0604020202020204" pitchFamily="34" charset="0"/>
                <a:ea typeface="Arial"/>
                <a:cs typeface="Arial" panose="020B0604020202020204" pitchFamily="34" charset="0"/>
                <a:sym typeface="Arial"/>
              </a:rPr>
              <a:t>A. b</a:t>
            </a:r>
            <a:r>
              <a:rPr lang="en-US" dirty="0">
                <a:latin typeface="Arial" panose="020B0604020202020204" pitchFamily="34" charset="0"/>
                <a:cs typeface="Arial" panose="020B0604020202020204" pitchFamily="34" charset="0"/>
              </a:rPr>
              <a:t>elow 1.82</a:t>
            </a:r>
          </a:p>
          <a:p>
            <a:pPr marL="0" indent="0">
              <a:lnSpc>
                <a:spcPct val="115000"/>
              </a:lnSpc>
              <a:spcBef>
                <a:spcPts val="0"/>
              </a:spcBef>
              <a:buSzPts val="1100"/>
              <a:buNone/>
            </a:pPr>
            <a:r>
              <a:rPr lang="en-US" dirty="0">
                <a:latin typeface="Arial" panose="020B0604020202020204" pitchFamily="34" charset="0"/>
                <a:ea typeface="Arial"/>
                <a:cs typeface="Arial" panose="020B0604020202020204" pitchFamily="34" charset="0"/>
                <a:sym typeface="Arial"/>
              </a:rPr>
              <a:t>B. b</a:t>
            </a:r>
            <a:r>
              <a:rPr lang="en-US" dirty="0">
                <a:latin typeface="Arial" panose="020B0604020202020204" pitchFamily="34" charset="0"/>
                <a:cs typeface="Arial" panose="020B0604020202020204" pitchFamily="34" charset="0"/>
              </a:rPr>
              <a:t>etween 1.82 and 6.0</a:t>
            </a:r>
          </a:p>
          <a:p>
            <a:pPr marL="0" indent="0">
              <a:lnSpc>
                <a:spcPct val="115000"/>
              </a:lnSpc>
              <a:spcBef>
                <a:spcPts val="0"/>
              </a:spcBef>
              <a:buSzPts val="1100"/>
              <a:buNone/>
            </a:pPr>
            <a:r>
              <a:rPr lang="en-US" dirty="0">
                <a:latin typeface="Arial" panose="020B0604020202020204" pitchFamily="34" charset="0"/>
                <a:ea typeface="Arial"/>
                <a:cs typeface="Arial" panose="020B0604020202020204" pitchFamily="34" charset="0"/>
                <a:sym typeface="Arial"/>
              </a:rPr>
              <a:t>C. b</a:t>
            </a:r>
            <a:r>
              <a:rPr lang="en-US" dirty="0">
                <a:latin typeface="Arial" panose="020B0604020202020204" pitchFamily="34" charset="0"/>
                <a:cs typeface="Arial" panose="020B0604020202020204" pitchFamily="34" charset="0"/>
              </a:rPr>
              <a:t>etween 6.0 and 9.17</a:t>
            </a:r>
          </a:p>
          <a:p>
            <a:pPr marL="0" indent="0">
              <a:lnSpc>
                <a:spcPct val="115000"/>
              </a:lnSpc>
              <a:spcBef>
                <a:spcPts val="0"/>
              </a:spcBef>
              <a:buSzPts val="1100"/>
              <a:buNone/>
            </a:pPr>
            <a:r>
              <a:rPr lang="en-US" dirty="0">
                <a:latin typeface="Arial" panose="020B0604020202020204" pitchFamily="34" charset="0"/>
                <a:ea typeface="Arial"/>
                <a:cs typeface="Arial" panose="020B0604020202020204" pitchFamily="34" charset="0"/>
                <a:sym typeface="Arial"/>
              </a:rPr>
              <a:t>D. a</a:t>
            </a:r>
            <a:r>
              <a:rPr lang="en-US" dirty="0">
                <a:latin typeface="Arial" panose="020B0604020202020204" pitchFamily="34" charset="0"/>
                <a:cs typeface="Arial" panose="020B0604020202020204" pitchFamily="34" charset="0"/>
              </a:rPr>
              <a:t>bove 9.17</a:t>
            </a:r>
          </a:p>
          <a:p>
            <a:pPr marL="452438" indent="-452438">
              <a:lnSpc>
                <a:spcPct val="115000"/>
              </a:lnSpc>
              <a:spcBef>
                <a:spcPts val="0"/>
              </a:spcBef>
              <a:buSzPts val="1100"/>
              <a:buNone/>
            </a:pPr>
            <a:r>
              <a:rPr lang="en-US" dirty="0">
                <a:latin typeface="Arial" panose="020B0604020202020204" pitchFamily="34" charset="0"/>
                <a:ea typeface="Arial"/>
                <a:cs typeface="Arial" panose="020B0604020202020204" pitchFamily="34" charset="0"/>
                <a:sym typeface="Arial"/>
              </a:rPr>
              <a:t>E. </a:t>
            </a:r>
            <a:r>
              <a:rPr lang="en-US" dirty="0">
                <a:latin typeface="Arial" panose="020B0604020202020204" pitchFamily="34" charset="0"/>
                <a:cs typeface="Arial" panose="020B0604020202020204" pitchFamily="34" charset="0"/>
              </a:rPr>
              <a:t>There are no pH values where histidine will have a net neutral charge.</a:t>
            </a:r>
            <a:endParaRPr lang="en-AU" dirty="0"/>
          </a:p>
        </p:txBody>
      </p:sp>
      <p:pic>
        <p:nvPicPr>
          <p:cNvPr id="5" name="Picture 4" descr="Icon P 1">
            <a:extLst>
              <a:ext uri="{FF2B5EF4-FFF2-40B4-BE49-F238E27FC236}">
                <a16:creationId xmlns:a16="http://schemas.microsoft.com/office/drawing/2014/main" id="{02D1A2E2-B826-4AD8-B1F1-83899804647C}"/>
              </a:ext>
            </a:extLst>
          </p:cNvPr>
          <p:cNvPicPr>
            <a:picLocks noChangeAspect="1"/>
          </p:cNvPicPr>
          <p:nvPr/>
        </p:nvPicPr>
        <p:blipFill>
          <a:blip r:embed="rId3"/>
          <a:stretch>
            <a:fillRect/>
          </a:stretch>
        </p:blipFill>
        <p:spPr>
          <a:xfrm>
            <a:off x="862569" y="337204"/>
            <a:ext cx="1133954" cy="81693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EBDA6FD0-C237-DD43-8066-2C80490A3A07}"/>
              </a:ext>
            </a:extLst>
          </p:cNvPr>
          <p:cNvPicPr preferRelativeResize="0"/>
          <p:nvPr/>
        </p:nvPicPr>
        <p:blipFill>
          <a:blip r:embed="rId3">
            <a:alphaModFix/>
          </a:blip>
          <a:stretch>
            <a:fillRect/>
          </a:stretch>
        </p:blipFill>
        <p:spPr>
          <a:xfrm>
            <a:off x="1611768" y="294047"/>
            <a:ext cx="1257300" cy="781050"/>
          </a:xfrm>
          <a:prstGeom prst="rect">
            <a:avLst/>
          </a:prstGeom>
          <a:noFill/>
          <a:ln>
            <a:noFill/>
          </a:ln>
        </p:spPr>
      </p:pic>
      <p:sp>
        <p:nvSpPr>
          <p:cNvPr id="3" name="Title 2">
            <a:extLst>
              <a:ext uri="{FF2B5EF4-FFF2-40B4-BE49-F238E27FC236}">
                <a16:creationId xmlns:a16="http://schemas.microsoft.com/office/drawing/2014/main" id="{E3B43AAF-6506-4139-9D9E-A84DE9DC0D46}"/>
              </a:ext>
            </a:extLst>
          </p:cNvPr>
          <p:cNvSpPr>
            <a:spLocks noGrp="1"/>
          </p:cNvSpPr>
          <p:nvPr>
            <p:ph type="title"/>
          </p:nvPr>
        </p:nvSpPr>
        <p:spPr/>
        <p:txBody>
          <a:bodyPr/>
          <a:lstStyle/>
          <a:p>
            <a:r>
              <a:rPr lang="en-US" dirty="0">
                <a:solidFill>
                  <a:srgbClr val="1D6E7D"/>
                </a:solidFill>
                <a:latin typeface="Arial" panose="020B0604020202020204" pitchFamily="34" charset="0"/>
                <a:cs typeface="Arial" panose="020B0604020202020204" pitchFamily="34" charset="0"/>
              </a:rPr>
              <a:t>Principle 3</a:t>
            </a:r>
            <a:r>
              <a:rPr lang="en-US" sz="2000" b="0" dirty="0">
                <a:solidFill>
                  <a:srgbClr val="1D6E7D"/>
                </a:solidFill>
                <a:latin typeface="Arial" panose="020B0604020202020204" pitchFamily="34" charset="0"/>
                <a:cs typeface="Arial" panose="020B0604020202020204" pitchFamily="34" charset="0"/>
              </a:rPr>
              <a:t> (1 of 2)</a:t>
            </a:r>
            <a:endParaRPr lang="en-AU" sz="2000" b="0" dirty="0"/>
          </a:p>
        </p:txBody>
      </p:sp>
      <p:sp>
        <p:nvSpPr>
          <p:cNvPr id="8" name="Text Placeholder 2">
            <a:extLst>
              <a:ext uri="{FF2B5EF4-FFF2-40B4-BE49-F238E27FC236}">
                <a16:creationId xmlns:a16="http://schemas.microsoft.com/office/drawing/2014/main" id="{2C938569-698D-2D49-8965-AA8BA1B432BC}"/>
              </a:ext>
            </a:extLst>
          </p:cNvPr>
          <p:cNvSpPr txBox="1">
            <a:spLocks/>
          </p:cNvSpPr>
          <p:nvPr/>
        </p:nvSpPr>
        <p:spPr>
          <a:xfrm>
            <a:off x="685800" y="1865100"/>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Calibri"/>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Calibri"/>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Calibri"/>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6pPr>
            <a:lvl7pPr marL="3200400" marR="0" lvl="6"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7pPr>
            <a:lvl8pPr marL="3657600" marR="0" lvl="7"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8pPr>
            <a:lvl9pPr marL="4114800" marR="0" lvl="8"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9pPr>
          </a:lstStyle>
          <a:p>
            <a:pPr marL="114300" indent="0">
              <a:buNone/>
            </a:pPr>
            <a:r>
              <a:rPr lang="en-US" sz="2400" b="1" dirty="0">
                <a:latin typeface="Arial" panose="020B0604020202020204" pitchFamily="34" charset="0"/>
                <a:cs typeface="Arial" panose="020B0604020202020204" pitchFamily="34" charset="0"/>
              </a:rPr>
              <a:t>For study, individual proteins can be separated from the thousands of other proteins present in a cell, based on differences in their chemical and functional properties arising from their distinct amino acid sequences.</a:t>
            </a:r>
            <a:r>
              <a:rPr lang="en-US" sz="2400" dirty="0">
                <a:latin typeface="Arial" panose="020B0604020202020204" pitchFamily="34" charset="0"/>
                <a:cs typeface="Arial" panose="020B0604020202020204" pitchFamily="34" charset="0"/>
              </a:rPr>
              <a:t> As proteins are central to biochemistry, the purification of individual proteins for study is a quintessential biochemical endeavor.</a:t>
            </a:r>
          </a:p>
        </p:txBody>
      </p:sp>
    </p:spTree>
    <p:extLst>
      <p:ext uri="{BB962C8B-B14F-4D97-AF65-F5344CB8AC3E}">
        <p14:creationId xmlns:p14="http://schemas.microsoft.com/office/powerpoint/2010/main" val="30045278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9C090132-673E-4992-AA8C-099451A17B31}"/>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4, Response</a:t>
            </a:r>
            <a:endParaRPr lang="en-AU" dirty="0">
              <a:solidFill>
                <a:srgbClr val="145C76"/>
              </a:solidFill>
            </a:endParaRPr>
          </a:p>
        </p:txBody>
      </p:sp>
      <p:sp>
        <p:nvSpPr>
          <p:cNvPr id="3" name="Text Placeholder 2">
            <a:extLst>
              <a:ext uri="{FF2B5EF4-FFF2-40B4-BE49-F238E27FC236}">
                <a16:creationId xmlns:a16="http://schemas.microsoft.com/office/drawing/2014/main" id="{336AC6C0-2C4E-416D-AC1E-8746D13AC1BB}"/>
              </a:ext>
            </a:extLst>
          </p:cNvPr>
          <p:cNvSpPr>
            <a:spLocks noGrp="1"/>
          </p:cNvSpPr>
          <p:nvPr>
            <p:ph type="body" idx="1"/>
          </p:nvPr>
        </p:nvSpPr>
        <p:spPr>
          <a:xfrm>
            <a:off x="771861" y="1518621"/>
            <a:ext cx="7772400" cy="4903693"/>
          </a:xfrm>
        </p:spPr>
        <p:txBody>
          <a:bodyPr/>
          <a:lstStyle/>
          <a:p>
            <a:pPr marL="0" indent="0">
              <a:lnSpc>
                <a:spcPct val="115000"/>
              </a:lnSpc>
              <a:spcBef>
                <a:spcPts val="0"/>
              </a:spcBef>
              <a:buSzPts val="1100"/>
              <a:buNone/>
            </a:pPr>
            <a:r>
              <a:rPr lang="en-US" dirty="0">
                <a:latin typeface="Arial" panose="020B0604020202020204" pitchFamily="34" charset="0"/>
                <a:cs typeface="Arial" panose="020B0604020202020204" pitchFamily="34" charset="0"/>
              </a:rPr>
              <a:t>At what pH values will histidine have a net neutral charge? </a:t>
            </a:r>
          </a:p>
          <a:p>
            <a:pPr marL="0" indent="0">
              <a:lnSpc>
                <a:spcPct val="115000"/>
              </a:lnSpc>
              <a:spcBef>
                <a:spcPts val="0"/>
              </a:spcBef>
              <a:buSzPts val="1100"/>
              <a:buNone/>
            </a:pPr>
            <a:r>
              <a:rPr lang="en-US" b="1" dirty="0">
                <a:latin typeface="Arial" panose="020B0604020202020204" pitchFamily="34" charset="0"/>
                <a:ea typeface="Arial"/>
                <a:cs typeface="Arial" panose="020B0604020202020204" pitchFamily="34" charset="0"/>
                <a:sym typeface="Arial"/>
              </a:rPr>
              <a:t>C. b</a:t>
            </a:r>
            <a:r>
              <a:rPr lang="en-US" b="1" dirty="0">
                <a:latin typeface="Arial" panose="020B0604020202020204" pitchFamily="34" charset="0"/>
                <a:cs typeface="Arial" panose="020B0604020202020204" pitchFamily="34" charset="0"/>
              </a:rPr>
              <a:t>etween 6.0 and 9.17</a:t>
            </a:r>
          </a:p>
          <a:p>
            <a:pPr marL="0" indent="0">
              <a:lnSpc>
                <a:spcPct val="115000"/>
              </a:lnSpc>
              <a:spcBef>
                <a:spcPts val="0"/>
              </a:spcBef>
              <a:buSzPts val="1100"/>
              <a:buNone/>
            </a:pPr>
            <a:r>
              <a:rPr lang="en-US" sz="2400" b="1" dirty="0">
                <a:latin typeface="Arial" panose="020B0604020202020204" pitchFamily="34" charset="0"/>
                <a:cs typeface="Arial" panose="020B0604020202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8"/>
                  </a:ext>
                </a:extLst>
              </a:rPr>
              <a:t>Histidine</a:t>
            </a:r>
            <a:r>
              <a:rPr lang="en-US" sz="2400" b="1"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8"/>
                  </a:ext>
                </a:extLst>
              </a:rPr>
              <a:t> </a:t>
            </a:r>
            <a:r>
              <a:rPr lang="en-US" sz="2400" b="1"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8"/>
                  </a:ext>
                </a:extLst>
              </a:rPr>
              <a:t>has three </a:t>
            </a:r>
            <a:r>
              <a:rPr lang="en-US" sz="2400" b="1" dirty="0" err="1">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0"/>
                  </a:ext>
                </a:extLst>
              </a:rPr>
              <a:t>p</a:t>
            </a:r>
            <a:r>
              <a:rPr lang="en-US" sz="2400" b="1" i="1" dirty="0" err="1">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1"/>
                  </a:ext>
                </a:extLst>
              </a:rPr>
              <a:t>K</a:t>
            </a:r>
            <a:r>
              <a:rPr lang="en-US" sz="2400" b="1" baseline="-25000" dirty="0" err="1">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2"/>
                  </a:ext>
                </a:extLst>
              </a:rPr>
              <a:t>a</a:t>
            </a:r>
            <a:r>
              <a:rPr lang="en-US" sz="2400" b="1"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3"/>
                  </a:ext>
                </a:extLst>
              </a:rPr>
              <a:t> values</a:t>
            </a:r>
            <a:r>
              <a:rPr lang="en-US" sz="2400" b="1"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3"/>
                  </a:ext>
                </a:extLst>
              </a:rPr>
              <a:t>: </a:t>
            </a:r>
            <a:r>
              <a:rPr lang="en-US" sz="2400" b="1"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0"/>
                  </a:ext>
                </a:extLst>
              </a:rPr>
              <a:t>p</a:t>
            </a:r>
            <a:r>
              <a:rPr lang="en-US" sz="2400" b="1" i="1"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1"/>
                  </a:ext>
                </a:extLst>
              </a:rPr>
              <a:t>K</a:t>
            </a:r>
            <a:r>
              <a:rPr lang="en-US" sz="2400" b="1" baseline="-25000"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2"/>
                  </a:ext>
                </a:extLst>
              </a:rPr>
              <a:t>1 </a:t>
            </a:r>
            <a:r>
              <a:rPr lang="en-US" sz="2400" b="1"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2"/>
                  </a:ext>
                </a:extLst>
              </a:rPr>
              <a:t>(—COOH): 1.82; </a:t>
            </a:r>
            <a:r>
              <a:rPr lang="en-US" sz="2400" b="1"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0"/>
                  </a:ext>
                </a:extLst>
              </a:rPr>
              <a:t>p</a:t>
            </a:r>
            <a:r>
              <a:rPr lang="en-US" sz="2400" b="1" i="1"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1"/>
                  </a:ext>
                </a:extLst>
              </a:rPr>
              <a:t>K</a:t>
            </a:r>
            <a:r>
              <a:rPr lang="en-US" sz="2400" b="1" baseline="-25000"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2"/>
                  </a:ext>
                </a:extLst>
              </a:rPr>
              <a:t>2</a:t>
            </a:r>
            <a:r>
              <a:rPr lang="en-US" sz="2400" b="1"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3"/>
                  </a:ext>
                </a:extLst>
              </a:rPr>
              <a:t> (—NH</a:t>
            </a:r>
            <a:r>
              <a:rPr lang="en-US" sz="2400" b="1" baseline="-25000"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3"/>
                  </a:ext>
                </a:extLst>
              </a:rPr>
              <a:t>3</a:t>
            </a:r>
            <a:r>
              <a:rPr lang="en-US" sz="2400" b="1" baseline="30000"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3"/>
                  </a:ext>
                </a:extLst>
              </a:rPr>
              <a:t>+</a:t>
            </a:r>
            <a:r>
              <a:rPr lang="en-US" sz="2400" b="1" dirty="0">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13"/>
                  </a:ext>
                </a:extLst>
              </a:rPr>
              <a:t>): 9.17; </a:t>
            </a:r>
            <a:r>
              <a:rPr lang="en-US" sz="2400" b="1"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0"/>
                  </a:ext>
                </a:extLst>
              </a:rPr>
              <a:t>p</a:t>
            </a:r>
            <a:r>
              <a:rPr lang="en-US" sz="2400" b="1" i="1"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1"/>
                  </a:ext>
                </a:extLst>
              </a:rPr>
              <a:t>K</a:t>
            </a:r>
            <a:r>
              <a:rPr lang="en-US" sz="2400" b="1" baseline="-25000"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2"/>
                  </a:ext>
                </a:extLst>
              </a:rPr>
              <a:t>3 </a:t>
            </a:r>
            <a:r>
              <a:rPr lang="en-US" sz="2400" b="1" dirty="0">
                <a:latin typeface="Arial" panose="020B0604020202020204" pitchFamily="34" charset="0"/>
                <a:cs typeface="Arial" panose="020B0604020202020204" pitchFamily="34" charset="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2"/>
                  </a:ext>
                </a:extLst>
              </a:rPr>
              <a:t>(R group): 6.0. Below pH 1.82, histidine has a net +2 charge. </a:t>
            </a:r>
            <a:r>
              <a:rPr lang="en-US" sz="2400" b="1" dirty="0">
                <a:latin typeface="Arial" panose="020B0604020202020204" pitchFamily="34" charset="0"/>
                <a:cs typeface="Arial" panose="020B0604020202020204" pitchFamily="34" charset="0"/>
              </a:rPr>
              <a:t>Between pH 1.82 and 6.0, the —COOH group loses its proton and histidine has a net +1 charge. Between 6.0 and 9.17, the R group loses its proton and histidine has a net neutral charge.</a:t>
            </a:r>
            <a:endParaRPr lang="en-AU" sz="2400" dirty="0"/>
          </a:p>
        </p:txBody>
      </p:sp>
    </p:spTree>
    <p:extLst>
      <p:ext uri="{BB962C8B-B14F-4D97-AF65-F5344CB8AC3E}">
        <p14:creationId xmlns:p14="http://schemas.microsoft.com/office/powerpoint/2010/main" val="602047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pic>
        <p:nvPicPr>
          <p:cNvPr id="5" name="Picture 4" descr="Icon P 4">
            <a:extLst>
              <a:ext uri="{FF2B5EF4-FFF2-40B4-BE49-F238E27FC236}">
                <a16:creationId xmlns:a16="http://schemas.microsoft.com/office/drawing/2014/main" id="{EFED1E3D-CFDB-4D0F-B5C2-C0A7BDD3CA6C}"/>
              </a:ext>
            </a:extLst>
          </p:cNvPr>
          <p:cNvPicPr>
            <a:picLocks noChangeAspect="1"/>
          </p:cNvPicPr>
          <p:nvPr/>
        </p:nvPicPr>
        <p:blipFill>
          <a:blip r:embed="rId3"/>
          <a:stretch>
            <a:fillRect/>
          </a:stretch>
        </p:blipFill>
        <p:spPr>
          <a:xfrm>
            <a:off x="876828" y="80728"/>
            <a:ext cx="1133954" cy="816935"/>
          </a:xfrm>
          <a:prstGeom prst="rect">
            <a:avLst/>
          </a:prstGeom>
        </p:spPr>
      </p:pic>
      <p:sp>
        <p:nvSpPr>
          <p:cNvPr id="2" name="Title 1">
            <a:extLst>
              <a:ext uri="{FF2B5EF4-FFF2-40B4-BE49-F238E27FC236}">
                <a16:creationId xmlns:a16="http://schemas.microsoft.com/office/drawing/2014/main" id="{05B8BBA3-1151-44D0-9880-C3F900CD3401}"/>
              </a:ext>
            </a:extLst>
          </p:cNvPr>
          <p:cNvSpPr>
            <a:spLocks noGrp="1"/>
          </p:cNvSpPr>
          <p:nvPr>
            <p:ph type="title"/>
          </p:nvPr>
        </p:nvSpPr>
        <p:spPr/>
        <p:txBody>
          <a:bodyPr/>
          <a:lstStyle/>
          <a:p>
            <a:pPr>
              <a:defRPr/>
            </a:pPr>
            <a:r>
              <a:rPr lang="en-US" dirty="0">
                <a:solidFill>
                  <a:srgbClr val="144652"/>
                </a:solidFill>
                <a:latin typeface="Arial" panose="020B0604020202020204" pitchFamily="34" charset="0"/>
                <a:cs typeface="Arial" panose="020B0604020202020204" pitchFamily="34" charset="0"/>
              </a:rPr>
              <a:t> Activity: Relating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Terms within the Chapter</a:t>
            </a:r>
            <a:endParaRPr lang="en-AU" dirty="0">
              <a:solidFill>
                <a:srgbClr val="144652"/>
              </a:solidFill>
            </a:endParaRPr>
          </a:p>
        </p:txBody>
      </p:sp>
      <p:sp>
        <p:nvSpPr>
          <p:cNvPr id="8" name="Google Shape;172;p31">
            <a:extLst>
              <a:ext uri="{FF2B5EF4-FFF2-40B4-BE49-F238E27FC236}">
                <a16:creationId xmlns:a16="http://schemas.microsoft.com/office/drawing/2014/main" id="{9601FA64-7607-EB49-9DC6-82E83915D9F3}"/>
              </a:ext>
            </a:extLst>
          </p:cNvPr>
          <p:cNvSpPr txBox="1">
            <a:spLocks/>
          </p:cNvSpPr>
          <p:nvPr/>
        </p:nvSpPr>
        <p:spPr bwMode="auto">
          <a:xfrm>
            <a:off x="685800" y="1770330"/>
            <a:ext cx="7772400" cy="132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lnSpc>
                <a:spcPct val="115000"/>
              </a:lnSpc>
              <a:spcBef>
                <a:spcPts val="0"/>
              </a:spcBef>
              <a:spcAft>
                <a:spcPts val="0"/>
              </a:spcAft>
              <a:buFontTx/>
              <a:buNone/>
            </a:pPr>
            <a:r>
              <a:rPr lang="en-GB" sz="2400" b="0" kern="0" dirty="0">
                <a:latin typeface="Arial"/>
                <a:ea typeface="Arial"/>
                <a:cs typeface="Arial"/>
                <a:sym typeface="Arial"/>
              </a:rPr>
              <a:t>A concept map displays the relationships between different concepts. Observe the following example of a concept map.</a:t>
            </a:r>
          </a:p>
          <a:p>
            <a:pPr marL="0" indent="0">
              <a:spcBef>
                <a:spcPts val="360"/>
              </a:spcBef>
              <a:spcAft>
                <a:spcPts val="0"/>
              </a:spcAft>
              <a:buFontTx/>
              <a:buNone/>
            </a:pPr>
            <a:endParaRPr lang="en-GB" sz="1800" b="0" kern="0" dirty="0"/>
          </a:p>
          <a:p>
            <a:pPr marL="0" indent="0">
              <a:spcBef>
                <a:spcPts val="360"/>
              </a:spcBef>
              <a:spcAft>
                <a:spcPts val="0"/>
              </a:spcAft>
              <a:buFontTx/>
              <a:buNone/>
            </a:pPr>
            <a:endParaRPr lang="en-GB" sz="1800" b="0" kern="0" dirty="0"/>
          </a:p>
        </p:txBody>
      </p:sp>
      <p:pic>
        <p:nvPicPr>
          <p:cNvPr id="3" name="Picture 2" descr="The map starts with a box labeled, fire. An arrow labeled, is, leads to a box labeled combustion reaction. Three arrows labeled, requires, branch from combustion reaction to three boxes labeled heat, oxidizing agent, and fuel, respectively. An arrow labeled, such as, leads from the oxidizing agent to a box labeled, oxygen. An arrow labeled, such as, leads from fuel to a box labeled, wood. ">
            <a:extLst>
              <a:ext uri="{FF2B5EF4-FFF2-40B4-BE49-F238E27FC236}">
                <a16:creationId xmlns:a16="http://schemas.microsoft.com/office/drawing/2014/main" id="{363202C1-7747-4C45-A4CE-F4F29FBA6A11}"/>
              </a:ext>
            </a:extLst>
          </p:cNvPr>
          <p:cNvPicPr>
            <a:picLocks noChangeAspect="1"/>
          </p:cNvPicPr>
          <p:nvPr/>
        </p:nvPicPr>
        <p:blipFill>
          <a:blip r:embed="rId4"/>
          <a:stretch>
            <a:fillRect/>
          </a:stretch>
        </p:blipFill>
        <p:spPr>
          <a:xfrm>
            <a:off x="962025" y="3467364"/>
            <a:ext cx="7219950" cy="2085975"/>
          </a:xfrm>
          <a:prstGeom prst="rect">
            <a:avLst/>
          </a:prstGeom>
        </p:spPr>
      </p:pic>
    </p:spTree>
    <p:extLst>
      <p:ext uri="{BB962C8B-B14F-4D97-AF65-F5344CB8AC3E}">
        <p14:creationId xmlns:p14="http://schemas.microsoft.com/office/powerpoint/2010/main" val="7802414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D31E6-598C-43D9-8EB8-27459C631222}"/>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 </a:t>
            </a:r>
            <a:r>
              <a:rPr lang="en-US" altLang="en-US" sz="200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(1 of 2)</a:t>
            </a:r>
            <a:endParaRPr lang="en-AU" sz="2000" dirty="0">
              <a:solidFill>
                <a:srgbClr val="144652"/>
              </a:solidFill>
            </a:endParaRPr>
          </a:p>
        </p:txBody>
      </p:sp>
      <p:sp>
        <p:nvSpPr>
          <p:cNvPr id="7" name="Google Shape;199;p32">
            <a:extLst>
              <a:ext uri="{FF2B5EF4-FFF2-40B4-BE49-F238E27FC236}">
                <a16:creationId xmlns:a16="http://schemas.microsoft.com/office/drawing/2014/main" id="{37E5A66A-5CEB-CF45-BAE8-7285F0BE32C6}"/>
              </a:ext>
            </a:extLst>
          </p:cNvPr>
          <p:cNvSpPr txBox="1"/>
          <p:nvPr/>
        </p:nvSpPr>
        <p:spPr>
          <a:xfrm>
            <a:off x="639358" y="1397850"/>
            <a:ext cx="7923900" cy="1420654"/>
          </a:xfrm>
          <a:prstGeom prst="rect">
            <a:avLst/>
          </a:prstGeom>
          <a:noFill/>
          <a:ln>
            <a:noFill/>
          </a:ln>
        </p:spPr>
        <p:txBody>
          <a:bodyPr spcFirstLastPara="1" wrap="square" lIns="91425" tIns="45700" rIns="91425" bIns="45700" anchor="t" anchorCtr="0">
            <a:noAutofit/>
          </a:bodyPr>
          <a:lstStyle/>
          <a:p>
            <a:pPr>
              <a:lnSpc>
                <a:spcPct val="115000"/>
              </a:lnSpc>
              <a:spcBef>
                <a:spcPts val="0"/>
              </a:spcBef>
              <a:spcAft>
                <a:spcPts val="0"/>
              </a:spcAft>
            </a:pPr>
            <a:r>
              <a:rPr lang="en-GB" sz="2400" b="0" dirty="0">
                <a:solidFill>
                  <a:srgbClr val="0000FF"/>
                </a:solidFill>
              </a:rPr>
              <a:t>Think </a:t>
            </a:r>
            <a:r>
              <a:rPr lang="en-GB" sz="2400" b="0" dirty="0">
                <a:solidFill>
                  <a:srgbClr val="000000"/>
                </a:solidFill>
              </a:rPr>
              <a:t>about how the following terms and phrases relate to each other and then use scratch paper to draw a concept map using these terms and phrases. (3 minutes)</a:t>
            </a:r>
            <a:endParaRPr sz="2400" b="0" dirty="0">
              <a:solidFill>
                <a:srgbClr val="000000"/>
              </a:solidFill>
              <a:latin typeface="Calibri"/>
              <a:ea typeface="Calibri"/>
              <a:cs typeface="Calibri"/>
              <a:sym typeface="Calibri"/>
            </a:endParaRPr>
          </a:p>
        </p:txBody>
      </p:sp>
      <p:sp>
        <p:nvSpPr>
          <p:cNvPr id="5" name="Google Shape;197;p32">
            <a:extLst>
              <a:ext uri="{FF2B5EF4-FFF2-40B4-BE49-F238E27FC236}">
                <a16:creationId xmlns:a16="http://schemas.microsoft.com/office/drawing/2014/main" id="{4AAD4FC3-FCBB-B941-9318-1D2B0D347C2E}"/>
              </a:ext>
            </a:extLst>
          </p:cNvPr>
          <p:cNvSpPr txBox="1">
            <a:spLocks/>
          </p:cNvSpPr>
          <p:nvPr/>
        </p:nvSpPr>
        <p:spPr bwMode="auto">
          <a:xfrm>
            <a:off x="808714" y="2942750"/>
            <a:ext cx="3863100" cy="232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457200" lvl="0" indent="-355600">
              <a:lnSpc>
                <a:spcPct val="115000"/>
              </a:lnSpc>
              <a:spcBef>
                <a:spcPts val="0"/>
              </a:spcBef>
              <a:spcAft>
                <a:spcPts val="0"/>
              </a:spcAft>
              <a:buSzPts val="2000"/>
            </a:pPr>
            <a:r>
              <a:rPr lang="en-GB" sz="2400" dirty="0">
                <a:latin typeface="Arial"/>
                <a:ea typeface="Arial"/>
                <a:cs typeface="Arial"/>
              </a:rPr>
              <a:t>pH</a:t>
            </a:r>
          </a:p>
          <a:p>
            <a:pPr marL="457200" lvl="0" indent="-355600">
              <a:lnSpc>
                <a:spcPct val="115000"/>
              </a:lnSpc>
              <a:spcBef>
                <a:spcPts val="0"/>
              </a:spcBef>
              <a:spcAft>
                <a:spcPts val="0"/>
              </a:spcAft>
              <a:buSzPts val="2000"/>
            </a:pPr>
            <a:r>
              <a:rPr lang="en-GB" sz="2400" dirty="0">
                <a:latin typeface="Arial"/>
                <a:ea typeface="Arial"/>
                <a:cs typeface="Arial"/>
              </a:rPr>
              <a:t>hydrogen atoms </a:t>
            </a:r>
          </a:p>
          <a:p>
            <a:pPr marL="457200" lvl="0" indent="-355600">
              <a:lnSpc>
                <a:spcPct val="115000"/>
              </a:lnSpc>
              <a:spcBef>
                <a:spcPts val="0"/>
              </a:spcBef>
              <a:spcAft>
                <a:spcPts val="0"/>
              </a:spcAft>
              <a:buSzPts val="2000"/>
            </a:pPr>
            <a:r>
              <a:rPr lang="en-GB" sz="2400" dirty="0">
                <a:latin typeface="Arial"/>
                <a:ea typeface="Arial"/>
                <a:cs typeface="Arial"/>
              </a:rPr>
              <a:t>zwitterion </a:t>
            </a:r>
          </a:p>
          <a:p>
            <a:pPr marL="457200" lvl="0" indent="-355600">
              <a:lnSpc>
                <a:spcPct val="115000"/>
              </a:lnSpc>
              <a:spcBef>
                <a:spcPts val="0"/>
              </a:spcBef>
              <a:spcAft>
                <a:spcPts val="0"/>
              </a:spcAft>
              <a:buSzPts val="2000"/>
            </a:pPr>
            <a:r>
              <a:rPr lang="en-GB" sz="2400" dirty="0">
                <a:latin typeface="Arial"/>
                <a:ea typeface="Arial"/>
                <a:cs typeface="Arial"/>
              </a:rPr>
              <a:t>titration </a:t>
            </a:r>
          </a:p>
          <a:p>
            <a:pPr marL="457200" lvl="0" indent="-355600">
              <a:lnSpc>
                <a:spcPct val="115000"/>
              </a:lnSpc>
              <a:spcBef>
                <a:spcPts val="0"/>
              </a:spcBef>
              <a:spcAft>
                <a:spcPts val="0"/>
              </a:spcAft>
              <a:buSzPts val="2000"/>
            </a:pPr>
            <a:r>
              <a:rPr lang="en-GB" sz="2400" dirty="0" err="1">
                <a:latin typeface="Arial"/>
                <a:ea typeface="Arial"/>
                <a:cs typeface="Arial"/>
              </a:rPr>
              <a:t>p</a:t>
            </a:r>
            <a:r>
              <a:rPr lang="en-GB" sz="2400" i="1" dirty="0" err="1">
                <a:latin typeface="Arial"/>
                <a:ea typeface="Arial"/>
                <a:cs typeface="Arial"/>
              </a:rPr>
              <a:t>K</a:t>
            </a:r>
            <a:r>
              <a:rPr lang="en-GB" sz="2400" baseline="-25000" dirty="0" err="1">
                <a:latin typeface="Arial"/>
                <a:ea typeface="Arial"/>
                <a:cs typeface="Arial"/>
              </a:rPr>
              <a:t>a</a:t>
            </a:r>
            <a:endParaRPr lang="en-GB" sz="2400" baseline="-25000" dirty="0">
              <a:latin typeface="Arial"/>
              <a:ea typeface="Arial"/>
              <a:cs typeface="Arial"/>
            </a:endParaRPr>
          </a:p>
          <a:p>
            <a:pPr marL="101600" indent="0">
              <a:lnSpc>
                <a:spcPct val="115000"/>
              </a:lnSpc>
              <a:spcBef>
                <a:spcPts val="0"/>
              </a:spcBef>
              <a:spcAft>
                <a:spcPts val="0"/>
              </a:spcAft>
              <a:buSzPts val="2000"/>
              <a:buNone/>
            </a:pPr>
            <a:endParaRPr lang="en-GB" sz="2400" b="0" kern="0" dirty="0"/>
          </a:p>
        </p:txBody>
      </p:sp>
      <p:sp>
        <p:nvSpPr>
          <p:cNvPr id="6" name="Google Shape;198;p32">
            <a:extLst>
              <a:ext uri="{FF2B5EF4-FFF2-40B4-BE49-F238E27FC236}">
                <a16:creationId xmlns:a16="http://schemas.microsoft.com/office/drawing/2014/main" id="{99A39BC6-F8EB-214F-B257-97A438293CE3}"/>
              </a:ext>
            </a:extLst>
          </p:cNvPr>
          <p:cNvSpPr txBox="1">
            <a:spLocks/>
          </p:cNvSpPr>
          <p:nvPr/>
        </p:nvSpPr>
        <p:spPr bwMode="auto">
          <a:xfrm>
            <a:off x="4671814" y="2942750"/>
            <a:ext cx="4172700" cy="181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457200" lvl="0" indent="-355600">
              <a:lnSpc>
                <a:spcPct val="115000"/>
              </a:lnSpc>
              <a:spcBef>
                <a:spcPts val="0"/>
              </a:spcBef>
              <a:spcAft>
                <a:spcPts val="0"/>
              </a:spcAft>
              <a:buSzPts val="2000"/>
            </a:pPr>
            <a:r>
              <a:rPr lang="en-GB" sz="2400" dirty="0">
                <a:latin typeface="Arial"/>
                <a:ea typeface="Arial"/>
                <a:cs typeface="Arial"/>
              </a:rPr>
              <a:t>isoelectric point </a:t>
            </a:r>
          </a:p>
          <a:p>
            <a:pPr marL="457200" lvl="0" indent="-355600">
              <a:lnSpc>
                <a:spcPct val="115000"/>
              </a:lnSpc>
              <a:spcBef>
                <a:spcPts val="0"/>
              </a:spcBef>
              <a:spcAft>
                <a:spcPts val="0"/>
              </a:spcAft>
              <a:buSzPts val="2000"/>
            </a:pPr>
            <a:r>
              <a:rPr lang="en-GB" sz="2400" dirty="0">
                <a:latin typeface="Arial"/>
                <a:ea typeface="Arial"/>
                <a:cs typeface="Arial"/>
              </a:rPr>
              <a:t>Henderson-Hasselbalch equation</a:t>
            </a:r>
          </a:p>
          <a:p>
            <a:pPr marL="457200" lvl="0" indent="-355600">
              <a:lnSpc>
                <a:spcPct val="115000"/>
              </a:lnSpc>
              <a:spcBef>
                <a:spcPts val="0"/>
              </a:spcBef>
              <a:spcAft>
                <a:spcPts val="0"/>
              </a:spcAft>
              <a:buSzPts val="2000"/>
            </a:pPr>
            <a:r>
              <a:rPr lang="en-GB" sz="2400" dirty="0">
                <a:latin typeface="Arial"/>
                <a:ea typeface="Arial"/>
                <a:cs typeface="Arial"/>
              </a:rPr>
              <a:t>serine </a:t>
            </a:r>
            <a:endParaRPr lang="en-GB" sz="2800" dirty="0">
              <a:latin typeface="Arial"/>
              <a:ea typeface="Arial"/>
              <a:cs typeface="Arial"/>
            </a:endParaRPr>
          </a:p>
        </p:txBody>
      </p:sp>
      <p:pic>
        <p:nvPicPr>
          <p:cNvPr id="8" name="Google Shape;200;p32" descr="The structure of serine. C is single bonded to N H 3 plus to the left, C O O minus above, H to the right, and C H 2 below. C H 2 is single bonded to O H below, both are highlighted.">
            <a:extLst>
              <a:ext uri="{FF2B5EF4-FFF2-40B4-BE49-F238E27FC236}">
                <a16:creationId xmlns:a16="http://schemas.microsoft.com/office/drawing/2014/main" id="{81861492-F6F9-F140-B568-AFE4A7BD2B8A}"/>
              </a:ext>
            </a:extLst>
          </p:cNvPr>
          <p:cNvPicPr preferRelativeResize="0"/>
          <p:nvPr/>
        </p:nvPicPr>
        <p:blipFill rotWithShape="1">
          <a:blip r:embed="rId3">
            <a:alphaModFix/>
          </a:blip>
          <a:srcRect l="84078" t="46510" b="20925"/>
          <a:stretch/>
        </p:blipFill>
        <p:spPr>
          <a:xfrm>
            <a:off x="6203076" y="5001425"/>
            <a:ext cx="1110176" cy="1115549"/>
          </a:xfrm>
          <a:prstGeom prst="rect">
            <a:avLst/>
          </a:prstGeom>
          <a:noFill/>
          <a:ln>
            <a:noFill/>
          </a:ln>
        </p:spPr>
      </p:pic>
    </p:spTree>
    <p:extLst>
      <p:ext uri="{BB962C8B-B14F-4D97-AF65-F5344CB8AC3E}">
        <p14:creationId xmlns:p14="http://schemas.microsoft.com/office/powerpoint/2010/main" val="352965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205"/>
        <p:cNvGrpSpPr/>
        <p:nvPr/>
      </p:nvGrpSpPr>
      <p:grpSpPr>
        <a:xfrm>
          <a:off x="0" y="0"/>
          <a:ext cx="0" cy="0"/>
          <a:chOff x="0" y="0"/>
          <a:chExt cx="0" cy="0"/>
        </a:xfrm>
      </p:grpSpPr>
      <p:sp>
        <p:nvSpPr>
          <p:cNvPr id="2" name="Title 1">
            <a:extLst>
              <a:ext uri="{FF2B5EF4-FFF2-40B4-BE49-F238E27FC236}">
                <a16:creationId xmlns:a16="http://schemas.microsoft.com/office/drawing/2014/main" id="{E177E623-06CE-425C-8BFC-2C03E2F69E61}"/>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 </a:t>
            </a:r>
            <a:r>
              <a:rPr lang="en-US" altLang="en-US" sz="200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(1 of 2)</a:t>
            </a:r>
            <a:endParaRPr lang="en-AU" sz="2000" dirty="0">
              <a:solidFill>
                <a:srgbClr val="144652"/>
              </a:solidFill>
            </a:endParaRPr>
          </a:p>
        </p:txBody>
      </p:sp>
      <p:sp>
        <p:nvSpPr>
          <p:cNvPr id="35" name="Google Shape;209;p33">
            <a:extLst>
              <a:ext uri="{FF2B5EF4-FFF2-40B4-BE49-F238E27FC236}">
                <a16:creationId xmlns:a16="http://schemas.microsoft.com/office/drawing/2014/main" id="{FE2A01D7-72C7-3E41-9305-F6A1FEFBA27F}"/>
              </a:ext>
            </a:extLst>
          </p:cNvPr>
          <p:cNvSpPr txBox="1">
            <a:spLocks/>
          </p:cNvSpPr>
          <p:nvPr/>
        </p:nvSpPr>
        <p:spPr bwMode="auto">
          <a:xfrm>
            <a:off x="315462" y="1447800"/>
            <a:ext cx="8497200" cy="83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spcBef>
                <a:spcPts val="0"/>
              </a:spcBef>
              <a:spcAft>
                <a:spcPts val="0"/>
              </a:spcAft>
              <a:buFontTx/>
              <a:buNone/>
            </a:pPr>
            <a:r>
              <a:rPr lang="en-GB" sz="2400" b="0" kern="0" dirty="0">
                <a:solidFill>
                  <a:srgbClr val="0000FF"/>
                </a:solidFill>
                <a:latin typeface="Arial"/>
                <a:ea typeface="Arial"/>
                <a:cs typeface="Arial"/>
                <a:sym typeface="Arial"/>
              </a:rPr>
              <a:t>Pair</a:t>
            </a:r>
            <a:r>
              <a:rPr lang="en-GB" sz="2400" b="0" kern="0" dirty="0">
                <a:solidFill>
                  <a:srgbClr val="000000"/>
                </a:solidFill>
                <a:latin typeface="Arial"/>
                <a:ea typeface="Arial"/>
                <a:cs typeface="Arial"/>
                <a:sym typeface="Arial"/>
              </a:rPr>
              <a:t> up and </a:t>
            </a:r>
            <a:r>
              <a:rPr lang="en-GB" sz="2400" b="0" kern="0" dirty="0">
                <a:solidFill>
                  <a:srgbClr val="0000FF"/>
                </a:solidFill>
                <a:latin typeface="Arial"/>
                <a:ea typeface="Arial"/>
                <a:cs typeface="Arial"/>
                <a:sym typeface="Arial"/>
              </a:rPr>
              <a:t>share</a:t>
            </a:r>
            <a:r>
              <a:rPr lang="en-GB" sz="2400" b="0" kern="0" dirty="0">
                <a:solidFill>
                  <a:srgbClr val="000000"/>
                </a:solidFill>
                <a:latin typeface="Arial"/>
                <a:ea typeface="Arial"/>
                <a:cs typeface="Arial"/>
                <a:sym typeface="Arial"/>
              </a:rPr>
              <a:t> how this possible concept map might differ from yours. (2 minutes)</a:t>
            </a:r>
            <a:endParaRPr lang="en-GB" sz="2400" b="0" kern="0" dirty="0">
              <a:solidFill>
                <a:srgbClr val="000000"/>
              </a:solidFill>
            </a:endParaRPr>
          </a:p>
        </p:txBody>
      </p:sp>
      <p:pic>
        <p:nvPicPr>
          <p:cNvPr id="3" name="Picture 2" descr="The map starts with box, Henderson-Hasselbalch equation. Arrow, described relationship branches from it to boxes, p H, and, p K sub a. Arrow, revealed by, leads from p K sub a to box, titration. Arrow, dependent variable of, leads from p H to titration. Arrow, measurement of, leads from p H to box, Hydrogen atoms. Arrow, inflection point, leads from titration to box, isoelectric point. Arrow, net electric charge is zero, then leads to box, Zwitterion. Arrow, exemplified by, then leads to box, serine.">
            <a:extLst>
              <a:ext uri="{FF2B5EF4-FFF2-40B4-BE49-F238E27FC236}">
                <a16:creationId xmlns:a16="http://schemas.microsoft.com/office/drawing/2014/main" id="{FB1106AB-429E-40AB-9A56-394C9ACB7E97}"/>
              </a:ext>
            </a:extLst>
          </p:cNvPr>
          <p:cNvPicPr>
            <a:picLocks noChangeAspect="1"/>
          </p:cNvPicPr>
          <p:nvPr/>
        </p:nvPicPr>
        <p:blipFill>
          <a:blip r:embed="rId3"/>
          <a:stretch>
            <a:fillRect/>
          </a:stretch>
        </p:blipFill>
        <p:spPr>
          <a:xfrm>
            <a:off x="681037" y="2690980"/>
            <a:ext cx="7781925" cy="3390900"/>
          </a:xfrm>
          <a:prstGeom prst="rect">
            <a:avLst/>
          </a:prstGeom>
        </p:spPr>
      </p:pic>
    </p:spTree>
    <p:extLst>
      <p:ext uri="{BB962C8B-B14F-4D97-AF65-F5344CB8AC3E}">
        <p14:creationId xmlns:p14="http://schemas.microsoft.com/office/powerpoint/2010/main" val="38074310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72"/>
        <p:cNvGrpSpPr/>
        <p:nvPr/>
      </p:nvGrpSpPr>
      <p:grpSpPr>
        <a:xfrm>
          <a:off x="0" y="0"/>
          <a:ext cx="0" cy="0"/>
          <a:chOff x="0" y="0"/>
          <a:chExt cx="0" cy="0"/>
        </a:xfrm>
      </p:grpSpPr>
      <p:sp>
        <p:nvSpPr>
          <p:cNvPr id="3" name="Title 2">
            <a:extLst>
              <a:ext uri="{FF2B5EF4-FFF2-40B4-BE49-F238E27FC236}">
                <a16:creationId xmlns:a16="http://schemas.microsoft.com/office/drawing/2014/main" id="{091703FD-06F7-4A79-A48B-AB3456F97801}"/>
              </a:ext>
            </a:extLst>
          </p:cNvPr>
          <p:cNvSpPr>
            <a:spLocks noGrp="1"/>
          </p:cNvSpPr>
          <p:nvPr>
            <p:ph type="ctrTitle"/>
          </p:nvPr>
        </p:nvSpPr>
        <p:spPr/>
        <p:txBody>
          <a:bodyPr/>
          <a:lstStyle/>
          <a:p>
            <a:r>
              <a:rPr lang="en-US" dirty="0">
                <a:solidFill>
                  <a:srgbClr val="674EA7"/>
                </a:solidFill>
                <a:latin typeface="Arial" panose="020B0604020202020204" pitchFamily="34" charset="0"/>
                <a:cs typeface="Arial" panose="020B0604020202020204" pitchFamily="34" charset="0"/>
              </a:rPr>
              <a:t>3.2</a:t>
            </a:r>
            <a:r>
              <a:rPr lang="en-US" dirty="0">
                <a:latin typeface="Arial" panose="020B0604020202020204" pitchFamily="34" charset="0"/>
                <a:cs typeface="Arial" panose="020B0604020202020204" pitchFamily="34" charset="0"/>
              </a:rPr>
              <a:t>    </a:t>
            </a:r>
            <a:r>
              <a:rPr lang="en-US" dirty="0">
                <a:solidFill>
                  <a:srgbClr val="1D6E7D"/>
                </a:solidFill>
                <a:latin typeface="Arial" panose="020B0604020202020204" pitchFamily="34" charset="0"/>
                <a:cs typeface="Arial" panose="020B0604020202020204" pitchFamily="34" charset="0"/>
              </a:rPr>
              <a:t>Peptides and Proteins</a:t>
            </a:r>
            <a:endParaRPr lang="en-AU"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5" name="Google Shape;177;g7fe2cbe272_0_8" descr="Icon P 2&#10;">
            <a:extLst>
              <a:ext uri="{FF2B5EF4-FFF2-40B4-BE49-F238E27FC236}">
                <a16:creationId xmlns:a16="http://schemas.microsoft.com/office/drawing/2014/main" id="{FC9A5C85-090D-EE42-84C6-F31B415CD5CC}"/>
              </a:ext>
            </a:extLst>
          </p:cNvPr>
          <p:cNvPicPr preferRelativeResize="0"/>
          <p:nvPr/>
        </p:nvPicPr>
        <p:blipFill>
          <a:blip r:embed="rId3">
            <a:alphaModFix/>
          </a:blip>
          <a:stretch>
            <a:fillRect/>
          </a:stretch>
        </p:blipFill>
        <p:spPr>
          <a:xfrm>
            <a:off x="1645164" y="264657"/>
            <a:ext cx="1228725" cy="809625"/>
          </a:xfrm>
          <a:prstGeom prst="rect">
            <a:avLst/>
          </a:prstGeom>
          <a:noFill/>
          <a:ln>
            <a:noFill/>
          </a:ln>
        </p:spPr>
      </p:pic>
      <p:sp>
        <p:nvSpPr>
          <p:cNvPr id="3" name="Title 2">
            <a:extLst>
              <a:ext uri="{FF2B5EF4-FFF2-40B4-BE49-F238E27FC236}">
                <a16:creationId xmlns:a16="http://schemas.microsoft.com/office/drawing/2014/main" id="{7D09D23D-8255-4F2F-B732-ECF1DF62018E}"/>
              </a:ext>
            </a:extLst>
          </p:cNvPr>
          <p:cNvSpPr>
            <a:spLocks noGrp="1"/>
          </p:cNvSpPr>
          <p:nvPr>
            <p:ph type="title"/>
          </p:nvPr>
        </p:nvSpPr>
        <p:spPr/>
        <p:txBody>
          <a:bodyPr/>
          <a:lstStyle/>
          <a:p>
            <a:r>
              <a:rPr lang="en-US" dirty="0">
                <a:solidFill>
                  <a:srgbClr val="1D6E7D"/>
                </a:solidFill>
                <a:latin typeface="Arial" panose="020B0604020202020204" pitchFamily="34" charset="0"/>
                <a:cs typeface="Arial" panose="020B0604020202020204" pitchFamily="34" charset="0"/>
              </a:rPr>
              <a:t>Principle 2</a:t>
            </a:r>
            <a:r>
              <a:rPr lang="en-US" sz="2000" b="0" dirty="0">
                <a:solidFill>
                  <a:srgbClr val="1D6E7D"/>
                </a:solidFill>
                <a:latin typeface="Arial" panose="020B0604020202020204" pitchFamily="34" charset="0"/>
                <a:cs typeface="Arial" panose="020B0604020202020204" pitchFamily="34" charset="0"/>
              </a:rPr>
              <a:t> (2 of 3)</a:t>
            </a:r>
            <a:endParaRPr lang="en-AU" sz="2000" b="0" dirty="0"/>
          </a:p>
        </p:txBody>
      </p:sp>
      <p:sp>
        <p:nvSpPr>
          <p:cNvPr id="10" name="Text Placeholder 2">
            <a:extLst>
              <a:ext uri="{FF2B5EF4-FFF2-40B4-BE49-F238E27FC236}">
                <a16:creationId xmlns:a16="http://schemas.microsoft.com/office/drawing/2014/main" id="{B5035881-D380-5D42-825A-16F850CE3DC9}"/>
              </a:ext>
            </a:extLst>
          </p:cNvPr>
          <p:cNvSpPr txBox="1">
            <a:spLocks/>
          </p:cNvSpPr>
          <p:nvPr/>
        </p:nvSpPr>
        <p:spPr>
          <a:xfrm>
            <a:off x="685800" y="1865100"/>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Calibri"/>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Calibri"/>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Calibri"/>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6pPr>
            <a:lvl7pPr marL="3200400" marR="0" lvl="6"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7pPr>
            <a:lvl8pPr marL="3657600" marR="0" lvl="7"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8pPr>
            <a:lvl9pPr marL="4114800" marR="0" lvl="8"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9pPr>
          </a:lstStyle>
          <a:p>
            <a:pPr marL="114300" indent="0">
              <a:buNone/>
            </a:pPr>
            <a:r>
              <a:rPr lang="en-US" sz="2400" b="1" dirty="0">
                <a:latin typeface="Arial" panose="020B0604020202020204" pitchFamily="34" charset="0"/>
                <a:cs typeface="Arial" panose="020B0604020202020204" pitchFamily="34" charset="0"/>
              </a:rPr>
              <a:t>In proteins, amino acids are joined in characteristic linear sequences through a common amide linkage, the peptide bond.</a:t>
            </a:r>
            <a:r>
              <a:rPr lang="en-US" sz="2400" dirty="0">
                <a:latin typeface="Arial" panose="020B0604020202020204" pitchFamily="34" charset="0"/>
                <a:cs typeface="Arial" panose="020B0604020202020204" pitchFamily="34" charset="0"/>
              </a:rPr>
              <a:t> The amino acid sequence of a protein constitutes its primary structure, a first level we will introduce within the broader complexities of protein structure.</a:t>
            </a:r>
          </a:p>
          <a:p>
            <a:pPr marL="114300" indent="0">
              <a:buFont typeface="Calibri"/>
              <a:buNone/>
            </a:pPr>
            <a:endParaRPr lang="en-US" dirty="0"/>
          </a:p>
        </p:txBody>
      </p:sp>
    </p:spTree>
    <p:extLst>
      <p:ext uri="{BB962C8B-B14F-4D97-AF65-F5344CB8AC3E}">
        <p14:creationId xmlns:p14="http://schemas.microsoft.com/office/powerpoint/2010/main" val="457335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le 1">
            <a:extLst>
              <a:ext uri="{FF2B5EF4-FFF2-40B4-BE49-F238E27FC236}">
                <a16:creationId xmlns:a16="http://schemas.microsoft.com/office/drawing/2014/main" id="{F65F2E83-4292-4C3A-B89A-06509D71B838}"/>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Peptides Are Chains of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Amino Acids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D5887A28-D824-5D4F-9BE2-EA52BA879DE7}"/>
              </a:ext>
            </a:extLst>
          </p:cNvPr>
          <p:cNvSpPr txBox="1">
            <a:spLocks/>
          </p:cNvSpPr>
          <p:nvPr/>
        </p:nvSpPr>
        <p:spPr>
          <a:xfrm>
            <a:off x="547557" y="1784350"/>
            <a:ext cx="3110043" cy="4571100"/>
          </a:xfrm>
          <a:prstGeom prst="rect">
            <a:avLst/>
          </a:prstGeom>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1400"/>
              </a:spcBef>
              <a:buClr>
                <a:schemeClr val="dk1"/>
              </a:buClr>
              <a:buSzPts val="2800"/>
              <a:buFont typeface="Arial" panose="020B0604020202020204" pitchFamily="34" charset="0"/>
              <a:buChar char="•"/>
            </a:pPr>
            <a:r>
              <a:rPr lang="en-US" sz="2400" b="1" dirty="0">
                <a:solidFill>
                  <a:schemeClr val="dk1"/>
                </a:solidFill>
                <a:latin typeface="Arial" panose="020B0604020202020204" pitchFamily="34" charset="0"/>
                <a:ea typeface="Calibri"/>
                <a:cs typeface="Arial" panose="020B0604020202020204" pitchFamily="34" charset="0"/>
                <a:sym typeface="Calibri"/>
              </a:rPr>
              <a:t>peptide bond:</a:t>
            </a:r>
          </a:p>
          <a:p>
            <a:pPr marL="914400" lvl="1" indent="-381000">
              <a:lnSpc>
                <a:spcPct val="115000"/>
              </a:lnSpc>
              <a:buSzPts val="2400"/>
              <a:buFont typeface="Arial"/>
              <a:buChar char="–"/>
            </a:pPr>
            <a:r>
              <a:rPr lang="en-US" sz="2400" dirty="0"/>
              <a:t>covalent</a:t>
            </a:r>
            <a:endParaRPr lang="en-US" sz="2400" dirty="0">
              <a:latin typeface="Arial" panose="020B0604020202020204" pitchFamily="34" charset="0"/>
              <a:cs typeface="Arial" panose="020B0604020202020204" pitchFamily="34" charset="0"/>
            </a:endParaRPr>
          </a:p>
          <a:p>
            <a:pPr marL="914400" lvl="1" indent="-381000">
              <a:lnSpc>
                <a:spcPct val="115000"/>
              </a:lnSpc>
              <a:buSzPts val="2400"/>
              <a:buFont typeface="Arial"/>
              <a:buChar char="–"/>
            </a:pPr>
            <a:r>
              <a:rPr lang="en-US" sz="2400" dirty="0">
                <a:latin typeface="Arial" panose="020B0604020202020204" pitchFamily="34" charset="0"/>
                <a:cs typeface="Arial" panose="020B0604020202020204" pitchFamily="34" charset="0"/>
              </a:rPr>
              <a:t>formed through </a:t>
            </a:r>
            <a:r>
              <a:rPr lang="en-US" sz="2400" b="1" dirty="0">
                <a:latin typeface="Arial" panose="020B0604020202020204" pitchFamily="34" charset="0"/>
                <a:cs typeface="Arial" panose="020B0604020202020204" pitchFamily="34" charset="0"/>
              </a:rPr>
              <a:t>condensation</a:t>
            </a:r>
            <a:endParaRPr lang="en-US" sz="2400" dirty="0">
              <a:latin typeface="Arial" panose="020B0604020202020204" pitchFamily="34" charset="0"/>
              <a:cs typeface="Arial" panose="020B0604020202020204" pitchFamily="34" charset="0"/>
            </a:endParaRPr>
          </a:p>
          <a:p>
            <a:pPr marL="914400" lvl="1" indent="-381000">
              <a:lnSpc>
                <a:spcPct val="115000"/>
              </a:lnSpc>
              <a:buSzPts val="2400"/>
              <a:buFont typeface="Arial"/>
              <a:buChar char="–"/>
            </a:pPr>
            <a:r>
              <a:rPr lang="en-US" sz="2400" dirty="0">
                <a:latin typeface="Arial" panose="020B0604020202020204" pitchFamily="34" charset="0"/>
                <a:cs typeface="Arial" panose="020B0604020202020204" pitchFamily="34" charset="0"/>
              </a:rPr>
              <a:t>broken through </a:t>
            </a:r>
            <a:r>
              <a:rPr lang="en-US" sz="2400" b="1" dirty="0">
                <a:latin typeface="Arial" panose="020B0604020202020204" pitchFamily="34" charset="0"/>
                <a:cs typeface="Arial" panose="020B0604020202020204" pitchFamily="34" charset="0"/>
              </a:rPr>
              <a:t>hydrolysis</a:t>
            </a:r>
            <a:endParaRPr lang="en-US" sz="2400" dirty="0">
              <a:latin typeface="Arial" panose="020B0604020202020204" pitchFamily="34" charset="0"/>
              <a:cs typeface="Arial" panose="020B0604020202020204" pitchFamily="34" charset="0"/>
            </a:endParaRPr>
          </a:p>
        </p:txBody>
      </p:sp>
      <p:pic>
        <p:nvPicPr>
          <p:cNvPr id="3" name="Picture 2" descr="The first amino acid has C bonded to R 1 above, N H 3 plus to the left, H, and C to the right that is double bonded to O below and bonded to highlighted O H to the right. This is added to an amino acid with C that is bonded to N H with one H above and a highlighted H to the left, bonded to R 2 above, bonded to H, and bonded to C O O minus on the right. Highlighted H 2 O is removed to join the two molecules together. The new molecule has a highlighted region showing the bond. The left half has C bonded to R 1 above, N H 3 plus on the left, H, and highlighted C double bonded to highlighted O below and bonded to highlighted N on the right that is further bonded to highlighted H above and C on the right that is further bonded to R 2 above, C O O minus on the right, and H.">
            <a:extLst>
              <a:ext uri="{FF2B5EF4-FFF2-40B4-BE49-F238E27FC236}">
                <a16:creationId xmlns:a16="http://schemas.microsoft.com/office/drawing/2014/main" id="{43008764-4D7C-8246-950C-9FA6A5B304B3}"/>
              </a:ext>
            </a:extLst>
          </p:cNvPr>
          <p:cNvPicPr>
            <a:picLocks noChangeAspect="1"/>
          </p:cNvPicPr>
          <p:nvPr/>
        </p:nvPicPr>
        <p:blipFill>
          <a:blip r:embed="rId3"/>
          <a:stretch>
            <a:fillRect/>
          </a:stretch>
        </p:blipFill>
        <p:spPr>
          <a:xfrm>
            <a:off x="3870960" y="1784350"/>
            <a:ext cx="4572000" cy="32893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65"/>
        <p:cNvGrpSpPr/>
        <p:nvPr/>
      </p:nvGrpSpPr>
      <p:grpSpPr>
        <a:xfrm>
          <a:off x="0" y="0"/>
          <a:ext cx="0" cy="0"/>
          <a:chOff x="0" y="0"/>
          <a:chExt cx="0" cy="0"/>
        </a:xfrm>
      </p:grpSpPr>
      <p:pic>
        <p:nvPicPr>
          <p:cNvPr id="3" name="Picture 2" descr="Icon P 2&#10;">
            <a:extLst>
              <a:ext uri="{FF2B5EF4-FFF2-40B4-BE49-F238E27FC236}">
                <a16:creationId xmlns:a16="http://schemas.microsoft.com/office/drawing/2014/main" id="{CF0500F5-19B9-4546-AE9E-564A95015F5B}"/>
              </a:ext>
            </a:extLst>
          </p:cNvPr>
          <p:cNvPicPr>
            <a:picLocks noChangeAspect="1"/>
          </p:cNvPicPr>
          <p:nvPr/>
        </p:nvPicPr>
        <p:blipFill>
          <a:blip r:embed="rId3"/>
          <a:stretch>
            <a:fillRect/>
          </a:stretch>
        </p:blipFill>
        <p:spPr>
          <a:xfrm>
            <a:off x="580940" y="49160"/>
            <a:ext cx="1133954" cy="816935"/>
          </a:xfrm>
          <a:prstGeom prst="rect">
            <a:avLst/>
          </a:prstGeom>
        </p:spPr>
      </p:pic>
      <p:sp>
        <p:nvSpPr>
          <p:cNvPr id="6" name="Title 5">
            <a:extLst>
              <a:ext uri="{FF2B5EF4-FFF2-40B4-BE49-F238E27FC236}">
                <a16:creationId xmlns:a16="http://schemas.microsoft.com/office/drawing/2014/main" id="{E27396C1-69BB-4262-8C43-DBB6861102EE}"/>
              </a:ext>
            </a:extLst>
          </p:cNvPr>
          <p:cNvSpPr>
            <a:spLocks noGrp="1"/>
          </p:cNvSpPr>
          <p:nvPr>
            <p:ph type="title"/>
          </p:nvPr>
        </p:nvSpPr>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Peptide Bond</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Formation Muddiest Point</a:t>
            </a:r>
            <a:r>
              <a:rPr lang="en-US" sz="2000" b="0" dirty="0">
                <a:solidFill>
                  <a:srgbClr val="144652"/>
                </a:solidFill>
                <a:latin typeface="Arial" panose="020B0604020202020204" pitchFamily="34" charset="0"/>
                <a:cs typeface="Arial" panose="020B0604020202020204" pitchFamily="34" charset="0"/>
              </a:rPr>
              <a:t> (1 of 2)</a:t>
            </a:r>
            <a:endParaRPr lang="en-AU" sz="2000" b="0" dirty="0">
              <a:solidFill>
                <a:srgbClr val="144652"/>
              </a:solidFill>
            </a:endParaRPr>
          </a:p>
        </p:txBody>
      </p:sp>
      <p:sp>
        <p:nvSpPr>
          <p:cNvPr id="367" name="Google Shape;367;g847cf01710_0_29"/>
          <p:cNvSpPr txBox="1">
            <a:spLocks noGrp="1"/>
          </p:cNvSpPr>
          <p:nvPr>
            <p:ph type="body" idx="1"/>
          </p:nvPr>
        </p:nvSpPr>
        <p:spPr>
          <a:xfrm>
            <a:off x="546997" y="1725995"/>
            <a:ext cx="8034130" cy="995940"/>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Ch3 Student Activity, Day 1: </a:t>
            </a:r>
            <a:r>
              <a:rPr lang="en-US" sz="2400" dirty="0">
                <a:latin typeface="Arial" panose="020B0604020202020204" pitchFamily="34" charset="0"/>
                <a:cs typeface="Arial" panose="020B0604020202020204" pitchFamily="34" charset="0"/>
              </a:rPr>
              <a:t>Peptide Bond Formation (Muddiest Point) Achieve assessment.</a:t>
            </a:r>
          </a:p>
        </p:txBody>
      </p:sp>
      <p:pic>
        <p:nvPicPr>
          <p:cNvPr id="4" name="Picture 3" descr="A screenshot of the muddiest point question from the Achieve course.">
            <a:extLst>
              <a:ext uri="{FF2B5EF4-FFF2-40B4-BE49-F238E27FC236}">
                <a16:creationId xmlns:a16="http://schemas.microsoft.com/office/drawing/2014/main" id="{82AF3DA7-0057-4FB6-8EB0-3EAF626A21FF}"/>
              </a:ext>
            </a:extLst>
          </p:cNvPr>
          <p:cNvPicPr>
            <a:picLocks noChangeAspect="1"/>
          </p:cNvPicPr>
          <p:nvPr/>
        </p:nvPicPr>
        <p:blipFill>
          <a:blip r:embed="rId4"/>
          <a:stretch>
            <a:fillRect/>
          </a:stretch>
        </p:blipFill>
        <p:spPr>
          <a:xfrm>
            <a:off x="253778" y="2938557"/>
            <a:ext cx="8636444" cy="3175163"/>
          </a:xfrm>
          <a:prstGeom prst="rect">
            <a:avLst/>
          </a:prstGeom>
        </p:spPr>
      </p:pic>
    </p:spTree>
    <p:extLst>
      <p:ext uri="{BB962C8B-B14F-4D97-AF65-F5344CB8AC3E}">
        <p14:creationId xmlns:p14="http://schemas.microsoft.com/office/powerpoint/2010/main" val="33619054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65"/>
        <p:cNvGrpSpPr/>
        <p:nvPr/>
      </p:nvGrpSpPr>
      <p:grpSpPr>
        <a:xfrm>
          <a:off x="0" y="0"/>
          <a:ext cx="0" cy="0"/>
          <a:chOff x="0" y="0"/>
          <a:chExt cx="0" cy="0"/>
        </a:xfrm>
      </p:grpSpPr>
      <p:pic>
        <p:nvPicPr>
          <p:cNvPr id="5" name="Picture 4" descr="Icon P 2&#10;">
            <a:extLst>
              <a:ext uri="{FF2B5EF4-FFF2-40B4-BE49-F238E27FC236}">
                <a16:creationId xmlns:a16="http://schemas.microsoft.com/office/drawing/2014/main" id="{09BA3140-B36C-4241-A472-DE76DD04981A}"/>
              </a:ext>
            </a:extLst>
          </p:cNvPr>
          <p:cNvPicPr>
            <a:picLocks noChangeAspect="1"/>
          </p:cNvPicPr>
          <p:nvPr/>
        </p:nvPicPr>
        <p:blipFill>
          <a:blip r:embed="rId3"/>
          <a:stretch>
            <a:fillRect/>
          </a:stretch>
        </p:blipFill>
        <p:spPr>
          <a:xfrm>
            <a:off x="580940" y="49160"/>
            <a:ext cx="1133954" cy="816935"/>
          </a:xfrm>
          <a:prstGeom prst="rect">
            <a:avLst/>
          </a:prstGeom>
        </p:spPr>
      </p:pic>
      <p:sp>
        <p:nvSpPr>
          <p:cNvPr id="3" name="Title 2">
            <a:extLst>
              <a:ext uri="{FF2B5EF4-FFF2-40B4-BE49-F238E27FC236}">
                <a16:creationId xmlns:a16="http://schemas.microsoft.com/office/drawing/2014/main" id="{EBE04C39-97FA-406F-86ED-4F4A09F2B2D3}"/>
              </a:ext>
            </a:extLst>
          </p:cNvPr>
          <p:cNvSpPr>
            <a:spLocks noGrp="1"/>
          </p:cNvSpPr>
          <p:nvPr>
            <p:ph type="title"/>
          </p:nvPr>
        </p:nvSpPr>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Peptide Bond</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Formation Muddiest Point</a:t>
            </a:r>
            <a:r>
              <a:rPr lang="en-US" sz="2000" b="0" dirty="0">
                <a:solidFill>
                  <a:srgbClr val="144652"/>
                </a:solidFill>
                <a:latin typeface="Arial" panose="020B0604020202020204" pitchFamily="34" charset="0"/>
                <a:cs typeface="Arial" panose="020B0604020202020204" pitchFamily="34" charset="0"/>
              </a:rPr>
              <a:t> (2 of 2)</a:t>
            </a:r>
            <a:endParaRPr lang="en-AU" sz="2000" b="0" dirty="0">
              <a:solidFill>
                <a:srgbClr val="144652"/>
              </a:solidFill>
            </a:endParaRPr>
          </a:p>
        </p:txBody>
      </p:sp>
      <p:sp>
        <p:nvSpPr>
          <p:cNvPr id="8" name="Google Shape;367;g847cf01710_0_29">
            <a:extLst>
              <a:ext uri="{FF2B5EF4-FFF2-40B4-BE49-F238E27FC236}">
                <a16:creationId xmlns:a16="http://schemas.microsoft.com/office/drawing/2014/main" id="{BCC89521-C7EC-794D-BC52-FBB2F769DDE8}"/>
              </a:ext>
            </a:extLst>
          </p:cNvPr>
          <p:cNvSpPr txBox="1">
            <a:spLocks noGrp="1"/>
          </p:cNvSpPr>
          <p:nvPr>
            <p:ph type="body" idx="1"/>
          </p:nvPr>
        </p:nvSpPr>
        <p:spPr>
          <a:xfrm>
            <a:off x="546997" y="1694098"/>
            <a:ext cx="8034130" cy="1143000"/>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Ch3: Student Activity, Day 2: </a:t>
            </a:r>
            <a:r>
              <a:rPr lang="en-US" sz="2400" dirty="0">
                <a:latin typeface="Arial" panose="020B0604020202020204" pitchFamily="34" charset="0"/>
                <a:cs typeface="Arial" panose="020B0604020202020204" pitchFamily="34" charset="0"/>
              </a:rPr>
              <a:t>Peptide Bond Formation (Muddiest Point) Achieve assessment.</a:t>
            </a:r>
          </a:p>
        </p:txBody>
      </p:sp>
      <p:pic>
        <p:nvPicPr>
          <p:cNvPr id="4" name="Picture 3" descr="A screenshot of the muddiest point question from the Achieve course.">
            <a:extLst>
              <a:ext uri="{FF2B5EF4-FFF2-40B4-BE49-F238E27FC236}">
                <a16:creationId xmlns:a16="http://schemas.microsoft.com/office/drawing/2014/main" id="{840510C7-6E66-4403-B23E-FD650A344AFD}"/>
              </a:ext>
            </a:extLst>
          </p:cNvPr>
          <p:cNvPicPr>
            <a:picLocks noChangeAspect="1"/>
          </p:cNvPicPr>
          <p:nvPr/>
        </p:nvPicPr>
        <p:blipFill>
          <a:blip r:embed="rId4"/>
          <a:stretch>
            <a:fillRect/>
          </a:stretch>
        </p:blipFill>
        <p:spPr>
          <a:xfrm>
            <a:off x="225201" y="2837098"/>
            <a:ext cx="8693597" cy="1905098"/>
          </a:xfrm>
          <a:prstGeom prst="rect">
            <a:avLst/>
          </a:prstGeom>
        </p:spPr>
      </p:pic>
    </p:spTree>
    <p:extLst>
      <p:ext uri="{BB962C8B-B14F-4D97-AF65-F5344CB8AC3E}">
        <p14:creationId xmlns:p14="http://schemas.microsoft.com/office/powerpoint/2010/main" val="28798575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5" name="Title 4">
            <a:extLst>
              <a:ext uri="{FF2B5EF4-FFF2-40B4-BE49-F238E27FC236}">
                <a16:creationId xmlns:a16="http://schemas.microsoft.com/office/drawing/2014/main" id="{4BC9717F-8506-4750-97CD-6E9D00F0D78C}"/>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Peptide Types by the Number</a:t>
            </a:r>
            <a:endParaRPr lang="en-AU" dirty="0">
              <a:solidFill>
                <a:schemeClr val="accent4"/>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47A41DC-DB29-41F3-8BBC-0FEECE4D9AC5}"/>
              </a:ext>
            </a:extLst>
          </p:cNvPr>
          <p:cNvSpPr>
            <a:spLocks noGrp="1"/>
          </p:cNvSpPr>
          <p:nvPr>
            <p:ph type="body" idx="1"/>
          </p:nvPr>
        </p:nvSpPr>
        <p:spPr>
          <a:xfrm>
            <a:off x="685800" y="1981199"/>
            <a:ext cx="7772400" cy="4570207"/>
          </a:xfrm>
        </p:spPr>
        <p:txBody>
          <a:bodyPr/>
          <a:lstStyle/>
          <a:p>
            <a:pPr marL="393700" lvl="0">
              <a:spcBef>
                <a:spcPts val="0"/>
              </a:spcBef>
              <a:buSzPts val="2800"/>
              <a:buFont typeface="Arial" panose="020B0604020202020204" pitchFamily="34" charset="0"/>
              <a:buChar char="•"/>
            </a:pPr>
            <a:r>
              <a:rPr lang="en-US" sz="2600" dirty="0">
                <a:latin typeface="Arial" panose="020B0604020202020204" pitchFamily="34" charset="0"/>
                <a:cs typeface="Arial" panose="020B0604020202020204" pitchFamily="34" charset="0"/>
              </a:rPr>
              <a:t>dipeptide = 2 amino acids, 1 peptide bond</a:t>
            </a:r>
          </a:p>
          <a:p>
            <a:pPr marL="393700" lvl="0">
              <a:spcBef>
                <a:spcPts val="0"/>
              </a:spcBef>
              <a:buSzPts val="2800"/>
              <a:buFont typeface="Arial" panose="020B0604020202020204" pitchFamily="34" charset="0"/>
              <a:buChar char="•"/>
            </a:pPr>
            <a:endParaRPr lang="en-US" sz="2600" dirty="0">
              <a:latin typeface="Arial" panose="020B0604020202020204" pitchFamily="34" charset="0"/>
              <a:cs typeface="Arial" panose="020B0604020202020204" pitchFamily="34" charset="0"/>
            </a:endParaRPr>
          </a:p>
          <a:p>
            <a:pPr marL="393700" lvl="0">
              <a:spcBef>
                <a:spcPts val="0"/>
              </a:spcBef>
              <a:buSzPts val="2800"/>
              <a:buFont typeface="Arial" panose="020B0604020202020204" pitchFamily="34" charset="0"/>
              <a:buChar char="•"/>
            </a:pPr>
            <a:r>
              <a:rPr lang="en-US" sz="2600" dirty="0">
                <a:latin typeface="Arial" panose="020B0604020202020204" pitchFamily="34" charset="0"/>
                <a:cs typeface="Arial" panose="020B0604020202020204" pitchFamily="34" charset="0"/>
              </a:rPr>
              <a:t>tripeptide = 3 amino acids, 2 peptide bonds</a:t>
            </a:r>
          </a:p>
          <a:p>
            <a:pPr marL="393700" lvl="0">
              <a:spcBef>
                <a:spcPts val="0"/>
              </a:spcBef>
              <a:buSzPts val="2800"/>
              <a:buFont typeface="Arial" panose="020B0604020202020204" pitchFamily="34" charset="0"/>
              <a:buChar char="•"/>
            </a:pPr>
            <a:endParaRPr lang="en-US" sz="2600" b="1" dirty="0">
              <a:latin typeface="Arial" panose="020B0604020202020204" pitchFamily="34" charset="0"/>
              <a:cs typeface="Arial" panose="020B0604020202020204" pitchFamily="34" charset="0"/>
            </a:endParaRPr>
          </a:p>
          <a:p>
            <a:pPr marL="393700" lvl="0">
              <a:spcBef>
                <a:spcPts val="0"/>
              </a:spcBef>
              <a:buSzPts val="2800"/>
              <a:buFont typeface="Arial" panose="020B0604020202020204" pitchFamily="34" charset="0"/>
              <a:buChar char="•"/>
            </a:pPr>
            <a:r>
              <a:rPr lang="en-US" sz="2600" b="1" dirty="0">
                <a:latin typeface="Arial" panose="020B0604020202020204" pitchFamily="34" charset="0"/>
                <a:cs typeface="Arial" panose="020B0604020202020204" pitchFamily="34" charset="0"/>
              </a:rPr>
              <a:t>oligopeptide</a:t>
            </a:r>
            <a:r>
              <a:rPr lang="en-US" sz="2600" dirty="0">
                <a:latin typeface="Arial" panose="020B0604020202020204" pitchFamily="34" charset="0"/>
                <a:cs typeface="Arial" panose="020B0604020202020204" pitchFamily="34" charset="0"/>
              </a:rPr>
              <a:t> = a few amino acids </a:t>
            </a:r>
          </a:p>
          <a:p>
            <a:pPr marL="393700" lvl="0">
              <a:spcBef>
                <a:spcPts val="0"/>
              </a:spcBef>
              <a:buSzPts val="2800"/>
              <a:buFont typeface="Arial" panose="020B0604020202020204" pitchFamily="34" charset="0"/>
              <a:buChar char="•"/>
            </a:pPr>
            <a:endParaRPr lang="en-US" sz="2600" b="1" dirty="0">
              <a:latin typeface="Arial" panose="020B0604020202020204" pitchFamily="34" charset="0"/>
              <a:cs typeface="Arial" panose="020B0604020202020204" pitchFamily="34" charset="0"/>
            </a:endParaRPr>
          </a:p>
          <a:p>
            <a:pPr marL="393700" lvl="0">
              <a:spcBef>
                <a:spcPts val="0"/>
              </a:spcBef>
              <a:buSzPts val="2800"/>
              <a:buFont typeface="Arial" panose="020B0604020202020204" pitchFamily="34" charset="0"/>
              <a:buChar char="•"/>
            </a:pPr>
            <a:r>
              <a:rPr lang="en-US" sz="2600" b="1" dirty="0">
                <a:latin typeface="Arial" panose="020B0604020202020204" pitchFamily="34" charset="0"/>
                <a:cs typeface="Arial" panose="020B0604020202020204" pitchFamily="34" charset="0"/>
              </a:rPr>
              <a:t>polypeptide</a:t>
            </a:r>
            <a:r>
              <a:rPr lang="en-US" sz="2600" dirty="0">
                <a:latin typeface="Arial" panose="020B0604020202020204" pitchFamily="34" charset="0"/>
                <a:cs typeface="Arial" panose="020B0604020202020204" pitchFamily="34" charset="0"/>
              </a:rPr>
              <a:t> = many amino acids, molecular weight &lt; 10 </a:t>
            </a:r>
            <a:r>
              <a:rPr lang="en-US" sz="2600" dirty="0" err="1">
                <a:latin typeface="Arial" panose="020B0604020202020204" pitchFamily="34" charset="0"/>
                <a:cs typeface="Arial" panose="020B0604020202020204" pitchFamily="34" charset="0"/>
              </a:rPr>
              <a:t>kDa</a:t>
            </a:r>
            <a:endParaRPr lang="en-US" sz="2600" dirty="0">
              <a:latin typeface="Arial" panose="020B0604020202020204" pitchFamily="34" charset="0"/>
              <a:cs typeface="Arial" panose="020B0604020202020204" pitchFamily="34" charset="0"/>
            </a:endParaRPr>
          </a:p>
          <a:p>
            <a:pPr marL="393700" lvl="0">
              <a:spcBef>
                <a:spcPts val="0"/>
              </a:spcBef>
              <a:buSzPts val="2800"/>
              <a:buFont typeface="Arial" panose="020B0604020202020204" pitchFamily="34" charset="0"/>
              <a:buChar char="•"/>
            </a:pPr>
            <a:endParaRPr lang="en-US" sz="2600" b="1" dirty="0">
              <a:latin typeface="Arial" panose="020B0604020202020204" pitchFamily="34" charset="0"/>
              <a:cs typeface="Arial" panose="020B0604020202020204" pitchFamily="34" charset="0"/>
            </a:endParaRPr>
          </a:p>
          <a:p>
            <a:pPr marL="393700" lvl="0">
              <a:spcBef>
                <a:spcPts val="0"/>
              </a:spcBef>
              <a:buSzPts val="2800"/>
              <a:buFont typeface="Arial" panose="020B0604020202020204" pitchFamily="34" charset="0"/>
              <a:buChar char="•"/>
            </a:pPr>
            <a:r>
              <a:rPr lang="en-US" sz="2600" b="1" dirty="0">
                <a:latin typeface="Arial" panose="020B0604020202020204" pitchFamily="34" charset="0"/>
                <a:cs typeface="Arial" panose="020B0604020202020204" pitchFamily="34" charset="0"/>
              </a:rPr>
              <a:t>protein</a:t>
            </a:r>
            <a:r>
              <a:rPr lang="en-US" sz="2600" dirty="0">
                <a:latin typeface="Arial" panose="020B0604020202020204" pitchFamily="34" charset="0"/>
                <a:cs typeface="Arial" panose="020B0604020202020204" pitchFamily="34" charset="0"/>
              </a:rPr>
              <a:t> = thousands of amino acids, molecular weight &gt; 10 </a:t>
            </a:r>
            <a:r>
              <a:rPr lang="en-US" sz="2600" dirty="0" err="1">
                <a:latin typeface="Arial" panose="020B0604020202020204" pitchFamily="34" charset="0"/>
                <a:cs typeface="Arial" panose="020B0604020202020204" pitchFamily="34" charset="0"/>
              </a:rPr>
              <a:t>kDa</a:t>
            </a:r>
            <a:endParaRPr lang="en-US" sz="2600" dirty="0">
              <a:latin typeface="Arial" panose="020B0604020202020204" pitchFamily="34" charset="0"/>
              <a:cs typeface="Arial" panose="020B0604020202020204" pitchFamily="34" charset="0"/>
            </a:endParaRPr>
          </a:p>
          <a:p>
            <a:endParaRPr lang="en-A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5" name="Google Shape;191;g7fe2cbe272_0_44" descr="Icon P 4&#10;">
            <a:extLst>
              <a:ext uri="{FF2B5EF4-FFF2-40B4-BE49-F238E27FC236}">
                <a16:creationId xmlns:a16="http://schemas.microsoft.com/office/drawing/2014/main" id="{D14B3608-0133-124E-8D85-3FD71D5E2677}"/>
              </a:ext>
            </a:extLst>
          </p:cNvPr>
          <p:cNvPicPr preferRelativeResize="0"/>
          <p:nvPr/>
        </p:nvPicPr>
        <p:blipFill>
          <a:blip r:embed="rId3">
            <a:alphaModFix/>
          </a:blip>
          <a:stretch>
            <a:fillRect/>
          </a:stretch>
        </p:blipFill>
        <p:spPr>
          <a:xfrm>
            <a:off x="1694480" y="413131"/>
            <a:ext cx="1171575" cy="771525"/>
          </a:xfrm>
          <a:prstGeom prst="rect">
            <a:avLst/>
          </a:prstGeom>
          <a:noFill/>
          <a:ln>
            <a:noFill/>
          </a:ln>
        </p:spPr>
      </p:pic>
      <p:sp>
        <p:nvSpPr>
          <p:cNvPr id="3" name="Title 2">
            <a:extLst>
              <a:ext uri="{FF2B5EF4-FFF2-40B4-BE49-F238E27FC236}">
                <a16:creationId xmlns:a16="http://schemas.microsoft.com/office/drawing/2014/main" id="{8DB53FDB-4BC5-484C-9224-6681E008883B}"/>
              </a:ext>
            </a:extLst>
          </p:cNvPr>
          <p:cNvSpPr>
            <a:spLocks noGrp="1"/>
          </p:cNvSpPr>
          <p:nvPr>
            <p:ph type="title"/>
          </p:nvPr>
        </p:nvSpPr>
        <p:spPr/>
        <p:txBody>
          <a:bodyPr/>
          <a:lstStyle/>
          <a:p>
            <a:r>
              <a:rPr lang="en-US" dirty="0">
                <a:solidFill>
                  <a:srgbClr val="1D6E7D"/>
                </a:solidFill>
                <a:latin typeface="Arial" panose="020B0604020202020204" pitchFamily="34" charset="0"/>
                <a:cs typeface="Arial" panose="020B0604020202020204" pitchFamily="34" charset="0"/>
              </a:rPr>
              <a:t>Principle 4</a:t>
            </a:r>
            <a:r>
              <a:rPr lang="en-US" sz="2000" b="0" dirty="0">
                <a:solidFill>
                  <a:srgbClr val="1D6E7D"/>
                </a:solidFill>
                <a:latin typeface="Arial" panose="020B0604020202020204" pitchFamily="34" charset="0"/>
                <a:cs typeface="Arial" panose="020B0604020202020204" pitchFamily="34" charset="0"/>
              </a:rPr>
              <a:t> (1 of 2)</a:t>
            </a:r>
            <a:endParaRPr lang="en-AU" sz="2000" b="0" dirty="0"/>
          </a:p>
        </p:txBody>
      </p:sp>
      <p:sp>
        <p:nvSpPr>
          <p:cNvPr id="10" name="Text Placeholder 2">
            <a:extLst>
              <a:ext uri="{FF2B5EF4-FFF2-40B4-BE49-F238E27FC236}">
                <a16:creationId xmlns:a16="http://schemas.microsoft.com/office/drawing/2014/main" id="{22F0BB8F-ED46-754A-AEF9-0573960E5A04}"/>
              </a:ext>
            </a:extLst>
          </p:cNvPr>
          <p:cNvSpPr txBox="1">
            <a:spLocks/>
          </p:cNvSpPr>
          <p:nvPr/>
        </p:nvSpPr>
        <p:spPr>
          <a:xfrm>
            <a:off x="685800" y="1865100"/>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Calibri"/>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Calibri"/>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Calibri"/>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6pPr>
            <a:lvl7pPr marL="3200400" marR="0" lvl="6"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7pPr>
            <a:lvl8pPr marL="3657600" marR="0" lvl="7"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8pPr>
            <a:lvl9pPr marL="4114800" marR="0" lvl="8"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9pPr>
          </a:lstStyle>
          <a:p>
            <a:pPr marL="114300" indent="0">
              <a:buNone/>
            </a:pPr>
            <a:r>
              <a:rPr lang="en-US" sz="2400" b="1" dirty="0">
                <a:latin typeface="Arial" panose="020B0604020202020204" pitchFamily="34" charset="0"/>
                <a:cs typeface="Arial" panose="020B0604020202020204" pitchFamily="34" charset="0"/>
              </a:rPr>
              <a:t>Shaped by evolution, amino acid sequences are a key resource for understanding the function of individual proteins and for tracing broader functional and evolutionary relationships.</a:t>
            </a:r>
            <a:endParaRPr lang="en-US" sz="2400" dirty="0">
              <a:latin typeface="Arial" panose="020B0604020202020204" pitchFamily="34" charset="0"/>
              <a:cs typeface="Arial" panose="020B0604020202020204" pitchFamily="34" charset="0"/>
            </a:endParaRPr>
          </a:p>
          <a:p>
            <a:pPr marL="114300" indent="0" algn="just">
              <a:buNone/>
            </a:pPr>
            <a:endParaRPr lang="en-US" sz="3000" dirty="0"/>
          </a:p>
        </p:txBody>
      </p:sp>
    </p:spTree>
    <p:extLst>
      <p:ext uri="{BB962C8B-B14F-4D97-AF65-F5344CB8AC3E}">
        <p14:creationId xmlns:p14="http://schemas.microsoft.com/office/powerpoint/2010/main" val="37819837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2" name="Title 1">
            <a:extLst>
              <a:ext uri="{FF2B5EF4-FFF2-40B4-BE49-F238E27FC236}">
                <a16:creationId xmlns:a16="http://schemas.microsoft.com/office/drawing/2014/main" id="{B8809702-6DAF-4A34-828C-894864E2F9C0}"/>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Peptide Terminals</a:t>
            </a:r>
            <a:endParaRPr lang="en-AU" dirty="0"/>
          </a:p>
        </p:txBody>
      </p:sp>
      <p:sp>
        <p:nvSpPr>
          <p:cNvPr id="499" name="Google Shape;499;p26"/>
          <p:cNvSpPr txBox="1"/>
          <p:nvPr/>
        </p:nvSpPr>
        <p:spPr>
          <a:xfrm>
            <a:off x="76200" y="1500187"/>
            <a:ext cx="90678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400" dirty="0">
                <a:solidFill>
                  <a:schemeClr val="dk1"/>
                </a:solidFill>
                <a:latin typeface="Arial" panose="020B0604020202020204" pitchFamily="34" charset="0"/>
                <a:ea typeface="Calibri"/>
                <a:cs typeface="Arial" panose="020B0604020202020204" pitchFamily="34" charset="0"/>
                <a:sym typeface="Calibri"/>
              </a:rPr>
              <a:t>n</a:t>
            </a:r>
            <a:r>
              <a:rPr lang="en-US" sz="2400" b="0" i="0" u="none" dirty="0">
                <a:solidFill>
                  <a:schemeClr val="dk1"/>
                </a:solidFill>
                <a:latin typeface="Arial" panose="020B0604020202020204" pitchFamily="34" charset="0"/>
                <a:ea typeface="Calibri"/>
                <a:cs typeface="Arial" panose="020B0604020202020204" pitchFamily="34" charset="0"/>
                <a:sym typeface="Calibri"/>
              </a:rPr>
              <a:t>umbering (and naming) starts from the </a:t>
            </a:r>
          </a:p>
          <a:p>
            <a:pPr marL="0" marR="0" lvl="0" indent="0" algn="ctr" rtl="0">
              <a:lnSpc>
                <a:spcPct val="100000"/>
              </a:lnSpc>
              <a:spcBef>
                <a:spcPts val="0"/>
              </a:spcBef>
              <a:spcAft>
                <a:spcPts val="0"/>
              </a:spcAft>
              <a:buClr>
                <a:schemeClr val="dk1"/>
              </a:buClr>
              <a:buSzPts val="2400"/>
              <a:buFont typeface="Calibri"/>
              <a:buNone/>
            </a:pPr>
            <a:r>
              <a:rPr lang="en-US" sz="2400" b="1" i="0" u="none" dirty="0">
                <a:solidFill>
                  <a:schemeClr val="dk1"/>
                </a:solidFill>
                <a:latin typeface="Arial" panose="020B0604020202020204" pitchFamily="34" charset="0"/>
                <a:ea typeface="Calibri"/>
                <a:cs typeface="Arial" panose="020B0604020202020204" pitchFamily="34" charset="0"/>
                <a:sym typeface="Calibri"/>
              </a:rPr>
              <a:t>amino-terminal residue</a:t>
            </a:r>
            <a:r>
              <a:rPr lang="en-US" sz="2400" b="0" i="0" u="none" dirty="0">
                <a:solidFill>
                  <a:schemeClr val="dk1"/>
                </a:solidFill>
                <a:latin typeface="Arial" panose="020B0604020202020204" pitchFamily="34" charset="0"/>
                <a:ea typeface="Calibri"/>
                <a:cs typeface="Arial" panose="020B0604020202020204" pitchFamily="34" charset="0"/>
                <a:sym typeface="Calibri"/>
              </a:rPr>
              <a:t> (</a:t>
            </a:r>
            <a:r>
              <a:rPr lang="en-US" sz="2400" b="0" i="1" u="none" dirty="0">
                <a:solidFill>
                  <a:schemeClr val="dk1"/>
                </a:solidFill>
                <a:latin typeface="Arial" panose="020B0604020202020204" pitchFamily="34" charset="0"/>
                <a:ea typeface="Calibri"/>
                <a:cs typeface="Arial" panose="020B0604020202020204" pitchFamily="34" charset="0"/>
                <a:sym typeface="Calibri"/>
              </a:rPr>
              <a:t>N</a:t>
            </a:r>
            <a:r>
              <a:rPr lang="en-US" sz="2400" b="0" i="0" u="none" dirty="0">
                <a:solidFill>
                  <a:schemeClr val="dk1"/>
                </a:solidFill>
                <a:latin typeface="Arial" panose="020B0604020202020204" pitchFamily="34" charset="0"/>
                <a:ea typeface="Calibri"/>
                <a:cs typeface="Arial" panose="020B0604020202020204" pitchFamily="34" charset="0"/>
                <a:sym typeface="Calibri"/>
              </a:rPr>
              <a:t>-terminal)</a:t>
            </a:r>
            <a:endParaRPr dirty="0">
              <a:latin typeface="Arial" panose="020B0604020202020204" pitchFamily="34" charset="0"/>
              <a:cs typeface="Arial" panose="020B0604020202020204" pitchFamily="34" charset="0"/>
            </a:endParaRPr>
          </a:p>
        </p:txBody>
      </p:sp>
      <p:pic>
        <p:nvPicPr>
          <p:cNvPr id="3" name="Picture 2" descr="A figure shows the structure of a pentapeptide with the amino-terminal end and carboxyl-terminal end labeled, with the peptide bonds shaded in light red, and with the R groups highlighted in red.">
            <a:extLst>
              <a:ext uri="{FF2B5EF4-FFF2-40B4-BE49-F238E27FC236}">
                <a16:creationId xmlns:a16="http://schemas.microsoft.com/office/drawing/2014/main" id="{A6122F6B-82FA-BD41-8366-9223E4851D63}"/>
              </a:ext>
            </a:extLst>
          </p:cNvPr>
          <p:cNvPicPr>
            <a:picLocks noChangeAspect="1"/>
          </p:cNvPicPr>
          <p:nvPr/>
        </p:nvPicPr>
        <p:blipFill>
          <a:blip r:embed="rId3"/>
          <a:stretch>
            <a:fillRect/>
          </a:stretch>
        </p:blipFill>
        <p:spPr>
          <a:xfrm>
            <a:off x="1359693" y="2538789"/>
            <a:ext cx="6705600" cy="3009900"/>
          </a:xfrm>
          <a:prstGeom prst="rect">
            <a:avLst/>
          </a:prstGeom>
        </p:spPr>
      </p:pic>
      <p:sp>
        <p:nvSpPr>
          <p:cNvPr id="9" name="Google Shape;418;p21">
            <a:extLst>
              <a:ext uri="{FF2B5EF4-FFF2-40B4-BE49-F238E27FC236}">
                <a16:creationId xmlns:a16="http://schemas.microsoft.com/office/drawing/2014/main" id="{74BA77F1-1DB5-E447-91F2-C7C615DFDFAE}"/>
              </a:ext>
            </a:extLst>
          </p:cNvPr>
          <p:cNvSpPr txBox="1"/>
          <p:nvPr/>
        </p:nvSpPr>
        <p:spPr>
          <a:xfrm>
            <a:off x="1078707" y="5752844"/>
            <a:ext cx="1744581"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400" b="0" i="1" u="none" dirty="0">
                <a:solidFill>
                  <a:schemeClr val="dk1"/>
                </a:solidFill>
                <a:latin typeface="Arial" panose="020B0604020202020204" pitchFamily="34" charset="0"/>
                <a:ea typeface="Calibri"/>
                <a:cs typeface="Arial" panose="020B0604020202020204" pitchFamily="34" charset="0"/>
                <a:sym typeface="Calibri"/>
              </a:rPr>
              <a:t>N</a:t>
            </a:r>
            <a:r>
              <a:rPr lang="en-US" sz="2400" b="0" i="0" u="none" dirty="0">
                <a:solidFill>
                  <a:schemeClr val="dk1"/>
                </a:solidFill>
                <a:latin typeface="Arial" panose="020B0604020202020204" pitchFamily="34" charset="0"/>
                <a:ea typeface="Calibri"/>
                <a:cs typeface="Arial" panose="020B0604020202020204" pitchFamily="34" charset="0"/>
                <a:sym typeface="Calibri"/>
              </a:rPr>
              <a:t>-terminal</a:t>
            </a:r>
            <a:endParaRPr dirty="0">
              <a:latin typeface="Arial" panose="020B0604020202020204" pitchFamily="34" charset="0"/>
              <a:cs typeface="Arial" panose="020B0604020202020204" pitchFamily="34" charset="0"/>
            </a:endParaRPr>
          </a:p>
        </p:txBody>
      </p:sp>
      <p:sp>
        <p:nvSpPr>
          <p:cNvPr id="10" name="Google Shape;418;p21">
            <a:extLst>
              <a:ext uri="{FF2B5EF4-FFF2-40B4-BE49-F238E27FC236}">
                <a16:creationId xmlns:a16="http://schemas.microsoft.com/office/drawing/2014/main" id="{58A5CFBF-3546-294C-BA24-3699EBC779BB}"/>
              </a:ext>
            </a:extLst>
          </p:cNvPr>
          <p:cNvSpPr txBox="1"/>
          <p:nvPr/>
        </p:nvSpPr>
        <p:spPr>
          <a:xfrm>
            <a:off x="6320714" y="5726680"/>
            <a:ext cx="1744581"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400" i="1" dirty="0">
                <a:solidFill>
                  <a:schemeClr val="dk1"/>
                </a:solidFill>
                <a:latin typeface="Arial" panose="020B0604020202020204" pitchFamily="34" charset="0"/>
                <a:ea typeface="Calibri"/>
                <a:cs typeface="Arial" panose="020B0604020202020204" pitchFamily="34" charset="0"/>
                <a:sym typeface="Calibri"/>
              </a:rPr>
              <a:t>C</a:t>
            </a:r>
            <a:r>
              <a:rPr lang="en-US" sz="2400" b="0" i="0" u="none" dirty="0">
                <a:solidFill>
                  <a:schemeClr val="dk1"/>
                </a:solidFill>
                <a:latin typeface="Arial" panose="020B0604020202020204" pitchFamily="34" charset="0"/>
                <a:ea typeface="Calibri"/>
                <a:cs typeface="Arial" panose="020B0604020202020204" pitchFamily="34" charset="0"/>
                <a:sym typeface="Calibri"/>
              </a:rPr>
              <a:t>-terminal</a:t>
            </a:r>
            <a:endParaRPr dirty="0">
              <a:latin typeface="Arial" panose="020B0604020202020204" pitchFamily="34" charset="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3" name="Title 2">
            <a:extLst>
              <a:ext uri="{FF2B5EF4-FFF2-40B4-BE49-F238E27FC236}">
                <a16:creationId xmlns:a16="http://schemas.microsoft.com/office/drawing/2014/main" id="{85C19C29-CF45-4221-A402-B45DA9661937}"/>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Naming Peptides</a:t>
            </a:r>
            <a:endParaRPr lang="en-AU" dirty="0"/>
          </a:p>
        </p:txBody>
      </p:sp>
      <p:sp>
        <p:nvSpPr>
          <p:cNvPr id="508" name="Google Shape;508;p27"/>
          <p:cNvSpPr txBox="1">
            <a:spLocks noGrp="1"/>
          </p:cNvSpPr>
          <p:nvPr>
            <p:ph type="body" idx="1"/>
          </p:nvPr>
        </p:nvSpPr>
        <p:spPr>
          <a:xfrm>
            <a:off x="533400" y="1905000"/>
            <a:ext cx="7924800" cy="4648200"/>
          </a:xfrm>
          <a:prstGeom prst="rect">
            <a:avLst/>
          </a:prstGeom>
          <a:noFill/>
          <a:ln>
            <a:noFill/>
          </a:ln>
        </p:spPr>
        <p:txBody>
          <a:bodyPr spcFirstLastPara="1" wrap="square" lIns="91425" tIns="45700" rIns="91425" bIns="45700" anchor="t" anchorCtr="0">
            <a:noAutofit/>
          </a:bodyPr>
          <a:lstStyle/>
          <a:p>
            <a:pPr marL="342900" lvl="0" rtl="0">
              <a:lnSpc>
                <a:spcPct val="100000"/>
              </a:lnSpc>
              <a:spcBef>
                <a:spcPts val="0"/>
              </a:spcBef>
              <a:spcAft>
                <a:spcPts val="0"/>
              </a:spcAft>
              <a:buClr>
                <a:schemeClr val="dk1"/>
              </a:buClr>
              <a:buSzPts val="3200"/>
              <a:buFont typeface="Arial" panose="020B0604020202020204" pitchFamily="34" charset="0"/>
              <a:buChar char="•"/>
            </a:pPr>
            <a:r>
              <a:rPr lang="en-US" sz="2400" b="0" i="0" u="none" dirty="0">
                <a:solidFill>
                  <a:schemeClr val="tx1"/>
                </a:solidFill>
                <a:latin typeface="Arial" panose="020B0604020202020204" pitchFamily="34" charset="0"/>
                <a:cs typeface="Arial" panose="020B0604020202020204" pitchFamily="34" charset="0"/>
                <a:sym typeface="Calibri"/>
              </a:rPr>
              <a:t>full amino acid names</a:t>
            </a:r>
            <a:r>
              <a:rPr lang="en-US" sz="2400" dirty="0">
                <a:solidFill>
                  <a:schemeClr val="tx1"/>
                </a:solidFill>
                <a:latin typeface="Arial" panose="020B0604020202020204" pitchFamily="34" charset="0"/>
                <a:cs typeface="Arial" panose="020B0604020202020204" pitchFamily="34" charset="0"/>
              </a:rPr>
              <a:t>:</a:t>
            </a:r>
          </a:p>
          <a:p>
            <a:pPr marL="0" lvl="0" indent="0" rtl="0">
              <a:lnSpc>
                <a:spcPct val="100000"/>
              </a:lnSpc>
              <a:spcBef>
                <a:spcPts val="0"/>
              </a:spcBef>
              <a:spcAft>
                <a:spcPts val="0"/>
              </a:spcAft>
              <a:buClr>
                <a:schemeClr val="dk1"/>
              </a:buClr>
              <a:buSzPts val="3200"/>
              <a:buNone/>
            </a:pPr>
            <a:r>
              <a:rPr lang="en-US" sz="2400" b="0" i="0" u="none" dirty="0">
                <a:solidFill>
                  <a:schemeClr val="tx1"/>
                </a:solidFill>
                <a:latin typeface="Arial" panose="020B0604020202020204" pitchFamily="34" charset="0"/>
                <a:cs typeface="Arial" panose="020B0604020202020204" pitchFamily="34" charset="0"/>
                <a:sym typeface="Calibri"/>
              </a:rPr>
              <a:t>	</a:t>
            </a:r>
            <a:r>
              <a:rPr lang="en-US" sz="2400" b="0" i="0" u="none" dirty="0" err="1">
                <a:solidFill>
                  <a:schemeClr val="tx1"/>
                </a:solidFill>
                <a:latin typeface="Arial" panose="020B0604020202020204" pitchFamily="34" charset="0"/>
                <a:cs typeface="Arial" panose="020B0604020202020204" pitchFamily="34" charset="0"/>
                <a:sym typeface="Calibri"/>
              </a:rPr>
              <a:t>serylglycyltyrosylalanylleucine</a:t>
            </a:r>
            <a:endParaRPr sz="2400" dirty="0">
              <a:solidFill>
                <a:schemeClr val="tx1"/>
              </a:solidFill>
              <a:latin typeface="Arial" panose="020B0604020202020204" pitchFamily="34" charset="0"/>
              <a:cs typeface="Arial" panose="020B0604020202020204" pitchFamily="34" charset="0"/>
            </a:endParaRPr>
          </a:p>
          <a:p>
            <a:pPr marL="342900">
              <a:spcBef>
                <a:spcPts val="640"/>
              </a:spcBef>
              <a:buSzPts val="3200"/>
              <a:buFont typeface="Arial" panose="020B0604020202020204" pitchFamily="34" charset="0"/>
              <a:buChar char="•"/>
            </a:pPr>
            <a:r>
              <a:rPr lang="en-US" sz="2400" b="0" i="0" u="none" dirty="0">
                <a:solidFill>
                  <a:schemeClr val="tx1"/>
                </a:solidFill>
                <a:latin typeface="Arial" panose="020B0604020202020204" pitchFamily="34" charset="0"/>
                <a:cs typeface="Arial" panose="020B0604020202020204" pitchFamily="34" charset="0"/>
                <a:sym typeface="Calibri"/>
              </a:rPr>
              <a:t>three-letter code abbreviations:</a:t>
            </a:r>
            <a:endParaRPr lang="en-US" sz="2400" dirty="0">
              <a:solidFill>
                <a:schemeClr val="tx1"/>
              </a:solidFill>
              <a:latin typeface="Arial" panose="020B0604020202020204" pitchFamily="34" charset="0"/>
              <a:cs typeface="Arial" panose="020B0604020202020204" pitchFamily="34" charset="0"/>
            </a:endParaRPr>
          </a:p>
          <a:p>
            <a:pPr marL="0" lvl="0" indent="0" rtl="0">
              <a:lnSpc>
                <a:spcPct val="100000"/>
              </a:lnSpc>
              <a:spcBef>
                <a:spcPts val="640"/>
              </a:spcBef>
              <a:spcAft>
                <a:spcPts val="0"/>
              </a:spcAft>
              <a:buClr>
                <a:schemeClr val="dk1"/>
              </a:buClr>
              <a:buSzPts val="3200"/>
              <a:buNone/>
            </a:pPr>
            <a:r>
              <a:rPr lang="en-US" sz="2400" b="0" i="0" u="none" dirty="0">
                <a:solidFill>
                  <a:schemeClr val="tx1"/>
                </a:solidFill>
                <a:latin typeface="Arial" panose="020B0604020202020204" pitchFamily="34" charset="0"/>
                <a:cs typeface="Arial" panose="020B0604020202020204" pitchFamily="34" charset="0"/>
                <a:sym typeface="Calibri"/>
              </a:rPr>
              <a:t>	Ser–</a:t>
            </a:r>
            <a:r>
              <a:rPr lang="en-US" sz="2400" b="0" i="0" u="none" dirty="0" err="1">
                <a:solidFill>
                  <a:schemeClr val="tx1"/>
                </a:solidFill>
                <a:latin typeface="Arial" panose="020B0604020202020204" pitchFamily="34" charset="0"/>
                <a:cs typeface="Arial" panose="020B0604020202020204" pitchFamily="34" charset="0"/>
                <a:sym typeface="Calibri"/>
              </a:rPr>
              <a:t>Gly</a:t>
            </a:r>
            <a:r>
              <a:rPr lang="en-US" sz="2400" dirty="0">
                <a:solidFill>
                  <a:schemeClr val="tx1"/>
                </a:solidFill>
                <a:latin typeface="Arial" panose="020B0604020202020204" pitchFamily="34" charset="0"/>
                <a:cs typeface="Arial" panose="020B0604020202020204" pitchFamily="34" charset="0"/>
              </a:rPr>
              <a:t>–</a:t>
            </a:r>
            <a:r>
              <a:rPr lang="en-US" sz="2400" b="0" i="0" u="none" dirty="0">
                <a:solidFill>
                  <a:schemeClr val="tx1"/>
                </a:solidFill>
                <a:latin typeface="Arial" panose="020B0604020202020204" pitchFamily="34" charset="0"/>
                <a:cs typeface="Arial" panose="020B0604020202020204" pitchFamily="34" charset="0"/>
                <a:sym typeface="Calibri"/>
              </a:rPr>
              <a:t>Tyr–Ala–Leu</a:t>
            </a:r>
            <a:endParaRPr lang="en-US" sz="2400" dirty="0">
              <a:solidFill>
                <a:schemeClr val="tx1"/>
              </a:solidFill>
              <a:latin typeface="Arial" panose="020B0604020202020204" pitchFamily="34" charset="0"/>
              <a:cs typeface="Arial" panose="020B0604020202020204" pitchFamily="34" charset="0"/>
            </a:endParaRPr>
          </a:p>
          <a:p>
            <a:pPr marL="342900" lvl="0" rtl="0">
              <a:lnSpc>
                <a:spcPct val="100000"/>
              </a:lnSpc>
              <a:spcBef>
                <a:spcPts val="640"/>
              </a:spcBef>
              <a:spcAft>
                <a:spcPts val="0"/>
              </a:spcAft>
              <a:buClr>
                <a:schemeClr val="dk1"/>
              </a:buClr>
              <a:buSzPts val="3200"/>
              <a:buFont typeface="Arial" panose="020B0604020202020204" pitchFamily="34" charset="0"/>
              <a:buChar char="•"/>
            </a:pPr>
            <a:r>
              <a:rPr lang="en-US" sz="2400" b="0" i="0" u="none" dirty="0">
                <a:solidFill>
                  <a:schemeClr val="tx1"/>
                </a:solidFill>
                <a:latin typeface="Arial" panose="020B0604020202020204" pitchFamily="34" charset="0"/>
                <a:cs typeface="Arial" panose="020B0604020202020204" pitchFamily="34" charset="0"/>
                <a:sym typeface="Calibri"/>
              </a:rPr>
              <a:t>one-letter code abbreviation:</a:t>
            </a:r>
            <a:endParaRPr lang="en-US" sz="2400" dirty="0">
              <a:solidFill>
                <a:schemeClr val="tx1"/>
              </a:solidFill>
              <a:latin typeface="Arial" panose="020B0604020202020204" pitchFamily="34" charset="0"/>
              <a:cs typeface="Arial" panose="020B0604020202020204" pitchFamily="34" charset="0"/>
            </a:endParaRPr>
          </a:p>
          <a:p>
            <a:pPr marL="0" lvl="0" indent="0" rtl="0">
              <a:lnSpc>
                <a:spcPct val="100000"/>
              </a:lnSpc>
              <a:spcBef>
                <a:spcPts val="640"/>
              </a:spcBef>
              <a:spcAft>
                <a:spcPts val="0"/>
              </a:spcAft>
              <a:buClr>
                <a:schemeClr val="dk1"/>
              </a:buClr>
              <a:buSzPts val="3200"/>
              <a:buNone/>
            </a:pPr>
            <a:r>
              <a:rPr lang="en-US" sz="2400" b="0" i="0" u="none" dirty="0">
                <a:solidFill>
                  <a:schemeClr val="tx1"/>
                </a:solidFill>
                <a:latin typeface="Arial" panose="020B0604020202020204" pitchFamily="34" charset="0"/>
                <a:cs typeface="Arial" panose="020B0604020202020204" pitchFamily="34" charset="0"/>
                <a:sym typeface="Calibri"/>
              </a:rPr>
              <a:t>	SGYAL</a:t>
            </a:r>
            <a:endParaRPr sz="24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pic>
        <p:nvPicPr>
          <p:cNvPr id="4" name="Picture 3" descr="A blue logo with white letters P 2&#10;">
            <a:extLst>
              <a:ext uri="{FF2B5EF4-FFF2-40B4-BE49-F238E27FC236}">
                <a16:creationId xmlns:a16="http://schemas.microsoft.com/office/drawing/2014/main" id="{68673A16-2CCF-48A3-A774-4C967BA11FC0}"/>
              </a:ext>
            </a:extLst>
          </p:cNvPr>
          <p:cNvPicPr>
            <a:picLocks noChangeAspect="1"/>
          </p:cNvPicPr>
          <p:nvPr/>
        </p:nvPicPr>
        <p:blipFill>
          <a:blip r:embed="rId3"/>
          <a:stretch>
            <a:fillRect/>
          </a:stretch>
        </p:blipFill>
        <p:spPr>
          <a:xfrm>
            <a:off x="984768" y="315432"/>
            <a:ext cx="1133954" cy="816935"/>
          </a:xfrm>
          <a:prstGeom prst="rect">
            <a:avLst/>
          </a:prstGeom>
        </p:spPr>
      </p:pic>
      <p:sp>
        <p:nvSpPr>
          <p:cNvPr id="2" name="Title 1">
            <a:extLst>
              <a:ext uri="{FF2B5EF4-FFF2-40B4-BE49-F238E27FC236}">
                <a16:creationId xmlns:a16="http://schemas.microsoft.com/office/drawing/2014/main" id="{74B68DB7-F1CA-4BFA-81E6-206431D6CB67}"/>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5</a:t>
            </a:r>
            <a:endParaRPr lang="en-AU" dirty="0">
              <a:solidFill>
                <a:srgbClr val="145C76"/>
              </a:solidFill>
            </a:endParaRPr>
          </a:p>
        </p:txBody>
      </p:sp>
      <p:sp>
        <p:nvSpPr>
          <p:cNvPr id="14" name="Google Shape;433;g847cf01710_0_113">
            <a:extLst>
              <a:ext uri="{FF2B5EF4-FFF2-40B4-BE49-F238E27FC236}">
                <a16:creationId xmlns:a16="http://schemas.microsoft.com/office/drawing/2014/main" id="{6D640D7E-CC93-5847-85B6-3FE8A8AEB27A}"/>
              </a:ext>
            </a:extLst>
          </p:cNvPr>
          <p:cNvSpPr txBox="1">
            <a:spLocks/>
          </p:cNvSpPr>
          <p:nvPr/>
        </p:nvSpPr>
        <p:spPr>
          <a:xfrm>
            <a:off x="677875" y="1371600"/>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Which statement is correct about peptides? </a:t>
            </a:r>
          </a:p>
          <a:p>
            <a:pPr marL="0" indent="0" algn="l">
              <a:lnSpc>
                <a:spcPct val="115000"/>
              </a:lnSpc>
              <a:spcBef>
                <a:spcPts val="1200"/>
              </a:spcBef>
              <a:buSzPts val="1100"/>
            </a:pPr>
            <a:r>
              <a:rPr lang="en-US" sz="2400" dirty="0">
                <a:latin typeface="Arial" panose="020B0604020202020204" pitchFamily="34" charset="0"/>
                <a:ea typeface="Arial"/>
                <a:cs typeface="Arial" panose="020B0604020202020204" pitchFamily="34" charset="0"/>
                <a:sym typeface="Arial"/>
              </a:rPr>
              <a:t>A. </a:t>
            </a:r>
            <a:r>
              <a:rPr lang="en-US" sz="2400" dirty="0">
                <a:latin typeface="Arial" panose="020B0604020202020204" pitchFamily="34" charset="0"/>
                <a:cs typeface="Arial" panose="020B0604020202020204" pitchFamily="34" charset="0"/>
              </a:rPr>
              <a:t>Peptides have no </a:t>
            </a:r>
            <a:r>
              <a:rPr lang="en-US"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-carboxyl groups.</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B. </a:t>
            </a:r>
            <a:r>
              <a:rPr lang="en-US" sz="2400" dirty="0">
                <a:latin typeface="Arial" panose="020B0604020202020204" pitchFamily="34" charset="0"/>
                <a:cs typeface="Arial" panose="020B0604020202020204" pitchFamily="34" charset="0"/>
              </a:rPr>
              <a:t>Peptides have their amino acid sequences</a:t>
            </a:r>
          </a:p>
          <a:p>
            <a:pPr marL="0" indent="0" algn="l">
              <a:lnSpc>
                <a:spcPct val="115000"/>
              </a:lnSpc>
              <a:spcBef>
                <a:spcPts val="0"/>
              </a:spcBef>
              <a:buSzPts val="1100"/>
              <a:buFont typeface="Arial"/>
              <a:buNone/>
            </a:pPr>
            <a:r>
              <a:rPr lang="en-US" sz="2400" dirty="0">
                <a:latin typeface="Arial" panose="020B0604020202020204" pitchFamily="34" charset="0"/>
                <a:cs typeface="Arial" panose="020B0604020202020204" pitchFamily="34" charset="0"/>
              </a:rPr>
              <a:t>     written from the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-terminus. </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C. </a:t>
            </a:r>
            <a:r>
              <a:rPr lang="en-US" sz="2400" dirty="0">
                <a:latin typeface="Arial" panose="020B0604020202020204" pitchFamily="34" charset="0"/>
                <a:cs typeface="Arial" panose="020B0604020202020204" pitchFamily="34" charset="0"/>
              </a:rPr>
              <a:t>Peptides do not have isoelectric points. </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D. </a:t>
            </a:r>
            <a:r>
              <a:rPr lang="en-US" sz="2400" dirty="0">
                <a:latin typeface="Arial" panose="020B0604020202020204" pitchFamily="34" charset="0"/>
                <a:cs typeface="Arial" panose="020B0604020202020204" pitchFamily="34" charset="0"/>
              </a:rPr>
              <a:t>Peptides are not biologically active. </a:t>
            </a: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E. </a:t>
            </a:r>
            <a:r>
              <a:rPr lang="en-US" sz="2400" dirty="0">
                <a:latin typeface="Arial" panose="020B0604020202020204" pitchFamily="34" charset="0"/>
                <a:cs typeface="Arial" panose="020B0604020202020204" pitchFamily="34" charset="0"/>
              </a:rPr>
              <a:t>Peptide bonds are broken through</a:t>
            </a:r>
          </a:p>
          <a:p>
            <a:pPr marL="0" indent="0" algn="l">
              <a:lnSpc>
                <a:spcPct val="115000"/>
              </a:lnSpc>
              <a:spcBef>
                <a:spcPts val="0"/>
              </a:spcBef>
              <a:buSzPts val="1100"/>
            </a:pPr>
            <a:r>
              <a:rPr lang="en-US" sz="2400" dirty="0">
                <a:latin typeface="Arial" panose="020B0604020202020204" pitchFamily="34" charset="0"/>
                <a:cs typeface="Arial" panose="020B0604020202020204" pitchFamily="34" charset="0"/>
              </a:rPr>
              <a:t>     condensation reactions. </a:t>
            </a:r>
          </a:p>
          <a:p>
            <a:pPr marL="0" indent="0" algn="l">
              <a:lnSpc>
                <a:spcPct val="115000"/>
              </a:lnSpc>
              <a:spcBef>
                <a:spcPts val="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endParaRPr>
          </a:p>
          <a:p>
            <a:pPr marL="0" indent="0" algn="l">
              <a:spcBef>
                <a:spcPts val="360"/>
              </a:spcBef>
            </a:pPr>
            <a:endParaRPr lang="en-US" dirty="0"/>
          </a:p>
        </p:txBody>
      </p:sp>
    </p:spTree>
    <p:extLst>
      <p:ext uri="{BB962C8B-B14F-4D97-AF65-F5344CB8AC3E}">
        <p14:creationId xmlns:p14="http://schemas.microsoft.com/office/powerpoint/2010/main" val="7534859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FD8FF94E-17DE-4E55-A89F-83F5BF7FD12A}"/>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5, Response</a:t>
            </a:r>
            <a:endParaRPr lang="en-AU" dirty="0">
              <a:solidFill>
                <a:srgbClr val="145C76"/>
              </a:solidFill>
            </a:endParaRPr>
          </a:p>
        </p:txBody>
      </p:sp>
      <p:sp>
        <p:nvSpPr>
          <p:cNvPr id="14" name="Google Shape;433;g847cf01710_0_113">
            <a:extLst>
              <a:ext uri="{FF2B5EF4-FFF2-40B4-BE49-F238E27FC236}">
                <a16:creationId xmlns:a16="http://schemas.microsoft.com/office/drawing/2014/main" id="{6D640D7E-CC93-5847-85B6-3FE8A8AEB27A}"/>
              </a:ext>
            </a:extLst>
          </p:cNvPr>
          <p:cNvSpPr txBox="1">
            <a:spLocks/>
          </p:cNvSpPr>
          <p:nvPr/>
        </p:nvSpPr>
        <p:spPr>
          <a:xfrm>
            <a:off x="677875" y="1371600"/>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Which statement is correct about peptides? </a:t>
            </a:r>
          </a:p>
          <a:p>
            <a:pPr marL="0" indent="0" algn="l">
              <a:lnSpc>
                <a:spcPct val="115000"/>
              </a:lnSpc>
              <a:spcBef>
                <a:spcPts val="80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b="1" dirty="0">
                <a:latin typeface="Arial" panose="020B0604020202020204" pitchFamily="34" charset="0"/>
                <a:ea typeface="Arial"/>
                <a:cs typeface="Arial" panose="020B0604020202020204" pitchFamily="34" charset="0"/>
                <a:sym typeface="Arial"/>
              </a:rPr>
              <a:t>B. </a:t>
            </a:r>
            <a:r>
              <a:rPr lang="en-US" sz="2400" b="1" dirty="0">
                <a:latin typeface="Arial" panose="020B0604020202020204" pitchFamily="34" charset="0"/>
                <a:cs typeface="Arial" panose="020B0604020202020204" pitchFamily="34" charset="0"/>
              </a:rPr>
              <a:t>Peptides have their amino acid</a:t>
            </a:r>
          </a:p>
          <a:p>
            <a:pPr marL="0" indent="0" algn="l">
              <a:lnSpc>
                <a:spcPct val="115000"/>
              </a:lnSpc>
              <a:spcBef>
                <a:spcPts val="0"/>
              </a:spcBef>
              <a:buSzPts val="1100"/>
            </a:pPr>
            <a:r>
              <a:rPr lang="en-US" sz="2400" b="1" dirty="0">
                <a:latin typeface="Arial" panose="020B0604020202020204" pitchFamily="34" charset="0"/>
                <a:cs typeface="Arial" panose="020B0604020202020204" pitchFamily="34" charset="0"/>
              </a:rPr>
              <a:t>     sequences written from the </a:t>
            </a:r>
            <a:r>
              <a:rPr lang="en-US" sz="2400" b="1" i="1" dirty="0">
                <a:latin typeface="Arial" panose="020B0604020202020204" pitchFamily="34" charset="0"/>
                <a:cs typeface="Arial" panose="020B0604020202020204" pitchFamily="34" charset="0"/>
              </a:rPr>
              <a:t>N</a:t>
            </a:r>
            <a:r>
              <a:rPr lang="en-US" sz="2400" b="1" dirty="0">
                <a:latin typeface="Arial" panose="020B0604020202020204" pitchFamily="34" charset="0"/>
                <a:cs typeface="Arial" panose="020B0604020202020204" pitchFamily="34" charset="0"/>
              </a:rPr>
              <a:t>-terminus. </a:t>
            </a:r>
          </a:p>
          <a:p>
            <a:pPr marL="0" indent="0" algn="l">
              <a:lnSpc>
                <a:spcPct val="115000"/>
              </a:lnSpc>
              <a:spcBef>
                <a:spcPts val="0"/>
              </a:spcBef>
              <a:buSzPts val="1100"/>
              <a:buFont typeface="Arial"/>
              <a:buNone/>
            </a:pPr>
            <a:endParaRPr lang="en-US" sz="2400" b="1" dirty="0">
              <a:latin typeface="Arial" panose="020B0604020202020204" pitchFamily="34" charset="0"/>
              <a:cs typeface="Arial" panose="020B0604020202020204" pitchFamily="34" charset="0"/>
              <a:sym typeface="Arial"/>
              <a:extLst>
                <a:ext uri="http://customooxmlschemas.google.com/">
                  <go:slidesCustomData xmlns:lc="http://schemas.openxmlformats.org/drawingml/2006/lockedCanva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a:p>
            <a:pPr marL="0" indent="0" algn="l">
              <a:lnSpc>
                <a:spcPct val="115000"/>
              </a:lnSpc>
              <a:spcBef>
                <a:spcPts val="0"/>
              </a:spcBef>
              <a:buSzPts val="1100"/>
            </a:pPr>
            <a:r>
              <a:rPr lang="en-US" sz="2400" b="1" dirty="0">
                <a:latin typeface="Arial" panose="020B0604020202020204" pitchFamily="34" charset="0"/>
                <a:cs typeface="Arial" panose="020B0604020202020204" pitchFamily="34" charset="0"/>
              </a:rPr>
              <a:t>Peptides are named beginning with the amino-terminal (</a:t>
            </a:r>
            <a:r>
              <a:rPr lang="en-US" sz="2400" b="1" i="1" dirty="0">
                <a:latin typeface="Arial" panose="020B0604020202020204" pitchFamily="34" charset="0"/>
                <a:cs typeface="Arial" panose="020B0604020202020204" pitchFamily="34" charset="0"/>
              </a:rPr>
              <a:t>N</a:t>
            </a:r>
            <a:r>
              <a:rPr lang="en-US" sz="2400" b="1" dirty="0">
                <a:latin typeface="Arial" panose="020B0604020202020204" pitchFamily="34" charset="0"/>
                <a:cs typeface="Arial" panose="020B0604020202020204" pitchFamily="34" charset="0"/>
              </a:rPr>
              <a:t>-terminal) residue. </a:t>
            </a:r>
          </a:p>
          <a:p>
            <a:pPr marL="0" indent="0" algn="l">
              <a:spcBef>
                <a:spcPts val="360"/>
              </a:spcBef>
            </a:pPr>
            <a:endParaRPr lang="en-US" dirty="0"/>
          </a:p>
        </p:txBody>
      </p:sp>
    </p:spTree>
    <p:extLst>
      <p:ext uri="{BB962C8B-B14F-4D97-AF65-F5344CB8AC3E}">
        <p14:creationId xmlns:p14="http://schemas.microsoft.com/office/powerpoint/2010/main" val="35572518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le 1">
            <a:extLst>
              <a:ext uri="{FF2B5EF4-FFF2-40B4-BE49-F238E27FC236}">
                <a16:creationId xmlns:a16="http://schemas.microsoft.com/office/drawing/2014/main" id="{B20040AC-5C21-4D1F-94D9-02C3661245BD}"/>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Peptides Can Be Distinguished by Their Ionization Behavior</a:t>
            </a:r>
            <a:endParaRPr lang="en-AU" dirty="0">
              <a:solidFill>
                <a:srgbClr val="4E4CB4"/>
              </a:solidFill>
            </a:endParaRPr>
          </a:p>
        </p:txBody>
      </p:sp>
      <p:sp>
        <p:nvSpPr>
          <p:cNvPr id="5" name="Google Shape;390;g847cf01710_0_68">
            <a:extLst>
              <a:ext uri="{FF2B5EF4-FFF2-40B4-BE49-F238E27FC236}">
                <a16:creationId xmlns:a16="http://schemas.microsoft.com/office/drawing/2014/main" id="{4C0D6B04-63F1-7F45-AFEA-9E02735DE0F9}"/>
              </a:ext>
            </a:extLst>
          </p:cNvPr>
          <p:cNvSpPr txBox="1">
            <a:spLocks/>
          </p:cNvSpPr>
          <p:nvPr/>
        </p:nvSpPr>
        <p:spPr>
          <a:xfrm>
            <a:off x="419414" y="1637434"/>
            <a:ext cx="3660648" cy="4571100"/>
          </a:xfrm>
          <a:prstGeom prst="rect">
            <a:avLst/>
          </a:prstGeom>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1400"/>
              </a:spcBef>
              <a:buClr>
                <a:schemeClr val="dk1"/>
              </a:buClr>
              <a:buSzPts val="280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ionizable groups in peptides: </a:t>
            </a:r>
          </a:p>
          <a:p>
            <a:pPr marL="914400" lvl="1" indent="-381000">
              <a:lnSpc>
                <a:spcPct val="115000"/>
              </a:lnSpc>
              <a:buSzPts val="2400"/>
              <a:buFont typeface="Arial"/>
              <a:buChar char="–"/>
            </a:pPr>
            <a:r>
              <a:rPr lang="en-US" sz="2400" dirty="0">
                <a:solidFill>
                  <a:schemeClr val="dk1"/>
                </a:solidFill>
                <a:latin typeface="Arial" panose="020B0604020202020204" pitchFamily="34" charset="0"/>
                <a:ea typeface="Calibri"/>
                <a:cs typeface="Arial" panose="020B0604020202020204" pitchFamily="34" charset="0"/>
                <a:sym typeface="Calibri"/>
              </a:rPr>
              <a:t>one free </a:t>
            </a:r>
            <a:r>
              <a:rPr lang="el-GR" sz="2400" i="1" dirty="0"/>
              <a:t>α</a:t>
            </a:r>
            <a:r>
              <a:rPr lang="el-GR" sz="2400" dirty="0"/>
              <a:t>-</a:t>
            </a:r>
            <a:r>
              <a:rPr lang="en-US" sz="2400" dirty="0"/>
              <a:t>amino group </a:t>
            </a:r>
          </a:p>
          <a:p>
            <a:pPr marL="914400" lvl="1" indent="-381000">
              <a:lnSpc>
                <a:spcPct val="115000"/>
              </a:lnSpc>
              <a:buSzPts val="2400"/>
              <a:buFont typeface="Arial"/>
              <a:buChar char="–"/>
            </a:pPr>
            <a:r>
              <a:rPr lang="en-US" sz="2400" dirty="0">
                <a:solidFill>
                  <a:schemeClr val="dk1"/>
                </a:solidFill>
                <a:latin typeface="Arial" panose="020B0604020202020204" pitchFamily="34" charset="0"/>
                <a:ea typeface="Calibri"/>
                <a:cs typeface="Arial" panose="020B0604020202020204" pitchFamily="34" charset="0"/>
                <a:sym typeface="Calibri"/>
              </a:rPr>
              <a:t>one free </a:t>
            </a:r>
            <a:r>
              <a:rPr lang="el-GR" sz="2400" i="1" dirty="0"/>
              <a:t>α</a:t>
            </a:r>
            <a:r>
              <a:rPr lang="el-GR" sz="2400" dirty="0"/>
              <a:t>-</a:t>
            </a:r>
            <a:r>
              <a:rPr lang="en-US" sz="2400" dirty="0"/>
              <a:t>carboxyl group </a:t>
            </a:r>
            <a:endParaRPr lang="en-US" sz="2400" dirty="0">
              <a:solidFill>
                <a:schemeClr val="dk1"/>
              </a:solidFill>
              <a:latin typeface="Arial" panose="020B0604020202020204" pitchFamily="34" charset="0"/>
              <a:ea typeface="Calibri"/>
              <a:cs typeface="Arial" panose="020B0604020202020204" pitchFamily="34" charset="0"/>
              <a:sym typeface="Calibri"/>
            </a:endParaRPr>
          </a:p>
          <a:p>
            <a:pPr marL="914400" lvl="1" indent="-381000">
              <a:lnSpc>
                <a:spcPct val="115000"/>
              </a:lnSpc>
              <a:buSzPts val="2400"/>
              <a:buFont typeface="Arial"/>
              <a:buChar char="–"/>
            </a:pPr>
            <a:r>
              <a:rPr lang="en-US" sz="2400" dirty="0">
                <a:solidFill>
                  <a:schemeClr val="accent4"/>
                </a:solidFill>
              </a:rPr>
              <a:t>some R groups</a:t>
            </a:r>
            <a:endParaRPr lang="en-US" sz="2400" dirty="0">
              <a:solidFill>
                <a:schemeClr val="dk1"/>
              </a:solidFill>
              <a:latin typeface="Arial" panose="020B0604020202020204" pitchFamily="34" charset="0"/>
              <a:ea typeface="Calibri"/>
              <a:cs typeface="Arial" panose="020B0604020202020204" pitchFamily="34" charset="0"/>
              <a:sym typeface="Calibri"/>
            </a:endParaRPr>
          </a:p>
          <a:p>
            <a:pPr>
              <a:spcBef>
                <a:spcPts val="360"/>
              </a:spcBef>
            </a:pPr>
            <a:endParaRPr lang="en-US" dirty="0"/>
          </a:p>
          <a:p>
            <a:pPr>
              <a:spcBef>
                <a:spcPts val="360"/>
              </a:spcBef>
            </a:pPr>
            <a:endParaRPr lang="en-US" dirty="0"/>
          </a:p>
        </p:txBody>
      </p:sp>
      <p:pic>
        <p:nvPicPr>
          <p:cNvPr id="4" name="Picture 3" descr="The top amino acid is labeled, A l a and has a central C bonded to highlighted N H 3 plus above, C H 3 to the right, H, and C below that is double bonded to O to the left and bonded to the next amino acid below, G l u. This has a C bonded to N H above, to C H 2 bonded to C H 2 bonded to highlighted C O O minus, to H, and to C below that is double bonded to O on the left and bonded to the next amino acid below, G l y. G l y has C bonded to N H above, 2 H, and C below that is double bonded to O on the left that is further bonded to the next amino acid below, L y s. L y s has a central C bonded to N H above, a chain of four C H 2 that ends with highlighted N H 3 plus, H, and highlighted C O O minus below.">
            <a:extLst>
              <a:ext uri="{FF2B5EF4-FFF2-40B4-BE49-F238E27FC236}">
                <a16:creationId xmlns:a16="http://schemas.microsoft.com/office/drawing/2014/main" id="{8DC0861E-B21A-8742-A2BD-078E72ADD340}"/>
              </a:ext>
            </a:extLst>
          </p:cNvPr>
          <p:cNvPicPr>
            <a:picLocks noChangeAspect="1"/>
          </p:cNvPicPr>
          <p:nvPr/>
        </p:nvPicPr>
        <p:blipFill>
          <a:blip r:embed="rId3"/>
          <a:stretch>
            <a:fillRect/>
          </a:stretch>
        </p:blipFill>
        <p:spPr>
          <a:xfrm>
            <a:off x="4572000" y="1637434"/>
            <a:ext cx="3898201" cy="4333817"/>
          </a:xfrm>
          <a:prstGeom prst="rect">
            <a:avLst/>
          </a:prstGeom>
        </p:spPr>
      </p:pic>
    </p:spTree>
    <p:extLst>
      <p:ext uri="{BB962C8B-B14F-4D97-AF65-F5344CB8AC3E}">
        <p14:creationId xmlns:p14="http://schemas.microsoft.com/office/powerpoint/2010/main" val="19331301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le 1">
            <a:extLst>
              <a:ext uri="{FF2B5EF4-FFF2-40B4-BE49-F238E27FC236}">
                <a16:creationId xmlns:a16="http://schemas.microsoft.com/office/drawing/2014/main" id="{6D4CAE58-70F3-449B-967C-505C9C63E975}"/>
              </a:ext>
            </a:extLst>
          </p:cNvPr>
          <p:cNvSpPr>
            <a:spLocks noGrp="1"/>
          </p:cNvSpPr>
          <p:nvPr>
            <p:ph type="title"/>
          </p:nvPr>
        </p:nvSpPr>
        <p:spPr/>
        <p:txBody>
          <a:bodyPr/>
          <a:lstStyle/>
          <a:p>
            <a:r>
              <a:rPr lang="en-US" sz="2800" dirty="0">
                <a:solidFill>
                  <a:srgbClr val="4E4CB4"/>
                </a:solidFill>
                <a:latin typeface="Arial" panose="020B0604020202020204" pitchFamily="34" charset="0"/>
                <a:cs typeface="Arial" panose="020B0604020202020204" pitchFamily="34" charset="0"/>
              </a:rPr>
              <a:t>Biologically Active Peptides and Polypeptides Occur in a Vast Range of Sizes and Compositions</a:t>
            </a:r>
            <a:endParaRPr lang="en-AU" sz="2800" dirty="0">
              <a:solidFill>
                <a:srgbClr val="4E4CB4"/>
              </a:solidFill>
            </a:endParaRPr>
          </a:p>
        </p:txBody>
      </p:sp>
      <p:sp>
        <p:nvSpPr>
          <p:cNvPr id="6" name="Google Shape;447;p22">
            <a:extLst>
              <a:ext uri="{FF2B5EF4-FFF2-40B4-BE49-F238E27FC236}">
                <a16:creationId xmlns:a16="http://schemas.microsoft.com/office/drawing/2014/main" id="{241182C0-20CB-6646-9D35-488D57BBD782}"/>
              </a:ext>
            </a:extLst>
          </p:cNvPr>
          <p:cNvSpPr txBox="1">
            <a:spLocks/>
          </p:cNvSpPr>
          <p:nvPr/>
        </p:nvSpPr>
        <p:spPr>
          <a:xfrm>
            <a:off x="152400" y="2286000"/>
            <a:ext cx="3144982" cy="4572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dk1"/>
              </a:buClr>
              <a:buSzPts val="2380"/>
              <a:buFont typeface="Arial" panose="020B0604020202020204" pitchFamily="34" charset="0"/>
              <a:buChar char="•"/>
            </a:pPr>
            <a:r>
              <a:rPr lang="en-US" sz="2400" dirty="0">
                <a:latin typeface="Arial" panose="020B0604020202020204" pitchFamily="34" charset="0"/>
                <a:cs typeface="Arial" panose="020B0604020202020204" pitchFamily="34" charset="0"/>
              </a:rPr>
              <a:t>length of naturally occurring peptides = 2 to many thousands of amino acid residues</a:t>
            </a:r>
            <a:endParaRPr lang="en-US" sz="2400" dirty="0">
              <a:solidFill>
                <a:schemeClr val="dk1"/>
              </a:solidFill>
              <a:latin typeface="Arial" panose="020B0604020202020204" pitchFamily="34" charset="0"/>
              <a:ea typeface="Calibri"/>
              <a:cs typeface="Arial" panose="020B0604020202020204" pitchFamily="34" charset="0"/>
              <a:sym typeface="Calibri"/>
            </a:endParaRPr>
          </a:p>
          <a:p>
            <a:pPr>
              <a:buClr>
                <a:schemeClr val="dk1"/>
              </a:buClr>
              <a:buSzPts val="2380"/>
            </a:pPr>
            <a:endParaRPr lang="en-US" sz="2800" dirty="0">
              <a:solidFill>
                <a:schemeClr val="dk1"/>
              </a:solidFill>
              <a:latin typeface="Calibri"/>
              <a:ea typeface="Calibri"/>
              <a:cs typeface="Calibri"/>
              <a:sym typeface="Calibri"/>
            </a:endParaRPr>
          </a:p>
        </p:txBody>
      </p:sp>
      <p:sp>
        <p:nvSpPr>
          <p:cNvPr id="4" name="TextBox 3"/>
          <p:cNvSpPr txBox="1"/>
          <p:nvPr/>
        </p:nvSpPr>
        <p:spPr>
          <a:xfrm>
            <a:off x="3297382" y="2286000"/>
            <a:ext cx="5145578" cy="369332"/>
          </a:xfrm>
          <a:prstGeom prst="rect">
            <a:avLst/>
          </a:prstGeom>
          <a:solidFill>
            <a:srgbClr val="00657C"/>
          </a:solidFill>
        </p:spPr>
        <p:txBody>
          <a:bodyPr wrap="square" rtlCol="0">
            <a:spAutoFit/>
          </a:bodyPr>
          <a:lstStyle/>
          <a:p>
            <a:r>
              <a:rPr lang="en-US" sz="1800" b="1" dirty="0">
                <a:solidFill>
                  <a:schemeClr val="bg1"/>
                </a:solidFill>
              </a:rPr>
              <a:t>Table 3-2 Molecular Data on Some Proteins</a:t>
            </a:r>
          </a:p>
        </p:txBody>
      </p:sp>
      <p:graphicFrame>
        <p:nvGraphicFramePr>
          <p:cNvPr id="3" name="Table 2"/>
          <p:cNvGraphicFramePr>
            <a:graphicFrameLocks noGrp="1"/>
          </p:cNvGraphicFramePr>
          <p:nvPr>
            <p:extLst>
              <p:ext uri="{D42A27DB-BD31-4B8C-83A1-F6EECF244321}">
                <p14:modId xmlns:p14="http://schemas.microsoft.com/office/powerpoint/2010/main" val="41431087"/>
              </p:ext>
            </p:extLst>
          </p:nvPr>
        </p:nvGraphicFramePr>
        <p:xfrm>
          <a:off x="3297382" y="2655332"/>
          <a:ext cx="5145578" cy="4038600"/>
        </p:xfrm>
        <a:graphic>
          <a:graphicData uri="http://schemas.openxmlformats.org/drawingml/2006/table">
            <a:tbl>
              <a:tblPr firstRow="1" bandRow="1">
                <a:tableStyleId>{B274A9FB-C4F9-4BC5-B495-D497548AA14E}</a:tableStyleId>
              </a:tblPr>
              <a:tblGrid>
                <a:gridCol w="1670858">
                  <a:extLst>
                    <a:ext uri="{9D8B030D-6E8A-4147-A177-3AD203B41FA5}">
                      <a16:colId xmlns:a16="http://schemas.microsoft.com/office/drawing/2014/main" val="20000"/>
                    </a:ext>
                  </a:extLst>
                </a:gridCol>
                <a:gridCol w="1056640">
                  <a:extLst>
                    <a:ext uri="{9D8B030D-6E8A-4147-A177-3AD203B41FA5}">
                      <a16:colId xmlns:a16="http://schemas.microsoft.com/office/drawing/2014/main" val="20001"/>
                    </a:ext>
                  </a:extLst>
                </a:gridCol>
                <a:gridCol w="1148080">
                  <a:extLst>
                    <a:ext uri="{9D8B030D-6E8A-4147-A177-3AD203B41FA5}">
                      <a16:colId xmlns:a16="http://schemas.microsoft.com/office/drawing/2014/main" val="20002"/>
                    </a:ext>
                  </a:extLst>
                </a:gridCol>
                <a:gridCol w="1270000">
                  <a:extLst>
                    <a:ext uri="{9D8B030D-6E8A-4147-A177-3AD203B41FA5}">
                      <a16:colId xmlns:a16="http://schemas.microsoft.com/office/drawing/2014/main" val="20003"/>
                    </a:ext>
                  </a:extLst>
                </a:gridCol>
              </a:tblGrid>
              <a:tr h="370840">
                <a:tc>
                  <a:txBody>
                    <a:bodyPr/>
                    <a:lstStyle/>
                    <a:p>
                      <a:r>
                        <a:rPr lang="en-US" sz="1200" b="1" dirty="0"/>
                        <a:t>Protein</a:t>
                      </a:r>
                    </a:p>
                  </a:txBody>
                  <a:tcPr anchor="b">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EEDD"/>
                    </a:solidFill>
                  </a:tcPr>
                </a:tc>
                <a:tc>
                  <a:txBody>
                    <a:bodyPr/>
                    <a:lstStyle/>
                    <a:p>
                      <a:pPr algn="ctr"/>
                      <a:r>
                        <a:rPr lang="en-US" sz="1200" b="1" dirty="0"/>
                        <a:t>Molecular weight</a:t>
                      </a:r>
                    </a:p>
                  </a:txBody>
                  <a:tcPr anchor="b">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EEDD"/>
                    </a:solidFill>
                  </a:tcPr>
                </a:tc>
                <a:tc>
                  <a:txBody>
                    <a:bodyPr/>
                    <a:lstStyle/>
                    <a:p>
                      <a:pPr algn="ctr"/>
                      <a:r>
                        <a:rPr lang="en-US" sz="1200" b="1" dirty="0"/>
                        <a:t>Number of residues</a:t>
                      </a:r>
                    </a:p>
                  </a:txBody>
                  <a:tcPr anchor="b">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EEDD"/>
                    </a:solidFill>
                  </a:tcPr>
                </a:tc>
                <a:tc>
                  <a:txBody>
                    <a:bodyPr/>
                    <a:lstStyle/>
                    <a:p>
                      <a:pPr algn="ctr"/>
                      <a:r>
                        <a:rPr lang="en-US" sz="1200" b="1" dirty="0"/>
                        <a:t>Number of polypeptide chains</a:t>
                      </a:r>
                    </a:p>
                  </a:txBody>
                  <a:tcPr anchor="b">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EEDD"/>
                    </a:solidFill>
                  </a:tcPr>
                </a:tc>
                <a:extLst>
                  <a:ext uri="{0D108BD9-81ED-4DB2-BD59-A6C34878D82A}">
                    <a16:rowId xmlns:a16="http://schemas.microsoft.com/office/drawing/2014/main" val="10000"/>
                  </a:ext>
                </a:extLst>
              </a:tr>
              <a:tr h="370840">
                <a:tc>
                  <a:txBody>
                    <a:bodyPr/>
                    <a:lstStyle/>
                    <a:p>
                      <a:r>
                        <a:rPr lang="en-US" sz="1200" dirty="0"/>
                        <a:t>Cytochrome </a:t>
                      </a:r>
                      <a:r>
                        <a:rPr lang="en-US" sz="1200" i="1" dirty="0"/>
                        <a:t>c</a:t>
                      </a:r>
                      <a:r>
                        <a:rPr lang="en-US" sz="1200" i="0" dirty="0"/>
                        <a:t> (human)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12,400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104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0840">
                <a:tc>
                  <a:txBody>
                    <a:bodyPr/>
                    <a:lstStyle/>
                    <a:p>
                      <a:r>
                        <a:rPr lang="en-US" sz="1200" dirty="0"/>
                        <a:t>Myoglobin (equine heart)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16,700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153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0840">
                <a:tc>
                  <a:txBody>
                    <a:bodyPr/>
                    <a:lstStyle/>
                    <a:p>
                      <a:r>
                        <a:rPr lang="en-US" sz="1200" dirty="0"/>
                        <a:t>Chymotrypsin (bovine pancreas)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25,200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241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0840">
                <a:tc>
                  <a:txBody>
                    <a:bodyPr/>
                    <a:lstStyle/>
                    <a:p>
                      <a:r>
                        <a:rPr lang="en-US" sz="1200" dirty="0"/>
                        <a:t>Hemoglobin (human)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64,500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574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0840">
                <a:tc>
                  <a:txBody>
                    <a:bodyPr/>
                    <a:lstStyle/>
                    <a:p>
                      <a:r>
                        <a:rPr lang="en-US" sz="1200" dirty="0"/>
                        <a:t>Hexokinase (yeast)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107,900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972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0840">
                <a:tc>
                  <a:txBody>
                    <a:bodyPr/>
                    <a:lstStyle/>
                    <a:p>
                      <a:r>
                        <a:rPr lang="en-US" sz="1200" dirty="0"/>
                        <a:t>RNS polymerase (</a:t>
                      </a:r>
                      <a:r>
                        <a:rPr lang="en-US" sz="1200" i="1" dirty="0"/>
                        <a:t>E. coli</a:t>
                      </a:r>
                      <a:r>
                        <a:rPr lang="en-US" sz="1200" i="0" dirty="0"/>
                        <a:t>)</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450,00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4,158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0840">
                <a:tc>
                  <a:txBody>
                    <a:bodyPr/>
                    <a:lstStyle/>
                    <a:p>
                      <a:r>
                        <a:rPr lang="en-US" sz="1200" dirty="0"/>
                        <a:t>Glutamine </a:t>
                      </a:r>
                      <a:r>
                        <a:rPr lang="en-US" sz="1200" dirty="0" err="1"/>
                        <a:t>synthetase</a:t>
                      </a:r>
                      <a:r>
                        <a:rPr lang="en-US" sz="1200" dirty="0"/>
                        <a:t> (</a:t>
                      </a:r>
                      <a:r>
                        <a:rPr lang="en-US" sz="1200" i="1" dirty="0"/>
                        <a:t>E. coli</a:t>
                      </a:r>
                      <a:r>
                        <a:rPr lang="en-US" sz="1200" i="0" dirty="0"/>
                        <a:t>)</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619,000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5,628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70840">
                <a:tc>
                  <a:txBody>
                    <a:bodyPr/>
                    <a:lstStyle/>
                    <a:p>
                      <a:r>
                        <a:rPr lang="en-US" sz="1200" dirty="0"/>
                        <a:t>Titin</a:t>
                      </a:r>
                      <a:r>
                        <a:rPr lang="en-US" sz="1200" baseline="0" dirty="0"/>
                        <a:t> (human)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2,993,000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26,926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19841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3" name="Title 2">
            <a:extLst>
              <a:ext uri="{FF2B5EF4-FFF2-40B4-BE49-F238E27FC236}">
                <a16:creationId xmlns:a16="http://schemas.microsoft.com/office/drawing/2014/main" id="{039CCA05-9FC7-4ECD-BBEC-8DB129DC927C}"/>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Peptide Subunits</a:t>
            </a:r>
            <a:endParaRPr lang="en-AU" dirty="0"/>
          </a:p>
        </p:txBody>
      </p:sp>
      <p:sp>
        <p:nvSpPr>
          <p:cNvPr id="7" name="Google Shape;447;p22">
            <a:extLst>
              <a:ext uri="{FF2B5EF4-FFF2-40B4-BE49-F238E27FC236}">
                <a16:creationId xmlns:a16="http://schemas.microsoft.com/office/drawing/2014/main" id="{46A8FD48-3503-9244-AA53-850CD4551E56}"/>
              </a:ext>
            </a:extLst>
          </p:cNvPr>
          <p:cNvSpPr txBox="1">
            <a:spLocks/>
          </p:cNvSpPr>
          <p:nvPr/>
        </p:nvSpPr>
        <p:spPr>
          <a:xfrm>
            <a:off x="675132" y="1673352"/>
            <a:ext cx="7793736" cy="4572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dk1"/>
              </a:buClr>
              <a:buSzPts val="2380"/>
              <a:buFont typeface="Arial" panose="020B0604020202020204" pitchFamily="34" charset="0"/>
              <a:buChar char="•"/>
            </a:pPr>
            <a:r>
              <a:rPr lang="en-US" sz="2400" b="1" dirty="0">
                <a:solidFill>
                  <a:schemeClr val="dk1"/>
                </a:solidFill>
                <a:latin typeface="Arial" panose="020B0604020202020204" pitchFamily="34" charset="0"/>
                <a:ea typeface="Calibri"/>
                <a:cs typeface="Arial" panose="020B0604020202020204" pitchFamily="34" charset="0"/>
                <a:sym typeface="Calibri"/>
              </a:rPr>
              <a:t>multisubunit </a:t>
            </a:r>
            <a:r>
              <a:rPr lang="en-US" sz="2400" dirty="0">
                <a:solidFill>
                  <a:schemeClr val="dk1"/>
                </a:solidFill>
                <a:latin typeface="Arial" panose="020B0604020202020204" pitchFamily="34" charset="0"/>
                <a:ea typeface="Calibri"/>
                <a:cs typeface="Arial" panose="020B0604020202020204" pitchFamily="34" charset="0"/>
                <a:sym typeface="Calibri"/>
              </a:rPr>
              <a:t>protein = 2+ polypeptides associated noncovalently</a:t>
            </a:r>
          </a:p>
          <a:p>
            <a:pPr>
              <a:buClr>
                <a:schemeClr val="dk1"/>
              </a:buClr>
              <a:buSzPts val="2380"/>
            </a:pPr>
            <a:endParaRPr lang="en-US" sz="2400" b="1" dirty="0">
              <a:solidFill>
                <a:schemeClr val="dk1"/>
              </a:solidFill>
              <a:latin typeface="Arial" panose="020B0604020202020204" pitchFamily="34" charset="0"/>
              <a:ea typeface="Calibri"/>
              <a:cs typeface="Arial" panose="020B0604020202020204" pitchFamily="34" charset="0"/>
              <a:sym typeface="Calibri"/>
            </a:endParaRPr>
          </a:p>
          <a:p>
            <a:pPr marL="342900" indent="-342900">
              <a:buClr>
                <a:schemeClr val="dk1"/>
              </a:buClr>
              <a:buSzPts val="2380"/>
              <a:buFont typeface="Arial" panose="020B0604020202020204" pitchFamily="34" charset="0"/>
              <a:buChar char="•"/>
            </a:pPr>
            <a:r>
              <a:rPr lang="en-US" sz="2400" b="1" dirty="0">
                <a:solidFill>
                  <a:schemeClr val="dk1"/>
                </a:solidFill>
                <a:latin typeface="Arial" panose="020B0604020202020204" pitchFamily="34" charset="0"/>
                <a:ea typeface="Calibri"/>
                <a:cs typeface="Arial" panose="020B0604020202020204" pitchFamily="34" charset="0"/>
                <a:sym typeface="Calibri"/>
              </a:rPr>
              <a:t>oligomeric </a:t>
            </a:r>
            <a:r>
              <a:rPr lang="en-US" sz="2400" dirty="0">
                <a:solidFill>
                  <a:schemeClr val="dk1"/>
                </a:solidFill>
                <a:latin typeface="Arial" panose="020B0604020202020204" pitchFamily="34" charset="0"/>
                <a:ea typeface="Calibri"/>
                <a:cs typeface="Arial" panose="020B0604020202020204" pitchFamily="34" charset="0"/>
                <a:sym typeface="Calibri"/>
              </a:rPr>
              <a:t>protein = at least 2 identical subunits</a:t>
            </a:r>
          </a:p>
          <a:p>
            <a:pPr marL="914400" lvl="1" indent="-381000">
              <a:lnSpc>
                <a:spcPct val="115000"/>
              </a:lnSpc>
              <a:buSzPts val="2400"/>
              <a:buFont typeface="Arial"/>
              <a:buChar char="–"/>
            </a:pPr>
            <a:r>
              <a:rPr lang="en-US" sz="2400" dirty="0">
                <a:latin typeface="Arial" panose="020B0604020202020204" pitchFamily="34" charset="0"/>
                <a:cs typeface="Arial" panose="020B0604020202020204" pitchFamily="34" charset="0"/>
              </a:rPr>
              <a:t>identical units = </a:t>
            </a:r>
            <a:r>
              <a:rPr lang="en-US" sz="2400" b="1" dirty="0">
                <a:latin typeface="Arial" panose="020B0604020202020204" pitchFamily="34" charset="0"/>
                <a:cs typeface="Arial" panose="020B0604020202020204" pitchFamily="34" charset="0"/>
              </a:rPr>
              <a:t>protomers</a:t>
            </a:r>
          </a:p>
          <a:p>
            <a:pPr algn="ctr">
              <a:spcBef>
                <a:spcPts val="560"/>
              </a:spcBef>
              <a:buClr>
                <a:schemeClr val="dk1"/>
              </a:buClr>
              <a:buSzPts val="2800"/>
              <a:buFont typeface="Calibri"/>
              <a:buNone/>
            </a:pPr>
            <a:endParaRPr lang="en-US" sz="2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5209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pic>
        <p:nvPicPr>
          <p:cNvPr id="4" name="Picture 3" descr="A blue logo with white letters P 2&#10;">
            <a:extLst>
              <a:ext uri="{FF2B5EF4-FFF2-40B4-BE49-F238E27FC236}">
                <a16:creationId xmlns:a16="http://schemas.microsoft.com/office/drawing/2014/main" id="{4EA124F5-587A-462E-9D4D-1EB8FFE1EC0A}"/>
              </a:ext>
            </a:extLst>
          </p:cNvPr>
          <p:cNvPicPr>
            <a:picLocks noChangeAspect="1"/>
          </p:cNvPicPr>
          <p:nvPr/>
        </p:nvPicPr>
        <p:blipFill>
          <a:blip r:embed="rId3"/>
          <a:stretch>
            <a:fillRect/>
          </a:stretch>
        </p:blipFill>
        <p:spPr>
          <a:xfrm>
            <a:off x="981607" y="315432"/>
            <a:ext cx="1133954" cy="816935"/>
          </a:xfrm>
          <a:prstGeom prst="rect">
            <a:avLst/>
          </a:prstGeom>
        </p:spPr>
      </p:pic>
      <p:sp>
        <p:nvSpPr>
          <p:cNvPr id="2" name="Title 1">
            <a:extLst>
              <a:ext uri="{FF2B5EF4-FFF2-40B4-BE49-F238E27FC236}">
                <a16:creationId xmlns:a16="http://schemas.microsoft.com/office/drawing/2014/main" id="{8EC82EA8-82CF-4C43-A3FF-FD272B3551A9}"/>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6</a:t>
            </a:r>
            <a:endParaRPr lang="en-AU" dirty="0">
              <a:solidFill>
                <a:srgbClr val="145C76"/>
              </a:solidFill>
            </a:endParaRPr>
          </a:p>
        </p:txBody>
      </p:sp>
      <p:sp>
        <p:nvSpPr>
          <p:cNvPr id="6" name="Google Shape;433;g847cf01710_0_113">
            <a:extLst>
              <a:ext uri="{FF2B5EF4-FFF2-40B4-BE49-F238E27FC236}">
                <a16:creationId xmlns:a16="http://schemas.microsoft.com/office/drawing/2014/main" id="{B1BF0AF1-938D-6E47-888B-22B0B8AB463B}"/>
              </a:ext>
            </a:extLst>
          </p:cNvPr>
          <p:cNvSpPr txBox="1">
            <a:spLocks/>
          </p:cNvSpPr>
          <p:nvPr/>
        </p:nvSpPr>
        <p:spPr>
          <a:xfrm>
            <a:off x="677875" y="1371600"/>
            <a:ext cx="7772400" cy="49647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The cytoskeletal component filamentous actin is made of many subunits, all of which are globular actin. Which term refers to globular actin in this context?</a:t>
            </a:r>
          </a:p>
          <a:p>
            <a:pPr marL="0" indent="0" algn="l">
              <a:lnSpc>
                <a:spcPct val="115000"/>
              </a:lnSpc>
              <a:spcBef>
                <a:spcPts val="0"/>
              </a:spcBef>
              <a:buSzPts val="1100"/>
            </a:pPr>
            <a:endParaRPr lang="en-US" sz="2400" dirty="0">
              <a:latin typeface="Arial" panose="020B0604020202020204" pitchFamily="34" charset="0"/>
              <a:ea typeface="Arial"/>
              <a:cs typeface="Arial" panose="020B0604020202020204" pitchFamily="34" charset="0"/>
              <a:sym typeface="Arial"/>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A. </a:t>
            </a:r>
            <a:r>
              <a:rPr lang="en-US" sz="2400" dirty="0">
                <a:solidFill>
                  <a:schemeClr val="tx1"/>
                </a:solidFill>
                <a:latin typeface="Arial" panose="020B0604020202020204" pitchFamily="34" charset="0"/>
                <a:cs typeface="Arial" panose="020B0604020202020204" pitchFamily="34" charset="0"/>
              </a:rPr>
              <a:t>prosthetic</a:t>
            </a:r>
            <a:r>
              <a:rPr lang="en-US" sz="2400" dirty="0">
                <a:latin typeface="Arial" panose="020B0604020202020204" pitchFamily="34" charset="0"/>
                <a:cs typeface="Arial" panose="020B0604020202020204" pitchFamily="34" charset="0"/>
              </a:rPr>
              <a:t> group</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B. </a:t>
            </a:r>
            <a:r>
              <a:rPr lang="en-US" sz="2400" dirty="0">
                <a:latin typeface="Arial" panose="020B0604020202020204" pitchFamily="34" charset="0"/>
                <a:cs typeface="Arial" panose="020B0604020202020204" pitchFamily="34" charset="0"/>
              </a:rPr>
              <a:t>protomer</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C. </a:t>
            </a:r>
            <a:r>
              <a:rPr lang="en-US" sz="2400" dirty="0">
                <a:latin typeface="Arial" panose="020B0604020202020204" pitchFamily="34" charset="0"/>
                <a:cs typeface="Arial" panose="020B0604020202020204" pitchFamily="34" charset="0"/>
              </a:rPr>
              <a:t>ligand</a:t>
            </a: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D. cofactor</a:t>
            </a: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E. </a:t>
            </a:r>
            <a:r>
              <a:rPr lang="en-US" sz="2400" dirty="0">
                <a:latin typeface="Arial" panose="020B0604020202020204" pitchFamily="34" charset="0"/>
                <a:cs typeface="Arial" panose="020B0604020202020204" pitchFamily="34" charset="0"/>
              </a:rPr>
              <a:t>polymorphism </a:t>
            </a:r>
          </a:p>
          <a:p>
            <a:pPr marL="0" indent="0" algn="l">
              <a:lnSpc>
                <a:spcPct val="115000"/>
              </a:lnSpc>
              <a:spcBef>
                <a:spcPts val="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endParaRPr>
          </a:p>
          <a:p>
            <a:pPr marL="0" indent="0" algn="l">
              <a:spcBef>
                <a:spcPts val="360"/>
              </a:spcBef>
            </a:pPr>
            <a:endParaRPr lang="en-US" dirty="0"/>
          </a:p>
        </p:txBody>
      </p:sp>
    </p:spTree>
    <p:extLst>
      <p:ext uri="{BB962C8B-B14F-4D97-AF65-F5344CB8AC3E}">
        <p14:creationId xmlns:p14="http://schemas.microsoft.com/office/powerpoint/2010/main" val="25798364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67326751-0819-47D4-BFA0-999665020DFB}"/>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6, Response</a:t>
            </a:r>
            <a:endParaRPr lang="en-AU" dirty="0">
              <a:solidFill>
                <a:srgbClr val="145C76"/>
              </a:solidFill>
            </a:endParaRPr>
          </a:p>
        </p:txBody>
      </p:sp>
      <p:sp>
        <p:nvSpPr>
          <p:cNvPr id="14" name="Google Shape;433;g847cf01710_0_113">
            <a:extLst>
              <a:ext uri="{FF2B5EF4-FFF2-40B4-BE49-F238E27FC236}">
                <a16:creationId xmlns:a16="http://schemas.microsoft.com/office/drawing/2014/main" id="{6D640D7E-CC93-5847-85B6-3FE8A8AEB27A}"/>
              </a:ext>
            </a:extLst>
          </p:cNvPr>
          <p:cNvSpPr txBox="1">
            <a:spLocks/>
          </p:cNvSpPr>
          <p:nvPr/>
        </p:nvSpPr>
        <p:spPr>
          <a:xfrm>
            <a:off x="677875" y="1371600"/>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The cytoskeletal component filamentous actin is made of many subunits, all of which are globular actin. Which term refers to globular actin in this context?</a:t>
            </a:r>
          </a:p>
          <a:p>
            <a:pPr marL="0" indent="0" algn="l">
              <a:lnSpc>
                <a:spcPct val="115000"/>
              </a:lnSpc>
              <a:spcBef>
                <a:spcPts val="80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b="1" dirty="0">
                <a:latin typeface="Arial" panose="020B0604020202020204" pitchFamily="34" charset="0"/>
                <a:ea typeface="Arial"/>
                <a:cs typeface="Arial" panose="020B0604020202020204" pitchFamily="34" charset="0"/>
                <a:sym typeface="Arial"/>
              </a:rPr>
              <a:t>B. p</a:t>
            </a:r>
            <a:r>
              <a:rPr lang="en-US" sz="2400" b="1" dirty="0">
                <a:latin typeface="Arial" panose="020B0604020202020204" pitchFamily="34" charset="0"/>
                <a:cs typeface="Arial" panose="020B0604020202020204" pitchFamily="34" charset="0"/>
              </a:rPr>
              <a:t>rotomer</a:t>
            </a: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sym typeface="Arial"/>
              <a:extLst>
                <a:ext uri="http://customooxmlschemas.google.com/">
                  <go:slidesCustomData xmlns:lc="http://schemas.openxmlformats.org/drawingml/2006/lockedCanva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a:p>
            <a:pPr marL="0" indent="0" algn="l">
              <a:lnSpc>
                <a:spcPct val="115000"/>
              </a:lnSpc>
              <a:spcBef>
                <a:spcPts val="0"/>
              </a:spcBef>
              <a:buSzPts val="1100"/>
            </a:pPr>
            <a:r>
              <a:rPr lang="en-US" sz="2400" b="1" dirty="0">
                <a:latin typeface="Arial" panose="020B0604020202020204" pitchFamily="34" charset="0"/>
                <a:cs typeface="Arial" panose="020B0604020202020204" pitchFamily="34" charset="0"/>
              </a:rPr>
              <a:t>Identical units in a </a:t>
            </a:r>
            <a:r>
              <a:rPr lang="en-US" sz="2400" b="1" dirty="0" err="1">
                <a:latin typeface="Arial" panose="020B0604020202020204" pitchFamily="34" charset="0"/>
                <a:cs typeface="Arial" panose="020B0604020202020204" pitchFamily="34" charset="0"/>
              </a:rPr>
              <a:t>multisubunit</a:t>
            </a:r>
            <a:r>
              <a:rPr lang="en-US" sz="2400" b="1" dirty="0">
                <a:latin typeface="Arial" panose="020B0604020202020204" pitchFamily="34" charset="0"/>
                <a:cs typeface="Arial" panose="020B0604020202020204" pitchFamily="34" charset="0"/>
              </a:rPr>
              <a:t> protein are referred to as protomers.</a:t>
            </a:r>
          </a:p>
        </p:txBody>
      </p:sp>
    </p:spTree>
    <p:extLst>
      <p:ext uri="{BB962C8B-B14F-4D97-AF65-F5344CB8AC3E}">
        <p14:creationId xmlns:p14="http://schemas.microsoft.com/office/powerpoint/2010/main" val="6133835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6" name="Title 5">
            <a:extLst>
              <a:ext uri="{FF2B5EF4-FFF2-40B4-BE49-F238E27FC236}">
                <a16:creationId xmlns:a16="http://schemas.microsoft.com/office/drawing/2014/main" id="{8EC3B8A8-A873-41F3-9A10-21DD11E8E10D}"/>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Amino Acid Composition </a:t>
            </a:r>
            <a:br>
              <a:rPr lang="en-US" dirty="0">
                <a:solidFill>
                  <a:schemeClr val="accent4"/>
                </a:solidFill>
                <a:latin typeface="Arial" panose="020B0604020202020204" pitchFamily="34" charset="0"/>
                <a:cs typeface="Arial" panose="020B0604020202020204" pitchFamily="34" charset="0"/>
              </a:rPr>
            </a:br>
            <a:r>
              <a:rPr lang="en-US" dirty="0">
                <a:solidFill>
                  <a:schemeClr val="accent4"/>
                </a:solidFill>
                <a:latin typeface="Arial" panose="020B0604020202020204" pitchFamily="34" charset="0"/>
                <a:cs typeface="Arial" panose="020B0604020202020204" pitchFamily="34" charset="0"/>
              </a:rPr>
              <a:t>of Proteins</a:t>
            </a:r>
            <a:endParaRPr lang="en-AU" dirty="0"/>
          </a:p>
        </p:txBody>
      </p:sp>
      <p:sp>
        <p:nvSpPr>
          <p:cNvPr id="5" name="Google Shape;447;p22">
            <a:extLst>
              <a:ext uri="{FF2B5EF4-FFF2-40B4-BE49-F238E27FC236}">
                <a16:creationId xmlns:a16="http://schemas.microsoft.com/office/drawing/2014/main" id="{26D6E1B5-01C6-8F4C-9985-0E785CA6335E}"/>
              </a:ext>
            </a:extLst>
          </p:cNvPr>
          <p:cNvSpPr txBox="1">
            <a:spLocks/>
          </p:cNvSpPr>
          <p:nvPr/>
        </p:nvSpPr>
        <p:spPr>
          <a:xfrm>
            <a:off x="145213" y="1665699"/>
            <a:ext cx="2068598" cy="4572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dk1"/>
              </a:buClr>
              <a:buSzPts val="2380"/>
              <a:buFont typeface="Arial" panose="020B0604020202020204" pitchFamily="34" charset="0"/>
              <a:buChar char="•"/>
            </a:pPr>
            <a:r>
              <a:rPr lang="en-US" sz="2200" dirty="0">
                <a:solidFill>
                  <a:schemeClr val="dk1"/>
                </a:solidFill>
                <a:latin typeface="Arial" panose="020B0604020202020204" pitchFamily="34" charset="0"/>
                <a:ea typeface="Calibri"/>
                <a:cs typeface="Arial" panose="020B0604020202020204" pitchFamily="34" charset="0"/>
                <a:sym typeface="Calibri"/>
              </a:rPr>
              <a:t>amino acid composition is highly variable</a:t>
            </a:r>
            <a:endParaRPr lang="en-US" sz="2200" dirty="0">
              <a:solidFill>
                <a:schemeClr val="dk1"/>
              </a:solidFill>
              <a:latin typeface="Calibri"/>
              <a:ea typeface="Calibri"/>
              <a:cs typeface="Calibri"/>
              <a:sym typeface="Calibri"/>
            </a:endParaRPr>
          </a:p>
        </p:txBody>
      </p:sp>
      <p:sp>
        <p:nvSpPr>
          <p:cNvPr id="4" name="TextBox 3"/>
          <p:cNvSpPr txBox="1"/>
          <p:nvPr/>
        </p:nvSpPr>
        <p:spPr>
          <a:xfrm>
            <a:off x="2284395" y="1357922"/>
            <a:ext cx="6859605" cy="307777"/>
          </a:xfrm>
          <a:prstGeom prst="rect">
            <a:avLst/>
          </a:prstGeom>
          <a:solidFill>
            <a:srgbClr val="00657C"/>
          </a:solidFill>
        </p:spPr>
        <p:txBody>
          <a:bodyPr wrap="square" rtlCol="0">
            <a:spAutoFit/>
          </a:bodyPr>
          <a:lstStyle/>
          <a:p>
            <a:r>
              <a:rPr lang="en-US" b="1" dirty="0">
                <a:solidFill>
                  <a:schemeClr val="bg1"/>
                </a:solidFill>
              </a:rPr>
              <a:t>Table 3-3 Amino Acid Composition of Two Proteins</a:t>
            </a:r>
          </a:p>
        </p:txBody>
      </p:sp>
      <p:graphicFrame>
        <p:nvGraphicFramePr>
          <p:cNvPr id="3" name="Table 2"/>
          <p:cNvGraphicFramePr>
            <a:graphicFrameLocks noGrp="1"/>
          </p:cNvGraphicFramePr>
          <p:nvPr>
            <p:extLst>
              <p:ext uri="{D42A27DB-BD31-4B8C-83A1-F6EECF244321}">
                <p14:modId xmlns:p14="http://schemas.microsoft.com/office/powerpoint/2010/main" val="1519219133"/>
              </p:ext>
            </p:extLst>
          </p:nvPr>
        </p:nvGraphicFramePr>
        <p:xfrm>
          <a:off x="2284395" y="1665699"/>
          <a:ext cx="6859605" cy="5000738"/>
        </p:xfrm>
        <a:graphic>
          <a:graphicData uri="http://schemas.openxmlformats.org/drawingml/2006/table">
            <a:tbl>
              <a:tblPr firstRow="1" bandRow="1">
                <a:tableStyleId>{B274A9FB-C4F9-4BC5-B495-D497548AA14E}</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681212">
                  <a:extLst>
                    <a:ext uri="{9D8B030D-6E8A-4147-A177-3AD203B41FA5}">
                      <a16:colId xmlns:a16="http://schemas.microsoft.com/office/drawing/2014/main" val="20003"/>
                    </a:ext>
                  </a:extLst>
                </a:gridCol>
                <a:gridCol w="1520793">
                  <a:extLst>
                    <a:ext uri="{9D8B030D-6E8A-4147-A177-3AD203B41FA5}">
                      <a16:colId xmlns:a16="http://schemas.microsoft.com/office/drawing/2014/main" val="20004"/>
                    </a:ext>
                  </a:extLst>
                </a:gridCol>
              </a:tblGrid>
              <a:tr h="370840">
                <a:tc>
                  <a:txBody>
                    <a:bodyPr/>
                    <a:lstStyle/>
                    <a:p>
                      <a:r>
                        <a:rPr lang="en-US" sz="700" b="1" dirty="0"/>
                        <a:t>Amino Acid</a:t>
                      </a:r>
                    </a:p>
                  </a:txBody>
                  <a:tcPr anchor="b">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EEDD"/>
                    </a:solidFill>
                  </a:tcPr>
                </a:tc>
                <a:tc>
                  <a:txBody>
                    <a:bodyPr/>
                    <a:lstStyle/>
                    <a:p>
                      <a:pPr algn="ctr"/>
                      <a:r>
                        <a:rPr lang="en-US" sz="700" b="1" dirty="0"/>
                        <a:t>Bovine cytochrome </a:t>
                      </a:r>
                      <a:r>
                        <a:rPr lang="en-US" sz="700" b="1" i="1" dirty="0"/>
                        <a:t>c</a:t>
                      </a:r>
                      <a:r>
                        <a:rPr lang="en-US" sz="700" b="1" i="0" dirty="0"/>
                        <a:t>:</a:t>
                      </a:r>
                      <a:br>
                        <a:rPr lang="en-US" sz="700" b="1" i="0" dirty="0"/>
                      </a:br>
                      <a:r>
                        <a:rPr lang="en-US" sz="700" b="1" i="0" dirty="0"/>
                        <a:t>Number of residues</a:t>
                      </a:r>
                      <a:r>
                        <a:rPr lang="en-US" sz="700" b="1" i="0" baseline="0" dirty="0"/>
                        <a:t> per molecule</a:t>
                      </a:r>
                      <a:endParaRPr lang="en-US" sz="700" b="1" dirty="0"/>
                    </a:p>
                  </a:txBody>
                  <a:tcPr anchor="b">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EEDD"/>
                    </a:solidFill>
                  </a:tcPr>
                </a:tc>
                <a:tc>
                  <a:txBody>
                    <a:bodyPr/>
                    <a:lstStyle/>
                    <a:p>
                      <a:pPr algn="ctr"/>
                      <a:r>
                        <a:rPr lang="en-US" sz="700" b="1" dirty="0"/>
                        <a:t>Bovine cytochrome </a:t>
                      </a:r>
                      <a:r>
                        <a:rPr lang="en-US" sz="700" b="1" i="1" dirty="0"/>
                        <a:t>c</a:t>
                      </a:r>
                      <a:r>
                        <a:rPr lang="en-US" sz="700" b="1" i="0" dirty="0"/>
                        <a:t>:</a:t>
                      </a:r>
                      <a:br>
                        <a:rPr lang="en-US" sz="700" b="1" i="0" dirty="0"/>
                      </a:br>
                      <a:r>
                        <a:rPr lang="en-US" sz="700" b="1" i="0" dirty="0"/>
                        <a:t>percentage of total</a:t>
                      </a:r>
                      <a:endParaRPr lang="en-US" sz="700" b="1" baseline="30000" dirty="0"/>
                    </a:p>
                  </a:txBody>
                  <a:tcPr anchor="b">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EEDD"/>
                    </a:solidFill>
                  </a:tcPr>
                </a:tc>
                <a:tc>
                  <a:txBody>
                    <a:bodyPr/>
                    <a:lstStyle/>
                    <a:p>
                      <a:pPr algn="ctr"/>
                      <a:r>
                        <a:rPr lang="en-US" sz="700" b="1" dirty="0"/>
                        <a:t>Bovine </a:t>
                      </a:r>
                      <a:r>
                        <a:rPr lang="en-US" sz="700" b="1" dirty="0" err="1"/>
                        <a:t>chymotrypsinogen</a:t>
                      </a:r>
                      <a:r>
                        <a:rPr lang="en-US" sz="700" b="1" dirty="0"/>
                        <a:t>:</a:t>
                      </a:r>
                      <a:br>
                        <a:rPr lang="en-US" sz="700" b="1" dirty="0"/>
                      </a:br>
                      <a:r>
                        <a:rPr lang="en-US" sz="700" b="1" dirty="0"/>
                        <a:t>Number</a:t>
                      </a:r>
                      <a:r>
                        <a:rPr lang="en-US" sz="700" b="1" baseline="0" dirty="0"/>
                        <a:t> of residues per molecule</a:t>
                      </a:r>
                      <a:endParaRPr lang="en-US" sz="700" b="1" dirty="0"/>
                    </a:p>
                  </a:txBody>
                  <a:tcPr anchor="b">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EEDD"/>
                    </a:solidFill>
                  </a:tcPr>
                </a:tc>
                <a:tc>
                  <a:txBody>
                    <a:bodyPr/>
                    <a:lstStyle/>
                    <a:p>
                      <a:pPr algn="ctr"/>
                      <a:r>
                        <a:rPr lang="en-US" sz="700" b="1" dirty="0"/>
                        <a:t>Bovine </a:t>
                      </a:r>
                      <a:r>
                        <a:rPr lang="en-US" sz="700" b="1" dirty="0" err="1"/>
                        <a:t>chymotrypsinogen</a:t>
                      </a:r>
                      <a:r>
                        <a:rPr lang="en-US" sz="700" b="1" dirty="0"/>
                        <a:t>:</a:t>
                      </a:r>
                      <a:br>
                        <a:rPr lang="en-US" sz="700" b="1" dirty="0"/>
                      </a:br>
                      <a:r>
                        <a:rPr lang="en-US" sz="700" b="1" dirty="0"/>
                        <a:t>Percentage</a:t>
                      </a:r>
                      <a:r>
                        <a:rPr lang="en-US" sz="700" b="1" baseline="0" dirty="0"/>
                        <a:t> of total</a:t>
                      </a:r>
                      <a:endParaRPr lang="en-US" sz="700" b="1" baseline="30000" dirty="0"/>
                    </a:p>
                  </a:txBody>
                  <a:tcPr anchor="b">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EEDD"/>
                    </a:solidFill>
                  </a:tcPr>
                </a:tc>
                <a:extLst>
                  <a:ext uri="{0D108BD9-81ED-4DB2-BD59-A6C34878D82A}">
                    <a16:rowId xmlns:a16="http://schemas.microsoft.com/office/drawing/2014/main" val="10000"/>
                  </a:ext>
                </a:extLst>
              </a:tr>
              <a:tr h="254965">
                <a:tc>
                  <a:txBody>
                    <a:bodyPr/>
                    <a:lstStyle/>
                    <a:p>
                      <a:r>
                        <a:rPr lang="en-US" sz="700" dirty="0"/>
                        <a:t>Ala</a:t>
                      </a:r>
                    </a:p>
                  </a:txBody>
                  <a:tcPr>
                    <a:lnT w="12700" cap="flat" cmpd="sng" algn="ctr">
                      <a:solidFill>
                        <a:schemeClr val="tx1"/>
                      </a:solidFill>
                      <a:prstDash val="solid"/>
                      <a:round/>
                      <a:headEnd type="none" w="med" len="med"/>
                      <a:tailEnd type="none" w="med" len="med"/>
                    </a:lnT>
                    <a:solidFill>
                      <a:schemeClr val="bg1"/>
                    </a:solidFill>
                  </a:tcPr>
                </a:tc>
                <a:tc>
                  <a:txBody>
                    <a:bodyPr/>
                    <a:lstStyle/>
                    <a:p>
                      <a:pPr algn="r"/>
                      <a:r>
                        <a:rPr lang="en-US" sz="700" dirty="0"/>
                        <a:t>6</a:t>
                      </a:r>
                    </a:p>
                  </a:txBody>
                  <a:tcPr>
                    <a:lnT w="12700" cap="flat" cmpd="sng" algn="ctr">
                      <a:solidFill>
                        <a:schemeClr val="tx1"/>
                      </a:solidFill>
                      <a:prstDash val="solid"/>
                      <a:round/>
                      <a:headEnd type="none" w="med" len="med"/>
                      <a:tailEnd type="none" w="med" len="med"/>
                    </a:lnT>
                    <a:solidFill>
                      <a:schemeClr val="bg1"/>
                    </a:solidFill>
                  </a:tcPr>
                </a:tc>
                <a:tc>
                  <a:txBody>
                    <a:bodyPr/>
                    <a:lstStyle/>
                    <a:p>
                      <a:pPr algn="r"/>
                      <a:r>
                        <a:rPr lang="en-US" sz="700" dirty="0"/>
                        <a:t>6</a:t>
                      </a:r>
                    </a:p>
                  </a:txBody>
                  <a:tcPr>
                    <a:lnT w="12700" cap="flat" cmpd="sng" algn="ctr">
                      <a:solidFill>
                        <a:schemeClr val="tx1"/>
                      </a:solidFill>
                      <a:prstDash val="solid"/>
                      <a:round/>
                      <a:headEnd type="none" w="med" len="med"/>
                      <a:tailEnd type="none" w="med" len="med"/>
                    </a:lnT>
                    <a:solidFill>
                      <a:schemeClr val="bg1"/>
                    </a:solidFill>
                  </a:tcPr>
                </a:tc>
                <a:tc>
                  <a:txBody>
                    <a:bodyPr/>
                    <a:lstStyle/>
                    <a:p>
                      <a:pPr algn="r"/>
                      <a:r>
                        <a:rPr lang="en-US" sz="700" dirty="0"/>
                        <a:t>22</a:t>
                      </a:r>
                    </a:p>
                  </a:txBody>
                  <a:tcPr>
                    <a:lnT w="12700" cap="flat" cmpd="sng" algn="ctr">
                      <a:solidFill>
                        <a:schemeClr val="tx1"/>
                      </a:solidFill>
                      <a:prstDash val="solid"/>
                      <a:round/>
                      <a:headEnd type="none" w="med" len="med"/>
                      <a:tailEnd type="none" w="med" len="med"/>
                    </a:lnT>
                    <a:solidFill>
                      <a:schemeClr val="bg1"/>
                    </a:solidFill>
                  </a:tcPr>
                </a:tc>
                <a:tc>
                  <a:txBody>
                    <a:bodyPr/>
                    <a:lstStyle/>
                    <a:p>
                      <a:pPr algn="r"/>
                      <a:r>
                        <a:rPr lang="en-US" sz="700" dirty="0"/>
                        <a:t>9</a:t>
                      </a:r>
                    </a:p>
                  </a:txBody>
                  <a:tcP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17266">
                <a:tc>
                  <a:txBody>
                    <a:bodyPr/>
                    <a:lstStyle/>
                    <a:p>
                      <a:r>
                        <a:rPr lang="en-US" sz="700" dirty="0" err="1"/>
                        <a:t>Arg</a:t>
                      </a:r>
                      <a:endParaRPr lang="en-US" sz="700" dirty="0"/>
                    </a:p>
                  </a:txBody>
                  <a:tcPr>
                    <a:solidFill>
                      <a:schemeClr val="bg1"/>
                    </a:solidFill>
                  </a:tcPr>
                </a:tc>
                <a:tc>
                  <a:txBody>
                    <a:bodyPr/>
                    <a:lstStyle/>
                    <a:p>
                      <a:pPr algn="r"/>
                      <a:r>
                        <a:rPr lang="en-US" sz="700" dirty="0"/>
                        <a:t>2</a:t>
                      </a:r>
                    </a:p>
                  </a:txBody>
                  <a:tcPr>
                    <a:solidFill>
                      <a:schemeClr val="bg1"/>
                    </a:solidFill>
                  </a:tcPr>
                </a:tc>
                <a:tc>
                  <a:txBody>
                    <a:bodyPr/>
                    <a:lstStyle/>
                    <a:p>
                      <a:pPr algn="r"/>
                      <a:r>
                        <a:rPr lang="en-US" sz="700" dirty="0"/>
                        <a:t>2</a:t>
                      </a:r>
                    </a:p>
                  </a:txBody>
                  <a:tcPr>
                    <a:solidFill>
                      <a:schemeClr val="bg1"/>
                    </a:solidFill>
                  </a:tcPr>
                </a:tc>
                <a:tc>
                  <a:txBody>
                    <a:bodyPr/>
                    <a:lstStyle/>
                    <a:p>
                      <a:pPr algn="r"/>
                      <a:r>
                        <a:rPr lang="en-US" sz="700" dirty="0"/>
                        <a:t>4</a:t>
                      </a:r>
                    </a:p>
                  </a:txBody>
                  <a:tcPr>
                    <a:solidFill>
                      <a:schemeClr val="bg1"/>
                    </a:solidFill>
                  </a:tcPr>
                </a:tc>
                <a:tc>
                  <a:txBody>
                    <a:bodyPr/>
                    <a:lstStyle/>
                    <a:p>
                      <a:pPr algn="r"/>
                      <a:r>
                        <a:rPr lang="en-US" sz="700" dirty="0"/>
                        <a:t>1.6</a:t>
                      </a:r>
                    </a:p>
                  </a:txBody>
                  <a:tcPr>
                    <a:solidFill>
                      <a:schemeClr val="bg1"/>
                    </a:solidFill>
                  </a:tcPr>
                </a:tc>
                <a:extLst>
                  <a:ext uri="{0D108BD9-81ED-4DB2-BD59-A6C34878D82A}">
                    <a16:rowId xmlns:a16="http://schemas.microsoft.com/office/drawing/2014/main" val="10002"/>
                  </a:ext>
                </a:extLst>
              </a:tr>
              <a:tr h="237318">
                <a:tc>
                  <a:txBody>
                    <a:bodyPr/>
                    <a:lstStyle/>
                    <a:p>
                      <a:r>
                        <a:rPr lang="en-US" sz="700" dirty="0" err="1"/>
                        <a:t>Asn</a:t>
                      </a:r>
                      <a:endParaRPr lang="en-US" sz="700" dirty="0"/>
                    </a:p>
                  </a:txBody>
                  <a:tcPr>
                    <a:solidFill>
                      <a:schemeClr val="bg1"/>
                    </a:solidFill>
                  </a:tcPr>
                </a:tc>
                <a:tc>
                  <a:txBody>
                    <a:bodyPr/>
                    <a:lstStyle/>
                    <a:p>
                      <a:pPr algn="r"/>
                      <a:r>
                        <a:rPr lang="en-US" sz="700" dirty="0"/>
                        <a:t>5</a:t>
                      </a:r>
                    </a:p>
                  </a:txBody>
                  <a:tcPr>
                    <a:solidFill>
                      <a:schemeClr val="bg1"/>
                    </a:solidFill>
                  </a:tcPr>
                </a:tc>
                <a:tc>
                  <a:txBody>
                    <a:bodyPr/>
                    <a:lstStyle/>
                    <a:p>
                      <a:pPr algn="r"/>
                      <a:r>
                        <a:rPr lang="en-US" sz="700" dirty="0"/>
                        <a:t>5</a:t>
                      </a:r>
                    </a:p>
                  </a:txBody>
                  <a:tcPr>
                    <a:solidFill>
                      <a:schemeClr val="bg1"/>
                    </a:solidFill>
                  </a:tcPr>
                </a:tc>
                <a:tc>
                  <a:txBody>
                    <a:bodyPr/>
                    <a:lstStyle/>
                    <a:p>
                      <a:pPr algn="r"/>
                      <a:r>
                        <a:rPr lang="en-US" sz="700" dirty="0"/>
                        <a:t>14</a:t>
                      </a:r>
                    </a:p>
                  </a:txBody>
                  <a:tcPr>
                    <a:solidFill>
                      <a:schemeClr val="bg1"/>
                    </a:solidFill>
                  </a:tcPr>
                </a:tc>
                <a:tc>
                  <a:txBody>
                    <a:bodyPr/>
                    <a:lstStyle/>
                    <a:p>
                      <a:pPr algn="r"/>
                      <a:r>
                        <a:rPr lang="en-US" sz="700" dirty="0"/>
                        <a:t>5.7</a:t>
                      </a:r>
                    </a:p>
                  </a:txBody>
                  <a:tcPr>
                    <a:solidFill>
                      <a:schemeClr val="bg1"/>
                    </a:solidFill>
                  </a:tcPr>
                </a:tc>
                <a:extLst>
                  <a:ext uri="{0D108BD9-81ED-4DB2-BD59-A6C34878D82A}">
                    <a16:rowId xmlns:a16="http://schemas.microsoft.com/office/drawing/2014/main" val="10003"/>
                  </a:ext>
                </a:extLst>
              </a:tr>
              <a:tr h="228495">
                <a:tc>
                  <a:txBody>
                    <a:bodyPr/>
                    <a:lstStyle/>
                    <a:p>
                      <a:r>
                        <a:rPr lang="en-US" sz="700" dirty="0"/>
                        <a:t>Asp</a:t>
                      </a:r>
                    </a:p>
                  </a:txBody>
                  <a:tcPr>
                    <a:solidFill>
                      <a:schemeClr val="bg1"/>
                    </a:solidFill>
                  </a:tcPr>
                </a:tc>
                <a:tc>
                  <a:txBody>
                    <a:bodyPr/>
                    <a:lstStyle/>
                    <a:p>
                      <a:pPr algn="r"/>
                      <a:r>
                        <a:rPr lang="en-US" sz="700" dirty="0"/>
                        <a:t>3</a:t>
                      </a:r>
                    </a:p>
                  </a:txBody>
                  <a:tcPr>
                    <a:solidFill>
                      <a:schemeClr val="bg1"/>
                    </a:solidFill>
                  </a:tcPr>
                </a:tc>
                <a:tc>
                  <a:txBody>
                    <a:bodyPr/>
                    <a:lstStyle/>
                    <a:p>
                      <a:pPr algn="r"/>
                      <a:r>
                        <a:rPr lang="en-US" sz="700" dirty="0"/>
                        <a:t>3</a:t>
                      </a:r>
                    </a:p>
                  </a:txBody>
                  <a:tcPr>
                    <a:solidFill>
                      <a:schemeClr val="bg1"/>
                    </a:solidFill>
                  </a:tcPr>
                </a:tc>
                <a:tc>
                  <a:txBody>
                    <a:bodyPr/>
                    <a:lstStyle/>
                    <a:p>
                      <a:pPr algn="r"/>
                      <a:r>
                        <a:rPr lang="en-US" sz="700" dirty="0"/>
                        <a:t>9</a:t>
                      </a:r>
                    </a:p>
                  </a:txBody>
                  <a:tcPr>
                    <a:solidFill>
                      <a:schemeClr val="bg1"/>
                    </a:solidFill>
                  </a:tcPr>
                </a:tc>
                <a:tc>
                  <a:txBody>
                    <a:bodyPr/>
                    <a:lstStyle/>
                    <a:p>
                      <a:pPr algn="r"/>
                      <a:r>
                        <a:rPr lang="en-US" sz="700" dirty="0"/>
                        <a:t>3.7</a:t>
                      </a:r>
                    </a:p>
                  </a:txBody>
                  <a:tcPr>
                    <a:solidFill>
                      <a:schemeClr val="bg1"/>
                    </a:solidFill>
                  </a:tcPr>
                </a:tc>
                <a:extLst>
                  <a:ext uri="{0D108BD9-81ED-4DB2-BD59-A6C34878D82A}">
                    <a16:rowId xmlns:a16="http://schemas.microsoft.com/office/drawing/2014/main" val="10004"/>
                  </a:ext>
                </a:extLst>
              </a:tr>
              <a:tr h="210047">
                <a:tc>
                  <a:txBody>
                    <a:bodyPr/>
                    <a:lstStyle/>
                    <a:p>
                      <a:r>
                        <a:rPr lang="en-US" sz="700" dirty="0" err="1"/>
                        <a:t>Cys</a:t>
                      </a:r>
                      <a:endParaRPr lang="en-US" sz="700" dirty="0"/>
                    </a:p>
                  </a:txBody>
                  <a:tcPr>
                    <a:solidFill>
                      <a:schemeClr val="bg1"/>
                    </a:solidFill>
                  </a:tcPr>
                </a:tc>
                <a:tc>
                  <a:txBody>
                    <a:bodyPr/>
                    <a:lstStyle/>
                    <a:p>
                      <a:pPr algn="r"/>
                      <a:r>
                        <a:rPr lang="en-US" sz="700" dirty="0"/>
                        <a:t>2</a:t>
                      </a:r>
                    </a:p>
                  </a:txBody>
                  <a:tcPr>
                    <a:solidFill>
                      <a:schemeClr val="bg1"/>
                    </a:solidFill>
                  </a:tcPr>
                </a:tc>
                <a:tc>
                  <a:txBody>
                    <a:bodyPr/>
                    <a:lstStyle/>
                    <a:p>
                      <a:pPr algn="r"/>
                      <a:r>
                        <a:rPr lang="en-US" sz="700" dirty="0"/>
                        <a:t>2</a:t>
                      </a:r>
                    </a:p>
                  </a:txBody>
                  <a:tcPr>
                    <a:solidFill>
                      <a:schemeClr val="bg1"/>
                    </a:solidFill>
                  </a:tcPr>
                </a:tc>
                <a:tc>
                  <a:txBody>
                    <a:bodyPr/>
                    <a:lstStyle/>
                    <a:p>
                      <a:pPr algn="r"/>
                      <a:r>
                        <a:rPr lang="en-US" sz="700" dirty="0"/>
                        <a:t>10</a:t>
                      </a:r>
                    </a:p>
                  </a:txBody>
                  <a:tcPr>
                    <a:solidFill>
                      <a:schemeClr val="bg1"/>
                    </a:solidFill>
                  </a:tcPr>
                </a:tc>
                <a:tc>
                  <a:txBody>
                    <a:bodyPr/>
                    <a:lstStyle/>
                    <a:p>
                      <a:pPr algn="r"/>
                      <a:r>
                        <a:rPr lang="en-US" sz="700" dirty="0"/>
                        <a:t>4</a:t>
                      </a:r>
                    </a:p>
                  </a:txBody>
                  <a:tcPr>
                    <a:solidFill>
                      <a:schemeClr val="bg1"/>
                    </a:solidFill>
                  </a:tcPr>
                </a:tc>
                <a:extLst>
                  <a:ext uri="{0D108BD9-81ED-4DB2-BD59-A6C34878D82A}">
                    <a16:rowId xmlns:a16="http://schemas.microsoft.com/office/drawing/2014/main" val="10005"/>
                  </a:ext>
                </a:extLst>
              </a:tr>
              <a:tr h="210849">
                <a:tc>
                  <a:txBody>
                    <a:bodyPr/>
                    <a:lstStyle/>
                    <a:p>
                      <a:r>
                        <a:rPr lang="en-US" sz="700" dirty="0" err="1"/>
                        <a:t>Gln</a:t>
                      </a:r>
                      <a:endParaRPr lang="en-US" sz="700" dirty="0"/>
                    </a:p>
                  </a:txBody>
                  <a:tcPr>
                    <a:solidFill>
                      <a:schemeClr val="bg1"/>
                    </a:solidFill>
                  </a:tcPr>
                </a:tc>
                <a:tc>
                  <a:txBody>
                    <a:bodyPr/>
                    <a:lstStyle/>
                    <a:p>
                      <a:pPr algn="r"/>
                      <a:r>
                        <a:rPr lang="en-US" sz="700" dirty="0"/>
                        <a:t>3</a:t>
                      </a:r>
                    </a:p>
                  </a:txBody>
                  <a:tcPr>
                    <a:solidFill>
                      <a:schemeClr val="bg1"/>
                    </a:solidFill>
                  </a:tcPr>
                </a:tc>
                <a:tc>
                  <a:txBody>
                    <a:bodyPr/>
                    <a:lstStyle/>
                    <a:p>
                      <a:pPr algn="r"/>
                      <a:r>
                        <a:rPr lang="en-US" sz="700" dirty="0"/>
                        <a:t>3</a:t>
                      </a:r>
                    </a:p>
                  </a:txBody>
                  <a:tcPr>
                    <a:solidFill>
                      <a:schemeClr val="bg1"/>
                    </a:solidFill>
                  </a:tcPr>
                </a:tc>
                <a:tc>
                  <a:txBody>
                    <a:bodyPr/>
                    <a:lstStyle/>
                    <a:p>
                      <a:pPr algn="r"/>
                      <a:r>
                        <a:rPr lang="en-US" sz="700" dirty="0"/>
                        <a:t>10</a:t>
                      </a:r>
                    </a:p>
                  </a:txBody>
                  <a:tcPr>
                    <a:solidFill>
                      <a:schemeClr val="bg1"/>
                    </a:solidFill>
                  </a:tcPr>
                </a:tc>
                <a:tc>
                  <a:txBody>
                    <a:bodyPr/>
                    <a:lstStyle/>
                    <a:p>
                      <a:pPr algn="r"/>
                      <a:r>
                        <a:rPr lang="en-US" sz="700" dirty="0"/>
                        <a:t>4</a:t>
                      </a:r>
                    </a:p>
                  </a:txBody>
                  <a:tcPr>
                    <a:solidFill>
                      <a:schemeClr val="bg1"/>
                    </a:solidFill>
                  </a:tcPr>
                </a:tc>
                <a:extLst>
                  <a:ext uri="{0D108BD9-81ED-4DB2-BD59-A6C34878D82A}">
                    <a16:rowId xmlns:a16="http://schemas.microsoft.com/office/drawing/2014/main" val="10006"/>
                  </a:ext>
                </a:extLst>
              </a:tr>
              <a:tr h="211651">
                <a:tc>
                  <a:txBody>
                    <a:bodyPr/>
                    <a:lstStyle/>
                    <a:p>
                      <a:r>
                        <a:rPr lang="en-US" sz="700" dirty="0" err="1"/>
                        <a:t>Glu</a:t>
                      </a:r>
                      <a:endParaRPr lang="en-US" sz="700" dirty="0"/>
                    </a:p>
                  </a:txBody>
                  <a:tcPr>
                    <a:solidFill>
                      <a:schemeClr val="bg1"/>
                    </a:solidFill>
                  </a:tcPr>
                </a:tc>
                <a:tc>
                  <a:txBody>
                    <a:bodyPr/>
                    <a:lstStyle/>
                    <a:p>
                      <a:pPr algn="r"/>
                      <a:r>
                        <a:rPr lang="en-US" sz="700" dirty="0"/>
                        <a:t>9</a:t>
                      </a:r>
                    </a:p>
                  </a:txBody>
                  <a:tcPr>
                    <a:solidFill>
                      <a:schemeClr val="bg1"/>
                    </a:solidFill>
                  </a:tcPr>
                </a:tc>
                <a:tc>
                  <a:txBody>
                    <a:bodyPr/>
                    <a:lstStyle/>
                    <a:p>
                      <a:pPr algn="r"/>
                      <a:r>
                        <a:rPr lang="en-US" sz="700" dirty="0"/>
                        <a:t>9</a:t>
                      </a:r>
                    </a:p>
                  </a:txBody>
                  <a:tcPr>
                    <a:solidFill>
                      <a:schemeClr val="bg1"/>
                    </a:solidFill>
                  </a:tcPr>
                </a:tc>
                <a:tc>
                  <a:txBody>
                    <a:bodyPr/>
                    <a:lstStyle/>
                    <a:p>
                      <a:pPr algn="r"/>
                      <a:r>
                        <a:rPr lang="en-US" sz="700" dirty="0"/>
                        <a:t>5</a:t>
                      </a:r>
                    </a:p>
                  </a:txBody>
                  <a:tcPr>
                    <a:solidFill>
                      <a:schemeClr val="bg1"/>
                    </a:solidFill>
                  </a:tcPr>
                </a:tc>
                <a:tc>
                  <a:txBody>
                    <a:bodyPr/>
                    <a:lstStyle/>
                    <a:p>
                      <a:pPr algn="r"/>
                      <a:r>
                        <a:rPr lang="en-US" sz="700" dirty="0"/>
                        <a:t>2</a:t>
                      </a:r>
                    </a:p>
                  </a:txBody>
                  <a:tcPr>
                    <a:solidFill>
                      <a:schemeClr val="bg1"/>
                    </a:solidFill>
                  </a:tcPr>
                </a:tc>
                <a:extLst>
                  <a:ext uri="{0D108BD9-81ED-4DB2-BD59-A6C34878D82A}">
                    <a16:rowId xmlns:a16="http://schemas.microsoft.com/office/drawing/2014/main" val="10007"/>
                  </a:ext>
                </a:extLst>
              </a:tr>
              <a:tr h="212453">
                <a:tc>
                  <a:txBody>
                    <a:bodyPr/>
                    <a:lstStyle/>
                    <a:p>
                      <a:r>
                        <a:rPr lang="en-US" sz="700" dirty="0" err="1"/>
                        <a:t>Gly</a:t>
                      </a:r>
                      <a:endParaRPr lang="en-US" sz="700" dirty="0"/>
                    </a:p>
                  </a:txBody>
                  <a:tcPr>
                    <a:solidFill>
                      <a:schemeClr val="bg1"/>
                    </a:solidFill>
                  </a:tcPr>
                </a:tc>
                <a:tc>
                  <a:txBody>
                    <a:bodyPr/>
                    <a:lstStyle/>
                    <a:p>
                      <a:pPr algn="r"/>
                      <a:r>
                        <a:rPr lang="en-US" sz="700" dirty="0"/>
                        <a:t>14</a:t>
                      </a:r>
                    </a:p>
                  </a:txBody>
                  <a:tcPr>
                    <a:solidFill>
                      <a:schemeClr val="bg1"/>
                    </a:solidFill>
                  </a:tcPr>
                </a:tc>
                <a:tc>
                  <a:txBody>
                    <a:bodyPr/>
                    <a:lstStyle/>
                    <a:p>
                      <a:pPr algn="r"/>
                      <a:r>
                        <a:rPr lang="en-US" sz="700" dirty="0"/>
                        <a:t>13</a:t>
                      </a:r>
                    </a:p>
                  </a:txBody>
                  <a:tcPr>
                    <a:solidFill>
                      <a:schemeClr val="bg1"/>
                    </a:solidFill>
                  </a:tcPr>
                </a:tc>
                <a:tc>
                  <a:txBody>
                    <a:bodyPr/>
                    <a:lstStyle/>
                    <a:p>
                      <a:pPr algn="r"/>
                      <a:r>
                        <a:rPr lang="en-US" sz="700" dirty="0"/>
                        <a:t>23</a:t>
                      </a:r>
                    </a:p>
                  </a:txBody>
                  <a:tcPr>
                    <a:solidFill>
                      <a:schemeClr val="bg1"/>
                    </a:solidFill>
                  </a:tcPr>
                </a:tc>
                <a:tc>
                  <a:txBody>
                    <a:bodyPr/>
                    <a:lstStyle/>
                    <a:p>
                      <a:pPr algn="r"/>
                      <a:r>
                        <a:rPr lang="en-US" sz="700" dirty="0"/>
                        <a:t>9.4</a:t>
                      </a:r>
                    </a:p>
                  </a:txBody>
                  <a:tcPr>
                    <a:solidFill>
                      <a:schemeClr val="bg1"/>
                    </a:solidFill>
                  </a:tcPr>
                </a:tc>
                <a:extLst>
                  <a:ext uri="{0D108BD9-81ED-4DB2-BD59-A6C34878D82A}">
                    <a16:rowId xmlns:a16="http://schemas.microsoft.com/office/drawing/2014/main" val="10008"/>
                  </a:ext>
                </a:extLst>
              </a:tr>
              <a:tr h="222880">
                <a:tc>
                  <a:txBody>
                    <a:bodyPr/>
                    <a:lstStyle/>
                    <a:p>
                      <a:r>
                        <a:rPr lang="en-US" sz="700" dirty="0"/>
                        <a:t>His</a:t>
                      </a:r>
                    </a:p>
                  </a:txBody>
                  <a:tcPr>
                    <a:solidFill>
                      <a:schemeClr val="bg1"/>
                    </a:solidFill>
                  </a:tcPr>
                </a:tc>
                <a:tc>
                  <a:txBody>
                    <a:bodyPr/>
                    <a:lstStyle/>
                    <a:p>
                      <a:pPr algn="r"/>
                      <a:r>
                        <a:rPr lang="en-US" sz="700" dirty="0"/>
                        <a:t>3</a:t>
                      </a:r>
                    </a:p>
                  </a:txBody>
                  <a:tcPr>
                    <a:solidFill>
                      <a:schemeClr val="bg1"/>
                    </a:solidFill>
                  </a:tcPr>
                </a:tc>
                <a:tc>
                  <a:txBody>
                    <a:bodyPr/>
                    <a:lstStyle/>
                    <a:p>
                      <a:pPr algn="r"/>
                      <a:r>
                        <a:rPr lang="en-US" sz="700" dirty="0"/>
                        <a:t>3</a:t>
                      </a:r>
                    </a:p>
                  </a:txBody>
                  <a:tcPr>
                    <a:solidFill>
                      <a:schemeClr val="bg1"/>
                    </a:solidFill>
                  </a:tcPr>
                </a:tc>
                <a:tc>
                  <a:txBody>
                    <a:bodyPr/>
                    <a:lstStyle/>
                    <a:p>
                      <a:pPr algn="r"/>
                      <a:r>
                        <a:rPr lang="en-US" sz="700" dirty="0"/>
                        <a:t>2</a:t>
                      </a:r>
                    </a:p>
                  </a:txBody>
                  <a:tcPr>
                    <a:solidFill>
                      <a:schemeClr val="bg1"/>
                    </a:solidFill>
                  </a:tcPr>
                </a:tc>
                <a:tc>
                  <a:txBody>
                    <a:bodyPr/>
                    <a:lstStyle/>
                    <a:p>
                      <a:pPr algn="r"/>
                      <a:r>
                        <a:rPr lang="en-US" sz="700" dirty="0"/>
                        <a:t>0.8</a:t>
                      </a:r>
                    </a:p>
                  </a:txBody>
                  <a:tcPr>
                    <a:solidFill>
                      <a:schemeClr val="bg1"/>
                    </a:solidFill>
                  </a:tcPr>
                </a:tc>
                <a:extLst>
                  <a:ext uri="{0D108BD9-81ED-4DB2-BD59-A6C34878D82A}">
                    <a16:rowId xmlns:a16="http://schemas.microsoft.com/office/drawing/2014/main" val="10009"/>
                  </a:ext>
                </a:extLst>
              </a:tr>
              <a:tr h="194807">
                <a:tc>
                  <a:txBody>
                    <a:bodyPr/>
                    <a:lstStyle/>
                    <a:p>
                      <a:r>
                        <a:rPr lang="en-US" sz="700" dirty="0"/>
                        <a:t>Ile</a:t>
                      </a:r>
                    </a:p>
                  </a:txBody>
                  <a:tcPr>
                    <a:solidFill>
                      <a:schemeClr val="bg1"/>
                    </a:solidFill>
                  </a:tcPr>
                </a:tc>
                <a:tc>
                  <a:txBody>
                    <a:bodyPr/>
                    <a:lstStyle/>
                    <a:p>
                      <a:pPr algn="r"/>
                      <a:r>
                        <a:rPr lang="en-US" sz="700" dirty="0"/>
                        <a:t>6</a:t>
                      </a:r>
                    </a:p>
                  </a:txBody>
                  <a:tcPr>
                    <a:solidFill>
                      <a:schemeClr val="bg1"/>
                    </a:solidFill>
                  </a:tcPr>
                </a:tc>
                <a:tc>
                  <a:txBody>
                    <a:bodyPr/>
                    <a:lstStyle/>
                    <a:p>
                      <a:pPr algn="r"/>
                      <a:r>
                        <a:rPr lang="en-US" sz="700" dirty="0"/>
                        <a:t>6</a:t>
                      </a:r>
                    </a:p>
                  </a:txBody>
                  <a:tcPr>
                    <a:solidFill>
                      <a:schemeClr val="bg1"/>
                    </a:solidFill>
                  </a:tcPr>
                </a:tc>
                <a:tc>
                  <a:txBody>
                    <a:bodyPr/>
                    <a:lstStyle/>
                    <a:p>
                      <a:pPr algn="r"/>
                      <a:r>
                        <a:rPr lang="en-US" sz="700" dirty="0"/>
                        <a:t>10</a:t>
                      </a:r>
                    </a:p>
                  </a:txBody>
                  <a:tcPr>
                    <a:solidFill>
                      <a:schemeClr val="bg1"/>
                    </a:solidFill>
                  </a:tcPr>
                </a:tc>
                <a:tc>
                  <a:txBody>
                    <a:bodyPr/>
                    <a:lstStyle/>
                    <a:p>
                      <a:pPr algn="r"/>
                      <a:r>
                        <a:rPr lang="en-US" sz="700" dirty="0"/>
                        <a:t>4</a:t>
                      </a:r>
                    </a:p>
                  </a:txBody>
                  <a:tcPr>
                    <a:solidFill>
                      <a:schemeClr val="bg1"/>
                    </a:solidFill>
                  </a:tcPr>
                </a:tc>
                <a:extLst>
                  <a:ext uri="{0D108BD9-81ED-4DB2-BD59-A6C34878D82A}">
                    <a16:rowId xmlns:a16="http://schemas.microsoft.com/office/drawing/2014/main" val="10010"/>
                  </a:ext>
                </a:extLst>
              </a:tr>
              <a:tr h="234110">
                <a:tc>
                  <a:txBody>
                    <a:bodyPr/>
                    <a:lstStyle/>
                    <a:p>
                      <a:r>
                        <a:rPr lang="en-US" sz="700" dirty="0" err="1"/>
                        <a:t>Leu</a:t>
                      </a:r>
                      <a:endParaRPr lang="en-US" sz="700" dirty="0"/>
                    </a:p>
                  </a:txBody>
                  <a:tcPr>
                    <a:solidFill>
                      <a:schemeClr val="bg1"/>
                    </a:solidFill>
                  </a:tcPr>
                </a:tc>
                <a:tc>
                  <a:txBody>
                    <a:bodyPr/>
                    <a:lstStyle/>
                    <a:p>
                      <a:pPr algn="r"/>
                      <a:r>
                        <a:rPr lang="en-US" sz="700" dirty="0"/>
                        <a:t>6</a:t>
                      </a:r>
                    </a:p>
                  </a:txBody>
                  <a:tcPr>
                    <a:solidFill>
                      <a:schemeClr val="bg1"/>
                    </a:solidFill>
                  </a:tcPr>
                </a:tc>
                <a:tc>
                  <a:txBody>
                    <a:bodyPr/>
                    <a:lstStyle/>
                    <a:p>
                      <a:pPr algn="r"/>
                      <a:r>
                        <a:rPr lang="en-US" sz="700" dirty="0"/>
                        <a:t>6</a:t>
                      </a:r>
                    </a:p>
                  </a:txBody>
                  <a:tcPr>
                    <a:solidFill>
                      <a:schemeClr val="bg1"/>
                    </a:solidFill>
                  </a:tcPr>
                </a:tc>
                <a:tc>
                  <a:txBody>
                    <a:bodyPr/>
                    <a:lstStyle/>
                    <a:p>
                      <a:pPr algn="r"/>
                      <a:r>
                        <a:rPr lang="en-US" sz="700" dirty="0"/>
                        <a:t>19</a:t>
                      </a:r>
                    </a:p>
                  </a:txBody>
                  <a:tcPr>
                    <a:solidFill>
                      <a:schemeClr val="bg1"/>
                    </a:solidFill>
                  </a:tcPr>
                </a:tc>
                <a:tc>
                  <a:txBody>
                    <a:bodyPr/>
                    <a:lstStyle/>
                    <a:p>
                      <a:pPr algn="r"/>
                      <a:r>
                        <a:rPr lang="en-US" sz="700" dirty="0"/>
                        <a:t>7.8</a:t>
                      </a:r>
                    </a:p>
                  </a:txBody>
                  <a:tcPr>
                    <a:solidFill>
                      <a:schemeClr val="bg1"/>
                    </a:solidFill>
                  </a:tcPr>
                </a:tc>
                <a:extLst>
                  <a:ext uri="{0D108BD9-81ED-4DB2-BD59-A6C34878D82A}">
                    <a16:rowId xmlns:a16="http://schemas.microsoft.com/office/drawing/2014/main" val="10011"/>
                  </a:ext>
                </a:extLst>
              </a:tr>
              <a:tr h="215661">
                <a:tc>
                  <a:txBody>
                    <a:bodyPr/>
                    <a:lstStyle/>
                    <a:p>
                      <a:r>
                        <a:rPr lang="en-US" sz="700" dirty="0"/>
                        <a:t>Lys</a:t>
                      </a:r>
                    </a:p>
                  </a:txBody>
                  <a:tcPr>
                    <a:solidFill>
                      <a:schemeClr val="bg1"/>
                    </a:solidFill>
                  </a:tcPr>
                </a:tc>
                <a:tc>
                  <a:txBody>
                    <a:bodyPr/>
                    <a:lstStyle/>
                    <a:p>
                      <a:pPr algn="r"/>
                      <a:r>
                        <a:rPr lang="en-US" sz="700" dirty="0"/>
                        <a:t>18</a:t>
                      </a:r>
                    </a:p>
                  </a:txBody>
                  <a:tcPr>
                    <a:solidFill>
                      <a:schemeClr val="bg1"/>
                    </a:solidFill>
                  </a:tcPr>
                </a:tc>
                <a:tc>
                  <a:txBody>
                    <a:bodyPr/>
                    <a:lstStyle/>
                    <a:p>
                      <a:pPr algn="r"/>
                      <a:r>
                        <a:rPr lang="en-US" sz="700" dirty="0"/>
                        <a:t>17</a:t>
                      </a:r>
                    </a:p>
                  </a:txBody>
                  <a:tcPr>
                    <a:solidFill>
                      <a:schemeClr val="bg1"/>
                    </a:solidFill>
                  </a:tcPr>
                </a:tc>
                <a:tc>
                  <a:txBody>
                    <a:bodyPr/>
                    <a:lstStyle/>
                    <a:p>
                      <a:pPr algn="r"/>
                      <a:r>
                        <a:rPr lang="en-US" sz="700" dirty="0"/>
                        <a:t>14</a:t>
                      </a:r>
                    </a:p>
                  </a:txBody>
                  <a:tcPr>
                    <a:solidFill>
                      <a:schemeClr val="bg1"/>
                    </a:solidFill>
                  </a:tcPr>
                </a:tc>
                <a:tc>
                  <a:txBody>
                    <a:bodyPr/>
                    <a:lstStyle/>
                    <a:p>
                      <a:pPr algn="r"/>
                      <a:r>
                        <a:rPr lang="en-US" sz="700" dirty="0"/>
                        <a:t>5.7</a:t>
                      </a:r>
                    </a:p>
                  </a:txBody>
                  <a:tcPr>
                    <a:solidFill>
                      <a:schemeClr val="bg1"/>
                    </a:solidFill>
                  </a:tcPr>
                </a:tc>
                <a:extLst>
                  <a:ext uri="{0D108BD9-81ED-4DB2-BD59-A6C34878D82A}">
                    <a16:rowId xmlns:a16="http://schemas.microsoft.com/office/drawing/2014/main" val="10012"/>
                  </a:ext>
                </a:extLst>
              </a:tr>
              <a:tr h="206838">
                <a:tc>
                  <a:txBody>
                    <a:bodyPr/>
                    <a:lstStyle/>
                    <a:p>
                      <a:r>
                        <a:rPr lang="en-US" sz="700" dirty="0"/>
                        <a:t>Met</a:t>
                      </a:r>
                    </a:p>
                  </a:txBody>
                  <a:tcPr>
                    <a:solidFill>
                      <a:schemeClr val="bg1"/>
                    </a:solidFill>
                  </a:tcPr>
                </a:tc>
                <a:tc>
                  <a:txBody>
                    <a:bodyPr/>
                    <a:lstStyle/>
                    <a:p>
                      <a:pPr algn="r"/>
                      <a:r>
                        <a:rPr lang="en-US" sz="700" dirty="0"/>
                        <a:t>2</a:t>
                      </a:r>
                    </a:p>
                  </a:txBody>
                  <a:tcPr>
                    <a:solidFill>
                      <a:schemeClr val="bg1"/>
                    </a:solidFill>
                  </a:tcPr>
                </a:tc>
                <a:tc>
                  <a:txBody>
                    <a:bodyPr/>
                    <a:lstStyle/>
                    <a:p>
                      <a:pPr algn="r"/>
                      <a:r>
                        <a:rPr lang="en-US" sz="700" dirty="0"/>
                        <a:t>2</a:t>
                      </a:r>
                    </a:p>
                  </a:txBody>
                  <a:tcPr>
                    <a:solidFill>
                      <a:schemeClr val="bg1"/>
                    </a:solidFill>
                  </a:tcPr>
                </a:tc>
                <a:tc>
                  <a:txBody>
                    <a:bodyPr/>
                    <a:lstStyle/>
                    <a:p>
                      <a:pPr algn="r"/>
                      <a:r>
                        <a:rPr lang="en-US" sz="700" dirty="0"/>
                        <a:t>2</a:t>
                      </a:r>
                    </a:p>
                  </a:txBody>
                  <a:tcPr>
                    <a:solidFill>
                      <a:schemeClr val="bg1"/>
                    </a:solidFill>
                  </a:tcPr>
                </a:tc>
                <a:tc>
                  <a:txBody>
                    <a:bodyPr/>
                    <a:lstStyle/>
                    <a:p>
                      <a:pPr algn="r"/>
                      <a:r>
                        <a:rPr lang="en-US" sz="700" dirty="0"/>
                        <a:t>0.8</a:t>
                      </a:r>
                    </a:p>
                  </a:txBody>
                  <a:tcPr>
                    <a:solidFill>
                      <a:schemeClr val="bg1"/>
                    </a:solidFill>
                  </a:tcPr>
                </a:tc>
                <a:extLst>
                  <a:ext uri="{0D108BD9-81ED-4DB2-BD59-A6C34878D82A}">
                    <a16:rowId xmlns:a16="http://schemas.microsoft.com/office/drawing/2014/main" val="10013"/>
                  </a:ext>
                </a:extLst>
              </a:tr>
              <a:tr h="217266">
                <a:tc>
                  <a:txBody>
                    <a:bodyPr/>
                    <a:lstStyle/>
                    <a:p>
                      <a:r>
                        <a:rPr lang="en-US" sz="700" dirty="0" err="1"/>
                        <a:t>Phe</a:t>
                      </a:r>
                      <a:endParaRPr lang="en-US" sz="700" dirty="0"/>
                    </a:p>
                  </a:txBody>
                  <a:tcPr>
                    <a:solidFill>
                      <a:schemeClr val="bg1"/>
                    </a:solidFill>
                  </a:tcPr>
                </a:tc>
                <a:tc>
                  <a:txBody>
                    <a:bodyPr/>
                    <a:lstStyle/>
                    <a:p>
                      <a:pPr algn="r"/>
                      <a:r>
                        <a:rPr lang="en-US" sz="700" dirty="0"/>
                        <a:t>4</a:t>
                      </a:r>
                    </a:p>
                  </a:txBody>
                  <a:tcPr>
                    <a:solidFill>
                      <a:schemeClr val="bg1"/>
                    </a:solidFill>
                  </a:tcPr>
                </a:tc>
                <a:tc>
                  <a:txBody>
                    <a:bodyPr/>
                    <a:lstStyle/>
                    <a:p>
                      <a:pPr algn="r"/>
                      <a:r>
                        <a:rPr lang="en-US" sz="700" dirty="0"/>
                        <a:t>4</a:t>
                      </a:r>
                    </a:p>
                  </a:txBody>
                  <a:tcPr>
                    <a:solidFill>
                      <a:schemeClr val="bg1"/>
                    </a:solidFill>
                  </a:tcPr>
                </a:tc>
                <a:tc>
                  <a:txBody>
                    <a:bodyPr/>
                    <a:lstStyle/>
                    <a:p>
                      <a:pPr algn="r"/>
                      <a:r>
                        <a:rPr lang="en-US" sz="700" dirty="0"/>
                        <a:t>6</a:t>
                      </a:r>
                    </a:p>
                  </a:txBody>
                  <a:tcPr>
                    <a:solidFill>
                      <a:schemeClr val="bg1"/>
                    </a:solidFill>
                  </a:tcPr>
                </a:tc>
                <a:tc>
                  <a:txBody>
                    <a:bodyPr/>
                    <a:lstStyle/>
                    <a:p>
                      <a:pPr algn="r"/>
                      <a:r>
                        <a:rPr lang="en-US" sz="700" dirty="0"/>
                        <a:t>2.4</a:t>
                      </a:r>
                    </a:p>
                  </a:txBody>
                  <a:tcPr>
                    <a:solidFill>
                      <a:schemeClr val="bg1"/>
                    </a:solidFill>
                  </a:tcPr>
                </a:tc>
                <a:extLst>
                  <a:ext uri="{0D108BD9-81ED-4DB2-BD59-A6C34878D82A}">
                    <a16:rowId xmlns:a16="http://schemas.microsoft.com/office/drawing/2014/main" val="10014"/>
                  </a:ext>
                </a:extLst>
              </a:tr>
              <a:tr h="227693">
                <a:tc>
                  <a:txBody>
                    <a:bodyPr/>
                    <a:lstStyle/>
                    <a:p>
                      <a:r>
                        <a:rPr lang="en-US" sz="700" dirty="0"/>
                        <a:t>Pro</a:t>
                      </a:r>
                    </a:p>
                  </a:txBody>
                  <a:tcPr>
                    <a:solidFill>
                      <a:schemeClr val="bg1"/>
                    </a:solidFill>
                  </a:tcPr>
                </a:tc>
                <a:tc>
                  <a:txBody>
                    <a:bodyPr/>
                    <a:lstStyle/>
                    <a:p>
                      <a:pPr algn="r"/>
                      <a:r>
                        <a:rPr lang="en-US" sz="700" dirty="0"/>
                        <a:t>4</a:t>
                      </a:r>
                    </a:p>
                  </a:txBody>
                  <a:tcPr>
                    <a:solidFill>
                      <a:schemeClr val="bg1"/>
                    </a:solidFill>
                  </a:tcPr>
                </a:tc>
                <a:tc>
                  <a:txBody>
                    <a:bodyPr/>
                    <a:lstStyle/>
                    <a:p>
                      <a:pPr algn="r"/>
                      <a:r>
                        <a:rPr lang="en-US" sz="700" dirty="0"/>
                        <a:t>4</a:t>
                      </a:r>
                    </a:p>
                  </a:txBody>
                  <a:tcPr>
                    <a:solidFill>
                      <a:schemeClr val="bg1"/>
                    </a:solidFill>
                  </a:tcPr>
                </a:tc>
                <a:tc>
                  <a:txBody>
                    <a:bodyPr/>
                    <a:lstStyle/>
                    <a:p>
                      <a:pPr algn="r"/>
                      <a:r>
                        <a:rPr lang="en-US" sz="700" dirty="0"/>
                        <a:t>9</a:t>
                      </a:r>
                    </a:p>
                  </a:txBody>
                  <a:tcPr>
                    <a:solidFill>
                      <a:schemeClr val="bg1"/>
                    </a:solidFill>
                  </a:tcPr>
                </a:tc>
                <a:tc>
                  <a:txBody>
                    <a:bodyPr/>
                    <a:lstStyle/>
                    <a:p>
                      <a:pPr algn="r"/>
                      <a:r>
                        <a:rPr lang="en-US" sz="700" dirty="0"/>
                        <a:t>3.7</a:t>
                      </a:r>
                    </a:p>
                  </a:txBody>
                  <a:tcPr>
                    <a:solidFill>
                      <a:schemeClr val="bg1"/>
                    </a:solidFill>
                  </a:tcPr>
                </a:tc>
                <a:extLst>
                  <a:ext uri="{0D108BD9-81ED-4DB2-BD59-A6C34878D82A}">
                    <a16:rowId xmlns:a16="http://schemas.microsoft.com/office/drawing/2014/main" val="10015"/>
                  </a:ext>
                </a:extLst>
              </a:tr>
              <a:tr h="209245">
                <a:tc>
                  <a:txBody>
                    <a:bodyPr/>
                    <a:lstStyle/>
                    <a:p>
                      <a:r>
                        <a:rPr lang="en-US" sz="700" dirty="0" err="1"/>
                        <a:t>Ser</a:t>
                      </a:r>
                      <a:endParaRPr lang="en-US" sz="700" dirty="0"/>
                    </a:p>
                  </a:txBody>
                  <a:tcPr>
                    <a:solidFill>
                      <a:schemeClr val="bg1"/>
                    </a:solidFill>
                  </a:tcPr>
                </a:tc>
                <a:tc>
                  <a:txBody>
                    <a:bodyPr/>
                    <a:lstStyle/>
                    <a:p>
                      <a:pPr algn="r"/>
                      <a:r>
                        <a:rPr lang="en-US" sz="700" dirty="0"/>
                        <a:t>1</a:t>
                      </a:r>
                    </a:p>
                  </a:txBody>
                  <a:tcPr>
                    <a:solidFill>
                      <a:schemeClr val="bg1"/>
                    </a:solidFill>
                  </a:tcPr>
                </a:tc>
                <a:tc>
                  <a:txBody>
                    <a:bodyPr/>
                    <a:lstStyle/>
                    <a:p>
                      <a:pPr algn="r"/>
                      <a:r>
                        <a:rPr lang="en-US" sz="700" dirty="0"/>
                        <a:t>1</a:t>
                      </a:r>
                    </a:p>
                  </a:txBody>
                  <a:tcPr>
                    <a:solidFill>
                      <a:schemeClr val="bg1"/>
                    </a:solidFill>
                  </a:tcPr>
                </a:tc>
                <a:tc>
                  <a:txBody>
                    <a:bodyPr/>
                    <a:lstStyle/>
                    <a:p>
                      <a:pPr algn="r"/>
                      <a:r>
                        <a:rPr lang="en-US" sz="700" dirty="0"/>
                        <a:t>28</a:t>
                      </a:r>
                    </a:p>
                  </a:txBody>
                  <a:tcPr>
                    <a:solidFill>
                      <a:schemeClr val="bg1"/>
                    </a:solidFill>
                  </a:tcPr>
                </a:tc>
                <a:tc>
                  <a:txBody>
                    <a:bodyPr/>
                    <a:lstStyle/>
                    <a:p>
                      <a:pPr algn="r"/>
                      <a:r>
                        <a:rPr lang="en-US" sz="700" dirty="0"/>
                        <a:t>11.4</a:t>
                      </a:r>
                    </a:p>
                  </a:txBody>
                  <a:tcPr>
                    <a:solidFill>
                      <a:schemeClr val="bg1"/>
                    </a:solidFill>
                  </a:tcPr>
                </a:tc>
                <a:extLst>
                  <a:ext uri="{0D108BD9-81ED-4DB2-BD59-A6C34878D82A}">
                    <a16:rowId xmlns:a16="http://schemas.microsoft.com/office/drawing/2014/main" val="10016"/>
                  </a:ext>
                </a:extLst>
              </a:tr>
              <a:tr h="219672">
                <a:tc>
                  <a:txBody>
                    <a:bodyPr/>
                    <a:lstStyle/>
                    <a:p>
                      <a:r>
                        <a:rPr lang="en-US" sz="700" dirty="0" err="1"/>
                        <a:t>Thr</a:t>
                      </a:r>
                      <a:endParaRPr lang="en-US" sz="700" dirty="0"/>
                    </a:p>
                  </a:txBody>
                  <a:tcPr>
                    <a:solidFill>
                      <a:schemeClr val="bg1"/>
                    </a:solidFill>
                  </a:tcPr>
                </a:tc>
                <a:tc>
                  <a:txBody>
                    <a:bodyPr/>
                    <a:lstStyle/>
                    <a:p>
                      <a:pPr algn="r"/>
                      <a:r>
                        <a:rPr lang="en-US" sz="700" dirty="0"/>
                        <a:t>8</a:t>
                      </a:r>
                    </a:p>
                  </a:txBody>
                  <a:tcPr>
                    <a:solidFill>
                      <a:schemeClr val="bg1"/>
                    </a:solidFill>
                  </a:tcPr>
                </a:tc>
                <a:tc>
                  <a:txBody>
                    <a:bodyPr/>
                    <a:lstStyle/>
                    <a:p>
                      <a:pPr algn="r"/>
                      <a:r>
                        <a:rPr lang="en-US" sz="700" dirty="0"/>
                        <a:t>8</a:t>
                      </a:r>
                    </a:p>
                  </a:txBody>
                  <a:tcPr>
                    <a:solidFill>
                      <a:schemeClr val="bg1"/>
                    </a:solidFill>
                  </a:tcPr>
                </a:tc>
                <a:tc>
                  <a:txBody>
                    <a:bodyPr/>
                    <a:lstStyle/>
                    <a:p>
                      <a:pPr algn="r"/>
                      <a:r>
                        <a:rPr lang="en-US" sz="700" dirty="0"/>
                        <a:t>23</a:t>
                      </a:r>
                    </a:p>
                  </a:txBody>
                  <a:tcPr>
                    <a:solidFill>
                      <a:schemeClr val="bg1"/>
                    </a:solidFill>
                  </a:tcPr>
                </a:tc>
                <a:tc>
                  <a:txBody>
                    <a:bodyPr/>
                    <a:lstStyle/>
                    <a:p>
                      <a:pPr algn="r"/>
                      <a:r>
                        <a:rPr lang="en-US" sz="700" dirty="0"/>
                        <a:t>9.4</a:t>
                      </a:r>
                    </a:p>
                  </a:txBody>
                  <a:tcPr>
                    <a:solidFill>
                      <a:schemeClr val="bg1"/>
                    </a:solidFill>
                  </a:tcPr>
                </a:tc>
                <a:extLst>
                  <a:ext uri="{0D108BD9-81ED-4DB2-BD59-A6C34878D82A}">
                    <a16:rowId xmlns:a16="http://schemas.microsoft.com/office/drawing/2014/main" val="10017"/>
                  </a:ext>
                </a:extLst>
              </a:tr>
              <a:tr h="191598">
                <a:tc>
                  <a:txBody>
                    <a:bodyPr/>
                    <a:lstStyle/>
                    <a:p>
                      <a:r>
                        <a:rPr lang="en-US" sz="700" dirty="0" err="1"/>
                        <a:t>Trp</a:t>
                      </a:r>
                      <a:endParaRPr lang="en-US" sz="700" dirty="0"/>
                    </a:p>
                  </a:txBody>
                  <a:tcPr>
                    <a:solidFill>
                      <a:schemeClr val="bg1"/>
                    </a:solidFill>
                  </a:tcPr>
                </a:tc>
                <a:tc>
                  <a:txBody>
                    <a:bodyPr/>
                    <a:lstStyle/>
                    <a:p>
                      <a:pPr algn="r"/>
                      <a:r>
                        <a:rPr lang="en-US" sz="700" dirty="0"/>
                        <a:t>1</a:t>
                      </a:r>
                    </a:p>
                  </a:txBody>
                  <a:tcPr>
                    <a:solidFill>
                      <a:schemeClr val="bg1"/>
                    </a:solidFill>
                  </a:tcPr>
                </a:tc>
                <a:tc>
                  <a:txBody>
                    <a:bodyPr/>
                    <a:lstStyle/>
                    <a:p>
                      <a:pPr algn="r"/>
                      <a:r>
                        <a:rPr lang="en-US" sz="700" dirty="0"/>
                        <a:t>1</a:t>
                      </a:r>
                    </a:p>
                  </a:txBody>
                  <a:tcPr>
                    <a:solidFill>
                      <a:schemeClr val="bg1"/>
                    </a:solidFill>
                  </a:tcPr>
                </a:tc>
                <a:tc>
                  <a:txBody>
                    <a:bodyPr/>
                    <a:lstStyle/>
                    <a:p>
                      <a:pPr algn="r"/>
                      <a:r>
                        <a:rPr lang="en-US" sz="700" dirty="0"/>
                        <a:t>8</a:t>
                      </a:r>
                    </a:p>
                  </a:txBody>
                  <a:tcPr>
                    <a:solidFill>
                      <a:schemeClr val="bg1"/>
                    </a:solidFill>
                  </a:tcPr>
                </a:tc>
                <a:tc>
                  <a:txBody>
                    <a:bodyPr/>
                    <a:lstStyle/>
                    <a:p>
                      <a:pPr algn="r"/>
                      <a:r>
                        <a:rPr lang="en-US" sz="700" dirty="0"/>
                        <a:t>3.3</a:t>
                      </a:r>
                    </a:p>
                  </a:txBody>
                  <a:tcPr>
                    <a:solidFill>
                      <a:schemeClr val="bg1"/>
                    </a:solidFill>
                  </a:tcPr>
                </a:tc>
                <a:extLst>
                  <a:ext uri="{0D108BD9-81ED-4DB2-BD59-A6C34878D82A}">
                    <a16:rowId xmlns:a16="http://schemas.microsoft.com/office/drawing/2014/main" val="10018"/>
                  </a:ext>
                </a:extLst>
              </a:tr>
              <a:tr h="221276">
                <a:tc>
                  <a:txBody>
                    <a:bodyPr/>
                    <a:lstStyle/>
                    <a:p>
                      <a:r>
                        <a:rPr lang="en-US" sz="700" dirty="0"/>
                        <a:t>Tyr</a:t>
                      </a:r>
                    </a:p>
                  </a:txBody>
                  <a:tcPr>
                    <a:solidFill>
                      <a:schemeClr val="bg1"/>
                    </a:solidFill>
                  </a:tcPr>
                </a:tc>
                <a:tc>
                  <a:txBody>
                    <a:bodyPr/>
                    <a:lstStyle/>
                    <a:p>
                      <a:pPr algn="r"/>
                      <a:r>
                        <a:rPr lang="en-US" sz="700" dirty="0"/>
                        <a:t>4</a:t>
                      </a:r>
                    </a:p>
                  </a:txBody>
                  <a:tcPr>
                    <a:solidFill>
                      <a:schemeClr val="bg1"/>
                    </a:solidFill>
                  </a:tcPr>
                </a:tc>
                <a:tc>
                  <a:txBody>
                    <a:bodyPr/>
                    <a:lstStyle/>
                    <a:p>
                      <a:pPr algn="r"/>
                      <a:r>
                        <a:rPr lang="en-US" sz="700" dirty="0"/>
                        <a:t>4</a:t>
                      </a:r>
                    </a:p>
                  </a:txBody>
                  <a:tcPr>
                    <a:solidFill>
                      <a:schemeClr val="bg1"/>
                    </a:solidFill>
                  </a:tcPr>
                </a:tc>
                <a:tc>
                  <a:txBody>
                    <a:bodyPr/>
                    <a:lstStyle/>
                    <a:p>
                      <a:pPr algn="r"/>
                      <a:r>
                        <a:rPr lang="en-US" sz="700" dirty="0"/>
                        <a:t>4</a:t>
                      </a:r>
                    </a:p>
                  </a:txBody>
                  <a:tcPr>
                    <a:solidFill>
                      <a:schemeClr val="bg1"/>
                    </a:solidFill>
                  </a:tcPr>
                </a:tc>
                <a:tc>
                  <a:txBody>
                    <a:bodyPr/>
                    <a:lstStyle/>
                    <a:p>
                      <a:pPr algn="r"/>
                      <a:r>
                        <a:rPr lang="en-US" sz="700" dirty="0"/>
                        <a:t>1.6</a:t>
                      </a:r>
                    </a:p>
                  </a:txBody>
                  <a:tcPr>
                    <a:solidFill>
                      <a:schemeClr val="bg1"/>
                    </a:solidFill>
                  </a:tcPr>
                </a:tc>
                <a:extLst>
                  <a:ext uri="{0D108BD9-81ED-4DB2-BD59-A6C34878D82A}">
                    <a16:rowId xmlns:a16="http://schemas.microsoft.com/office/drawing/2014/main" val="10019"/>
                  </a:ext>
                </a:extLst>
              </a:tr>
              <a:tr h="222078">
                <a:tc>
                  <a:txBody>
                    <a:bodyPr/>
                    <a:lstStyle/>
                    <a:p>
                      <a:r>
                        <a:rPr lang="en-US" sz="700" dirty="0"/>
                        <a:t>Val</a:t>
                      </a:r>
                    </a:p>
                  </a:txBody>
                  <a:tcPr>
                    <a:solidFill>
                      <a:schemeClr val="bg1"/>
                    </a:solidFill>
                  </a:tcPr>
                </a:tc>
                <a:tc>
                  <a:txBody>
                    <a:bodyPr/>
                    <a:lstStyle/>
                    <a:p>
                      <a:pPr algn="r"/>
                      <a:r>
                        <a:rPr lang="en-US" sz="700" dirty="0"/>
                        <a:t>3</a:t>
                      </a:r>
                    </a:p>
                  </a:txBody>
                  <a:tcPr>
                    <a:solidFill>
                      <a:schemeClr val="bg1"/>
                    </a:solidFill>
                  </a:tcPr>
                </a:tc>
                <a:tc>
                  <a:txBody>
                    <a:bodyPr/>
                    <a:lstStyle/>
                    <a:p>
                      <a:pPr algn="r"/>
                      <a:r>
                        <a:rPr lang="en-US" sz="700" dirty="0"/>
                        <a:t>3</a:t>
                      </a:r>
                    </a:p>
                  </a:txBody>
                  <a:tcPr>
                    <a:solidFill>
                      <a:schemeClr val="bg1"/>
                    </a:solidFill>
                  </a:tcPr>
                </a:tc>
                <a:tc>
                  <a:txBody>
                    <a:bodyPr/>
                    <a:lstStyle/>
                    <a:p>
                      <a:pPr algn="r"/>
                      <a:r>
                        <a:rPr lang="en-US" sz="700" dirty="0"/>
                        <a:t>23</a:t>
                      </a:r>
                    </a:p>
                  </a:txBody>
                  <a:tcPr>
                    <a:solidFill>
                      <a:schemeClr val="bg1"/>
                    </a:solidFill>
                  </a:tcPr>
                </a:tc>
                <a:tc>
                  <a:txBody>
                    <a:bodyPr/>
                    <a:lstStyle/>
                    <a:p>
                      <a:pPr algn="r"/>
                      <a:r>
                        <a:rPr lang="en-US" sz="700" dirty="0"/>
                        <a:t>9.4</a:t>
                      </a:r>
                    </a:p>
                  </a:txBody>
                  <a:tcPr>
                    <a:solidFill>
                      <a:schemeClr val="bg1"/>
                    </a:solidFill>
                  </a:tcPr>
                </a:tc>
                <a:extLst>
                  <a:ext uri="{0D108BD9-81ED-4DB2-BD59-A6C34878D82A}">
                    <a16:rowId xmlns:a16="http://schemas.microsoft.com/office/drawing/2014/main" val="10020"/>
                  </a:ext>
                </a:extLst>
              </a:tr>
              <a:tr h="213255">
                <a:tc>
                  <a:txBody>
                    <a:bodyPr/>
                    <a:lstStyle/>
                    <a:p>
                      <a:r>
                        <a:rPr lang="en-US" sz="700" dirty="0"/>
                        <a:t>Total</a:t>
                      </a:r>
                    </a:p>
                  </a:txBody>
                  <a:tcPr>
                    <a:solidFill>
                      <a:schemeClr val="bg1"/>
                    </a:solidFill>
                  </a:tcPr>
                </a:tc>
                <a:tc>
                  <a:txBody>
                    <a:bodyPr/>
                    <a:lstStyle/>
                    <a:p>
                      <a:pPr algn="r"/>
                      <a:r>
                        <a:rPr lang="en-US" sz="700" dirty="0"/>
                        <a:t>104</a:t>
                      </a:r>
                    </a:p>
                  </a:txBody>
                  <a:tcPr>
                    <a:solidFill>
                      <a:schemeClr val="bg1"/>
                    </a:solidFill>
                  </a:tcPr>
                </a:tc>
                <a:tc>
                  <a:txBody>
                    <a:bodyPr/>
                    <a:lstStyle/>
                    <a:p>
                      <a:pPr algn="r"/>
                      <a:r>
                        <a:rPr lang="en-US" sz="700" dirty="0"/>
                        <a:t>102</a:t>
                      </a:r>
                      <a:endParaRPr lang="en-US" sz="700" baseline="30000" dirty="0"/>
                    </a:p>
                  </a:txBody>
                  <a:tcPr>
                    <a:solidFill>
                      <a:schemeClr val="bg1"/>
                    </a:solidFill>
                  </a:tcPr>
                </a:tc>
                <a:tc>
                  <a:txBody>
                    <a:bodyPr/>
                    <a:lstStyle/>
                    <a:p>
                      <a:pPr algn="r"/>
                      <a:r>
                        <a:rPr lang="en-US" sz="700" dirty="0"/>
                        <a:t>245</a:t>
                      </a:r>
                    </a:p>
                  </a:txBody>
                  <a:tcPr>
                    <a:solidFill>
                      <a:schemeClr val="bg1"/>
                    </a:solidFill>
                  </a:tcPr>
                </a:tc>
                <a:tc>
                  <a:txBody>
                    <a:bodyPr/>
                    <a:lstStyle/>
                    <a:p>
                      <a:pPr algn="r"/>
                      <a:r>
                        <a:rPr lang="en-US" sz="700" dirty="0"/>
                        <a:t>99.7</a:t>
                      </a:r>
                      <a:endParaRPr lang="en-US" sz="700" baseline="30000" dirty="0"/>
                    </a:p>
                  </a:txBody>
                  <a:tcPr>
                    <a:solidFill>
                      <a:schemeClr val="bg1"/>
                    </a:solidFill>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2555540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96"/>
        <p:cNvGrpSpPr/>
        <p:nvPr/>
      </p:nvGrpSpPr>
      <p:grpSpPr>
        <a:xfrm>
          <a:off x="0" y="0"/>
          <a:ext cx="0" cy="0"/>
          <a:chOff x="0" y="0"/>
          <a:chExt cx="0" cy="0"/>
        </a:xfrm>
      </p:grpSpPr>
      <p:sp>
        <p:nvSpPr>
          <p:cNvPr id="4" name="Title 3">
            <a:extLst>
              <a:ext uri="{FF2B5EF4-FFF2-40B4-BE49-F238E27FC236}">
                <a16:creationId xmlns:a16="http://schemas.microsoft.com/office/drawing/2014/main" id="{90DD4B9B-FBE7-4283-831B-1CF2E0388D8E}"/>
              </a:ext>
            </a:extLst>
          </p:cNvPr>
          <p:cNvSpPr>
            <a:spLocks noGrp="1"/>
          </p:cNvSpPr>
          <p:nvPr>
            <p:ph type="ctrTitle"/>
          </p:nvPr>
        </p:nvSpPr>
        <p:spPr/>
        <p:txBody>
          <a:bodyPr/>
          <a:lstStyle/>
          <a:p>
            <a:r>
              <a:rPr lang="en-US" dirty="0">
                <a:solidFill>
                  <a:srgbClr val="674EA7"/>
                </a:solidFill>
                <a:latin typeface="Arial" panose="020B0604020202020204" pitchFamily="34" charset="0"/>
                <a:cs typeface="Arial" panose="020B0604020202020204" pitchFamily="34" charset="0"/>
              </a:rPr>
              <a:t>3.1</a:t>
            </a:r>
            <a:r>
              <a:rPr lang="en-US" dirty="0">
                <a:latin typeface="Arial" panose="020B0604020202020204" pitchFamily="34" charset="0"/>
                <a:cs typeface="Arial" panose="020B0604020202020204" pitchFamily="34" charset="0"/>
              </a:rPr>
              <a:t>    </a:t>
            </a:r>
            <a:r>
              <a:rPr lang="en-US" dirty="0">
                <a:solidFill>
                  <a:srgbClr val="1D6E7D"/>
                </a:solidFill>
                <a:latin typeface="Arial" panose="020B0604020202020204" pitchFamily="34" charset="0"/>
                <a:cs typeface="Arial" panose="020B0604020202020204" pitchFamily="34" charset="0"/>
              </a:rPr>
              <a:t>Amino Acids</a:t>
            </a:r>
            <a:endParaRPr lang="en-AU"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3" name="Title 2">
            <a:extLst>
              <a:ext uri="{FF2B5EF4-FFF2-40B4-BE49-F238E27FC236}">
                <a16:creationId xmlns:a16="http://schemas.microsoft.com/office/drawing/2014/main" id="{EA39DA76-BCA7-4D09-A3BE-805D4B055521}"/>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Estimating the Number of </a:t>
            </a:r>
            <a:br>
              <a:rPr lang="en-US" dirty="0">
                <a:solidFill>
                  <a:schemeClr val="accent4"/>
                </a:solidFill>
                <a:latin typeface="Arial" panose="020B0604020202020204" pitchFamily="34" charset="0"/>
                <a:cs typeface="Arial" panose="020B0604020202020204" pitchFamily="34" charset="0"/>
              </a:rPr>
            </a:br>
            <a:r>
              <a:rPr lang="en-US" dirty="0">
                <a:solidFill>
                  <a:schemeClr val="accent4"/>
                </a:solidFill>
                <a:latin typeface="Arial" panose="020B0604020202020204" pitchFamily="34" charset="0"/>
                <a:cs typeface="Arial" panose="020B0604020202020204" pitchFamily="34" charset="0"/>
              </a:rPr>
              <a:t>Amino Acid Residues</a:t>
            </a:r>
            <a:endParaRPr lang="en-AU" dirty="0"/>
          </a:p>
        </p:txBody>
      </p:sp>
      <p:sp>
        <p:nvSpPr>
          <p:cNvPr id="7" name="Google Shape;447;p22">
            <a:extLst>
              <a:ext uri="{FF2B5EF4-FFF2-40B4-BE49-F238E27FC236}">
                <a16:creationId xmlns:a16="http://schemas.microsoft.com/office/drawing/2014/main" id="{46A8FD48-3503-9244-AA53-850CD4551E56}"/>
              </a:ext>
            </a:extLst>
          </p:cNvPr>
          <p:cNvSpPr txBox="1">
            <a:spLocks/>
          </p:cNvSpPr>
          <p:nvPr/>
        </p:nvSpPr>
        <p:spPr>
          <a:xfrm>
            <a:off x="806958" y="1661160"/>
            <a:ext cx="7976824" cy="4572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dk1"/>
              </a:buClr>
              <a:buSzPts val="238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number of residues = molecular weight/110</a:t>
            </a:r>
          </a:p>
          <a:p>
            <a:pPr>
              <a:buClr>
                <a:schemeClr val="dk1"/>
              </a:buClr>
              <a:buSzPts val="2380"/>
            </a:pPr>
            <a:endParaRPr lang="en-US" sz="2400" dirty="0">
              <a:solidFill>
                <a:schemeClr val="dk1"/>
              </a:solidFill>
              <a:latin typeface="Arial" panose="020B0604020202020204" pitchFamily="34" charset="0"/>
              <a:ea typeface="Calibri"/>
              <a:cs typeface="Arial" panose="020B0604020202020204" pitchFamily="34" charset="0"/>
              <a:sym typeface="Calibri"/>
            </a:endParaRPr>
          </a:p>
          <a:p>
            <a:pPr marL="342900" indent="-342900">
              <a:buClr>
                <a:schemeClr val="dk1"/>
              </a:buClr>
              <a:buSzPts val="2380"/>
              <a:buFont typeface="Arial" panose="020B0604020202020204" pitchFamily="34" charset="0"/>
              <a:buChar char="•"/>
            </a:pPr>
            <a:r>
              <a:rPr lang="en-US" sz="2400" dirty="0">
                <a:latin typeface="Arial" panose="020B0604020202020204" pitchFamily="34" charset="0"/>
                <a:cs typeface="Arial" panose="020B0604020202020204" pitchFamily="34" charset="0"/>
              </a:rPr>
              <a:t>average molecular weight of amino acid = ~128</a:t>
            </a:r>
          </a:p>
          <a:p>
            <a:pPr>
              <a:buClr>
                <a:schemeClr val="dk1"/>
              </a:buClr>
              <a:buSzPts val="2380"/>
            </a:pPr>
            <a:endParaRPr lang="en-US" sz="2400" dirty="0">
              <a:latin typeface="Arial" panose="020B0604020202020204" pitchFamily="34" charset="0"/>
              <a:cs typeface="Arial" panose="020B0604020202020204" pitchFamily="34" charset="0"/>
            </a:endParaRPr>
          </a:p>
          <a:p>
            <a:pPr marL="285750" indent="-285750">
              <a:buClr>
                <a:schemeClr val="dk1"/>
              </a:buClr>
              <a:buSzPts val="2380"/>
              <a:buFont typeface="Arial" panose="020B0604020202020204" pitchFamily="34" charset="0"/>
              <a:buChar char="•"/>
            </a:pPr>
            <a:r>
              <a:rPr lang="en-US" sz="2400" dirty="0">
                <a:latin typeface="Arial" panose="020B0604020202020204" pitchFamily="34" charset="0"/>
                <a:cs typeface="Arial" panose="020B0604020202020204" pitchFamily="34" charset="0"/>
              </a:rPr>
              <a:t>molecule of water removed to form peptide bond = 18 </a:t>
            </a:r>
          </a:p>
          <a:p>
            <a:pPr algn="just">
              <a:buClr>
                <a:schemeClr val="dk1"/>
              </a:buClr>
              <a:buSzPts val="2380"/>
            </a:pPr>
            <a:endParaRPr lang="en-US" sz="2400" dirty="0">
              <a:latin typeface="Arial" panose="020B0604020202020204" pitchFamily="34" charset="0"/>
              <a:cs typeface="Arial" panose="020B0604020202020204" pitchFamily="34" charset="0"/>
            </a:endParaRPr>
          </a:p>
          <a:p>
            <a:pPr algn="just">
              <a:buClr>
                <a:schemeClr val="dk1"/>
              </a:buClr>
              <a:buSzPts val="2380"/>
            </a:pPr>
            <a:r>
              <a:rPr lang="en-US" sz="2400" dirty="0">
                <a:latin typeface="Arial" panose="020B0604020202020204" pitchFamily="34" charset="0"/>
                <a:cs typeface="Arial" panose="020B0604020202020204" pitchFamily="34" charset="0"/>
              </a:rPr>
              <a:t>	128 – 18 = 110</a:t>
            </a:r>
            <a:endParaRPr lang="en-US" sz="2400" dirty="0">
              <a:solidFill>
                <a:schemeClr val="dk1"/>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3047243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3" name="Title 2">
            <a:extLst>
              <a:ext uri="{FF2B5EF4-FFF2-40B4-BE49-F238E27FC236}">
                <a16:creationId xmlns:a16="http://schemas.microsoft.com/office/drawing/2014/main" id="{0B053F1B-CD2F-41AF-999D-2292F2A78D90}"/>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Some Proteins Contain Chemical Groups Other Than Amino Acids</a:t>
            </a:r>
            <a:endParaRPr lang="en-AU" dirty="0">
              <a:solidFill>
                <a:srgbClr val="4E4CB4"/>
              </a:solidFill>
            </a:endParaRPr>
          </a:p>
        </p:txBody>
      </p:sp>
      <p:sp>
        <p:nvSpPr>
          <p:cNvPr id="5" name="Google Shape;447;p22">
            <a:extLst>
              <a:ext uri="{FF2B5EF4-FFF2-40B4-BE49-F238E27FC236}">
                <a16:creationId xmlns:a16="http://schemas.microsoft.com/office/drawing/2014/main" id="{E0CA3E1D-0FE1-0440-90BC-F80517270D31}"/>
              </a:ext>
            </a:extLst>
          </p:cNvPr>
          <p:cNvSpPr txBox="1">
            <a:spLocks/>
          </p:cNvSpPr>
          <p:nvPr/>
        </p:nvSpPr>
        <p:spPr>
          <a:xfrm>
            <a:off x="152400" y="1673352"/>
            <a:ext cx="3826508" cy="4572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dk1"/>
              </a:buClr>
              <a:buSzPts val="2380"/>
              <a:buFont typeface="Arial" panose="020B0604020202020204" pitchFamily="34" charset="0"/>
              <a:buChar char="•"/>
            </a:pPr>
            <a:r>
              <a:rPr lang="en-US" sz="2200" b="1" dirty="0">
                <a:solidFill>
                  <a:schemeClr val="dk1"/>
                </a:solidFill>
                <a:latin typeface="Arial" panose="020B0604020202020204" pitchFamily="34" charset="0"/>
                <a:ea typeface="Calibri"/>
                <a:cs typeface="Arial" panose="020B0604020202020204" pitchFamily="34" charset="0"/>
                <a:sym typeface="Calibri"/>
              </a:rPr>
              <a:t>conjugated </a:t>
            </a:r>
            <a:r>
              <a:rPr lang="en-US" sz="2200" dirty="0">
                <a:solidFill>
                  <a:schemeClr val="dk1"/>
                </a:solidFill>
                <a:latin typeface="Arial" panose="020B0604020202020204" pitchFamily="34" charset="0"/>
                <a:ea typeface="Calibri"/>
                <a:cs typeface="Arial" panose="020B0604020202020204" pitchFamily="34" charset="0"/>
                <a:sym typeface="Calibri"/>
              </a:rPr>
              <a:t>proteins = contain permanently associated chemical components</a:t>
            </a:r>
            <a:endParaRPr lang="en-US" sz="2200" b="1" dirty="0">
              <a:solidFill>
                <a:schemeClr val="dk1"/>
              </a:solidFill>
              <a:latin typeface="Arial" panose="020B0604020202020204" pitchFamily="34" charset="0"/>
              <a:ea typeface="Calibri"/>
              <a:cs typeface="Arial" panose="020B0604020202020204" pitchFamily="34" charset="0"/>
              <a:sym typeface="Calibri"/>
            </a:endParaRPr>
          </a:p>
          <a:p>
            <a:pPr marL="914400" lvl="1" indent="-381000">
              <a:lnSpc>
                <a:spcPct val="115000"/>
              </a:lnSpc>
              <a:buSzPts val="2400"/>
              <a:buFont typeface="Arial"/>
              <a:buChar char="–"/>
            </a:pPr>
            <a:r>
              <a:rPr lang="en-US" sz="2200" dirty="0">
                <a:latin typeface="Arial" panose="020B0604020202020204" pitchFamily="34" charset="0"/>
                <a:cs typeface="Arial" panose="020B0604020202020204" pitchFamily="34" charset="0"/>
              </a:rPr>
              <a:t>non–amino acid part = </a:t>
            </a:r>
            <a:r>
              <a:rPr lang="en-US" sz="2200" b="1" dirty="0"/>
              <a:t>prosthetic group</a:t>
            </a:r>
          </a:p>
          <a:p>
            <a:pPr marL="457200" lvl="1">
              <a:buClr>
                <a:schemeClr val="dk1"/>
              </a:buClr>
              <a:buSzPts val="2380"/>
              <a:buFont typeface="Calibri"/>
              <a:buNone/>
            </a:pPr>
            <a:endParaRPr lang="en-US" sz="2200" b="1" dirty="0">
              <a:latin typeface="Arial" panose="020B0604020202020204" pitchFamily="34" charset="0"/>
              <a:cs typeface="Arial" panose="020B0604020202020204" pitchFamily="34" charset="0"/>
            </a:endParaRPr>
          </a:p>
          <a:p>
            <a:pPr marL="342900" indent="-342900">
              <a:buClr>
                <a:schemeClr val="dk1"/>
              </a:buClr>
              <a:buSzPts val="2380"/>
              <a:buFont typeface="Arial" panose="020B0604020202020204" pitchFamily="34" charset="0"/>
              <a:buChar char="•"/>
            </a:pPr>
            <a:r>
              <a:rPr lang="en-US" sz="2200" b="1" dirty="0"/>
              <a:t>lipoproteins</a:t>
            </a:r>
            <a:r>
              <a:rPr lang="en-US" sz="2200" dirty="0"/>
              <a:t> contain lipids</a:t>
            </a:r>
          </a:p>
          <a:p>
            <a:pPr marL="342900" indent="-342900">
              <a:buClr>
                <a:schemeClr val="dk1"/>
              </a:buClr>
              <a:buSzPts val="2380"/>
              <a:buFont typeface="Arial" panose="020B0604020202020204" pitchFamily="34" charset="0"/>
              <a:buChar char="•"/>
            </a:pPr>
            <a:endParaRPr lang="en-US" sz="2200" dirty="0"/>
          </a:p>
          <a:p>
            <a:pPr marL="342900" indent="-342900">
              <a:buClr>
                <a:schemeClr val="dk1"/>
              </a:buClr>
              <a:buSzPts val="2380"/>
              <a:buFont typeface="Arial" panose="020B0604020202020204" pitchFamily="34" charset="0"/>
              <a:buChar char="•"/>
            </a:pPr>
            <a:r>
              <a:rPr lang="en-US" sz="2200" b="1" dirty="0"/>
              <a:t>glycoproteins</a:t>
            </a:r>
            <a:r>
              <a:rPr lang="en-US" sz="2200" dirty="0"/>
              <a:t> contain sugars</a:t>
            </a:r>
          </a:p>
          <a:p>
            <a:pPr marL="342900" indent="-342900">
              <a:buClr>
                <a:schemeClr val="dk1"/>
              </a:buClr>
              <a:buSzPts val="2380"/>
              <a:buFont typeface="Arial" panose="020B0604020202020204" pitchFamily="34" charset="0"/>
              <a:buChar char="•"/>
            </a:pPr>
            <a:endParaRPr lang="en-US" sz="2200" dirty="0"/>
          </a:p>
          <a:p>
            <a:pPr marL="342900" indent="-342900">
              <a:buClr>
                <a:schemeClr val="dk1"/>
              </a:buClr>
              <a:buSzPts val="2380"/>
              <a:buFont typeface="Arial" panose="020B0604020202020204" pitchFamily="34" charset="0"/>
              <a:buChar char="•"/>
            </a:pPr>
            <a:r>
              <a:rPr lang="en-US" sz="2200" b="1" dirty="0"/>
              <a:t>metalloproteins</a:t>
            </a:r>
            <a:r>
              <a:rPr lang="en-US" sz="2200" dirty="0"/>
              <a:t> contain specific metals</a:t>
            </a:r>
          </a:p>
          <a:p>
            <a:pPr>
              <a:buClr>
                <a:schemeClr val="dk1"/>
              </a:buClr>
              <a:buSzPts val="2380"/>
            </a:pPr>
            <a:endParaRPr lang="en-US" sz="2200" dirty="0"/>
          </a:p>
          <a:p>
            <a:pPr marL="914400" lvl="1" indent="-381000">
              <a:lnSpc>
                <a:spcPct val="115000"/>
              </a:lnSpc>
              <a:buSzPts val="2400"/>
              <a:buFont typeface="Arial"/>
              <a:buChar char="–"/>
            </a:pPr>
            <a:endParaRPr lang="en-US" sz="2200" b="1" dirty="0">
              <a:latin typeface="Arial" panose="020B0604020202020204" pitchFamily="34" charset="0"/>
              <a:cs typeface="Arial" panose="020B0604020202020204" pitchFamily="34" charset="0"/>
            </a:endParaRPr>
          </a:p>
          <a:p>
            <a:pPr>
              <a:buClr>
                <a:schemeClr val="dk1"/>
              </a:buClr>
              <a:buSzPts val="2380"/>
            </a:pPr>
            <a:endParaRPr lang="en-US" sz="2200" dirty="0"/>
          </a:p>
          <a:p>
            <a:pPr>
              <a:buClr>
                <a:schemeClr val="dk1"/>
              </a:buClr>
              <a:buSzPts val="2380"/>
            </a:pPr>
            <a:endParaRPr lang="en-US" sz="2200" dirty="0"/>
          </a:p>
        </p:txBody>
      </p:sp>
      <p:sp>
        <p:nvSpPr>
          <p:cNvPr id="4" name="TextBox 3"/>
          <p:cNvSpPr txBox="1"/>
          <p:nvPr/>
        </p:nvSpPr>
        <p:spPr>
          <a:xfrm>
            <a:off x="3978910" y="1673352"/>
            <a:ext cx="5088890" cy="310085"/>
          </a:xfrm>
          <a:prstGeom prst="rect">
            <a:avLst/>
          </a:prstGeom>
          <a:solidFill>
            <a:srgbClr val="00657C"/>
          </a:solidFill>
        </p:spPr>
        <p:txBody>
          <a:bodyPr wrap="square" rtlCol="0">
            <a:spAutoFit/>
          </a:bodyPr>
          <a:lstStyle/>
          <a:p>
            <a:r>
              <a:rPr lang="en-US" b="1" dirty="0">
                <a:solidFill>
                  <a:schemeClr val="bg1"/>
                </a:solidFill>
              </a:rPr>
              <a:t>Table 3-4 Conjugated Proteins</a:t>
            </a:r>
          </a:p>
        </p:txBody>
      </p:sp>
      <p:graphicFrame>
        <p:nvGraphicFramePr>
          <p:cNvPr id="2" name="Table 1"/>
          <p:cNvGraphicFramePr>
            <a:graphicFrameLocks noGrp="1"/>
          </p:cNvGraphicFramePr>
          <p:nvPr>
            <p:extLst>
              <p:ext uri="{D42A27DB-BD31-4B8C-83A1-F6EECF244321}">
                <p14:modId xmlns:p14="http://schemas.microsoft.com/office/powerpoint/2010/main" val="897025845"/>
              </p:ext>
            </p:extLst>
          </p:nvPr>
        </p:nvGraphicFramePr>
        <p:xfrm>
          <a:off x="3978909" y="1983437"/>
          <a:ext cx="5088891" cy="3845560"/>
        </p:xfrm>
        <a:graphic>
          <a:graphicData uri="http://schemas.openxmlformats.org/drawingml/2006/table">
            <a:tbl>
              <a:tblPr firstRow="1" bandRow="1">
                <a:tableStyleId>{B274A9FB-C4F9-4BC5-B495-D497548AA14E}</a:tableStyleId>
              </a:tblPr>
              <a:tblGrid>
                <a:gridCol w="1363980">
                  <a:extLst>
                    <a:ext uri="{9D8B030D-6E8A-4147-A177-3AD203B41FA5}">
                      <a16:colId xmlns:a16="http://schemas.microsoft.com/office/drawing/2014/main" val="20000"/>
                    </a:ext>
                  </a:extLst>
                </a:gridCol>
                <a:gridCol w="1702118">
                  <a:extLst>
                    <a:ext uri="{9D8B030D-6E8A-4147-A177-3AD203B41FA5}">
                      <a16:colId xmlns:a16="http://schemas.microsoft.com/office/drawing/2014/main" val="20001"/>
                    </a:ext>
                  </a:extLst>
                </a:gridCol>
                <a:gridCol w="2022793">
                  <a:extLst>
                    <a:ext uri="{9D8B030D-6E8A-4147-A177-3AD203B41FA5}">
                      <a16:colId xmlns:a16="http://schemas.microsoft.com/office/drawing/2014/main" val="20002"/>
                    </a:ext>
                  </a:extLst>
                </a:gridCol>
              </a:tblGrid>
              <a:tr h="370840">
                <a:tc>
                  <a:txBody>
                    <a:bodyPr/>
                    <a:lstStyle/>
                    <a:p>
                      <a:r>
                        <a:rPr lang="en-US" sz="1200" b="1" dirty="0"/>
                        <a:t>Class</a:t>
                      </a:r>
                    </a:p>
                  </a:txBody>
                  <a:tcPr>
                    <a:solidFill>
                      <a:srgbClr val="D0EEDD"/>
                    </a:solidFill>
                  </a:tcPr>
                </a:tc>
                <a:tc>
                  <a:txBody>
                    <a:bodyPr/>
                    <a:lstStyle/>
                    <a:p>
                      <a:r>
                        <a:rPr lang="en-US" sz="1200" b="1" dirty="0"/>
                        <a:t>Prosthetic group</a:t>
                      </a:r>
                    </a:p>
                  </a:txBody>
                  <a:tcPr>
                    <a:solidFill>
                      <a:srgbClr val="D0EEDD"/>
                    </a:solidFill>
                  </a:tcPr>
                </a:tc>
                <a:tc>
                  <a:txBody>
                    <a:bodyPr/>
                    <a:lstStyle/>
                    <a:p>
                      <a:r>
                        <a:rPr lang="en-US" sz="1200" b="1" dirty="0"/>
                        <a:t>Example</a:t>
                      </a:r>
                    </a:p>
                  </a:txBody>
                  <a:tcPr>
                    <a:solidFill>
                      <a:srgbClr val="D0EEDD"/>
                    </a:solidFill>
                  </a:tcPr>
                </a:tc>
                <a:extLst>
                  <a:ext uri="{0D108BD9-81ED-4DB2-BD59-A6C34878D82A}">
                    <a16:rowId xmlns:a16="http://schemas.microsoft.com/office/drawing/2014/main" val="10000"/>
                  </a:ext>
                </a:extLst>
              </a:tr>
              <a:tr h="370840">
                <a:tc>
                  <a:txBody>
                    <a:bodyPr/>
                    <a:lstStyle/>
                    <a:p>
                      <a:r>
                        <a:rPr lang="en-US" sz="1200" dirty="0"/>
                        <a:t>Lipoproteins</a:t>
                      </a:r>
                    </a:p>
                  </a:txBody>
                  <a:tcPr>
                    <a:solidFill>
                      <a:schemeClr val="bg1"/>
                    </a:solidFill>
                  </a:tcPr>
                </a:tc>
                <a:tc>
                  <a:txBody>
                    <a:bodyPr/>
                    <a:lstStyle/>
                    <a:p>
                      <a:r>
                        <a:rPr lang="en-US" sz="1200" dirty="0"/>
                        <a:t>Lipids</a:t>
                      </a:r>
                    </a:p>
                  </a:txBody>
                  <a:tcPr>
                    <a:solidFill>
                      <a:schemeClr val="bg1"/>
                    </a:solidFill>
                  </a:tcPr>
                </a:tc>
                <a:tc>
                  <a:txBody>
                    <a:bodyPr/>
                    <a:lstStyle/>
                    <a:p>
                      <a:r>
                        <a:rPr lang="el-GR" sz="1200" b="0" i="1" u="none" strike="noStrike" cap="none" dirty="0">
                          <a:solidFill>
                            <a:srgbClr val="000000"/>
                          </a:solidFill>
                          <a:effectLst/>
                          <a:latin typeface="Arial"/>
                          <a:ea typeface="Arial"/>
                          <a:cs typeface="Arial"/>
                          <a:sym typeface="Arial"/>
                        </a:rPr>
                        <a:t>β</a:t>
                      </a:r>
                      <a:r>
                        <a:rPr lang="en-US" sz="1200" b="0" i="0" u="none" strike="noStrike" cap="none" baseline="-25000" dirty="0">
                          <a:solidFill>
                            <a:srgbClr val="000000"/>
                          </a:solidFill>
                          <a:effectLst/>
                          <a:latin typeface="Arial"/>
                          <a:ea typeface="Arial"/>
                          <a:cs typeface="Arial"/>
                          <a:sym typeface="Arial"/>
                        </a:rPr>
                        <a:t>1</a:t>
                      </a:r>
                      <a:r>
                        <a:rPr lang="en-US" sz="1200" b="0" i="0" u="none" strike="noStrike" cap="none" dirty="0">
                          <a:solidFill>
                            <a:srgbClr val="000000"/>
                          </a:solidFill>
                          <a:effectLst/>
                          <a:latin typeface="Arial"/>
                          <a:ea typeface="Arial"/>
                          <a:cs typeface="Arial"/>
                          <a:sym typeface="Arial"/>
                        </a:rPr>
                        <a:t>-Lipoprotein</a:t>
                      </a:r>
                      <a:r>
                        <a:rPr lang="en-US" sz="1200" b="0" i="0" u="none" strike="noStrike" cap="none" baseline="0" dirty="0">
                          <a:solidFill>
                            <a:srgbClr val="000000"/>
                          </a:solidFill>
                          <a:effectLst/>
                          <a:latin typeface="Arial"/>
                          <a:ea typeface="Arial"/>
                          <a:cs typeface="Arial"/>
                          <a:sym typeface="Arial"/>
                        </a:rPr>
                        <a:t> of blood</a:t>
                      </a:r>
                      <a:br>
                        <a:rPr lang="en-US" sz="1200" b="0" i="0" u="none" strike="noStrike" cap="none" baseline="0" dirty="0">
                          <a:solidFill>
                            <a:srgbClr val="000000"/>
                          </a:solidFill>
                          <a:effectLst/>
                          <a:latin typeface="Arial"/>
                          <a:ea typeface="Arial"/>
                          <a:cs typeface="Arial"/>
                          <a:sym typeface="Arial"/>
                        </a:rPr>
                      </a:br>
                      <a:r>
                        <a:rPr lang="en-US" sz="1200" b="0" i="0" u="none" strike="noStrike" cap="none" baseline="0" dirty="0">
                          <a:solidFill>
                            <a:srgbClr val="000000"/>
                          </a:solidFill>
                          <a:effectLst/>
                          <a:latin typeface="Arial"/>
                          <a:ea typeface="Arial"/>
                          <a:cs typeface="Arial"/>
                          <a:sym typeface="Arial"/>
                        </a:rPr>
                        <a:t>(Fig. 17-2)</a:t>
                      </a:r>
                      <a:endParaRPr lang="en-US" sz="1200" i="1" dirty="0"/>
                    </a:p>
                  </a:txBody>
                  <a:tcPr>
                    <a:solidFill>
                      <a:schemeClr val="bg1"/>
                    </a:solidFill>
                  </a:tcPr>
                </a:tc>
                <a:extLst>
                  <a:ext uri="{0D108BD9-81ED-4DB2-BD59-A6C34878D82A}">
                    <a16:rowId xmlns:a16="http://schemas.microsoft.com/office/drawing/2014/main" val="10001"/>
                  </a:ext>
                </a:extLst>
              </a:tr>
              <a:tr h="370840">
                <a:tc>
                  <a:txBody>
                    <a:bodyPr/>
                    <a:lstStyle/>
                    <a:p>
                      <a:r>
                        <a:rPr lang="en-US" sz="1200" dirty="0"/>
                        <a:t>Glycoproteins</a:t>
                      </a:r>
                    </a:p>
                  </a:txBody>
                  <a:tcPr>
                    <a:solidFill>
                      <a:schemeClr val="bg1"/>
                    </a:solidFill>
                  </a:tcPr>
                </a:tc>
                <a:tc>
                  <a:txBody>
                    <a:bodyPr/>
                    <a:lstStyle/>
                    <a:p>
                      <a:r>
                        <a:rPr lang="en-US" sz="1200" dirty="0"/>
                        <a:t>Carbohydrates</a:t>
                      </a:r>
                    </a:p>
                  </a:txBody>
                  <a:tcPr>
                    <a:solidFill>
                      <a:schemeClr val="bg1"/>
                    </a:solidFill>
                  </a:tcPr>
                </a:tc>
                <a:tc>
                  <a:txBody>
                    <a:bodyPr/>
                    <a:lstStyle/>
                    <a:p>
                      <a:r>
                        <a:rPr lang="en-US" sz="1200" dirty="0"/>
                        <a:t>Immunoglobulin G </a:t>
                      </a:r>
                      <a:br>
                        <a:rPr lang="en-US" sz="1200" dirty="0"/>
                      </a:br>
                      <a:r>
                        <a:rPr lang="en-US" sz="1200" dirty="0"/>
                        <a:t>(Fig.</a:t>
                      </a:r>
                      <a:r>
                        <a:rPr lang="en-US" sz="1200" baseline="0" dirty="0"/>
                        <a:t> 5-20)</a:t>
                      </a:r>
                      <a:endParaRPr lang="en-US" sz="1200" dirty="0"/>
                    </a:p>
                  </a:txBody>
                  <a:tcPr>
                    <a:solidFill>
                      <a:schemeClr val="bg1"/>
                    </a:solidFill>
                  </a:tcPr>
                </a:tc>
                <a:extLst>
                  <a:ext uri="{0D108BD9-81ED-4DB2-BD59-A6C34878D82A}">
                    <a16:rowId xmlns:a16="http://schemas.microsoft.com/office/drawing/2014/main" val="10002"/>
                  </a:ext>
                </a:extLst>
              </a:tr>
              <a:tr h="370840">
                <a:tc>
                  <a:txBody>
                    <a:bodyPr/>
                    <a:lstStyle/>
                    <a:p>
                      <a:r>
                        <a:rPr lang="en-US" sz="1200" dirty="0"/>
                        <a:t>Phosphoproteins</a:t>
                      </a:r>
                    </a:p>
                  </a:txBody>
                  <a:tcPr>
                    <a:solidFill>
                      <a:schemeClr val="bg1"/>
                    </a:solidFill>
                  </a:tcPr>
                </a:tc>
                <a:tc>
                  <a:txBody>
                    <a:bodyPr/>
                    <a:lstStyle/>
                    <a:p>
                      <a:r>
                        <a:rPr lang="en-US" sz="1200" dirty="0"/>
                        <a:t>Phosphate groups</a:t>
                      </a:r>
                    </a:p>
                  </a:txBody>
                  <a:tcPr>
                    <a:solidFill>
                      <a:schemeClr val="bg1"/>
                    </a:solidFill>
                  </a:tcPr>
                </a:tc>
                <a:tc>
                  <a:txBody>
                    <a:bodyPr/>
                    <a:lstStyle/>
                    <a:p>
                      <a:r>
                        <a:rPr lang="en-US" sz="1200" dirty="0"/>
                        <a:t>Glycogen phosphorylase </a:t>
                      </a:r>
                      <a:br>
                        <a:rPr lang="en-US" sz="1200" dirty="0"/>
                      </a:br>
                      <a:r>
                        <a:rPr lang="en-US" sz="1200" dirty="0"/>
                        <a:t>(Fig. 6-39)</a:t>
                      </a:r>
                    </a:p>
                  </a:txBody>
                  <a:tcPr>
                    <a:solidFill>
                      <a:schemeClr val="bg1"/>
                    </a:solidFill>
                  </a:tcPr>
                </a:tc>
                <a:extLst>
                  <a:ext uri="{0D108BD9-81ED-4DB2-BD59-A6C34878D82A}">
                    <a16:rowId xmlns:a16="http://schemas.microsoft.com/office/drawing/2014/main" val="10003"/>
                  </a:ext>
                </a:extLst>
              </a:tr>
              <a:tr h="370840">
                <a:tc>
                  <a:txBody>
                    <a:bodyPr/>
                    <a:lstStyle/>
                    <a:p>
                      <a:r>
                        <a:rPr lang="en-US" sz="1200" dirty="0"/>
                        <a:t>Hemoproteins</a:t>
                      </a:r>
                    </a:p>
                  </a:txBody>
                  <a:tcPr>
                    <a:solidFill>
                      <a:schemeClr val="bg1"/>
                    </a:solidFill>
                  </a:tcPr>
                </a:tc>
                <a:tc>
                  <a:txBody>
                    <a:bodyPr/>
                    <a:lstStyle/>
                    <a:p>
                      <a:r>
                        <a:rPr lang="en-US" sz="1200" dirty="0" err="1"/>
                        <a:t>Heme</a:t>
                      </a:r>
                      <a:r>
                        <a:rPr lang="en-US" sz="1200" dirty="0"/>
                        <a:t> (iron porphyrin)</a:t>
                      </a:r>
                    </a:p>
                  </a:txBody>
                  <a:tcPr>
                    <a:solidFill>
                      <a:schemeClr val="bg1"/>
                    </a:solidFill>
                  </a:tcPr>
                </a:tc>
                <a:tc>
                  <a:txBody>
                    <a:bodyPr/>
                    <a:lstStyle/>
                    <a:p>
                      <a:r>
                        <a:rPr lang="en-US" sz="1200" dirty="0"/>
                        <a:t>Hemoglobin</a:t>
                      </a:r>
                      <a:r>
                        <a:rPr lang="en-US" sz="1200" baseline="0" dirty="0"/>
                        <a:t> </a:t>
                      </a:r>
                      <a:br>
                        <a:rPr lang="en-US" sz="1200" baseline="0" dirty="0"/>
                      </a:br>
                      <a:r>
                        <a:rPr lang="en-US" sz="1200" baseline="0" dirty="0"/>
                        <a:t>(Figs 5-8 to 5-11)</a:t>
                      </a:r>
                      <a:endParaRPr lang="en-US" sz="1200" dirty="0"/>
                    </a:p>
                  </a:txBody>
                  <a:tcPr>
                    <a:solidFill>
                      <a:schemeClr val="bg1"/>
                    </a:solidFill>
                  </a:tcPr>
                </a:tc>
                <a:extLst>
                  <a:ext uri="{0D108BD9-81ED-4DB2-BD59-A6C34878D82A}">
                    <a16:rowId xmlns:a16="http://schemas.microsoft.com/office/drawing/2014/main" val="10004"/>
                  </a:ext>
                </a:extLst>
              </a:tr>
              <a:tr h="370840">
                <a:tc>
                  <a:txBody>
                    <a:bodyPr/>
                    <a:lstStyle/>
                    <a:p>
                      <a:r>
                        <a:rPr lang="en-US" sz="1200" dirty="0" err="1"/>
                        <a:t>Flavoproteins</a:t>
                      </a:r>
                      <a:endParaRPr lang="en-US" sz="1200" dirty="0"/>
                    </a:p>
                  </a:txBody>
                  <a:tcPr>
                    <a:solidFill>
                      <a:schemeClr val="bg1"/>
                    </a:solidFill>
                  </a:tcPr>
                </a:tc>
                <a:tc>
                  <a:txBody>
                    <a:bodyPr/>
                    <a:lstStyle/>
                    <a:p>
                      <a:r>
                        <a:rPr lang="en-US" sz="1200" dirty="0"/>
                        <a:t>Flavin nucleotides</a:t>
                      </a:r>
                    </a:p>
                  </a:txBody>
                  <a:tcPr>
                    <a:solidFill>
                      <a:schemeClr val="bg1"/>
                    </a:solidFill>
                  </a:tcPr>
                </a:tc>
                <a:tc>
                  <a:txBody>
                    <a:bodyPr/>
                    <a:lstStyle/>
                    <a:p>
                      <a:r>
                        <a:rPr lang="en-US" sz="1200" dirty="0"/>
                        <a:t>Succinate dehydrogenase </a:t>
                      </a:r>
                      <a:br>
                        <a:rPr lang="en-US" sz="1200" dirty="0"/>
                      </a:br>
                      <a:r>
                        <a:rPr lang="en-US" sz="1200" dirty="0"/>
                        <a:t>(Fig. 19-9)</a:t>
                      </a:r>
                    </a:p>
                  </a:txBody>
                  <a:tcPr>
                    <a:solidFill>
                      <a:schemeClr val="bg1"/>
                    </a:solidFill>
                  </a:tcPr>
                </a:tc>
                <a:extLst>
                  <a:ext uri="{0D108BD9-81ED-4DB2-BD59-A6C34878D82A}">
                    <a16:rowId xmlns:a16="http://schemas.microsoft.com/office/drawing/2014/main" val="10005"/>
                  </a:ext>
                </a:extLst>
              </a:tr>
              <a:tr h="370840">
                <a:tc>
                  <a:txBody>
                    <a:bodyPr/>
                    <a:lstStyle/>
                    <a:p>
                      <a:r>
                        <a:rPr lang="en-US" sz="1200" dirty="0" err="1"/>
                        <a:t>Metallproteins</a:t>
                      </a:r>
                      <a:endParaRPr lang="en-US" sz="1200" dirty="0"/>
                    </a:p>
                  </a:txBody>
                  <a:tcPr>
                    <a:solidFill>
                      <a:schemeClr val="bg1"/>
                    </a:solidFill>
                  </a:tcPr>
                </a:tc>
                <a:tc>
                  <a:txBody>
                    <a:bodyPr/>
                    <a:lstStyle/>
                    <a:p>
                      <a:r>
                        <a:rPr lang="en-US" sz="1200" dirty="0"/>
                        <a:t>Iron</a:t>
                      </a:r>
                      <a:br>
                        <a:rPr lang="en-US" sz="1200" dirty="0"/>
                      </a:br>
                      <a:r>
                        <a:rPr lang="en-US" sz="1200" dirty="0"/>
                        <a:t>Zinc</a:t>
                      </a:r>
                      <a:br>
                        <a:rPr lang="en-US" sz="1200" dirty="0"/>
                      </a:br>
                      <a:endParaRPr lang="en-US" sz="1200" dirty="0"/>
                    </a:p>
                    <a:p>
                      <a:r>
                        <a:rPr lang="en-US" sz="1200" dirty="0"/>
                        <a:t>Calcium</a:t>
                      </a:r>
                      <a:br>
                        <a:rPr lang="en-US" sz="1200" dirty="0"/>
                      </a:br>
                      <a:r>
                        <a:rPr lang="en-US" sz="1200" dirty="0"/>
                        <a:t>Molybdenum</a:t>
                      </a:r>
                      <a:br>
                        <a:rPr lang="en-US" sz="1200" dirty="0"/>
                      </a:br>
                      <a:r>
                        <a:rPr lang="en-US" sz="1200" dirty="0"/>
                        <a:t>Copper</a:t>
                      </a:r>
                    </a:p>
                  </a:txBody>
                  <a:tcPr>
                    <a:solidFill>
                      <a:schemeClr val="bg1"/>
                    </a:solidFill>
                  </a:tcPr>
                </a:tc>
                <a:tc>
                  <a:txBody>
                    <a:bodyPr/>
                    <a:lstStyle/>
                    <a:p>
                      <a:r>
                        <a:rPr lang="en-US" sz="1200" dirty="0"/>
                        <a:t>Ferritin (Box 16-1)</a:t>
                      </a:r>
                      <a:br>
                        <a:rPr lang="en-US" sz="1200" dirty="0"/>
                      </a:br>
                      <a:r>
                        <a:rPr lang="en-US" sz="1200" dirty="0"/>
                        <a:t>Alcohol </a:t>
                      </a:r>
                      <a:r>
                        <a:rPr lang="en-US" sz="1200" dirty="0" err="1"/>
                        <a:t>dehrogenase</a:t>
                      </a:r>
                      <a:r>
                        <a:rPr lang="en-US" sz="1200" dirty="0"/>
                        <a:t> </a:t>
                      </a:r>
                      <a:br>
                        <a:rPr lang="en-US" sz="1200" dirty="0"/>
                      </a:br>
                      <a:r>
                        <a:rPr lang="en-US" sz="1200" dirty="0"/>
                        <a:t>(Fig. 14-12)</a:t>
                      </a:r>
                      <a:br>
                        <a:rPr lang="en-US" sz="1200" dirty="0"/>
                      </a:br>
                      <a:r>
                        <a:rPr lang="en-US" sz="1200" dirty="0"/>
                        <a:t>Calmodulin (Fig. 12-17)</a:t>
                      </a:r>
                      <a:br>
                        <a:rPr lang="en-US" sz="1200" dirty="0"/>
                      </a:br>
                      <a:r>
                        <a:rPr lang="en-US" sz="1200" dirty="0" err="1"/>
                        <a:t>Dinitrogenase</a:t>
                      </a:r>
                      <a:r>
                        <a:rPr lang="en-US" sz="1200" dirty="0"/>
                        <a:t> (Fig. 22-3)</a:t>
                      </a:r>
                      <a:br>
                        <a:rPr lang="en-US" sz="1200" dirty="0"/>
                      </a:br>
                      <a:r>
                        <a:rPr lang="en-US" sz="1200" dirty="0"/>
                        <a:t>Complex IV (Fig. 19-12)</a:t>
                      </a:r>
                    </a:p>
                  </a:txBody>
                  <a:tcP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258206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8DA574A6-3616-4172-AC0E-331932AD3EED}"/>
              </a:ext>
            </a:extLst>
          </p:cNvPr>
          <p:cNvPicPr>
            <a:picLocks noChangeAspect="1"/>
          </p:cNvPicPr>
          <p:nvPr/>
        </p:nvPicPr>
        <p:blipFill>
          <a:blip r:embed="rId3"/>
          <a:stretch>
            <a:fillRect/>
          </a:stretch>
        </p:blipFill>
        <p:spPr>
          <a:xfrm>
            <a:off x="960889" y="315432"/>
            <a:ext cx="1133954" cy="816935"/>
          </a:xfrm>
          <a:prstGeom prst="rect">
            <a:avLst/>
          </a:prstGeom>
        </p:spPr>
      </p:pic>
      <p:sp>
        <p:nvSpPr>
          <p:cNvPr id="2" name="Title 1">
            <a:extLst>
              <a:ext uri="{FF2B5EF4-FFF2-40B4-BE49-F238E27FC236}">
                <a16:creationId xmlns:a16="http://schemas.microsoft.com/office/drawing/2014/main" id="{96D7133D-9DF9-461D-8DB9-5D5512D1B721}"/>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7</a:t>
            </a:r>
            <a:endParaRPr lang="en-AU" dirty="0">
              <a:solidFill>
                <a:srgbClr val="145C76"/>
              </a:solidFill>
            </a:endParaRPr>
          </a:p>
        </p:txBody>
      </p:sp>
      <p:sp>
        <p:nvSpPr>
          <p:cNvPr id="6" name="Google Shape;433;g847cf01710_0_113">
            <a:extLst>
              <a:ext uri="{FF2B5EF4-FFF2-40B4-BE49-F238E27FC236}">
                <a16:creationId xmlns:a16="http://schemas.microsoft.com/office/drawing/2014/main" id="{B1BF0AF1-938D-6E47-888B-22B0B8AB463B}"/>
              </a:ext>
            </a:extLst>
          </p:cNvPr>
          <p:cNvSpPr txBox="1">
            <a:spLocks/>
          </p:cNvSpPr>
          <p:nvPr/>
        </p:nvSpPr>
        <p:spPr>
          <a:xfrm>
            <a:off x="677875" y="1371600"/>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Which statement is correct about proteins? </a:t>
            </a:r>
          </a:p>
          <a:p>
            <a:pPr marL="0" indent="0" algn="l">
              <a:lnSpc>
                <a:spcPct val="115000"/>
              </a:lnSpc>
              <a:spcBef>
                <a:spcPts val="0"/>
              </a:spcBef>
              <a:buSzPts val="1100"/>
            </a:pPr>
            <a:endParaRPr lang="en-US" sz="2400" dirty="0">
              <a:latin typeface="Arial" panose="020B0604020202020204" pitchFamily="34" charset="0"/>
              <a:ea typeface="Arial"/>
              <a:cs typeface="Arial" panose="020B0604020202020204" pitchFamily="34" charset="0"/>
              <a:sym typeface="Arial"/>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A. </a:t>
            </a:r>
            <a:r>
              <a:rPr lang="en-US" sz="2400" dirty="0">
                <a:latin typeface="Arial" panose="020B0604020202020204" pitchFamily="34" charset="0"/>
                <a:cs typeface="Arial" panose="020B0604020202020204" pitchFamily="34" charset="0"/>
              </a:rPr>
              <a:t>Proteins can consist of more than one polypeptide   </a:t>
            </a:r>
          </a:p>
          <a:p>
            <a:pPr marL="0" indent="0" algn="l">
              <a:lnSpc>
                <a:spcPct val="115000"/>
              </a:lnSpc>
              <a:spcBef>
                <a:spcPts val="0"/>
              </a:spcBef>
              <a:buSzPts val="1100"/>
            </a:pPr>
            <a:r>
              <a:rPr lang="en-US" sz="2400" dirty="0">
                <a:latin typeface="Arial" panose="020B0604020202020204" pitchFamily="34" charset="0"/>
                <a:cs typeface="Arial" panose="020B0604020202020204" pitchFamily="34" charset="0"/>
              </a:rPr>
              <a:t>     chain. </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B. </a:t>
            </a:r>
            <a:r>
              <a:rPr lang="en-US" sz="2400" dirty="0">
                <a:latin typeface="Arial" panose="020B0604020202020204" pitchFamily="34" charset="0"/>
                <a:cs typeface="Arial" panose="020B0604020202020204" pitchFamily="34" charset="0"/>
              </a:rPr>
              <a:t>Proteins consist solely of polymerized amino acids. </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C. </a:t>
            </a:r>
            <a:r>
              <a:rPr lang="en-US" sz="2400" dirty="0">
                <a:latin typeface="Arial" panose="020B0604020202020204" pitchFamily="34" charset="0"/>
                <a:cs typeface="Arial" panose="020B0604020202020204" pitchFamily="34" charset="0"/>
              </a:rPr>
              <a:t>Proteins all have similar amino acid compositions. </a:t>
            </a: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D. Proteins can, by definition, consist of no more than </a:t>
            </a:r>
          </a:p>
          <a:p>
            <a:pPr marL="0" indent="0" algn="l">
              <a:lnSpc>
                <a:spcPct val="115000"/>
              </a:lnSpc>
              <a:spcBef>
                <a:spcPts val="0"/>
              </a:spcBef>
              <a:buSzPts val="1100"/>
            </a:pPr>
            <a:r>
              <a:rPr lang="en-US" sz="2400" dirty="0">
                <a:latin typeface="Arial" panose="020B0604020202020204" pitchFamily="34" charset="0"/>
                <a:cs typeface="Arial" panose="020B0604020202020204" pitchFamily="34" charset="0"/>
                <a:sym typeface="Arial"/>
              </a:rPr>
              <a:t>     2,000 amino acid residues. </a:t>
            </a: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E. </a:t>
            </a:r>
            <a:r>
              <a:rPr lang="en-US" sz="2400" dirty="0">
                <a:latin typeface="Arial" panose="020B0604020202020204" pitchFamily="34" charset="0"/>
                <a:cs typeface="Arial" panose="020B0604020202020204" pitchFamily="34" charset="0"/>
              </a:rPr>
              <a:t>Proteins do not have ionizable groups.</a:t>
            </a:r>
          </a:p>
          <a:p>
            <a:pPr marL="0" indent="0" algn="l">
              <a:lnSpc>
                <a:spcPct val="115000"/>
              </a:lnSpc>
              <a:spcBef>
                <a:spcPts val="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endParaRPr>
          </a:p>
          <a:p>
            <a:pPr marL="0" indent="0" algn="l">
              <a:spcBef>
                <a:spcPts val="360"/>
              </a:spcBef>
            </a:pPr>
            <a:endParaRPr lang="en-US" dirty="0"/>
          </a:p>
        </p:txBody>
      </p:sp>
    </p:spTree>
    <p:extLst>
      <p:ext uri="{BB962C8B-B14F-4D97-AF65-F5344CB8AC3E}">
        <p14:creationId xmlns:p14="http://schemas.microsoft.com/office/powerpoint/2010/main" val="3918603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03E0297E-EFC2-45E1-BB2E-79F2F73BCBBA}"/>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7, Response</a:t>
            </a:r>
            <a:endParaRPr lang="en-AU" dirty="0">
              <a:solidFill>
                <a:srgbClr val="145C76"/>
              </a:solidFill>
            </a:endParaRPr>
          </a:p>
        </p:txBody>
      </p:sp>
      <p:sp>
        <p:nvSpPr>
          <p:cNvPr id="14" name="Google Shape;433;g847cf01710_0_113">
            <a:extLst>
              <a:ext uri="{FF2B5EF4-FFF2-40B4-BE49-F238E27FC236}">
                <a16:creationId xmlns:a16="http://schemas.microsoft.com/office/drawing/2014/main" id="{6D640D7E-CC93-5847-85B6-3FE8A8AEB27A}"/>
              </a:ext>
            </a:extLst>
          </p:cNvPr>
          <p:cNvSpPr txBox="1">
            <a:spLocks/>
          </p:cNvSpPr>
          <p:nvPr/>
        </p:nvSpPr>
        <p:spPr>
          <a:xfrm>
            <a:off x="677875" y="1371600"/>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Which statement is correct about proteins? </a:t>
            </a:r>
          </a:p>
          <a:p>
            <a:pPr marL="0" indent="0" algn="l">
              <a:lnSpc>
                <a:spcPct val="115000"/>
              </a:lnSpc>
              <a:spcBef>
                <a:spcPts val="80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b="1" dirty="0">
                <a:latin typeface="Arial" panose="020B0604020202020204" pitchFamily="34" charset="0"/>
                <a:ea typeface="Arial"/>
                <a:cs typeface="Arial" panose="020B0604020202020204" pitchFamily="34" charset="0"/>
                <a:sym typeface="Arial"/>
              </a:rPr>
              <a:t>A. </a:t>
            </a:r>
            <a:r>
              <a:rPr lang="en-US" sz="2400" b="1" dirty="0">
                <a:latin typeface="Arial" panose="020B0604020202020204" pitchFamily="34" charset="0"/>
                <a:cs typeface="Arial" panose="020B0604020202020204" pitchFamily="34" charset="0"/>
              </a:rPr>
              <a:t>Proteins can consist of more than one  </a:t>
            </a:r>
          </a:p>
          <a:p>
            <a:pPr marL="0" indent="0" algn="l">
              <a:lnSpc>
                <a:spcPct val="115000"/>
              </a:lnSpc>
              <a:spcBef>
                <a:spcPts val="0"/>
              </a:spcBef>
              <a:buSzPts val="1100"/>
            </a:pPr>
            <a:r>
              <a:rPr lang="en-US" sz="2400" b="1" dirty="0">
                <a:latin typeface="Arial" panose="020B0604020202020204" pitchFamily="34" charset="0"/>
                <a:cs typeface="Arial" panose="020B0604020202020204" pitchFamily="34" charset="0"/>
              </a:rPr>
              <a:t>     polypeptide chain. </a:t>
            </a: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sym typeface="Arial"/>
              <a:extLst>
                <a:ext uri="http://customooxmlschemas.google.com/">
                  <go:slidesCustomData xmlns:lc="http://schemas.openxmlformats.org/drawingml/2006/lockedCanva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a:p>
            <a:pPr marL="0" indent="0" algn="l">
              <a:lnSpc>
                <a:spcPct val="115000"/>
              </a:lnSpc>
              <a:spcBef>
                <a:spcPts val="0"/>
              </a:spcBef>
              <a:buSzPts val="1100"/>
            </a:pPr>
            <a:r>
              <a:rPr lang="en-US" sz="2400" b="1" dirty="0" err="1">
                <a:latin typeface="Arial" panose="020B0604020202020204" pitchFamily="34" charset="0"/>
                <a:cs typeface="Arial" panose="020B0604020202020204" pitchFamily="34" charset="0"/>
              </a:rPr>
              <a:t>Multisubunit</a:t>
            </a:r>
            <a:r>
              <a:rPr lang="en-US" sz="2400" b="1" dirty="0">
                <a:latin typeface="Arial" panose="020B0604020202020204" pitchFamily="34" charset="0"/>
                <a:cs typeface="Arial" panose="020B0604020202020204" pitchFamily="34" charset="0"/>
              </a:rPr>
              <a:t> proteins have two or more polypeptide chains that are noncovalently associated. </a:t>
            </a:r>
          </a:p>
        </p:txBody>
      </p:sp>
    </p:spTree>
    <p:extLst>
      <p:ext uri="{BB962C8B-B14F-4D97-AF65-F5344CB8AC3E}">
        <p14:creationId xmlns:p14="http://schemas.microsoft.com/office/powerpoint/2010/main" val="9049832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72"/>
        <p:cNvGrpSpPr/>
        <p:nvPr/>
      </p:nvGrpSpPr>
      <p:grpSpPr>
        <a:xfrm>
          <a:off x="0" y="0"/>
          <a:ext cx="0" cy="0"/>
          <a:chOff x="0" y="0"/>
          <a:chExt cx="0" cy="0"/>
        </a:xfrm>
      </p:grpSpPr>
      <p:sp>
        <p:nvSpPr>
          <p:cNvPr id="3" name="Title 2">
            <a:extLst>
              <a:ext uri="{FF2B5EF4-FFF2-40B4-BE49-F238E27FC236}">
                <a16:creationId xmlns:a16="http://schemas.microsoft.com/office/drawing/2014/main" id="{856CC52D-60B1-498C-AEC2-9997F5B44BC2}"/>
              </a:ext>
            </a:extLst>
          </p:cNvPr>
          <p:cNvSpPr>
            <a:spLocks noGrp="1"/>
          </p:cNvSpPr>
          <p:nvPr>
            <p:ph type="ctrTitle"/>
          </p:nvPr>
        </p:nvSpPr>
        <p:spPr/>
        <p:txBody>
          <a:bodyPr/>
          <a:lstStyle/>
          <a:p>
            <a:r>
              <a:rPr lang="en-US" dirty="0">
                <a:solidFill>
                  <a:srgbClr val="674EA7"/>
                </a:solidFill>
                <a:latin typeface="Arial" panose="020B0604020202020204" pitchFamily="34" charset="0"/>
                <a:cs typeface="Arial" panose="020B0604020202020204" pitchFamily="34" charset="0"/>
              </a:rPr>
              <a:t>3.3</a:t>
            </a:r>
            <a:r>
              <a:rPr lang="en-US" dirty="0">
                <a:latin typeface="Arial" panose="020B0604020202020204" pitchFamily="34" charset="0"/>
                <a:cs typeface="Arial" panose="020B0604020202020204" pitchFamily="34" charset="0"/>
              </a:rPr>
              <a:t>    </a:t>
            </a:r>
            <a:r>
              <a:rPr lang="en-US" dirty="0">
                <a:solidFill>
                  <a:srgbClr val="1D6E7D"/>
                </a:solidFill>
                <a:latin typeface="Arial" panose="020B0604020202020204" pitchFamily="34" charset="0"/>
                <a:cs typeface="Arial" panose="020B0604020202020204" pitchFamily="34" charset="0"/>
              </a:rPr>
              <a:t>Working with Proteins</a:t>
            </a:r>
            <a:endParaRPr lang="en-AU" dirty="0"/>
          </a:p>
        </p:txBody>
      </p:sp>
    </p:spTree>
    <p:extLst>
      <p:ext uri="{BB962C8B-B14F-4D97-AF65-F5344CB8AC3E}">
        <p14:creationId xmlns:p14="http://schemas.microsoft.com/office/powerpoint/2010/main" val="23659101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EBDA6FD0-C237-DD43-8066-2C80490A3A07}"/>
              </a:ext>
            </a:extLst>
          </p:cNvPr>
          <p:cNvPicPr preferRelativeResize="0"/>
          <p:nvPr/>
        </p:nvPicPr>
        <p:blipFill>
          <a:blip r:embed="rId3">
            <a:alphaModFix/>
          </a:blip>
          <a:stretch>
            <a:fillRect/>
          </a:stretch>
        </p:blipFill>
        <p:spPr>
          <a:xfrm>
            <a:off x="1643371" y="257175"/>
            <a:ext cx="1257300" cy="781050"/>
          </a:xfrm>
          <a:prstGeom prst="rect">
            <a:avLst/>
          </a:prstGeom>
          <a:noFill/>
          <a:ln>
            <a:noFill/>
          </a:ln>
        </p:spPr>
      </p:pic>
      <p:sp>
        <p:nvSpPr>
          <p:cNvPr id="3" name="Title 2">
            <a:extLst>
              <a:ext uri="{FF2B5EF4-FFF2-40B4-BE49-F238E27FC236}">
                <a16:creationId xmlns:a16="http://schemas.microsoft.com/office/drawing/2014/main" id="{5D8BE0AD-F343-4518-BA63-89D62B93002C}"/>
              </a:ext>
            </a:extLst>
          </p:cNvPr>
          <p:cNvSpPr>
            <a:spLocks noGrp="1"/>
          </p:cNvSpPr>
          <p:nvPr>
            <p:ph type="title"/>
          </p:nvPr>
        </p:nvSpPr>
        <p:spPr/>
        <p:txBody>
          <a:bodyPr/>
          <a:lstStyle/>
          <a:p>
            <a:r>
              <a:rPr lang="en-US" dirty="0">
                <a:solidFill>
                  <a:srgbClr val="1D6E7D"/>
                </a:solidFill>
                <a:latin typeface="Arial" panose="020B0604020202020204" pitchFamily="34" charset="0"/>
                <a:cs typeface="Arial" panose="020B0604020202020204" pitchFamily="34" charset="0"/>
              </a:rPr>
              <a:t>Principle 3</a:t>
            </a:r>
            <a:r>
              <a:rPr lang="en-US" sz="2000" b="0" dirty="0">
                <a:solidFill>
                  <a:srgbClr val="1D6E7D"/>
                </a:solidFill>
                <a:latin typeface="Arial" panose="020B0604020202020204" pitchFamily="34" charset="0"/>
                <a:cs typeface="Arial" panose="020B0604020202020204" pitchFamily="34" charset="0"/>
              </a:rPr>
              <a:t> (2 of 2)</a:t>
            </a:r>
            <a:endParaRPr lang="en-AU" sz="2000" b="0" dirty="0"/>
          </a:p>
        </p:txBody>
      </p:sp>
      <p:sp>
        <p:nvSpPr>
          <p:cNvPr id="8" name="Text Placeholder 2">
            <a:extLst>
              <a:ext uri="{FF2B5EF4-FFF2-40B4-BE49-F238E27FC236}">
                <a16:creationId xmlns:a16="http://schemas.microsoft.com/office/drawing/2014/main" id="{2C938569-698D-2D49-8965-AA8BA1B432BC}"/>
              </a:ext>
            </a:extLst>
          </p:cNvPr>
          <p:cNvSpPr txBox="1">
            <a:spLocks/>
          </p:cNvSpPr>
          <p:nvPr/>
        </p:nvSpPr>
        <p:spPr>
          <a:xfrm>
            <a:off x="685800" y="1865100"/>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Calibri"/>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Calibri"/>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Calibri"/>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6pPr>
            <a:lvl7pPr marL="3200400" marR="0" lvl="6"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7pPr>
            <a:lvl8pPr marL="3657600" marR="0" lvl="7"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8pPr>
            <a:lvl9pPr marL="4114800" marR="0" lvl="8"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9pPr>
          </a:lstStyle>
          <a:p>
            <a:pPr marL="114300" indent="0">
              <a:buNone/>
            </a:pPr>
            <a:r>
              <a:rPr lang="en-US" sz="2400" b="1" dirty="0">
                <a:latin typeface="Arial" panose="020B0604020202020204" pitchFamily="34" charset="0"/>
                <a:cs typeface="Arial" panose="020B0604020202020204" pitchFamily="34" charset="0"/>
              </a:rPr>
              <a:t>For study, individual proteins can be separated from the thousands of other proteins present in a cell, based on differences in their chemical and functional properties arising from their distinct amino acid sequences.</a:t>
            </a:r>
            <a:r>
              <a:rPr lang="en-US" sz="2400" dirty="0">
                <a:latin typeface="Arial" panose="020B0604020202020204" pitchFamily="34" charset="0"/>
                <a:cs typeface="Arial" panose="020B0604020202020204" pitchFamily="34" charset="0"/>
              </a:rPr>
              <a:t> As proteins are central to biochemistry, the purification of individual proteins for study is a quintessential biochemical endeavor.</a:t>
            </a:r>
          </a:p>
        </p:txBody>
      </p:sp>
    </p:spTree>
    <p:extLst>
      <p:ext uri="{BB962C8B-B14F-4D97-AF65-F5344CB8AC3E}">
        <p14:creationId xmlns:p14="http://schemas.microsoft.com/office/powerpoint/2010/main" val="17040478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le 1">
            <a:extLst>
              <a:ext uri="{FF2B5EF4-FFF2-40B4-BE49-F238E27FC236}">
                <a16:creationId xmlns:a16="http://schemas.microsoft.com/office/drawing/2014/main" id="{2E3CCDDD-B25F-4A11-99FD-83578FC6CADF}"/>
              </a:ext>
            </a:extLst>
          </p:cNvPr>
          <p:cNvSpPr>
            <a:spLocks noGrp="1"/>
          </p:cNvSpPr>
          <p:nvPr>
            <p:ph type="title"/>
          </p:nvPr>
        </p:nvSpPr>
        <p:spPr/>
        <p:txBody>
          <a:bodyPr/>
          <a:lstStyle/>
          <a:p>
            <a:pPr lvl="0"/>
            <a:r>
              <a:rPr lang="en-US" dirty="0">
                <a:solidFill>
                  <a:srgbClr val="4E4CB4"/>
                </a:solidFill>
                <a:latin typeface="Arial" panose="020B0604020202020204" pitchFamily="34" charset="0"/>
                <a:cs typeface="Arial" panose="020B0604020202020204" pitchFamily="34" charset="0"/>
              </a:rPr>
              <a:t>Proteins Can Be Separated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and Purified</a:t>
            </a:r>
            <a:endParaRPr lang="en-AU" dirty="0">
              <a:solidFill>
                <a:srgbClr val="4E4CB4"/>
              </a:solidFill>
            </a:endParaRPr>
          </a:p>
        </p:txBody>
      </p:sp>
      <p:sp>
        <p:nvSpPr>
          <p:cNvPr id="4" name="Google Shape;447;p22">
            <a:extLst>
              <a:ext uri="{FF2B5EF4-FFF2-40B4-BE49-F238E27FC236}">
                <a16:creationId xmlns:a16="http://schemas.microsoft.com/office/drawing/2014/main" id="{A7C143D0-9742-D143-ADD0-63DF1F5FDD23}"/>
              </a:ext>
            </a:extLst>
          </p:cNvPr>
          <p:cNvSpPr txBox="1">
            <a:spLocks/>
          </p:cNvSpPr>
          <p:nvPr/>
        </p:nvSpPr>
        <p:spPr>
          <a:xfrm>
            <a:off x="656220" y="1728771"/>
            <a:ext cx="7831559" cy="4572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dk1"/>
              </a:buClr>
              <a:buSzPts val="238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separated based on: </a:t>
            </a:r>
          </a:p>
          <a:p>
            <a:pPr marL="914400" lvl="1" indent="-381000">
              <a:lnSpc>
                <a:spcPct val="115000"/>
              </a:lnSpc>
              <a:buSzPts val="2400"/>
              <a:buFont typeface="Arial"/>
              <a:buChar char="–"/>
            </a:pPr>
            <a:r>
              <a:rPr lang="en-US" sz="2400" dirty="0">
                <a:latin typeface="Arial" panose="020B0604020202020204" pitchFamily="34" charset="0"/>
                <a:cs typeface="Arial" panose="020B0604020202020204" pitchFamily="34" charset="0"/>
              </a:rPr>
              <a:t>size</a:t>
            </a:r>
          </a:p>
          <a:p>
            <a:pPr marL="914400" lvl="1" indent="-381000">
              <a:lnSpc>
                <a:spcPct val="115000"/>
              </a:lnSpc>
              <a:buSzPts val="2400"/>
              <a:buFont typeface="Arial"/>
              <a:buChar char="–"/>
            </a:pPr>
            <a:r>
              <a:rPr lang="en-US" sz="2400" dirty="0">
                <a:latin typeface="Arial" panose="020B0604020202020204" pitchFamily="34" charset="0"/>
                <a:cs typeface="Arial" panose="020B0604020202020204" pitchFamily="34" charset="0"/>
              </a:rPr>
              <a:t>charge</a:t>
            </a:r>
          </a:p>
          <a:p>
            <a:pPr marL="914400" lvl="1" indent="-381000">
              <a:lnSpc>
                <a:spcPct val="115000"/>
              </a:lnSpc>
              <a:buSzPts val="2400"/>
              <a:buFont typeface="Arial"/>
              <a:buChar char="–"/>
            </a:pPr>
            <a:r>
              <a:rPr lang="en-US" sz="2400" dirty="0">
                <a:latin typeface="Arial" panose="020B0604020202020204" pitchFamily="34" charset="0"/>
                <a:cs typeface="Arial" panose="020B0604020202020204" pitchFamily="34" charset="0"/>
              </a:rPr>
              <a:t>binding properties</a:t>
            </a:r>
          </a:p>
          <a:p>
            <a:pPr marL="914400" lvl="1" indent="-381000">
              <a:lnSpc>
                <a:spcPct val="115000"/>
              </a:lnSpc>
              <a:buSzPts val="2400"/>
              <a:buFont typeface="Arial"/>
              <a:buChar char="–"/>
            </a:pPr>
            <a:r>
              <a:rPr lang="en-US" sz="2400" dirty="0">
                <a:latin typeface="Arial" panose="020B0604020202020204" pitchFamily="34" charset="0"/>
                <a:cs typeface="Arial" panose="020B0604020202020204" pitchFamily="34" charset="0"/>
              </a:rPr>
              <a:t>protein solubility</a:t>
            </a:r>
            <a:endParaRPr lang="en-US" sz="2400" dirty="0"/>
          </a:p>
          <a:p>
            <a:pPr>
              <a:buClr>
                <a:schemeClr val="dk1"/>
              </a:buClr>
              <a:buSzPts val="2380"/>
            </a:pPr>
            <a:endParaRPr lang="en-US" sz="2400" dirty="0"/>
          </a:p>
          <a:p>
            <a:pPr marL="914400" lvl="1" indent="-381000">
              <a:lnSpc>
                <a:spcPct val="115000"/>
              </a:lnSpc>
              <a:buSzPts val="2400"/>
              <a:buFont typeface="Arial"/>
              <a:buChar char="–"/>
            </a:pPr>
            <a:endParaRPr lang="en-US" sz="2400" b="1" dirty="0">
              <a:latin typeface="Arial" panose="020B0604020202020204" pitchFamily="34" charset="0"/>
              <a:cs typeface="Arial" panose="020B0604020202020204" pitchFamily="34" charset="0"/>
            </a:endParaRPr>
          </a:p>
          <a:p>
            <a:pPr>
              <a:buClr>
                <a:schemeClr val="dk1"/>
              </a:buClr>
              <a:buSzPts val="2380"/>
            </a:pPr>
            <a:endParaRPr lang="en-US" sz="2400" dirty="0"/>
          </a:p>
          <a:p>
            <a:pPr>
              <a:buClr>
                <a:schemeClr val="dk1"/>
              </a:buClr>
              <a:buSzPts val="2380"/>
            </a:pPr>
            <a:endParaRPr lang="en-US" sz="2400" dirty="0"/>
          </a:p>
        </p:txBody>
      </p:sp>
    </p:spTree>
    <p:extLst>
      <p:ext uri="{BB962C8B-B14F-4D97-AF65-F5344CB8AC3E}">
        <p14:creationId xmlns:p14="http://schemas.microsoft.com/office/powerpoint/2010/main" val="15274867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le 1">
            <a:extLst>
              <a:ext uri="{FF2B5EF4-FFF2-40B4-BE49-F238E27FC236}">
                <a16:creationId xmlns:a16="http://schemas.microsoft.com/office/drawing/2014/main" id="{B68F00F0-08A0-443B-A915-5A9747F9FC72}"/>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Methods for Purifying Proteins</a:t>
            </a:r>
            <a:endParaRPr lang="en-AU" dirty="0"/>
          </a:p>
        </p:txBody>
      </p:sp>
      <p:sp>
        <p:nvSpPr>
          <p:cNvPr id="4" name="Google Shape;447;p22">
            <a:extLst>
              <a:ext uri="{FF2B5EF4-FFF2-40B4-BE49-F238E27FC236}">
                <a16:creationId xmlns:a16="http://schemas.microsoft.com/office/drawing/2014/main" id="{8A1D909B-0DB3-CE49-A63F-8BC7DE973A29}"/>
              </a:ext>
            </a:extLst>
          </p:cNvPr>
          <p:cNvSpPr txBox="1">
            <a:spLocks/>
          </p:cNvSpPr>
          <p:nvPr/>
        </p:nvSpPr>
        <p:spPr>
          <a:xfrm>
            <a:off x="681401" y="1420091"/>
            <a:ext cx="7857397" cy="4572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dk1"/>
              </a:buClr>
              <a:buSzPts val="238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first step = break open tissue or microbial cells</a:t>
            </a:r>
            <a:endParaRPr lang="en-US" sz="2400" b="1" dirty="0">
              <a:solidFill>
                <a:schemeClr val="dk1"/>
              </a:solidFill>
              <a:latin typeface="Arial" panose="020B0604020202020204" pitchFamily="34" charset="0"/>
              <a:ea typeface="Calibri"/>
              <a:cs typeface="Arial" panose="020B0604020202020204" pitchFamily="34" charset="0"/>
              <a:sym typeface="Calibri"/>
            </a:endParaRPr>
          </a:p>
          <a:p>
            <a:pPr marL="914400" lvl="1" indent="-381000">
              <a:lnSpc>
                <a:spcPct val="115000"/>
              </a:lnSpc>
              <a:buSzPts val="2400"/>
              <a:buFont typeface="Arial"/>
              <a:buChar char="–"/>
            </a:pPr>
            <a:r>
              <a:rPr lang="en-US" sz="2400" b="1" dirty="0">
                <a:latin typeface="Arial" panose="020B0604020202020204" pitchFamily="34" charset="0"/>
                <a:cs typeface="Arial" panose="020B0604020202020204" pitchFamily="34" charset="0"/>
              </a:rPr>
              <a:t>crude extract </a:t>
            </a:r>
            <a:r>
              <a:rPr lang="en-US" sz="2400" dirty="0">
                <a:latin typeface="Arial" panose="020B0604020202020204" pitchFamily="34" charset="0"/>
                <a:cs typeface="Arial" panose="020B0604020202020204" pitchFamily="34" charset="0"/>
              </a:rPr>
              <a:t>= releases proteins in solution</a:t>
            </a:r>
          </a:p>
          <a:p>
            <a:pPr marL="457200" lvl="1">
              <a:buClr>
                <a:schemeClr val="dk1"/>
              </a:buClr>
              <a:buSzPts val="2380"/>
            </a:pPr>
            <a:endParaRPr lang="en-US" sz="2400" dirty="0">
              <a:latin typeface="Arial" panose="020B0604020202020204" pitchFamily="34" charset="0"/>
              <a:cs typeface="Arial" panose="020B0604020202020204" pitchFamily="34" charset="0"/>
            </a:endParaRPr>
          </a:p>
          <a:p>
            <a:pPr marL="342900" indent="-342900">
              <a:buClr>
                <a:schemeClr val="dk1"/>
              </a:buClr>
              <a:buSzPts val="2380"/>
              <a:buFont typeface="Arial" panose="020B0604020202020204" pitchFamily="34" charset="0"/>
              <a:buChar char="•"/>
            </a:pPr>
            <a:r>
              <a:rPr lang="en-US" sz="2400" dirty="0"/>
              <a:t>second step = </a:t>
            </a:r>
            <a:r>
              <a:rPr lang="en-US" sz="2400" b="1" dirty="0"/>
              <a:t>fractionation</a:t>
            </a:r>
            <a:r>
              <a:rPr lang="en-US" sz="2400" dirty="0"/>
              <a:t> = separate proteins into </a:t>
            </a:r>
            <a:r>
              <a:rPr lang="en-US" sz="2400" b="1" dirty="0"/>
              <a:t>fractions </a:t>
            </a:r>
            <a:r>
              <a:rPr lang="en-US" sz="2400" dirty="0"/>
              <a:t>based on size or charge</a:t>
            </a:r>
          </a:p>
          <a:p>
            <a:pPr marL="914400" lvl="1" indent="-381000">
              <a:lnSpc>
                <a:spcPct val="115000"/>
              </a:lnSpc>
              <a:buSzPts val="2400"/>
              <a:buFont typeface="Arial"/>
              <a:buChar char="–"/>
            </a:pPr>
            <a:r>
              <a:rPr lang="en-US" sz="2400" dirty="0">
                <a:latin typeface="Arial" panose="020B0604020202020204" pitchFamily="34" charset="0"/>
                <a:cs typeface="Arial" panose="020B0604020202020204" pitchFamily="34" charset="0"/>
              </a:rPr>
              <a:t>“salting out” = lower solubility of proteins in salt to selectively precipitate proteins </a:t>
            </a:r>
            <a:endParaRPr lang="en-US" sz="2400" b="1" dirty="0">
              <a:latin typeface="Arial" panose="020B0604020202020204" pitchFamily="34" charset="0"/>
              <a:cs typeface="Arial" panose="020B0604020202020204" pitchFamily="34" charset="0"/>
            </a:endParaRPr>
          </a:p>
          <a:p>
            <a:pPr marL="800100" lvl="1" indent="-342900">
              <a:buClr>
                <a:schemeClr val="dk1"/>
              </a:buClr>
              <a:buSzPts val="2380"/>
              <a:buFontTx/>
              <a:buChar char="-"/>
            </a:pPr>
            <a:endParaRPr lang="en-US" sz="2400" b="1" dirty="0">
              <a:latin typeface="Arial" panose="020B0604020202020204" pitchFamily="34" charset="0"/>
              <a:cs typeface="Arial" panose="020B0604020202020204" pitchFamily="34" charset="0"/>
            </a:endParaRPr>
          </a:p>
          <a:p>
            <a:pPr marL="342900" indent="-342900">
              <a:buClr>
                <a:schemeClr val="dk1"/>
              </a:buClr>
              <a:buSzPts val="238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third step = </a:t>
            </a:r>
            <a:r>
              <a:rPr lang="en-US" sz="2400" b="1" dirty="0">
                <a:solidFill>
                  <a:schemeClr val="dk1"/>
                </a:solidFill>
                <a:latin typeface="Arial" panose="020B0604020202020204" pitchFamily="34" charset="0"/>
                <a:ea typeface="Calibri"/>
                <a:cs typeface="Arial" panose="020B0604020202020204" pitchFamily="34" charset="0"/>
                <a:sym typeface="Calibri"/>
              </a:rPr>
              <a:t>dialysis </a:t>
            </a:r>
            <a:r>
              <a:rPr lang="en-US" sz="2400" dirty="0">
                <a:solidFill>
                  <a:schemeClr val="dk1"/>
                </a:solidFill>
                <a:latin typeface="Arial" panose="020B0604020202020204" pitchFamily="34" charset="0"/>
                <a:ea typeface="Calibri"/>
                <a:cs typeface="Arial" panose="020B0604020202020204" pitchFamily="34" charset="0"/>
                <a:sym typeface="Calibri"/>
              </a:rPr>
              <a:t>= use s</a:t>
            </a:r>
            <a:r>
              <a:rPr lang="en-US" sz="2400" dirty="0"/>
              <a:t>emipermeable membrane to separate proteins from small solutes </a:t>
            </a:r>
            <a:endParaRPr lang="en-US" sz="2400" b="1" dirty="0">
              <a:latin typeface="Arial" panose="020B0604020202020204" pitchFamily="34" charset="0"/>
              <a:cs typeface="Arial" panose="020B0604020202020204" pitchFamily="34" charset="0"/>
            </a:endParaRPr>
          </a:p>
          <a:p>
            <a:pPr marL="342900" indent="-342900">
              <a:buClr>
                <a:schemeClr val="dk1"/>
              </a:buClr>
              <a:buSzPts val="2380"/>
              <a:buFont typeface="Arial" panose="020B0604020202020204" pitchFamily="34" charset="0"/>
              <a:buChar char="•"/>
            </a:pPr>
            <a:endParaRPr lang="en-US" sz="2400" b="1" dirty="0">
              <a:latin typeface="Arial" panose="020B0604020202020204" pitchFamily="34" charset="0"/>
              <a:cs typeface="Arial" panose="020B0604020202020204" pitchFamily="34" charset="0"/>
            </a:endParaRPr>
          </a:p>
          <a:p>
            <a:pPr marL="533400" lvl="1">
              <a:lnSpc>
                <a:spcPct val="115000"/>
              </a:lnSpc>
              <a:buSzPts val="2400"/>
            </a:pPr>
            <a:endParaRPr lang="en-US" sz="2400" dirty="0">
              <a:latin typeface="Arial" panose="020B0604020202020204" pitchFamily="34" charset="0"/>
              <a:cs typeface="Arial" panose="020B0604020202020204" pitchFamily="34" charset="0"/>
            </a:endParaRPr>
          </a:p>
          <a:p>
            <a:pPr marL="342900" indent="-342900">
              <a:buClr>
                <a:schemeClr val="dk1"/>
              </a:buClr>
              <a:buSzPts val="2380"/>
              <a:buFont typeface="Arial" panose="020B0604020202020204" pitchFamily="34" charset="0"/>
              <a:buChar char="•"/>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57183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le 1">
            <a:extLst>
              <a:ext uri="{FF2B5EF4-FFF2-40B4-BE49-F238E27FC236}">
                <a16:creationId xmlns:a16="http://schemas.microsoft.com/office/drawing/2014/main" id="{BD4E1925-364D-4985-AB2A-F6A9075FBBFD}"/>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Column Chromatography</a:t>
            </a:r>
            <a:endParaRPr lang="en-AU" dirty="0"/>
          </a:p>
        </p:txBody>
      </p:sp>
      <p:sp>
        <p:nvSpPr>
          <p:cNvPr id="7" name="Google Shape;586;p38">
            <a:extLst>
              <a:ext uri="{FF2B5EF4-FFF2-40B4-BE49-F238E27FC236}">
                <a16:creationId xmlns:a16="http://schemas.microsoft.com/office/drawing/2014/main" id="{027D25DB-371B-124E-8F3A-6E5EA4EB4796}"/>
              </a:ext>
            </a:extLst>
          </p:cNvPr>
          <p:cNvSpPr txBox="1"/>
          <p:nvPr/>
        </p:nvSpPr>
        <p:spPr>
          <a:xfrm>
            <a:off x="665017" y="1311547"/>
            <a:ext cx="4128655" cy="4816663"/>
          </a:xfrm>
          <a:prstGeom prst="rect">
            <a:avLst/>
          </a:prstGeom>
          <a:noFill/>
          <a:ln>
            <a:noFill/>
          </a:ln>
        </p:spPr>
        <p:txBody>
          <a:bodyPr spcFirstLastPara="1" wrap="square" lIns="91425" tIns="45700" rIns="91425" bIns="45700" anchor="t" anchorCtr="0">
            <a:spAutoFit/>
          </a:bodyPr>
          <a:lstStyle/>
          <a:p>
            <a:pPr marL="342900" marR="0" lvl="0" indent="-342900" rtl="0">
              <a:lnSpc>
                <a:spcPct val="100000"/>
              </a:lnSpc>
              <a:spcBef>
                <a:spcPts val="0"/>
              </a:spcBef>
              <a:spcAft>
                <a:spcPts val="0"/>
              </a:spcAft>
              <a:buClr>
                <a:schemeClr val="dk1"/>
              </a:buClr>
              <a:buSzPts val="2400"/>
              <a:buFont typeface="Arial"/>
              <a:buChar char="•"/>
            </a:pPr>
            <a:r>
              <a:rPr lang="en-US" sz="2400" dirty="0">
                <a:solidFill>
                  <a:schemeClr val="dk1"/>
                </a:solidFill>
                <a:latin typeface="Arial" panose="020B0604020202020204" pitchFamily="34" charset="0"/>
                <a:ea typeface="Calibri"/>
                <a:cs typeface="Arial" panose="020B0604020202020204" pitchFamily="34" charset="0"/>
                <a:sym typeface="Calibri"/>
              </a:rPr>
              <a:t>first step = b</a:t>
            </a:r>
            <a:r>
              <a:rPr lang="en-US" sz="2400" b="0" i="0" u="none" dirty="0">
                <a:solidFill>
                  <a:schemeClr val="dk1"/>
                </a:solidFill>
                <a:latin typeface="Arial" panose="020B0604020202020204" pitchFamily="34" charset="0"/>
                <a:ea typeface="Calibri"/>
                <a:cs typeface="Arial" panose="020B0604020202020204" pitchFamily="34" charset="0"/>
                <a:sym typeface="Calibri"/>
              </a:rPr>
              <a:t>uffered solution (mobile phase) migrates through porous solid material (solid phase) </a:t>
            </a:r>
          </a:p>
          <a:p>
            <a:pPr marR="0" lvl="0" rtl="0">
              <a:lnSpc>
                <a:spcPct val="100000"/>
              </a:lnSpc>
              <a:spcBef>
                <a:spcPts val="0"/>
              </a:spcBef>
              <a:spcAft>
                <a:spcPts val="0"/>
              </a:spcAft>
              <a:buClr>
                <a:schemeClr val="dk1"/>
              </a:buClr>
              <a:buSzPts val="2400"/>
            </a:pPr>
            <a:r>
              <a:rPr lang="en-US" sz="2400" b="0" i="0" u="none" dirty="0">
                <a:solidFill>
                  <a:schemeClr val="dk1"/>
                </a:solidFill>
                <a:latin typeface="Arial" panose="020B0604020202020204" pitchFamily="34" charset="0"/>
                <a:ea typeface="Calibri"/>
                <a:cs typeface="Arial" panose="020B0604020202020204" pitchFamily="34" charset="0"/>
                <a:sym typeface="Calibri"/>
              </a:rPr>
              <a:t> </a:t>
            </a:r>
          </a:p>
          <a:p>
            <a:pPr marL="342900" marR="0" lvl="0" indent="-342900" rtl="0">
              <a:lnSpc>
                <a:spcPct val="100000"/>
              </a:lnSpc>
              <a:spcBef>
                <a:spcPts val="0"/>
              </a:spcBef>
              <a:spcAft>
                <a:spcPts val="0"/>
              </a:spcAft>
              <a:buClr>
                <a:schemeClr val="dk1"/>
              </a:buClr>
              <a:buSzPts val="2400"/>
              <a:buFont typeface="Arial"/>
              <a:buChar char="•"/>
            </a:pPr>
            <a:r>
              <a:rPr lang="en-US" sz="2400" dirty="0">
                <a:solidFill>
                  <a:schemeClr val="dk1"/>
                </a:solidFill>
                <a:latin typeface="Arial" panose="020B0604020202020204" pitchFamily="34" charset="0"/>
                <a:ea typeface="Calibri"/>
                <a:cs typeface="Arial" panose="020B0604020202020204" pitchFamily="34" charset="0"/>
                <a:sym typeface="Calibri"/>
              </a:rPr>
              <a:t>second step = buffered solution containing protein migrates through solid phase</a:t>
            </a:r>
            <a:endParaRPr lang="en-US" sz="2400" b="0" i="0" u="none" dirty="0">
              <a:solidFill>
                <a:schemeClr val="dk1"/>
              </a:solidFill>
              <a:latin typeface="Arial" panose="020B0604020202020204" pitchFamily="34" charset="0"/>
              <a:ea typeface="Calibri"/>
              <a:cs typeface="Arial" panose="020B0604020202020204" pitchFamily="34" charset="0"/>
              <a:sym typeface="Calibri"/>
            </a:endParaRPr>
          </a:p>
          <a:p>
            <a:pPr marL="342900" marR="0" lvl="0" indent="-342900" rtl="0">
              <a:lnSpc>
                <a:spcPct val="100000"/>
              </a:lnSpc>
              <a:spcBef>
                <a:spcPts val="0"/>
              </a:spcBef>
              <a:spcAft>
                <a:spcPts val="0"/>
              </a:spcAft>
              <a:buClr>
                <a:schemeClr val="dk1"/>
              </a:buClr>
              <a:buSzPts val="2400"/>
              <a:buFont typeface="Arial"/>
              <a:buChar char="•"/>
            </a:pPr>
            <a:endParaRPr dirty="0">
              <a:latin typeface="Arial" panose="020B0604020202020204" pitchFamily="34" charset="0"/>
              <a:cs typeface="Arial" panose="020B0604020202020204" pitchFamily="34" charset="0"/>
            </a:endParaRPr>
          </a:p>
          <a:p>
            <a:pPr marL="342900" marR="0" lvl="0" indent="-342900" rtl="0">
              <a:lnSpc>
                <a:spcPct val="100000"/>
              </a:lnSpc>
              <a:spcBef>
                <a:spcPts val="600"/>
              </a:spcBef>
              <a:spcAft>
                <a:spcPts val="0"/>
              </a:spcAft>
              <a:buClr>
                <a:schemeClr val="dk1"/>
              </a:buClr>
              <a:buSzPts val="2400"/>
              <a:buFont typeface="Arial"/>
              <a:buChar char="•"/>
            </a:pPr>
            <a:r>
              <a:rPr lang="en-US" sz="2400" dirty="0">
                <a:solidFill>
                  <a:schemeClr val="dk1"/>
                </a:solidFill>
                <a:latin typeface="Arial" panose="020B0604020202020204" pitchFamily="34" charset="0"/>
                <a:ea typeface="Calibri"/>
                <a:cs typeface="Arial" panose="020B0604020202020204" pitchFamily="34" charset="0"/>
                <a:sym typeface="Calibri"/>
              </a:rPr>
              <a:t>protein p</a:t>
            </a:r>
            <a:r>
              <a:rPr lang="en-US" sz="2400" b="0" i="0" u="none" dirty="0">
                <a:solidFill>
                  <a:schemeClr val="dk1"/>
                </a:solidFill>
                <a:latin typeface="Arial" panose="020B0604020202020204" pitchFamily="34" charset="0"/>
                <a:ea typeface="Calibri"/>
                <a:cs typeface="Arial" panose="020B0604020202020204" pitchFamily="34" charset="0"/>
                <a:sym typeface="Calibri"/>
              </a:rPr>
              <a:t>roperties affect migration rates </a:t>
            </a:r>
            <a:endParaRPr dirty="0">
              <a:latin typeface="Arial" panose="020B0604020202020204" pitchFamily="34" charset="0"/>
              <a:cs typeface="Arial" panose="020B0604020202020204" pitchFamily="34" charset="0"/>
            </a:endParaRPr>
          </a:p>
        </p:txBody>
      </p:sp>
      <p:pic>
        <p:nvPicPr>
          <p:cNvPr id="5" name="Picture 4" descr="A drawing shows the separation of a sample into fractions using column chromatography with sample traveling from a reservoir, through a pump, through a chromatography column, to a detector before dropping to a fraction collector while a recording of the data is produced.">
            <a:extLst>
              <a:ext uri="{FF2B5EF4-FFF2-40B4-BE49-F238E27FC236}">
                <a16:creationId xmlns:a16="http://schemas.microsoft.com/office/drawing/2014/main" id="{268F9F3F-1F10-624B-96C9-A541634D7F6C}"/>
              </a:ext>
            </a:extLst>
          </p:cNvPr>
          <p:cNvPicPr>
            <a:picLocks noChangeAspect="1"/>
          </p:cNvPicPr>
          <p:nvPr/>
        </p:nvPicPr>
        <p:blipFill>
          <a:blip r:embed="rId3"/>
          <a:stretch>
            <a:fillRect/>
          </a:stretch>
        </p:blipFill>
        <p:spPr>
          <a:xfrm>
            <a:off x="5040182" y="1311547"/>
            <a:ext cx="3605054" cy="4632035"/>
          </a:xfrm>
          <a:prstGeom prst="rect">
            <a:avLst/>
          </a:prstGeom>
        </p:spPr>
      </p:pic>
    </p:spTree>
    <p:extLst>
      <p:ext uri="{BB962C8B-B14F-4D97-AF65-F5344CB8AC3E}">
        <p14:creationId xmlns:p14="http://schemas.microsoft.com/office/powerpoint/2010/main" val="19776035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pic>
        <p:nvPicPr>
          <p:cNvPr id="4" name="Picture 3" descr="Icon P 3&#10;">
            <a:extLst>
              <a:ext uri="{FF2B5EF4-FFF2-40B4-BE49-F238E27FC236}">
                <a16:creationId xmlns:a16="http://schemas.microsoft.com/office/drawing/2014/main" id="{607DFAC3-3193-46CD-9842-F2410B5761B8}"/>
              </a:ext>
            </a:extLst>
          </p:cNvPr>
          <p:cNvPicPr>
            <a:picLocks noChangeAspect="1"/>
          </p:cNvPicPr>
          <p:nvPr/>
        </p:nvPicPr>
        <p:blipFill>
          <a:blip r:embed="rId3"/>
          <a:stretch>
            <a:fillRect/>
          </a:stretch>
        </p:blipFill>
        <p:spPr>
          <a:xfrm>
            <a:off x="912783" y="315432"/>
            <a:ext cx="1133954" cy="816935"/>
          </a:xfrm>
          <a:prstGeom prst="rect">
            <a:avLst/>
          </a:prstGeom>
        </p:spPr>
      </p:pic>
      <p:sp>
        <p:nvSpPr>
          <p:cNvPr id="2" name="Title 1">
            <a:extLst>
              <a:ext uri="{FF2B5EF4-FFF2-40B4-BE49-F238E27FC236}">
                <a16:creationId xmlns:a16="http://schemas.microsoft.com/office/drawing/2014/main" id="{A9075C59-2159-46E6-A6FD-75C831D8842F}"/>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8</a:t>
            </a:r>
            <a:endParaRPr lang="en-AU" dirty="0">
              <a:solidFill>
                <a:srgbClr val="145C76"/>
              </a:solidFill>
            </a:endParaRPr>
          </a:p>
        </p:txBody>
      </p:sp>
      <p:sp>
        <p:nvSpPr>
          <p:cNvPr id="6" name="Google Shape;433;g847cf01710_0_113">
            <a:extLst>
              <a:ext uri="{FF2B5EF4-FFF2-40B4-BE49-F238E27FC236}">
                <a16:creationId xmlns:a16="http://schemas.microsoft.com/office/drawing/2014/main" id="{B1BF0AF1-938D-6E47-888B-22B0B8AB463B}"/>
              </a:ext>
            </a:extLst>
          </p:cNvPr>
          <p:cNvSpPr txBox="1">
            <a:spLocks/>
          </p:cNvSpPr>
          <p:nvPr/>
        </p:nvSpPr>
        <p:spPr>
          <a:xfrm>
            <a:off x="677875" y="1371600"/>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Which component is absolutely necessary for the purification of a protein? </a:t>
            </a:r>
          </a:p>
          <a:p>
            <a:pPr marL="0" indent="0" algn="l">
              <a:lnSpc>
                <a:spcPct val="115000"/>
              </a:lnSpc>
              <a:spcBef>
                <a:spcPts val="0"/>
              </a:spcBef>
              <a:buSzPts val="1100"/>
            </a:pPr>
            <a:endParaRPr lang="en-US" sz="2400" dirty="0">
              <a:latin typeface="Arial" panose="020B0604020202020204" pitchFamily="34" charset="0"/>
              <a:ea typeface="Arial"/>
              <a:cs typeface="Arial" panose="020B0604020202020204" pitchFamily="34" charset="0"/>
              <a:sym typeface="Arial"/>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A. c</a:t>
            </a:r>
            <a:r>
              <a:rPr lang="en-US" sz="2400" dirty="0">
                <a:latin typeface="Arial" panose="020B0604020202020204" pitchFamily="34" charset="0"/>
                <a:cs typeface="Arial" panose="020B0604020202020204" pitchFamily="34" charset="0"/>
              </a:rPr>
              <a:t>olumn chromatography </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B. t</a:t>
            </a:r>
            <a:r>
              <a:rPr lang="en-US" sz="2400" dirty="0">
                <a:latin typeface="Arial" panose="020B0604020202020204" pitchFamily="34" charset="0"/>
                <a:cs typeface="Arial" panose="020B0604020202020204" pitchFamily="34" charset="0"/>
              </a:rPr>
              <a:t>he gene sequence of the protein </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C. a</a:t>
            </a:r>
            <a:r>
              <a:rPr lang="en-US" sz="2400" dirty="0">
                <a:latin typeface="Arial" panose="020B0604020202020204" pitchFamily="34" charset="0"/>
                <a:cs typeface="Arial" panose="020B0604020202020204" pitchFamily="34" charset="0"/>
              </a:rPr>
              <a:t> means of detecting the protein</a:t>
            </a: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D. a centrifuge</a:t>
            </a: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endParaRPr>
          </a:p>
          <a:p>
            <a:pPr marL="0" indent="0" algn="l">
              <a:spcBef>
                <a:spcPts val="360"/>
              </a:spcBef>
            </a:pPr>
            <a:endParaRPr lang="en-US" dirty="0"/>
          </a:p>
        </p:txBody>
      </p:sp>
    </p:spTree>
    <p:extLst>
      <p:ext uri="{BB962C8B-B14F-4D97-AF65-F5344CB8AC3E}">
        <p14:creationId xmlns:p14="http://schemas.microsoft.com/office/powerpoint/2010/main" val="17964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3" name="Title 2">
            <a:extLst>
              <a:ext uri="{FF2B5EF4-FFF2-40B4-BE49-F238E27FC236}">
                <a16:creationId xmlns:a16="http://schemas.microsoft.com/office/drawing/2014/main" id="{10FD6A40-25F2-4935-9B00-81F81899C9BB}"/>
              </a:ext>
            </a:extLst>
          </p:cNvPr>
          <p:cNvSpPr>
            <a:spLocks noGrp="1"/>
          </p:cNvSpPr>
          <p:nvPr>
            <p:ph type="title"/>
          </p:nvPr>
        </p:nvSpPr>
        <p:spPr/>
        <p:txBody>
          <a:bodyPr/>
          <a:lstStyle/>
          <a:p>
            <a:r>
              <a:rPr lang="en-US" dirty="0">
                <a:solidFill>
                  <a:srgbClr val="1D6E7D"/>
                </a:solidFill>
                <a:latin typeface="Arial" panose="020B0604020202020204" pitchFamily="34" charset="0"/>
                <a:cs typeface="Arial" panose="020B0604020202020204" pitchFamily="34" charset="0"/>
              </a:rPr>
              <a:t>Principle 1</a:t>
            </a:r>
            <a:r>
              <a:rPr lang="en-US" sz="2000" b="0" dirty="0">
                <a:solidFill>
                  <a:srgbClr val="1D6E7D"/>
                </a:solidFill>
                <a:latin typeface="Arial" panose="020B0604020202020204" pitchFamily="34" charset="0"/>
                <a:cs typeface="Arial" panose="020B0604020202020204" pitchFamily="34" charset="0"/>
              </a:rPr>
              <a:t> (2 of 2)</a:t>
            </a:r>
            <a:endParaRPr lang="en-AU" sz="2000" b="0" dirty="0"/>
          </a:p>
        </p:txBody>
      </p:sp>
      <p:sp>
        <p:nvSpPr>
          <p:cNvPr id="7" name="Text Placeholder 2">
            <a:extLst>
              <a:ext uri="{FF2B5EF4-FFF2-40B4-BE49-F238E27FC236}">
                <a16:creationId xmlns:a16="http://schemas.microsoft.com/office/drawing/2014/main" id="{02633CF8-DC3C-4840-8420-DC915652D426}"/>
              </a:ext>
            </a:extLst>
          </p:cNvPr>
          <p:cNvSpPr txBox="1">
            <a:spLocks/>
          </p:cNvSpPr>
          <p:nvPr/>
        </p:nvSpPr>
        <p:spPr>
          <a:xfrm>
            <a:off x="685800" y="1865100"/>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Calibri"/>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Calibri"/>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Calibri"/>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6pPr>
            <a:lvl7pPr marL="3200400" marR="0" lvl="6"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7pPr>
            <a:lvl8pPr marL="3657600" marR="0" lvl="7"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8pPr>
            <a:lvl9pPr marL="4114800" marR="0" lvl="8"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9pPr>
          </a:lstStyle>
          <a:p>
            <a:pPr marL="114300" indent="0">
              <a:buFont typeface="Calibri"/>
              <a:buNone/>
            </a:pPr>
            <a:r>
              <a:rPr lang="en-US" sz="2400" b="1" dirty="0">
                <a:latin typeface="Arial" panose="020B0604020202020204" pitchFamily="34" charset="0"/>
                <a:cs typeface="Arial" panose="020B0604020202020204" pitchFamily="34" charset="0"/>
              </a:rPr>
              <a:t>In every living organism, proteins are constructed from a common set of 20 amino acids.</a:t>
            </a:r>
            <a:r>
              <a:rPr lang="en-US" sz="2400" dirty="0">
                <a:latin typeface="Arial" panose="020B0604020202020204" pitchFamily="34" charset="0"/>
                <a:cs typeface="Arial" panose="020B0604020202020204" pitchFamily="34" charset="0"/>
              </a:rPr>
              <a:t> Each amino acid has a side chain with distinctive chemical properties. Amino acids may be regarded as the alphabet in which the language of protein structure is written.</a:t>
            </a:r>
          </a:p>
          <a:p>
            <a:pPr marL="114300" indent="0" algn="ctr">
              <a:buFont typeface="Calibri"/>
              <a:buNone/>
            </a:pPr>
            <a:endParaRPr lang="en-US" dirty="0"/>
          </a:p>
        </p:txBody>
      </p:sp>
      <p:pic>
        <p:nvPicPr>
          <p:cNvPr id="5" name="Google Shape;170;p2" descr="Icon P 1">
            <a:extLst>
              <a:ext uri="{FF2B5EF4-FFF2-40B4-BE49-F238E27FC236}">
                <a16:creationId xmlns:a16="http://schemas.microsoft.com/office/drawing/2014/main" id="{E66991E5-BEE7-4BE4-891F-4691DF3A2AA5}"/>
              </a:ext>
            </a:extLst>
          </p:cNvPr>
          <p:cNvPicPr preferRelativeResize="0"/>
          <p:nvPr/>
        </p:nvPicPr>
        <p:blipFill>
          <a:blip r:embed="rId3">
            <a:alphaModFix/>
          </a:blip>
          <a:stretch>
            <a:fillRect/>
          </a:stretch>
        </p:blipFill>
        <p:spPr>
          <a:xfrm>
            <a:off x="1643631" y="313711"/>
            <a:ext cx="1190625" cy="7810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72E57882-4794-4FCB-B73A-14A08B122BDE}"/>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8, Response</a:t>
            </a:r>
            <a:endParaRPr lang="en-AU" dirty="0">
              <a:solidFill>
                <a:srgbClr val="145C76"/>
              </a:solidFill>
            </a:endParaRPr>
          </a:p>
        </p:txBody>
      </p:sp>
      <p:sp>
        <p:nvSpPr>
          <p:cNvPr id="14" name="Google Shape;433;g847cf01710_0_113">
            <a:extLst>
              <a:ext uri="{FF2B5EF4-FFF2-40B4-BE49-F238E27FC236}">
                <a16:creationId xmlns:a16="http://schemas.microsoft.com/office/drawing/2014/main" id="{6D640D7E-CC93-5847-85B6-3FE8A8AEB27A}"/>
              </a:ext>
            </a:extLst>
          </p:cNvPr>
          <p:cNvSpPr txBox="1">
            <a:spLocks/>
          </p:cNvSpPr>
          <p:nvPr/>
        </p:nvSpPr>
        <p:spPr>
          <a:xfrm>
            <a:off x="677875" y="1371600"/>
            <a:ext cx="7816768" cy="471114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Which component is absolutely necessary for the purification of a protein? </a:t>
            </a:r>
          </a:p>
          <a:p>
            <a:pPr marL="0" indent="0" algn="l">
              <a:lnSpc>
                <a:spcPct val="115000"/>
              </a:lnSpc>
              <a:spcBef>
                <a:spcPts val="80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b="1" dirty="0">
                <a:latin typeface="Arial" panose="020B0604020202020204" pitchFamily="34" charset="0"/>
                <a:ea typeface="Arial"/>
                <a:cs typeface="Arial" panose="020B0604020202020204" pitchFamily="34" charset="0"/>
                <a:sym typeface="Arial"/>
              </a:rPr>
              <a:t>C. a means of detecting the protein</a:t>
            </a:r>
            <a:endParaRPr lang="en-US" sz="2400" b="1"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sym typeface="Arial"/>
              <a:extLst>
                <a:ext uri="http://customooxmlschemas.google.com/">
                  <go:slidesCustomData xmlns:lc="http://schemas.openxmlformats.org/drawingml/2006/lockedCanva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a:p>
            <a:pPr marL="0" indent="0" algn="l">
              <a:lnSpc>
                <a:spcPct val="115000"/>
              </a:lnSpc>
              <a:spcBef>
                <a:spcPts val="0"/>
              </a:spcBef>
              <a:buSzPts val="1100"/>
            </a:pPr>
            <a:r>
              <a:rPr lang="en-US" sz="2400" b="1" dirty="0">
                <a:latin typeface="Arial" panose="020B0604020202020204" pitchFamily="34" charset="0"/>
                <a:cs typeface="Arial" panose="020B0604020202020204" pitchFamily="34" charset="0"/>
              </a:rPr>
              <a:t>To study a protein in detail, researchers must be able to separate it from other proteins in pure form and must have the techniques to determine its properties.</a:t>
            </a:r>
          </a:p>
        </p:txBody>
      </p:sp>
    </p:spTree>
    <p:extLst>
      <p:ext uri="{BB962C8B-B14F-4D97-AF65-F5344CB8AC3E}">
        <p14:creationId xmlns:p14="http://schemas.microsoft.com/office/powerpoint/2010/main" val="23374787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le 1">
            <a:extLst>
              <a:ext uri="{FF2B5EF4-FFF2-40B4-BE49-F238E27FC236}">
                <a16:creationId xmlns:a16="http://schemas.microsoft.com/office/drawing/2014/main" id="{AEE11921-BAD4-4952-8CF1-E1C0AD749CCC}"/>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Ion-Exchange Chromatography</a:t>
            </a:r>
            <a:endParaRPr lang="en-AU" dirty="0"/>
          </a:p>
        </p:txBody>
      </p:sp>
      <p:sp>
        <p:nvSpPr>
          <p:cNvPr id="8" name="Google Shape;586;p38">
            <a:extLst>
              <a:ext uri="{FF2B5EF4-FFF2-40B4-BE49-F238E27FC236}">
                <a16:creationId xmlns:a16="http://schemas.microsoft.com/office/drawing/2014/main" id="{F9D9404D-1476-BC49-81C4-170413933ED4}"/>
              </a:ext>
            </a:extLst>
          </p:cNvPr>
          <p:cNvSpPr txBox="1"/>
          <p:nvPr/>
        </p:nvSpPr>
        <p:spPr>
          <a:xfrm>
            <a:off x="662608" y="1507011"/>
            <a:ext cx="3909391" cy="5804626"/>
          </a:xfrm>
          <a:prstGeom prst="rect">
            <a:avLst/>
          </a:prstGeom>
          <a:noFill/>
          <a:ln>
            <a:noFill/>
          </a:ln>
        </p:spPr>
        <p:txBody>
          <a:bodyPr spcFirstLastPara="1" wrap="square" lIns="91425" tIns="45700" rIns="91425" bIns="45700" anchor="t" anchorCtr="0">
            <a:spAutoFit/>
          </a:bodyPr>
          <a:lstStyle/>
          <a:p>
            <a:pPr marL="342900" lvl="0" indent="-342900">
              <a:buClr>
                <a:schemeClr val="dk1"/>
              </a:buClr>
              <a:buSzPts val="2400"/>
              <a:buFont typeface="Arial"/>
              <a:buChar char="•"/>
            </a:pPr>
            <a:r>
              <a:rPr lang="en-US" sz="2400" dirty="0"/>
              <a:t>separates based on sign and magnitude of the net electric charge</a:t>
            </a:r>
          </a:p>
          <a:p>
            <a:pPr lvl="0">
              <a:buClr>
                <a:schemeClr val="dk1"/>
              </a:buClr>
              <a:buSzPts val="2400"/>
            </a:pPr>
            <a:endParaRPr lang="en-US" sz="2400" dirty="0"/>
          </a:p>
          <a:p>
            <a:pPr marL="342900" lvl="0" indent="-342900">
              <a:buClr>
                <a:schemeClr val="dk1"/>
              </a:buClr>
              <a:buSzPts val="2400"/>
              <a:buFont typeface="Arial"/>
              <a:buChar char="•"/>
            </a:pPr>
            <a:r>
              <a:rPr lang="en-US" sz="2400" dirty="0"/>
              <a:t>pH and concentration of free salt ions affect protein affinity</a:t>
            </a:r>
          </a:p>
          <a:p>
            <a:pPr marL="342900" lvl="0" indent="-342900">
              <a:buClr>
                <a:schemeClr val="dk1"/>
              </a:buClr>
              <a:buSzPts val="2400"/>
              <a:buFont typeface="Arial"/>
              <a:buChar char="•"/>
            </a:pPr>
            <a:endParaRPr lang="en-US" sz="2400" dirty="0">
              <a:latin typeface="Arial" panose="020B0604020202020204" pitchFamily="34" charset="0"/>
              <a:cs typeface="Arial" panose="020B0604020202020204" pitchFamily="34" charset="0"/>
            </a:endParaRPr>
          </a:p>
          <a:p>
            <a:pPr marL="342900" lvl="0" indent="-342900">
              <a:buClr>
                <a:schemeClr val="dk1"/>
              </a:buClr>
              <a:buSzPts val="2400"/>
              <a:buFont typeface="Arial"/>
              <a:buChar char="•"/>
            </a:pPr>
            <a:r>
              <a:rPr lang="en-US" sz="2400" dirty="0">
                <a:latin typeface="Arial" panose="020B0604020202020204" pitchFamily="34" charset="0"/>
                <a:cs typeface="Arial" panose="020B0604020202020204" pitchFamily="34" charset="0"/>
              </a:rPr>
              <a:t>uses b</a:t>
            </a:r>
            <a:r>
              <a:rPr lang="en-US" sz="2400" dirty="0"/>
              <a:t>ound charged groups:</a:t>
            </a:r>
            <a:endParaRPr lang="en-US" sz="2400" b="1" dirty="0">
              <a:latin typeface="Arial" panose="020B0604020202020204" pitchFamily="34" charset="0"/>
              <a:cs typeface="Arial" panose="020B0604020202020204" pitchFamily="34" charset="0"/>
            </a:endParaRPr>
          </a:p>
          <a:p>
            <a:pPr marL="914400" lvl="1" indent="-381000">
              <a:lnSpc>
                <a:spcPct val="115000"/>
              </a:lnSpc>
              <a:buSzPts val="2400"/>
              <a:buFont typeface="Arial"/>
              <a:buChar char="–"/>
            </a:pPr>
            <a:r>
              <a:rPr lang="en-US" sz="2400" b="1" dirty="0">
                <a:latin typeface="Arial" panose="020B0604020202020204" pitchFamily="34" charset="0"/>
                <a:cs typeface="Arial" panose="020B0604020202020204" pitchFamily="34" charset="0"/>
              </a:rPr>
              <a:t>cation exchangers</a:t>
            </a:r>
          </a:p>
          <a:p>
            <a:pPr marL="914400" lvl="1" indent="-381000">
              <a:lnSpc>
                <a:spcPct val="115000"/>
              </a:lnSpc>
              <a:buSzPts val="2400"/>
              <a:buFont typeface="Arial"/>
              <a:buChar char="–"/>
            </a:pPr>
            <a:r>
              <a:rPr lang="en-US" sz="2400" b="1" dirty="0">
                <a:latin typeface="Arial" panose="020B0604020202020204" pitchFamily="34" charset="0"/>
                <a:cs typeface="Arial" panose="020B0604020202020204" pitchFamily="34" charset="0"/>
              </a:rPr>
              <a:t>anion exchangers</a:t>
            </a:r>
          </a:p>
          <a:p>
            <a:pPr marL="457200" lvl="1">
              <a:buClr>
                <a:schemeClr val="dk1"/>
              </a:buClr>
              <a:buSzPts val="2380"/>
            </a:pPr>
            <a:endParaRPr lang="en-US" sz="2400" b="1" dirty="0">
              <a:latin typeface="Arial" panose="020B0604020202020204" pitchFamily="34" charset="0"/>
              <a:cs typeface="Arial" panose="020B0604020202020204" pitchFamily="34" charset="0"/>
            </a:endParaRPr>
          </a:p>
          <a:p>
            <a:pPr marL="457200" lvl="1">
              <a:buClr>
                <a:schemeClr val="dk1"/>
              </a:buClr>
              <a:buSzPts val="2380"/>
            </a:pPr>
            <a:endParaRPr lang="en-US" sz="2400" b="1" dirty="0">
              <a:latin typeface="Arial" panose="020B0604020202020204" pitchFamily="34" charset="0"/>
              <a:cs typeface="Arial" panose="020B0604020202020204" pitchFamily="34" charset="0"/>
            </a:endParaRPr>
          </a:p>
          <a:p>
            <a:pPr marL="342900" lvl="0" indent="-342900">
              <a:buClr>
                <a:schemeClr val="dk1"/>
              </a:buClr>
              <a:buSzPts val="2400"/>
              <a:buFont typeface="Arial"/>
              <a:buChar char="•"/>
            </a:pPr>
            <a:endParaRPr sz="2800" dirty="0">
              <a:latin typeface="Arial" panose="020B0604020202020204" pitchFamily="34" charset="0"/>
              <a:cs typeface="Arial" panose="020B0604020202020204" pitchFamily="34" charset="0"/>
            </a:endParaRPr>
          </a:p>
        </p:txBody>
      </p:sp>
      <p:pic>
        <p:nvPicPr>
          <p:cNvPr id="3" name="Picture 2" descr="Part a, a diagram of ion-exchange chromatography">
            <a:extLst>
              <a:ext uri="{FF2B5EF4-FFF2-40B4-BE49-F238E27FC236}">
                <a16:creationId xmlns:a16="http://schemas.microsoft.com/office/drawing/2014/main" id="{B5F8BCCC-82EB-D147-8757-BD3C12301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398" y="1673739"/>
            <a:ext cx="3523691" cy="4592789"/>
          </a:xfrm>
          <a:prstGeom prst="rect">
            <a:avLst/>
          </a:prstGeom>
        </p:spPr>
      </p:pic>
    </p:spTree>
    <p:extLst>
      <p:ext uri="{BB962C8B-B14F-4D97-AF65-F5344CB8AC3E}">
        <p14:creationId xmlns:p14="http://schemas.microsoft.com/office/powerpoint/2010/main" val="32337500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le 1">
            <a:extLst>
              <a:ext uri="{FF2B5EF4-FFF2-40B4-BE49-F238E27FC236}">
                <a16:creationId xmlns:a16="http://schemas.microsoft.com/office/drawing/2014/main" id="{90B50C0E-6F77-4AEE-B63D-6738C3A03A7D}"/>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Size-Exclusion Chromatography</a:t>
            </a:r>
            <a:endParaRPr lang="en-AU" dirty="0"/>
          </a:p>
        </p:txBody>
      </p:sp>
      <p:sp>
        <p:nvSpPr>
          <p:cNvPr id="7" name="Google Shape;586;p38">
            <a:extLst>
              <a:ext uri="{FF2B5EF4-FFF2-40B4-BE49-F238E27FC236}">
                <a16:creationId xmlns:a16="http://schemas.microsoft.com/office/drawing/2014/main" id="{027D25DB-371B-124E-8F3A-6E5EA4EB4796}"/>
              </a:ext>
            </a:extLst>
          </p:cNvPr>
          <p:cNvSpPr txBox="1"/>
          <p:nvPr/>
        </p:nvSpPr>
        <p:spPr>
          <a:xfrm>
            <a:off x="678873" y="1507011"/>
            <a:ext cx="3678382" cy="3847167"/>
          </a:xfrm>
          <a:prstGeom prst="rect">
            <a:avLst/>
          </a:prstGeom>
          <a:noFill/>
          <a:ln>
            <a:noFill/>
          </a:ln>
        </p:spPr>
        <p:txBody>
          <a:bodyPr spcFirstLastPara="1" wrap="square" lIns="91425" tIns="45700" rIns="91425" bIns="45700" anchor="t" anchorCtr="0">
            <a:spAutoFit/>
          </a:bodyPr>
          <a:lstStyle/>
          <a:p>
            <a:pPr marL="342900" lvl="0" indent="-342900">
              <a:buClr>
                <a:schemeClr val="dk1"/>
              </a:buClr>
              <a:buSzPts val="2400"/>
              <a:buFont typeface="Arial" panose="020B0604020202020204" pitchFamily="34" charset="0"/>
              <a:buChar char="•"/>
            </a:pPr>
            <a:r>
              <a:rPr lang="en-US" sz="2400" dirty="0"/>
              <a:t>also called gel filtration chromatography </a:t>
            </a:r>
          </a:p>
          <a:p>
            <a:pPr lvl="0">
              <a:buClr>
                <a:schemeClr val="dk1"/>
              </a:buClr>
              <a:buSzPts val="2400"/>
            </a:pPr>
            <a:endParaRPr lang="en-US" sz="2400" dirty="0"/>
          </a:p>
          <a:p>
            <a:pPr marL="342900" lvl="0" indent="-342900">
              <a:buClr>
                <a:schemeClr val="dk1"/>
              </a:buClr>
              <a:buSzPts val="2400"/>
              <a:buFont typeface="Arial"/>
              <a:buChar char="•"/>
            </a:pPr>
            <a:r>
              <a:rPr lang="en-US" sz="2400" dirty="0"/>
              <a:t>separates based on size</a:t>
            </a:r>
          </a:p>
          <a:p>
            <a:pPr lvl="0">
              <a:buClr>
                <a:schemeClr val="dk1"/>
              </a:buClr>
              <a:buSzPts val="2400"/>
            </a:pPr>
            <a:endParaRPr lang="en-US" sz="2400" dirty="0"/>
          </a:p>
          <a:p>
            <a:pPr marL="342900" lvl="0" indent="-342900">
              <a:buClr>
                <a:schemeClr val="dk1"/>
              </a:buClr>
              <a:buSzPts val="2400"/>
              <a:buFont typeface="Arial"/>
              <a:buChar char="•"/>
            </a:pPr>
            <a:r>
              <a:rPr lang="en-US" sz="2400" dirty="0"/>
              <a:t>large proteins emerge from the column before small proteins do</a:t>
            </a:r>
            <a:endParaRPr lang="en-US" sz="2400" b="1" dirty="0">
              <a:latin typeface="Arial" panose="020B0604020202020204" pitchFamily="34" charset="0"/>
              <a:cs typeface="Arial" panose="020B0604020202020204" pitchFamily="34" charset="0"/>
            </a:endParaRPr>
          </a:p>
          <a:p>
            <a:pPr marL="342900" lvl="0" indent="-342900">
              <a:buClr>
                <a:schemeClr val="dk1"/>
              </a:buClr>
              <a:buSzPts val="2400"/>
              <a:buFont typeface="Arial"/>
              <a:buChar char="•"/>
            </a:pPr>
            <a:endParaRPr sz="2800" dirty="0">
              <a:latin typeface="Arial" panose="020B0604020202020204" pitchFamily="34" charset="0"/>
              <a:cs typeface="Arial" panose="020B0604020202020204" pitchFamily="34" charset="0"/>
            </a:endParaRPr>
          </a:p>
        </p:txBody>
      </p:sp>
      <p:pic>
        <p:nvPicPr>
          <p:cNvPr id="3" name="Picture 2" descr="Part b, a diagram of size-exclusion chromatography.">
            <a:extLst>
              <a:ext uri="{FF2B5EF4-FFF2-40B4-BE49-F238E27FC236}">
                <a16:creationId xmlns:a16="http://schemas.microsoft.com/office/drawing/2014/main" id="{B5F8BCCC-82EB-D147-8757-BD3C12301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942" y="1588101"/>
            <a:ext cx="3402851" cy="4697229"/>
          </a:xfrm>
          <a:prstGeom prst="rect">
            <a:avLst/>
          </a:prstGeom>
        </p:spPr>
      </p:pic>
    </p:spTree>
    <p:extLst>
      <p:ext uri="{BB962C8B-B14F-4D97-AF65-F5344CB8AC3E}">
        <p14:creationId xmlns:p14="http://schemas.microsoft.com/office/powerpoint/2010/main" val="4552903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le 1">
            <a:extLst>
              <a:ext uri="{FF2B5EF4-FFF2-40B4-BE49-F238E27FC236}">
                <a16:creationId xmlns:a16="http://schemas.microsoft.com/office/drawing/2014/main" id="{6C79CFC8-64AD-4AED-9FC7-9D977675BB49}"/>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Affinity Chromatography</a:t>
            </a:r>
            <a:endParaRPr lang="en-AU" dirty="0"/>
          </a:p>
        </p:txBody>
      </p:sp>
      <p:sp>
        <p:nvSpPr>
          <p:cNvPr id="7" name="Google Shape;586;p38">
            <a:extLst>
              <a:ext uri="{FF2B5EF4-FFF2-40B4-BE49-F238E27FC236}">
                <a16:creationId xmlns:a16="http://schemas.microsoft.com/office/drawing/2014/main" id="{027D25DB-371B-124E-8F3A-6E5EA4EB4796}"/>
              </a:ext>
            </a:extLst>
          </p:cNvPr>
          <p:cNvSpPr txBox="1"/>
          <p:nvPr/>
        </p:nvSpPr>
        <p:spPr>
          <a:xfrm>
            <a:off x="498765" y="1367289"/>
            <a:ext cx="2923308" cy="3108503"/>
          </a:xfrm>
          <a:prstGeom prst="rect">
            <a:avLst/>
          </a:prstGeom>
          <a:noFill/>
          <a:ln>
            <a:noFill/>
          </a:ln>
        </p:spPr>
        <p:txBody>
          <a:bodyPr spcFirstLastPara="1" wrap="square" lIns="91425" tIns="45700" rIns="91425" bIns="45700" anchor="t" anchorCtr="0">
            <a:spAutoFit/>
          </a:bodyPr>
          <a:lstStyle/>
          <a:p>
            <a:pPr marL="342900" lvl="0" indent="-342900">
              <a:buClr>
                <a:schemeClr val="dk1"/>
              </a:buClr>
              <a:buSzPts val="2400"/>
              <a:buFont typeface="Arial"/>
              <a:buChar char="•"/>
            </a:pPr>
            <a:r>
              <a:rPr lang="en-US" sz="2400" dirty="0"/>
              <a:t>separates based on binding affinity</a:t>
            </a:r>
          </a:p>
          <a:p>
            <a:pPr lvl="0">
              <a:buClr>
                <a:schemeClr val="dk1"/>
              </a:buClr>
              <a:buSzPts val="2400"/>
            </a:pPr>
            <a:endParaRPr lang="en-US" sz="2400" dirty="0"/>
          </a:p>
          <a:p>
            <a:pPr marL="342900" lvl="0" indent="-342900">
              <a:buClr>
                <a:schemeClr val="dk1"/>
              </a:buClr>
              <a:buSzPts val="2400"/>
              <a:buFont typeface="Arial"/>
              <a:buChar char="•"/>
            </a:pPr>
            <a:r>
              <a:rPr lang="en-US" sz="2400" dirty="0"/>
              <a:t>eluted by high concentration of salt or ligand</a:t>
            </a:r>
          </a:p>
          <a:p>
            <a:pPr marL="342900" lvl="0" indent="-342900">
              <a:buClr>
                <a:schemeClr val="dk1"/>
              </a:buClr>
              <a:buSzPts val="2400"/>
              <a:buFont typeface="Arial"/>
              <a:buChar char="•"/>
            </a:pPr>
            <a:endParaRPr lang="en-US" sz="2400" b="1" dirty="0">
              <a:latin typeface="Arial" panose="020B0604020202020204" pitchFamily="34" charset="0"/>
              <a:cs typeface="Arial" panose="020B0604020202020204" pitchFamily="34" charset="0"/>
            </a:endParaRPr>
          </a:p>
          <a:p>
            <a:pPr marL="342900" lvl="0" indent="-342900">
              <a:buClr>
                <a:schemeClr val="dk1"/>
              </a:buClr>
              <a:buSzPts val="2400"/>
              <a:buFont typeface="Arial"/>
              <a:buChar char="•"/>
            </a:pPr>
            <a:endParaRPr sz="2800" dirty="0">
              <a:latin typeface="Arial" panose="020B0604020202020204" pitchFamily="34" charset="0"/>
              <a:cs typeface="Arial" panose="020B0604020202020204" pitchFamily="34" charset="0"/>
            </a:endParaRPr>
          </a:p>
        </p:txBody>
      </p:sp>
      <p:pic>
        <p:nvPicPr>
          <p:cNvPr id="3" name="Picture 2" descr="Part c, a diagram of affinity chromatography.">
            <a:extLst>
              <a:ext uri="{FF2B5EF4-FFF2-40B4-BE49-F238E27FC236}">
                <a16:creationId xmlns:a16="http://schemas.microsoft.com/office/drawing/2014/main" id="{B5F8BCCC-82EB-D147-8757-BD3C12301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9458" y="1367289"/>
            <a:ext cx="4685590" cy="4557688"/>
          </a:xfrm>
          <a:prstGeom prst="rect">
            <a:avLst/>
          </a:prstGeom>
        </p:spPr>
      </p:pic>
    </p:spTree>
    <p:extLst>
      <p:ext uri="{BB962C8B-B14F-4D97-AF65-F5344CB8AC3E}">
        <p14:creationId xmlns:p14="http://schemas.microsoft.com/office/powerpoint/2010/main" val="18381285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F4D43CF4-1266-4EFD-962D-A07843BEF147}"/>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9</a:t>
            </a:r>
            <a:endParaRPr lang="en-AU" dirty="0">
              <a:solidFill>
                <a:srgbClr val="145C76"/>
              </a:solidFill>
            </a:endParaRPr>
          </a:p>
        </p:txBody>
      </p:sp>
      <p:sp>
        <p:nvSpPr>
          <p:cNvPr id="6" name="Google Shape;433;g847cf01710_0_113">
            <a:extLst>
              <a:ext uri="{FF2B5EF4-FFF2-40B4-BE49-F238E27FC236}">
                <a16:creationId xmlns:a16="http://schemas.microsoft.com/office/drawing/2014/main" id="{B1BF0AF1-938D-6E47-888B-22B0B8AB463B}"/>
              </a:ext>
            </a:extLst>
          </p:cNvPr>
          <p:cNvSpPr txBox="1">
            <a:spLocks/>
          </p:cNvSpPr>
          <p:nvPr/>
        </p:nvSpPr>
        <p:spPr>
          <a:xfrm>
            <a:off x="677875" y="1371600"/>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Which protein would elute first from a gel filtration column? </a:t>
            </a:r>
          </a:p>
          <a:p>
            <a:pPr marL="0" indent="0" algn="l">
              <a:lnSpc>
                <a:spcPct val="115000"/>
              </a:lnSpc>
              <a:spcBef>
                <a:spcPts val="0"/>
              </a:spcBef>
              <a:buSzPts val="1100"/>
            </a:pPr>
            <a:endParaRPr lang="en-US" sz="2400" dirty="0">
              <a:latin typeface="Arial" panose="020B0604020202020204" pitchFamily="34" charset="0"/>
              <a:ea typeface="Arial"/>
              <a:cs typeface="Arial" panose="020B0604020202020204" pitchFamily="34" charset="0"/>
              <a:sym typeface="Arial"/>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A. protein A, with </a:t>
            </a:r>
            <a:r>
              <a:rPr lang="en-US" sz="2400" i="1" dirty="0" err="1">
                <a:latin typeface="Arial" panose="020B0604020202020204" pitchFamily="34" charset="0"/>
                <a:ea typeface="Arial"/>
                <a:cs typeface="Arial" panose="020B0604020202020204" pitchFamily="34" charset="0"/>
                <a:sym typeface="Arial"/>
              </a:rPr>
              <a:t>M</a:t>
            </a:r>
            <a:r>
              <a:rPr lang="en-US" sz="2400" baseline="-25000" dirty="0" err="1">
                <a:latin typeface="Arial" panose="020B0604020202020204" pitchFamily="34" charset="0"/>
                <a:ea typeface="Arial"/>
                <a:cs typeface="Arial" panose="020B0604020202020204" pitchFamily="34" charset="0"/>
                <a:sym typeface="Arial"/>
              </a:rPr>
              <a:t>r</a:t>
            </a:r>
            <a:r>
              <a:rPr lang="en-US" sz="2400" i="1" baseline="-25000" dirty="0">
                <a:latin typeface="Arial" panose="020B0604020202020204" pitchFamily="34" charset="0"/>
                <a:ea typeface="Arial"/>
                <a:cs typeface="Arial" panose="020B0604020202020204" pitchFamily="34" charset="0"/>
                <a:sym typeface="Arial"/>
              </a:rPr>
              <a:t> </a:t>
            </a:r>
            <a:r>
              <a:rPr lang="en-US" sz="2400" i="1" dirty="0">
                <a:latin typeface="Arial" panose="020B0604020202020204" pitchFamily="34" charset="0"/>
                <a:ea typeface="Arial"/>
                <a:cs typeface="Arial" panose="020B0604020202020204" pitchFamily="34" charset="0"/>
                <a:sym typeface="Arial"/>
              </a:rPr>
              <a:t>= </a:t>
            </a:r>
            <a:r>
              <a:rPr lang="en-US" sz="2400" dirty="0">
                <a:latin typeface="Arial" panose="020B0604020202020204" pitchFamily="34" charset="0"/>
                <a:ea typeface="Arial"/>
                <a:cs typeface="Arial" panose="020B0604020202020204" pitchFamily="34" charset="0"/>
                <a:sym typeface="Arial"/>
              </a:rPr>
              <a:t>27,000</a:t>
            </a: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B. protein B, with </a:t>
            </a:r>
            <a:r>
              <a:rPr lang="en-US" sz="2400" i="1" dirty="0" err="1">
                <a:latin typeface="Arial" panose="020B0604020202020204" pitchFamily="34" charset="0"/>
                <a:ea typeface="Arial"/>
                <a:cs typeface="Arial" panose="020B0604020202020204" pitchFamily="34" charset="0"/>
                <a:sym typeface="Arial"/>
              </a:rPr>
              <a:t>M</a:t>
            </a:r>
            <a:r>
              <a:rPr lang="en-US" sz="2400" baseline="-25000" dirty="0" err="1">
                <a:latin typeface="Arial" panose="020B0604020202020204" pitchFamily="34" charset="0"/>
                <a:ea typeface="Arial"/>
                <a:cs typeface="Arial" panose="020B0604020202020204" pitchFamily="34" charset="0"/>
                <a:sym typeface="Arial"/>
              </a:rPr>
              <a:t>r</a:t>
            </a:r>
            <a:r>
              <a:rPr lang="en-US" sz="2400" i="1" baseline="-25000" dirty="0">
                <a:latin typeface="Arial" panose="020B0604020202020204" pitchFamily="34" charset="0"/>
                <a:ea typeface="Arial"/>
                <a:cs typeface="Arial" panose="020B0604020202020204" pitchFamily="34" charset="0"/>
                <a:sym typeface="Arial"/>
              </a:rPr>
              <a:t> </a:t>
            </a:r>
            <a:r>
              <a:rPr lang="en-US" sz="2400" i="1" dirty="0">
                <a:latin typeface="Arial" panose="020B0604020202020204" pitchFamily="34" charset="0"/>
                <a:ea typeface="Arial"/>
                <a:cs typeface="Arial" panose="020B0604020202020204" pitchFamily="34" charset="0"/>
                <a:sym typeface="Arial"/>
              </a:rPr>
              <a:t>= </a:t>
            </a:r>
            <a:r>
              <a:rPr lang="en-US" sz="2400" dirty="0">
                <a:latin typeface="Arial" panose="020B0604020202020204" pitchFamily="34" charset="0"/>
                <a:ea typeface="Arial"/>
                <a:cs typeface="Arial" panose="020B0604020202020204" pitchFamily="34" charset="0"/>
                <a:sym typeface="Arial"/>
              </a:rPr>
              <a:t>58,400</a:t>
            </a: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C. protein C, a homodimer with protomer </a:t>
            </a:r>
            <a:r>
              <a:rPr lang="en-US" sz="2400" i="1" dirty="0" err="1">
                <a:latin typeface="Arial" panose="020B0604020202020204" pitchFamily="34" charset="0"/>
                <a:ea typeface="Arial"/>
                <a:cs typeface="Arial" panose="020B0604020202020204" pitchFamily="34" charset="0"/>
                <a:sym typeface="Arial"/>
              </a:rPr>
              <a:t>M</a:t>
            </a:r>
            <a:r>
              <a:rPr lang="en-US" sz="2400" baseline="-25000" dirty="0" err="1">
                <a:latin typeface="Arial" panose="020B0604020202020204" pitchFamily="34" charset="0"/>
                <a:ea typeface="Arial"/>
                <a:cs typeface="Arial" panose="020B0604020202020204" pitchFamily="34" charset="0"/>
                <a:sym typeface="Arial"/>
              </a:rPr>
              <a:t>r</a:t>
            </a:r>
            <a:r>
              <a:rPr lang="en-US" sz="2400" i="1" baseline="-25000" dirty="0">
                <a:latin typeface="Arial" panose="020B0604020202020204" pitchFamily="34" charset="0"/>
                <a:ea typeface="Arial"/>
                <a:cs typeface="Arial" panose="020B0604020202020204" pitchFamily="34" charset="0"/>
                <a:sym typeface="Arial"/>
              </a:rPr>
              <a:t> </a:t>
            </a:r>
            <a:r>
              <a:rPr lang="en-US" sz="2400" i="1" dirty="0">
                <a:latin typeface="Arial" panose="020B0604020202020204" pitchFamily="34" charset="0"/>
                <a:ea typeface="Arial"/>
                <a:cs typeface="Arial" panose="020B0604020202020204" pitchFamily="34" charset="0"/>
                <a:sym typeface="Arial"/>
              </a:rPr>
              <a:t>= </a:t>
            </a:r>
            <a:r>
              <a:rPr lang="en-US" sz="2400" dirty="0">
                <a:latin typeface="Arial" panose="020B0604020202020204" pitchFamily="34" charset="0"/>
                <a:ea typeface="Arial"/>
                <a:cs typeface="Arial" panose="020B0604020202020204" pitchFamily="34" charset="0"/>
                <a:sym typeface="Arial"/>
              </a:rPr>
              <a:t>11,300</a:t>
            </a: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D. protein D, with </a:t>
            </a:r>
            <a:r>
              <a:rPr lang="en-US" sz="2400" i="1" dirty="0" err="1">
                <a:latin typeface="Arial" panose="020B0604020202020204" pitchFamily="34" charset="0"/>
                <a:ea typeface="Arial"/>
                <a:cs typeface="Arial" panose="020B0604020202020204" pitchFamily="34" charset="0"/>
                <a:sym typeface="Arial"/>
              </a:rPr>
              <a:t>M</a:t>
            </a:r>
            <a:r>
              <a:rPr lang="en-US" sz="2400" baseline="-25000" dirty="0" err="1">
                <a:latin typeface="Arial" panose="020B0604020202020204" pitchFamily="34" charset="0"/>
                <a:ea typeface="Arial"/>
                <a:cs typeface="Arial" panose="020B0604020202020204" pitchFamily="34" charset="0"/>
                <a:sym typeface="Arial"/>
              </a:rPr>
              <a:t>r</a:t>
            </a:r>
            <a:r>
              <a:rPr lang="en-US" sz="2400" i="1" baseline="-25000" dirty="0">
                <a:latin typeface="Arial" panose="020B0604020202020204" pitchFamily="34" charset="0"/>
                <a:ea typeface="Arial"/>
                <a:cs typeface="Arial" panose="020B0604020202020204" pitchFamily="34" charset="0"/>
                <a:sym typeface="Arial"/>
              </a:rPr>
              <a:t> </a:t>
            </a:r>
            <a:r>
              <a:rPr lang="en-US" sz="2400" i="1" dirty="0">
                <a:latin typeface="Arial" panose="020B0604020202020204" pitchFamily="34" charset="0"/>
                <a:ea typeface="Arial"/>
                <a:cs typeface="Arial" panose="020B0604020202020204" pitchFamily="34" charset="0"/>
                <a:sym typeface="Arial"/>
              </a:rPr>
              <a:t>= </a:t>
            </a:r>
            <a:r>
              <a:rPr lang="en-US" sz="2400" dirty="0">
                <a:latin typeface="Arial" panose="020B0604020202020204" pitchFamily="34" charset="0"/>
                <a:ea typeface="Arial"/>
                <a:cs typeface="Arial" panose="020B0604020202020204" pitchFamily="34" charset="0"/>
                <a:sym typeface="Arial"/>
              </a:rPr>
              <a:t>15,600</a:t>
            </a: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endParaRPr>
          </a:p>
          <a:p>
            <a:pPr marL="0" indent="0" algn="l">
              <a:spcBef>
                <a:spcPts val="360"/>
              </a:spcBef>
            </a:pPr>
            <a:endParaRPr lang="en-US" dirty="0"/>
          </a:p>
        </p:txBody>
      </p:sp>
      <p:pic>
        <p:nvPicPr>
          <p:cNvPr id="7" name="Picture 6" descr="Icon P 3&#10;">
            <a:extLst>
              <a:ext uri="{FF2B5EF4-FFF2-40B4-BE49-F238E27FC236}">
                <a16:creationId xmlns:a16="http://schemas.microsoft.com/office/drawing/2014/main" id="{5466BF34-6EAF-41EC-B6B5-7B55028EF708}"/>
              </a:ext>
            </a:extLst>
          </p:cNvPr>
          <p:cNvPicPr>
            <a:picLocks noChangeAspect="1"/>
          </p:cNvPicPr>
          <p:nvPr/>
        </p:nvPicPr>
        <p:blipFill>
          <a:blip r:embed="rId3"/>
          <a:stretch>
            <a:fillRect/>
          </a:stretch>
        </p:blipFill>
        <p:spPr>
          <a:xfrm>
            <a:off x="912783" y="315432"/>
            <a:ext cx="1133954" cy="816935"/>
          </a:xfrm>
          <a:prstGeom prst="rect">
            <a:avLst/>
          </a:prstGeom>
        </p:spPr>
      </p:pic>
    </p:spTree>
    <p:extLst>
      <p:ext uri="{BB962C8B-B14F-4D97-AF65-F5344CB8AC3E}">
        <p14:creationId xmlns:p14="http://schemas.microsoft.com/office/powerpoint/2010/main" val="21749596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147D1857-3E65-4501-89A0-00E54F3AF570}"/>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9, Response</a:t>
            </a:r>
            <a:endParaRPr lang="en-AU" dirty="0">
              <a:solidFill>
                <a:srgbClr val="145C76"/>
              </a:solidFill>
            </a:endParaRPr>
          </a:p>
        </p:txBody>
      </p:sp>
      <p:sp>
        <p:nvSpPr>
          <p:cNvPr id="14" name="Google Shape;433;g847cf01710_0_113">
            <a:extLst>
              <a:ext uri="{FF2B5EF4-FFF2-40B4-BE49-F238E27FC236}">
                <a16:creationId xmlns:a16="http://schemas.microsoft.com/office/drawing/2014/main" id="{6D640D7E-CC93-5847-85B6-3FE8A8AEB27A}"/>
              </a:ext>
            </a:extLst>
          </p:cNvPr>
          <p:cNvSpPr txBox="1">
            <a:spLocks/>
          </p:cNvSpPr>
          <p:nvPr/>
        </p:nvSpPr>
        <p:spPr>
          <a:xfrm>
            <a:off x="583096" y="1371599"/>
            <a:ext cx="7867179" cy="48171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800" dirty="0">
                <a:latin typeface="Arial" panose="020B0604020202020204" pitchFamily="34" charset="0"/>
                <a:cs typeface="Arial" panose="020B0604020202020204" pitchFamily="34" charset="0"/>
              </a:rPr>
              <a:t>Which protein would elute first from a gel filtration column? </a:t>
            </a:r>
          </a:p>
          <a:p>
            <a:pPr marL="0" indent="0" algn="l">
              <a:lnSpc>
                <a:spcPct val="115000"/>
              </a:lnSpc>
              <a:spcBef>
                <a:spcPts val="800"/>
              </a:spcBef>
              <a:buSzPts val="1100"/>
            </a:pPr>
            <a:endParaRPr lang="en-US" sz="28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800" b="1" dirty="0">
                <a:latin typeface="Arial" panose="020B0604020202020204" pitchFamily="34" charset="0"/>
                <a:ea typeface="Arial"/>
                <a:cs typeface="Arial" panose="020B0604020202020204" pitchFamily="34" charset="0"/>
                <a:sym typeface="Arial"/>
              </a:rPr>
              <a:t>B. protein B, with </a:t>
            </a:r>
            <a:r>
              <a:rPr lang="en-US" sz="2800" b="1" i="1" dirty="0" err="1">
                <a:latin typeface="Arial" panose="020B0604020202020204" pitchFamily="34" charset="0"/>
                <a:ea typeface="Arial"/>
                <a:cs typeface="Arial" panose="020B0604020202020204" pitchFamily="34" charset="0"/>
                <a:sym typeface="Arial"/>
              </a:rPr>
              <a:t>M</a:t>
            </a:r>
            <a:r>
              <a:rPr lang="en-US" sz="2800" b="1" baseline="-25000" dirty="0" err="1">
                <a:latin typeface="Arial" panose="020B0604020202020204" pitchFamily="34" charset="0"/>
                <a:ea typeface="Arial"/>
                <a:cs typeface="Arial" panose="020B0604020202020204" pitchFamily="34" charset="0"/>
                <a:sym typeface="Arial"/>
              </a:rPr>
              <a:t>r</a:t>
            </a:r>
            <a:r>
              <a:rPr lang="en-US" sz="2800" b="1" i="1" baseline="-25000" dirty="0">
                <a:latin typeface="Arial" panose="020B0604020202020204" pitchFamily="34" charset="0"/>
                <a:ea typeface="Arial"/>
                <a:cs typeface="Arial" panose="020B0604020202020204" pitchFamily="34" charset="0"/>
                <a:sym typeface="Arial"/>
              </a:rPr>
              <a:t> </a:t>
            </a:r>
            <a:r>
              <a:rPr lang="en-US" sz="2800" b="1" i="1" dirty="0">
                <a:latin typeface="Arial" panose="020B0604020202020204" pitchFamily="34" charset="0"/>
                <a:ea typeface="Arial"/>
                <a:cs typeface="Arial" panose="020B0604020202020204" pitchFamily="34" charset="0"/>
                <a:sym typeface="Arial"/>
              </a:rPr>
              <a:t>= </a:t>
            </a:r>
            <a:r>
              <a:rPr lang="en-US" sz="2800" b="1" dirty="0">
                <a:latin typeface="Arial" panose="020B0604020202020204" pitchFamily="34" charset="0"/>
                <a:ea typeface="Arial"/>
                <a:cs typeface="Arial" panose="020B0604020202020204" pitchFamily="34" charset="0"/>
                <a:sym typeface="Arial"/>
              </a:rPr>
              <a:t>58,400</a:t>
            </a:r>
            <a:endParaRPr lang="en-US" sz="2800" b="1"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endParaRPr lang="en-US" sz="2800" dirty="0">
              <a:latin typeface="Arial" panose="020B0604020202020204" pitchFamily="34" charset="0"/>
              <a:cs typeface="Arial" panose="020B0604020202020204" pitchFamily="34" charset="0"/>
              <a:sym typeface="Arial"/>
              <a:extLst>
                <a:ext uri="http://customooxmlschemas.google.com/">
                  <go:slidesCustomData xmlns:lc="http://schemas.openxmlformats.org/drawingml/2006/lockedCanva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a:p>
            <a:pPr marL="0" indent="0" algn="l">
              <a:lnSpc>
                <a:spcPct val="115000"/>
              </a:lnSpc>
              <a:spcBef>
                <a:spcPts val="0"/>
              </a:spcBef>
              <a:buSzPts val="1100"/>
            </a:pPr>
            <a:r>
              <a:rPr lang="en-US" sz="2800" b="1" dirty="0">
                <a:latin typeface="Arial" panose="020B0604020202020204" pitchFamily="34" charset="0"/>
                <a:cs typeface="Arial" panose="020B0604020202020204" pitchFamily="34" charset="0"/>
              </a:rPr>
              <a:t>Size-exclusion chromatography, also called gel filtration, separates proteins according to size. In this method, large proteins emerge from the column sooner than small ones do.</a:t>
            </a:r>
          </a:p>
        </p:txBody>
      </p:sp>
    </p:spTree>
    <p:extLst>
      <p:ext uri="{BB962C8B-B14F-4D97-AF65-F5344CB8AC3E}">
        <p14:creationId xmlns:p14="http://schemas.microsoft.com/office/powerpoint/2010/main" val="26592511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le 1">
            <a:extLst>
              <a:ext uri="{FF2B5EF4-FFF2-40B4-BE49-F238E27FC236}">
                <a16:creationId xmlns:a16="http://schemas.microsoft.com/office/drawing/2014/main" id="{0BDA0E6A-44F6-44EB-9BEB-F1E97B333DB1}"/>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High-Performance Liquid Chromatography</a:t>
            </a:r>
            <a:endParaRPr lang="en-AU" dirty="0"/>
          </a:p>
        </p:txBody>
      </p:sp>
      <p:sp>
        <p:nvSpPr>
          <p:cNvPr id="7" name="Google Shape;586;p38">
            <a:extLst>
              <a:ext uri="{FF2B5EF4-FFF2-40B4-BE49-F238E27FC236}">
                <a16:creationId xmlns:a16="http://schemas.microsoft.com/office/drawing/2014/main" id="{027D25DB-371B-124E-8F3A-6E5EA4EB4796}"/>
              </a:ext>
            </a:extLst>
          </p:cNvPr>
          <p:cNvSpPr txBox="1"/>
          <p:nvPr/>
        </p:nvSpPr>
        <p:spPr>
          <a:xfrm>
            <a:off x="737754" y="1878610"/>
            <a:ext cx="7744691" cy="2000507"/>
          </a:xfrm>
          <a:prstGeom prst="rect">
            <a:avLst/>
          </a:prstGeom>
          <a:noFill/>
          <a:ln>
            <a:noFill/>
          </a:ln>
        </p:spPr>
        <p:txBody>
          <a:bodyPr spcFirstLastPara="1" wrap="square" lIns="91425" tIns="45700" rIns="91425" bIns="45700" anchor="t" anchorCtr="0">
            <a:spAutoFit/>
          </a:bodyPr>
          <a:lstStyle/>
          <a:p>
            <a:pPr marL="342900" lvl="0" indent="-342900">
              <a:buClr>
                <a:schemeClr val="dk1"/>
              </a:buClr>
              <a:buSzPts val="2400"/>
              <a:buFont typeface="Arial"/>
              <a:buChar char="•"/>
            </a:pPr>
            <a:r>
              <a:rPr lang="en-US" sz="2400" dirty="0"/>
              <a:t>uses high-pressure pumps to move proteins down the column</a:t>
            </a:r>
          </a:p>
          <a:p>
            <a:pPr lvl="0">
              <a:buClr>
                <a:schemeClr val="dk1"/>
              </a:buClr>
              <a:buSzPts val="2400"/>
            </a:pPr>
            <a:endParaRPr lang="en-US" sz="2400" dirty="0"/>
          </a:p>
          <a:p>
            <a:pPr marL="342900" lvl="0" indent="-342900">
              <a:buClr>
                <a:schemeClr val="dk1"/>
              </a:buClr>
              <a:buSzPts val="2400"/>
              <a:buFont typeface="Arial"/>
              <a:buChar char="•"/>
            </a:pPr>
            <a:r>
              <a:rPr lang="en-US" sz="2400" dirty="0"/>
              <a:t>greatly improves resolution</a:t>
            </a:r>
            <a:endParaRPr lang="en-US" sz="2400" b="1" dirty="0">
              <a:latin typeface="Arial" panose="020B0604020202020204" pitchFamily="34" charset="0"/>
              <a:cs typeface="Arial" panose="020B0604020202020204" pitchFamily="34" charset="0"/>
            </a:endParaRPr>
          </a:p>
          <a:p>
            <a:pPr marL="342900" lvl="0" indent="-342900">
              <a:buClr>
                <a:schemeClr val="dk1"/>
              </a:buClr>
              <a:buSzPts val="2400"/>
              <a:buFont typeface="Arial"/>
              <a:buChar char="•"/>
            </a:pPr>
            <a:endParaRP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8717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pic>
        <p:nvPicPr>
          <p:cNvPr id="4" name="Picture 3" descr="Icon P 3&#10;">
            <a:extLst>
              <a:ext uri="{FF2B5EF4-FFF2-40B4-BE49-F238E27FC236}">
                <a16:creationId xmlns:a16="http://schemas.microsoft.com/office/drawing/2014/main" id="{738895EA-E5FC-4F56-BFC0-256B56C0F27F}"/>
              </a:ext>
            </a:extLst>
          </p:cNvPr>
          <p:cNvPicPr>
            <a:picLocks noChangeAspect="1"/>
          </p:cNvPicPr>
          <p:nvPr/>
        </p:nvPicPr>
        <p:blipFill>
          <a:blip r:embed="rId3"/>
          <a:stretch>
            <a:fillRect/>
          </a:stretch>
        </p:blipFill>
        <p:spPr>
          <a:xfrm>
            <a:off x="834475" y="315432"/>
            <a:ext cx="1133954" cy="816935"/>
          </a:xfrm>
          <a:prstGeom prst="rect">
            <a:avLst/>
          </a:prstGeom>
        </p:spPr>
      </p:pic>
      <p:sp>
        <p:nvSpPr>
          <p:cNvPr id="2" name="Title 1">
            <a:extLst>
              <a:ext uri="{FF2B5EF4-FFF2-40B4-BE49-F238E27FC236}">
                <a16:creationId xmlns:a16="http://schemas.microsoft.com/office/drawing/2014/main" id="{B43B0816-0BF6-46A0-AC8F-85A585B1516F}"/>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10</a:t>
            </a:r>
            <a:endParaRPr lang="en-AU" dirty="0">
              <a:solidFill>
                <a:srgbClr val="145C76"/>
              </a:solidFill>
            </a:endParaRPr>
          </a:p>
        </p:txBody>
      </p:sp>
      <p:sp>
        <p:nvSpPr>
          <p:cNvPr id="6" name="Google Shape;433;g847cf01710_0_113">
            <a:extLst>
              <a:ext uri="{FF2B5EF4-FFF2-40B4-BE49-F238E27FC236}">
                <a16:creationId xmlns:a16="http://schemas.microsoft.com/office/drawing/2014/main" id="{B1BF0AF1-938D-6E47-888B-22B0B8AB463B}"/>
              </a:ext>
            </a:extLst>
          </p:cNvPr>
          <p:cNvSpPr txBox="1">
            <a:spLocks/>
          </p:cNvSpPr>
          <p:nvPr/>
        </p:nvSpPr>
        <p:spPr>
          <a:xfrm>
            <a:off x="577981" y="1423601"/>
            <a:ext cx="7972161" cy="512458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0"/>
              </a:spcBef>
              <a:buSzPts val="1100"/>
            </a:pPr>
            <a:r>
              <a:rPr lang="en-US" sz="2400" dirty="0">
                <a:latin typeface="Arial" panose="020B0604020202020204" pitchFamily="34" charset="0"/>
                <a:cs typeface="Arial" panose="020B0604020202020204" pitchFamily="34" charset="0"/>
              </a:rPr>
              <a:t>A new protein resembling myosin was reported. Unlike myosin, it binds calcium. Its isoelectric point and molecular weight are </a:t>
            </a:r>
            <a:r>
              <a:rPr lang="en-US" sz="2400" i="1" dirty="0">
                <a:latin typeface="Arial" panose="020B0604020202020204" pitchFamily="34" charset="0"/>
                <a:cs typeface="Arial" panose="020B0604020202020204" pitchFamily="34" charset="0"/>
              </a:rPr>
              <a:t>very similar</a:t>
            </a:r>
            <a:r>
              <a:rPr lang="en-US" sz="2400" dirty="0">
                <a:latin typeface="Arial" panose="020B0604020202020204" pitchFamily="34" charset="0"/>
                <a:cs typeface="Arial" panose="020B0604020202020204" pitchFamily="34" charset="0"/>
              </a:rPr>
              <a:t> to those of myosin. Which method would BEST separate the new protein from myosin if those two proteins were in the same buffer solution? </a:t>
            </a:r>
          </a:p>
          <a:p>
            <a:pPr marL="0" indent="0" algn="l">
              <a:lnSpc>
                <a:spcPct val="115000"/>
              </a:lnSpc>
              <a:spcBef>
                <a:spcPts val="0"/>
              </a:spcBef>
              <a:buSzPts val="1100"/>
            </a:pPr>
            <a:endParaRPr lang="en-US" sz="2400" dirty="0">
              <a:latin typeface="Arial" panose="020B0604020202020204" pitchFamily="34" charset="0"/>
              <a:ea typeface="Arial"/>
              <a:cs typeface="Arial" panose="020B0604020202020204" pitchFamily="34" charset="0"/>
              <a:sym typeface="Arial"/>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A. </a:t>
            </a:r>
            <a:r>
              <a:rPr lang="en-US" sz="2400" dirty="0">
                <a:latin typeface="Arial" panose="020B0604020202020204" pitchFamily="34" charset="0"/>
                <a:cs typeface="Arial" panose="020B0604020202020204" pitchFamily="34" charset="0"/>
              </a:rPr>
              <a:t>ion-exchange chromatography</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B. </a:t>
            </a:r>
            <a:r>
              <a:rPr lang="en-US" sz="2400" dirty="0">
                <a:latin typeface="Arial" panose="020B0604020202020204" pitchFamily="34" charset="0"/>
                <a:cs typeface="Arial" panose="020B0604020202020204" pitchFamily="34" charset="0"/>
              </a:rPr>
              <a:t>size-exclusion chromatography</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C. affinity chromatography </a:t>
            </a:r>
            <a:r>
              <a:rPr lang="en-US" sz="2400" dirty="0">
                <a:latin typeface="Arial" panose="020B0604020202020204" pitchFamily="34" charset="0"/>
                <a:cs typeface="Arial" panose="020B0604020202020204" pitchFamily="34" charset="0"/>
              </a:rPr>
              <a:t> </a:t>
            </a: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D. dialysis</a:t>
            </a: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E. </a:t>
            </a:r>
            <a:r>
              <a:rPr lang="en-US" sz="2400" dirty="0">
                <a:latin typeface="Arial" panose="020B0604020202020204" pitchFamily="34" charset="0"/>
                <a:cs typeface="Arial" panose="020B0604020202020204" pitchFamily="34" charset="0"/>
              </a:rPr>
              <a:t>fractionation</a:t>
            </a:r>
          </a:p>
          <a:p>
            <a:pPr marL="0" indent="0" algn="l">
              <a:lnSpc>
                <a:spcPct val="115000"/>
              </a:lnSpc>
              <a:spcBef>
                <a:spcPts val="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endParaRPr>
          </a:p>
          <a:p>
            <a:pPr marL="0" indent="0" algn="l">
              <a:spcBef>
                <a:spcPts val="360"/>
              </a:spcBef>
            </a:pPr>
            <a:endParaRPr lang="en-US" dirty="0"/>
          </a:p>
        </p:txBody>
      </p:sp>
    </p:spTree>
    <p:extLst>
      <p:ext uri="{BB962C8B-B14F-4D97-AF65-F5344CB8AC3E}">
        <p14:creationId xmlns:p14="http://schemas.microsoft.com/office/powerpoint/2010/main" val="20592295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CFCEC1A8-DC1E-4168-8A35-A20352FEEEF1}"/>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10, Response</a:t>
            </a:r>
            <a:endParaRPr lang="en-AU" dirty="0">
              <a:solidFill>
                <a:srgbClr val="145C76"/>
              </a:solidFill>
            </a:endParaRPr>
          </a:p>
        </p:txBody>
      </p:sp>
      <p:sp>
        <p:nvSpPr>
          <p:cNvPr id="14" name="Google Shape;433;g847cf01710_0_113">
            <a:extLst>
              <a:ext uri="{FF2B5EF4-FFF2-40B4-BE49-F238E27FC236}">
                <a16:creationId xmlns:a16="http://schemas.microsoft.com/office/drawing/2014/main" id="{6D640D7E-CC93-5847-85B6-3FE8A8AEB27A}"/>
              </a:ext>
            </a:extLst>
          </p:cNvPr>
          <p:cNvSpPr txBox="1">
            <a:spLocks/>
          </p:cNvSpPr>
          <p:nvPr/>
        </p:nvSpPr>
        <p:spPr>
          <a:xfrm>
            <a:off x="543339" y="1371600"/>
            <a:ext cx="7906936" cy="485692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Which method would BEST separate the new protein from myosin if those two proteins were in the same buffer solution? </a:t>
            </a:r>
          </a:p>
          <a:p>
            <a:pPr marL="0" indent="0" algn="l">
              <a:lnSpc>
                <a:spcPct val="115000"/>
              </a:lnSpc>
              <a:spcBef>
                <a:spcPts val="80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b="1" dirty="0">
                <a:latin typeface="Arial" panose="020B0604020202020204" pitchFamily="34" charset="0"/>
                <a:ea typeface="Arial"/>
                <a:cs typeface="Arial" panose="020B0604020202020204" pitchFamily="34" charset="0"/>
                <a:sym typeface="Arial"/>
              </a:rPr>
              <a:t>C. affinity chromatography</a:t>
            </a:r>
            <a:endParaRPr lang="en-US" sz="2400" b="1"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sym typeface="Arial"/>
              <a:extLst>
                <a:ext uri="http://customooxmlschemas.google.com/">
                  <go:slidesCustomData xmlns:lc="http://schemas.openxmlformats.org/drawingml/2006/lockedCanva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a:p>
            <a:pPr marL="0" indent="0" algn="l">
              <a:lnSpc>
                <a:spcPct val="115000"/>
              </a:lnSpc>
              <a:spcBef>
                <a:spcPts val="0"/>
              </a:spcBef>
              <a:buSzPts val="1100"/>
            </a:pPr>
            <a:r>
              <a:rPr lang="en-US" sz="2400" b="1" dirty="0">
                <a:latin typeface="Arial" panose="020B0604020202020204" pitchFamily="34" charset="0"/>
                <a:cs typeface="Arial" panose="020B0604020202020204" pitchFamily="34" charset="0"/>
              </a:rPr>
              <a:t>Attaching calcium to the beads in the column would create an affinity matrix that could help purify the protein. Proteins that do not bind to calcium would flow more rapidly through the column than the new protein, which does bind calcium. </a:t>
            </a:r>
          </a:p>
        </p:txBody>
      </p:sp>
    </p:spTree>
    <p:extLst>
      <p:ext uri="{BB962C8B-B14F-4D97-AF65-F5344CB8AC3E}">
        <p14:creationId xmlns:p14="http://schemas.microsoft.com/office/powerpoint/2010/main" val="42338586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le 1">
            <a:extLst>
              <a:ext uri="{FF2B5EF4-FFF2-40B4-BE49-F238E27FC236}">
                <a16:creationId xmlns:a16="http://schemas.microsoft.com/office/drawing/2014/main" id="{5F8AC16A-E6EB-47E2-A1CA-433B3ED49AA1}"/>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Sequential Purification Steps Decrease Sample Size</a:t>
            </a:r>
            <a:endParaRPr lang="en-AU" dirty="0"/>
          </a:p>
        </p:txBody>
      </p:sp>
      <p:sp>
        <p:nvSpPr>
          <p:cNvPr id="4" name="TextBox 3"/>
          <p:cNvSpPr txBox="1"/>
          <p:nvPr/>
        </p:nvSpPr>
        <p:spPr>
          <a:xfrm>
            <a:off x="575911" y="1509990"/>
            <a:ext cx="8144193" cy="307777"/>
          </a:xfrm>
          <a:prstGeom prst="rect">
            <a:avLst/>
          </a:prstGeom>
          <a:solidFill>
            <a:srgbClr val="00657C"/>
          </a:solidFill>
        </p:spPr>
        <p:txBody>
          <a:bodyPr wrap="square" rtlCol="0">
            <a:spAutoFit/>
          </a:bodyPr>
          <a:lstStyle/>
          <a:p>
            <a:r>
              <a:rPr lang="en-US" b="1" dirty="0">
                <a:solidFill>
                  <a:schemeClr val="bg1"/>
                </a:solidFill>
              </a:rPr>
              <a:t>Table 3-5 A Hypothetical Purification Table for an Enzyme</a:t>
            </a:r>
          </a:p>
        </p:txBody>
      </p:sp>
      <p:graphicFrame>
        <p:nvGraphicFramePr>
          <p:cNvPr id="3" name="Table 2"/>
          <p:cNvGraphicFramePr>
            <a:graphicFrameLocks noGrp="1"/>
          </p:cNvGraphicFramePr>
          <p:nvPr>
            <p:extLst>
              <p:ext uri="{D42A27DB-BD31-4B8C-83A1-F6EECF244321}">
                <p14:modId xmlns:p14="http://schemas.microsoft.com/office/powerpoint/2010/main" val="256872660"/>
              </p:ext>
            </p:extLst>
          </p:nvPr>
        </p:nvGraphicFramePr>
        <p:xfrm>
          <a:off x="575911" y="1817767"/>
          <a:ext cx="8144193" cy="2585720"/>
        </p:xfrm>
        <a:graphic>
          <a:graphicData uri="http://schemas.openxmlformats.org/drawingml/2006/table">
            <a:tbl>
              <a:tblPr firstRow="1" bandRow="1">
                <a:tableStyleId>{B274A9FB-C4F9-4BC5-B495-D497548AA14E}</a:tableStyleId>
              </a:tblPr>
              <a:tblGrid>
                <a:gridCol w="3267393">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r>
                        <a:rPr lang="en-US" b="1" dirty="0"/>
                        <a:t>Procedure or</a:t>
                      </a:r>
                      <a:r>
                        <a:rPr lang="en-US" b="1" baseline="0" dirty="0"/>
                        <a:t> step</a:t>
                      </a:r>
                      <a:endParaRPr lang="en-US" b="1" dirty="0"/>
                    </a:p>
                  </a:txBody>
                  <a:tcPr anchor="b">
                    <a:solidFill>
                      <a:srgbClr val="D0EEDD"/>
                    </a:solidFill>
                  </a:tcPr>
                </a:tc>
                <a:tc>
                  <a:txBody>
                    <a:bodyPr/>
                    <a:lstStyle/>
                    <a:p>
                      <a:pPr algn="ctr"/>
                      <a:r>
                        <a:rPr lang="en-US" b="1" dirty="0"/>
                        <a:t>Fraction volume</a:t>
                      </a:r>
                      <a:r>
                        <a:rPr lang="en-US" b="1" baseline="0" dirty="0"/>
                        <a:t> (mL)</a:t>
                      </a:r>
                      <a:endParaRPr lang="en-US" b="1" dirty="0"/>
                    </a:p>
                  </a:txBody>
                  <a:tcPr anchor="b">
                    <a:solidFill>
                      <a:srgbClr val="D0EEDD"/>
                    </a:solidFill>
                  </a:tcPr>
                </a:tc>
                <a:tc>
                  <a:txBody>
                    <a:bodyPr/>
                    <a:lstStyle/>
                    <a:p>
                      <a:pPr algn="ctr"/>
                      <a:r>
                        <a:rPr lang="en-US" b="1" dirty="0"/>
                        <a:t>Total protein (mg)</a:t>
                      </a:r>
                    </a:p>
                  </a:txBody>
                  <a:tcPr anchor="b">
                    <a:solidFill>
                      <a:srgbClr val="D0EEDD"/>
                    </a:solidFill>
                  </a:tcPr>
                </a:tc>
                <a:tc>
                  <a:txBody>
                    <a:bodyPr/>
                    <a:lstStyle/>
                    <a:p>
                      <a:pPr algn="ctr"/>
                      <a:r>
                        <a:rPr lang="en-US" b="1" dirty="0"/>
                        <a:t>Activity (units)</a:t>
                      </a:r>
                    </a:p>
                  </a:txBody>
                  <a:tcPr anchor="b">
                    <a:solidFill>
                      <a:srgbClr val="D0EEDD"/>
                    </a:solidFill>
                  </a:tcPr>
                </a:tc>
                <a:tc>
                  <a:txBody>
                    <a:bodyPr/>
                    <a:lstStyle/>
                    <a:p>
                      <a:pPr algn="ctr"/>
                      <a:r>
                        <a:rPr lang="en-US" b="1" dirty="0"/>
                        <a:t>Specific activity (units/mg)</a:t>
                      </a:r>
                    </a:p>
                  </a:txBody>
                  <a:tcPr anchor="b">
                    <a:solidFill>
                      <a:srgbClr val="D0EEDD"/>
                    </a:solidFill>
                  </a:tcPr>
                </a:tc>
                <a:extLst>
                  <a:ext uri="{0D108BD9-81ED-4DB2-BD59-A6C34878D82A}">
                    <a16:rowId xmlns:a16="http://schemas.microsoft.com/office/drawing/2014/main" val="10000"/>
                  </a:ext>
                </a:extLst>
              </a:tr>
              <a:tr h="370840">
                <a:tc>
                  <a:txBody>
                    <a:bodyPr/>
                    <a:lstStyle/>
                    <a:p>
                      <a:r>
                        <a:rPr lang="en-US" dirty="0"/>
                        <a:t>1. Crude cellular</a:t>
                      </a:r>
                      <a:r>
                        <a:rPr lang="en-US" baseline="0" dirty="0"/>
                        <a:t> extract</a:t>
                      </a:r>
                      <a:endParaRPr lang="en-US" dirty="0"/>
                    </a:p>
                  </a:txBody>
                  <a:tcPr>
                    <a:solidFill>
                      <a:schemeClr val="bg1"/>
                    </a:solidFill>
                  </a:tcPr>
                </a:tc>
                <a:tc>
                  <a:txBody>
                    <a:bodyPr/>
                    <a:lstStyle/>
                    <a:p>
                      <a:pPr algn="r"/>
                      <a:r>
                        <a:rPr lang="en-US" dirty="0"/>
                        <a:t>1,400</a:t>
                      </a:r>
                    </a:p>
                  </a:txBody>
                  <a:tcPr>
                    <a:solidFill>
                      <a:schemeClr val="bg1"/>
                    </a:solidFill>
                  </a:tcPr>
                </a:tc>
                <a:tc>
                  <a:txBody>
                    <a:bodyPr/>
                    <a:lstStyle/>
                    <a:p>
                      <a:pPr algn="r"/>
                      <a:r>
                        <a:rPr lang="en-US" dirty="0"/>
                        <a:t>10,000</a:t>
                      </a:r>
                    </a:p>
                  </a:txBody>
                  <a:tcPr>
                    <a:solidFill>
                      <a:schemeClr val="bg1"/>
                    </a:solidFill>
                  </a:tcPr>
                </a:tc>
                <a:tc>
                  <a:txBody>
                    <a:bodyPr/>
                    <a:lstStyle/>
                    <a:p>
                      <a:pPr algn="r"/>
                      <a:r>
                        <a:rPr lang="en-US" dirty="0"/>
                        <a:t>100,000</a:t>
                      </a:r>
                    </a:p>
                  </a:txBody>
                  <a:tcPr>
                    <a:solidFill>
                      <a:schemeClr val="bg1"/>
                    </a:solidFill>
                  </a:tcPr>
                </a:tc>
                <a:tc>
                  <a:txBody>
                    <a:bodyPr/>
                    <a:lstStyle/>
                    <a:p>
                      <a:pPr algn="r"/>
                      <a:r>
                        <a:rPr lang="en-US" dirty="0"/>
                        <a:t>10</a:t>
                      </a:r>
                    </a:p>
                  </a:txBody>
                  <a:tcPr>
                    <a:solidFill>
                      <a:schemeClr val="bg1"/>
                    </a:solidFill>
                  </a:tcPr>
                </a:tc>
                <a:extLst>
                  <a:ext uri="{0D108BD9-81ED-4DB2-BD59-A6C34878D82A}">
                    <a16:rowId xmlns:a16="http://schemas.microsoft.com/office/drawing/2014/main" val="10001"/>
                  </a:ext>
                </a:extLst>
              </a:tr>
              <a:tr h="370840">
                <a:tc>
                  <a:txBody>
                    <a:bodyPr/>
                    <a:lstStyle/>
                    <a:p>
                      <a:r>
                        <a:rPr lang="en-US" dirty="0"/>
                        <a:t>2. Precipitation with ammonium sulfate</a:t>
                      </a:r>
                    </a:p>
                  </a:txBody>
                  <a:tcPr>
                    <a:solidFill>
                      <a:schemeClr val="bg1"/>
                    </a:solidFill>
                  </a:tcPr>
                </a:tc>
                <a:tc>
                  <a:txBody>
                    <a:bodyPr/>
                    <a:lstStyle/>
                    <a:p>
                      <a:pPr algn="r"/>
                      <a:r>
                        <a:rPr lang="en-US" dirty="0"/>
                        <a:t>280</a:t>
                      </a:r>
                    </a:p>
                  </a:txBody>
                  <a:tcPr>
                    <a:solidFill>
                      <a:schemeClr val="bg1"/>
                    </a:solidFill>
                  </a:tcPr>
                </a:tc>
                <a:tc>
                  <a:txBody>
                    <a:bodyPr/>
                    <a:lstStyle/>
                    <a:p>
                      <a:pPr algn="r"/>
                      <a:r>
                        <a:rPr lang="en-US" dirty="0"/>
                        <a:t>3,000</a:t>
                      </a:r>
                    </a:p>
                  </a:txBody>
                  <a:tcPr>
                    <a:solidFill>
                      <a:schemeClr val="bg1"/>
                    </a:solidFill>
                  </a:tcPr>
                </a:tc>
                <a:tc>
                  <a:txBody>
                    <a:bodyPr/>
                    <a:lstStyle/>
                    <a:p>
                      <a:pPr algn="r"/>
                      <a:r>
                        <a:rPr lang="en-US" dirty="0"/>
                        <a:t>96,000</a:t>
                      </a:r>
                    </a:p>
                  </a:txBody>
                  <a:tcPr>
                    <a:solidFill>
                      <a:schemeClr val="bg1"/>
                    </a:solidFill>
                  </a:tcPr>
                </a:tc>
                <a:tc>
                  <a:txBody>
                    <a:bodyPr/>
                    <a:lstStyle/>
                    <a:p>
                      <a:pPr algn="r"/>
                      <a:r>
                        <a:rPr lang="en-US" dirty="0"/>
                        <a:t>32</a:t>
                      </a:r>
                    </a:p>
                  </a:txBody>
                  <a:tcPr>
                    <a:solidFill>
                      <a:schemeClr val="bg1"/>
                    </a:solidFill>
                  </a:tcPr>
                </a:tc>
                <a:extLst>
                  <a:ext uri="{0D108BD9-81ED-4DB2-BD59-A6C34878D82A}">
                    <a16:rowId xmlns:a16="http://schemas.microsoft.com/office/drawing/2014/main" val="10002"/>
                  </a:ext>
                </a:extLst>
              </a:tr>
              <a:tr h="370840">
                <a:tc>
                  <a:txBody>
                    <a:bodyPr/>
                    <a:lstStyle/>
                    <a:p>
                      <a:r>
                        <a:rPr lang="en-US" dirty="0"/>
                        <a:t>3. Ion-exchange chromatography</a:t>
                      </a:r>
                    </a:p>
                  </a:txBody>
                  <a:tcPr>
                    <a:solidFill>
                      <a:schemeClr val="bg1"/>
                    </a:solidFill>
                  </a:tcPr>
                </a:tc>
                <a:tc>
                  <a:txBody>
                    <a:bodyPr/>
                    <a:lstStyle/>
                    <a:p>
                      <a:pPr algn="r"/>
                      <a:r>
                        <a:rPr lang="en-US" dirty="0"/>
                        <a:t>90</a:t>
                      </a:r>
                    </a:p>
                  </a:txBody>
                  <a:tcPr>
                    <a:solidFill>
                      <a:schemeClr val="bg1"/>
                    </a:solidFill>
                  </a:tcPr>
                </a:tc>
                <a:tc>
                  <a:txBody>
                    <a:bodyPr/>
                    <a:lstStyle/>
                    <a:p>
                      <a:pPr algn="r"/>
                      <a:r>
                        <a:rPr lang="en-US" dirty="0"/>
                        <a:t>400</a:t>
                      </a:r>
                    </a:p>
                  </a:txBody>
                  <a:tcPr>
                    <a:solidFill>
                      <a:schemeClr val="bg1"/>
                    </a:solidFill>
                  </a:tcPr>
                </a:tc>
                <a:tc>
                  <a:txBody>
                    <a:bodyPr/>
                    <a:lstStyle/>
                    <a:p>
                      <a:pPr algn="r"/>
                      <a:r>
                        <a:rPr lang="en-US" dirty="0"/>
                        <a:t>80,000</a:t>
                      </a:r>
                    </a:p>
                  </a:txBody>
                  <a:tcPr>
                    <a:solidFill>
                      <a:schemeClr val="bg1"/>
                    </a:solidFill>
                  </a:tcPr>
                </a:tc>
                <a:tc>
                  <a:txBody>
                    <a:bodyPr/>
                    <a:lstStyle/>
                    <a:p>
                      <a:pPr algn="r"/>
                      <a:r>
                        <a:rPr lang="en-US" dirty="0"/>
                        <a:t>200</a:t>
                      </a:r>
                    </a:p>
                  </a:txBody>
                  <a:tcPr>
                    <a:solidFill>
                      <a:schemeClr val="bg1"/>
                    </a:solidFill>
                  </a:tcPr>
                </a:tc>
                <a:extLst>
                  <a:ext uri="{0D108BD9-81ED-4DB2-BD59-A6C34878D82A}">
                    <a16:rowId xmlns:a16="http://schemas.microsoft.com/office/drawing/2014/main" val="10003"/>
                  </a:ext>
                </a:extLst>
              </a:tr>
              <a:tr h="370840">
                <a:tc>
                  <a:txBody>
                    <a:bodyPr/>
                    <a:lstStyle/>
                    <a:p>
                      <a:r>
                        <a:rPr lang="en-US" dirty="0"/>
                        <a:t>4. Size-exclusion chromatography80</a:t>
                      </a:r>
                    </a:p>
                  </a:txBody>
                  <a:tcPr>
                    <a:solidFill>
                      <a:schemeClr val="bg1"/>
                    </a:solidFill>
                  </a:tcPr>
                </a:tc>
                <a:tc>
                  <a:txBody>
                    <a:bodyPr/>
                    <a:lstStyle/>
                    <a:p>
                      <a:pPr algn="r"/>
                      <a:r>
                        <a:rPr lang="en-US" dirty="0"/>
                        <a:t>80</a:t>
                      </a:r>
                    </a:p>
                  </a:txBody>
                  <a:tcPr>
                    <a:solidFill>
                      <a:schemeClr val="bg1"/>
                    </a:solidFill>
                  </a:tcPr>
                </a:tc>
                <a:tc>
                  <a:txBody>
                    <a:bodyPr/>
                    <a:lstStyle/>
                    <a:p>
                      <a:pPr algn="r"/>
                      <a:r>
                        <a:rPr lang="en-US" dirty="0"/>
                        <a:t>100</a:t>
                      </a:r>
                    </a:p>
                  </a:txBody>
                  <a:tcPr>
                    <a:solidFill>
                      <a:schemeClr val="bg1"/>
                    </a:solidFill>
                  </a:tcPr>
                </a:tc>
                <a:tc>
                  <a:txBody>
                    <a:bodyPr/>
                    <a:lstStyle/>
                    <a:p>
                      <a:pPr algn="r"/>
                      <a:r>
                        <a:rPr lang="en-US" dirty="0"/>
                        <a:t>60,000</a:t>
                      </a:r>
                    </a:p>
                  </a:txBody>
                  <a:tcPr>
                    <a:solidFill>
                      <a:schemeClr val="bg1"/>
                    </a:solidFill>
                  </a:tcPr>
                </a:tc>
                <a:tc>
                  <a:txBody>
                    <a:bodyPr/>
                    <a:lstStyle/>
                    <a:p>
                      <a:pPr algn="r"/>
                      <a:r>
                        <a:rPr lang="en-US" dirty="0"/>
                        <a:t>600</a:t>
                      </a:r>
                    </a:p>
                  </a:txBody>
                  <a:tcPr>
                    <a:solidFill>
                      <a:schemeClr val="bg1"/>
                    </a:solidFill>
                  </a:tcPr>
                </a:tc>
                <a:extLst>
                  <a:ext uri="{0D108BD9-81ED-4DB2-BD59-A6C34878D82A}">
                    <a16:rowId xmlns:a16="http://schemas.microsoft.com/office/drawing/2014/main" val="10004"/>
                  </a:ext>
                </a:extLst>
              </a:tr>
              <a:tr h="370840">
                <a:tc>
                  <a:txBody>
                    <a:bodyPr/>
                    <a:lstStyle/>
                    <a:p>
                      <a:r>
                        <a:rPr lang="en-US" dirty="0"/>
                        <a:t>5. Affinity chromatography</a:t>
                      </a:r>
                    </a:p>
                  </a:txBody>
                  <a:tcPr>
                    <a:solidFill>
                      <a:schemeClr val="bg1"/>
                    </a:solidFill>
                  </a:tcPr>
                </a:tc>
                <a:tc>
                  <a:txBody>
                    <a:bodyPr/>
                    <a:lstStyle/>
                    <a:p>
                      <a:pPr algn="r"/>
                      <a:r>
                        <a:rPr lang="en-US" dirty="0"/>
                        <a:t>6</a:t>
                      </a:r>
                    </a:p>
                  </a:txBody>
                  <a:tcPr>
                    <a:solidFill>
                      <a:schemeClr val="bg1"/>
                    </a:solidFill>
                  </a:tcPr>
                </a:tc>
                <a:tc>
                  <a:txBody>
                    <a:bodyPr/>
                    <a:lstStyle/>
                    <a:p>
                      <a:pPr algn="r"/>
                      <a:r>
                        <a:rPr lang="en-US" dirty="0"/>
                        <a:t>3</a:t>
                      </a:r>
                    </a:p>
                  </a:txBody>
                  <a:tcPr>
                    <a:solidFill>
                      <a:schemeClr val="bg1"/>
                    </a:solidFill>
                  </a:tcPr>
                </a:tc>
                <a:tc>
                  <a:txBody>
                    <a:bodyPr/>
                    <a:lstStyle/>
                    <a:p>
                      <a:pPr algn="r"/>
                      <a:r>
                        <a:rPr lang="en-US" dirty="0"/>
                        <a:t>45,000</a:t>
                      </a:r>
                    </a:p>
                  </a:txBody>
                  <a:tcPr>
                    <a:solidFill>
                      <a:schemeClr val="bg1"/>
                    </a:solidFill>
                  </a:tcPr>
                </a:tc>
                <a:tc>
                  <a:txBody>
                    <a:bodyPr/>
                    <a:lstStyle/>
                    <a:p>
                      <a:pPr algn="r"/>
                      <a:r>
                        <a:rPr lang="en-US" dirty="0"/>
                        <a:t>15,000</a:t>
                      </a:r>
                    </a:p>
                  </a:txBody>
                  <a:tcPr>
                    <a:solidFill>
                      <a:schemeClr val="bg1"/>
                    </a:solidFill>
                  </a:tcPr>
                </a:tc>
                <a:extLst>
                  <a:ext uri="{0D108BD9-81ED-4DB2-BD59-A6C34878D82A}">
                    <a16:rowId xmlns:a16="http://schemas.microsoft.com/office/drawing/2014/main" val="10005"/>
                  </a:ext>
                </a:extLst>
              </a:tr>
            </a:tbl>
          </a:graphicData>
        </a:graphic>
      </p:graphicFrame>
      <p:sp>
        <p:nvSpPr>
          <p:cNvPr id="5" name="TextBox 4"/>
          <p:cNvSpPr txBox="1"/>
          <p:nvPr/>
        </p:nvSpPr>
        <p:spPr>
          <a:xfrm>
            <a:off x="575911" y="4403487"/>
            <a:ext cx="8144193" cy="400110"/>
          </a:xfrm>
          <a:prstGeom prst="rect">
            <a:avLst/>
          </a:prstGeom>
          <a:noFill/>
          <a:ln>
            <a:solidFill>
              <a:schemeClr val="tx1"/>
            </a:solidFill>
          </a:ln>
        </p:spPr>
        <p:txBody>
          <a:bodyPr wrap="square" rtlCol="0">
            <a:spAutoFit/>
          </a:bodyPr>
          <a:lstStyle/>
          <a:p>
            <a:r>
              <a:rPr lang="en-US" sz="1000" dirty="0"/>
              <a:t>Note: All data represent the status of the sample </a:t>
            </a:r>
            <a:r>
              <a:rPr lang="en-US" sz="1000" i="1" dirty="0"/>
              <a:t>after</a:t>
            </a:r>
            <a:r>
              <a:rPr lang="en-US" sz="1000" dirty="0"/>
              <a:t> the designated procedure has been carried out. “Activity” and “specific activity” are defined on page 90.</a:t>
            </a:r>
          </a:p>
        </p:txBody>
      </p:sp>
      <p:sp>
        <p:nvSpPr>
          <p:cNvPr id="7" name="Google Shape;586;p38">
            <a:extLst>
              <a:ext uri="{FF2B5EF4-FFF2-40B4-BE49-F238E27FC236}">
                <a16:creationId xmlns:a16="http://schemas.microsoft.com/office/drawing/2014/main" id="{027D25DB-371B-124E-8F3A-6E5EA4EB4796}"/>
              </a:ext>
            </a:extLst>
          </p:cNvPr>
          <p:cNvSpPr txBox="1"/>
          <p:nvPr/>
        </p:nvSpPr>
        <p:spPr>
          <a:xfrm>
            <a:off x="737754" y="4905880"/>
            <a:ext cx="7744691" cy="1569620"/>
          </a:xfrm>
          <a:prstGeom prst="rect">
            <a:avLst/>
          </a:prstGeom>
          <a:noFill/>
          <a:ln>
            <a:noFill/>
          </a:ln>
        </p:spPr>
        <p:txBody>
          <a:bodyPr spcFirstLastPara="1" wrap="square" lIns="91425" tIns="45700" rIns="91425" bIns="45700" anchor="t" anchorCtr="0">
            <a:spAutoFit/>
          </a:bodyPr>
          <a:lstStyle/>
          <a:p>
            <a:pPr lvl="0" algn="ctr">
              <a:buClr>
                <a:schemeClr val="dk1"/>
              </a:buClr>
              <a:buSzPts val="2400"/>
            </a:pPr>
            <a:r>
              <a:rPr lang="en-US" sz="2400" dirty="0"/>
              <a:t>final specific activity: starting specific activity ratio = purification factor</a:t>
            </a:r>
          </a:p>
          <a:p>
            <a:pPr lvl="0" algn="ctr">
              <a:buClr>
                <a:schemeClr val="dk1"/>
              </a:buClr>
              <a:buSzPts val="2400"/>
            </a:pPr>
            <a:r>
              <a:rPr lang="en-US" sz="2400" dirty="0"/>
              <a:t>percentage of the final activity/percentage starting activity = percent yield</a:t>
            </a:r>
            <a:endParaRP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1358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3" name="Title 2">
            <a:extLst>
              <a:ext uri="{FF2B5EF4-FFF2-40B4-BE49-F238E27FC236}">
                <a16:creationId xmlns:a16="http://schemas.microsoft.com/office/drawing/2014/main" id="{22BD9453-C8FC-43B5-991C-D0955FE4E995}"/>
              </a:ext>
            </a:extLst>
          </p:cNvPr>
          <p:cNvSpPr>
            <a:spLocks noGrp="1"/>
          </p:cNvSpPr>
          <p:nvPr>
            <p:ph type="title"/>
          </p:nvPr>
        </p:nvSpPr>
        <p:spPr/>
        <p:txBody>
          <a:bodyPr/>
          <a:lstStyle/>
          <a:p>
            <a:pPr lvl="0"/>
            <a:r>
              <a:rPr lang="en-US" dirty="0">
                <a:solidFill>
                  <a:srgbClr val="4E4CB4"/>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3"/>
                  </a:ext>
                </a:extLst>
              </a:rPr>
              <a:t>Amino Acids Share </a:t>
            </a:r>
            <a:br>
              <a:rPr lang="en-US" dirty="0">
                <a:solidFill>
                  <a:srgbClr val="4E4CB4"/>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4"/>
                  </a:ext>
                </a:extLst>
              </a:rPr>
            </a:br>
            <a:r>
              <a:rPr lang="en-US" dirty="0">
                <a:solidFill>
                  <a:srgbClr val="4E4CB4"/>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5"/>
                  </a:ext>
                </a:extLst>
              </a:rPr>
              <a:t>Common Structural Features</a:t>
            </a:r>
            <a:endParaRPr lang="en-AU" dirty="0">
              <a:solidFill>
                <a:srgbClr val="4E4CB4"/>
              </a:solidFill>
            </a:endParaRPr>
          </a:p>
        </p:txBody>
      </p:sp>
      <p:sp>
        <p:nvSpPr>
          <p:cNvPr id="5" name="Google Shape;240;g7fe2cbe272_0_67">
            <a:extLst>
              <a:ext uri="{FF2B5EF4-FFF2-40B4-BE49-F238E27FC236}">
                <a16:creationId xmlns:a16="http://schemas.microsoft.com/office/drawing/2014/main" id="{0D221366-CCFD-8940-9F56-68FD5666B097}"/>
              </a:ext>
            </a:extLst>
          </p:cNvPr>
          <p:cNvSpPr txBox="1">
            <a:spLocks/>
          </p:cNvSpPr>
          <p:nvPr/>
        </p:nvSpPr>
        <p:spPr>
          <a:xfrm>
            <a:off x="758660" y="1829791"/>
            <a:ext cx="4117645" cy="463060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Calibri"/>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Calibri"/>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Calibri"/>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6pPr>
            <a:lvl7pPr marL="3200400" marR="0" lvl="6"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7pPr>
            <a:lvl8pPr marL="3657600" marR="0" lvl="7"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8pPr>
            <a:lvl9pPr marL="4114800" marR="0" lvl="8"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9pPr>
          </a:lstStyle>
          <a:p>
            <a:pPr marL="342900">
              <a:lnSpc>
                <a:spcPct val="110000"/>
              </a:lnSpc>
              <a:spcBef>
                <a:spcPts val="0"/>
              </a:spcBef>
            </a:pP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carbon and four substituents </a:t>
            </a:r>
          </a:p>
          <a:p>
            <a:pPr marL="342900">
              <a:lnSpc>
                <a:spcPct val="110000"/>
              </a:lnSpc>
              <a:spcBef>
                <a:spcPts val="0"/>
              </a:spcBef>
            </a:pPr>
            <a:endParaRPr lang="en-US" sz="2400" dirty="0">
              <a:latin typeface="Arial" panose="020B0604020202020204" pitchFamily="34" charset="0"/>
              <a:cs typeface="Arial" panose="020B0604020202020204" pitchFamily="34" charset="0"/>
            </a:endParaRPr>
          </a:p>
          <a:p>
            <a:pPr marL="342900">
              <a:lnSpc>
                <a:spcPct val="110000"/>
              </a:lnSpc>
              <a:spcBef>
                <a:spcPts val="0"/>
              </a:spcBef>
            </a:pP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carbon is the </a:t>
            </a:r>
            <a:r>
              <a:rPr lang="en-US" sz="2400" b="1" dirty="0">
                <a:latin typeface="Arial" panose="020B0604020202020204" pitchFamily="34" charset="0"/>
                <a:cs typeface="Arial" panose="020B0604020202020204" pitchFamily="34" charset="0"/>
              </a:rPr>
              <a:t>chiral center</a:t>
            </a:r>
          </a:p>
          <a:p>
            <a:pPr marL="342900">
              <a:lnSpc>
                <a:spcPct val="110000"/>
              </a:lnSpc>
              <a:spcBef>
                <a:spcPts val="0"/>
              </a:spcBef>
            </a:pPr>
            <a:endParaRPr lang="en-US" sz="2400" b="1" dirty="0">
              <a:latin typeface="Arial" panose="020B0604020202020204" pitchFamily="34" charset="0"/>
              <a:cs typeface="Arial" panose="020B0604020202020204" pitchFamily="34" charset="0"/>
            </a:endParaRPr>
          </a:p>
          <a:p>
            <a:pPr marL="342900">
              <a:lnSpc>
                <a:spcPct val="110000"/>
              </a:lnSpc>
              <a:spcBef>
                <a:spcPts val="0"/>
              </a:spcBef>
            </a:pPr>
            <a:r>
              <a:rPr lang="en-US" sz="2400" dirty="0">
                <a:latin typeface="Arial" panose="020B0604020202020204" pitchFamily="34" charset="0"/>
                <a:cs typeface="Arial" panose="020B0604020202020204" pitchFamily="34" charset="0"/>
              </a:rPr>
              <a:t>tetrahedral</a:t>
            </a:r>
          </a:p>
          <a:p>
            <a:pPr marL="342900">
              <a:lnSpc>
                <a:spcPct val="110000"/>
              </a:lnSpc>
              <a:spcBef>
                <a:spcPts val="0"/>
              </a:spcBef>
            </a:pPr>
            <a:endParaRPr lang="en-US" sz="2400" dirty="0">
              <a:latin typeface="Arial" panose="020B0604020202020204" pitchFamily="34" charset="0"/>
              <a:cs typeface="Arial" panose="020B0604020202020204" pitchFamily="34" charset="0"/>
            </a:endParaRPr>
          </a:p>
        </p:txBody>
      </p:sp>
      <p:pic>
        <p:nvPicPr>
          <p:cNvPr id="8" name="Picture 7" descr="A central sphere labeled C subscript Greek lowercase alpha has four sticks extending out from it and spread evenly, with the vertical sticks pointing slightly backward and the horizontal sticks pointing slightly forward. In a clockwise direction from the top, the sticks extend to a similarly sized sphere labeled C O O superscript minus; a small sphere labeled H; a large sphere labeled R; and a similarly sized sphere labeled H 3 N superscript plus.">
            <a:extLst>
              <a:ext uri="{FF2B5EF4-FFF2-40B4-BE49-F238E27FC236}">
                <a16:creationId xmlns:a16="http://schemas.microsoft.com/office/drawing/2014/main" id="{CCD9EBBE-B2E0-C447-A508-7EAB32495EEF}"/>
              </a:ext>
            </a:extLst>
          </p:cNvPr>
          <p:cNvPicPr>
            <a:picLocks noChangeAspect="1"/>
          </p:cNvPicPr>
          <p:nvPr/>
        </p:nvPicPr>
        <p:blipFill>
          <a:blip r:embed="rId3"/>
          <a:stretch>
            <a:fillRect/>
          </a:stretch>
        </p:blipFill>
        <p:spPr>
          <a:xfrm>
            <a:off x="4648202" y="1829791"/>
            <a:ext cx="4117645" cy="4087368"/>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9788DB5D-1A17-459E-A3B9-17A99CBF3C14}"/>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11</a:t>
            </a:r>
            <a:endParaRPr lang="en-AU" dirty="0">
              <a:solidFill>
                <a:srgbClr val="145C76"/>
              </a:solidFill>
            </a:endParaRPr>
          </a:p>
        </p:txBody>
      </p:sp>
      <p:sp>
        <p:nvSpPr>
          <p:cNvPr id="6" name="Google Shape;433;g847cf01710_0_113">
            <a:extLst>
              <a:ext uri="{FF2B5EF4-FFF2-40B4-BE49-F238E27FC236}">
                <a16:creationId xmlns:a16="http://schemas.microsoft.com/office/drawing/2014/main" id="{B1BF0AF1-938D-6E47-888B-22B0B8AB463B}"/>
              </a:ext>
            </a:extLst>
          </p:cNvPr>
          <p:cNvSpPr txBox="1">
            <a:spLocks/>
          </p:cNvSpPr>
          <p:nvPr/>
        </p:nvSpPr>
        <p:spPr>
          <a:xfrm>
            <a:off x="479444" y="1594267"/>
            <a:ext cx="7945657" cy="511133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The specific activity of a protein in crude cellular extract is 15 units/mg. Following a purification process, involving precipitation with ammonium sulfate and multiple chromatography steps, the specific activity of the protein is 12,000 units/mg. What is the purification factor?</a:t>
            </a:r>
          </a:p>
          <a:p>
            <a:pPr marL="0" indent="0" algn="l">
              <a:lnSpc>
                <a:spcPct val="115000"/>
              </a:lnSpc>
              <a:spcBef>
                <a:spcPts val="0"/>
              </a:spcBef>
              <a:buSzPts val="1100"/>
            </a:pPr>
            <a:endParaRPr lang="en-US" sz="2400" dirty="0">
              <a:latin typeface="Arial" panose="020B0604020202020204" pitchFamily="34" charset="0"/>
              <a:ea typeface="Arial"/>
              <a:cs typeface="Arial" panose="020B0604020202020204" pitchFamily="34" charset="0"/>
              <a:sym typeface="Arial"/>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A. </a:t>
            </a:r>
            <a:r>
              <a:rPr lang="en-US" sz="2400" dirty="0">
                <a:latin typeface="Arial" panose="020B0604020202020204" pitchFamily="34" charset="0"/>
                <a:cs typeface="Arial" panose="020B0604020202020204" pitchFamily="34" charset="0"/>
              </a:rPr>
              <a:t>180,000</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B. </a:t>
            </a:r>
            <a:r>
              <a:rPr lang="en-US" sz="2400" dirty="0">
                <a:latin typeface="Arial" panose="020B0604020202020204" pitchFamily="34" charset="0"/>
                <a:cs typeface="Arial" panose="020B0604020202020204" pitchFamily="34" charset="0"/>
              </a:rPr>
              <a:t>800</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C. 0.00125 </a:t>
            </a:r>
            <a:r>
              <a:rPr lang="en-US" sz="2400" dirty="0">
                <a:latin typeface="Arial" panose="020B0604020202020204" pitchFamily="34" charset="0"/>
                <a:cs typeface="Arial" panose="020B0604020202020204" pitchFamily="34" charset="0"/>
              </a:rPr>
              <a:t> </a:t>
            </a: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D. 15</a:t>
            </a: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E. </a:t>
            </a:r>
            <a:r>
              <a:rPr lang="en-US" sz="2400" dirty="0">
                <a:latin typeface="Arial" panose="020B0604020202020204" pitchFamily="34" charset="0"/>
                <a:cs typeface="Arial" panose="020B0604020202020204" pitchFamily="34" charset="0"/>
              </a:rPr>
              <a:t>12,000</a:t>
            </a:r>
          </a:p>
          <a:p>
            <a:pPr marL="0" indent="0" algn="l">
              <a:lnSpc>
                <a:spcPct val="115000"/>
              </a:lnSpc>
              <a:spcBef>
                <a:spcPts val="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endParaRPr>
          </a:p>
          <a:p>
            <a:pPr marL="0" indent="0" algn="l">
              <a:spcBef>
                <a:spcPts val="360"/>
              </a:spcBef>
            </a:pPr>
            <a:endParaRPr lang="en-US" dirty="0"/>
          </a:p>
        </p:txBody>
      </p:sp>
      <p:pic>
        <p:nvPicPr>
          <p:cNvPr id="5" name="Picture 4" descr="Icon P 3&#10;">
            <a:extLst>
              <a:ext uri="{FF2B5EF4-FFF2-40B4-BE49-F238E27FC236}">
                <a16:creationId xmlns:a16="http://schemas.microsoft.com/office/drawing/2014/main" id="{988A905E-BB1C-4943-AF1C-4DF8ED796602}"/>
              </a:ext>
            </a:extLst>
          </p:cNvPr>
          <p:cNvPicPr>
            <a:picLocks noChangeAspect="1"/>
          </p:cNvPicPr>
          <p:nvPr/>
        </p:nvPicPr>
        <p:blipFill>
          <a:blip r:embed="rId3"/>
          <a:stretch>
            <a:fillRect/>
          </a:stretch>
        </p:blipFill>
        <p:spPr>
          <a:xfrm>
            <a:off x="912783" y="315432"/>
            <a:ext cx="1133954" cy="816935"/>
          </a:xfrm>
          <a:prstGeom prst="rect">
            <a:avLst/>
          </a:prstGeom>
        </p:spPr>
      </p:pic>
    </p:spTree>
    <p:extLst>
      <p:ext uri="{BB962C8B-B14F-4D97-AF65-F5344CB8AC3E}">
        <p14:creationId xmlns:p14="http://schemas.microsoft.com/office/powerpoint/2010/main" val="4807629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8A346235-EA29-43A1-A737-5651210CAB1B}"/>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11, Response</a:t>
            </a:r>
            <a:endParaRPr lang="en-AU" dirty="0">
              <a:solidFill>
                <a:srgbClr val="145C76"/>
              </a:solidFill>
            </a:endParaRPr>
          </a:p>
        </p:txBody>
      </p:sp>
      <p:sp>
        <p:nvSpPr>
          <p:cNvPr id="14" name="Google Shape;433;g847cf01710_0_113">
            <a:extLst>
              <a:ext uri="{FF2B5EF4-FFF2-40B4-BE49-F238E27FC236}">
                <a16:creationId xmlns:a16="http://schemas.microsoft.com/office/drawing/2014/main" id="{6D640D7E-CC93-5847-85B6-3FE8A8AEB27A}"/>
              </a:ext>
            </a:extLst>
          </p:cNvPr>
          <p:cNvSpPr txBox="1">
            <a:spLocks/>
          </p:cNvSpPr>
          <p:nvPr/>
        </p:nvSpPr>
        <p:spPr>
          <a:xfrm>
            <a:off x="629173" y="1413469"/>
            <a:ext cx="7869777" cy="5079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0"/>
              </a:spcBef>
              <a:buSzPts val="1100"/>
            </a:pPr>
            <a:r>
              <a:rPr lang="en-US" sz="2400" dirty="0">
                <a:latin typeface="Arial" panose="020B0604020202020204" pitchFamily="34" charset="0"/>
                <a:cs typeface="Arial" panose="020B0604020202020204" pitchFamily="34" charset="0"/>
              </a:rPr>
              <a:t>The specific activity of a protein in crude cellular extract is 15 units/mg. Following a purification process, involving precipitation with ammonium sulfate and multiple chromatography steps, the specific activity of the protein is 12,000 units/mg. What is the purification factor?</a:t>
            </a:r>
          </a:p>
          <a:p>
            <a:pPr marL="0" indent="0" algn="l">
              <a:lnSpc>
                <a:spcPct val="115000"/>
              </a:lnSpc>
              <a:spcBef>
                <a:spcPts val="80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b="1" dirty="0">
                <a:latin typeface="Arial" panose="020B0604020202020204" pitchFamily="34" charset="0"/>
                <a:ea typeface="Arial"/>
                <a:cs typeface="Arial" panose="020B0604020202020204" pitchFamily="34" charset="0"/>
                <a:sym typeface="Arial"/>
              </a:rPr>
              <a:t>B. 800</a:t>
            </a:r>
          </a:p>
          <a:p>
            <a:pPr marL="0" indent="0" algn="l">
              <a:lnSpc>
                <a:spcPct val="115000"/>
              </a:lnSpc>
              <a:spcBef>
                <a:spcPts val="0"/>
              </a:spcBef>
              <a:buSzPts val="1100"/>
            </a:pPr>
            <a:endParaRPr lang="en-US" sz="2400" b="1"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b="1" dirty="0">
                <a:latin typeface="Arial" panose="020B0604020202020204" pitchFamily="34" charset="0"/>
                <a:cs typeface="Arial" panose="020B0604020202020204" pitchFamily="34" charset="0"/>
              </a:rPr>
              <a:t>The ratio of the final specific activity (12,000 units/mg) to the starting specific activity (15 units/mg) gives the purification factor (800).</a:t>
            </a:r>
          </a:p>
        </p:txBody>
      </p:sp>
    </p:spTree>
    <p:extLst>
      <p:ext uri="{BB962C8B-B14F-4D97-AF65-F5344CB8AC3E}">
        <p14:creationId xmlns:p14="http://schemas.microsoft.com/office/powerpoint/2010/main" val="18521914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le 1">
            <a:extLst>
              <a:ext uri="{FF2B5EF4-FFF2-40B4-BE49-F238E27FC236}">
                <a16:creationId xmlns:a16="http://schemas.microsoft.com/office/drawing/2014/main" id="{AF5E0BC4-D3BF-4B59-9F25-92C26D54EB10}"/>
              </a:ext>
            </a:extLst>
          </p:cNvPr>
          <p:cNvSpPr>
            <a:spLocks noGrp="1"/>
          </p:cNvSpPr>
          <p:nvPr>
            <p:ph type="title"/>
          </p:nvPr>
        </p:nvSpPr>
        <p:spPr/>
        <p:txBody>
          <a:bodyPr/>
          <a:lstStyle/>
          <a:p>
            <a:pPr lvl="0"/>
            <a:r>
              <a:rPr lang="en-US" sz="3200" dirty="0">
                <a:solidFill>
                  <a:srgbClr val="4E4CB4"/>
                </a:solidFill>
                <a:latin typeface="Arial" panose="020B0604020202020204" pitchFamily="34" charset="0"/>
                <a:cs typeface="Arial" panose="020B0604020202020204" pitchFamily="34" charset="0"/>
              </a:rPr>
              <a:t>Proteins Can Be Separated </a:t>
            </a:r>
            <a:br>
              <a:rPr lang="en-US" sz="3200" dirty="0">
                <a:solidFill>
                  <a:srgbClr val="4E4CB4"/>
                </a:solidFill>
                <a:latin typeface="Arial" panose="020B0604020202020204" pitchFamily="34" charset="0"/>
                <a:cs typeface="Arial" panose="020B0604020202020204" pitchFamily="34" charset="0"/>
              </a:rPr>
            </a:br>
            <a:r>
              <a:rPr lang="en-US" sz="3200" dirty="0">
                <a:solidFill>
                  <a:srgbClr val="4E4CB4"/>
                </a:solidFill>
                <a:latin typeface="Arial" panose="020B0604020202020204" pitchFamily="34" charset="0"/>
                <a:cs typeface="Arial" panose="020B0604020202020204" pitchFamily="34" charset="0"/>
              </a:rPr>
              <a:t>and Characterized by Electrophoresis</a:t>
            </a:r>
            <a:endParaRPr lang="en-AU" sz="3200" dirty="0">
              <a:solidFill>
                <a:srgbClr val="4E4CB4"/>
              </a:solidFill>
            </a:endParaRPr>
          </a:p>
        </p:txBody>
      </p:sp>
      <p:sp>
        <p:nvSpPr>
          <p:cNvPr id="5" name="Google Shape;447;p22">
            <a:extLst>
              <a:ext uri="{FF2B5EF4-FFF2-40B4-BE49-F238E27FC236}">
                <a16:creationId xmlns:a16="http://schemas.microsoft.com/office/drawing/2014/main" id="{E0CA3E1D-0FE1-0440-90BC-F80517270D31}"/>
              </a:ext>
            </a:extLst>
          </p:cNvPr>
          <p:cNvSpPr txBox="1">
            <a:spLocks/>
          </p:cNvSpPr>
          <p:nvPr/>
        </p:nvSpPr>
        <p:spPr>
          <a:xfrm>
            <a:off x="675132" y="2241391"/>
            <a:ext cx="7554468" cy="392388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dk1"/>
              </a:buClr>
              <a:buSzPts val="2380"/>
              <a:buFont typeface="Arial" panose="020B0604020202020204" pitchFamily="34" charset="0"/>
              <a:buChar char="•"/>
            </a:pPr>
            <a:r>
              <a:rPr lang="en-US" sz="2400" b="1" dirty="0">
                <a:solidFill>
                  <a:schemeClr val="dk1"/>
                </a:solidFill>
                <a:latin typeface="Arial" panose="020B0604020202020204" pitchFamily="34" charset="0"/>
                <a:ea typeface="Calibri"/>
                <a:cs typeface="Arial" panose="020B0604020202020204" pitchFamily="34" charset="0"/>
                <a:sym typeface="Calibri"/>
              </a:rPr>
              <a:t>electrophoresis</a:t>
            </a:r>
            <a:r>
              <a:rPr lang="en-US" sz="2400" dirty="0">
                <a:solidFill>
                  <a:schemeClr val="dk1"/>
                </a:solidFill>
                <a:latin typeface="Arial" panose="020B0604020202020204" pitchFamily="34" charset="0"/>
                <a:ea typeface="Calibri"/>
                <a:cs typeface="Arial" panose="020B0604020202020204" pitchFamily="34" charset="0"/>
                <a:sym typeface="Calibri"/>
              </a:rPr>
              <a:t> = visualize and characterize purified proteins </a:t>
            </a:r>
          </a:p>
          <a:p>
            <a:pPr>
              <a:buClr>
                <a:schemeClr val="dk1"/>
              </a:buClr>
              <a:buSzPts val="2380"/>
            </a:pPr>
            <a:endParaRPr lang="en-US" sz="2400" dirty="0">
              <a:solidFill>
                <a:schemeClr val="dk1"/>
              </a:solidFill>
              <a:latin typeface="Arial" panose="020B0604020202020204" pitchFamily="34" charset="0"/>
              <a:ea typeface="Calibri"/>
              <a:cs typeface="Arial" panose="020B0604020202020204" pitchFamily="34" charset="0"/>
              <a:sym typeface="Calibri"/>
            </a:endParaRPr>
          </a:p>
          <a:p>
            <a:pPr marL="342900" indent="-342900">
              <a:buClr>
                <a:schemeClr val="dk1"/>
              </a:buClr>
              <a:buSzPts val="238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can be used to estimate:</a:t>
            </a:r>
          </a:p>
          <a:p>
            <a:pPr marL="914400" lvl="1" indent="-381000">
              <a:lnSpc>
                <a:spcPct val="115000"/>
              </a:lnSpc>
              <a:buSzPts val="2400"/>
              <a:buFont typeface="Arial"/>
              <a:buChar char="–"/>
            </a:pPr>
            <a:r>
              <a:rPr lang="en-US" sz="2400" dirty="0">
                <a:latin typeface="Arial" panose="020B0604020202020204" pitchFamily="34" charset="0"/>
                <a:cs typeface="Arial" panose="020B0604020202020204" pitchFamily="34" charset="0"/>
              </a:rPr>
              <a:t>number of different proteins in a mixture</a:t>
            </a:r>
          </a:p>
          <a:p>
            <a:pPr marL="914400" lvl="1" indent="-381000">
              <a:lnSpc>
                <a:spcPct val="115000"/>
              </a:lnSpc>
              <a:buSzPts val="2400"/>
              <a:buFont typeface="Arial"/>
              <a:buChar char="–"/>
            </a:pPr>
            <a:r>
              <a:rPr lang="en-US" sz="2400" dirty="0">
                <a:latin typeface="Arial" panose="020B0604020202020204" pitchFamily="34" charset="0"/>
                <a:cs typeface="Arial" panose="020B0604020202020204" pitchFamily="34" charset="0"/>
              </a:rPr>
              <a:t>degree of purity</a:t>
            </a:r>
          </a:p>
          <a:p>
            <a:pPr marL="914400" lvl="1" indent="-381000">
              <a:lnSpc>
                <a:spcPct val="115000"/>
              </a:lnSpc>
              <a:buSzPts val="2400"/>
              <a:buFont typeface="Arial"/>
              <a:buChar char="–"/>
            </a:pPr>
            <a:r>
              <a:rPr lang="en-US" sz="2400" dirty="0">
                <a:latin typeface="Arial" panose="020B0604020202020204" pitchFamily="34" charset="0"/>
                <a:cs typeface="Arial" panose="020B0604020202020204" pitchFamily="34" charset="0"/>
              </a:rPr>
              <a:t>isoelectric point</a:t>
            </a:r>
          </a:p>
          <a:p>
            <a:pPr marL="914400" lvl="1" indent="-381000">
              <a:lnSpc>
                <a:spcPct val="115000"/>
              </a:lnSpc>
              <a:buSzPts val="2400"/>
              <a:buFont typeface="Arial"/>
              <a:buChar char="–"/>
            </a:pPr>
            <a:r>
              <a:rPr lang="en-US" sz="2400" dirty="0">
                <a:latin typeface="Arial" panose="020B0604020202020204" pitchFamily="34" charset="0"/>
                <a:cs typeface="Arial" panose="020B0604020202020204" pitchFamily="34" charset="0"/>
              </a:rPr>
              <a:t>approximate molecular weight</a:t>
            </a:r>
          </a:p>
          <a:p>
            <a:pPr marL="230187" lvl="1" indent="-230187">
              <a:buClr>
                <a:schemeClr val="dk1"/>
              </a:buClr>
              <a:buSzPts val="2380"/>
              <a:buFont typeface="Calibri"/>
              <a:buChar char="•"/>
            </a:pPr>
            <a:endParaRPr lang="en-US" sz="3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35111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le 1">
            <a:extLst>
              <a:ext uri="{FF2B5EF4-FFF2-40B4-BE49-F238E27FC236}">
                <a16:creationId xmlns:a16="http://schemas.microsoft.com/office/drawing/2014/main" id="{F84F8A05-D234-4EB1-9E4F-B834A959749C}"/>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Electrophoresis for Protein Analysis</a:t>
            </a:r>
            <a:endParaRPr lang="en-AU" dirty="0"/>
          </a:p>
        </p:txBody>
      </p:sp>
      <p:sp>
        <p:nvSpPr>
          <p:cNvPr id="7" name="Google Shape;447;p22">
            <a:extLst>
              <a:ext uri="{FF2B5EF4-FFF2-40B4-BE49-F238E27FC236}">
                <a16:creationId xmlns:a16="http://schemas.microsoft.com/office/drawing/2014/main" id="{328F83B7-AF4C-CD46-B938-8B9060B2339E}"/>
              </a:ext>
            </a:extLst>
          </p:cNvPr>
          <p:cNvSpPr txBox="1">
            <a:spLocks/>
          </p:cNvSpPr>
          <p:nvPr/>
        </p:nvSpPr>
        <p:spPr>
          <a:xfrm>
            <a:off x="391113" y="1690252"/>
            <a:ext cx="3385757" cy="437924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dk1"/>
              </a:buClr>
              <a:buSzPts val="238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uses c</a:t>
            </a:r>
            <a:r>
              <a:rPr lang="en-US" sz="2400" dirty="0"/>
              <a:t>ross-linked polymer polyacrylamide gels</a:t>
            </a:r>
          </a:p>
          <a:p>
            <a:pPr>
              <a:buClr>
                <a:schemeClr val="dk1"/>
              </a:buClr>
              <a:buSzPts val="2380"/>
            </a:pPr>
            <a:endParaRPr lang="en-US" sz="2400" dirty="0"/>
          </a:p>
          <a:p>
            <a:pPr marL="342900" indent="-342900">
              <a:buClr>
                <a:schemeClr val="dk1"/>
              </a:buClr>
              <a:buSzPts val="238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proteins migrate based on c</a:t>
            </a:r>
            <a:r>
              <a:rPr lang="en-US" sz="2400" dirty="0"/>
              <a:t>harge-to-mass ratio </a:t>
            </a:r>
          </a:p>
          <a:p>
            <a:pPr marL="230187" indent="-230187">
              <a:buClr>
                <a:schemeClr val="dk1"/>
              </a:buClr>
              <a:buSzPts val="2380"/>
              <a:buFont typeface="Calibri"/>
              <a:buChar char="•"/>
            </a:pPr>
            <a:endParaRPr lang="en-US" sz="2400" dirty="0">
              <a:solidFill>
                <a:schemeClr val="dk1"/>
              </a:solidFill>
              <a:latin typeface="Arial" panose="020B0604020202020204" pitchFamily="34" charset="0"/>
              <a:ea typeface="Calibri"/>
              <a:cs typeface="Arial" panose="020B0604020202020204" pitchFamily="34" charset="0"/>
              <a:sym typeface="Calibri"/>
            </a:endParaRPr>
          </a:p>
          <a:p>
            <a:pPr marL="342900" indent="-342900">
              <a:buClr>
                <a:schemeClr val="dk1"/>
              </a:buClr>
              <a:buSzPts val="2380"/>
              <a:buFont typeface="Arial" panose="020B0604020202020204" pitchFamily="34" charset="0"/>
              <a:buChar char="•"/>
            </a:pPr>
            <a:r>
              <a:rPr lang="en-US" sz="2400" dirty="0"/>
              <a:t>visualization = Coomassie blue dye binds to proteins </a:t>
            </a:r>
            <a:endParaRPr lang="en-US" sz="2400" dirty="0">
              <a:solidFill>
                <a:schemeClr val="dk1"/>
              </a:solidFill>
              <a:latin typeface="Arial" panose="020B0604020202020204" pitchFamily="34" charset="0"/>
              <a:ea typeface="Calibri"/>
              <a:cs typeface="Arial" panose="020B0604020202020204" pitchFamily="34" charset="0"/>
              <a:sym typeface="Calibri"/>
            </a:endParaRPr>
          </a:p>
          <a:p>
            <a:pPr lvl="1">
              <a:buClr>
                <a:schemeClr val="dk1"/>
              </a:buClr>
              <a:buSzPts val="2380"/>
            </a:pPr>
            <a:endParaRPr lang="en-US" sz="3200" dirty="0">
              <a:solidFill>
                <a:schemeClr val="dk1"/>
              </a:solidFill>
              <a:latin typeface="Calibri"/>
              <a:ea typeface="Calibri"/>
              <a:cs typeface="Calibri"/>
              <a:sym typeface="Calibri"/>
            </a:endParaRPr>
          </a:p>
        </p:txBody>
      </p:sp>
      <p:pic>
        <p:nvPicPr>
          <p:cNvPr id="3" name="Picture 2" descr="Part b. An electrophoresis gel with bands. ">
            <a:extLst>
              <a:ext uri="{FF2B5EF4-FFF2-40B4-BE49-F238E27FC236}">
                <a16:creationId xmlns:a16="http://schemas.microsoft.com/office/drawing/2014/main" id="{19BEC85E-6149-3940-B9B5-DADDE2627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614" y="1598736"/>
            <a:ext cx="4263844" cy="4106917"/>
          </a:xfrm>
          <a:prstGeom prst="rect">
            <a:avLst/>
          </a:prstGeom>
        </p:spPr>
      </p:pic>
    </p:spTree>
    <p:extLst>
      <p:ext uri="{BB962C8B-B14F-4D97-AF65-F5344CB8AC3E}">
        <p14:creationId xmlns:p14="http://schemas.microsoft.com/office/powerpoint/2010/main" val="11719490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3" name="Title 2">
            <a:extLst>
              <a:ext uri="{FF2B5EF4-FFF2-40B4-BE49-F238E27FC236}">
                <a16:creationId xmlns:a16="http://schemas.microsoft.com/office/drawing/2014/main" id="{4D7B43F9-93A8-4754-9B35-DCA53C2A6994}"/>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Migration of Proteins during Electrophoresis</a:t>
            </a:r>
            <a:endParaRPr lang="en-AU" dirty="0"/>
          </a:p>
        </p:txBody>
      </p:sp>
      <mc:AlternateContent xmlns:mc="http://schemas.openxmlformats.org/markup-compatibility/2006" xmlns:a14="http://schemas.microsoft.com/office/drawing/2010/main">
        <mc:Choice Requires="a14">
          <p:sp>
            <p:nvSpPr>
              <p:cNvPr id="7" name="Google Shape;447;p22">
                <a:extLst>
                  <a:ext uri="{FF2B5EF4-FFF2-40B4-BE49-F238E27FC236}">
                    <a16:creationId xmlns:a16="http://schemas.microsoft.com/office/drawing/2014/main" id="{328F83B7-AF4C-CD46-B938-8B9060B2339E}"/>
                  </a:ext>
                </a:extLst>
              </p:cNvPr>
              <p:cNvSpPr txBox="1">
                <a:spLocks/>
              </p:cNvSpPr>
              <p:nvPr/>
            </p:nvSpPr>
            <p:spPr>
              <a:xfrm>
                <a:off x="722029" y="1740207"/>
                <a:ext cx="7776141" cy="392388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buClr>
                    <a:schemeClr val="dk1"/>
                  </a:buClr>
                  <a:buSzPts val="2380"/>
                </a:pPr>
                <a:endParaRPr lang="en-US" sz="4400" dirty="0">
                  <a:latin typeface="Arial" panose="020B0604020202020204" pitchFamily="34" charset="0"/>
                  <a:cs typeface="Arial" panose="020B0604020202020204" pitchFamily="34" charset="0"/>
                </a:endParaRPr>
              </a:p>
              <a:p>
                <a:pPr lvl="1">
                  <a:buClr>
                    <a:schemeClr val="dk1"/>
                  </a:buClr>
                  <a:buSzPts val="2380"/>
                </a:pPr>
                <a:r>
                  <a:rPr lang="en-US" sz="2400"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μ</a:t>
                </a:r>
                <a:r>
                  <a:rPr lang="en-US" sz="2400" dirty="0">
                    <a:latin typeface="Arial" panose="020B0604020202020204" pitchFamily="34" charset="0"/>
                    <a:cs typeface="Arial" panose="020B0604020202020204" pitchFamily="34" charset="0"/>
                  </a:rPr>
                  <a:t> </a:t>
                </a:r>
                <a:r>
                  <a:rPr lang="en-US" sz="2400" dirty="0">
                    <a:solidFill>
                      <a:schemeClr val="dk1"/>
                    </a:solidFill>
                    <a:latin typeface="Arial" panose="020B0604020202020204" pitchFamily="34" charset="0"/>
                    <a:cs typeface="Arial" panose="020B0604020202020204" pitchFamily="34" charset="0"/>
                    <a:sym typeface="Calibri"/>
                  </a:rPr>
                  <a:t>=</a:t>
                </a:r>
                <a14:m>
                  <m:oMath xmlns:m="http://schemas.openxmlformats.org/officeDocument/2006/math">
                    <m:r>
                      <a:rPr lang="en-US" sz="2400" b="0" i="0" smtClean="0">
                        <a:solidFill>
                          <a:schemeClr val="dk1"/>
                        </a:solidFill>
                        <a:latin typeface="Cambria Math" panose="02040503050406030204" pitchFamily="18" charset="0"/>
                        <a:cs typeface="Calibri"/>
                        <a:sym typeface="Calibri"/>
                      </a:rPr>
                      <m:t> </m:t>
                    </m:r>
                    <m:f>
                      <m:fPr>
                        <m:ctrlPr>
                          <a:rPr lang="en-US" sz="2400" i="1" smtClean="0">
                            <a:solidFill>
                              <a:schemeClr val="dk1"/>
                            </a:solidFill>
                            <a:latin typeface="Cambria Math" panose="02040503050406030204" pitchFamily="18" charset="0"/>
                            <a:cs typeface="Calibri"/>
                            <a:sym typeface="Calibri"/>
                          </a:rPr>
                        </m:ctrlPr>
                      </m:fPr>
                      <m:num>
                        <m:r>
                          <m:rPr>
                            <m:nor/>
                          </m:rPr>
                          <a:rPr lang="en-US" sz="2400" i="1" dirty="0">
                            <a:latin typeface="Arial" panose="020B0604020202020204" pitchFamily="34" charset="0"/>
                            <a:cs typeface="Arial" panose="020B0604020202020204" pitchFamily="34" charset="0"/>
                          </a:rPr>
                          <m:t>V</m:t>
                        </m:r>
                      </m:num>
                      <m:den>
                        <m:r>
                          <m:rPr>
                            <m:nor/>
                          </m:rPr>
                          <a:rPr lang="en-US" sz="2400" i="1" dirty="0">
                            <a:solidFill>
                              <a:schemeClr val="dk1"/>
                            </a:solidFill>
                            <a:latin typeface="Arial" panose="020B0604020202020204" pitchFamily="34" charset="0"/>
                            <a:ea typeface="Calibri"/>
                            <a:cs typeface="Arial" panose="020B0604020202020204" pitchFamily="34" charset="0"/>
                            <a:sym typeface="Calibri"/>
                          </a:rPr>
                          <m:t>E</m:t>
                        </m:r>
                      </m:den>
                    </m:f>
                    <m:r>
                      <m:rPr>
                        <m:nor/>
                      </m:rPr>
                      <a:rPr lang="en-US" sz="2400" dirty="0">
                        <a:solidFill>
                          <a:schemeClr val="dk1"/>
                        </a:solidFill>
                        <a:latin typeface="Arial" panose="020B0604020202020204" pitchFamily="34" charset="0"/>
                        <a:cs typeface="Arial" panose="020B0604020202020204" pitchFamily="34" charset="0"/>
                        <a:sym typeface="Calibri"/>
                      </a:rPr>
                      <m:t>=</m:t>
                    </m:r>
                    <m:r>
                      <a:rPr lang="en-US" sz="2400" b="0" i="1" dirty="0" smtClean="0">
                        <a:solidFill>
                          <a:schemeClr val="dk1"/>
                        </a:solidFill>
                        <a:latin typeface="Cambria Math" panose="02040503050406030204" pitchFamily="18" charset="0"/>
                        <a:cs typeface="Arial" panose="020B0604020202020204" pitchFamily="34" charset="0"/>
                        <a:sym typeface="Calibri"/>
                      </a:rPr>
                      <m:t> </m:t>
                    </m:r>
                    <m:f>
                      <m:fPr>
                        <m:ctrlPr>
                          <a:rPr lang="en-US" sz="2400" i="1" smtClean="0">
                            <a:solidFill>
                              <a:schemeClr val="dk1"/>
                            </a:solidFill>
                            <a:latin typeface="Cambria Math" panose="02040503050406030204" pitchFamily="18" charset="0"/>
                            <a:cs typeface="Calibri"/>
                            <a:sym typeface="Calibri"/>
                          </a:rPr>
                        </m:ctrlPr>
                      </m:fPr>
                      <m:num>
                        <m:r>
                          <m:rPr>
                            <m:nor/>
                          </m:rPr>
                          <a:rPr lang="en-US" sz="2400" i="1" dirty="0">
                            <a:latin typeface="Arial" panose="020B0604020202020204" pitchFamily="34" charset="0"/>
                            <a:cs typeface="Arial" panose="020B0604020202020204" pitchFamily="34" charset="0"/>
                          </a:rPr>
                          <m:t>Z</m:t>
                        </m:r>
                      </m:num>
                      <m:den>
                        <m:r>
                          <m:rPr>
                            <m:nor/>
                          </m:rPr>
                          <a:rPr lang="en-US" sz="2400" i="1" dirty="0">
                            <a:latin typeface="Arial" panose="020B0604020202020204" pitchFamily="34" charset="0"/>
                            <a:cs typeface="Arial" panose="020B0604020202020204" pitchFamily="34" charset="0"/>
                          </a:rPr>
                          <m:t>f</m:t>
                        </m:r>
                      </m:den>
                    </m:f>
                  </m:oMath>
                </a14:m>
                <a:endParaRPr lang="en-US" sz="2400" dirty="0">
                  <a:solidFill>
                    <a:schemeClr val="dk1"/>
                  </a:solidFill>
                  <a:latin typeface="Arial" panose="020B0604020202020204" pitchFamily="34" charset="0"/>
                  <a:cs typeface="Arial" panose="020B0604020202020204" pitchFamily="34" charset="0"/>
                  <a:sym typeface="Calibri"/>
                </a:endParaRPr>
              </a:p>
              <a:p>
                <a:pPr lvl="1" algn="ctr">
                  <a:buClr>
                    <a:schemeClr val="dk1"/>
                  </a:buClr>
                  <a:buSzPts val="2380"/>
                </a:pPr>
                <a:endParaRPr lang="en-US" sz="3200" dirty="0">
                  <a:solidFill>
                    <a:schemeClr val="dk1"/>
                  </a:solidFill>
                  <a:latin typeface="Arial" panose="020B0604020202020204" pitchFamily="34" charset="0"/>
                  <a:ea typeface="Calibri"/>
                  <a:cs typeface="Arial" panose="020B0604020202020204" pitchFamily="34" charset="0"/>
                  <a:sym typeface="Calibri"/>
                </a:endParaRPr>
              </a:p>
              <a:p>
                <a:pPr lvl="1">
                  <a:buClr>
                    <a:schemeClr val="dk1"/>
                  </a:buClr>
                  <a:buSzPts val="2380"/>
                </a:pPr>
                <a:endParaRPr lang="en-US" sz="3200" dirty="0">
                  <a:solidFill>
                    <a:schemeClr val="dk1"/>
                  </a:solidFill>
                  <a:latin typeface="Arial" panose="020B0604020202020204" pitchFamily="34" charset="0"/>
                  <a:ea typeface="Calibri"/>
                  <a:cs typeface="Arial" panose="020B0604020202020204" pitchFamily="34" charset="0"/>
                  <a:sym typeface="Calibri"/>
                </a:endParaRPr>
              </a:p>
              <a:p>
                <a:pPr lvl="1" algn="ctr">
                  <a:buClr>
                    <a:schemeClr val="dk1"/>
                  </a:buClr>
                  <a:buSzPts val="2380"/>
                </a:pPr>
                <a:r>
                  <a:rPr lang="en-US" sz="2400" dirty="0"/>
                  <a:t>migration of a protein in a gel during electrophoresis = function of size and shape</a:t>
                </a:r>
                <a:endParaRPr lang="en-US" sz="2400" dirty="0">
                  <a:solidFill>
                    <a:schemeClr val="dk1"/>
                  </a:solidFill>
                  <a:latin typeface="Arial" panose="020B0604020202020204" pitchFamily="34" charset="0"/>
                  <a:ea typeface="Calibri"/>
                  <a:cs typeface="Arial" panose="020B0604020202020204" pitchFamily="34" charset="0"/>
                  <a:sym typeface="Calibri"/>
                </a:endParaRPr>
              </a:p>
            </p:txBody>
          </p:sp>
        </mc:Choice>
        <mc:Fallback xmlns="">
          <p:sp>
            <p:nvSpPr>
              <p:cNvPr id="7" name="Google Shape;447;p22">
                <a:extLst>
                  <a:ext uri="{FF2B5EF4-FFF2-40B4-BE49-F238E27FC236}">
                    <a16:creationId xmlns:a16="http://schemas.microsoft.com/office/drawing/2014/main" id="{328F83B7-AF4C-CD46-B938-8B9060B2339E}"/>
                  </a:ext>
                </a:extLst>
              </p:cNvPr>
              <p:cNvSpPr txBox="1">
                <a:spLocks noRot="1" noChangeAspect="1" noMove="1" noResize="1" noEditPoints="1" noAdjustHandles="1" noChangeArrowheads="1" noChangeShapeType="1" noTextEdit="1"/>
              </p:cNvSpPr>
              <p:nvPr/>
            </p:nvSpPr>
            <p:spPr>
              <a:xfrm>
                <a:off x="722029" y="1740207"/>
                <a:ext cx="7776141" cy="3923882"/>
              </a:xfrm>
              <a:prstGeom prst="rect">
                <a:avLst/>
              </a:prstGeom>
              <a:blipFill>
                <a:blip r:embed="rId3"/>
                <a:stretch>
                  <a:fillRect r="-313"/>
                </a:stretch>
              </a:blipFill>
              <a:ln>
                <a:noFill/>
              </a:ln>
            </p:spPr>
            <p:txBody>
              <a:bodyPr/>
              <a:lstStyle/>
              <a:p>
                <a:r>
                  <a:rPr lang="en-AU">
                    <a:noFill/>
                  </a:rPr>
                  <a:t> </a:t>
                </a:r>
              </a:p>
            </p:txBody>
          </p:sp>
        </mc:Fallback>
      </mc:AlternateContent>
      <p:sp>
        <p:nvSpPr>
          <p:cNvPr id="2" name="TextBox 1">
            <a:extLst>
              <a:ext uri="{FF2B5EF4-FFF2-40B4-BE49-F238E27FC236}">
                <a16:creationId xmlns:a16="http://schemas.microsoft.com/office/drawing/2014/main" id="{47577EA7-B411-3B48-9C0F-8EA62AEB4CFD}"/>
              </a:ext>
            </a:extLst>
          </p:cNvPr>
          <p:cNvSpPr txBox="1"/>
          <p:nvPr/>
        </p:nvSpPr>
        <p:spPr>
          <a:xfrm>
            <a:off x="4088959" y="1906462"/>
            <a:ext cx="4002095" cy="2154436"/>
          </a:xfrm>
          <a:prstGeom prst="rect">
            <a:avLst/>
          </a:prstGeom>
          <a:noFill/>
        </p:spPr>
        <p:txBody>
          <a:bodyPr wrap="square" rtlCol="0">
            <a:spAutoFit/>
          </a:bodyPr>
          <a:lstStyle/>
          <a:p>
            <a:pPr lvl="1">
              <a:buClr>
                <a:schemeClr val="dk1"/>
              </a:buClr>
              <a:buSzPts val="2380"/>
            </a:pPr>
            <a:r>
              <a:rPr lang="el-GR" sz="2400" i="1" dirty="0"/>
              <a:t>μ</a:t>
            </a:r>
            <a:r>
              <a:rPr lang="el-GR" sz="2400" dirty="0"/>
              <a:t> </a:t>
            </a:r>
            <a:r>
              <a:rPr lang="en-US" sz="2400" dirty="0"/>
              <a:t>= electrophoretic mobility</a:t>
            </a:r>
          </a:p>
          <a:p>
            <a:pPr lvl="1">
              <a:buClr>
                <a:schemeClr val="dk1"/>
              </a:buClr>
              <a:buSzPts val="2380"/>
            </a:pPr>
            <a:r>
              <a:rPr lang="en-US" sz="2400" i="1" dirty="0"/>
              <a:t>V </a:t>
            </a:r>
            <a:r>
              <a:rPr lang="en-US" sz="2400" dirty="0"/>
              <a:t>= velocity</a:t>
            </a:r>
          </a:p>
          <a:p>
            <a:pPr lvl="1">
              <a:buClr>
                <a:schemeClr val="dk1"/>
              </a:buClr>
              <a:buSzPts val="2380"/>
            </a:pPr>
            <a:r>
              <a:rPr lang="en-US" sz="2400" i="1" dirty="0">
                <a:solidFill>
                  <a:schemeClr val="dk1"/>
                </a:solidFill>
                <a:latin typeface="Arial" panose="020B0604020202020204" pitchFamily="34" charset="0"/>
                <a:ea typeface="Calibri"/>
                <a:cs typeface="Arial" panose="020B0604020202020204" pitchFamily="34" charset="0"/>
                <a:sym typeface="Calibri"/>
              </a:rPr>
              <a:t>E = </a:t>
            </a:r>
            <a:r>
              <a:rPr lang="en-US" sz="2400" dirty="0"/>
              <a:t>electrical potential</a:t>
            </a:r>
          </a:p>
          <a:p>
            <a:pPr lvl="1">
              <a:buClr>
                <a:schemeClr val="dk1"/>
              </a:buClr>
              <a:buSzPts val="2380"/>
            </a:pPr>
            <a:r>
              <a:rPr lang="en-US" sz="2400" i="1" dirty="0"/>
              <a:t>Z = </a:t>
            </a:r>
            <a:r>
              <a:rPr lang="en-US" sz="2400" dirty="0"/>
              <a:t>net charge</a:t>
            </a:r>
          </a:p>
          <a:p>
            <a:pPr lvl="1">
              <a:buClr>
                <a:schemeClr val="dk1"/>
              </a:buClr>
              <a:buSzPts val="2380"/>
            </a:pPr>
            <a:r>
              <a:rPr lang="en-US" sz="2400" i="1" dirty="0"/>
              <a:t>f = </a:t>
            </a:r>
            <a:r>
              <a:rPr lang="en-US" sz="2400" dirty="0"/>
              <a:t>frictional coefficient</a:t>
            </a:r>
          </a:p>
          <a:p>
            <a:endParaRPr lang="en-US" dirty="0"/>
          </a:p>
        </p:txBody>
      </p:sp>
    </p:spTree>
    <p:extLst>
      <p:ext uri="{BB962C8B-B14F-4D97-AF65-F5344CB8AC3E}">
        <p14:creationId xmlns:p14="http://schemas.microsoft.com/office/powerpoint/2010/main" val="23532005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3" name="Title 2">
            <a:extLst>
              <a:ext uri="{FF2B5EF4-FFF2-40B4-BE49-F238E27FC236}">
                <a16:creationId xmlns:a16="http://schemas.microsoft.com/office/drawing/2014/main" id="{C740D7B3-458E-44A3-B0D2-A7530DC46E82}"/>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Sodium Dodecyl Sulfate (SDS)</a:t>
            </a:r>
            <a:endParaRPr lang="en-AU" dirty="0"/>
          </a:p>
        </p:txBody>
      </p:sp>
      <p:sp>
        <p:nvSpPr>
          <p:cNvPr id="626" name="Google Shape;626;p44"/>
          <p:cNvSpPr txBox="1">
            <a:spLocks noGrp="1"/>
          </p:cNvSpPr>
          <p:nvPr>
            <p:ph type="body" idx="1"/>
          </p:nvPr>
        </p:nvSpPr>
        <p:spPr>
          <a:xfrm>
            <a:off x="304800" y="1752600"/>
            <a:ext cx="5112327" cy="4495800"/>
          </a:xfrm>
          <a:prstGeom prst="rect">
            <a:avLst/>
          </a:prstGeom>
          <a:noFill/>
          <a:ln>
            <a:noFill/>
          </a:ln>
        </p:spPr>
        <p:txBody>
          <a:bodyPr spcFirstLastPara="1" wrap="square" lIns="91425" tIns="45700" rIns="91425" bIns="45700" anchor="t" anchorCtr="0">
            <a:noAutofit/>
          </a:bodyPr>
          <a:lstStyle/>
          <a:p>
            <a:pPr marL="342900">
              <a:spcBef>
                <a:spcPts val="0"/>
              </a:spcBef>
              <a:buSzPts val="2800"/>
              <a:buFont typeface="Arial" panose="020B0604020202020204" pitchFamily="34" charset="0"/>
              <a:buChar char="•"/>
            </a:pPr>
            <a:r>
              <a:rPr lang="en-US" sz="2400" b="1" i="0" u="none" dirty="0">
                <a:solidFill>
                  <a:schemeClr val="dk1"/>
                </a:solidFill>
                <a:latin typeface="Arial" panose="020B0604020202020204" pitchFamily="34" charset="0"/>
                <a:cs typeface="Arial" panose="020B0604020202020204" pitchFamily="34" charset="0"/>
                <a:sym typeface="Calibri"/>
              </a:rPr>
              <a:t>sodium dodecyl sulfate (SDS) </a:t>
            </a:r>
            <a:r>
              <a:rPr lang="en-US" sz="2400" b="0" i="0" u="none" dirty="0">
                <a:solidFill>
                  <a:schemeClr val="dk1"/>
                </a:solidFill>
                <a:latin typeface="Arial" panose="020B0604020202020204" pitchFamily="34" charset="0"/>
                <a:cs typeface="Arial" panose="020B0604020202020204" pitchFamily="34" charset="0"/>
                <a:sym typeface="Calibri"/>
              </a:rPr>
              <a:t>= a detergent</a:t>
            </a:r>
          </a:p>
          <a:p>
            <a:pPr marL="742950" lvl="1" indent="-285750">
              <a:spcBef>
                <a:spcPts val="480"/>
              </a:spcBef>
              <a:buSzPts val="2400"/>
            </a:pPr>
            <a:r>
              <a:rPr lang="en-US" sz="2400" dirty="0">
                <a:latin typeface="Arial" panose="020B0604020202020204" pitchFamily="34" charset="0"/>
                <a:cs typeface="Arial" panose="020B0604020202020204" pitchFamily="34" charset="0"/>
              </a:rPr>
              <a:t>binds and partially unfolds proteins </a:t>
            </a:r>
          </a:p>
          <a:p>
            <a:pPr marL="742950" lvl="1" indent="-285750">
              <a:spcBef>
                <a:spcPts val="480"/>
              </a:spcBef>
              <a:buSzPts val="2400"/>
            </a:pPr>
            <a:r>
              <a:rPr lang="en-US" sz="2400" dirty="0">
                <a:latin typeface="Arial" panose="020B0604020202020204" pitchFamily="34" charset="0"/>
                <a:cs typeface="Arial" panose="020B0604020202020204" pitchFamily="34" charset="0"/>
              </a:rPr>
              <a:t>gives all proteins a similar charge-to-mass ratio </a:t>
            </a:r>
          </a:p>
          <a:p>
            <a:pPr marL="742950" lvl="1" indent="-285750">
              <a:spcBef>
                <a:spcPts val="480"/>
              </a:spcBef>
              <a:buSzPts val="2400"/>
            </a:pPr>
            <a:r>
              <a:rPr lang="en-US" sz="2400" dirty="0">
                <a:latin typeface="Arial" panose="020B0604020202020204" pitchFamily="34" charset="0"/>
                <a:cs typeface="Arial" panose="020B0604020202020204" pitchFamily="34" charset="0"/>
              </a:rPr>
              <a:t>electrophoresis in the presence of SDS separates proteins by molecular weight</a:t>
            </a:r>
          </a:p>
          <a:p>
            <a:pPr marL="1257300" lvl="2">
              <a:spcBef>
                <a:spcPts val="480"/>
              </a:spcBef>
              <a:buSzPts val="2400"/>
            </a:pPr>
            <a:r>
              <a:rPr lang="en-US" dirty="0">
                <a:latin typeface="Arial" panose="020B0604020202020204" pitchFamily="34" charset="0"/>
                <a:cs typeface="Arial" panose="020B0604020202020204" pitchFamily="34" charset="0"/>
              </a:rPr>
              <a:t>smaller proteins migrate more rapidly</a:t>
            </a:r>
          </a:p>
          <a:p>
            <a:pPr marL="0" lvl="0" indent="0" algn="l" rtl="0">
              <a:lnSpc>
                <a:spcPct val="100000"/>
              </a:lnSpc>
              <a:spcBef>
                <a:spcPts val="0"/>
              </a:spcBef>
              <a:spcAft>
                <a:spcPts val="0"/>
              </a:spcAft>
              <a:buClr>
                <a:schemeClr val="dk1"/>
              </a:buClr>
              <a:buSzPts val="2800"/>
              <a:buNone/>
            </a:pPr>
            <a:endParaRPr sz="2400" dirty="0">
              <a:latin typeface="Arial" panose="020B0604020202020204" pitchFamily="34" charset="0"/>
              <a:cs typeface="Arial" panose="020B0604020202020204" pitchFamily="34" charset="0"/>
            </a:endParaRPr>
          </a:p>
        </p:txBody>
      </p:sp>
      <p:pic>
        <p:nvPicPr>
          <p:cNvPr id="628" name="Google Shape;628;p44" descr="A structural formula shows sodium dodecyl sulfate (S D S). N a superscript plus is on the left adjacent to the negatively charged oxygen of sulfate. Sulfate has a central S with O superscript minus to the left, double bonded O above and below, and O to the right that further bonds to the rest of the molecule, which is open parenthesis C H 2 end parenthesis 11 C H 3."/>
          <p:cNvPicPr preferRelativeResize="0"/>
          <p:nvPr/>
        </p:nvPicPr>
        <p:blipFill rotWithShape="1">
          <a:blip r:embed="rId3">
            <a:alphaModFix/>
          </a:blip>
          <a:srcRect/>
          <a:stretch/>
        </p:blipFill>
        <p:spPr>
          <a:xfrm>
            <a:off x="5688156" y="2379518"/>
            <a:ext cx="3004705" cy="2098963"/>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2" name="Title 1">
            <a:extLst>
              <a:ext uri="{FF2B5EF4-FFF2-40B4-BE49-F238E27FC236}">
                <a16:creationId xmlns:a16="http://schemas.microsoft.com/office/drawing/2014/main" id="{D8C44952-CFA3-4150-87AD-A66E3E67FEAA}"/>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Estimating the Molecular Weight of  a Protein</a:t>
            </a:r>
            <a:endParaRPr lang="en-AU" dirty="0"/>
          </a:p>
        </p:txBody>
      </p:sp>
      <p:sp>
        <p:nvSpPr>
          <p:cNvPr id="7" name="Google Shape;626;p44">
            <a:extLst>
              <a:ext uri="{FF2B5EF4-FFF2-40B4-BE49-F238E27FC236}">
                <a16:creationId xmlns:a16="http://schemas.microsoft.com/office/drawing/2014/main" id="{E6588368-4A8E-DE4A-ACBC-7567F4D9CC18}"/>
              </a:ext>
            </a:extLst>
          </p:cNvPr>
          <p:cNvSpPr txBox="1">
            <a:spLocks noGrp="1"/>
          </p:cNvSpPr>
          <p:nvPr>
            <p:ph type="body" idx="1"/>
          </p:nvPr>
        </p:nvSpPr>
        <p:spPr>
          <a:xfrm>
            <a:off x="304799" y="1895061"/>
            <a:ext cx="2840760" cy="3180522"/>
          </a:xfrm>
          <a:prstGeom prst="rect">
            <a:avLst/>
          </a:prstGeom>
          <a:noFill/>
          <a:ln>
            <a:noFill/>
          </a:ln>
        </p:spPr>
        <p:txBody>
          <a:bodyPr spcFirstLastPara="1" wrap="square" lIns="91425" tIns="45700" rIns="91425" bIns="45700" anchor="t" anchorCtr="0">
            <a:noAutofit/>
          </a:bodyPr>
          <a:lstStyle/>
          <a:p>
            <a:pPr marL="342900">
              <a:spcBef>
                <a:spcPts val="0"/>
              </a:spcBef>
              <a:buSzPts val="2800"/>
              <a:buFont typeface="Arial" panose="020B0604020202020204" pitchFamily="34" charset="0"/>
              <a:buChar char="•"/>
            </a:pPr>
            <a:r>
              <a:rPr lang="en-US" sz="2400" dirty="0">
                <a:latin typeface="Arial" panose="020B0604020202020204" pitchFamily="34" charset="0"/>
                <a:cs typeface="Arial" panose="020B0604020202020204" pitchFamily="34" charset="0"/>
              </a:rPr>
              <a:t>plot of log </a:t>
            </a:r>
            <a:r>
              <a:rPr lang="en-US" sz="2400" i="1" dirty="0" err="1">
                <a:latin typeface="Arial" panose="020B0604020202020204" pitchFamily="34" charset="0"/>
                <a:cs typeface="Arial" panose="020B0604020202020204" pitchFamily="34" charset="0"/>
              </a:rPr>
              <a:t>M</a:t>
            </a:r>
            <a:r>
              <a:rPr lang="en-US" sz="2400" baseline="-25000" dirty="0" err="1">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of marker proteins vs. relative migration during electrophoresis = linear</a:t>
            </a:r>
            <a:endParaRPr sz="2400" dirty="0">
              <a:latin typeface="Arial" panose="020B0604020202020204" pitchFamily="34" charset="0"/>
              <a:cs typeface="Arial" panose="020B0604020202020204" pitchFamily="34" charset="0"/>
            </a:endParaRPr>
          </a:p>
        </p:txBody>
      </p:sp>
      <p:pic>
        <p:nvPicPr>
          <p:cNvPr id="3" name="Picture 2" descr="A two-part figure, a and b, shows how electrophoresis can be used to estimate the molecular weight of a protein. Part a shows an electrophoresis gel with bands from M subscript r standards and an unknown and part b shows a graph that plots log M subscript r on the vertical axis against relative migration on the horizontal axis.">
            <a:extLst>
              <a:ext uri="{FF2B5EF4-FFF2-40B4-BE49-F238E27FC236}">
                <a16:creationId xmlns:a16="http://schemas.microsoft.com/office/drawing/2014/main" id="{49CE06BB-46D8-7E46-AD3B-7A7E349E0FBE}"/>
              </a:ext>
            </a:extLst>
          </p:cNvPr>
          <p:cNvPicPr>
            <a:picLocks noChangeAspect="1"/>
          </p:cNvPicPr>
          <p:nvPr/>
        </p:nvPicPr>
        <p:blipFill>
          <a:blip r:embed="rId3"/>
          <a:stretch>
            <a:fillRect/>
          </a:stretch>
        </p:blipFill>
        <p:spPr>
          <a:xfrm>
            <a:off x="3145559" y="1633805"/>
            <a:ext cx="5568950" cy="4373295"/>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B90420CB-2E21-4163-8219-A0D39497048F}"/>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12</a:t>
            </a:r>
            <a:endParaRPr lang="en-AU" dirty="0">
              <a:solidFill>
                <a:srgbClr val="145C76"/>
              </a:solidFill>
            </a:endParaRPr>
          </a:p>
        </p:txBody>
      </p:sp>
      <p:sp>
        <p:nvSpPr>
          <p:cNvPr id="6" name="Google Shape;433;g847cf01710_0_113">
            <a:extLst>
              <a:ext uri="{FF2B5EF4-FFF2-40B4-BE49-F238E27FC236}">
                <a16:creationId xmlns:a16="http://schemas.microsoft.com/office/drawing/2014/main" id="{B1BF0AF1-938D-6E47-888B-22B0B8AB463B}"/>
              </a:ext>
            </a:extLst>
          </p:cNvPr>
          <p:cNvSpPr txBox="1">
            <a:spLocks/>
          </p:cNvSpPr>
          <p:nvPr/>
        </p:nvSpPr>
        <p:spPr>
          <a:xfrm>
            <a:off x="663587" y="1483746"/>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Denaturing gel electrophoresis separates proteins based on differences in:</a:t>
            </a:r>
          </a:p>
          <a:p>
            <a:pPr marL="0" indent="0" algn="l">
              <a:lnSpc>
                <a:spcPct val="115000"/>
              </a:lnSpc>
              <a:spcBef>
                <a:spcPts val="0"/>
              </a:spcBef>
              <a:buSzPts val="1100"/>
            </a:pPr>
            <a:endParaRPr lang="en-US" sz="2400" dirty="0">
              <a:latin typeface="Arial" panose="020B0604020202020204" pitchFamily="34" charset="0"/>
              <a:ea typeface="Arial"/>
              <a:cs typeface="Arial" panose="020B0604020202020204" pitchFamily="34" charset="0"/>
              <a:sym typeface="Arial"/>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A. s</a:t>
            </a:r>
            <a:r>
              <a:rPr lang="en-US" sz="2400" dirty="0">
                <a:latin typeface="Arial" panose="020B0604020202020204" pitchFamily="34" charset="0"/>
                <a:cs typeface="Arial" panose="020B0604020202020204" pitchFamily="34" charset="0"/>
              </a:rPr>
              <a:t>ize and shape.</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B. m</a:t>
            </a:r>
            <a:r>
              <a:rPr lang="en-US" sz="2400" dirty="0">
                <a:latin typeface="Arial" panose="020B0604020202020204" pitchFamily="34" charset="0"/>
                <a:cs typeface="Arial" panose="020B0604020202020204" pitchFamily="34" charset="0"/>
              </a:rPr>
              <a:t>olecular mass.</a:t>
            </a: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C. charge.</a:t>
            </a: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D. amino acid content.</a:t>
            </a: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endParaRPr>
          </a:p>
          <a:p>
            <a:pPr marL="0" indent="0" algn="l">
              <a:spcBef>
                <a:spcPts val="360"/>
              </a:spcBef>
            </a:pPr>
            <a:endParaRPr lang="en-US" dirty="0"/>
          </a:p>
        </p:txBody>
      </p:sp>
      <p:pic>
        <p:nvPicPr>
          <p:cNvPr id="5" name="Picture 4" descr="Icon P 3&#10;">
            <a:extLst>
              <a:ext uri="{FF2B5EF4-FFF2-40B4-BE49-F238E27FC236}">
                <a16:creationId xmlns:a16="http://schemas.microsoft.com/office/drawing/2014/main" id="{6359D639-74AA-443B-9B99-E6E03D64F8C3}"/>
              </a:ext>
            </a:extLst>
          </p:cNvPr>
          <p:cNvPicPr>
            <a:picLocks noChangeAspect="1"/>
          </p:cNvPicPr>
          <p:nvPr/>
        </p:nvPicPr>
        <p:blipFill>
          <a:blip r:embed="rId3"/>
          <a:stretch>
            <a:fillRect/>
          </a:stretch>
        </p:blipFill>
        <p:spPr>
          <a:xfrm>
            <a:off x="912783" y="315432"/>
            <a:ext cx="1133954" cy="816935"/>
          </a:xfrm>
          <a:prstGeom prst="rect">
            <a:avLst/>
          </a:prstGeom>
        </p:spPr>
      </p:pic>
    </p:spTree>
    <p:extLst>
      <p:ext uri="{BB962C8B-B14F-4D97-AF65-F5344CB8AC3E}">
        <p14:creationId xmlns:p14="http://schemas.microsoft.com/office/powerpoint/2010/main" val="22814365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EC8116D8-1B67-45C9-BAE2-A79D09647A6A}"/>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12, Response</a:t>
            </a:r>
            <a:endParaRPr lang="en-AU" dirty="0">
              <a:solidFill>
                <a:srgbClr val="145C76"/>
              </a:solidFill>
            </a:endParaRPr>
          </a:p>
        </p:txBody>
      </p:sp>
      <p:sp>
        <p:nvSpPr>
          <p:cNvPr id="14" name="Google Shape;433;g847cf01710_0_113">
            <a:extLst>
              <a:ext uri="{FF2B5EF4-FFF2-40B4-BE49-F238E27FC236}">
                <a16:creationId xmlns:a16="http://schemas.microsoft.com/office/drawing/2014/main" id="{6D640D7E-CC93-5847-85B6-3FE8A8AEB27A}"/>
              </a:ext>
            </a:extLst>
          </p:cNvPr>
          <p:cNvSpPr txBox="1">
            <a:spLocks/>
          </p:cNvSpPr>
          <p:nvPr/>
        </p:nvSpPr>
        <p:spPr>
          <a:xfrm>
            <a:off x="677875" y="1371600"/>
            <a:ext cx="7772400" cy="196036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Denaturing gel electrophoresis separates proteins based on differences in:</a:t>
            </a:r>
          </a:p>
          <a:p>
            <a:pPr marL="0" indent="0" algn="just">
              <a:lnSpc>
                <a:spcPct val="115000"/>
              </a:lnSpc>
              <a:spcBef>
                <a:spcPts val="800"/>
              </a:spcBef>
              <a:buSzPts val="1100"/>
            </a:pPr>
            <a:endParaRPr lang="en-US" sz="2400" dirty="0">
              <a:latin typeface="Arial" panose="020B0604020202020204" pitchFamily="34" charset="0"/>
              <a:cs typeface="Arial" panose="020B0604020202020204" pitchFamily="34" charset="0"/>
            </a:endParaRPr>
          </a:p>
          <a:p>
            <a:pPr marL="0" indent="0" algn="just">
              <a:lnSpc>
                <a:spcPct val="115000"/>
              </a:lnSpc>
              <a:spcBef>
                <a:spcPts val="0"/>
              </a:spcBef>
              <a:buSzPts val="1100"/>
            </a:pPr>
            <a:r>
              <a:rPr lang="en-US" sz="2400" b="1" dirty="0">
                <a:latin typeface="Arial" panose="020B0604020202020204" pitchFamily="34" charset="0"/>
                <a:ea typeface="Arial"/>
                <a:cs typeface="Arial" panose="020B0604020202020204" pitchFamily="34" charset="0"/>
                <a:sym typeface="Arial"/>
              </a:rPr>
              <a:t>A. size and shape.</a:t>
            </a:r>
            <a:endParaRPr lang="en-US" sz="2400" b="1"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sym typeface="Arial"/>
              <a:extLst>
                <a:ext uri="http://customooxmlschemas.google.com/">
                  <go:slidesCustomData xmlns:lc="http://schemas.openxmlformats.org/drawingml/2006/lockedCanva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p:txBody>
      </p:sp>
      <mc:AlternateContent xmlns:mc="http://schemas.openxmlformats.org/markup-compatibility/2006" xmlns:a14="http://schemas.microsoft.com/office/drawing/2010/main">
        <mc:Choice Requires="a14">
          <p:sp>
            <p:nvSpPr>
              <p:cNvPr id="5" name="Google Shape;447;p22">
                <a:extLst>
                  <a:ext uri="{FF2B5EF4-FFF2-40B4-BE49-F238E27FC236}">
                    <a16:creationId xmlns:a16="http://schemas.microsoft.com/office/drawing/2014/main" id="{CAE1344E-E1FE-5749-BEAA-4CA887C6EC4B}"/>
                  </a:ext>
                </a:extLst>
              </p:cNvPr>
              <p:cNvSpPr txBox="1">
                <a:spLocks/>
              </p:cNvSpPr>
              <p:nvPr/>
            </p:nvSpPr>
            <p:spPr>
              <a:xfrm>
                <a:off x="693725" y="2657027"/>
                <a:ext cx="8132775" cy="392388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buClr>
                    <a:schemeClr val="dk1"/>
                  </a:buClr>
                  <a:buSzPts val="2380"/>
                </a:pPr>
                <a:endParaRPr lang="en-US" sz="4400" dirty="0">
                  <a:latin typeface="Arial" panose="020B0604020202020204" pitchFamily="34" charset="0"/>
                  <a:cs typeface="Arial" panose="020B0604020202020204" pitchFamily="34" charset="0"/>
                </a:endParaRPr>
              </a:p>
              <a:p>
                <a:pPr lvl="1">
                  <a:buClr>
                    <a:schemeClr val="dk1"/>
                  </a:buClr>
                  <a:buSzPts val="2380"/>
                </a:pPr>
                <a:endParaRPr lang="en-US" sz="3600" dirty="0">
                  <a:latin typeface="Arial" panose="020B0604020202020204" pitchFamily="34" charset="0"/>
                  <a:cs typeface="Arial" panose="020B0604020202020204" pitchFamily="34" charset="0"/>
                </a:endParaRPr>
              </a:p>
              <a:p>
                <a:pPr lvl="1">
                  <a:buClr>
                    <a:schemeClr val="dk1"/>
                  </a:buClr>
                  <a:buSzPts val="2380"/>
                </a:pPr>
                <a:r>
                  <a:rPr lang="en-US" sz="2400"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μ</a:t>
                </a:r>
                <a:r>
                  <a:rPr lang="en-US" sz="2400" dirty="0">
                    <a:latin typeface="Arial" panose="020B0604020202020204" pitchFamily="34" charset="0"/>
                    <a:cs typeface="Arial" panose="020B0604020202020204" pitchFamily="34" charset="0"/>
                  </a:rPr>
                  <a:t> </a:t>
                </a:r>
                <a:r>
                  <a:rPr lang="en-US" sz="2400" dirty="0">
                    <a:solidFill>
                      <a:schemeClr val="dk1"/>
                    </a:solidFill>
                    <a:latin typeface="Arial" panose="020B0604020202020204" pitchFamily="34" charset="0"/>
                    <a:cs typeface="Arial" panose="020B0604020202020204" pitchFamily="34" charset="0"/>
                    <a:sym typeface="Calibri"/>
                  </a:rPr>
                  <a:t>=</a:t>
                </a:r>
                <a14:m>
                  <m:oMath xmlns:m="http://schemas.openxmlformats.org/officeDocument/2006/math">
                    <m:r>
                      <a:rPr lang="en-US" sz="2400">
                        <a:solidFill>
                          <a:schemeClr val="dk1"/>
                        </a:solidFill>
                        <a:latin typeface="Cambria Math" panose="02040503050406030204" pitchFamily="18" charset="0"/>
                        <a:cs typeface="Calibri"/>
                        <a:sym typeface="Calibri"/>
                      </a:rPr>
                      <m:t> </m:t>
                    </m:r>
                    <m:f>
                      <m:fPr>
                        <m:ctrlPr>
                          <a:rPr lang="en-US" sz="2400" i="1">
                            <a:solidFill>
                              <a:schemeClr val="dk1"/>
                            </a:solidFill>
                            <a:latin typeface="Cambria Math" panose="02040503050406030204" pitchFamily="18" charset="0"/>
                            <a:cs typeface="Calibri"/>
                            <a:sym typeface="Calibri"/>
                          </a:rPr>
                        </m:ctrlPr>
                      </m:fPr>
                      <m:num>
                        <m:r>
                          <m:rPr>
                            <m:nor/>
                          </m:rPr>
                          <a:rPr lang="en-US" sz="2400" i="1" dirty="0">
                            <a:latin typeface="Arial" panose="020B0604020202020204" pitchFamily="34" charset="0"/>
                            <a:cs typeface="Arial" panose="020B0604020202020204" pitchFamily="34" charset="0"/>
                          </a:rPr>
                          <m:t>V</m:t>
                        </m:r>
                      </m:num>
                      <m:den>
                        <m:r>
                          <m:rPr>
                            <m:nor/>
                          </m:rPr>
                          <a:rPr lang="en-US" sz="2400" i="1" dirty="0">
                            <a:solidFill>
                              <a:schemeClr val="dk1"/>
                            </a:solidFill>
                            <a:latin typeface="Arial" panose="020B0604020202020204" pitchFamily="34" charset="0"/>
                            <a:ea typeface="Calibri"/>
                            <a:cs typeface="Arial" panose="020B0604020202020204" pitchFamily="34" charset="0"/>
                            <a:sym typeface="Calibri"/>
                          </a:rPr>
                          <m:t>E</m:t>
                        </m:r>
                      </m:den>
                    </m:f>
                    <m:r>
                      <m:rPr>
                        <m:nor/>
                      </m:rPr>
                      <a:rPr lang="en-US" sz="2400" dirty="0">
                        <a:solidFill>
                          <a:schemeClr val="dk1"/>
                        </a:solidFill>
                        <a:latin typeface="Arial" panose="020B0604020202020204" pitchFamily="34" charset="0"/>
                        <a:cs typeface="Arial" panose="020B0604020202020204" pitchFamily="34" charset="0"/>
                        <a:sym typeface="Calibri"/>
                      </a:rPr>
                      <m:t>=</m:t>
                    </m:r>
                    <m:r>
                      <a:rPr lang="en-US" sz="2400" i="1" dirty="0">
                        <a:solidFill>
                          <a:schemeClr val="dk1"/>
                        </a:solidFill>
                        <a:latin typeface="Cambria Math" panose="02040503050406030204" pitchFamily="18" charset="0"/>
                        <a:cs typeface="Arial" panose="020B0604020202020204" pitchFamily="34" charset="0"/>
                        <a:sym typeface="Calibri"/>
                      </a:rPr>
                      <m:t> </m:t>
                    </m:r>
                    <m:f>
                      <m:fPr>
                        <m:ctrlPr>
                          <a:rPr lang="en-US" sz="2400" i="1">
                            <a:solidFill>
                              <a:schemeClr val="dk1"/>
                            </a:solidFill>
                            <a:latin typeface="Cambria Math" panose="02040503050406030204" pitchFamily="18" charset="0"/>
                            <a:cs typeface="Calibri"/>
                            <a:sym typeface="Calibri"/>
                          </a:rPr>
                        </m:ctrlPr>
                      </m:fPr>
                      <m:num>
                        <m:r>
                          <m:rPr>
                            <m:nor/>
                          </m:rPr>
                          <a:rPr lang="en-US" sz="2400" i="1" dirty="0">
                            <a:latin typeface="Arial" panose="020B0604020202020204" pitchFamily="34" charset="0"/>
                            <a:cs typeface="Arial" panose="020B0604020202020204" pitchFamily="34" charset="0"/>
                          </a:rPr>
                          <m:t>Z</m:t>
                        </m:r>
                      </m:num>
                      <m:den>
                        <m:r>
                          <m:rPr>
                            <m:nor/>
                          </m:rPr>
                          <a:rPr lang="en-US" sz="2400" i="1" dirty="0">
                            <a:latin typeface="Arial" panose="020B0604020202020204" pitchFamily="34" charset="0"/>
                            <a:cs typeface="Arial" panose="020B0604020202020204" pitchFamily="34" charset="0"/>
                          </a:rPr>
                          <m:t>f</m:t>
                        </m:r>
                      </m:den>
                    </m:f>
                  </m:oMath>
                </a14:m>
                <a:endParaRPr lang="en-US" sz="2400" dirty="0">
                  <a:solidFill>
                    <a:schemeClr val="dk1"/>
                  </a:solidFill>
                  <a:latin typeface="Arial" panose="020B0604020202020204" pitchFamily="34" charset="0"/>
                  <a:cs typeface="Arial" panose="020B0604020202020204" pitchFamily="34" charset="0"/>
                  <a:sym typeface="Calibri"/>
                </a:endParaRPr>
              </a:p>
              <a:p>
                <a:pPr lvl="1">
                  <a:buClr>
                    <a:schemeClr val="dk1"/>
                  </a:buClr>
                  <a:buSzPts val="2380"/>
                </a:pPr>
                <a:endParaRPr lang="en-US" sz="2400" dirty="0">
                  <a:solidFill>
                    <a:schemeClr val="dk1"/>
                  </a:solidFill>
                  <a:latin typeface="Arial" panose="020B0604020202020204" pitchFamily="34" charset="0"/>
                  <a:ea typeface="Calibri"/>
                  <a:cs typeface="Arial" panose="020B0604020202020204" pitchFamily="34" charset="0"/>
                  <a:sym typeface="Calibri"/>
                </a:endParaRPr>
              </a:p>
              <a:p>
                <a:pPr lvl="1">
                  <a:buClr>
                    <a:schemeClr val="dk1"/>
                  </a:buClr>
                  <a:buSzPts val="2380"/>
                </a:pPr>
                <a:endParaRPr lang="en-US" sz="2400" b="1" dirty="0">
                  <a:latin typeface="Arial" panose="020B0604020202020204" pitchFamily="34" charset="0"/>
                  <a:cs typeface="Arial" panose="020B0604020202020204" pitchFamily="34" charset="0"/>
                </a:endParaRPr>
              </a:p>
              <a:p>
                <a:pPr lvl="1">
                  <a:buClr>
                    <a:schemeClr val="dk1"/>
                  </a:buClr>
                  <a:buSzPts val="2380"/>
                </a:pPr>
                <a:endParaRPr lang="en-US" sz="2400" b="1" dirty="0">
                  <a:latin typeface="Arial" panose="020B0604020202020204" pitchFamily="34" charset="0"/>
                  <a:cs typeface="Arial" panose="020B0604020202020204" pitchFamily="34" charset="0"/>
                </a:endParaRPr>
              </a:p>
              <a:p>
                <a:pPr lvl="1">
                  <a:buClr>
                    <a:schemeClr val="dk1"/>
                  </a:buClr>
                  <a:buSzPts val="2380"/>
                </a:pPr>
                <a:r>
                  <a:rPr lang="en-US" sz="2400" b="1" dirty="0">
                    <a:latin typeface="Arial" panose="020B0604020202020204" pitchFamily="34" charset="0"/>
                    <a:cs typeface="Arial" panose="020B0604020202020204" pitchFamily="34" charset="0"/>
                  </a:rPr>
                  <a:t>Thus, the migration of a protein in a gel during electrophoresis is a function of its size and its shape.</a:t>
                </a:r>
                <a:endParaRPr lang="en-US" sz="2400" b="1" dirty="0">
                  <a:solidFill>
                    <a:schemeClr val="dk1"/>
                  </a:solidFill>
                  <a:latin typeface="Arial" panose="020B0604020202020204" pitchFamily="34" charset="0"/>
                  <a:ea typeface="Calibri"/>
                  <a:cs typeface="Arial" panose="020B0604020202020204" pitchFamily="34" charset="0"/>
                  <a:sym typeface="Calibri"/>
                </a:endParaRPr>
              </a:p>
            </p:txBody>
          </p:sp>
        </mc:Choice>
        <mc:Fallback xmlns="">
          <p:sp>
            <p:nvSpPr>
              <p:cNvPr id="5" name="Google Shape;447;p22">
                <a:extLst>
                  <a:ext uri="{FF2B5EF4-FFF2-40B4-BE49-F238E27FC236}">
                    <a16:creationId xmlns:a16="http://schemas.microsoft.com/office/drawing/2014/main" id="{CAE1344E-E1FE-5749-BEAA-4CA887C6EC4B}"/>
                  </a:ext>
                </a:extLst>
              </p:cNvPr>
              <p:cNvSpPr txBox="1">
                <a:spLocks noRot="1" noChangeAspect="1" noMove="1" noResize="1" noEditPoints="1" noAdjustHandles="1" noChangeArrowheads="1" noChangeShapeType="1" noTextEdit="1"/>
              </p:cNvSpPr>
              <p:nvPr/>
            </p:nvSpPr>
            <p:spPr>
              <a:xfrm>
                <a:off x="693725" y="2657027"/>
                <a:ext cx="8132775" cy="3923882"/>
              </a:xfrm>
              <a:prstGeom prst="rect">
                <a:avLst/>
              </a:prstGeom>
              <a:blipFill>
                <a:blip r:embed="rId3"/>
                <a:stretch>
                  <a:fillRect l="-1199"/>
                </a:stretch>
              </a:blipFill>
              <a:ln>
                <a:noFill/>
              </a:ln>
            </p:spPr>
            <p:txBody>
              <a:bodyPr/>
              <a:lstStyle/>
              <a:p>
                <a:r>
                  <a:rPr lang="en-AU">
                    <a:noFill/>
                  </a:rPr>
                  <a:t> </a:t>
                </a:r>
              </a:p>
            </p:txBody>
          </p:sp>
        </mc:Fallback>
      </mc:AlternateContent>
      <p:sp>
        <p:nvSpPr>
          <p:cNvPr id="6" name="TextBox 5">
            <a:extLst>
              <a:ext uri="{FF2B5EF4-FFF2-40B4-BE49-F238E27FC236}">
                <a16:creationId xmlns:a16="http://schemas.microsoft.com/office/drawing/2014/main" id="{BF7FA118-3368-C843-A8BD-2A491A601C45}"/>
              </a:ext>
            </a:extLst>
          </p:cNvPr>
          <p:cNvSpPr txBox="1"/>
          <p:nvPr/>
        </p:nvSpPr>
        <p:spPr>
          <a:xfrm>
            <a:off x="3625025" y="3331964"/>
            <a:ext cx="4002095" cy="2154436"/>
          </a:xfrm>
          <a:prstGeom prst="rect">
            <a:avLst/>
          </a:prstGeom>
          <a:noFill/>
        </p:spPr>
        <p:txBody>
          <a:bodyPr wrap="square" rtlCol="0">
            <a:spAutoFit/>
          </a:bodyPr>
          <a:lstStyle/>
          <a:p>
            <a:pPr lvl="1">
              <a:buClr>
                <a:schemeClr val="dk1"/>
              </a:buClr>
              <a:buSzPts val="2380"/>
            </a:pPr>
            <a:r>
              <a:rPr lang="el-GR" sz="2400" i="1" dirty="0"/>
              <a:t>μ</a:t>
            </a:r>
            <a:r>
              <a:rPr lang="el-GR" sz="2400" dirty="0"/>
              <a:t> </a:t>
            </a:r>
            <a:r>
              <a:rPr lang="en-US" sz="2400" dirty="0"/>
              <a:t>= electrophoretic mobility</a:t>
            </a:r>
          </a:p>
          <a:p>
            <a:pPr lvl="1">
              <a:buClr>
                <a:schemeClr val="dk1"/>
              </a:buClr>
              <a:buSzPts val="2380"/>
            </a:pPr>
            <a:r>
              <a:rPr lang="en-US" sz="2400" i="1" dirty="0"/>
              <a:t>V </a:t>
            </a:r>
            <a:r>
              <a:rPr lang="en-US" sz="2400" dirty="0"/>
              <a:t>= velocity</a:t>
            </a:r>
          </a:p>
          <a:p>
            <a:pPr lvl="1">
              <a:buClr>
                <a:schemeClr val="dk1"/>
              </a:buClr>
              <a:buSzPts val="2380"/>
            </a:pPr>
            <a:r>
              <a:rPr lang="en-US" sz="2400" i="1" dirty="0">
                <a:solidFill>
                  <a:schemeClr val="dk1"/>
                </a:solidFill>
                <a:latin typeface="Arial" panose="020B0604020202020204" pitchFamily="34" charset="0"/>
                <a:ea typeface="Calibri"/>
                <a:cs typeface="Arial" panose="020B0604020202020204" pitchFamily="34" charset="0"/>
                <a:sym typeface="Calibri"/>
              </a:rPr>
              <a:t>E = </a:t>
            </a:r>
            <a:r>
              <a:rPr lang="en-US" sz="2400" dirty="0"/>
              <a:t>electrical potential</a:t>
            </a:r>
          </a:p>
          <a:p>
            <a:pPr lvl="1">
              <a:buClr>
                <a:schemeClr val="dk1"/>
              </a:buClr>
              <a:buSzPts val="2380"/>
            </a:pPr>
            <a:r>
              <a:rPr lang="en-US" sz="2400" i="1" dirty="0"/>
              <a:t>Z = </a:t>
            </a:r>
            <a:r>
              <a:rPr lang="en-US" sz="2400" dirty="0"/>
              <a:t>net charge</a:t>
            </a:r>
          </a:p>
          <a:p>
            <a:pPr lvl="1">
              <a:buClr>
                <a:schemeClr val="dk1"/>
              </a:buClr>
              <a:buSzPts val="2380"/>
            </a:pPr>
            <a:r>
              <a:rPr lang="en-US" sz="2400" i="1" dirty="0"/>
              <a:t>f = </a:t>
            </a:r>
            <a:r>
              <a:rPr lang="en-US" sz="2400" dirty="0"/>
              <a:t>frictional coefficient</a:t>
            </a:r>
          </a:p>
          <a:p>
            <a:endParaRPr lang="en-US" dirty="0"/>
          </a:p>
        </p:txBody>
      </p:sp>
    </p:spTree>
    <p:extLst>
      <p:ext uri="{BB962C8B-B14F-4D97-AF65-F5344CB8AC3E}">
        <p14:creationId xmlns:p14="http://schemas.microsoft.com/office/powerpoint/2010/main" val="8798795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4" name="Title 3">
            <a:extLst>
              <a:ext uri="{FF2B5EF4-FFF2-40B4-BE49-F238E27FC236}">
                <a16:creationId xmlns:a16="http://schemas.microsoft.com/office/drawing/2014/main" id="{B9372551-3D00-45CE-A92E-5574C91E760F}"/>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Using Isoelectric Focusing to Determine the </a:t>
            </a:r>
            <a:r>
              <a:rPr lang="en-US" dirty="0" err="1">
                <a:solidFill>
                  <a:schemeClr val="accent4"/>
                </a:solidFill>
                <a:latin typeface="Arial" panose="020B0604020202020204" pitchFamily="34" charset="0"/>
                <a:cs typeface="Arial" panose="020B0604020202020204" pitchFamily="34" charset="0"/>
              </a:rPr>
              <a:t>pI</a:t>
            </a:r>
            <a:r>
              <a:rPr lang="en-US" dirty="0">
                <a:solidFill>
                  <a:schemeClr val="accent4"/>
                </a:solidFill>
                <a:latin typeface="Arial" panose="020B0604020202020204" pitchFamily="34" charset="0"/>
                <a:cs typeface="Arial" panose="020B0604020202020204" pitchFamily="34" charset="0"/>
              </a:rPr>
              <a:t> of a Protein</a:t>
            </a:r>
            <a:endParaRPr lang="en-AU" dirty="0"/>
          </a:p>
        </p:txBody>
      </p:sp>
      <p:pic>
        <p:nvPicPr>
          <p:cNvPr id="3" name="Picture 2" descr="A drawing illustrates the technique of isoelectric focusing by showing how a sample is applied to a gel strip and what the strip looks like after an electric field is applied.">
            <a:extLst>
              <a:ext uri="{FF2B5EF4-FFF2-40B4-BE49-F238E27FC236}">
                <a16:creationId xmlns:a16="http://schemas.microsoft.com/office/drawing/2014/main" id="{EFF610EA-99C7-D44A-A3F5-3EE4B489C663}"/>
              </a:ext>
            </a:extLst>
          </p:cNvPr>
          <p:cNvPicPr>
            <a:picLocks noChangeAspect="1"/>
          </p:cNvPicPr>
          <p:nvPr/>
        </p:nvPicPr>
        <p:blipFill>
          <a:blip r:embed="rId3"/>
          <a:stretch>
            <a:fillRect/>
          </a:stretch>
        </p:blipFill>
        <p:spPr>
          <a:xfrm>
            <a:off x="1558925" y="1550677"/>
            <a:ext cx="6026150" cy="467405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3" name="Title 2">
            <a:extLst>
              <a:ext uri="{FF2B5EF4-FFF2-40B4-BE49-F238E27FC236}">
                <a16:creationId xmlns:a16="http://schemas.microsoft.com/office/drawing/2014/main" id="{E52A25E8-42CE-4A33-B9BA-DF631119B2F7}"/>
              </a:ext>
            </a:extLst>
          </p:cNvPr>
          <p:cNvSpPr>
            <a:spLocks noGrp="1"/>
          </p:cNvSpPr>
          <p:nvPr>
            <p:ph type="title"/>
          </p:nvPr>
        </p:nvSpPr>
        <p:spPr/>
        <p:txBody>
          <a:bodyPr/>
          <a:lstStyle/>
          <a:p>
            <a:r>
              <a:rPr lang="en-US" dirty="0">
                <a:solidFill>
                  <a:schemeClr val="dk1"/>
                </a:solidFill>
                <a:latin typeface="Arial" panose="020B0604020202020204" pitchFamily="34" charset="0"/>
                <a:cs typeface="Arial" panose="020B0604020202020204" pitchFamily="34" charset="0"/>
              </a:rPr>
              <a:t>Amino Acid Substituents</a:t>
            </a:r>
            <a:endParaRPr lang="en-AU" dirty="0"/>
          </a:p>
        </p:txBody>
      </p:sp>
      <p:sp>
        <p:nvSpPr>
          <p:cNvPr id="240" name="Google Shape;240;g7fe2cbe272_0_67"/>
          <p:cNvSpPr txBox="1">
            <a:spLocks noGrp="1"/>
          </p:cNvSpPr>
          <p:nvPr>
            <p:ph type="body" idx="1"/>
          </p:nvPr>
        </p:nvSpPr>
        <p:spPr>
          <a:xfrm>
            <a:off x="530557" y="1558172"/>
            <a:ext cx="4117645" cy="4630605"/>
          </a:xfrm>
          <a:prstGeom prst="rect">
            <a:avLst/>
          </a:prstGeom>
        </p:spPr>
        <p:txBody>
          <a:bodyPr spcFirstLastPara="1" wrap="square" lIns="91425" tIns="45700" rIns="91425" bIns="45700" anchor="t" anchorCtr="0">
            <a:noAutofit/>
          </a:bodyPr>
          <a:lstStyle/>
          <a:p>
            <a:pPr marL="342900">
              <a:lnSpc>
                <a:spcPct val="110000"/>
              </a:lnSpc>
              <a:spcBef>
                <a:spcPts val="0"/>
              </a:spcBef>
            </a:pPr>
            <a:r>
              <a:rPr lang="en-US" sz="2400" dirty="0">
                <a:latin typeface="Arial" panose="020B0604020202020204" pitchFamily="34" charset="0"/>
                <a:cs typeface="Arial" panose="020B0604020202020204" pitchFamily="34" charset="0"/>
              </a:rPr>
              <a:t>four substituents: </a:t>
            </a:r>
          </a:p>
          <a:p>
            <a:pPr marL="800100" lvl="1">
              <a:lnSpc>
                <a:spcPct val="110000"/>
              </a:lnSpc>
              <a:spcBef>
                <a:spcPts val="0"/>
              </a:spcBef>
            </a:pPr>
            <a:r>
              <a:rPr lang="en-US" sz="2400" dirty="0">
                <a:latin typeface="Arial" panose="020B0604020202020204" pitchFamily="34" charset="0"/>
                <a:cs typeface="Arial" panose="020B0604020202020204" pitchFamily="34" charset="0"/>
              </a:rPr>
              <a:t>a carboxyl group</a:t>
            </a:r>
          </a:p>
          <a:p>
            <a:pPr marL="800100" lvl="1">
              <a:lnSpc>
                <a:spcPct val="110000"/>
              </a:lnSpc>
              <a:spcBef>
                <a:spcPts val="0"/>
              </a:spcBef>
            </a:pPr>
            <a:r>
              <a:rPr lang="en-US" sz="2400" dirty="0">
                <a:latin typeface="Arial" panose="020B0604020202020204" pitchFamily="34" charset="0"/>
                <a:cs typeface="Arial" panose="020B0604020202020204" pitchFamily="34" charset="0"/>
              </a:rPr>
              <a:t>an </a:t>
            </a:r>
            <a:r>
              <a:rPr lang="en-US" sz="2400" dirty="0">
                <a:solidFill>
                  <a:srgbClr val="000000"/>
                </a:solidFill>
                <a:latin typeface="Arial" panose="020B0604020202020204" pitchFamily="34" charset="0"/>
                <a:cs typeface="Arial" panose="020B0604020202020204" pitchFamily="34" charset="0"/>
              </a:rPr>
              <a:t>amino gr</a:t>
            </a:r>
            <a:r>
              <a:rPr lang="en-US" sz="2400" dirty="0">
                <a:latin typeface="Arial" panose="020B0604020202020204" pitchFamily="34" charset="0"/>
                <a:cs typeface="Arial" panose="020B0604020202020204" pitchFamily="34" charset="0"/>
              </a:rPr>
              <a:t>oup</a:t>
            </a:r>
          </a:p>
          <a:p>
            <a:pPr marL="800100" lvl="1">
              <a:lnSpc>
                <a:spcPct val="110000"/>
              </a:lnSpc>
              <a:spcBef>
                <a:spcPts val="0"/>
              </a:spcBef>
            </a:pPr>
            <a:r>
              <a:rPr lang="en-US" sz="2400" dirty="0">
                <a:latin typeface="Arial" panose="020B0604020202020204" pitchFamily="34" charset="0"/>
                <a:cs typeface="Arial" panose="020B0604020202020204" pitchFamily="34" charset="0"/>
              </a:rPr>
              <a:t>a hydrogen atom</a:t>
            </a:r>
          </a:p>
          <a:p>
            <a:pPr marL="800100" lvl="1">
              <a:lnSpc>
                <a:spcPct val="110000"/>
              </a:lnSpc>
              <a:spcBef>
                <a:spcPts val="0"/>
              </a:spcBef>
            </a:pPr>
            <a:r>
              <a:rPr lang="en-US" sz="2400" dirty="0">
                <a:latin typeface="Arial" panose="020B0604020202020204" pitchFamily="34" charset="0"/>
                <a:cs typeface="Arial" panose="020B0604020202020204" pitchFamily="34" charset="0"/>
              </a:rPr>
              <a:t>an </a:t>
            </a:r>
            <a:r>
              <a:rPr lang="en-US" sz="2400" b="1" dirty="0">
                <a:latin typeface="Arial" panose="020B0604020202020204" pitchFamily="34" charset="0"/>
                <a:cs typeface="Arial" panose="020B0604020202020204" pitchFamily="34" charset="0"/>
              </a:rPr>
              <a:t>R group</a:t>
            </a:r>
            <a:r>
              <a:rPr lang="en-US" sz="2400" dirty="0">
                <a:latin typeface="Arial" panose="020B0604020202020204" pitchFamily="34" charset="0"/>
                <a:cs typeface="Arial" panose="020B0604020202020204" pitchFamily="34" charset="0"/>
              </a:rPr>
              <a:t> (a side chain unique to each amino acid)</a:t>
            </a:r>
          </a:p>
          <a:p>
            <a:pPr marL="1257300" lvl="2">
              <a:lnSpc>
                <a:spcPct val="110000"/>
              </a:lnSpc>
              <a:spcBef>
                <a:spcPts val="0"/>
              </a:spcBef>
            </a:pPr>
            <a:r>
              <a:rPr lang="en-US" dirty="0">
                <a:latin typeface="Arial" panose="020B0604020202020204" pitchFamily="34" charset="0"/>
                <a:cs typeface="Arial" panose="020B0604020202020204" pitchFamily="34" charset="0"/>
              </a:rPr>
              <a:t>glycine has a second hydrogen atom instead of an R group</a:t>
            </a:r>
            <a:endParaRPr dirty="0">
              <a:latin typeface="Arial" panose="020B0604020202020204" pitchFamily="34" charset="0"/>
              <a:cs typeface="Arial" panose="020B0604020202020204" pitchFamily="34" charset="0"/>
            </a:endParaRPr>
          </a:p>
        </p:txBody>
      </p:sp>
      <p:pic>
        <p:nvPicPr>
          <p:cNvPr id="7" name="Picture 6" descr="A central sphere labeled C subscript Greek lowercase alpha has four sticks extending out from it and spread evenly, with the vertical sticks pointing slightly backward and the horizontal sticks pointing slightly forward. In a clockwise direction from the top, the sticks extend to a similarly sized sphere labeled C O O superscript minus; a small sphere labeled H; a large sphere labeled R; and a similarly sized sphere labeled H 3 N superscript plus.">
            <a:extLst>
              <a:ext uri="{FF2B5EF4-FFF2-40B4-BE49-F238E27FC236}">
                <a16:creationId xmlns:a16="http://schemas.microsoft.com/office/drawing/2014/main" id="{409683BB-8EEE-3444-B2B5-78B6D148EE6C}"/>
              </a:ext>
            </a:extLst>
          </p:cNvPr>
          <p:cNvPicPr>
            <a:picLocks noChangeAspect="1"/>
          </p:cNvPicPr>
          <p:nvPr/>
        </p:nvPicPr>
        <p:blipFill>
          <a:blip r:embed="rId3"/>
          <a:stretch>
            <a:fillRect/>
          </a:stretch>
        </p:blipFill>
        <p:spPr>
          <a:xfrm>
            <a:off x="4648202" y="1829791"/>
            <a:ext cx="4117645" cy="4087368"/>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2" name="Title 1">
            <a:extLst>
              <a:ext uri="{FF2B5EF4-FFF2-40B4-BE49-F238E27FC236}">
                <a16:creationId xmlns:a16="http://schemas.microsoft.com/office/drawing/2014/main" id="{8058207B-0980-4EAB-9A46-4F52972AD511}"/>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Two-Dimensional Electrophoresis</a:t>
            </a:r>
            <a:endParaRPr lang="en-AU" dirty="0"/>
          </a:p>
        </p:txBody>
      </p:sp>
      <p:sp>
        <p:nvSpPr>
          <p:cNvPr id="7" name="Google Shape;626;p44">
            <a:extLst>
              <a:ext uri="{FF2B5EF4-FFF2-40B4-BE49-F238E27FC236}">
                <a16:creationId xmlns:a16="http://schemas.microsoft.com/office/drawing/2014/main" id="{0DFC1E6D-7213-BE48-8B20-46571DFED30A}"/>
              </a:ext>
            </a:extLst>
          </p:cNvPr>
          <p:cNvSpPr txBox="1">
            <a:spLocks noGrp="1"/>
          </p:cNvSpPr>
          <p:nvPr>
            <p:ph type="body" idx="1"/>
          </p:nvPr>
        </p:nvSpPr>
        <p:spPr>
          <a:xfrm>
            <a:off x="906461" y="2030765"/>
            <a:ext cx="3657601" cy="4495800"/>
          </a:xfrm>
          <a:prstGeom prst="rect">
            <a:avLst/>
          </a:prstGeom>
          <a:noFill/>
          <a:ln>
            <a:noFill/>
          </a:ln>
        </p:spPr>
        <p:txBody>
          <a:bodyPr spcFirstLastPara="1" wrap="square" lIns="91425" tIns="45700" rIns="91425" bIns="45700" anchor="t" anchorCtr="0">
            <a:noAutofit/>
          </a:bodyPr>
          <a:lstStyle/>
          <a:p>
            <a:pPr lvl="0" indent="-457200">
              <a:spcBef>
                <a:spcPts val="0"/>
              </a:spcBef>
              <a:buSzPts val="2800"/>
              <a:buFont typeface="Arial" panose="020B0604020202020204" pitchFamily="34" charset="0"/>
              <a:buChar char="•"/>
            </a:pPr>
            <a:r>
              <a:rPr lang="en-US" sz="2400" dirty="0">
                <a:latin typeface="Arial" panose="020B0604020202020204" pitchFamily="34" charset="0"/>
                <a:cs typeface="Arial" panose="020B0604020202020204" pitchFamily="34" charset="0"/>
              </a:rPr>
              <a:t>permits resolution of complex protein mixtures of proteins </a:t>
            </a:r>
          </a:p>
          <a:p>
            <a:pPr lvl="0" indent="-457200">
              <a:spcBef>
                <a:spcPts val="0"/>
              </a:spcBef>
              <a:buSzPts val="28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lvl="0" indent="-457200">
              <a:spcBef>
                <a:spcPts val="0"/>
              </a:spcBef>
              <a:buSzPts val="2800"/>
              <a:buFont typeface="Arial" panose="020B0604020202020204" pitchFamily="34" charset="0"/>
              <a:buChar char="•"/>
            </a:pPr>
            <a:r>
              <a:rPr lang="en-US" sz="2400" dirty="0">
                <a:latin typeface="Arial" panose="020B0604020202020204" pitchFamily="34" charset="0"/>
                <a:cs typeface="Arial" panose="020B0604020202020204" pitchFamily="34" charset="0"/>
              </a:rPr>
              <a:t>more sensitive than individual methods</a:t>
            </a:r>
            <a:endParaRPr lang="en-US" sz="1800" dirty="0">
              <a:latin typeface="Arial" panose="020B0604020202020204" pitchFamily="34" charset="0"/>
              <a:cs typeface="Arial" panose="020B0604020202020204" pitchFamily="34" charset="0"/>
            </a:endParaRPr>
          </a:p>
        </p:txBody>
      </p:sp>
      <p:pic>
        <p:nvPicPr>
          <p:cNvPr id="3" name="Picture 2" descr="A drawing illustrates two-dimensional electrophoresis in which a sample is first placed on a gel strip to undergo isoelectric focusing to separate it in the first dimension and then run on an S D S polyacrylamide gel to separate it in the second dimension.">
            <a:extLst>
              <a:ext uri="{FF2B5EF4-FFF2-40B4-BE49-F238E27FC236}">
                <a16:creationId xmlns:a16="http://schemas.microsoft.com/office/drawing/2014/main" id="{034088DB-0270-6B48-8311-5040ADDFAA0A}"/>
              </a:ext>
            </a:extLst>
          </p:cNvPr>
          <p:cNvPicPr>
            <a:picLocks noChangeAspect="1"/>
          </p:cNvPicPr>
          <p:nvPr/>
        </p:nvPicPr>
        <p:blipFill>
          <a:blip r:embed="rId3"/>
          <a:stretch>
            <a:fillRect/>
          </a:stretch>
        </p:blipFill>
        <p:spPr>
          <a:xfrm>
            <a:off x="4973287" y="1737671"/>
            <a:ext cx="2537032" cy="4788894"/>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le 1">
            <a:extLst>
              <a:ext uri="{FF2B5EF4-FFF2-40B4-BE49-F238E27FC236}">
                <a16:creationId xmlns:a16="http://schemas.microsoft.com/office/drawing/2014/main" id="{E9EE0EBB-D1E8-44C9-B72E-282602C914AC}"/>
              </a:ext>
            </a:extLst>
          </p:cNvPr>
          <p:cNvSpPr>
            <a:spLocks noGrp="1"/>
          </p:cNvSpPr>
          <p:nvPr>
            <p:ph type="title"/>
          </p:nvPr>
        </p:nvSpPr>
        <p:spPr/>
        <p:txBody>
          <a:bodyPr/>
          <a:lstStyle/>
          <a:p>
            <a:r>
              <a:rPr lang="en-US" sz="3200" dirty="0">
                <a:solidFill>
                  <a:srgbClr val="4E4CB4"/>
                </a:solidFill>
                <a:latin typeface="Arial" panose="020B0604020202020204" pitchFamily="34" charset="0"/>
                <a:cs typeface="Arial" panose="020B0604020202020204" pitchFamily="34" charset="0"/>
              </a:rPr>
              <a:t>Unseparated Proteins Are Detected and Quantified Based on Their Functions</a:t>
            </a:r>
            <a:endParaRPr lang="en-AU" sz="3200" dirty="0">
              <a:solidFill>
                <a:srgbClr val="4E4CB4"/>
              </a:solidFill>
            </a:endParaRPr>
          </a:p>
        </p:txBody>
      </p:sp>
      <p:sp>
        <p:nvSpPr>
          <p:cNvPr id="5" name="Google Shape;447;p22">
            <a:extLst>
              <a:ext uri="{FF2B5EF4-FFF2-40B4-BE49-F238E27FC236}">
                <a16:creationId xmlns:a16="http://schemas.microsoft.com/office/drawing/2014/main" id="{E0CA3E1D-0FE1-0440-90BC-F80517270D31}"/>
              </a:ext>
            </a:extLst>
          </p:cNvPr>
          <p:cNvSpPr txBox="1">
            <a:spLocks/>
          </p:cNvSpPr>
          <p:nvPr/>
        </p:nvSpPr>
        <p:spPr>
          <a:xfrm>
            <a:off x="384313" y="2067338"/>
            <a:ext cx="3772627" cy="417443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dk1"/>
              </a:buClr>
              <a:buSzPts val="238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can monitor enzyme purification by assaying specific activity:</a:t>
            </a:r>
            <a:endParaRPr lang="en-US" sz="2400" b="1" dirty="0">
              <a:solidFill>
                <a:schemeClr val="dk1"/>
              </a:solidFill>
              <a:latin typeface="Arial" panose="020B0604020202020204" pitchFamily="34" charset="0"/>
              <a:ea typeface="Calibri"/>
              <a:cs typeface="Arial" panose="020B0604020202020204" pitchFamily="34" charset="0"/>
              <a:sym typeface="Calibri"/>
            </a:endParaRPr>
          </a:p>
          <a:p>
            <a:pPr marL="914400" lvl="1" indent="-381000">
              <a:lnSpc>
                <a:spcPct val="115000"/>
              </a:lnSpc>
              <a:buSzPts val="2400"/>
              <a:buFont typeface="Arial"/>
              <a:buChar char="–"/>
            </a:pPr>
            <a:r>
              <a:rPr lang="en-US" sz="2400" b="1" dirty="0">
                <a:latin typeface="Arial" panose="020B0604020202020204" pitchFamily="34" charset="0"/>
                <a:cs typeface="Arial" panose="020B0604020202020204" pitchFamily="34" charset="0"/>
              </a:rPr>
              <a:t>activity </a:t>
            </a:r>
            <a:r>
              <a:rPr lang="en-US" sz="2400" dirty="0">
                <a:latin typeface="Arial" panose="020B0604020202020204" pitchFamily="34" charset="0"/>
                <a:cs typeface="Arial" panose="020B0604020202020204" pitchFamily="34" charset="0"/>
              </a:rPr>
              <a:t>= </a:t>
            </a:r>
            <a:r>
              <a:rPr lang="en-US" sz="2400" dirty="0"/>
              <a:t>total enzyme units in a solution</a:t>
            </a:r>
          </a:p>
          <a:p>
            <a:pPr marL="914400" lvl="1" indent="-381000">
              <a:lnSpc>
                <a:spcPct val="115000"/>
              </a:lnSpc>
              <a:buSzPts val="2400"/>
              <a:buFont typeface="Arial"/>
              <a:buChar char="–"/>
            </a:pPr>
            <a:r>
              <a:rPr lang="en-US" sz="2400" b="1" dirty="0"/>
              <a:t>specific activity </a:t>
            </a:r>
            <a:r>
              <a:rPr lang="en-US" sz="2400" dirty="0"/>
              <a:t>= number of enzyme units per mg of total protein </a:t>
            </a:r>
          </a:p>
          <a:p>
            <a:pPr lvl="1">
              <a:buClr>
                <a:schemeClr val="dk1"/>
              </a:buClr>
              <a:buSzPts val="2380"/>
            </a:pPr>
            <a:endParaRPr lang="en-US" sz="3200" dirty="0">
              <a:solidFill>
                <a:schemeClr val="dk1"/>
              </a:solidFill>
              <a:latin typeface="Calibri"/>
              <a:ea typeface="Calibri"/>
              <a:cs typeface="Calibri"/>
              <a:sym typeface="Calibri"/>
            </a:endParaRPr>
          </a:p>
        </p:txBody>
      </p:sp>
      <p:pic>
        <p:nvPicPr>
          <p:cNvPr id="3" name="Picture 2" descr="A drawing shows two Erlenmeyer flasks containing marbles with the left-hand flask three-quarters full of varied colors of marbles and the right-hand flask with only a single layer of marbles across its bottom. Both contain five visible red marbles.">
            <a:extLst>
              <a:ext uri="{FF2B5EF4-FFF2-40B4-BE49-F238E27FC236}">
                <a16:creationId xmlns:a16="http://schemas.microsoft.com/office/drawing/2014/main" id="{8485D361-FF21-AD42-9EE5-897E00132CFF}"/>
              </a:ext>
            </a:extLst>
          </p:cNvPr>
          <p:cNvPicPr>
            <a:picLocks noChangeAspect="1"/>
          </p:cNvPicPr>
          <p:nvPr/>
        </p:nvPicPr>
        <p:blipFill>
          <a:blip r:embed="rId3"/>
          <a:stretch>
            <a:fillRect/>
          </a:stretch>
        </p:blipFill>
        <p:spPr>
          <a:xfrm>
            <a:off x="4156941" y="2329504"/>
            <a:ext cx="4723823" cy="3609110"/>
          </a:xfrm>
          <a:prstGeom prst="rect">
            <a:avLst/>
          </a:prstGeom>
        </p:spPr>
      </p:pic>
    </p:spTree>
    <p:extLst>
      <p:ext uri="{BB962C8B-B14F-4D97-AF65-F5344CB8AC3E}">
        <p14:creationId xmlns:p14="http://schemas.microsoft.com/office/powerpoint/2010/main" val="34293691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9157D72C-09BC-4FDC-A73E-8094A21E3F5D}"/>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13</a:t>
            </a:r>
            <a:endParaRPr lang="en-AU" dirty="0">
              <a:solidFill>
                <a:srgbClr val="145C76"/>
              </a:solidFill>
            </a:endParaRPr>
          </a:p>
        </p:txBody>
      </p:sp>
      <p:sp>
        <p:nvSpPr>
          <p:cNvPr id="6" name="Google Shape;433;g847cf01710_0_113">
            <a:extLst>
              <a:ext uri="{FF2B5EF4-FFF2-40B4-BE49-F238E27FC236}">
                <a16:creationId xmlns:a16="http://schemas.microsoft.com/office/drawing/2014/main" id="{B1BF0AF1-938D-6E47-888B-22B0B8AB463B}"/>
              </a:ext>
            </a:extLst>
          </p:cNvPr>
          <p:cNvSpPr txBox="1">
            <a:spLocks/>
          </p:cNvSpPr>
          <p:nvPr/>
        </p:nvSpPr>
        <p:spPr>
          <a:xfrm>
            <a:off x="663587" y="1483746"/>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What measurement increases during purification of an enzyme?</a:t>
            </a:r>
          </a:p>
          <a:p>
            <a:pPr marL="0" indent="0" algn="l">
              <a:lnSpc>
                <a:spcPct val="115000"/>
              </a:lnSpc>
              <a:spcBef>
                <a:spcPts val="0"/>
              </a:spcBef>
              <a:buSzPts val="1100"/>
            </a:pPr>
            <a:endParaRPr lang="en-US" sz="2400" dirty="0">
              <a:latin typeface="Arial" panose="020B0604020202020204" pitchFamily="34" charset="0"/>
              <a:ea typeface="Arial"/>
              <a:cs typeface="Arial" panose="020B0604020202020204" pitchFamily="34" charset="0"/>
              <a:sym typeface="Arial"/>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A. activity</a:t>
            </a: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B. total protein</a:t>
            </a: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r>
              <a:rPr lang="en-US" sz="2400" dirty="0">
                <a:latin typeface="Arial" panose="020B0604020202020204" pitchFamily="34" charset="0"/>
                <a:ea typeface="Arial"/>
                <a:cs typeface="Arial" panose="020B0604020202020204" pitchFamily="34" charset="0"/>
                <a:sym typeface="Arial"/>
              </a:rPr>
              <a:t>C. specific activity</a:t>
            </a: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r>
              <a:rPr lang="en-US" sz="2400" dirty="0">
                <a:latin typeface="Arial" panose="020B0604020202020204" pitchFamily="34" charset="0"/>
                <a:ea typeface="Arial"/>
                <a:cs typeface="Arial" panose="020B0604020202020204" pitchFamily="34" charset="0"/>
                <a:sym typeface="Arial"/>
              </a:rPr>
              <a:t>D. fraction volume</a:t>
            </a: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buFont typeface="Arial"/>
              <a:buNone/>
            </a:pPr>
            <a:endParaRPr lang="en-US" sz="2400" dirty="0">
              <a:latin typeface="Arial" panose="020B0604020202020204" pitchFamily="34" charset="0"/>
              <a:cs typeface="Arial" panose="020B0604020202020204" pitchFamily="34" charset="0"/>
            </a:endParaRPr>
          </a:p>
          <a:p>
            <a:pPr marL="0" indent="0" algn="l">
              <a:spcBef>
                <a:spcPts val="360"/>
              </a:spcBef>
            </a:pPr>
            <a:endParaRPr lang="en-US" dirty="0"/>
          </a:p>
        </p:txBody>
      </p:sp>
      <p:pic>
        <p:nvPicPr>
          <p:cNvPr id="5" name="Picture 4" descr="Icon P 3&#10;">
            <a:extLst>
              <a:ext uri="{FF2B5EF4-FFF2-40B4-BE49-F238E27FC236}">
                <a16:creationId xmlns:a16="http://schemas.microsoft.com/office/drawing/2014/main" id="{5D4FEBCE-83DE-4EC2-9880-EE7F80012014}"/>
              </a:ext>
            </a:extLst>
          </p:cNvPr>
          <p:cNvPicPr>
            <a:picLocks noChangeAspect="1"/>
          </p:cNvPicPr>
          <p:nvPr/>
        </p:nvPicPr>
        <p:blipFill>
          <a:blip r:embed="rId3"/>
          <a:stretch>
            <a:fillRect/>
          </a:stretch>
        </p:blipFill>
        <p:spPr>
          <a:xfrm>
            <a:off x="912783" y="315432"/>
            <a:ext cx="1133954" cy="816935"/>
          </a:xfrm>
          <a:prstGeom prst="rect">
            <a:avLst/>
          </a:prstGeom>
        </p:spPr>
      </p:pic>
    </p:spTree>
    <p:extLst>
      <p:ext uri="{BB962C8B-B14F-4D97-AF65-F5344CB8AC3E}">
        <p14:creationId xmlns:p14="http://schemas.microsoft.com/office/powerpoint/2010/main" val="40389096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AD96147B-01B2-4DC0-93FA-433E1C371241}"/>
              </a:ext>
            </a:extLst>
          </p:cNvPr>
          <p:cNvSpPr>
            <a:spLocks noGrp="1"/>
          </p:cNvSpPr>
          <p:nvPr>
            <p:ph type="title"/>
          </p:nvPr>
        </p:nvSpPr>
        <p:spPr/>
        <p:txBody>
          <a:bodyPr/>
          <a:lstStyle/>
          <a:p>
            <a:r>
              <a:rPr lang="en-US" dirty="0">
                <a:solidFill>
                  <a:srgbClr val="145C76"/>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29"/>
                  </a:ext>
                </a:extLst>
              </a:rPr>
              <a:t>Clicker</a:t>
            </a:r>
            <a:r>
              <a:rPr lang="en-US" dirty="0">
                <a:solidFill>
                  <a:srgbClr val="145C76"/>
                </a:solidFill>
                <a:latin typeface="Arial" panose="020B0604020202020204" pitchFamily="34" charset="0"/>
                <a:cs typeface="Arial" panose="020B0604020202020204" pitchFamily="34" charset="0"/>
              </a:rPr>
              <a:t> Question 13, Response</a:t>
            </a:r>
            <a:endParaRPr lang="en-AU" dirty="0">
              <a:solidFill>
                <a:srgbClr val="145C76"/>
              </a:solidFill>
            </a:endParaRPr>
          </a:p>
        </p:txBody>
      </p:sp>
      <p:sp>
        <p:nvSpPr>
          <p:cNvPr id="14" name="Google Shape;433;g847cf01710_0_113">
            <a:extLst>
              <a:ext uri="{FF2B5EF4-FFF2-40B4-BE49-F238E27FC236}">
                <a16:creationId xmlns:a16="http://schemas.microsoft.com/office/drawing/2014/main" id="{6D640D7E-CC93-5847-85B6-3FE8A8AEB27A}"/>
              </a:ext>
            </a:extLst>
          </p:cNvPr>
          <p:cNvSpPr txBox="1">
            <a:spLocks/>
          </p:cNvSpPr>
          <p:nvPr/>
        </p:nvSpPr>
        <p:spPr>
          <a:xfrm>
            <a:off x="677875" y="1371600"/>
            <a:ext cx="7803516" cy="444610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pPr>
            <a:r>
              <a:rPr lang="en-US" sz="2400" dirty="0">
                <a:latin typeface="Arial" panose="020B0604020202020204" pitchFamily="34" charset="0"/>
                <a:cs typeface="Arial" panose="020B0604020202020204" pitchFamily="34" charset="0"/>
              </a:rPr>
              <a:t>What measurement increases during purification of an enzyme?</a:t>
            </a:r>
          </a:p>
          <a:p>
            <a:pPr marL="0" indent="0" algn="just">
              <a:lnSpc>
                <a:spcPct val="115000"/>
              </a:lnSpc>
              <a:spcBef>
                <a:spcPts val="800"/>
              </a:spcBef>
              <a:buSzPts val="1100"/>
            </a:pPr>
            <a:endParaRPr lang="en-US" sz="2400" dirty="0">
              <a:latin typeface="Arial" panose="020B0604020202020204" pitchFamily="34" charset="0"/>
              <a:cs typeface="Arial" panose="020B0604020202020204" pitchFamily="34" charset="0"/>
            </a:endParaRPr>
          </a:p>
          <a:p>
            <a:pPr marL="0" indent="0" algn="just">
              <a:lnSpc>
                <a:spcPct val="115000"/>
              </a:lnSpc>
              <a:spcBef>
                <a:spcPts val="0"/>
              </a:spcBef>
              <a:buSzPts val="1100"/>
            </a:pPr>
            <a:r>
              <a:rPr lang="en-US" sz="2400" b="1" dirty="0">
                <a:latin typeface="Arial" panose="020B0604020202020204" pitchFamily="34" charset="0"/>
                <a:ea typeface="Arial"/>
                <a:cs typeface="Arial" panose="020B0604020202020204" pitchFamily="34" charset="0"/>
                <a:sym typeface="Arial"/>
              </a:rPr>
              <a:t>C. specific activity</a:t>
            </a:r>
          </a:p>
          <a:p>
            <a:pPr marL="0" indent="0" algn="just">
              <a:lnSpc>
                <a:spcPct val="115000"/>
              </a:lnSpc>
              <a:spcBef>
                <a:spcPts val="0"/>
              </a:spcBef>
              <a:buSzPts val="1100"/>
            </a:pPr>
            <a:endParaRPr lang="en-US" sz="2400" b="1" dirty="0">
              <a:latin typeface="Arial" panose="020B0604020202020204" pitchFamily="34" charset="0"/>
              <a:cs typeface="Arial" panose="020B0604020202020204" pitchFamily="34" charset="0"/>
              <a:sym typeface="Arial"/>
            </a:endParaRPr>
          </a:p>
          <a:p>
            <a:pPr marL="0" indent="0" algn="l">
              <a:lnSpc>
                <a:spcPct val="115000"/>
              </a:lnSpc>
              <a:spcBef>
                <a:spcPts val="0"/>
              </a:spcBef>
              <a:buSzPts val="1100"/>
            </a:pPr>
            <a:r>
              <a:rPr lang="en-US" sz="2400" b="1" dirty="0">
                <a:latin typeface="Arial" panose="020B0604020202020204" pitchFamily="34" charset="0"/>
                <a:cs typeface="Arial" panose="020B0604020202020204" pitchFamily="34" charset="0"/>
              </a:rPr>
              <a:t>The specific activity is the number of enzyme units per milligram of total protein. The specific activity is a measure of enzyme purity: it increases during purification of an enzyme and becomes maximal and constant when the enzyme is pure.</a:t>
            </a:r>
            <a:endParaRPr lang="en-US" sz="1800" b="1" dirty="0">
              <a:latin typeface="Arial" panose="020B0604020202020204" pitchFamily="34" charset="0"/>
              <a:cs typeface="Arial" panose="020B0604020202020204" pitchFamily="34" charset="0"/>
              <a:sym typeface="Arial"/>
              <a:extLst>
                <a:ext uri="http://customooxmlschemas.google.com/">
                  <go:slidesCustomData xmlns:lc="http://schemas.openxmlformats.org/drawingml/2006/lockedCanva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p:txBody>
      </p:sp>
    </p:spTree>
    <p:extLst>
      <p:ext uri="{BB962C8B-B14F-4D97-AF65-F5344CB8AC3E}">
        <p14:creationId xmlns:p14="http://schemas.microsoft.com/office/powerpoint/2010/main" val="492421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pic>
        <p:nvPicPr>
          <p:cNvPr id="4" name="Picture 3" descr="Icon P 3&#10;">
            <a:extLst>
              <a:ext uri="{FF2B5EF4-FFF2-40B4-BE49-F238E27FC236}">
                <a16:creationId xmlns:a16="http://schemas.microsoft.com/office/drawing/2014/main" id="{99D33E06-FF3F-41EB-9CD5-2F1DA976F766}"/>
              </a:ext>
            </a:extLst>
          </p:cNvPr>
          <p:cNvPicPr>
            <a:picLocks noChangeAspect="1"/>
          </p:cNvPicPr>
          <p:nvPr/>
        </p:nvPicPr>
        <p:blipFill>
          <a:blip r:embed="rId3"/>
          <a:stretch>
            <a:fillRect/>
          </a:stretch>
        </p:blipFill>
        <p:spPr>
          <a:xfrm>
            <a:off x="26691" y="142115"/>
            <a:ext cx="1133954" cy="816935"/>
          </a:xfrm>
          <a:prstGeom prst="rect">
            <a:avLst/>
          </a:prstGeom>
        </p:spPr>
      </p:pic>
      <p:sp>
        <p:nvSpPr>
          <p:cNvPr id="2" name="Title 1">
            <a:extLst>
              <a:ext uri="{FF2B5EF4-FFF2-40B4-BE49-F238E27FC236}">
                <a16:creationId xmlns:a16="http://schemas.microsoft.com/office/drawing/2014/main" id="{83663916-8325-4C83-9E64-DA793AF46532}"/>
              </a:ext>
            </a:extLst>
          </p:cNvPr>
          <p:cNvSpPr>
            <a:spLocks noGrp="1"/>
          </p:cNvSpPr>
          <p:nvPr>
            <p:ph type="title"/>
          </p:nvPr>
        </p:nvSpPr>
        <p:spPr>
          <a:xfrm>
            <a:off x="-42566" y="550583"/>
            <a:ext cx="9159875" cy="1143000"/>
          </a:xfrm>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Methods of Protein Purification</a:t>
            </a:r>
            <a:endParaRPr lang="en-AU" dirty="0">
              <a:solidFill>
                <a:srgbClr val="144652"/>
              </a:solidFill>
            </a:endParaRPr>
          </a:p>
        </p:txBody>
      </p:sp>
      <p:sp>
        <p:nvSpPr>
          <p:cNvPr id="5" name="Google Shape;166;p30">
            <a:extLst>
              <a:ext uri="{FF2B5EF4-FFF2-40B4-BE49-F238E27FC236}">
                <a16:creationId xmlns:a16="http://schemas.microsoft.com/office/drawing/2014/main" id="{0EE41E4E-DA48-4E7C-8334-3257FE9D7550}"/>
              </a:ext>
            </a:extLst>
          </p:cNvPr>
          <p:cNvSpPr txBox="1">
            <a:spLocks/>
          </p:cNvSpPr>
          <p:nvPr/>
        </p:nvSpPr>
        <p:spPr>
          <a:xfrm>
            <a:off x="421950" y="2197396"/>
            <a:ext cx="8300100" cy="3098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000" dirty="0"/>
              <a:t>Watch the Animated Technique video titled “Gel Filtration and Affinity Chromatography” in your Achieve course.</a:t>
            </a:r>
          </a:p>
          <a:p>
            <a:pPr algn="ctr">
              <a:lnSpc>
                <a:spcPct val="115000"/>
              </a:lnSpc>
            </a:pPr>
            <a:endParaRPr lang="en-US" sz="2400" dirty="0"/>
          </a:p>
          <a:p>
            <a:pPr>
              <a:lnSpc>
                <a:spcPct val="115000"/>
              </a:lnSpc>
            </a:pPr>
            <a:endParaRPr lang="en-US" sz="2400" dirty="0"/>
          </a:p>
          <a:p>
            <a:endParaRPr lang="en-US" dirty="0"/>
          </a:p>
          <a:p>
            <a:endParaRPr lang="en-US" dirty="0"/>
          </a:p>
        </p:txBody>
      </p:sp>
      <p:pic>
        <p:nvPicPr>
          <p:cNvPr id="6" name="Google Shape;168;p30" descr="video case study screenshot">
            <a:extLst>
              <a:ext uri="{FF2B5EF4-FFF2-40B4-BE49-F238E27FC236}">
                <a16:creationId xmlns:a16="http://schemas.microsoft.com/office/drawing/2014/main" id="{ADE56BB4-E058-404E-8543-7C4FDEDCAB92}"/>
              </a:ext>
            </a:extLst>
          </p:cNvPr>
          <p:cNvPicPr preferRelativeResize="0"/>
          <p:nvPr/>
        </p:nvPicPr>
        <p:blipFill>
          <a:blip r:embed="rId4">
            <a:alphaModFix/>
          </a:blip>
          <a:stretch>
            <a:fillRect/>
          </a:stretch>
        </p:blipFill>
        <p:spPr>
          <a:xfrm rot="-5400000">
            <a:off x="3667125" y="2351033"/>
            <a:ext cx="1809750" cy="4600575"/>
          </a:xfrm>
          <a:prstGeom prst="rect">
            <a:avLst/>
          </a:prstGeom>
          <a:noFill/>
          <a:ln>
            <a:noFill/>
          </a:ln>
        </p:spPr>
      </p:pic>
    </p:spTree>
    <p:extLst>
      <p:ext uri="{BB962C8B-B14F-4D97-AF65-F5344CB8AC3E}">
        <p14:creationId xmlns:p14="http://schemas.microsoft.com/office/powerpoint/2010/main" val="42342240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7DD25-4175-49A9-AD05-73D106295DFE}"/>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 </a:t>
            </a:r>
            <a:r>
              <a:rPr lang="en-US" altLang="en-US" sz="200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(2 of 2)</a:t>
            </a:r>
            <a:endParaRPr lang="en-AU" sz="2000" b="0" dirty="0">
              <a:solidFill>
                <a:srgbClr val="144652"/>
              </a:solidFill>
            </a:endParaRPr>
          </a:p>
        </p:txBody>
      </p:sp>
      <p:sp>
        <p:nvSpPr>
          <p:cNvPr id="6" name="Google Shape;175;p31">
            <a:extLst>
              <a:ext uri="{FF2B5EF4-FFF2-40B4-BE49-F238E27FC236}">
                <a16:creationId xmlns:a16="http://schemas.microsoft.com/office/drawing/2014/main" id="{1D7D7A10-89D0-4B49-BF3F-A2DDD5D53AFE}"/>
              </a:ext>
            </a:extLst>
          </p:cNvPr>
          <p:cNvSpPr txBox="1">
            <a:spLocks noGrp="1"/>
          </p:cNvSpPr>
          <p:nvPr>
            <p:ph type="body" idx="1"/>
          </p:nvPr>
        </p:nvSpPr>
        <p:spPr>
          <a:xfrm>
            <a:off x="685800" y="1352496"/>
            <a:ext cx="7772400" cy="4153007"/>
          </a:xfrm>
          <a:prstGeom prst="rect">
            <a:avLst/>
          </a:prstGeom>
          <a:noFill/>
          <a:ln>
            <a:noFill/>
          </a:ln>
        </p:spPr>
        <p:txBody>
          <a:bodyPr spcFirstLastPara="1" wrap="square" lIns="91425" tIns="45700" rIns="91425" bIns="45700" anchor="t" anchorCtr="0">
            <a:noAutofit/>
          </a:bodyPr>
          <a:lstStyle/>
          <a:p>
            <a:pPr indent="-361950">
              <a:lnSpc>
                <a:spcPct val="115000"/>
              </a:lnSpc>
              <a:spcBef>
                <a:spcPts val="0"/>
              </a:spcBef>
              <a:buSzPts val="2100"/>
              <a:buFont typeface="Arial"/>
              <a:buChar char="•"/>
            </a:pPr>
            <a:r>
              <a:rPr lang="en" sz="2100" dirty="0">
                <a:latin typeface="Arial"/>
                <a:ea typeface="Arial"/>
                <a:cs typeface="Arial"/>
                <a:sym typeface="Arial"/>
              </a:rPr>
              <a:t>On your own, </a:t>
            </a:r>
            <a:r>
              <a:rPr lang="en" sz="2100" dirty="0">
                <a:solidFill>
                  <a:srgbClr val="0000FF"/>
                </a:solidFill>
                <a:latin typeface="Arial"/>
                <a:ea typeface="Arial"/>
                <a:cs typeface="Arial"/>
                <a:sym typeface="Arial"/>
              </a:rPr>
              <a:t>think </a:t>
            </a:r>
            <a:r>
              <a:rPr lang="en" sz="2100" dirty="0">
                <a:latin typeface="Arial"/>
                <a:ea typeface="Arial"/>
                <a:cs typeface="Arial"/>
                <a:sym typeface="Arial"/>
              </a:rPr>
              <a:t>about the ways in which proteins can undergo purification. What property of a protein can be exploited to facilitate its isolation?</a:t>
            </a:r>
            <a:br>
              <a:rPr lang="en" sz="2100" dirty="0">
                <a:latin typeface="Arial"/>
                <a:ea typeface="Arial"/>
                <a:cs typeface="Arial"/>
                <a:sym typeface="Arial"/>
              </a:rPr>
            </a:br>
            <a:endParaRPr sz="2100" dirty="0">
              <a:latin typeface="Arial"/>
              <a:ea typeface="Arial"/>
              <a:cs typeface="Arial"/>
              <a:sym typeface="Arial"/>
            </a:endParaRPr>
          </a:p>
          <a:p>
            <a:pPr indent="-400050">
              <a:lnSpc>
                <a:spcPct val="115000"/>
              </a:lnSpc>
              <a:spcBef>
                <a:spcPts val="0"/>
              </a:spcBef>
              <a:buSzPts val="2700"/>
              <a:buFont typeface="Arial"/>
              <a:buChar char="•"/>
            </a:pPr>
            <a:r>
              <a:rPr lang="en" sz="2100" dirty="0">
                <a:solidFill>
                  <a:srgbClr val="0000FF"/>
                </a:solidFill>
                <a:latin typeface="Arial"/>
                <a:ea typeface="Arial"/>
                <a:cs typeface="Arial"/>
                <a:sym typeface="Arial"/>
              </a:rPr>
              <a:t>Pair</a:t>
            </a:r>
            <a:r>
              <a:rPr lang="en" sz="2100" dirty="0">
                <a:latin typeface="Arial"/>
                <a:ea typeface="Arial"/>
                <a:cs typeface="Arial"/>
                <a:sym typeface="Arial"/>
              </a:rPr>
              <a:t> up to discuss your ideas. (2 minutes)</a:t>
            </a:r>
            <a:br>
              <a:rPr lang="en" sz="2100" dirty="0">
                <a:latin typeface="Arial"/>
                <a:ea typeface="Arial"/>
                <a:cs typeface="Arial"/>
                <a:sym typeface="Arial"/>
              </a:rPr>
            </a:br>
            <a:endParaRPr sz="2100" dirty="0">
              <a:latin typeface="Arial"/>
              <a:ea typeface="Arial"/>
              <a:cs typeface="Arial"/>
              <a:sym typeface="Arial"/>
            </a:endParaRPr>
          </a:p>
          <a:p>
            <a:pPr indent="-400050">
              <a:lnSpc>
                <a:spcPct val="115000"/>
              </a:lnSpc>
              <a:spcBef>
                <a:spcPts val="0"/>
              </a:spcBef>
              <a:buSzPts val="2700"/>
              <a:buFont typeface="Arial"/>
              <a:buChar char="•"/>
            </a:pPr>
            <a:r>
              <a:rPr lang="en" sz="2100" dirty="0">
                <a:solidFill>
                  <a:srgbClr val="0000FF"/>
                </a:solidFill>
                <a:latin typeface="Arial"/>
                <a:ea typeface="Arial"/>
                <a:cs typeface="Arial"/>
                <a:sym typeface="Arial"/>
              </a:rPr>
              <a:t>Share</a:t>
            </a:r>
            <a:r>
              <a:rPr lang="en" sz="2100" dirty="0">
                <a:latin typeface="Arial"/>
                <a:ea typeface="Arial"/>
                <a:cs typeface="Arial"/>
                <a:sym typeface="Arial"/>
              </a:rPr>
              <a:t> your ideas with the class in group discussion. (3 minutes)</a:t>
            </a:r>
            <a:endParaRPr sz="2100" dirty="0">
              <a:solidFill>
                <a:srgbClr val="0000FF"/>
              </a:solidFill>
              <a:latin typeface="Arial"/>
              <a:ea typeface="Arial"/>
              <a:cs typeface="Arial"/>
              <a:sym typeface="Arial"/>
            </a:endParaRPr>
          </a:p>
          <a:p>
            <a:pPr marL="0" indent="0">
              <a:buNone/>
            </a:pPr>
            <a:endParaRPr sz="3500" dirty="0"/>
          </a:p>
          <a:p>
            <a:pPr marL="0" indent="0">
              <a:buNone/>
            </a:pPr>
            <a:endParaRPr sz="3500" dirty="0"/>
          </a:p>
        </p:txBody>
      </p:sp>
    </p:spTree>
    <p:extLst>
      <p:ext uri="{BB962C8B-B14F-4D97-AF65-F5344CB8AC3E}">
        <p14:creationId xmlns:p14="http://schemas.microsoft.com/office/powerpoint/2010/main" val="17886546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D7AE-2785-4452-A216-587CD33E20E5}"/>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 </a:t>
            </a:r>
            <a:r>
              <a:rPr lang="en-US" altLang="en-US" sz="200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(2 of 2)</a:t>
            </a:r>
            <a:endParaRPr lang="en-AU" sz="2000" b="0" dirty="0">
              <a:solidFill>
                <a:srgbClr val="144652"/>
              </a:solidFill>
            </a:endParaRPr>
          </a:p>
        </p:txBody>
      </p:sp>
      <p:sp>
        <p:nvSpPr>
          <p:cNvPr id="5" name="Google Shape;182;p32">
            <a:extLst>
              <a:ext uri="{FF2B5EF4-FFF2-40B4-BE49-F238E27FC236}">
                <a16:creationId xmlns:a16="http://schemas.microsoft.com/office/drawing/2014/main" id="{D07E1C9A-DE91-4330-BBA0-B923E27E441F}"/>
              </a:ext>
            </a:extLst>
          </p:cNvPr>
          <p:cNvSpPr txBox="1">
            <a:spLocks noGrp="1"/>
          </p:cNvSpPr>
          <p:nvPr>
            <p:ph type="body" idx="1"/>
          </p:nvPr>
        </p:nvSpPr>
        <p:spPr>
          <a:xfrm>
            <a:off x="677875" y="2201773"/>
            <a:ext cx="7772400" cy="3176400"/>
          </a:xfrm>
          <a:prstGeom prst="rect">
            <a:avLst/>
          </a:prstGeom>
          <a:noFill/>
          <a:ln>
            <a:noFill/>
          </a:ln>
        </p:spPr>
        <p:txBody>
          <a:bodyPr spcFirstLastPara="1" wrap="square" lIns="91425" tIns="45700" rIns="91425" bIns="45700" anchor="t" anchorCtr="0">
            <a:noAutofit/>
          </a:bodyPr>
          <a:lstStyle/>
          <a:p>
            <a:pPr marL="0" indent="0">
              <a:buNone/>
            </a:pPr>
            <a:r>
              <a:rPr lang="en" sz="1800" dirty="0">
                <a:latin typeface="Arial"/>
                <a:ea typeface="Arial"/>
                <a:cs typeface="Arial"/>
                <a:sym typeface="Arial"/>
              </a:rPr>
              <a:t>A protein’s binding specificity to specific chemical groups can be exploited. This include proteins that bind to other proteins, proteins that bind to DNA (e.g. transcription factors), and proteins that bind to small molecules (e.g. enzymes). </a:t>
            </a:r>
            <a:endParaRPr sz="1800" dirty="0">
              <a:latin typeface="Arial"/>
              <a:ea typeface="Arial"/>
              <a:cs typeface="Arial"/>
              <a:sym typeface="Arial"/>
            </a:endParaRPr>
          </a:p>
          <a:p>
            <a:pPr marL="0" indent="0">
              <a:buNone/>
            </a:pPr>
            <a:endParaRPr sz="1800" dirty="0">
              <a:latin typeface="Arial"/>
              <a:ea typeface="Arial"/>
              <a:cs typeface="Arial"/>
              <a:sym typeface="Arial"/>
            </a:endParaRPr>
          </a:p>
          <a:p>
            <a:pPr marL="0" indent="0">
              <a:buNone/>
            </a:pPr>
            <a:r>
              <a:rPr lang="en" sz="1800" dirty="0">
                <a:latin typeface="Arial"/>
                <a:ea typeface="Arial"/>
                <a:cs typeface="Arial"/>
                <a:sym typeface="Arial"/>
              </a:rPr>
              <a:t>A specific protein can be isolated from a mixture of proteins by running the mixture over a column with a resin that is covalently bound to the protein’s binding partner. The more specificity the protein has for the binding partner, the better the purification.</a:t>
            </a:r>
            <a:endParaRPr sz="100" dirty="0">
              <a:highlight>
                <a:srgbClr val="FFFFFF"/>
              </a:highlight>
              <a:latin typeface="Arial"/>
              <a:ea typeface="Arial"/>
              <a:cs typeface="Arial"/>
              <a:sym typeface="Arial"/>
            </a:endParaRPr>
          </a:p>
          <a:p>
            <a:pPr marL="0" indent="0">
              <a:buNone/>
            </a:pPr>
            <a:endParaRPr dirty="0"/>
          </a:p>
        </p:txBody>
      </p:sp>
      <p:sp>
        <p:nvSpPr>
          <p:cNvPr id="6" name="Google Shape;183;p32">
            <a:extLst>
              <a:ext uri="{FF2B5EF4-FFF2-40B4-BE49-F238E27FC236}">
                <a16:creationId xmlns:a16="http://schemas.microsoft.com/office/drawing/2014/main" id="{72C73845-6746-44EF-8EE9-D02844F21901}"/>
              </a:ext>
            </a:extLst>
          </p:cNvPr>
          <p:cNvSpPr txBox="1"/>
          <p:nvPr/>
        </p:nvSpPr>
        <p:spPr>
          <a:xfrm>
            <a:off x="130050" y="1530548"/>
            <a:ext cx="8883900" cy="771600"/>
          </a:xfrm>
          <a:prstGeom prst="rect">
            <a:avLst/>
          </a:prstGeom>
          <a:noFill/>
          <a:ln>
            <a:noFill/>
          </a:ln>
        </p:spPr>
        <p:txBody>
          <a:bodyPr spcFirstLastPara="1" wrap="square" lIns="91425" tIns="45700" rIns="91425" bIns="45700" anchor="t" anchorCtr="0">
            <a:noAutofit/>
          </a:bodyPr>
          <a:lstStyle/>
          <a:p>
            <a:pPr>
              <a:lnSpc>
                <a:spcPct val="115000"/>
              </a:lnSpc>
            </a:pPr>
            <a:r>
              <a:rPr lang="en" sz="2100" b="1">
                <a:solidFill>
                  <a:schemeClr val="dk1"/>
                </a:solidFill>
              </a:rPr>
              <a:t>What property of a protein can be exploited to facilitate its isolation?</a:t>
            </a:r>
            <a:endParaRPr sz="3200" b="1">
              <a:solidFill>
                <a:schemeClr val="dk1"/>
              </a:solidFill>
              <a:latin typeface="Calibri"/>
              <a:ea typeface="Calibri"/>
              <a:cs typeface="Calibri"/>
              <a:sym typeface="Calibri"/>
            </a:endParaRPr>
          </a:p>
          <a:p>
            <a:pPr>
              <a:spcBef>
                <a:spcPts val="360"/>
              </a:spcBef>
              <a:buClr>
                <a:schemeClr val="dk1"/>
              </a:buClr>
              <a:buSzPts val="1800"/>
            </a:pPr>
            <a:endParaRPr sz="2000" b="1">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59926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72"/>
        <p:cNvGrpSpPr/>
        <p:nvPr/>
      </p:nvGrpSpPr>
      <p:grpSpPr>
        <a:xfrm>
          <a:off x="0" y="0"/>
          <a:ext cx="0" cy="0"/>
          <a:chOff x="0" y="0"/>
          <a:chExt cx="0" cy="0"/>
        </a:xfrm>
      </p:grpSpPr>
      <p:sp>
        <p:nvSpPr>
          <p:cNvPr id="3" name="Title 2">
            <a:extLst>
              <a:ext uri="{FF2B5EF4-FFF2-40B4-BE49-F238E27FC236}">
                <a16:creationId xmlns:a16="http://schemas.microsoft.com/office/drawing/2014/main" id="{D710CF66-8D70-4243-BE46-23E001B07A1A}"/>
              </a:ext>
            </a:extLst>
          </p:cNvPr>
          <p:cNvSpPr>
            <a:spLocks noGrp="1"/>
          </p:cNvSpPr>
          <p:nvPr>
            <p:ph type="ctrTitle"/>
          </p:nvPr>
        </p:nvSpPr>
        <p:spPr/>
        <p:txBody>
          <a:bodyPr/>
          <a:lstStyle/>
          <a:p>
            <a:r>
              <a:rPr lang="en-US" dirty="0">
                <a:solidFill>
                  <a:srgbClr val="674EA7"/>
                </a:solidFill>
                <a:latin typeface="Arial" panose="020B0604020202020204" pitchFamily="34" charset="0"/>
                <a:cs typeface="Arial" panose="020B0604020202020204" pitchFamily="34" charset="0"/>
              </a:rPr>
              <a:t>3.4</a:t>
            </a:r>
            <a:r>
              <a:rPr lang="en-US" dirty="0">
                <a:latin typeface="Arial" panose="020B0604020202020204" pitchFamily="34" charset="0"/>
                <a:cs typeface="Arial" panose="020B0604020202020204" pitchFamily="34" charset="0"/>
              </a:rPr>
              <a:t>    </a:t>
            </a:r>
            <a:r>
              <a:rPr lang="en-US" dirty="0">
                <a:solidFill>
                  <a:srgbClr val="1D6E7D"/>
                </a:solidFill>
                <a:latin typeface="Arial" panose="020B0604020202020204" pitchFamily="34" charset="0"/>
                <a:cs typeface="Arial" panose="020B0604020202020204" pitchFamily="34" charset="0"/>
              </a:rPr>
              <a:t>The Structure of Proteins: Primary Structure</a:t>
            </a:r>
            <a:endParaRPr lang="en-AU" dirty="0"/>
          </a:p>
        </p:txBody>
      </p:sp>
    </p:spTree>
    <p:extLst>
      <p:ext uri="{BB962C8B-B14F-4D97-AF65-F5344CB8AC3E}">
        <p14:creationId xmlns:p14="http://schemas.microsoft.com/office/powerpoint/2010/main" val="4361730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5" name="Google Shape;177;g7fe2cbe272_0_8" descr="Icon P 2&#10;">
            <a:extLst>
              <a:ext uri="{FF2B5EF4-FFF2-40B4-BE49-F238E27FC236}">
                <a16:creationId xmlns:a16="http://schemas.microsoft.com/office/drawing/2014/main" id="{FC9A5C85-090D-EE42-84C6-F31B415CD5CC}"/>
              </a:ext>
            </a:extLst>
          </p:cNvPr>
          <p:cNvPicPr preferRelativeResize="0"/>
          <p:nvPr/>
        </p:nvPicPr>
        <p:blipFill>
          <a:blip r:embed="rId3">
            <a:alphaModFix/>
          </a:blip>
          <a:stretch>
            <a:fillRect/>
          </a:stretch>
        </p:blipFill>
        <p:spPr>
          <a:xfrm>
            <a:off x="1596003" y="279759"/>
            <a:ext cx="1228725" cy="809625"/>
          </a:xfrm>
          <a:prstGeom prst="rect">
            <a:avLst/>
          </a:prstGeom>
          <a:noFill/>
          <a:ln>
            <a:noFill/>
          </a:ln>
        </p:spPr>
      </p:pic>
      <p:sp>
        <p:nvSpPr>
          <p:cNvPr id="3" name="Title 2">
            <a:extLst>
              <a:ext uri="{FF2B5EF4-FFF2-40B4-BE49-F238E27FC236}">
                <a16:creationId xmlns:a16="http://schemas.microsoft.com/office/drawing/2014/main" id="{FE38143A-3A1A-49C4-95ED-72381F43D871}"/>
              </a:ext>
            </a:extLst>
          </p:cNvPr>
          <p:cNvSpPr>
            <a:spLocks noGrp="1"/>
          </p:cNvSpPr>
          <p:nvPr>
            <p:ph type="title"/>
          </p:nvPr>
        </p:nvSpPr>
        <p:spPr/>
        <p:txBody>
          <a:bodyPr/>
          <a:lstStyle/>
          <a:p>
            <a:r>
              <a:rPr lang="en-US" dirty="0">
                <a:solidFill>
                  <a:srgbClr val="1D6E7D"/>
                </a:solidFill>
                <a:latin typeface="Arial" panose="020B0604020202020204" pitchFamily="34" charset="0"/>
                <a:cs typeface="Arial" panose="020B0604020202020204" pitchFamily="34" charset="0"/>
              </a:rPr>
              <a:t>Principle 2</a:t>
            </a:r>
            <a:r>
              <a:rPr lang="en-US" sz="2000" b="0" dirty="0">
                <a:solidFill>
                  <a:srgbClr val="1D6E7D"/>
                </a:solidFill>
                <a:latin typeface="Arial" panose="020B0604020202020204" pitchFamily="34" charset="0"/>
                <a:cs typeface="Arial" panose="020B0604020202020204" pitchFamily="34" charset="0"/>
              </a:rPr>
              <a:t> (3 of 3)</a:t>
            </a:r>
            <a:endParaRPr lang="en-AU" sz="2000" b="0" dirty="0"/>
          </a:p>
        </p:txBody>
      </p:sp>
      <p:sp>
        <p:nvSpPr>
          <p:cNvPr id="10" name="Text Placeholder 2">
            <a:extLst>
              <a:ext uri="{FF2B5EF4-FFF2-40B4-BE49-F238E27FC236}">
                <a16:creationId xmlns:a16="http://schemas.microsoft.com/office/drawing/2014/main" id="{B5035881-D380-5D42-825A-16F850CE3DC9}"/>
              </a:ext>
            </a:extLst>
          </p:cNvPr>
          <p:cNvSpPr txBox="1">
            <a:spLocks/>
          </p:cNvSpPr>
          <p:nvPr/>
        </p:nvSpPr>
        <p:spPr>
          <a:xfrm>
            <a:off x="685800" y="1865100"/>
            <a:ext cx="77724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Calibri"/>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Calibri"/>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Calibri"/>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6pPr>
            <a:lvl7pPr marL="3200400" marR="0" lvl="6"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7pPr>
            <a:lvl8pPr marL="3657600" marR="0" lvl="7"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8pPr>
            <a:lvl9pPr marL="4114800" marR="0" lvl="8" indent="-342900" algn="l" rtl="0">
              <a:lnSpc>
                <a:spcPct val="100000"/>
              </a:lnSpc>
              <a:spcBef>
                <a:spcPts val="360"/>
              </a:spcBef>
              <a:spcAft>
                <a:spcPts val="0"/>
              </a:spcAft>
              <a:buClr>
                <a:schemeClr val="dk1"/>
              </a:buClr>
              <a:buSzPts val="1800"/>
              <a:buFont typeface="Times"/>
              <a:buChar char="»"/>
              <a:defRPr sz="2000" b="0" i="0" u="none" strike="noStrike" cap="none">
                <a:solidFill>
                  <a:schemeClr val="dk1"/>
                </a:solidFill>
                <a:latin typeface="Times"/>
                <a:ea typeface="Times"/>
                <a:cs typeface="Times"/>
                <a:sym typeface="Times"/>
              </a:defRPr>
            </a:lvl9pPr>
          </a:lstStyle>
          <a:p>
            <a:pPr marL="114300" indent="0">
              <a:buNone/>
            </a:pPr>
            <a:r>
              <a:rPr lang="en-US" sz="2400" b="1" dirty="0">
                <a:latin typeface="Arial" panose="020B0604020202020204" pitchFamily="34" charset="0"/>
                <a:cs typeface="Arial" panose="020B0604020202020204" pitchFamily="34" charset="0"/>
              </a:rPr>
              <a:t>In proteins, amino acids are joined in characteristic linear sequences through a common amide linkage, the peptide bond.</a:t>
            </a:r>
            <a:r>
              <a:rPr lang="en-US" sz="2400" dirty="0">
                <a:latin typeface="Arial" panose="020B0604020202020204" pitchFamily="34" charset="0"/>
                <a:cs typeface="Arial" panose="020B0604020202020204" pitchFamily="34" charset="0"/>
              </a:rPr>
              <a:t> The amino acid sequence of a protein constitutes its primary structure, a first level we will introduce within the broader complexities of protein structure.</a:t>
            </a:r>
          </a:p>
          <a:p>
            <a:pPr marL="114300" indent="0">
              <a:buFont typeface="Calibri"/>
              <a:buNone/>
            </a:pPr>
            <a:endParaRPr lang="en-US" dirty="0"/>
          </a:p>
        </p:txBody>
      </p:sp>
    </p:spTree>
    <p:extLst>
      <p:ext uri="{BB962C8B-B14F-4D97-AF65-F5344CB8AC3E}">
        <p14:creationId xmlns:p14="http://schemas.microsoft.com/office/powerpoint/2010/main" val="14417072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3" name="Title 2">
            <a:extLst>
              <a:ext uri="{FF2B5EF4-FFF2-40B4-BE49-F238E27FC236}">
                <a16:creationId xmlns:a16="http://schemas.microsoft.com/office/drawing/2014/main" id="{070EA0CF-2B55-4B25-B4BF-21D5FE099024}"/>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Levels of Structure in Proteins</a:t>
            </a:r>
            <a:endParaRPr lang="en-AU" dirty="0"/>
          </a:p>
        </p:txBody>
      </p:sp>
      <p:sp>
        <p:nvSpPr>
          <p:cNvPr id="9" name="Google Shape;626;p44">
            <a:extLst>
              <a:ext uri="{FF2B5EF4-FFF2-40B4-BE49-F238E27FC236}">
                <a16:creationId xmlns:a16="http://schemas.microsoft.com/office/drawing/2014/main" id="{90069DC9-DC8B-9F43-99BA-A8D43C261692}"/>
              </a:ext>
            </a:extLst>
          </p:cNvPr>
          <p:cNvSpPr txBox="1">
            <a:spLocks noGrp="1"/>
          </p:cNvSpPr>
          <p:nvPr>
            <p:ph type="body" idx="1"/>
          </p:nvPr>
        </p:nvSpPr>
        <p:spPr>
          <a:xfrm>
            <a:off x="359207" y="1213758"/>
            <a:ext cx="8409709" cy="2615623"/>
          </a:xfrm>
          <a:prstGeom prst="rect">
            <a:avLst/>
          </a:prstGeom>
          <a:noFill/>
          <a:ln>
            <a:noFill/>
          </a:ln>
        </p:spPr>
        <p:txBody>
          <a:bodyPr spcFirstLastPara="1" wrap="square" lIns="91425" tIns="45700" rIns="91425" bIns="45700" anchor="t" anchorCtr="0">
            <a:noAutofit/>
          </a:bodyPr>
          <a:lstStyle/>
          <a:p>
            <a:pPr marL="342900">
              <a:spcBef>
                <a:spcPts val="0"/>
              </a:spcBef>
              <a:buSzPts val="2800"/>
              <a:buFont typeface="Arial" panose="020B0604020202020204" pitchFamily="34" charset="0"/>
              <a:buChar char="•"/>
            </a:pPr>
            <a:r>
              <a:rPr lang="en-US" sz="2400" i="0" u="none" dirty="0">
                <a:solidFill>
                  <a:schemeClr val="dk1"/>
                </a:solidFill>
                <a:latin typeface="Arial" panose="020B0604020202020204" pitchFamily="34" charset="0"/>
                <a:cs typeface="Arial" panose="020B0604020202020204" pitchFamily="34" charset="0"/>
                <a:sym typeface="Calibri"/>
              </a:rPr>
              <a:t>four levels: </a:t>
            </a:r>
          </a:p>
          <a:p>
            <a:pPr marL="742950" lvl="1" indent="-285750">
              <a:spcBef>
                <a:spcPts val="480"/>
              </a:spcBef>
              <a:buSzPts val="2400"/>
            </a:pPr>
            <a:r>
              <a:rPr lang="en-US" sz="2400" b="1" dirty="0">
                <a:latin typeface="Arial" panose="020B0604020202020204" pitchFamily="34" charset="0"/>
                <a:cs typeface="Arial" panose="020B0604020202020204" pitchFamily="34" charset="0"/>
              </a:rPr>
              <a:t>primary structure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covalent bonds linking amino acid residues in a polypeptide chain </a:t>
            </a:r>
            <a:endParaRPr lang="en-US" sz="2400" b="1" dirty="0">
              <a:latin typeface="Arial" panose="020B0604020202020204" pitchFamily="34" charset="0"/>
              <a:cs typeface="Arial" panose="020B0604020202020204" pitchFamily="34" charset="0"/>
            </a:endParaRPr>
          </a:p>
          <a:p>
            <a:pPr marL="742950" lvl="1" indent="-285750">
              <a:spcBef>
                <a:spcPts val="480"/>
              </a:spcBef>
              <a:buSzPts val="2400"/>
            </a:pPr>
            <a:r>
              <a:rPr lang="en-US" sz="2400" b="1" dirty="0">
                <a:latin typeface="Arial" panose="020B0604020202020204" pitchFamily="34" charset="0"/>
                <a:cs typeface="Arial" panose="020B0604020202020204" pitchFamily="34" charset="0"/>
              </a:rPr>
              <a:t>secondary structure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recurring structural patterns</a:t>
            </a:r>
          </a:p>
          <a:p>
            <a:pPr marL="742950" lvl="1" indent="-285750">
              <a:spcBef>
                <a:spcPts val="480"/>
              </a:spcBef>
              <a:buSzPts val="2400"/>
            </a:pPr>
            <a:r>
              <a:rPr lang="en-US" sz="2400" b="1" dirty="0">
                <a:latin typeface="Arial" panose="020B0604020202020204" pitchFamily="34" charset="0"/>
                <a:cs typeface="Arial" panose="020B0604020202020204" pitchFamily="34" charset="0"/>
              </a:rPr>
              <a:t>tertiary structure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3D folding of polypeptide</a:t>
            </a:r>
          </a:p>
          <a:p>
            <a:pPr marL="742950" lvl="1" indent="-285750">
              <a:spcBef>
                <a:spcPts val="480"/>
              </a:spcBef>
              <a:buSzPts val="2400"/>
            </a:pPr>
            <a:r>
              <a:rPr lang="en-US" sz="2400" b="1" dirty="0">
                <a:latin typeface="Arial" panose="020B0604020202020204" pitchFamily="34" charset="0"/>
                <a:cs typeface="Arial" panose="020B0604020202020204" pitchFamily="34" charset="0"/>
              </a:rPr>
              <a:t>quaternary structure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2+ polypeptide subunits</a:t>
            </a:r>
            <a:endParaRPr sz="2400" dirty="0">
              <a:latin typeface="Arial" panose="020B0604020202020204" pitchFamily="34" charset="0"/>
              <a:cs typeface="Arial" panose="020B0604020202020204" pitchFamily="34" charset="0"/>
            </a:endParaRPr>
          </a:p>
        </p:txBody>
      </p:sp>
      <p:pic>
        <p:nvPicPr>
          <p:cNvPr id="10" name="Picture 9" descr="A figure illustrates the levels of structure in a protein by showing the primary structure as a sequence of amino acid residues, the secondary structure as an alpha helix, the tertiary structure as a polypeptide chain, and the quaternary structure as multiple subunits joined together.">
            <a:extLst>
              <a:ext uri="{FF2B5EF4-FFF2-40B4-BE49-F238E27FC236}">
                <a16:creationId xmlns:a16="http://schemas.microsoft.com/office/drawing/2014/main" id="{F1A49308-D320-B046-8A7F-AC5693775EC5}"/>
              </a:ext>
            </a:extLst>
          </p:cNvPr>
          <p:cNvPicPr>
            <a:picLocks noChangeAspect="1"/>
          </p:cNvPicPr>
          <p:nvPr/>
        </p:nvPicPr>
        <p:blipFill>
          <a:blip r:embed="rId3"/>
          <a:stretch>
            <a:fillRect/>
          </a:stretch>
        </p:blipFill>
        <p:spPr>
          <a:xfrm>
            <a:off x="1842654" y="3982646"/>
            <a:ext cx="5458691" cy="2615623"/>
          </a:xfrm>
          <a:prstGeom prst="rect">
            <a:avLst/>
          </a:prstGeom>
        </p:spPr>
      </p:pic>
    </p:spTree>
    <p:extLst>
      <p:ext uri="{BB962C8B-B14F-4D97-AF65-F5344CB8AC3E}">
        <p14:creationId xmlns:p14="http://schemas.microsoft.com/office/powerpoint/2010/main" val="213523037"/>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11410</TotalTime>
  <Words>6964</Words>
  <Application>Microsoft Office PowerPoint</Application>
  <PresentationFormat>On-screen Show (4:3)</PresentationFormat>
  <Paragraphs>1119</Paragraphs>
  <Slides>130</Slides>
  <Notes>128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130</vt:i4>
      </vt:variant>
    </vt:vector>
  </HeadingPairs>
  <TitlesOfParts>
    <vt:vector size="137" baseType="lpstr">
      <vt:lpstr>Arial</vt:lpstr>
      <vt:lpstr>Calibri</vt:lpstr>
      <vt:lpstr>ＭＳ Ｐゴシック</vt:lpstr>
      <vt:lpstr>Times</vt:lpstr>
      <vt:lpstr>Cambria Math</vt:lpstr>
      <vt:lpstr>Blank Presentation</vt:lpstr>
      <vt:lpstr>Equation</vt:lpstr>
      <vt:lpstr>3 Amino Acids, Peptides, and Proteins</vt:lpstr>
      <vt:lpstr>Principle 1 (1 of 2)</vt:lpstr>
      <vt:lpstr>Principle 2 (1 of 3)</vt:lpstr>
      <vt:lpstr>Principle 3 (1 of 2)</vt:lpstr>
      <vt:lpstr>Principle 4 (1 of 2)</vt:lpstr>
      <vt:lpstr>3.1    Amino Acids</vt:lpstr>
      <vt:lpstr>Principle 1 (2 of 2)</vt:lpstr>
      <vt:lpstr>Amino Acids Share  Common Structural Features</vt:lpstr>
      <vt:lpstr>Amino Acid Substituents</vt:lpstr>
      <vt:lpstr>The Amino Acid Residues in  Proteins are L Stereoisomers</vt:lpstr>
      <vt:lpstr>Amino Acids Can Be Classified by  R Group</vt:lpstr>
      <vt:lpstr>Table 3-1</vt:lpstr>
      <vt:lpstr>Clicker Question 1</vt:lpstr>
      <vt:lpstr>Clicker Question 1, Response</vt:lpstr>
      <vt:lpstr>Nonpolar, aliphatic R groups</vt:lpstr>
      <vt:lpstr>Aromatic R Groups</vt:lpstr>
      <vt:lpstr>Polar, Uncharged R Groups</vt:lpstr>
      <vt:lpstr>Positively Charged R Groups</vt:lpstr>
      <vt:lpstr>Negatively Charged R Groups</vt:lpstr>
      <vt:lpstr>Clicker Question 2</vt:lpstr>
      <vt:lpstr>Clicker Question 2, Response</vt:lpstr>
      <vt:lpstr>Uncommon Amino Acids Also Have Important Functions</vt:lpstr>
      <vt:lpstr>Amino Acids Can Act  as Acids or Bases</vt:lpstr>
      <vt:lpstr>Titration of Amino Acids</vt:lpstr>
      <vt:lpstr>Effect of the Chemical Environment on pKa</vt:lpstr>
      <vt:lpstr> Activity: Visualizing Common Properties of an Amino Acid</vt:lpstr>
      <vt:lpstr>Activity Instructions, Part 1</vt:lpstr>
      <vt:lpstr>Activity Solution, Part 1</vt:lpstr>
      <vt:lpstr>Activity Instructions, Part 2</vt:lpstr>
      <vt:lpstr>Activity Solution, Part 2 (1 of 2)</vt:lpstr>
      <vt:lpstr>Activity Solution, Part 2 (2 of 2)</vt:lpstr>
      <vt:lpstr>Information from a Titration Curve</vt:lpstr>
      <vt:lpstr>Amino Acids as Buffers</vt:lpstr>
      <vt:lpstr>Isoelectric Point, pI</vt:lpstr>
      <vt:lpstr>Clicker Question 3</vt:lpstr>
      <vt:lpstr>Clicker Question 3, Response</vt:lpstr>
      <vt:lpstr>Amino Acids Differ in Their Acid-Base Properties</vt:lpstr>
      <vt:lpstr>Titration of Amino Acids with an Ionizable R Group</vt:lpstr>
      <vt:lpstr>Clicker Question 4</vt:lpstr>
      <vt:lpstr>Clicker Question 4, Response</vt:lpstr>
      <vt:lpstr> Activity: Relating  Terms within the Chapter</vt:lpstr>
      <vt:lpstr>Activity Instructions (1 of 2)</vt:lpstr>
      <vt:lpstr>Activity Solution (1 of 2)</vt:lpstr>
      <vt:lpstr>3.2    Peptides and Proteins</vt:lpstr>
      <vt:lpstr>Principle 2 (2 of 3)</vt:lpstr>
      <vt:lpstr>Peptides Are Chains of  Amino Acids</vt:lpstr>
      <vt:lpstr> Activity: Peptide Bond Formation Muddiest Point (1 of 2)</vt:lpstr>
      <vt:lpstr> Activity: Peptide Bond Formation Muddiest Point (2 of 2)</vt:lpstr>
      <vt:lpstr>Peptide Types by the Number</vt:lpstr>
      <vt:lpstr>Peptide Terminals</vt:lpstr>
      <vt:lpstr>Naming Peptides</vt:lpstr>
      <vt:lpstr>Clicker Question 5</vt:lpstr>
      <vt:lpstr>Clicker Question 5, Response</vt:lpstr>
      <vt:lpstr>Peptides Can Be Distinguished by Their Ionization Behavior</vt:lpstr>
      <vt:lpstr>Biologically Active Peptides and Polypeptides Occur in a Vast Range of Sizes and Compositions</vt:lpstr>
      <vt:lpstr>Peptide Subunits</vt:lpstr>
      <vt:lpstr>Clicker Question 6</vt:lpstr>
      <vt:lpstr>Clicker Question 6, Response</vt:lpstr>
      <vt:lpstr>Amino Acid Composition  of Proteins</vt:lpstr>
      <vt:lpstr>Estimating the Number of  Amino Acid Residues</vt:lpstr>
      <vt:lpstr>Some Proteins Contain Chemical Groups Other Than Amino Acids</vt:lpstr>
      <vt:lpstr>Clicker Question 7</vt:lpstr>
      <vt:lpstr>Clicker Question 7, Response</vt:lpstr>
      <vt:lpstr>3.3    Working with Proteins</vt:lpstr>
      <vt:lpstr>Principle 3 (2 of 2)</vt:lpstr>
      <vt:lpstr>Proteins Can Be Separated  and Purified</vt:lpstr>
      <vt:lpstr>Methods for Purifying Proteins</vt:lpstr>
      <vt:lpstr>Column Chromatography</vt:lpstr>
      <vt:lpstr>Clicker Question 8</vt:lpstr>
      <vt:lpstr>Clicker Question 8, Response</vt:lpstr>
      <vt:lpstr>Ion-Exchange Chromatography</vt:lpstr>
      <vt:lpstr>Size-Exclusion Chromatography</vt:lpstr>
      <vt:lpstr>Affinity Chromatography</vt:lpstr>
      <vt:lpstr>Clicker Question 9</vt:lpstr>
      <vt:lpstr>Clicker Question 9, Response</vt:lpstr>
      <vt:lpstr>High-Performance Liquid Chromatography</vt:lpstr>
      <vt:lpstr>Clicker Question 10</vt:lpstr>
      <vt:lpstr>Clicker Question 10, Response</vt:lpstr>
      <vt:lpstr>Sequential Purification Steps Decrease Sample Size</vt:lpstr>
      <vt:lpstr>Clicker Question 11</vt:lpstr>
      <vt:lpstr>Clicker Question 11, Response</vt:lpstr>
      <vt:lpstr>Proteins Can Be Separated  and Characterized by Electrophoresis</vt:lpstr>
      <vt:lpstr>Electrophoresis for Protein Analysis</vt:lpstr>
      <vt:lpstr>Migration of Proteins during Electrophoresis</vt:lpstr>
      <vt:lpstr>Sodium Dodecyl Sulfate (SDS)</vt:lpstr>
      <vt:lpstr>Estimating the Molecular Weight of  a Protein</vt:lpstr>
      <vt:lpstr>Clicker Question 12</vt:lpstr>
      <vt:lpstr>Clicker Question 12, Response</vt:lpstr>
      <vt:lpstr>Using Isoelectric Focusing to Determine the pI of a Protein</vt:lpstr>
      <vt:lpstr>Two-Dimensional Electrophoresis</vt:lpstr>
      <vt:lpstr>Unseparated Proteins Are Detected and Quantified Based on Their Functions</vt:lpstr>
      <vt:lpstr>Clicker Question 13</vt:lpstr>
      <vt:lpstr>Clicker Question 13, Response</vt:lpstr>
      <vt:lpstr> Activity: Methods of Protein Purification</vt:lpstr>
      <vt:lpstr>Activity Instructions (2 of 2)</vt:lpstr>
      <vt:lpstr>Activity Solution (2 of 2)</vt:lpstr>
      <vt:lpstr>3.4    The Structure of Proteins: Primary Structure</vt:lpstr>
      <vt:lpstr>Principle 2 (3 of 3)</vt:lpstr>
      <vt:lpstr>Levels of Structure in Proteins</vt:lpstr>
      <vt:lpstr>Clicker Question 14</vt:lpstr>
      <vt:lpstr>Clicker Question 14, Response</vt:lpstr>
      <vt:lpstr>Principle 4 (2 of 2)</vt:lpstr>
      <vt:lpstr>The Function of a Protein Depends on Its Amino Acid Sequence</vt:lpstr>
      <vt:lpstr>Protein Structure Is Studied Using Methods That Exploit Protein Chemistry</vt:lpstr>
      <vt:lpstr>Studying Protein Structure through Labeling</vt:lpstr>
      <vt:lpstr>Studying Protein Structure through Breaking Bonds</vt:lpstr>
      <vt:lpstr>Studying Protein Structure Using Proteases</vt:lpstr>
      <vt:lpstr>Clicker Question 15</vt:lpstr>
      <vt:lpstr>Clicker Question 15, Response</vt:lpstr>
      <vt:lpstr>Mass Spectrometry Provides Information on Molecular Mass, Amino Acid Sequence, and Entire Proteomes</vt:lpstr>
      <vt:lpstr>General Steps Involved in Mass Spectrometry</vt:lpstr>
      <vt:lpstr>Matrix-Assisted Laser Desorption/Ionization Mass Spectrometry (MALDI MS)</vt:lpstr>
      <vt:lpstr>Electrospray Ionization Mass Spectrometry (ESI MS)</vt:lpstr>
      <vt:lpstr>Methods for Analyzing the Mass-to-Charge Ratio, m/z</vt:lpstr>
      <vt:lpstr>Clicker Question 16</vt:lpstr>
      <vt:lpstr>Clicker Question 16, Response</vt:lpstr>
      <vt:lpstr>Extracting Amino Acid Sequence Information Using Tandem MS</vt:lpstr>
      <vt:lpstr>Analyzing Complex Protein Mixtures Using Liquid Chromatography (LC)</vt:lpstr>
      <vt:lpstr>Small Peptides and Proteins Can Be Chemically Synthesized</vt:lpstr>
      <vt:lpstr>Clicker Question 17</vt:lpstr>
      <vt:lpstr>Clicker Question 17, Response</vt:lpstr>
      <vt:lpstr>Amino Acid Sequences Provide Important Biochemical Information</vt:lpstr>
      <vt:lpstr>Protein Sequences Help Elucidate the History of Life on Earth</vt:lpstr>
      <vt:lpstr>Transfer of Genes from Organism to Organism</vt:lpstr>
      <vt:lpstr>Defining Members of Protein Families</vt:lpstr>
      <vt:lpstr>Clicker Question 18</vt:lpstr>
      <vt:lpstr>Clicker Question 18, Response</vt:lpstr>
      <vt:lpstr>Constructing Evolutionary Trees</vt:lpstr>
      <vt:lpstr>Clicker Question 19</vt:lpstr>
      <vt:lpstr>Clicker Question 19, Response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I Tried to Follow</dc:title>
  <dc:subject/>
  <dc:creator>Dr. Kalju Kahn</dc:creator>
  <cp:keywords/>
  <dc:description/>
  <cp:lastModifiedBy>Thorne, Amy</cp:lastModifiedBy>
  <cp:revision>243</cp:revision>
  <cp:lastPrinted>2021-02-03T04:27:07Z</cp:lastPrinted>
  <dcterms:created xsi:type="dcterms:W3CDTF">2008-08-27T14:03:10Z</dcterms:created>
  <dcterms:modified xsi:type="dcterms:W3CDTF">2021-03-16T13:02:09Z</dcterms:modified>
  <cp:category/>
</cp:coreProperties>
</file>